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323" r:id="rId2"/>
    <p:sldId id="351" r:id="rId3"/>
    <p:sldId id="317" r:id="rId4"/>
    <p:sldId id="315" r:id="rId5"/>
    <p:sldId id="322" r:id="rId6"/>
    <p:sldId id="352" r:id="rId7"/>
    <p:sldId id="316" r:id="rId8"/>
    <p:sldId id="325" r:id="rId9"/>
    <p:sldId id="347" r:id="rId10"/>
    <p:sldId id="326" r:id="rId11"/>
    <p:sldId id="353" r:id="rId12"/>
    <p:sldId id="327" r:id="rId13"/>
    <p:sldId id="305" r:id="rId14"/>
    <p:sldId id="334" r:id="rId15"/>
    <p:sldId id="342" r:id="rId16"/>
    <p:sldId id="343" r:id="rId17"/>
    <p:sldId id="354" r:id="rId18"/>
    <p:sldId id="333" r:id="rId19"/>
    <p:sldId id="349" r:id="rId20"/>
    <p:sldId id="332" r:id="rId21"/>
    <p:sldId id="336" r:id="rId22"/>
    <p:sldId id="344" r:id="rId23"/>
    <p:sldId id="338" r:id="rId24"/>
    <p:sldId id="341" r:id="rId25"/>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F6C32"/>
    <a:srgbClr val="D68858"/>
    <a:srgbClr val="E3B495"/>
    <a:srgbClr val="DFA581"/>
    <a:srgbClr val="DB976D"/>
    <a:srgbClr val="D2794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538" autoAdjust="0"/>
    <p:restoredTop sz="59312" autoAdjust="0"/>
  </p:normalViewPr>
  <p:slideViewPr>
    <p:cSldViewPr snapToGrid="0">
      <p:cViewPr varScale="1">
        <p:scale>
          <a:sx n="39" d="100"/>
          <a:sy n="39" d="100"/>
        </p:scale>
        <p:origin x="2220" y="48"/>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96" d="100"/>
          <a:sy n="96" d="100"/>
        </p:scale>
        <p:origin x="3558"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A11CCF3-DCF2-42FF-8C7D-E236086ED1E5}"/>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AU"/>
          </a:p>
        </p:txBody>
      </p:sp>
      <p:sp>
        <p:nvSpPr>
          <p:cNvPr id="3" name="Date Placeholder 2">
            <a:extLst>
              <a:ext uri="{FF2B5EF4-FFF2-40B4-BE49-F238E27FC236}">
                <a16:creationId xmlns:a16="http://schemas.microsoft.com/office/drawing/2014/main" id="{1208AC91-CFD7-42D8-A4A9-CF0E0E0B3C48}"/>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2D600EAA-7754-46CE-8DBF-F5887AAC72EB}" type="datetimeFigureOut">
              <a:rPr lang="en-AU" smtClean="0"/>
              <a:t>07/03/2018</a:t>
            </a:fld>
            <a:endParaRPr lang="en-AU"/>
          </a:p>
        </p:txBody>
      </p:sp>
      <p:sp>
        <p:nvSpPr>
          <p:cNvPr id="4" name="Footer Placeholder 3">
            <a:extLst>
              <a:ext uri="{FF2B5EF4-FFF2-40B4-BE49-F238E27FC236}">
                <a16:creationId xmlns:a16="http://schemas.microsoft.com/office/drawing/2014/main" id="{495BF281-8C95-4619-9546-46AEA0AA10D8}"/>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a:extLst>
              <a:ext uri="{FF2B5EF4-FFF2-40B4-BE49-F238E27FC236}">
                <a16:creationId xmlns:a16="http://schemas.microsoft.com/office/drawing/2014/main" id="{B5AA9EA1-9E7D-4273-9B6A-168F838AD2A0}"/>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DB148C4B-D891-4368-85CB-9EA6B2464509}" type="slidenum">
              <a:rPr lang="en-AU" smtClean="0"/>
              <a:t>‹#›</a:t>
            </a:fld>
            <a:endParaRPr lang="en-AU"/>
          </a:p>
        </p:txBody>
      </p:sp>
    </p:spTree>
    <p:extLst>
      <p:ext uri="{BB962C8B-B14F-4D97-AF65-F5344CB8AC3E}">
        <p14:creationId xmlns:p14="http://schemas.microsoft.com/office/powerpoint/2010/main" val="33850115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08D2F6BB-B74E-4744-91DB-36B64F8E2782}" type="datetimeFigureOut">
              <a:rPr lang="en-AU" smtClean="0"/>
              <a:t>07/03/2018</a:t>
            </a:fld>
            <a:endParaRPr lang="en-AU"/>
          </a:p>
        </p:txBody>
      </p:sp>
      <p:sp>
        <p:nvSpPr>
          <p:cNvPr id="4" name="Slide Image Placehold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8AAE09B0-5769-4756-B229-E40047582F69}" type="slidenum">
              <a:rPr lang="en-AU" smtClean="0"/>
              <a:t>‹#›</a:t>
            </a:fld>
            <a:endParaRPr lang="en-AU"/>
          </a:p>
        </p:txBody>
      </p:sp>
    </p:spTree>
    <p:extLst>
      <p:ext uri="{BB962C8B-B14F-4D97-AF65-F5344CB8AC3E}">
        <p14:creationId xmlns:p14="http://schemas.microsoft.com/office/powerpoint/2010/main" val="1292108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boltonclarke.com.au/retirement-villages/"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www.boltonclarke.com.au/residential-aged-care/"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a:solidFill>
                  <a:schemeClr val="tx1"/>
                </a:solidFill>
              </a:rPr>
              <a:t>Good morning everybody</a:t>
            </a:r>
            <a:r>
              <a:rPr lang="en-US" sz="1200" b="0" baseline="0" dirty="0">
                <a:solidFill>
                  <a:schemeClr val="tx1"/>
                </a:solidFill>
              </a:rPr>
              <a:t> and a big Hello from Australia! </a:t>
            </a:r>
          </a:p>
          <a:p>
            <a:endParaRPr lang="en-US" sz="1200" b="0" baseline="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baseline="0" dirty="0">
                <a:solidFill>
                  <a:schemeClr val="tx1"/>
                </a:solidFill>
              </a:rPr>
              <a:t>I’m </a:t>
            </a:r>
            <a:r>
              <a:rPr lang="en-US" sz="1200" b="0" baseline="0" dirty="0" err="1">
                <a:solidFill>
                  <a:schemeClr val="tx1"/>
                </a:solidFill>
              </a:rPr>
              <a:t>Jaklina</a:t>
            </a:r>
            <a:r>
              <a:rPr lang="en-US" sz="1200" b="0" baseline="0" dirty="0">
                <a:solidFill>
                  <a:schemeClr val="tx1"/>
                </a:solidFill>
              </a:rPr>
              <a:t> Michael.  I am the Diversity Manager for an international not-for-profit aged care service provider Bolton Clarke.  I head the Diversity Team that covers the work of the Group. My job is to provide expert advice and high level solutions to </a:t>
            </a:r>
            <a:r>
              <a:rPr lang="en-AU" sz="1200" i="0" kern="1200" dirty="0">
                <a:solidFill>
                  <a:schemeClr val="tx1"/>
                </a:solidFill>
                <a:effectLst/>
                <a:latin typeface="+mn-lt"/>
                <a:ea typeface="+mn-ea"/>
                <a:cs typeface="+mn-cs"/>
              </a:rPr>
              <a:t>the wider organisation and it’s workforce on legislation and Government policy that impacts on diversity across all business areas, in line with the strategic priorities of the business.  </a:t>
            </a:r>
            <a:endParaRPr lang="en-AU"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baseline="0" dirty="0">
                <a:solidFill>
                  <a:schemeClr val="tx1"/>
                </a:solidFill>
              </a:rPr>
              <a:t>Thank you so much for the opportunity to present to you today. </a:t>
            </a:r>
          </a:p>
          <a:p>
            <a:endParaRPr lang="en-US" sz="1200" b="0" baseline="0" dirty="0">
              <a:solidFill>
                <a:schemeClr val="tx1"/>
              </a:solidFill>
            </a:endParaRPr>
          </a:p>
          <a:p>
            <a:r>
              <a:rPr lang="en-US" sz="1200" b="0" dirty="0">
                <a:solidFill>
                  <a:schemeClr val="tx1"/>
                </a:solidFill>
              </a:rPr>
              <a:t>My paper is titled, Digital ‘Talking Books’ on medicines, diabetes and dementia: Using the latest technology to meet the information needs of consumers. </a:t>
            </a:r>
            <a:endParaRPr lang="en-AU" dirty="0"/>
          </a:p>
          <a:p>
            <a:endParaRPr lang="en-US" b="0" baseline="0" dirty="0">
              <a:solidFill>
                <a:schemeClr val="tx1"/>
              </a:solidFill>
            </a:endParaRPr>
          </a:p>
        </p:txBody>
      </p:sp>
      <p:sp>
        <p:nvSpPr>
          <p:cNvPr id="4" name="Slide Number Placeholder 3"/>
          <p:cNvSpPr>
            <a:spLocks noGrp="1"/>
          </p:cNvSpPr>
          <p:nvPr>
            <p:ph type="sldNum" sz="quarter" idx="10"/>
          </p:nvPr>
        </p:nvSpPr>
        <p:spPr/>
        <p:txBody>
          <a:bodyPr/>
          <a:lstStyle/>
          <a:p>
            <a:fld id="{8AAE09B0-5769-4756-B229-E40047582F69}" type="slidenum">
              <a:rPr lang="en-AU" smtClean="0"/>
              <a:t>1</a:t>
            </a:fld>
            <a:endParaRPr lang="en-AU"/>
          </a:p>
        </p:txBody>
      </p:sp>
    </p:spTree>
    <p:extLst>
      <p:ext uri="{BB962C8B-B14F-4D97-AF65-F5344CB8AC3E}">
        <p14:creationId xmlns:p14="http://schemas.microsoft.com/office/powerpoint/2010/main" val="36883826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baseline="0" dirty="0">
                <a:solidFill>
                  <a:schemeClr val="tx1"/>
                </a:solidFill>
              </a:rPr>
              <a:t>In Australia it is common practice and very respectful to acknowledge the traditional owners of the land on which a public event is taking place. My organization has a policy that requires employees who participate in public relations activities, such as presenting at a conference to begin with an ‘Acknowledgment of Country’….something like this.  “ I would like to show my respect and acknowledge the Traditional Custodians of this Land, past and present , on which this meeting is taking place’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baseline="0" dirty="0">
                <a:solidFill>
                  <a:schemeClr val="tx1"/>
                </a:solidFill>
                <a:effectLst/>
                <a:latin typeface="+mn-lt"/>
                <a:ea typeface="+mn-ea"/>
                <a:cs typeface="+mn-cs"/>
              </a:rPr>
              <a:t>A bit of background for you….</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Australia has two indigenous population groups: Aboriginal and Torres Strait Islanders. The Torres Strait Islands are located midway between the Australian mainland and Papua New Guinea.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Over 250 Indigenous Australian language groups covered the continent at the time of European settlement in 1788. Today only around 120 of those languages are still spoken and many are at risk of being lost as Elders pass away.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Aboriginal and Torres Strait Islander people across Australia are speaking out about the need to protect, preserve and strengthen traditional languages. There is currently a wave of activity, with people in many communities working to learn more about their language, and to ensure they are passed on to the next generation before it is too late.</a:t>
            </a:r>
            <a:endParaRPr lang="en-US" sz="1200" b="0" baseline="0" dirty="0">
              <a:solidFill>
                <a:schemeClr val="tx1"/>
              </a:solidFill>
            </a:endParaRPr>
          </a:p>
          <a:p>
            <a:endParaRPr lang="en-US" sz="1200" b="0" baseline="0" dirty="0">
              <a:solidFill>
                <a:schemeClr val="tx1"/>
              </a:solidFill>
            </a:endParaRPr>
          </a:p>
          <a:p>
            <a:r>
              <a:rPr lang="en-AU" dirty="0"/>
              <a:t>The Australian Institute</a:t>
            </a:r>
            <a:r>
              <a:rPr lang="en-AU" baseline="0" dirty="0"/>
              <a:t> of Aboriginal and Torres Strait Islander Studies </a:t>
            </a:r>
            <a:r>
              <a:rPr lang="en-AU" dirty="0"/>
              <a:t>is a world-renowned research, collections and publishing organisation and Ill</a:t>
            </a:r>
            <a:r>
              <a:rPr lang="en-AU" baseline="0" dirty="0"/>
              <a:t> now take you </a:t>
            </a:r>
            <a:r>
              <a:rPr lang="en-AU" dirty="0"/>
              <a:t>to their website to</a:t>
            </a:r>
            <a:r>
              <a:rPr lang="en-AU" baseline="0" dirty="0"/>
              <a:t> view</a:t>
            </a:r>
            <a:r>
              <a:rPr lang="en-AU" dirty="0"/>
              <a:t> the</a:t>
            </a:r>
            <a:r>
              <a:rPr lang="en-AU" baseline="0" dirty="0"/>
              <a:t> interactive</a:t>
            </a:r>
            <a:r>
              <a:rPr lang="en-AU" dirty="0"/>
              <a:t> map of </a:t>
            </a:r>
            <a:r>
              <a:rPr lang="en-AU" baseline="0" dirty="0"/>
              <a:t>Indigenous Australia.</a:t>
            </a:r>
            <a:endParaRPr lang="en-AU" dirty="0"/>
          </a:p>
          <a:p>
            <a:r>
              <a:rPr lang="en-AU" dirty="0"/>
              <a:t>The map attempts to represent the language, social or nation groups of indigenous Australia.  It shows only the general locations of larger groupings of people which may include clans, dialects or individual languages in a group.</a:t>
            </a:r>
          </a:p>
          <a:p>
            <a:endParaRPr lang="en-AU" dirty="0"/>
          </a:p>
          <a:p>
            <a:r>
              <a:rPr lang="en-AU" dirty="0"/>
              <a:t>You</a:t>
            </a:r>
            <a:r>
              <a:rPr lang="en-AU" baseline="0" dirty="0"/>
              <a:t> can m</a:t>
            </a:r>
            <a:r>
              <a:rPr lang="en-AU" dirty="0"/>
              <a:t>ove your cursor over any area of the map to reveal the 'magnifying glass' circle. Then, keep your finger on the screen and move the circle around to show the zoomed in map.</a:t>
            </a:r>
          </a:p>
          <a:p>
            <a:endParaRPr lang="en-AU" dirty="0"/>
          </a:p>
          <a:p>
            <a:r>
              <a:rPr lang="en-AU" dirty="0"/>
              <a:t>I</a:t>
            </a:r>
            <a:r>
              <a:rPr lang="en-AU" baseline="0" dirty="0"/>
              <a:t> live in the city of Melbourne, in the state of Victoria.  The Kulin Nation is the indigenous  name for Melbourne  The </a:t>
            </a:r>
            <a:r>
              <a:rPr lang="en-AU" dirty="0" err="1"/>
              <a:t>Wurundjerri</a:t>
            </a:r>
            <a:r>
              <a:rPr lang="en-AU" dirty="0"/>
              <a:t> people</a:t>
            </a:r>
            <a:r>
              <a:rPr lang="en-AU" sz="1200" b="0" kern="1200" dirty="0">
                <a:solidFill>
                  <a:schemeClr val="tx1"/>
                </a:solidFill>
                <a:effectLst/>
                <a:latin typeface="+mn-lt"/>
                <a:ea typeface="+mn-ea"/>
                <a:cs typeface="+mn-cs"/>
              </a:rPr>
              <a:t>, </a:t>
            </a:r>
            <a:r>
              <a:rPr lang="en-AU" sz="1200" b="0" kern="1200" dirty="0" err="1">
                <a:solidFill>
                  <a:schemeClr val="tx1"/>
                </a:solidFill>
                <a:effectLst/>
                <a:latin typeface="+mn-lt"/>
                <a:ea typeface="+mn-ea"/>
                <a:cs typeface="+mn-cs"/>
              </a:rPr>
              <a:t>Boonwurrung</a:t>
            </a:r>
            <a:r>
              <a:rPr lang="en-AU" sz="1200" b="0" kern="1200" dirty="0">
                <a:solidFill>
                  <a:schemeClr val="tx1"/>
                </a:solidFill>
                <a:effectLst/>
                <a:latin typeface="+mn-lt"/>
                <a:ea typeface="+mn-ea"/>
                <a:cs typeface="+mn-cs"/>
              </a:rPr>
              <a:t>, </a:t>
            </a:r>
            <a:r>
              <a:rPr lang="en-AU" sz="1200" b="0" kern="1200" dirty="0" err="1">
                <a:solidFill>
                  <a:schemeClr val="tx1"/>
                </a:solidFill>
                <a:effectLst/>
                <a:latin typeface="+mn-lt"/>
                <a:ea typeface="+mn-ea"/>
                <a:cs typeface="+mn-cs"/>
              </a:rPr>
              <a:t>Taungurong</a:t>
            </a:r>
            <a:r>
              <a:rPr lang="en-AU" sz="1200" b="0" kern="1200" dirty="0">
                <a:solidFill>
                  <a:schemeClr val="tx1"/>
                </a:solidFill>
                <a:effectLst/>
                <a:latin typeface="+mn-lt"/>
                <a:ea typeface="+mn-ea"/>
                <a:cs typeface="+mn-cs"/>
              </a:rPr>
              <a:t>, </a:t>
            </a:r>
            <a:r>
              <a:rPr lang="en-AU" sz="1200" b="0" kern="1200" dirty="0" err="1">
                <a:solidFill>
                  <a:schemeClr val="tx1"/>
                </a:solidFill>
                <a:effectLst/>
                <a:latin typeface="+mn-lt"/>
                <a:ea typeface="+mn-ea"/>
                <a:cs typeface="+mn-cs"/>
              </a:rPr>
              <a:t>Dja</a:t>
            </a:r>
            <a:r>
              <a:rPr lang="en-AU" sz="1200" b="0" kern="1200" dirty="0">
                <a:solidFill>
                  <a:schemeClr val="tx1"/>
                </a:solidFill>
                <a:effectLst/>
                <a:latin typeface="+mn-lt"/>
                <a:ea typeface="+mn-ea"/>
                <a:cs typeface="+mn-cs"/>
              </a:rPr>
              <a:t> </a:t>
            </a:r>
            <a:r>
              <a:rPr lang="en-AU" sz="1200" b="0" kern="1200" dirty="0" err="1">
                <a:solidFill>
                  <a:schemeClr val="tx1"/>
                </a:solidFill>
                <a:effectLst/>
                <a:latin typeface="+mn-lt"/>
                <a:ea typeface="+mn-ea"/>
                <a:cs typeface="+mn-cs"/>
              </a:rPr>
              <a:t>Dja</a:t>
            </a:r>
            <a:r>
              <a:rPr lang="en-AU" sz="1200" b="0" kern="1200" dirty="0">
                <a:solidFill>
                  <a:schemeClr val="tx1"/>
                </a:solidFill>
                <a:effectLst/>
                <a:latin typeface="+mn-lt"/>
                <a:ea typeface="+mn-ea"/>
                <a:cs typeface="+mn-cs"/>
              </a:rPr>
              <a:t> Wurrung and the </a:t>
            </a:r>
            <a:r>
              <a:rPr lang="en-AU" sz="1200" b="0" kern="1200" dirty="0" err="1">
                <a:solidFill>
                  <a:schemeClr val="tx1"/>
                </a:solidFill>
                <a:effectLst/>
                <a:latin typeface="+mn-lt"/>
                <a:ea typeface="+mn-ea"/>
                <a:cs typeface="+mn-cs"/>
              </a:rPr>
              <a:t>Wathaurung</a:t>
            </a:r>
            <a:r>
              <a:rPr lang="en-AU" sz="1200" b="0" kern="1200" dirty="0">
                <a:solidFill>
                  <a:schemeClr val="tx1"/>
                </a:solidFill>
                <a:effectLst/>
                <a:latin typeface="+mn-lt"/>
                <a:ea typeface="+mn-ea"/>
                <a:cs typeface="+mn-cs"/>
              </a:rPr>
              <a:t> </a:t>
            </a:r>
            <a:r>
              <a:rPr lang="en-AU" sz="1200" b="0" i="1" kern="1200" dirty="0">
                <a:solidFill>
                  <a:schemeClr val="tx1"/>
                </a:solidFill>
                <a:effectLst/>
                <a:latin typeface="+mn-lt"/>
                <a:ea typeface="+mn-ea"/>
                <a:cs typeface="+mn-cs"/>
              </a:rPr>
              <a:t>people</a:t>
            </a:r>
            <a:r>
              <a:rPr lang="en-AU" sz="1200" b="0" kern="1200" dirty="0">
                <a:solidFill>
                  <a:schemeClr val="tx1"/>
                </a:solidFill>
                <a:effectLst/>
                <a:latin typeface="+mn-lt"/>
                <a:ea typeface="+mn-ea"/>
                <a:cs typeface="+mn-cs"/>
              </a:rPr>
              <a:t> make up the Kulin Nation. </a:t>
            </a:r>
            <a:r>
              <a:rPr lang="en-AU" dirty="0"/>
              <a:t> </a:t>
            </a:r>
            <a:r>
              <a:rPr lang="en-AU" dirty="0" err="1"/>
              <a:t>Woiworung</a:t>
            </a:r>
            <a:r>
              <a:rPr lang="en-AU" dirty="0"/>
              <a:t> is one of the traditional</a:t>
            </a:r>
            <a:r>
              <a:rPr lang="en-AU" baseline="0" dirty="0"/>
              <a:t> languages of the original people of </a:t>
            </a:r>
            <a:r>
              <a:rPr lang="en-AU" dirty="0"/>
              <a:t>the land where I</a:t>
            </a:r>
            <a:r>
              <a:rPr lang="en-AU" baseline="0" dirty="0"/>
              <a:t> live.</a:t>
            </a:r>
          </a:p>
          <a:p>
            <a:endParaRPr lang="en-AU" baseline="0" dirty="0"/>
          </a:p>
          <a:p>
            <a:r>
              <a:rPr lang="en-AU" baseline="0" dirty="0"/>
              <a:t>So why am I telling you all this…because firstly it’s a bit of an introduction to Australia for you, secondly I am proud of indigenous and multicultural Australia and thirdly I want to provide you with a context and highlight the challenges faced by my organisation to cater for the diversity of Australia’s population.  </a:t>
            </a:r>
            <a:r>
              <a:rPr lang="en-AU" dirty="0"/>
              <a:t>In 2016, in addition to the many indigenous languages there were over 300 separately identified languages spoken in Australian homes.</a:t>
            </a:r>
          </a:p>
        </p:txBody>
      </p:sp>
      <p:sp>
        <p:nvSpPr>
          <p:cNvPr id="4" name="Slide Number Placeholder 3"/>
          <p:cNvSpPr>
            <a:spLocks noGrp="1"/>
          </p:cNvSpPr>
          <p:nvPr>
            <p:ph type="sldNum" sz="quarter" idx="10"/>
          </p:nvPr>
        </p:nvSpPr>
        <p:spPr/>
        <p:txBody>
          <a:bodyPr/>
          <a:lstStyle/>
          <a:p>
            <a:fld id="{8AAE09B0-5769-4756-B229-E40047582F69}" type="slidenum">
              <a:rPr lang="en-AU" smtClean="0"/>
              <a:t>2</a:t>
            </a:fld>
            <a:endParaRPr lang="en-AU"/>
          </a:p>
        </p:txBody>
      </p:sp>
    </p:spTree>
    <p:extLst>
      <p:ext uri="{BB962C8B-B14F-4D97-AF65-F5344CB8AC3E}">
        <p14:creationId xmlns:p14="http://schemas.microsoft.com/office/powerpoint/2010/main" val="8168123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A little bit about Bolton Clarke….</a:t>
            </a:r>
          </a:p>
        </p:txBody>
      </p:sp>
      <p:sp>
        <p:nvSpPr>
          <p:cNvPr id="4" name="Slide Number Placeholder 3"/>
          <p:cNvSpPr>
            <a:spLocks noGrp="1"/>
          </p:cNvSpPr>
          <p:nvPr>
            <p:ph type="sldNum" sz="quarter" idx="10"/>
          </p:nvPr>
        </p:nvSpPr>
        <p:spPr/>
        <p:txBody>
          <a:bodyPr/>
          <a:lstStyle/>
          <a:p>
            <a:fld id="{8AAE09B0-5769-4756-B229-E40047582F69}" type="slidenum">
              <a:rPr lang="en-AU" smtClean="0"/>
              <a:t>3</a:t>
            </a:fld>
            <a:endParaRPr lang="en-AU"/>
          </a:p>
        </p:txBody>
      </p:sp>
    </p:spTree>
    <p:extLst>
      <p:ext uri="{BB962C8B-B14F-4D97-AF65-F5344CB8AC3E}">
        <p14:creationId xmlns:p14="http://schemas.microsoft.com/office/powerpoint/2010/main" val="20208353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baseline="0" dirty="0">
                <a:solidFill>
                  <a:schemeClr val="tx1">
                    <a:lumMod val="65000"/>
                    <a:lumOff val="35000"/>
                  </a:schemeClr>
                </a:solidFill>
              </a:rPr>
              <a:t>Bolton Clarke is the trading </a:t>
            </a:r>
            <a:r>
              <a:rPr lang="en-AU" sz="1200" kern="1200" dirty="0">
                <a:solidFill>
                  <a:schemeClr val="tx1"/>
                </a:solidFill>
                <a:effectLst/>
                <a:latin typeface="+mn-lt"/>
                <a:ea typeface="+mn-ea"/>
                <a:cs typeface="+mn-cs"/>
              </a:rPr>
              <a:t>name for a group of companies being</a:t>
            </a:r>
            <a:r>
              <a:rPr lang="en-AU" sz="1200" b="1" kern="1200" dirty="0">
                <a:solidFill>
                  <a:schemeClr val="tx1"/>
                </a:solidFill>
                <a:effectLst/>
                <a:latin typeface="+mn-lt"/>
                <a:ea typeface="+mn-ea"/>
                <a:cs typeface="+mn-cs"/>
              </a:rPr>
              <a:t> </a:t>
            </a:r>
            <a:r>
              <a:rPr lang="en-AU" sz="1200" kern="1200" dirty="0">
                <a:solidFill>
                  <a:schemeClr val="tx1"/>
                </a:solidFill>
                <a:effectLst/>
                <a:latin typeface="+mn-lt"/>
                <a:ea typeface="+mn-ea"/>
                <a:cs typeface="+mn-cs"/>
              </a:rPr>
              <a:t>RSL Care RDNS Limited, Royal District Nursing Service Limited and RDNS </a:t>
            </a:r>
            <a:r>
              <a:rPr lang="en-AU" sz="1200" kern="1200" dirty="0" err="1">
                <a:solidFill>
                  <a:schemeClr val="tx1"/>
                </a:solidFill>
                <a:effectLst/>
                <a:latin typeface="+mn-lt"/>
                <a:ea typeface="+mn-ea"/>
                <a:cs typeface="+mn-cs"/>
              </a:rPr>
              <a:t>HomeCare</a:t>
            </a:r>
            <a:r>
              <a:rPr lang="en-AU" sz="1200" kern="1200" dirty="0">
                <a:solidFill>
                  <a:schemeClr val="tx1"/>
                </a:solidFill>
                <a:effectLst/>
                <a:latin typeface="+mn-lt"/>
                <a:ea typeface="+mn-ea"/>
                <a:cs typeface="+mn-cs"/>
              </a:rPr>
              <a:t> Limited. </a:t>
            </a:r>
          </a:p>
          <a:p>
            <a:r>
              <a:rPr lang="en-AU" sz="1200" b="0" i="0" u="none" baseline="0" dirty="0">
                <a:solidFill>
                  <a:schemeClr val="tx1">
                    <a:lumMod val="65000"/>
                    <a:lumOff val="35000"/>
                  </a:schemeClr>
                </a:solidFill>
                <a:effectLst/>
              </a:rPr>
              <a:t>Our</a:t>
            </a:r>
            <a:r>
              <a:rPr lang="en-AU" b="0" dirty="0">
                <a:effectLst/>
              </a:rPr>
              <a:t> 200 years of combined service and common purpose led us to create Bolton Clarke, a unified not-for-profit organisation.   We</a:t>
            </a:r>
            <a:r>
              <a:rPr lang="en-AU" b="0" baseline="0" dirty="0">
                <a:effectLst/>
              </a:rPr>
              <a:t> are</a:t>
            </a:r>
            <a:r>
              <a:rPr lang="en-US" sz="1200" dirty="0">
                <a:effectLst/>
              </a:rPr>
              <a:t> one of Australia’s largest and most experienced independent providers of At</a:t>
            </a:r>
            <a:r>
              <a:rPr lang="en-US" sz="1200" baseline="0" dirty="0">
                <a:effectLst/>
              </a:rPr>
              <a:t> </a:t>
            </a:r>
            <a:r>
              <a:rPr lang="en-US" sz="1200" kern="1200" dirty="0">
                <a:solidFill>
                  <a:schemeClr val="tx1"/>
                </a:solidFill>
                <a:effectLst/>
                <a:latin typeface="+mn-lt"/>
                <a:ea typeface="+mn-ea"/>
                <a:cs typeface="+mn-cs"/>
              </a:rPr>
              <a:t>home support, retirement living and residential aged care.</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Our strategic intent is to improve lives through innovative and responsive health and wellbeing solutions. </a:t>
            </a:r>
            <a:endParaRPr lang="en-AU" dirty="0">
              <a:effectLst/>
            </a:endParaRPr>
          </a:p>
          <a:p>
            <a:r>
              <a:rPr lang="en-US" sz="1200" kern="1200" dirty="0">
                <a:solidFill>
                  <a:schemeClr val="tx1"/>
                </a:solidFill>
                <a:latin typeface="+mn-lt"/>
                <a:ea typeface="+mn-ea"/>
                <a:cs typeface="+mn-cs"/>
              </a:rPr>
              <a:t>Our head office is located in Brisbane.  Brisbane is the capital city of </a:t>
            </a:r>
            <a:r>
              <a:rPr lang="en-US" sz="1200" kern="1200" baseline="0" dirty="0">
                <a:solidFill>
                  <a:schemeClr val="tx1"/>
                </a:solidFill>
                <a:latin typeface="+mn-lt"/>
                <a:ea typeface="+mn-ea"/>
                <a:cs typeface="+mn-cs"/>
              </a:rPr>
              <a:t>the state of Queensland in Australia.</a:t>
            </a:r>
            <a:endParaRPr lang="en-AU" sz="1200" kern="1200" dirty="0">
              <a:solidFill>
                <a:schemeClr val="tx1"/>
              </a:solidFill>
              <a:latin typeface="+mn-lt"/>
              <a:ea typeface="+mn-ea"/>
              <a:cs typeface="+mn-cs"/>
            </a:endParaRP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Our footprint extends to New Zealand, China,</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Singapore, the United</a:t>
            </a:r>
            <a:r>
              <a:rPr lang="en-US" sz="1200" kern="1200" baseline="0" dirty="0">
                <a:solidFill>
                  <a:schemeClr val="tx1"/>
                </a:solidFill>
                <a:effectLst/>
                <a:latin typeface="+mn-lt"/>
                <a:ea typeface="+mn-ea"/>
                <a:cs typeface="+mn-cs"/>
              </a:rPr>
              <a:t> Kingdom</a:t>
            </a:r>
            <a:r>
              <a:rPr lang="en-US" sz="1200" kern="1200" dirty="0">
                <a:solidFill>
                  <a:schemeClr val="tx1"/>
                </a:solidFill>
                <a:effectLst/>
                <a:latin typeface="+mn-lt"/>
                <a:ea typeface="+mn-ea"/>
                <a:cs typeface="+mn-cs"/>
              </a:rPr>
              <a:t> and Ireland. </a:t>
            </a:r>
            <a:r>
              <a:rPr lang="en-US" dirty="0"/>
              <a:t>Our services vary across jurisdictions and catchments.  </a:t>
            </a:r>
          </a:p>
          <a:p>
            <a:r>
              <a:rPr lang="en-US" sz="1200" kern="1200" dirty="0">
                <a:solidFill>
                  <a:schemeClr val="tx1"/>
                </a:solidFill>
                <a:effectLst/>
                <a:latin typeface="+mn-lt"/>
                <a:ea typeface="+mn-ea"/>
                <a:cs typeface="+mn-cs"/>
              </a:rPr>
              <a:t>In China we are called Royal</a:t>
            </a:r>
            <a:r>
              <a:rPr lang="en-US" sz="1200" kern="1200" baseline="0" dirty="0">
                <a:solidFill>
                  <a:schemeClr val="tx1"/>
                </a:solidFill>
                <a:effectLst/>
                <a:latin typeface="+mn-lt"/>
                <a:ea typeface="+mn-ea"/>
                <a:cs typeface="+mn-cs"/>
              </a:rPr>
              <a:t> District Nursing Service Limited</a:t>
            </a:r>
            <a:r>
              <a:rPr lang="en-US" sz="1200" kern="1200" dirty="0">
                <a:solidFill>
                  <a:schemeClr val="tx1"/>
                </a:solidFill>
                <a:effectLst/>
                <a:latin typeface="+mn-lt"/>
                <a:ea typeface="+mn-ea"/>
                <a:cs typeface="+mn-cs"/>
              </a:rPr>
              <a:t>.  The Aged Care Channel provides online education</a:t>
            </a:r>
            <a:r>
              <a:rPr lang="en-US" sz="1200" kern="1200" baseline="0" dirty="0">
                <a:solidFill>
                  <a:schemeClr val="tx1"/>
                </a:solidFill>
                <a:effectLst/>
                <a:latin typeface="+mn-lt"/>
                <a:ea typeface="+mn-ea"/>
                <a:cs typeface="+mn-cs"/>
              </a:rPr>
              <a:t> and learning services across Australia, the United Kingdom and Ireland.</a:t>
            </a:r>
            <a:endParaRPr lang="en-US" sz="1200" kern="1200" dirty="0">
              <a:solidFill>
                <a:schemeClr val="tx1"/>
              </a:solidFill>
              <a:effectLst/>
              <a:latin typeface="+mn-lt"/>
              <a:ea typeface="+mn-ea"/>
              <a:cs typeface="+mn-cs"/>
            </a:endParaRPr>
          </a:p>
          <a:p>
            <a:endParaRPr lang="en-US" dirty="0"/>
          </a:p>
          <a:p>
            <a:r>
              <a:rPr lang="en-US" baseline="0" dirty="0"/>
              <a:t>There is a longstanding and good relationship between Royal District Nursing Service and Singapore. We have enjoyed a number of exchanges on community nursing, telehealth and customer service. Singaporean health ministers have visited our sites in Melbourne and our Customer Service Centre. </a:t>
            </a:r>
          </a:p>
          <a:p>
            <a:endParaRPr lang="en-US" baseline="0" dirty="0"/>
          </a:p>
          <a:p>
            <a:r>
              <a:rPr lang="en-US" baseline="0" dirty="0"/>
              <a:t>Our Group CEO Stephen </a:t>
            </a:r>
            <a:r>
              <a:rPr lang="en-US" baseline="0" dirty="0" err="1"/>
              <a:t>Muggleton</a:t>
            </a:r>
            <a:r>
              <a:rPr lang="en-US" baseline="0" dirty="0"/>
              <a:t> is a Board member on the Ageing Asia International Advisory Board.  Our Research Institute is an advisor to the Aspire 55 virtual retirement village project led by Janice Chia the Managing Director of Aging Asia Pty Ltd.</a:t>
            </a:r>
          </a:p>
          <a:p>
            <a:endParaRPr lang="en-US" baseline="0" dirty="0"/>
          </a:p>
          <a:p>
            <a:r>
              <a:rPr lang="en-US" baseline="0" dirty="0"/>
              <a:t>As you can see we are quite active in this region and looking for growth.</a:t>
            </a:r>
            <a:endParaRPr lang="en-US" dirty="0"/>
          </a:p>
        </p:txBody>
      </p:sp>
      <p:sp>
        <p:nvSpPr>
          <p:cNvPr id="4" name="Slide Number Placeholder 3"/>
          <p:cNvSpPr>
            <a:spLocks noGrp="1"/>
          </p:cNvSpPr>
          <p:nvPr>
            <p:ph type="sldNum" sz="quarter" idx="10"/>
          </p:nvPr>
        </p:nvSpPr>
        <p:spPr/>
        <p:txBody>
          <a:bodyPr/>
          <a:lstStyle/>
          <a:p>
            <a:fld id="{8AAE09B0-5769-4756-B229-E40047582F69}" type="slidenum">
              <a:rPr lang="en-AU" smtClean="0"/>
              <a:t>4</a:t>
            </a:fld>
            <a:endParaRPr lang="en-AU"/>
          </a:p>
        </p:txBody>
      </p:sp>
    </p:spTree>
    <p:extLst>
      <p:ext uri="{BB962C8B-B14F-4D97-AF65-F5344CB8AC3E}">
        <p14:creationId xmlns:p14="http://schemas.microsoft.com/office/powerpoint/2010/main" val="22350076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work with more than 100,000 community care clients, more than 5,600 residential aged care residents and retirement village residents across Australia. </a:t>
            </a:r>
            <a:endParaRPr lang="en-US" sz="1200" kern="1200" dirty="0">
              <a:solidFill>
                <a:schemeClr val="tx1"/>
              </a:solidFill>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8AAE09B0-5769-4756-B229-E40047582F69}" type="slidenum">
              <a:rPr lang="en-AU" smtClean="0"/>
              <a:t>5</a:t>
            </a:fld>
            <a:endParaRPr lang="en-AU"/>
          </a:p>
        </p:txBody>
      </p:sp>
    </p:spTree>
    <p:extLst>
      <p:ext uri="{BB962C8B-B14F-4D97-AF65-F5344CB8AC3E}">
        <p14:creationId xmlns:p14="http://schemas.microsoft.com/office/powerpoint/2010/main" val="12372066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A little bit about Diversity at Bolton Clarke….</a:t>
            </a:r>
          </a:p>
        </p:txBody>
      </p:sp>
      <p:sp>
        <p:nvSpPr>
          <p:cNvPr id="4" name="Slide Number Placeholder 3"/>
          <p:cNvSpPr>
            <a:spLocks noGrp="1"/>
          </p:cNvSpPr>
          <p:nvPr>
            <p:ph type="sldNum" sz="quarter" idx="10"/>
          </p:nvPr>
        </p:nvSpPr>
        <p:spPr/>
        <p:txBody>
          <a:bodyPr/>
          <a:lstStyle/>
          <a:p>
            <a:fld id="{8AAE09B0-5769-4756-B229-E40047582F69}" type="slidenum">
              <a:rPr lang="en-AU" smtClean="0"/>
              <a:t>6</a:t>
            </a:fld>
            <a:endParaRPr lang="en-AU"/>
          </a:p>
        </p:txBody>
      </p:sp>
    </p:spTree>
    <p:extLst>
      <p:ext uri="{BB962C8B-B14F-4D97-AF65-F5344CB8AC3E}">
        <p14:creationId xmlns:p14="http://schemas.microsoft.com/office/powerpoint/2010/main" val="6287718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sz="1200" kern="1200" dirty="0">
              <a:solidFill>
                <a:schemeClr val="tx1"/>
              </a:solidFill>
              <a:latin typeface="+mn-lt"/>
              <a:ea typeface="+mn-ea"/>
              <a:cs typeface="+mn-cs"/>
            </a:endParaRPr>
          </a:p>
          <a:p>
            <a:r>
              <a:rPr lang="en-US" i="0" u="none" dirty="0"/>
              <a:t>Our 7,000 strong workforce is very diverse and they support</a:t>
            </a:r>
            <a:r>
              <a:rPr lang="en-US" i="0" u="none" baseline="0" dirty="0"/>
              <a:t> more than 23,000 clients and residents everyday with At home support, retirement living and residential aged care services.  </a:t>
            </a:r>
          </a:p>
          <a:p>
            <a:endParaRPr lang="en-US" i="0" u="none" baseline="0" dirty="0"/>
          </a:p>
          <a:p>
            <a:r>
              <a:rPr lang="en-US" i="0" u="none" baseline="0" dirty="0"/>
              <a:t>Our clients, residents and the workforce come from diverse background and have diverse needs.</a:t>
            </a:r>
          </a:p>
          <a:p>
            <a:endParaRPr lang="en-US" i="0" u="none" baseline="0" dirty="0"/>
          </a:p>
          <a:p>
            <a:r>
              <a:rPr lang="en-US" i="0" u="none" baseline="0" dirty="0"/>
              <a:t>Our employees</a:t>
            </a:r>
            <a:r>
              <a:rPr lang="en-AU" dirty="0">
                <a:effectLst/>
              </a:rPr>
              <a:t> make over 4 million client visits</a:t>
            </a:r>
            <a:r>
              <a:rPr lang="en-AU" baseline="0" dirty="0">
                <a:effectLst/>
              </a:rPr>
              <a:t> </a:t>
            </a:r>
            <a:r>
              <a:rPr lang="en-AU" dirty="0">
                <a:effectLst/>
              </a:rPr>
              <a:t>each year</a:t>
            </a:r>
            <a:r>
              <a:rPr lang="en-US" i="0" u="none" baseline="0" dirty="0"/>
              <a:t>. </a:t>
            </a:r>
            <a:r>
              <a:rPr lang="en-AU" i="0" u="none" baseline="0" dirty="0">
                <a:effectLst/>
              </a:rPr>
              <a:t>We s</a:t>
            </a:r>
            <a:r>
              <a:rPr lang="en-AU" dirty="0">
                <a:effectLst/>
              </a:rPr>
              <a:t>upport more than 22,000</a:t>
            </a:r>
            <a:r>
              <a:rPr lang="en-AU" baseline="0" dirty="0">
                <a:effectLst/>
              </a:rPr>
              <a:t> war </a:t>
            </a:r>
            <a:r>
              <a:rPr lang="en-AU" dirty="0">
                <a:effectLst/>
              </a:rPr>
              <a:t>veterans annually and over 5,600 residents in </a:t>
            </a:r>
            <a:r>
              <a:rPr lang="en-AU" dirty="0">
                <a:effectLst/>
                <a:hlinkClick r:id="rId3"/>
              </a:rPr>
              <a:t>retirement living</a:t>
            </a:r>
            <a:r>
              <a:rPr lang="en-AU" dirty="0">
                <a:effectLst/>
              </a:rPr>
              <a:t> and </a:t>
            </a:r>
            <a:r>
              <a:rPr lang="en-AU" dirty="0">
                <a:effectLst/>
                <a:hlinkClick r:id="rId4"/>
              </a:rPr>
              <a:t>residential aged care</a:t>
            </a:r>
            <a:r>
              <a:rPr lang="en-AU" baseline="0" dirty="0">
                <a:effectLst/>
              </a:rPr>
              <a:t> </a:t>
            </a:r>
            <a:r>
              <a:rPr lang="en-AU" dirty="0">
                <a:effectLst/>
              </a:rPr>
              <a:t>communities.</a:t>
            </a:r>
            <a:r>
              <a:rPr lang="en-AU" baseline="0" dirty="0">
                <a:effectLst/>
              </a:rPr>
              <a:t> Our clients </a:t>
            </a:r>
            <a:r>
              <a:rPr lang="en-AU" i="0" u="none" baseline="0" dirty="0">
                <a:effectLst/>
              </a:rPr>
              <a:t>originate from 168 countries and speak 133 different languages.</a:t>
            </a:r>
            <a:endParaRPr lang="en-US" i="0" u="none" baseline="0" dirty="0"/>
          </a:p>
          <a:p>
            <a:endParaRPr lang="en-AU"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0260ECCD-EDDD-42EE-8878-29040C27A4E2}" type="slidenum">
              <a:rPr lang="en-AU" smtClean="0"/>
              <a:pPr/>
              <a:t>7</a:t>
            </a:fld>
            <a:endParaRPr lang="en-AU" dirty="0"/>
          </a:p>
        </p:txBody>
      </p:sp>
    </p:spTree>
    <p:extLst>
      <p:ext uri="{BB962C8B-B14F-4D97-AF65-F5344CB8AC3E}">
        <p14:creationId xmlns:p14="http://schemas.microsoft.com/office/powerpoint/2010/main" val="20504146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The Bolton Clarke Diversity Framework 2017–2025: Diversity + Innovation = Growth is an organisational strategy to meet the needs and choices of clients/residents, their carers and families, the workforce and other customers.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The Bolton Clarke Diversity Framework aligns with the Australian Government Department of Health Aged Care Diversity Framework.  It has been designed for implementation across all business areas and service types at Bolton Clarke.  Aspects of the Diversity Framework are</a:t>
            </a:r>
            <a:r>
              <a:rPr lang="en-AU" sz="1200" kern="1200" baseline="0" dirty="0">
                <a:solidFill>
                  <a:schemeClr val="tx1"/>
                </a:solidFill>
                <a:effectLst/>
                <a:latin typeface="+mn-lt"/>
                <a:ea typeface="+mn-ea"/>
                <a:cs typeface="+mn-cs"/>
              </a:rPr>
              <a:t> </a:t>
            </a:r>
            <a:r>
              <a:rPr lang="en-AU" sz="1200" kern="1200" dirty="0">
                <a:solidFill>
                  <a:schemeClr val="tx1"/>
                </a:solidFill>
                <a:effectLst/>
                <a:latin typeface="+mn-lt"/>
                <a:ea typeface="+mn-ea"/>
                <a:cs typeface="+mn-cs"/>
              </a:rPr>
              <a:t>applied to service jurisdictions outside Australia.</a:t>
            </a:r>
          </a:p>
          <a:p>
            <a:r>
              <a:rPr lang="en-AU" sz="1200" kern="1200" dirty="0">
                <a:solidFill>
                  <a:schemeClr val="tx1"/>
                </a:solidFill>
                <a:effectLst/>
                <a:latin typeface="+mn-lt"/>
                <a:ea typeface="+mn-ea"/>
                <a:cs typeface="+mn-cs"/>
              </a:rPr>
              <a:t> </a:t>
            </a:r>
          </a:p>
          <a:p>
            <a:endParaRPr lang="en-AU" dirty="0"/>
          </a:p>
        </p:txBody>
      </p:sp>
      <p:sp>
        <p:nvSpPr>
          <p:cNvPr id="4" name="Slide Number Placeholder 3"/>
          <p:cNvSpPr>
            <a:spLocks noGrp="1"/>
          </p:cNvSpPr>
          <p:nvPr>
            <p:ph type="sldNum" sz="quarter" idx="10"/>
          </p:nvPr>
        </p:nvSpPr>
        <p:spPr/>
        <p:txBody>
          <a:bodyPr/>
          <a:lstStyle/>
          <a:p>
            <a:fld id="{8AAE09B0-5769-4756-B229-E40047582F69}" type="slidenum">
              <a:rPr lang="en-AU" smtClean="0"/>
              <a:t>8</a:t>
            </a:fld>
            <a:endParaRPr lang="en-AU"/>
          </a:p>
        </p:txBody>
      </p:sp>
    </p:spTree>
    <p:extLst>
      <p:ext uri="{BB962C8B-B14F-4D97-AF65-F5344CB8AC3E}">
        <p14:creationId xmlns:p14="http://schemas.microsoft.com/office/powerpoint/2010/main" val="12986291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tx1"/>
                </a:solidFill>
              </a:rPr>
              <a:t>92% of Australians use the internet.  </a:t>
            </a:r>
          </a:p>
          <a:p>
            <a:endParaRPr lang="en-US" dirty="0">
              <a:solidFill>
                <a:schemeClr val="tx1"/>
              </a:solidFill>
            </a:endParaRPr>
          </a:p>
          <a:p>
            <a:r>
              <a:rPr lang="en-US" dirty="0">
                <a:solidFill>
                  <a:schemeClr val="tx1"/>
                </a:solidFill>
              </a:rPr>
              <a:t>Of these 68% are older Australians and they are increasingly using smartphones to access the internet.  </a:t>
            </a:r>
          </a:p>
          <a:p>
            <a:endParaRPr lang="en-US" dirty="0">
              <a:solidFill>
                <a:schemeClr val="tx1"/>
              </a:solidFill>
            </a:endParaRPr>
          </a:p>
          <a:p>
            <a:r>
              <a:rPr lang="en-US" dirty="0">
                <a:solidFill>
                  <a:schemeClr val="tx1"/>
                </a:solidFill>
              </a:rPr>
              <a:t>With the rapid increase in digital technology more consumers and health professionals are using iPads and smartphones to access health information.</a:t>
            </a:r>
            <a:endParaRPr lang="en-AU" dirty="0"/>
          </a:p>
          <a:p>
            <a:endParaRPr lang="en-AU" dirty="0"/>
          </a:p>
        </p:txBody>
      </p:sp>
      <p:sp>
        <p:nvSpPr>
          <p:cNvPr id="4" name="Slide Number Placeholder 3"/>
          <p:cNvSpPr>
            <a:spLocks noGrp="1"/>
          </p:cNvSpPr>
          <p:nvPr>
            <p:ph type="sldNum" sz="quarter" idx="10"/>
          </p:nvPr>
        </p:nvSpPr>
        <p:spPr/>
        <p:txBody>
          <a:bodyPr/>
          <a:lstStyle/>
          <a:p>
            <a:fld id="{8AAE09B0-5769-4756-B229-E40047582F69}" type="slidenum">
              <a:rPr lang="en-AU" smtClean="0"/>
              <a:t>9</a:t>
            </a:fld>
            <a:endParaRPr lang="en-AU"/>
          </a:p>
        </p:txBody>
      </p:sp>
    </p:spTree>
    <p:extLst>
      <p:ext uri="{BB962C8B-B14F-4D97-AF65-F5344CB8AC3E}">
        <p14:creationId xmlns:p14="http://schemas.microsoft.com/office/powerpoint/2010/main" val="25944785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tx1">
                    <a:lumMod val="65000"/>
                    <a:lumOff val="35000"/>
                  </a:schemeClr>
                </a:solidFill>
              </a:rPr>
              <a:t>Australian Bureau of Statistics identified that almost 60% of adult Australians have low health literacy.  </a:t>
            </a:r>
            <a:r>
              <a:rPr lang="en-US" sz="1200" kern="1200" dirty="0">
                <a:solidFill>
                  <a:schemeClr val="tx1"/>
                </a:solidFill>
                <a:effectLst/>
                <a:latin typeface="+mn-lt"/>
                <a:ea typeface="+mn-ea"/>
                <a:cs typeface="+mn-cs"/>
              </a:rPr>
              <a:t>6 out of 10 people in Australia have difficulty accessing, understanding, using and applying health information.</a:t>
            </a:r>
            <a:endParaRPr lang="en-US" dirty="0">
              <a:solidFill>
                <a:schemeClr val="tx1">
                  <a:lumMod val="65000"/>
                  <a:lumOff val="35000"/>
                </a:schemeClr>
              </a:solidFill>
            </a:endParaRPr>
          </a:p>
          <a:p>
            <a:endParaRPr lang="en-US" sz="400" dirty="0">
              <a:solidFill>
                <a:schemeClr val="tx1">
                  <a:lumMod val="65000"/>
                  <a:lumOff val="35000"/>
                </a:schemeClr>
              </a:solidFill>
            </a:endParaRPr>
          </a:p>
          <a:p>
            <a:r>
              <a:rPr lang="en-US" dirty="0">
                <a:solidFill>
                  <a:schemeClr val="tx1">
                    <a:lumMod val="65000"/>
                    <a:lumOff val="35000"/>
                  </a:schemeClr>
                </a:solidFill>
              </a:rPr>
              <a:t>We have consumers with diverse needs and from diverse backgrounds.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Bolton Clarke is finding new ways of using digital technology to ensure our workforce provides culturally appropriate health information and care. </a:t>
            </a:r>
            <a:endParaRPr lang="en-AU" dirty="0"/>
          </a:p>
        </p:txBody>
      </p:sp>
      <p:sp>
        <p:nvSpPr>
          <p:cNvPr id="4" name="Slide Number Placeholder 3"/>
          <p:cNvSpPr>
            <a:spLocks noGrp="1"/>
          </p:cNvSpPr>
          <p:nvPr>
            <p:ph type="sldNum" sz="quarter" idx="10"/>
          </p:nvPr>
        </p:nvSpPr>
        <p:spPr/>
        <p:txBody>
          <a:bodyPr/>
          <a:lstStyle/>
          <a:p>
            <a:fld id="{8AAE09B0-5769-4756-B229-E40047582F69}" type="slidenum">
              <a:rPr lang="en-AU" smtClean="0"/>
              <a:t>10</a:t>
            </a:fld>
            <a:endParaRPr lang="en-AU"/>
          </a:p>
        </p:txBody>
      </p:sp>
    </p:spTree>
    <p:extLst>
      <p:ext uri="{BB962C8B-B14F-4D97-AF65-F5344CB8AC3E}">
        <p14:creationId xmlns:p14="http://schemas.microsoft.com/office/powerpoint/2010/main" val="18901526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8AAE09B0-5769-4756-B229-E40047582F69}" type="slidenum">
              <a:rPr lang="en-AU" smtClean="0"/>
              <a:t>11</a:t>
            </a:fld>
            <a:endParaRPr lang="en-AU"/>
          </a:p>
        </p:txBody>
      </p:sp>
    </p:spTree>
    <p:extLst>
      <p:ext uri="{BB962C8B-B14F-4D97-AF65-F5344CB8AC3E}">
        <p14:creationId xmlns:p14="http://schemas.microsoft.com/office/powerpoint/2010/main" val="38726274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purpose of the project is </a:t>
            </a:r>
          </a:p>
          <a:p>
            <a:endParaRPr lang="en-US" dirty="0"/>
          </a:p>
          <a:p>
            <a:r>
              <a:rPr lang="en-US" dirty="0"/>
              <a:t>1. To develop Digital Talking Books on a range of health topics and in a range of languages.</a:t>
            </a:r>
          </a:p>
          <a:p>
            <a:endParaRPr lang="en-US" dirty="0"/>
          </a:p>
          <a:p>
            <a:r>
              <a:rPr lang="en-US" dirty="0"/>
              <a:t>2. To use the latest technology, in partnership with and to a wide range of internal and external stakeholders to ensure relevance, accuracy, acceptability and accessibility for the targeted population groups. </a:t>
            </a:r>
            <a:endParaRPr lang="en-AU" dirty="0"/>
          </a:p>
          <a:p>
            <a:endParaRPr lang="en-AU" dirty="0"/>
          </a:p>
        </p:txBody>
      </p:sp>
      <p:sp>
        <p:nvSpPr>
          <p:cNvPr id="4" name="Slide Number Placeholder 3"/>
          <p:cNvSpPr>
            <a:spLocks noGrp="1"/>
          </p:cNvSpPr>
          <p:nvPr>
            <p:ph type="sldNum" sz="quarter" idx="10"/>
          </p:nvPr>
        </p:nvSpPr>
        <p:spPr/>
        <p:txBody>
          <a:bodyPr/>
          <a:lstStyle/>
          <a:p>
            <a:fld id="{8AAE09B0-5769-4756-B229-E40047582F69}" type="slidenum">
              <a:rPr lang="en-AU" smtClean="0"/>
              <a:t>12</a:t>
            </a:fld>
            <a:endParaRPr lang="en-AU"/>
          </a:p>
        </p:txBody>
      </p:sp>
    </p:spTree>
    <p:extLst>
      <p:ext uri="{BB962C8B-B14F-4D97-AF65-F5344CB8AC3E}">
        <p14:creationId xmlns:p14="http://schemas.microsoft.com/office/powerpoint/2010/main" val="37290762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a:t>
            </a:r>
            <a:r>
              <a:rPr lang="en-US" sz="1200" kern="1200" baseline="0" dirty="0">
                <a:solidFill>
                  <a:schemeClr val="tx1"/>
                </a:solidFill>
                <a:effectLst/>
                <a:latin typeface="+mn-lt"/>
                <a:ea typeface="+mn-ea"/>
                <a:cs typeface="+mn-cs"/>
              </a:rPr>
              <a:t> Digital </a:t>
            </a:r>
            <a:r>
              <a:rPr lang="en-US" sz="1200" kern="1200" dirty="0">
                <a:solidFill>
                  <a:schemeClr val="tx1"/>
                </a:solidFill>
                <a:effectLst/>
                <a:latin typeface="+mn-lt"/>
                <a:ea typeface="+mn-ea"/>
                <a:cs typeface="+mn-cs"/>
              </a:rPr>
              <a:t>Talking Book enables the consumer to view or listen to the health-related message on a computer, tablet or mobile telephone, in their preferred language, to support better management of their care. Listening to the information especially benefits older people with reading and literacy difficulties or who have vision impairment. </a:t>
            </a:r>
          </a:p>
          <a:p>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The talking-book can be used by an individual and or their carer and families or groups of people in a community setting.  This teaching and learning resource supports health professionals to provide health and care management education to consumers. </a:t>
            </a:r>
          </a:p>
          <a:p>
            <a:endParaRPr lang="en-AU" dirty="0"/>
          </a:p>
        </p:txBody>
      </p:sp>
      <p:sp>
        <p:nvSpPr>
          <p:cNvPr id="4" name="Slide Number Placeholder 3"/>
          <p:cNvSpPr>
            <a:spLocks noGrp="1"/>
          </p:cNvSpPr>
          <p:nvPr>
            <p:ph type="sldNum" sz="quarter" idx="10"/>
          </p:nvPr>
        </p:nvSpPr>
        <p:spPr/>
        <p:txBody>
          <a:bodyPr/>
          <a:lstStyle/>
          <a:p>
            <a:fld id="{8AAE09B0-5769-4756-B229-E40047582F69}" type="slidenum">
              <a:rPr lang="en-AU" smtClean="0"/>
              <a:t>13</a:t>
            </a:fld>
            <a:endParaRPr lang="en-AU"/>
          </a:p>
        </p:txBody>
      </p:sp>
    </p:spTree>
    <p:extLst>
      <p:ext uri="{BB962C8B-B14F-4D97-AF65-F5344CB8AC3E}">
        <p14:creationId xmlns:p14="http://schemas.microsoft.com/office/powerpoint/2010/main" val="14837570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0"/>
              </a:spcAft>
            </a:pPr>
            <a:r>
              <a:rPr lang="en-US" sz="1200" kern="1200" dirty="0">
                <a:solidFill>
                  <a:schemeClr val="tx1"/>
                </a:solidFill>
                <a:effectLst/>
                <a:latin typeface="+mn-lt"/>
                <a:ea typeface="+mn-ea"/>
                <a:cs typeface="+mn-cs"/>
              </a:rPr>
              <a:t>We</a:t>
            </a:r>
            <a:r>
              <a:rPr lang="en-US" sz="1200" kern="1200" baseline="0" dirty="0">
                <a:solidFill>
                  <a:schemeClr val="tx1"/>
                </a:solidFill>
                <a:effectLst/>
                <a:latin typeface="+mn-lt"/>
                <a:ea typeface="+mn-ea"/>
                <a:cs typeface="+mn-cs"/>
              </a:rPr>
              <a:t> now have a suite of 7 talking books on medicines, diabetes and dementia in English and a range of other languages.</a:t>
            </a:r>
            <a:endParaRPr lang="en-AU" dirty="0"/>
          </a:p>
        </p:txBody>
      </p:sp>
      <p:sp>
        <p:nvSpPr>
          <p:cNvPr id="4" name="Slide Number Placeholder 3"/>
          <p:cNvSpPr>
            <a:spLocks noGrp="1"/>
          </p:cNvSpPr>
          <p:nvPr>
            <p:ph type="sldNum" sz="quarter" idx="10"/>
          </p:nvPr>
        </p:nvSpPr>
        <p:spPr/>
        <p:txBody>
          <a:bodyPr/>
          <a:lstStyle/>
          <a:p>
            <a:fld id="{8AAE09B0-5769-4756-B229-E40047582F69}" type="slidenum">
              <a:rPr lang="en-AU" smtClean="0"/>
              <a:t>14</a:t>
            </a:fld>
            <a:endParaRPr lang="en-AU"/>
          </a:p>
        </p:txBody>
      </p:sp>
    </p:spTree>
    <p:extLst>
      <p:ext uri="{BB962C8B-B14F-4D97-AF65-F5344CB8AC3E}">
        <p14:creationId xmlns:p14="http://schemas.microsoft.com/office/powerpoint/2010/main" val="25241756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0"/>
              </a:spcAft>
            </a:pPr>
            <a:r>
              <a:rPr lang="en-US" i="1" dirty="0">
                <a:solidFill>
                  <a:schemeClr val="tx1">
                    <a:lumMod val="65000"/>
                    <a:lumOff val="35000"/>
                  </a:schemeClr>
                </a:solidFill>
              </a:rPr>
              <a:t>A consumer co-design model titled, Partnering with Consumers for Diversity </a:t>
            </a:r>
            <a:r>
              <a:rPr lang="en-US" dirty="0">
                <a:solidFill>
                  <a:schemeClr val="tx1">
                    <a:lumMod val="65000"/>
                    <a:lumOff val="35000"/>
                  </a:schemeClr>
                </a:solidFill>
              </a:rPr>
              <a:t>was used to inform the development of Digital Talking Books to engage with consumers and to better understand and respond to the needs, choices and low health literacy.</a:t>
            </a:r>
            <a:r>
              <a:rPr lang="en-AU" dirty="0"/>
              <a:t> </a:t>
            </a:r>
          </a:p>
          <a:p>
            <a:pPr>
              <a:spcAft>
                <a:spcPts val="0"/>
              </a:spcAft>
            </a:pPr>
            <a:r>
              <a:rPr lang="en-AU" dirty="0"/>
              <a:t>The Co-design Model is a recipient of a 2017 Australian Government Better Practice Award which recognizes innovation across aged care services. The Model has been used repeatedly and consistently to inform the development of a suite of Digital Talking Books on diabetes, dementia and medicines in English and a range of other languages. </a:t>
            </a:r>
            <a:br>
              <a:rPr lang="en-AU" dirty="0"/>
            </a:br>
            <a:endParaRPr lang="en-AU" dirty="0">
              <a:solidFill>
                <a:schemeClr val="tx1">
                  <a:lumMod val="65000"/>
                  <a:lumOff val="35000"/>
                </a:schemeClr>
              </a:solidFill>
            </a:endParaRPr>
          </a:p>
          <a:p>
            <a:endParaRPr lang="en-AU" dirty="0"/>
          </a:p>
        </p:txBody>
      </p:sp>
      <p:sp>
        <p:nvSpPr>
          <p:cNvPr id="4" name="Slide Number Placeholder 3"/>
          <p:cNvSpPr>
            <a:spLocks noGrp="1"/>
          </p:cNvSpPr>
          <p:nvPr>
            <p:ph type="sldNum" sz="quarter" idx="10"/>
          </p:nvPr>
        </p:nvSpPr>
        <p:spPr/>
        <p:txBody>
          <a:bodyPr/>
          <a:lstStyle/>
          <a:p>
            <a:fld id="{8AAE09B0-5769-4756-B229-E40047582F69}" type="slidenum">
              <a:rPr lang="en-AU" smtClean="0"/>
              <a:t>15</a:t>
            </a:fld>
            <a:endParaRPr lang="en-AU"/>
          </a:p>
        </p:txBody>
      </p:sp>
    </p:spTree>
    <p:extLst>
      <p:ext uri="{BB962C8B-B14F-4D97-AF65-F5344CB8AC3E}">
        <p14:creationId xmlns:p14="http://schemas.microsoft.com/office/powerpoint/2010/main" val="34368153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The Consumer</a:t>
            </a:r>
            <a:r>
              <a:rPr lang="en-AU" baseline="0" dirty="0"/>
              <a:t> co-design model is a selected candidate for a 2018 </a:t>
            </a:r>
            <a:r>
              <a:rPr lang="en-AU" baseline="0" dirty="0" err="1"/>
              <a:t>SilverEco</a:t>
            </a:r>
            <a:r>
              <a:rPr lang="en-AU" baseline="0" dirty="0"/>
              <a:t> and Ageing Well International Award. There are 50 selected candidates from across the world and winners will be announced in Paris on the 29 March 2019.  We are very excited from the land-down-under Australia to be part of this and we are keeping our fingers very crossed!</a:t>
            </a:r>
          </a:p>
          <a:p>
            <a:endParaRPr lang="en-AU" baseline="0" dirty="0"/>
          </a:p>
          <a:p>
            <a:endParaRPr lang="en-AU" dirty="0"/>
          </a:p>
        </p:txBody>
      </p:sp>
      <p:sp>
        <p:nvSpPr>
          <p:cNvPr id="4" name="Slide Number Placeholder 3"/>
          <p:cNvSpPr>
            <a:spLocks noGrp="1"/>
          </p:cNvSpPr>
          <p:nvPr>
            <p:ph type="sldNum" sz="quarter" idx="10"/>
          </p:nvPr>
        </p:nvSpPr>
        <p:spPr/>
        <p:txBody>
          <a:bodyPr/>
          <a:lstStyle/>
          <a:p>
            <a:fld id="{8AAE09B0-5769-4756-B229-E40047582F69}" type="slidenum">
              <a:rPr lang="en-AU" smtClean="0"/>
              <a:t>16</a:t>
            </a:fld>
            <a:endParaRPr lang="en-AU"/>
          </a:p>
        </p:txBody>
      </p:sp>
    </p:spTree>
    <p:extLst>
      <p:ext uri="{BB962C8B-B14F-4D97-AF65-F5344CB8AC3E}">
        <p14:creationId xmlns:p14="http://schemas.microsoft.com/office/powerpoint/2010/main" val="27655543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0"/>
              </a:spcAft>
            </a:pPr>
            <a:r>
              <a:rPr lang="en-AU" dirty="0"/>
              <a:t>The Co-design Model presents business processes for the development of all types of culturally and linguistically appropriate aged care policies and products.</a:t>
            </a:r>
            <a:r>
              <a:rPr lang="en-US" sz="1200" kern="1200" dirty="0">
                <a:solidFill>
                  <a:schemeClr val="tx1"/>
                </a:solidFill>
                <a:effectLst/>
                <a:latin typeface="+mn-lt"/>
                <a:ea typeface="+mn-ea"/>
                <a:cs typeface="+mn-cs"/>
              </a:rPr>
              <a:t> .  It was designed to accommodate equal participation from all Australian population groups including Aboriginal and Torres Strait Islanders, English speaking and non-English speaking people.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theoretical basis of the Co-design Model is for aged care </a:t>
            </a:r>
            <a:r>
              <a:rPr lang="en-US" sz="1200" kern="1200" dirty="0" err="1">
                <a:solidFill>
                  <a:schemeClr val="tx1"/>
                </a:solidFill>
                <a:effectLst/>
                <a:latin typeface="+mn-lt"/>
                <a:ea typeface="+mn-ea"/>
                <a:cs typeface="+mn-cs"/>
              </a:rPr>
              <a:t>organisations</a:t>
            </a:r>
            <a:r>
              <a:rPr lang="en-US" sz="1200" kern="1200" dirty="0">
                <a:solidFill>
                  <a:schemeClr val="tx1"/>
                </a:solidFill>
                <a:effectLst/>
                <a:latin typeface="+mn-lt"/>
                <a:ea typeface="+mn-ea"/>
                <a:cs typeface="+mn-cs"/>
              </a:rPr>
              <a:t> to work in collaboration with stakeholders to develop policy and products to better understand the literacy needs of consumers to meet their health information needs, so that they can participate in their care. </a:t>
            </a:r>
            <a:endParaRPr lang="en-AU" sz="1200" kern="1200" dirty="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8AAE09B0-5769-4756-B229-E40047582F69}" type="slidenum">
              <a:rPr lang="en-AU" smtClean="0"/>
              <a:t>17</a:t>
            </a:fld>
            <a:endParaRPr lang="en-AU"/>
          </a:p>
        </p:txBody>
      </p:sp>
    </p:spTree>
    <p:extLst>
      <p:ext uri="{BB962C8B-B14F-4D97-AF65-F5344CB8AC3E}">
        <p14:creationId xmlns:p14="http://schemas.microsoft.com/office/powerpoint/2010/main" val="37391667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Participatory action was used over 10 years during 2006 to 2016 to develop the Co-design Model.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It was repeatedly tested and refined with contribution from Australian consumer </a:t>
            </a:r>
            <a:r>
              <a:rPr lang="en-US" sz="1200" kern="1200" dirty="0" err="1">
                <a:solidFill>
                  <a:schemeClr val="tx1"/>
                </a:solidFill>
                <a:effectLst/>
                <a:latin typeface="+mn-lt"/>
                <a:ea typeface="+mn-ea"/>
                <a:cs typeface="+mn-cs"/>
              </a:rPr>
              <a:t>organisations</a:t>
            </a:r>
            <a:r>
              <a:rPr lang="en-US" sz="1200" kern="1200" dirty="0">
                <a:solidFill>
                  <a:schemeClr val="tx1"/>
                </a:solidFill>
                <a:effectLst/>
                <a:latin typeface="+mn-lt"/>
                <a:ea typeface="+mn-ea"/>
                <a:cs typeface="+mn-cs"/>
              </a:rPr>
              <a:t> such as, Diabetes Australia and Dementia Australia; Aboriginal and Torres Strait </a:t>
            </a:r>
            <a:r>
              <a:rPr lang="en-US" sz="1200" kern="1200" dirty="0" err="1">
                <a:solidFill>
                  <a:schemeClr val="tx1"/>
                </a:solidFill>
                <a:effectLst/>
                <a:latin typeface="+mn-lt"/>
                <a:ea typeface="+mn-ea"/>
                <a:cs typeface="+mn-cs"/>
              </a:rPr>
              <a:t>lslander</a:t>
            </a:r>
            <a:r>
              <a:rPr lang="en-US" sz="1200" kern="1200" dirty="0">
                <a:solidFill>
                  <a:schemeClr val="tx1"/>
                </a:solidFill>
                <a:effectLst/>
                <a:latin typeface="+mn-lt"/>
                <a:ea typeface="+mn-ea"/>
                <a:cs typeface="+mn-cs"/>
              </a:rPr>
              <a:t> groups, English-speaking populations and national multicultural </a:t>
            </a:r>
            <a:r>
              <a:rPr lang="en-US" sz="1200" kern="1200" dirty="0" err="1">
                <a:solidFill>
                  <a:schemeClr val="tx1"/>
                </a:solidFill>
                <a:effectLst/>
                <a:latin typeface="+mn-lt"/>
                <a:ea typeface="+mn-ea"/>
                <a:cs typeface="+mn-cs"/>
              </a:rPr>
              <a:t>organisations</a:t>
            </a:r>
            <a:r>
              <a:rPr lang="en-US" sz="1200" kern="1200" dirty="0">
                <a:solidFill>
                  <a:schemeClr val="tx1"/>
                </a:solidFill>
                <a:effectLst/>
                <a:latin typeface="+mn-lt"/>
                <a:ea typeface="+mn-ea"/>
                <a:cs typeface="+mn-cs"/>
              </a:rPr>
              <a:t> to ensure relevance and acceptability.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These peak bodies supported Bolton Clarke to recruit 426 older diverse community members who participated in 22 community focus groups to further test the Co-design Model.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table lists the Digital Talking</a:t>
            </a:r>
            <a:r>
              <a:rPr lang="en-US" sz="1200" kern="1200" baseline="0" dirty="0">
                <a:solidFill>
                  <a:schemeClr val="tx1"/>
                </a:solidFill>
                <a:effectLst/>
                <a:latin typeface="+mn-lt"/>
                <a:ea typeface="+mn-ea"/>
                <a:cs typeface="+mn-cs"/>
              </a:rPr>
              <a:t> Book projects and demographic/ethnicity data from the participants for example….</a:t>
            </a:r>
            <a:endParaRPr lang="en-AU" sz="1200" kern="1200" dirty="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8AAE09B0-5769-4756-B229-E40047582F69}" type="slidenum">
              <a:rPr lang="en-AU" smtClean="0"/>
              <a:t>18</a:t>
            </a:fld>
            <a:endParaRPr lang="en-AU"/>
          </a:p>
        </p:txBody>
      </p:sp>
    </p:spTree>
    <p:extLst>
      <p:ext uri="{BB962C8B-B14F-4D97-AF65-F5344CB8AC3E}">
        <p14:creationId xmlns:p14="http://schemas.microsoft.com/office/powerpoint/2010/main" val="41140637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range of strategies have been used to develop and promote the digital Talking Books including: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-Using 3D Floppy Books software to keep the technology up-to-date with the latest mobile devices and web browsers;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-‘Key word’ google search approach for easy access; and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t>
            </a:r>
            <a:r>
              <a:rPr lang="en-US" sz="1200" kern="1200" baseline="0" dirty="0">
                <a:solidFill>
                  <a:schemeClr val="tx1"/>
                </a:solidFill>
                <a:effectLst/>
                <a:latin typeface="+mn-lt"/>
                <a:ea typeface="+mn-ea"/>
                <a:cs typeface="+mn-cs"/>
              </a:rPr>
              <a:t> I</a:t>
            </a:r>
            <a:r>
              <a:rPr lang="en-US" sz="1200" kern="1200" dirty="0">
                <a:solidFill>
                  <a:schemeClr val="tx1"/>
                </a:solidFill>
                <a:effectLst/>
                <a:latin typeface="+mn-lt"/>
                <a:ea typeface="+mn-ea"/>
                <a:cs typeface="+mn-cs"/>
              </a:rPr>
              <a:t>nstructions guide to construct new books and update and maintain existing ones.</a:t>
            </a:r>
            <a:endParaRPr lang="en-AU" sz="1200" kern="1200" dirty="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8AAE09B0-5769-4756-B229-E40047582F69}" type="slidenum">
              <a:rPr lang="en-AU" smtClean="0"/>
              <a:t>19</a:t>
            </a:fld>
            <a:endParaRPr lang="en-AU"/>
          </a:p>
        </p:txBody>
      </p:sp>
    </p:spTree>
    <p:extLst>
      <p:ext uri="{BB962C8B-B14F-4D97-AF65-F5344CB8AC3E}">
        <p14:creationId xmlns:p14="http://schemas.microsoft.com/office/powerpoint/2010/main" val="36769467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Preliminary qualitative studies reveal that the digital Talking Books </a:t>
            </a:r>
            <a:r>
              <a:rPr lang="en-AU" sz="1200" kern="1200" dirty="0">
                <a:solidFill>
                  <a:schemeClr val="tx1"/>
                </a:solidFill>
                <a:effectLst/>
                <a:latin typeface="+mn-lt"/>
                <a:ea typeface="+mn-ea"/>
                <a:cs typeface="+mn-cs"/>
              </a:rPr>
              <a:t>improved health-related literacy amongst older people. </a:t>
            </a:r>
          </a:p>
          <a:p>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Older people are less likely to use online information and communication technology; however, this barrier can be overcome through the availability of hard copy PDF bi-lingual versions of the content of the Talking Books. </a:t>
            </a:r>
          </a:p>
          <a:p>
            <a:endParaRPr lang="en-AU" dirty="0"/>
          </a:p>
        </p:txBody>
      </p:sp>
      <p:sp>
        <p:nvSpPr>
          <p:cNvPr id="4" name="Slide Number Placeholder 3"/>
          <p:cNvSpPr>
            <a:spLocks noGrp="1"/>
          </p:cNvSpPr>
          <p:nvPr>
            <p:ph type="sldNum" sz="quarter" idx="10"/>
          </p:nvPr>
        </p:nvSpPr>
        <p:spPr/>
        <p:txBody>
          <a:bodyPr/>
          <a:lstStyle/>
          <a:p>
            <a:fld id="{8AAE09B0-5769-4756-B229-E40047582F69}" type="slidenum">
              <a:rPr lang="en-AU" smtClean="0"/>
              <a:t>20</a:t>
            </a:fld>
            <a:endParaRPr lang="en-AU"/>
          </a:p>
        </p:txBody>
      </p:sp>
    </p:spTree>
    <p:extLst>
      <p:ext uri="{BB962C8B-B14F-4D97-AF65-F5344CB8AC3E}">
        <p14:creationId xmlns:p14="http://schemas.microsoft.com/office/powerpoint/2010/main" val="24830754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Analytical data reveals that the Talking Books are popular.  There has been a big increase in visits to the Talking Books from within Australia and across the world.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There is a need to conduct further studies to determine the best way to teach older people how to access the digital talking books.  Further studies are also required on how the Talking Books and their PDF versions are contributing to the health outcomes of older people. </a:t>
            </a:r>
            <a:endParaRPr lang="en-AU"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kern="1200" dirty="0">
                <a:solidFill>
                  <a:schemeClr val="tx1"/>
                </a:solidFill>
                <a:effectLst/>
                <a:latin typeface="+mn-lt"/>
                <a:ea typeface="+mn-ea"/>
                <a:cs typeface="+mn-cs"/>
              </a:rPr>
              <a:t>For</a:t>
            </a:r>
            <a:r>
              <a:rPr lang="en-US" sz="1200" i="0" kern="1200" baseline="0" dirty="0">
                <a:solidFill>
                  <a:schemeClr val="tx1"/>
                </a:solidFill>
                <a:effectLst/>
                <a:latin typeface="+mn-lt"/>
                <a:ea typeface="+mn-ea"/>
                <a:cs typeface="+mn-cs"/>
              </a:rPr>
              <a:t> the future, u</a:t>
            </a:r>
            <a:r>
              <a:rPr lang="en-US" sz="1200" i="0" kern="1200" dirty="0">
                <a:solidFill>
                  <a:schemeClr val="tx1"/>
                </a:solidFill>
                <a:effectLst/>
                <a:latin typeface="+mn-lt"/>
                <a:ea typeface="+mn-ea"/>
                <a:cs typeface="+mn-cs"/>
              </a:rPr>
              <a:t>sing the Consumer Co-design Model, Bolton Clarke plans to complete its suite of 28 talking books in English and six other languages (Arabic, Cantonese, Greek, Italian, Macedonian, Mandarin and Vietnamese) on diabetes, dementia, medicines and incontinence (including catheter care and stoma care).</a:t>
            </a:r>
            <a:endParaRPr lang="en-AU" sz="1200" i="1" kern="1200" dirty="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8AAE09B0-5769-4756-B229-E40047582F69}" type="slidenum">
              <a:rPr lang="en-AU" smtClean="0"/>
              <a:t>21</a:t>
            </a:fld>
            <a:endParaRPr lang="en-AU"/>
          </a:p>
        </p:txBody>
      </p:sp>
    </p:spTree>
    <p:extLst>
      <p:ext uri="{BB962C8B-B14F-4D97-AF65-F5344CB8AC3E}">
        <p14:creationId xmlns:p14="http://schemas.microsoft.com/office/powerpoint/2010/main" val="6866195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The Digital Talking Books are available, free of charge on the Bolton Clarke website.</a:t>
            </a: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Id like to demonstrate to you the workings and</a:t>
            </a:r>
            <a:r>
              <a:rPr lang="en-AU" baseline="0" dirty="0"/>
              <a:t> functionality of a Talking Book.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baseline="0" dirty="0"/>
              <a:t>I will demonstrate the Vietnamese Dementia Talking Book</a:t>
            </a:r>
            <a:endParaRPr lang="en-AU" dirty="0"/>
          </a:p>
          <a:p>
            <a:endParaRPr lang="en-AU" dirty="0"/>
          </a:p>
        </p:txBody>
      </p:sp>
      <p:sp>
        <p:nvSpPr>
          <p:cNvPr id="4" name="Slide Number Placeholder 3"/>
          <p:cNvSpPr>
            <a:spLocks noGrp="1"/>
          </p:cNvSpPr>
          <p:nvPr>
            <p:ph type="sldNum" sz="quarter" idx="10"/>
          </p:nvPr>
        </p:nvSpPr>
        <p:spPr/>
        <p:txBody>
          <a:bodyPr/>
          <a:lstStyle/>
          <a:p>
            <a:fld id="{8AAE09B0-5769-4756-B229-E40047582F69}" type="slidenum">
              <a:rPr lang="en-AU" smtClean="0"/>
              <a:t>22</a:t>
            </a:fld>
            <a:endParaRPr lang="en-AU"/>
          </a:p>
        </p:txBody>
      </p:sp>
    </p:spTree>
    <p:extLst>
      <p:ext uri="{BB962C8B-B14F-4D97-AF65-F5344CB8AC3E}">
        <p14:creationId xmlns:p14="http://schemas.microsoft.com/office/powerpoint/2010/main" val="2878672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8AAE09B0-5769-4756-B229-E40047582F69}" type="slidenum">
              <a:rPr lang="en-AU" smtClean="0"/>
              <a:t>23</a:t>
            </a:fld>
            <a:endParaRPr lang="en-AU"/>
          </a:p>
        </p:txBody>
      </p:sp>
    </p:spTree>
    <p:extLst>
      <p:ext uri="{BB962C8B-B14F-4D97-AF65-F5344CB8AC3E}">
        <p14:creationId xmlns:p14="http://schemas.microsoft.com/office/powerpoint/2010/main" val="36936133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8AAE09B0-5769-4756-B229-E40047582F69}" type="slidenum">
              <a:rPr lang="en-AU" smtClean="0"/>
              <a:t>24</a:t>
            </a:fld>
            <a:endParaRPr lang="en-AU"/>
          </a:p>
        </p:txBody>
      </p:sp>
    </p:spTree>
    <p:extLst>
      <p:ext uri="{BB962C8B-B14F-4D97-AF65-F5344CB8AC3E}">
        <p14:creationId xmlns:p14="http://schemas.microsoft.com/office/powerpoint/2010/main" val="5207537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A">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329ECBC-3132-4C2C-AB42-BD9EBF7F5C9E}"/>
              </a:ext>
            </a:extLst>
          </p:cNvPr>
          <p:cNvSpPr/>
          <p:nvPr userDrawn="1"/>
        </p:nvSpPr>
        <p:spPr>
          <a:xfrm>
            <a:off x="1" y="1"/>
            <a:ext cx="9144000" cy="15060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FB81225F-7CC4-4ADC-986F-CE0193A29E8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3480" r="21864" b="26667"/>
          <a:stretch/>
        </p:blipFill>
        <p:spPr>
          <a:xfrm>
            <a:off x="1927233" y="1"/>
            <a:ext cx="7050768" cy="6876000"/>
          </a:xfrm>
          <a:prstGeom prst="rect">
            <a:avLst/>
          </a:prstGeom>
        </p:spPr>
      </p:pic>
      <p:sp>
        <p:nvSpPr>
          <p:cNvPr id="2" name="Title 1">
            <a:extLst>
              <a:ext uri="{FF2B5EF4-FFF2-40B4-BE49-F238E27FC236}">
                <a16:creationId xmlns:a16="http://schemas.microsoft.com/office/drawing/2014/main" id="{8529D9FF-A0A5-477E-8C93-6651A0B22E60}"/>
              </a:ext>
            </a:extLst>
          </p:cNvPr>
          <p:cNvSpPr>
            <a:spLocks noGrp="1"/>
          </p:cNvSpPr>
          <p:nvPr>
            <p:ph type="ctrTitle" hasCustomPrompt="1"/>
          </p:nvPr>
        </p:nvSpPr>
        <p:spPr>
          <a:xfrm>
            <a:off x="5045133" y="3575304"/>
            <a:ext cx="3279718" cy="1903601"/>
          </a:xfrm>
        </p:spPr>
        <p:txBody>
          <a:bodyPr anchor="t">
            <a:noAutofit/>
          </a:bodyPr>
          <a:lstStyle>
            <a:lvl1pPr algn="l">
              <a:lnSpc>
                <a:spcPct val="85000"/>
              </a:lnSpc>
              <a:defRPr sz="4000">
                <a:solidFill>
                  <a:schemeClr val="bg1"/>
                </a:solidFill>
              </a:defRPr>
            </a:lvl1pPr>
          </a:lstStyle>
          <a:p>
            <a:r>
              <a:rPr lang="en-US" dirty="0"/>
              <a:t>Click to add title</a:t>
            </a:r>
            <a:endParaRPr lang="en-AU" dirty="0"/>
          </a:p>
        </p:txBody>
      </p:sp>
      <p:pic>
        <p:nvPicPr>
          <p:cNvPr id="12" name="Picture 11">
            <a:extLst>
              <a:ext uri="{FF2B5EF4-FFF2-40B4-BE49-F238E27FC236}">
                <a16:creationId xmlns:a16="http://schemas.microsoft.com/office/drawing/2014/main" id="{D444255D-BDEA-4F00-B825-9CE61C9EB78C}"/>
              </a:ext>
            </a:extLst>
          </p:cNvPr>
          <p:cNvPicPr>
            <a:picLocks noChangeAspect="1"/>
          </p:cNvPicPr>
          <p:nvPr userDrawn="1"/>
        </p:nvPicPr>
        <p:blipFill>
          <a:blip r:embed="rId3"/>
          <a:stretch>
            <a:fillRect/>
          </a:stretch>
        </p:blipFill>
        <p:spPr>
          <a:xfrm>
            <a:off x="446665" y="6142850"/>
            <a:ext cx="2141002" cy="371038"/>
          </a:xfrm>
          <a:prstGeom prst="rect">
            <a:avLst/>
          </a:prstGeom>
        </p:spPr>
      </p:pic>
      <p:sp>
        <p:nvSpPr>
          <p:cNvPr id="17" name="Text Placeholder 8">
            <a:extLst>
              <a:ext uri="{FF2B5EF4-FFF2-40B4-BE49-F238E27FC236}">
                <a16:creationId xmlns:a16="http://schemas.microsoft.com/office/drawing/2014/main" id="{A074C0A8-6E76-4D48-AC6A-99C73169322B}"/>
              </a:ext>
            </a:extLst>
          </p:cNvPr>
          <p:cNvSpPr>
            <a:spLocks noGrp="1"/>
          </p:cNvSpPr>
          <p:nvPr>
            <p:ph type="body" sz="quarter" idx="15" hasCustomPrompt="1"/>
          </p:nvPr>
        </p:nvSpPr>
        <p:spPr>
          <a:xfrm>
            <a:off x="5045132" y="5537419"/>
            <a:ext cx="3279720" cy="695741"/>
          </a:xfrm>
        </p:spPr>
        <p:txBody>
          <a:bodyPr>
            <a:noAutofit/>
          </a:bodyPr>
          <a:lstStyle>
            <a:lvl1pPr>
              <a:spcAft>
                <a:spcPts val="0"/>
              </a:spcAft>
              <a:defRPr sz="2000" b="0">
                <a:solidFill>
                  <a:schemeClr val="bg1"/>
                </a:solidFill>
              </a:defRPr>
            </a:lvl1pPr>
            <a:lvl2pPr marL="0" indent="0">
              <a:spcAft>
                <a:spcPts val="0"/>
              </a:spcAft>
              <a:buNone/>
              <a:defRPr sz="2000">
                <a:solidFill>
                  <a:schemeClr val="bg1"/>
                </a:solidFill>
              </a:defRPr>
            </a:lvl2pPr>
            <a:lvl3pPr marL="0" indent="0">
              <a:spcAft>
                <a:spcPts val="0"/>
              </a:spcAft>
              <a:buNone/>
              <a:defRPr sz="2000">
                <a:solidFill>
                  <a:schemeClr val="bg1"/>
                </a:solidFill>
              </a:defRPr>
            </a:lvl3pPr>
            <a:lvl4pPr marL="0" indent="0">
              <a:spcAft>
                <a:spcPts val="0"/>
              </a:spcAft>
              <a:buNone/>
              <a:defRPr sz="2000">
                <a:solidFill>
                  <a:schemeClr val="bg1"/>
                </a:solidFill>
              </a:defRPr>
            </a:lvl4pPr>
            <a:lvl5pPr marL="0" indent="0">
              <a:spcAft>
                <a:spcPts val="0"/>
              </a:spcAft>
              <a:buNone/>
              <a:defRPr sz="2000">
                <a:solidFill>
                  <a:schemeClr val="bg1"/>
                </a:solidFill>
              </a:defRPr>
            </a:lvl5pPr>
            <a:lvl6pPr marL="0" indent="0">
              <a:spcAft>
                <a:spcPts val="0"/>
              </a:spcAft>
              <a:buNone/>
              <a:defRPr sz="2000">
                <a:solidFill>
                  <a:schemeClr val="bg1"/>
                </a:solidFill>
              </a:defRPr>
            </a:lvl6pPr>
            <a:lvl7pPr marL="0" indent="0">
              <a:spcAft>
                <a:spcPts val="0"/>
              </a:spcAft>
              <a:buNone/>
              <a:defRPr sz="2000">
                <a:solidFill>
                  <a:schemeClr val="bg1"/>
                </a:solidFill>
              </a:defRPr>
            </a:lvl7pPr>
            <a:lvl8pPr marL="0">
              <a:spcAft>
                <a:spcPts val="0"/>
              </a:spcAft>
              <a:defRPr sz="2000">
                <a:solidFill>
                  <a:schemeClr val="bg1"/>
                </a:solidFill>
              </a:defRPr>
            </a:lvl8pPr>
            <a:lvl9pPr marL="0">
              <a:spcAft>
                <a:spcPts val="0"/>
              </a:spcAft>
              <a:defRPr sz="2000">
                <a:solidFill>
                  <a:schemeClr val="bg1"/>
                </a:solidFill>
              </a:defRPr>
            </a:lvl9pPr>
          </a:lstStyle>
          <a:p>
            <a:pPr lvl="0"/>
            <a:r>
              <a:rPr lang="en-US" dirty="0"/>
              <a:t>Click to add text</a:t>
            </a:r>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a:t>
            </a:r>
          </a:p>
          <a:p>
            <a:pPr lvl="6"/>
            <a:r>
              <a:rPr lang="en-US" dirty="0"/>
              <a:t>Seven</a:t>
            </a:r>
          </a:p>
          <a:p>
            <a:pPr lvl="7"/>
            <a:r>
              <a:rPr lang="en-US" dirty="0"/>
              <a:t>Eight</a:t>
            </a:r>
          </a:p>
          <a:p>
            <a:pPr lvl="8"/>
            <a:r>
              <a:rPr lang="en-US" dirty="0"/>
              <a:t>Nine</a:t>
            </a:r>
            <a:endParaRPr lang="en-AU" dirty="0"/>
          </a:p>
        </p:txBody>
      </p:sp>
      <p:pic>
        <p:nvPicPr>
          <p:cNvPr id="9" name="Picture 8">
            <a:extLst>
              <a:ext uri="{FF2B5EF4-FFF2-40B4-BE49-F238E27FC236}">
                <a16:creationId xmlns:a16="http://schemas.microsoft.com/office/drawing/2014/main" id="{E6E16A20-B2C2-4A57-9B09-9EDBB95700A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51090" y="467275"/>
            <a:ext cx="2411755" cy="1429204"/>
          </a:xfrm>
          <a:prstGeom prst="rect">
            <a:avLst/>
          </a:prstGeom>
        </p:spPr>
      </p:pic>
    </p:spTree>
    <p:extLst>
      <p:ext uri="{BB962C8B-B14F-4D97-AF65-F5344CB8AC3E}">
        <p14:creationId xmlns:p14="http://schemas.microsoft.com/office/powerpoint/2010/main" val="6654593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B">
    <p:spTree>
      <p:nvGrpSpPr>
        <p:cNvPr id="1" name=""/>
        <p:cNvGrpSpPr/>
        <p:nvPr/>
      </p:nvGrpSpPr>
      <p:grpSpPr>
        <a:xfrm>
          <a:off x="0" y="0"/>
          <a:ext cx="0" cy="0"/>
          <a:chOff x="0" y="0"/>
          <a:chExt cx="0" cy="0"/>
        </a:xfrm>
      </p:grpSpPr>
      <p:sp>
        <p:nvSpPr>
          <p:cNvPr id="11" name="Picture Placeholder 3">
            <a:extLst>
              <a:ext uri="{FF2B5EF4-FFF2-40B4-BE49-F238E27FC236}">
                <a16:creationId xmlns:a16="http://schemas.microsoft.com/office/drawing/2014/main" id="{91B97941-DB57-4367-91EA-84A35381B601}"/>
              </a:ext>
            </a:extLst>
          </p:cNvPr>
          <p:cNvSpPr>
            <a:spLocks noGrp="1"/>
          </p:cNvSpPr>
          <p:nvPr>
            <p:ph type="pic" sz="quarter" idx="14" hasCustomPrompt="1"/>
          </p:nvPr>
        </p:nvSpPr>
        <p:spPr>
          <a:xfrm>
            <a:off x="4572000" y="0"/>
            <a:ext cx="4572000" cy="6858000"/>
          </a:xfrm>
          <a:solidFill>
            <a:schemeClr val="bg1">
              <a:lumMod val="75000"/>
            </a:schemeClr>
          </a:solidFill>
        </p:spPr>
        <p:txBody>
          <a:bodyPr/>
          <a:lstStyle>
            <a:lvl1pPr algn="l">
              <a:defRPr sz="1400" b="0">
                <a:solidFill>
                  <a:schemeClr val="bg1"/>
                </a:solidFill>
              </a:defRPr>
            </a:lvl1pPr>
          </a:lstStyle>
          <a:p>
            <a:r>
              <a:rPr lang="en-AU" dirty="0"/>
              <a:t>Click Icon to Add Image</a:t>
            </a:r>
          </a:p>
        </p:txBody>
      </p:sp>
      <p:sp>
        <p:nvSpPr>
          <p:cNvPr id="2" name="Title 1">
            <a:extLst>
              <a:ext uri="{FF2B5EF4-FFF2-40B4-BE49-F238E27FC236}">
                <a16:creationId xmlns:a16="http://schemas.microsoft.com/office/drawing/2014/main" id="{8529D9FF-A0A5-477E-8C93-6651A0B22E60}"/>
              </a:ext>
            </a:extLst>
          </p:cNvPr>
          <p:cNvSpPr>
            <a:spLocks noGrp="1"/>
          </p:cNvSpPr>
          <p:nvPr>
            <p:ph type="ctrTitle" hasCustomPrompt="1"/>
          </p:nvPr>
        </p:nvSpPr>
        <p:spPr>
          <a:xfrm>
            <a:off x="363955" y="2732090"/>
            <a:ext cx="3279718" cy="1903601"/>
          </a:xfrm>
        </p:spPr>
        <p:txBody>
          <a:bodyPr anchor="t">
            <a:noAutofit/>
          </a:bodyPr>
          <a:lstStyle>
            <a:lvl1pPr algn="l">
              <a:lnSpc>
                <a:spcPct val="85000"/>
              </a:lnSpc>
              <a:defRPr sz="4000">
                <a:solidFill>
                  <a:schemeClr val="accent1"/>
                </a:solidFill>
              </a:defRPr>
            </a:lvl1pPr>
          </a:lstStyle>
          <a:p>
            <a:r>
              <a:rPr lang="en-US" dirty="0"/>
              <a:t>Click to add title</a:t>
            </a:r>
            <a:endParaRPr lang="en-AU" dirty="0"/>
          </a:p>
        </p:txBody>
      </p:sp>
      <p:pic>
        <p:nvPicPr>
          <p:cNvPr id="12" name="Picture 11">
            <a:extLst>
              <a:ext uri="{FF2B5EF4-FFF2-40B4-BE49-F238E27FC236}">
                <a16:creationId xmlns:a16="http://schemas.microsoft.com/office/drawing/2014/main" id="{D444255D-BDEA-4F00-B825-9CE61C9EB78C}"/>
              </a:ext>
            </a:extLst>
          </p:cNvPr>
          <p:cNvPicPr>
            <a:picLocks noChangeAspect="1"/>
          </p:cNvPicPr>
          <p:nvPr userDrawn="1"/>
        </p:nvPicPr>
        <p:blipFill>
          <a:blip r:embed="rId2"/>
          <a:stretch>
            <a:fillRect/>
          </a:stretch>
        </p:blipFill>
        <p:spPr>
          <a:xfrm>
            <a:off x="446665" y="6142850"/>
            <a:ext cx="2141002" cy="371038"/>
          </a:xfrm>
          <a:prstGeom prst="rect">
            <a:avLst/>
          </a:prstGeom>
        </p:spPr>
      </p:pic>
      <p:sp>
        <p:nvSpPr>
          <p:cNvPr id="17" name="Text Placeholder 8">
            <a:extLst>
              <a:ext uri="{FF2B5EF4-FFF2-40B4-BE49-F238E27FC236}">
                <a16:creationId xmlns:a16="http://schemas.microsoft.com/office/drawing/2014/main" id="{A074C0A8-6E76-4D48-AC6A-99C73169322B}"/>
              </a:ext>
            </a:extLst>
          </p:cNvPr>
          <p:cNvSpPr>
            <a:spLocks noGrp="1"/>
          </p:cNvSpPr>
          <p:nvPr>
            <p:ph type="body" sz="quarter" idx="15" hasCustomPrompt="1"/>
          </p:nvPr>
        </p:nvSpPr>
        <p:spPr>
          <a:xfrm>
            <a:off x="363954" y="4694205"/>
            <a:ext cx="3279720" cy="695741"/>
          </a:xfrm>
        </p:spPr>
        <p:txBody>
          <a:bodyPr>
            <a:noAutofit/>
          </a:bodyPr>
          <a:lstStyle>
            <a:lvl1pPr>
              <a:spcAft>
                <a:spcPts val="0"/>
              </a:spcAft>
              <a:defRPr sz="2000" b="0">
                <a:solidFill>
                  <a:schemeClr val="accent1"/>
                </a:solidFill>
              </a:defRPr>
            </a:lvl1pPr>
            <a:lvl2pPr marL="0" indent="0">
              <a:spcAft>
                <a:spcPts val="0"/>
              </a:spcAft>
              <a:buNone/>
              <a:defRPr sz="2000">
                <a:solidFill>
                  <a:schemeClr val="accent1"/>
                </a:solidFill>
              </a:defRPr>
            </a:lvl2pPr>
            <a:lvl3pPr marL="0" indent="0">
              <a:spcAft>
                <a:spcPts val="0"/>
              </a:spcAft>
              <a:buNone/>
              <a:defRPr sz="2000">
                <a:solidFill>
                  <a:schemeClr val="accent1"/>
                </a:solidFill>
              </a:defRPr>
            </a:lvl3pPr>
            <a:lvl4pPr marL="0" indent="0">
              <a:spcAft>
                <a:spcPts val="0"/>
              </a:spcAft>
              <a:buNone/>
              <a:defRPr sz="2000">
                <a:solidFill>
                  <a:schemeClr val="accent1"/>
                </a:solidFill>
              </a:defRPr>
            </a:lvl4pPr>
            <a:lvl5pPr marL="0" indent="0">
              <a:spcAft>
                <a:spcPts val="0"/>
              </a:spcAft>
              <a:buNone/>
              <a:defRPr sz="2000">
                <a:solidFill>
                  <a:schemeClr val="accent1"/>
                </a:solidFill>
              </a:defRPr>
            </a:lvl5pPr>
            <a:lvl6pPr marL="0" indent="0">
              <a:spcAft>
                <a:spcPts val="0"/>
              </a:spcAft>
              <a:buNone/>
              <a:defRPr sz="2000">
                <a:solidFill>
                  <a:schemeClr val="accent1"/>
                </a:solidFill>
              </a:defRPr>
            </a:lvl6pPr>
            <a:lvl7pPr marL="0" indent="0">
              <a:spcAft>
                <a:spcPts val="0"/>
              </a:spcAft>
              <a:buNone/>
              <a:defRPr sz="2000">
                <a:solidFill>
                  <a:schemeClr val="accent1"/>
                </a:solidFill>
              </a:defRPr>
            </a:lvl7pPr>
            <a:lvl8pPr marL="0">
              <a:spcAft>
                <a:spcPts val="0"/>
              </a:spcAft>
              <a:defRPr sz="2000">
                <a:solidFill>
                  <a:schemeClr val="accent1"/>
                </a:solidFill>
              </a:defRPr>
            </a:lvl8pPr>
            <a:lvl9pPr marL="0">
              <a:spcAft>
                <a:spcPts val="0"/>
              </a:spcAft>
              <a:defRPr sz="2000">
                <a:solidFill>
                  <a:schemeClr val="accent1"/>
                </a:solidFill>
              </a:defRPr>
            </a:lvl9pPr>
          </a:lstStyle>
          <a:p>
            <a:pPr lvl="0"/>
            <a:r>
              <a:rPr lang="en-US" dirty="0"/>
              <a:t>Click to add text</a:t>
            </a:r>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a:t>
            </a:r>
          </a:p>
          <a:p>
            <a:pPr lvl="6"/>
            <a:r>
              <a:rPr lang="en-US" dirty="0"/>
              <a:t>Seven</a:t>
            </a:r>
          </a:p>
          <a:p>
            <a:pPr lvl="7"/>
            <a:r>
              <a:rPr lang="en-US" dirty="0"/>
              <a:t>Eight</a:t>
            </a:r>
          </a:p>
          <a:p>
            <a:pPr lvl="8"/>
            <a:r>
              <a:rPr lang="en-US" dirty="0"/>
              <a:t>Nine</a:t>
            </a:r>
            <a:endParaRPr lang="en-AU" dirty="0"/>
          </a:p>
        </p:txBody>
      </p:sp>
      <p:pic>
        <p:nvPicPr>
          <p:cNvPr id="9" name="Picture 8">
            <a:extLst>
              <a:ext uri="{FF2B5EF4-FFF2-40B4-BE49-F238E27FC236}">
                <a16:creationId xmlns:a16="http://schemas.microsoft.com/office/drawing/2014/main" id="{E6E16A20-B2C2-4A57-9B09-9EDBB95700A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1090" y="467275"/>
            <a:ext cx="2411755" cy="1429204"/>
          </a:xfrm>
          <a:prstGeom prst="rect">
            <a:avLst/>
          </a:prstGeom>
        </p:spPr>
      </p:pic>
      <p:sp>
        <p:nvSpPr>
          <p:cNvPr id="13" name="Slide Number Placeholder 7">
            <a:extLst>
              <a:ext uri="{FF2B5EF4-FFF2-40B4-BE49-F238E27FC236}">
                <a16:creationId xmlns:a16="http://schemas.microsoft.com/office/drawing/2014/main" id="{57D300B2-64A2-4ED8-9D06-33B22B94C0C9}"/>
              </a:ext>
            </a:extLst>
          </p:cNvPr>
          <p:cNvSpPr>
            <a:spLocks noGrp="1"/>
          </p:cNvSpPr>
          <p:nvPr>
            <p:ph type="sldNum" sz="quarter" idx="12"/>
          </p:nvPr>
        </p:nvSpPr>
        <p:spPr>
          <a:xfrm>
            <a:off x="8574373" y="6257283"/>
            <a:ext cx="374650" cy="374650"/>
          </a:xfrm>
          <a:custGeom>
            <a:avLst/>
            <a:gdLst>
              <a:gd name="connsiteX0" fmla="*/ 0 w 374650"/>
              <a:gd name="connsiteY0" fmla="*/ 0 h 374650"/>
              <a:gd name="connsiteX1" fmla="*/ 187325 w 374650"/>
              <a:gd name="connsiteY1" fmla="*/ 0 h 374650"/>
              <a:gd name="connsiteX2" fmla="*/ 374650 w 374650"/>
              <a:gd name="connsiteY2" fmla="*/ 187325 h 374650"/>
              <a:gd name="connsiteX3" fmla="*/ 187325 w 374650"/>
              <a:gd name="connsiteY3" fmla="*/ 374650 h 374650"/>
              <a:gd name="connsiteX4" fmla="*/ 0 w 374650"/>
              <a:gd name="connsiteY4" fmla="*/ 187325 h 374650"/>
              <a:gd name="connsiteX5" fmla="*/ 0 w 374650"/>
              <a:gd name="connsiteY5" fmla="*/ 0 h 374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4650" h="374650">
                <a:moveTo>
                  <a:pt x="0" y="0"/>
                </a:moveTo>
                <a:lnTo>
                  <a:pt x="187325" y="0"/>
                </a:lnTo>
                <a:cubicBezTo>
                  <a:pt x="290968" y="0"/>
                  <a:pt x="374650" y="83682"/>
                  <a:pt x="374650" y="187325"/>
                </a:cubicBezTo>
                <a:cubicBezTo>
                  <a:pt x="374650" y="290584"/>
                  <a:pt x="290968" y="374650"/>
                  <a:pt x="187325" y="374650"/>
                </a:cubicBezTo>
                <a:cubicBezTo>
                  <a:pt x="83682" y="374650"/>
                  <a:pt x="0" y="290584"/>
                  <a:pt x="0" y="187325"/>
                </a:cubicBezTo>
                <a:cubicBezTo>
                  <a:pt x="0" y="0"/>
                  <a:pt x="0" y="0"/>
                  <a:pt x="0" y="0"/>
                </a:cubicBezTo>
                <a:close/>
              </a:path>
            </a:pathLst>
          </a:custGeom>
          <a:noFill/>
        </p:spPr>
        <p:txBody>
          <a:bodyPr wrap="square">
            <a:noAutofit/>
          </a:bodyPr>
          <a:lstStyle/>
          <a:p>
            <a:fld id="{BD1B3FBD-3162-49DE-8D80-7B8A5FA4858B}" type="slidenum">
              <a:rPr lang="en-AU" smtClean="0"/>
              <a:t>‹#›</a:t>
            </a:fld>
            <a:endParaRPr lang="en-AU"/>
          </a:p>
        </p:txBody>
      </p:sp>
    </p:spTree>
    <p:extLst>
      <p:ext uri="{BB962C8B-B14F-4D97-AF65-F5344CB8AC3E}">
        <p14:creationId xmlns:p14="http://schemas.microsoft.com/office/powerpoint/2010/main" val="1210148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8D37A-155D-43F9-9E05-28ABFDADBBEA}"/>
              </a:ext>
            </a:extLst>
          </p:cNvPr>
          <p:cNvSpPr>
            <a:spLocks noGrp="1"/>
          </p:cNvSpPr>
          <p:nvPr>
            <p:ph type="title" hasCustomPrompt="1"/>
          </p:nvPr>
        </p:nvSpPr>
        <p:spPr/>
        <p:txBody>
          <a:bodyPr/>
          <a:lstStyle>
            <a:lvl1pPr>
              <a:defRPr/>
            </a:lvl1pPr>
          </a:lstStyle>
          <a:p>
            <a:r>
              <a:rPr lang="en-US" dirty="0"/>
              <a:t>Click to add title</a:t>
            </a:r>
            <a:endParaRPr lang="en-AU" dirty="0"/>
          </a:p>
        </p:txBody>
      </p:sp>
      <p:sp>
        <p:nvSpPr>
          <p:cNvPr id="4" name="Date Placeholder 3">
            <a:extLst>
              <a:ext uri="{FF2B5EF4-FFF2-40B4-BE49-F238E27FC236}">
                <a16:creationId xmlns:a16="http://schemas.microsoft.com/office/drawing/2014/main" id="{E6B38B4C-BC58-4DCA-8D8C-BC591D743C05}"/>
              </a:ext>
            </a:extLst>
          </p:cNvPr>
          <p:cNvSpPr>
            <a:spLocks noGrp="1"/>
          </p:cNvSpPr>
          <p:nvPr>
            <p:ph type="dt" sz="half" idx="10"/>
          </p:nvPr>
        </p:nvSpPr>
        <p:spPr/>
        <p:txBody>
          <a:bodyPr/>
          <a:lstStyle/>
          <a:p>
            <a:endParaRPr lang="en-AU"/>
          </a:p>
        </p:txBody>
      </p:sp>
      <p:sp>
        <p:nvSpPr>
          <p:cNvPr id="5" name="Footer Placeholder 4">
            <a:extLst>
              <a:ext uri="{FF2B5EF4-FFF2-40B4-BE49-F238E27FC236}">
                <a16:creationId xmlns:a16="http://schemas.microsoft.com/office/drawing/2014/main" id="{D58EA2FA-1442-48CD-A475-9DA3C15EEADC}"/>
              </a:ext>
            </a:extLst>
          </p:cNvPr>
          <p:cNvSpPr>
            <a:spLocks noGrp="1"/>
          </p:cNvSpPr>
          <p:nvPr>
            <p:ph type="ftr" sz="quarter" idx="11"/>
          </p:nvPr>
        </p:nvSpPr>
        <p:spPr/>
        <p:txBody>
          <a:bodyPr/>
          <a:lstStyle/>
          <a:p>
            <a:r>
              <a:rPr lang="en-AU"/>
              <a:t>NMCCA Feb 2018</a:t>
            </a:r>
          </a:p>
        </p:txBody>
      </p:sp>
      <p:sp>
        <p:nvSpPr>
          <p:cNvPr id="8" name="Slide Number Placeholder 7">
            <a:extLst>
              <a:ext uri="{FF2B5EF4-FFF2-40B4-BE49-F238E27FC236}">
                <a16:creationId xmlns:a16="http://schemas.microsoft.com/office/drawing/2014/main" id="{21F8B70E-1432-4901-A840-93707531ADE4}"/>
              </a:ext>
            </a:extLst>
          </p:cNvPr>
          <p:cNvSpPr>
            <a:spLocks noGrp="1"/>
          </p:cNvSpPr>
          <p:nvPr>
            <p:ph type="sldNum" sz="quarter" idx="12"/>
          </p:nvPr>
        </p:nvSpPr>
        <p:spPr>
          <a:xfrm>
            <a:off x="8574374" y="6257284"/>
            <a:ext cx="374650" cy="374650"/>
          </a:xfrm>
          <a:custGeom>
            <a:avLst/>
            <a:gdLst>
              <a:gd name="connsiteX0" fmla="*/ 0 w 374650"/>
              <a:gd name="connsiteY0" fmla="*/ 0 h 374650"/>
              <a:gd name="connsiteX1" fmla="*/ 187325 w 374650"/>
              <a:gd name="connsiteY1" fmla="*/ 0 h 374650"/>
              <a:gd name="connsiteX2" fmla="*/ 374650 w 374650"/>
              <a:gd name="connsiteY2" fmla="*/ 187325 h 374650"/>
              <a:gd name="connsiteX3" fmla="*/ 187325 w 374650"/>
              <a:gd name="connsiteY3" fmla="*/ 374650 h 374650"/>
              <a:gd name="connsiteX4" fmla="*/ 0 w 374650"/>
              <a:gd name="connsiteY4" fmla="*/ 187325 h 374650"/>
              <a:gd name="connsiteX5" fmla="*/ 0 w 374650"/>
              <a:gd name="connsiteY5" fmla="*/ 0 h 374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4650" h="374650">
                <a:moveTo>
                  <a:pt x="0" y="0"/>
                </a:moveTo>
                <a:lnTo>
                  <a:pt x="187325" y="0"/>
                </a:lnTo>
                <a:cubicBezTo>
                  <a:pt x="290968" y="0"/>
                  <a:pt x="374650" y="83682"/>
                  <a:pt x="374650" y="187325"/>
                </a:cubicBezTo>
                <a:cubicBezTo>
                  <a:pt x="374650" y="290584"/>
                  <a:pt x="290968" y="374650"/>
                  <a:pt x="187325" y="374650"/>
                </a:cubicBezTo>
                <a:cubicBezTo>
                  <a:pt x="83682" y="374650"/>
                  <a:pt x="0" y="290584"/>
                  <a:pt x="0" y="187325"/>
                </a:cubicBezTo>
                <a:cubicBezTo>
                  <a:pt x="0" y="0"/>
                  <a:pt x="0" y="0"/>
                  <a:pt x="0" y="0"/>
                </a:cubicBezTo>
                <a:close/>
              </a:path>
            </a:pathLst>
          </a:custGeom>
          <a:solidFill>
            <a:schemeClr val="accent3"/>
          </a:solidFill>
        </p:spPr>
        <p:txBody>
          <a:bodyPr wrap="square">
            <a:noAutofit/>
          </a:bodyPr>
          <a:lstStyle>
            <a:lvl1pPr algn="ctr">
              <a:defRPr/>
            </a:lvl1pPr>
          </a:lstStyle>
          <a:p>
            <a:fld id="{BD1B3FBD-3162-49DE-8D80-7B8A5FA4858B}" type="slidenum">
              <a:rPr lang="en-AU" smtClean="0"/>
              <a:pPr/>
              <a:t>‹#›</a:t>
            </a:fld>
            <a:endParaRPr lang="en-AU" dirty="0"/>
          </a:p>
        </p:txBody>
      </p:sp>
      <p:sp>
        <p:nvSpPr>
          <p:cNvPr id="10" name="Content Placeholder 5">
            <a:extLst>
              <a:ext uri="{FF2B5EF4-FFF2-40B4-BE49-F238E27FC236}">
                <a16:creationId xmlns:a16="http://schemas.microsoft.com/office/drawing/2014/main" id="{37860231-527B-485A-982A-D4B87B4D1023}"/>
              </a:ext>
            </a:extLst>
          </p:cNvPr>
          <p:cNvSpPr>
            <a:spLocks noGrp="1"/>
          </p:cNvSpPr>
          <p:nvPr>
            <p:ph sz="quarter" idx="14" hasCustomPrompt="1"/>
          </p:nvPr>
        </p:nvSpPr>
        <p:spPr>
          <a:xfrm>
            <a:off x="584616" y="1822191"/>
            <a:ext cx="7989758" cy="4351338"/>
          </a:xfrm>
        </p:spPr>
        <p:txBody>
          <a:bodyPr/>
          <a:lstStyle>
            <a:lvl1pPr marL="0" marR="0" indent="0" algn="l" defTabSz="685800" rtl="0" eaLnBrk="1" fontAlgn="auto" latinLnBrk="0" hangingPunct="1">
              <a:lnSpc>
                <a:spcPct val="100000"/>
              </a:lnSpc>
              <a:spcBef>
                <a:spcPts val="0"/>
              </a:spcBef>
              <a:spcAft>
                <a:spcPts val="600"/>
              </a:spcAft>
              <a:buClrTx/>
              <a:buSzTx/>
              <a:buFont typeface="Arial" panose="020B0604020202020204" pitchFamily="34" charset="0"/>
              <a:buNone/>
              <a:tabLst/>
              <a:defRPr/>
            </a:lvl1p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on the relevant icon at the </a:t>
            </a:r>
            <a:r>
              <a:rPr lang="en-US" dirty="0" err="1"/>
              <a:t>centre</a:t>
            </a:r>
            <a:r>
              <a:rPr lang="en-US" dirty="0"/>
              <a:t> of the placeholder to add: Text / Table / Chart / SmartArt / Image / Media. There are eight type styles, available as List Levels. Press the Increase / Decrease button in the paragraph section of the home ribbon to move through the styles</a:t>
            </a:r>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26006985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9FB24-81C9-4DAE-8806-72845F24DFBE}"/>
              </a:ext>
            </a:extLst>
          </p:cNvPr>
          <p:cNvSpPr>
            <a:spLocks noGrp="1"/>
          </p:cNvSpPr>
          <p:nvPr>
            <p:ph type="title" hasCustomPrompt="1"/>
          </p:nvPr>
        </p:nvSpPr>
        <p:spPr/>
        <p:txBody>
          <a:bodyPr/>
          <a:lstStyle>
            <a:lvl1pPr>
              <a:defRPr/>
            </a:lvl1pPr>
          </a:lstStyle>
          <a:p>
            <a:r>
              <a:rPr lang="en-US" dirty="0"/>
              <a:t>Click to add title</a:t>
            </a:r>
            <a:endParaRPr lang="en-AU" dirty="0"/>
          </a:p>
        </p:txBody>
      </p:sp>
      <p:sp>
        <p:nvSpPr>
          <p:cNvPr id="5" name="Date Placeholder 4">
            <a:extLst>
              <a:ext uri="{FF2B5EF4-FFF2-40B4-BE49-F238E27FC236}">
                <a16:creationId xmlns:a16="http://schemas.microsoft.com/office/drawing/2014/main" id="{4079CC53-5FD4-4458-B6EC-E7D3EBBD3145}"/>
              </a:ext>
            </a:extLst>
          </p:cNvPr>
          <p:cNvSpPr>
            <a:spLocks noGrp="1"/>
          </p:cNvSpPr>
          <p:nvPr>
            <p:ph type="dt" sz="half" idx="10"/>
          </p:nvPr>
        </p:nvSpPr>
        <p:spPr/>
        <p:txBody>
          <a:bodyPr/>
          <a:lstStyle/>
          <a:p>
            <a:endParaRPr lang="en-AU"/>
          </a:p>
        </p:txBody>
      </p:sp>
      <p:sp>
        <p:nvSpPr>
          <p:cNvPr id="6" name="Footer Placeholder 5">
            <a:extLst>
              <a:ext uri="{FF2B5EF4-FFF2-40B4-BE49-F238E27FC236}">
                <a16:creationId xmlns:a16="http://schemas.microsoft.com/office/drawing/2014/main" id="{1C663581-700E-413A-A4DC-34D650107C0D}"/>
              </a:ext>
            </a:extLst>
          </p:cNvPr>
          <p:cNvSpPr>
            <a:spLocks noGrp="1"/>
          </p:cNvSpPr>
          <p:nvPr>
            <p:ph type="ftr" sz="quarter" idx="11"/>
          </p:nvPr>
        </p:nvSpPr>
        <p:spPr/>
        <p:txBody>
          <a:bodyPr/>
          <a:lstStyle/>
          <a:p>
            <a:r>
              <a:rPr lang="en-AU"/>
              <a:t>NMCCA Feb 2018</a:t>
            </a:r>
          </a:p>
        </p:txBody>
      </p:sp>
      <p:sp>
        <p:nvSpPr>
          <p:cNvPr id="9" name="Slide Number Placeholder 8">
            <a:extLst>
              <a:ext uri="{FF2B5EF4-FFF2-40B4-BE49-F238E27FC236}">
                <a16:creationId xmlns:a16="http://schemas.microsoft.com/office/drawing/2014/main" id="{747CEE5E-2FE8-4D6C-9D6D-653126966E7F}"/>
              </a:ext>
            </a:extLst>
          </p:cNvPr>
          <p:cNvSpPr>
            <a:spLocks noGrp="1"/>
          </p:cNvSpPr>
          <p:nvPr>
            <p:ph type="sldNum" sz="quarter" idx="12"/>
          </p:nvPr>
        </p:nvSpPr>
        <p:spPr>
          <a:xfrm>
            <a:off x="8574374" y="6257284"/>
            <a:ext cx="374650" cy="374650"/>
          </a:xfrm>
          <a:custGeom>
            <a:avLst/>
            <a:gdLst>
              <a:gd name="connsiteX0" fmla="*/ 0 w 374650"/>
              <a:gd name="connsiteY0" fmla="*/ 0 h 374650"/>
              <a:gd name="connsiteX1" fmla="*/ 187325 w 374650"/>
              <a:gd name="connsiteY1" fmla="*/ 0 h 374650"/>
              <a:gd name="connsiteX2" fmla="*/ 374650 w 374650"/>
              <a:gd name="connsiteY2" fmla="*/ 187325 h 374650"/>
              <a:gd name="connsiteX3" fmla="*/ 187325 w 374650"/>
              <a:gd name="connsiteY3" fmla="*/ 374650 h 374650"/>
              <a:gd name="connsiteX4" fmla="*/ 0 w 374650"/>
              <a:gd name="connsiteY4" fmla="*/ 187325 h 374650"/>
              <a:gd name="connsiteX5" fmla="*/ 0 w 374650"/>
              <a:gd name="connsiteY5" fmla="*/ 0 h 374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4650" h="374650">
                <a:moveTo>
                  <a:pt x="0" y="0"/>
                </a:moveTo>
                <a:lnTo>
                  <a:pt x="187325" y="0"/>
                </a:lnTo>
                <a:cubicBezTo>
                  <a:pt x="290968" y="0"/>
                  <a:pt x="374650" y="83682"/>
                  <a:pt x="374650" y="187325"/>
                </a:cubicBezTo>
                <a:cubicBezTo>
                  <a:pt x="374650" y="290584"/>
                  <a:pt x="290968" y="374650"/>
                  <a:pt x="187325" y="374650"/>
                </a:cubicBezTo>
                <a:cubicBezTo>
                  <a:pt x="83682" y="374650"/>
                  <a:pt x="0" y="290584"/>
                  <a:pt x="0" y="187325"/>
                </a:cubicBezTo>
                <a:cubicBezTo>
                  <a:pt x="0" y="0"/>
                  <a:pt x="0" y="0"/>
                  <a:pt x="0" y="0"/>
                </a:cubicBezTo>
                <a:close/>
              </a:path>
            </a:pathLst>
          </a:custGeom>
          <a:solidFill>
            <a:schemeClr val="accent3"/>
          </a:solidFill>
        </p:spPr>
        <p:txBody>
          <a:bodyPr wrap="square">
            <a:noAutofit/>
          </a:bodyPr>
          <a:lstStyle>
            <a:lvl1pPr algn="ctr">
              <a:defRPr/>
            </a:lvl1pPr>
          </a:lstStyle>
          <a:p>
            <a:fld id="{BD1B3FBD-3162-49DE-8D80-7B8A5FA4858B}" type="slidenum">
              <a:rPr lang="en-AU" smtClean="0"/>
              <a:pPr/>
              <a:t>‹#›</a:t>
            </a:fld>
            <a:endParaRPr lang="en-AU" dirty="0"/>
          </a:p>
        </p:txBody>
      </p:sp>
      <p:sp>
        <p:nvSpPr>
          <p:cNvPr id="12" name="Content Placeholder 5">
            <a:extLst>
              <a:ext uri="{FF2B5EF4-FFF2-40B4-BE49-F238E27FC236}">
                <a16:creationId xmlns:a16="http://schemas.microsoft.com/office/drawing/2014/main" id="{CF3D24BB-6635-4D81-91D3-34101EBE8569}"/>
              </a:ext>
            </a:extLst>
          </p:cNvPr>
          <p:cNvSpPr>
            <a:spLocks noGrp="1"/>
          </p:cNvSpPr>
          <p:nvPr>
            <p:ph sz="quarter" idx="15"/>
          </p:nvPr>
        </p:nvSpPr>
        <p:spPr>
          <a:xfrm>
            <a:off x="584616" y="1822191"/>
            <a:ext cx="3901658"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6" name="Content Placeholder 5">
            <a:extLst>
              <a:ext uri="{FF2B5EF4-FFF2-40B4-BE49-F238E27FC236}">
                <a16:creationId xmlns:a16="http://schemas.microsoft.com/office/drawing/2014/main" id="{AF9E152A-45C8-41AD-91E4-A135C6FDCF82}"/>
              </a:ext>
            </a:extLst>
          </p:cNvPr>
          <p:cNvSpPr>
            <a:spLocks noGrp="1"/>
          </p:cNvSpPr>
          <p:nvPr>
            <p:ph sz="quarter" idx="16"/>
          </p:nvPr>
        </p:nvSpPr>
        <p:spPr>
          <a:xfrm>
            <a:off x="4569657" y="1822191"/>
            <a:ext cx="4004715"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29184840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Thirds, One Thir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9FB24-81C9-4DAE-8806-72845F24DFBE}"/>
              </a:ext>
            </a:extLst>
          </p:cNvPr>
          <p:cNvSpPr>
            <a:spLocks noGrp="1"/>
          </p:cNvSpPr>
          <p:nvPr>
            <p:ph type="title" hasCustomPrompt="1"/>
          </p:nvPr>
        </p:nvSpPr>
        <p:spPr/>
        <p:txBody>
          <a:bodyPr/>
          <a:lstStyle>
            <a:lvl1pPr>
              <a:defRPr/>
            </a:lvl1pPr>
          </a:lstStyle>
          <a:p>
            <a:r>
              <a:rPr lang="en-US" dirty="0"/>
              <a:t>Click to add title</a:t>
            </a:r>
            <a:endParaRPr lang="en-AU" dirty="0"/>
          </a:p>
        </p:txBody>
      </p:sp>
      <p:sp>
        <p:nvSpPr>
          <p:cNvPr id="5" name="Date Placeholder 4">
            <a:extLst>
              <a:ext uri="{FF2B5EF4-FFF2-40B4-BE49-F238E27FC236}">
                <a16:creationId xmlns:a16="http://schemas.microsoft.com/office/drawing/2014/main" id="{4079CC53-5FD4-4458-B6EC-E7D3EBBD3145}"/>
              </a:ext>
            </a:extLst>
          </p:cNvPr>
          <p:cNvSpPr>
            <a:spLocks noGrp="1"/>
          </p:cNvSpPr>
          <p:nvPr>
            <p:ph type="dt" sz="half" idx="10"/>
          </p:nvPr>
        </p:nvSpPr>
        <p:spPr/>
        <p:txBody>
          <a:bodyPr/>
          <a:lstStyle/>
          <a:p>
            <a:endParaRPr lang="en-AU"/>
          </a:p>
        </p:txBody>
      </p:sp>
      <p:sp>
        <p:nvSpPr>
          <p:cNvPr id="6" name="Footer Placeholder 5">
            <a:extLst>
              <a:ext uri="{FF2B5EF4-FFF2-40B4-BE49-F238E27FC236}">
                <a16:creationId xmlns:a16="http://schemas.microsoft.com/office/drawing/2014/main" id="{1C663581-700E-413A-A4DC-34D650107C0D}"/>
              </a:ext>
            </a:extLst>
          </p:cNvPr>
          <p:cNvSpPr>
            <a:spLocks noGrp="1"/>
          </p:cNvSpPr>
          <p:nvPr>
            <p:ph type="ftr" sz="quarter" idx="11"/>
          </p:nvPr>
        </p:nvSpPr>
        <p:spPr/>
        <p:txBody>
          <a:bodyPr/>
          <a:lstStyle/>
          <a:p>
            <a:r>
              <a:rPr lang="en-AU"/>
              <a:t>NMCCA Feb 2018</a:t>
            </a:r>
          </a:p>
        </p:txBody>
      </p:sp>
      <p:sp>
        <p:nvSpPr>
          <p:cNvPr id="9" name="Slide Number Placeholder 8">
            <a:extLst>
              <a:ext uri="{FF2B5EF4-FFF2-40B4-BE49-F238E27FC236}">
                <a16:creationId xmlns:a16="http://schemas.microsoft.com/office/drawing/2014/main" id="{747CEE5E-2FE8-4D6C-9D6D-653126966E7F}"/>
              </a:ext>
            </a:extLst>
          </p:cNvPr>
          <p:cNvSpPr>
            <a:spLocks noGrp="1"/>
          </p:cNvSpPr>
          <p:nvPr>
            <p:ph type="sldNum" sz="quarter" idx="12"/>
          </p:nvPr>
        </p:nvSpPr>
        <p:spPr>
          <a:xfrm>
            <a:off x="8574374" y="6257284"/>
            <a:ext cx="374650" cy="374650"/>
          </a:xfrm>
          <a:custGeom>
            <a:avLst/>
            <a:gdLst>
              <a:gd name="connsiteX0" fmla="*/ 0 w 374650"/>
              <a:gd name="connsiteY0" fmla="*/ 0 h 374650"/>
              <a:gd name="connsiteX1" fmla="*/ 187325 w 374650"/>
              <a:gd name="connsiteY1" fmla="*/ 0 h 374650"/>
              <a:gd name="connsiteX2" fmla="*/ 374650 w 374650"/>
              <a:gd name="connsiteY2" fmla="*/ 187325 h 374650"/>
              <a:gd name="connsiteX3" fmla="*/ 187325 w 374650"/>
              <a:gd name="connsiteY3" fmla="*/ 374650 h 374650"/>
              <a:gd name="connsiteX4" fmla="*/ 0 w 374650"/>
              <a:gd name="connsiteY4" fmla="*/ 187325 h 374650"/>
              <a:gd name="connsiteX5" fmla="*/ 0 w 374650"/>
              <a:gd name="connsiteY5" fmla="*/ 0 h 374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4650" h="374650">
                <a:moveTo>
                  <a:pt x="0" y="0"/>
                </a:moveTo>
                <a:lnTo>
                  <a:pt x="187325" y="0"/>
                </a:lnTo>
                <a:cubicBezTo>
                  <a:pt x="290968" y="0"/>
                  <a:pt x="374650" y="83682"/>
                  <a:pt x="374650" y="187325"/>
                </a:cubicBezTo>
                <a:cubicBezTo>
                  <a:pt x="374650" y="290584"/>
                  <a:pt x="290968" y="374650"/>
                  <a:pt x="187325" y="374650"/>
                </a:cubicBezTo>
                <a:cubicBezTo>
                  <a:pt x="83682" y="374650"/>
                  <a:pt x="0" y="290584"/>
                  <a:pt x="0" y="187325"/>
                </a:cubicBezTo>
                <a:cubicBezTo>
                  <a:pt x="0" y="0"/>
                  <a:pt x="0" y="0"/>
                  <a:pt x="0" y="0"/>
                </a:cubicBezTo>
                <a:close/>
              </a:path>
            </a:pathLst>
          </a:custGeom>
          <a:solidFill>
            <a:schemeClr val="accent3"/>
          </a:solidFill>
        </p:spPr>
        <p:txBody>
          <a:bodyPr wrap="square">
            <a:noAutofit/>
          </a:bodyPr>
          <a:lstStyle>
            <a:lvl1pPr algn="ctr">
              <a:defRPr/>
            </a:lvl1pPr>
          </a:lstStyle>
          <a:p>
            <a:fld id="{BD1B3FBD-3162-49DE-8D80-7B8A5FA4858B}" type="slidenum">
              <a:rPr lang="en-AU" smtClean="0"/>
              <a:pPr/>
              <a:t>‹#›</a:t>
            </a:fld>
            <a:endParaRPr lang="en-AU" dirty="0"/>
          </a:p>
        </p:txBody>
      </p:sp>
      <p:sp>
        <p:nvSpPr>
          <p:cNvPr id="12" name="Content Placeholder 5">
            <a:extLst>
              <a:ext uri="{FF2B5EF4-FFF2-40B4-BE49-F238E27FC236}">
                <a16:creationId xmlns:a16="http://schemas.microsoft.com/office/drawing/2014/main" id="{CF3D24BB-6635-4D81-91D3-34101EBE8569}"/>
              </a:ext>
            </a:extLst>
          </p:cNvPr>
          <p:cNvSpPr>
            <a:spLocks noGrp="1"/>
          </p:cNvSpPr>
          <p:nvPr>
            <p:ph sz="quarter" idx="15"/>
          </p:nvPr>
        </p:nvSpPr>
        <p:spPr>
          <a:xfrm>
            <a:off x="584615" y="1822191"/>
            <a:ext cx="5278803"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6" name="Content Placeholder 5">
            <a:extLst>
              <a:ext uri="{FF2B5EF4-FFF2-40B4-BE49-F238E27FC236}">
                <a16:creationId xmlns:a16="http://schemas.microsoft.com/office/drawing/2014/main" id="{AF9E152A-45C8-41AD-91E4-A135C6FDCF82}"/>
              </a:ext>
            </a:extLst>
          </p:cNvPr>
          <p:cNvSpPr>
            <a:spLocks noGrp="1"/>
          </p:cNvSpPr>
          <p:nvPr>
            <p:ph sz="quarter" idx="16"/>
          </p:nvPr>
        </p:nvSpPr>
        <p:spPr>
          <a:xfrm>
            <a:off x="6006518" y="1822191"/>
            <a:ext cx="2567854"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19450791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9FB24-81C9-4DAE-8806-72845F24DFBE}"/>
              </a:ext>
            </a:extLst>
          </p:cNvPr>
          <p:cNvSpPr>
            <a:spLocks noGrp="1"/>
          </p:cNvSpPr>
          <p:nvPr>
            <p:ph type="title" hasCustomPrompt="1"/>
          </p:nvPr>
        </p:nvSpPr>
        <p:spPr/>
        <p:txBody>
          <a:bodyPr/>
          <a:lstStyle>
            <a:lvl1pPr>
              <a:defRPr/>
            </a:lvl1pPr>
          </a:lstStyle>
          <a:p>
            <a:r>
              <a:rPr lang="en-US" dirty="0"/>
              <a:t>One image slide</a:t>
            </a:r>
            <a:endParaRPr lang="en-AU" dirty="0"/>
          </a:p>
        </p:txBody>
      </p:sp>
      <p:sp>
        <p:nvSpPr>
          <p:cNvPr id="5" name="Date Placeholder 4">
            <a:extLst>
              <a:ext uri="{FF2B5EF4-FFF2-40B4-BE49-F238E27FC236}">
                <a16:creationId xmlns:a16="http://schemas.microsoft.com/office/drawing/2014/main" id="{4079CC53-5FD4-4458-B6EC-E7D3EBBD3145}"/>
              </a:ext>
            </a:extLst>
          </p:cNvPr>
          <p:cNvSpPr>
            <a:spLocks noGrp="1"/>
          </p:cNvSpPr>
          <p:nvPr>
            <p:ph type="dt" sz="half" idx="10"/>
          </p:nvPr>
        </p:nvSpPr>
        <p:spPr/>
        <p:txBody>
          <a:bodyPr/>
          <a:lstStyle/>
          <a:p>
            <a:endParaRPr lang="en-AU"/>
          </a:p>
        </p:txBody>
      </p:sp>
      <p:sp>
        <p:nvSpPr>
          <p:cNvPr id="6" name="Footer Placeholder 5">
            <a:extLst>
              <a:ext uri="{FF2B5EF4-FFF2-40B4-BE49-F238E27FC236}">
                <a16:creationId xmlns:a16="http://schemas.microsoft.com/office/drawing/2014/main" id="{1C663581-700E-413A-A4DC-34D650107C0D}"/>
              </a:ext>
            </a:extLst>
          </p:cNvPr>
          <p:cNvSpPr>
            <a:spLocks noGrp="1"/>
          </p:cNvSpPr>
          <p:nvPr>
            <p:ph type="ftr" sz="quarter" idx="11"/>
          </p:nvPr>
        </p:nvSpPr>
        <p:spPr/>
        <p:txBody>
          <a:bodyPr/>
          <a:lstStyle/>
          <a:p>
            <a:r>
              <a:rPr lang="en-AU"/>
              <a:t>NMCCA Feb 2018</a:t>
            </a:r>
          </a:p>
        </p:txBody>
      </p:sp>
      <p:sp>
        <p:nvSpPr>
          <p:cNvPr id="9" name="Slide Number Placeholder 8">
            <a:extLst>
              <a:ext uri="{FF2B5EF4-FFF2-40B4-BE49-F238E27FC236}">
                <a16:creationId xmlns:a16="http://schemas.microsoft.com/office/drawing/2014/main" id="{747CEE5E-2FE8-4D6C-9D6D-653126966E7F}"/>
              </a:ext>
            </a:extLst>
          </p:cNvPr>
          <p:cNvSpPr>
            <a:spLocks noGrp="1"/>
          </p:cNvSpPr>
          <p:nvPr>
            <p:ph type="sldNum" sz="quarter" idx="12"/>
          </p:nvPr>
        </p:nvSpPr>
        <p:spPr>
          <a:xfrm>
            <a:off x="8574374" y="6257284"/>
            <a:ext cx="374650" cy="374650"/>
          </a:xfrm>
          <a:custGeom>
            <a:avLst/>
            <a:gdLst>
              <a:gd name="connsiteX0" fmla="*/ 0 w 374650"/>
              <a:gd name="connsiteY0" fmla="*/ 0 h 374650"/>
              <a:gd name="connsiteX1" fmla="*/ 187325 w 374650"/>
              <a:gd name="connsiteY1" fmla="*/ 0 h 374650"/>
              <a:gd name="connsiteX2" fmla="*/ 374650 w 374650"/>
              <a:gd name="connsiteY2" fmla="*/ 187325 h 374650"/>
              <a:gd name="connsiteX3" fmla="*/ 187325 w 374650"/>
              <a:gd name="connsiteY3" fmla="*/ 374650 h 374650"/>
              <a:gd name="connsiteX4" fmla="*/ 0 w 374650"/>
              <a:gd name="connsiteY4" fmla="*/ 187325 h 374650"/>
              <a:gd name="connsiteX5" fmla="*/ 0 w 374650"/>
              <a:gd name="connsiteY5" fmla="*/ 0 h 374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4650" h="374650">
                <a:moveTo>
                  <a:pt x="0" y="0"/>
                </a:moveTo>
                <a:lnTo>
                  <a:pt x="187325" y="0"/>
                </a:lnTo>
                <a:cubicBezTo>
                  <a:pt x="290968" y="0"/>
                  <a:pt x="374650" y="83682"/>
                  <a:pt x="374650" y="187325"/>
                </a:cubicBezTo>
                <a:cubicBezTo>
                  <a:pt x="374650" y="290584"/>
                  <a:pt x="290968" y="374650"/>
                  <a:pt x="187325" y="374650"/>
                </a:cubicBezTo>
                <a:cubicBezTo>
                  <a:pt x="83682" y="374650"/>
                  <a:pt x="0" y="290584"/>
                  <a:pt x="0" y="187325"/>
                </a:cubicBezTo>
                <a:cubicBezTo>
                  <a:pt x="0" y="0"/>
                  <a:pt x="0" y="0"/>
                  <a:pt x="0" y="0"/>
                </a:cubicBezTo>
                <a:close/>
              </a:path>
            </a:pathLst>
          </a:custGeom>
          <a:solidFill>
            <a:schemeClr val="accent3"/>
          </a:solidFill>
        </p:spPr>
        <p:txBody>
          <a:bodyPr wrap="square">
            <a:noAutofit/>
          </a:bodyPr>
          <a:lstStyle>
            <a:lvl1pPr algn="ctr">
              <a:defRPr/>
            </a:lvl1pPr>
          </a:lstStyle>
          <a:p>
            <a:fld id="{BD1B3FBD-3162-49DE-8D80-7B8A5FA4858B}" type="slidenum">
              <a:rPr lang="en-AU" smtClean="0"/>
              <a:pPr/>
              <a:t>‹#›</a:t>
            </a:fld>
            <a:endParaRPr lang="en-AU"/>
          </a:p>
        </p:txBody>
      </p:sp>
      <p:sp>
        <p:nvSpPr>
          <p:cNvPr id="4" name="Picture Placeholder 3">
            <a:extLst>
              <a:ext uri="{FF2B5EF4-FFF2-40B4-BE49-F238E27FC236}">
                <a16:creationId xmlns:a16="http://schemas.microsoft.com/office/drawing/2014/main" id="{0FAC018F-E61F-4DDB-BC5A-47FF8D1C252E}"/>
              </a:ext>
            </a:extLst>
          </p:cNvPr>
          <p:cNvSpPr>
            <a:spLocks noGrp="1"/>
          </p:cNvSpPr>
          <p:nvPr>
            <p:ph type="pic" sz="quarter" idx="14" hasCustomPrompt="1"/>
          </p:nvPr>
        </p:nvSpPr>
        <p:spPr>
          <a:xfrm>
            <a:off x="4686300" y="1905000"/>
            <a:ext cx="3784600" cy="3762375"/>
          </a:xfrm>
          <a:solidFill>
            <a:schemeClr val="bg1">
              <a:lumMod val="75000"/>
            </a:schemeClr>
          </a:solidFill>
        </p:spPr>
        <p:txBody>
          <a:bodyPr/>
          <a:lstStyle>
            <a:lvl1pPr algn="l">
              <a:defRPr sz="1400" b="0">
                <a:solidFill>
                  <a:schemeClr val="bg1"/>
                </a:solidFill>
              </a:defRPr>
            </a:lvl1pPr>
          </a:lstStyle>
          <a:p>
            <a:r>
              <a:rPr lang="en-AU" dirty="0"/>
              <a:t>Click Icon to Add Image</a:t>
            </a:r>
          </a:p>
        </p:txBody>
      </p:sp>
      <p:sp>
        <p:nvSpPr>
          <p:cNvPr id="7" name="Content Placeholder 6">
            <a:extLst>
              <a:ext uri="{FF2B5EF4-FFF2-40B4-BE49-F238E27FC236}">
                <a16:creationId xmlns:a16="http://schemas.microsoft.com/office/drawing/2014/main" id="{433C1BF9-5C56-49A3-BF17-111551DFF40C}"/>
              </a:ext>
            </a:extLst>
          </p:cNvPr>
          <p:cNvSpPr>
            <a:spLocks noGrp="1"/>
          </p:cNvSpPr>
          <p:nvPr>
            <p:ph sz="quarter" idx="15"/>
          </p:nvPr>
        </p:nvSpPr>
        <p:spPr>
          <a:xfrm>
            <a:off x="584615" y="1822192"/>
            <a:ext cx="3901660" cy="3845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1707788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A9C56-65A1-4865-8089-A8517B20F942}"/>
              </a:ext>
            </a:extLst>
          </p:cNvPr>
          <p:cNvSpPr>
            <a:spLocks noGrp="1"/>
          </p:cNvSpPr>
          <p:nvPr>
            <p:ph type="title" hasCustomPrompt="1"/>
          </p:nvPr>
        </p:nvSpPr>
        <p:spPr/>
        <p:txBody>
          <a:bodyPr/>
          <a:lstStyle>
            <a:lvl1pPr>
              <a:defRPr/>
            </a:lvl1pPr>
          </a:lstStyle>
          <a:p>
            <a:r>
              <a:rPr lang="en-US" dirty="0"/>
              <a:t>Chart slide</a:t>
            </a:r>
            <a:endParaRPr lang="en-AU" dirty="0"/>
          </a:p>
        </p:txBody>
      </p:sp>
      <p:sp>
        <p:nvSpPr>
          <p:cNvPr id="3" name="Date Placeholder 2">
            <a:extLst>
              <a:ext uri="{FF2B5EF4-FFF2-40B4-BE49-F238E27FC236}">
                <a16:creationId xmlns:a16="http://schemas.microsoft.com/office/drawing/2014/main" id="{C034083B-3BF3-464E-9E91-710E303F258D}"/>
              </a:ext>
            </a:extLst>
          </p:cNvPr>
          <p:cNvSpPr>
            <a:spLocks noGrp="1"/>
          </p:cNvSpPr>
          <p:nvPr>
            <p:ph type="dt" sz="half" idx="10"/>
          </p:nvPr>
        </p:nvSpPr>
        <p:spPr/>
        <p:txBody>
          <a:bodyPr/>
          <a:lstStyle/>
          <a:p>
            <a:endParaRPr lang="en-AU"/>
          </a:p>
        </p:txBody>
      </p:sp>
      <p:sp>
        <p:nvSpPr>
          <p:cNvPr id="4" name="Footer Placeholder 3">
            <a:extLst>
              <a:ext uri="{FF2B5EF4-FFF2-40B4-BE49-F238E27FC236}">
                <a16:creationId xmlns:a16="http://schemas.microsoft.com/office/drawing/2014/main" id="{66041FBC-BE0D-4196-AE24-F46FED2FB6B6}"/>
              </a:ext>
            </a:extLst>
          </p:cNvPr>
          <p:cNvSpPr>
            <a:spLocks noGrp="1"/>
          </p:cNvSpPr>
          <p:nvPr>
            <p:ph type="ftr" sz="quarter" idx="11"/>
          </p:nvPr>
        </p:nvSpPr>
        <p:spPr/>
        <p:txBody>
          <a:bodyPr/>
          <a:lstStyle/>
          <a:p>
            <a:r>
              <a:rPr lang="en-AU"/>
              <a:t>NMCCA Feb 2018</a:t>
            </a:r>
          </a:p>
        </p:txBody>
      </p:sp>
      <p:sp>
        <p:nvSpPr>
          <p:cNvPr id="7" name="Slide Number Placeholder 6">
            <a:extLst>
              <a:ext uri="{FF2B5EF4-FFF2-40B4-BE49-F238E27FC236}">
                <a16:creationId xmlns:a16="http://schemas.microsoft.com/office/drawing/2014/main" id="{9EACBAF6-48D6-466D-ADAB-A3D32305587E}"/>
              </a:ext>
            </a:extLst>
          </p:cNvPr>
          <p:cNvSpPr>
            <a:spLocks noGrp="1"/>
          </p:cNvSpPr>
          <p:nvPr>
            <p:ph type="sldNum" sz="quarter" idx="12"/>
          </p:nvPr>
        </p:nvSpPr>
        <p:spPr>
          <a:xfrm>
            <a:off x="8574373" y="6257284"/>
            <a:ext cx="374650" cy="374650"/>
          </a:xfrm>
          <a:custGeom>
            <a:avLst/>
            <a:gdLst>
              <a:gd name="connsiteX0" fmla="*/ 0 w 374650"/>
              <a:gd name="connsiteY0" fmla="*/ 0 h 374650"/>
              <a:gd name="connsiteX1" fmla="*/ 187325 w 374650"/>
              <a:gd name="connsiteY1" fmla="*/ 0 h 374650"/>
              <a:gd name="connsiteX2" fmla="*/ 374650 w 374650"/>
              <a:gd name="connsiteY2" fmla="*/ 187325 h 374650"/>
              <a:gd name="connsiteX3" fmla="*/ 187325 w 374650"/>
              <a:gd name="connsiteY3" fmla="*/ 374650 h 374650"/>
              <a:gd name="connsiteX4" fmla="*/ 0 w 374650"/>
              <a:gd name="connsiteY4" fmla="*/ 187325 h 374650"/>
              <a:gd name="connsiteX5" fmla="*/ 0 w 374650"/>
              <a:gd name="connsiteY5" fmla="*/ 0 h 374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4650" h="374650">
                <a:moveTo>
                  <a:pt x="0" y="0"/>
                </a:moveTo>
                <a:lnTo>
                  <a:pt x="187325" y="0"/>
                </a:lnTo>
                <a:cubicBezTo>
                  <a:pt x="290968" y="0"/>
                  <a:pt x="374650" y="83682"/>
                  <a:pt x="374650" y="187325"/>
                </a:cubicBezTo>
                <a:cubicBezTo>
                  <a:pt x="374650" y="290584"/>
                  <a:pt x="290968" y="374650"/>
                  <a:pt x="187325" y="374650"/>
                </a:cubicBezTo>
                <a:cubicBezTo>
                  <a:pt x="83682" y="374650"/>
                  <a:pt x="0" y="290584"/>
                  <a:pt x="0" y="187325"/>
                </a:cubicBezTo>
                <a:cubicBezTo>
                  <a:pt x="0" y="0"/>
                  <a:pt x="0" y="0"/>
                  <a:pt x="0" y="0"/>
                </a:cubicBezTo>
                <a:close/>
              </a:path>
            </a:pathLst>
          </a:custGeom>
          <a:solidFill>
            <a:schemeClr val="accent3"/>
          </a:solidFill>
        </p:spPr>
        <p:txBody>
          <a:bodyPr wrap="square">
            <a:noAutofit/>
          </a:bodyPr>
          <a:lstStyle>
            <a:lvl1pPr algn="ctr">
              <a:defRPr/>
            </a:lvl1pPr>
          </a:lstStyle>
          <a:p>
            <a:fld id="{BD1B3FBD-3162-49DE-8D80-7B8A5FA4858B}" type="slidenum">
              <a:rPr lang="en-AU" smtClean="0"/>
              <a:pPr/>
              <a:t>‹#›</a:t>
            </a:fld>
            <a:endParaRPr lang="en-AU"/>
          </a:p>
        </p:txBody>
      </p:sp>
      <p:sp>
        <p:nvSpPr>
          <p:cNvPr id="12" name="Chart Placeholder 9">
            <a:extLst>
              <a:ext uri="{FF2B5EF4-FFF2-40B4-BE49-F238E27FC236}">
                <a16:creationId xmlns:a16="http://schemas.microsoft.com/office/drawing/2014/main" id="{0AD25765-7E55-4C83-8B33-1EF790FA5DE7}"/>
              </a:ext>
            </a:extLst>
          </p:cNvPr>
          <p:cNvSpPr>
            <a:spLocks noGrp="1"/>
          </p:cNvSpPr>
          <p:nvPr>
            <p:ph type="chart" sz="quarter" idx="13"/>
          </p:nvPr>
        </p:nvSpPr>
        <p:spPr>
          <a:xfrm>
            <a:off x="584615" y="1822191"/>
            <a:ext cx="7989757" cy="4351337"/>
          </a:xfrm>
        </p:spPr>
        <p:txBody>
          <a:bodyPr/>
          <a:lstStyle>
            <a:lvl1pPr>
              <a:defRPr sz="1400" b="0">
                <a:solidFill>
                  <a:schemeClr val="tx1"/>
                </a:solidFill>
              </a:defRPr>
            </a:lvl1pPr>
          </a:lstStyle>
          <a:p>
            <a:r>
              <a:rPr lang="en-US"/>
              <a:t>Click icon to add chart</a:t>
            </a:r>
            <a:endParaRPr lang="en-AU"/>
          </a:p>
        </p:txBody>
      </p:sp>
    </p:spTree>
    <p:extLst>
      <p:ext uri="{BB962C8B-B14F-4D97-AF65-F5344CB8AC3E}">
        <p14:creationId xmlns:p14="http://schemas.microsoft.com/office/powerpoint/2010/main" val="1662915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mart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A9C56-65A1-4865-8089-A8517B20F942}"/>
              </a:ext>
            </a:extLst>
          </p:cNvPr>
          <p:cNvSpPr>
            <a:spLocks noGrp="1"/>
          </p:cNvSpPr>
          <p:nvPr>
            <p:ph type="title" hasCustomPrompt="1"/>
          </p:nvPr>
        </p:nvSpPr>
        <p:spPr/>
        <p:txBody>
          <a:bodyPr/>
          <a:lstStyle>
            <a:lvl1pPr>
              <a:defRPr/>
            </a:lvl1pPr>
          </a:lstStyle>
          <a:p>
            <a:r>
              <a:rPr lang="en-US" dirty="0"/>
              <a:t>SmartArt slide</a:t>
            </a:r>
            <a:endParaRPr lang="en-AU" dirty="0"/>
          </a:p>
        </p:txBody>
      </p:sp>
      <p:sp>
        <p:nvSpPr>
          <p:cNvPr id="3" name="Date Placeholder 2">
            <a:extLst>
              <a:ext uri="{FF2B5EF4-FFF2-40B4-BE49-F238E27FC236}">
                <a16:creationId xmlns:a16="http://schemas.microsoft.com/office/drawing/2014/main" id="{C034083B-3BF3-464E-9E91-710E303F258D}"/>
              </a:ext>
            </a:extLst>
          </p:cNvPr>
          <p:cNvSpPr>
            <a:spLocks noGrp="1"/>
          </p:cNvSpPr>
          <p:nvPr>
            <p:ph type="dt" sz="half" idx="10"/>
          </p:nvPr>
        </p:nvSpPr>
        <p:spPr/>
        <p:txBody>
          <a:bodyPr/>
          <a:lstStyle/>
          <a:p>
            <a:endParaRPr lang="en-AU"/>
          </a:p>
        </p:txBody>
      </p:sp>
      <p:sp>
        <p:nvSpPr>
          <p:cNvPr id="4" name="Footer Placeholder 3">
            <a:extLst>
              <a:ext uri="{FF2B5EF4-FFF2-40B4-BE49-F238E27FC236}">
                <a16:creationId xmlns:a16="http://schemas.microsoft.com/office/drawing/2014/main" id="{66041FBC-BE0D-4196-AE24-F46FED2FB6B6}"/>
              </a:ext>
            </a:extLst>
          </p:cNvPr>
          <p:cNvSpPr>
            <a:spLocks noGrp="1"/>
          </p:cNvSpPr>
          <p:nvPr>
            <p:ph type="ftr" sz="quarter" idx="11"/>
          </p:nvPr>
        </p:nvSpPr>
        <p:spPr/>
        <p:txBody>
          <a:bodyPr/>
          <a:lstStyle/>
          <a:p>
            <a:r>
              <a:rPr lang="en-AU"/>
              <a:t>NMCCA Feb 2018</a:t>
            </a:r>
          </a:p>
        </p:txBody>
      </p:sp>
      <p:sp>
        <p:nvSpPr>
          <p:cNvPr id="7" name="Slide Number Placeholder 6">
            <a:extLst>
              <a:ext uri="{FF2B5EF4-FFF2-40B4-BE49-F238E27FC236}">
                <a16:creationId xmlns:a16="http://schemas.microsoft.com/office/drawing/2014/main" id="{9EACBAF6-48D6-466D-ADAB-A3D32305587E}"/>
              </a:ext>
            </a:extLst>
          </p:cNvPr>
          <p:cNvSpPr>
            <a:spLocks noGrp="1"/>
          </p:cNvSpPr>
          <p:nvPr>
            <p:ph type="sldNum" sz="quarter" idx="12"/>
          </p:nvPr>
        </p:nvSpPr>
        <p:spPr>
          <a:xfrm>
            <a:off x="8574373" y="6257284"/>
            <a:ext cx="374650" cy="374650"/>
          </a:xfrm>
          <a:custGeom>
            <a:avLst/>
            <a:gdLst>
              <a:gd name="connsiteX0" fmla="*/ 0 w 374650"/>
              <a:gd name="connsiteY0" fmla="*/ 0 h 374650"/>
              <a:gd name="connsiteX1" fmla="*/ 187325 w 374650"/>
              <a:gd name="connsiteY1" fmla="*/ 0 h 374650"/>
              <a:gd name="connsiteX2" fmla="*/ 374650 w 374650"/>
              <a:gd name="connsiteY2" fmla="*/ 187325 h 374650"/>
              <a:gd name="connsiteX3" fmla="*/ 187325 w 374650"/>
              <a:gd name="connsiteY3" fmla="*/ 374650 h 374650"/>
              <a:gd name="connsiteX4" fmla="*/ 0 w 374650"/>
              <a:gd name="connsiteY4" fmla="*/ 187325 h 374650"/>
              <a:gd name="connsiteX5" fmla="*/ 0 w 374650"/>
              <a:gd name="connsiteY5" fmla="*/ 0 h 374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4650" h="374650">
                <a:moveTo>
                  <a:pt x="0" y="0"/>
                </a:moveTo>
                <a:lnTo>
                  <a:pt x="187325" y="0"/>
                </a:lnTo>
                <a:cubicBezTo>
                  <a:pt x="290968" y="0"/>
                  <a:pt x="374650" y="83682"/>
                  <a:pt x="374650" y="187325"/>
                </a:cubicBezTo>
                <a:cubicBezTo>
                  <a:pt x="374650" y="290584"/>
                  <a:pt x="290968" y="374650"/>
                  <a:pt x="187325" y="374650"/>
                </a:cubicBezTo>
                <a:cubicBezTo>
                  <a:pt x="83682" y="374650"/>
                  <a:pt x="0" y="290584"/>
                  <a:pt x="0" y="187325"/>
                </a:cubicBezTo>
                <a:cubicBezTo>
                  <a:pt x="0" y="0"/>
                  <a:pt x="0" y="0"/>
                  <a:pt x="0" y="0"/>
                </a:cubicBezTo>
                <a:close/>
              </a:path>
            </a:pathLst>
          </a:custGeom>
          <a:solidFill>
            <a:schemeClr val="accent3"/>
          </a:solidFill>
        </p:spPr>
        <p:txBody>
          <a:bodyPr wrap="square">
            <a:noAutofit/>
          </a:bodyPr>
          <a:lstStyle>
            <a:lvl1pPr algn="ctr">
              <a:defRPr/>
            </a:lvl1pPr>
          </a:lstStyle>
          <a:p>
            <a:fld id="{BD1B3FBD-3162-49DE-8D80-7B8A5FA4858B}" type="slidenum">
              <a:rPr lang="en-AU" smtClean="0"/>
              <a:pPr/>
              <a:t>‹#›</a:t>
            </a:fld>
            <a:endParaRPr lang="en-AU" dirty="0"/>
          </a:p>
        </p:txBody>
      </p:sp>
      <p:sp>
        <p:nvSpPr>
          <p:cNvPr id="6" name="SmartArt Placeholder 5">
            <a:extLst>
              <a:ext uri="{FF2B5EF4-FFF2-40B4-BE49-F238E27FC236}">
                <a16:creationId xmlns:a16="http://schemas.microsoft.com/office/drawing/2014/main" id="{8955EC61-B887-4CFF-8DA1-B6A29194CBAB}"/>
              </a:ext>
            </a:extLst>
          </p:cNvPr>
          <p:cNvSpPr>
            <a:spLocks noGrp="1"/>
          </p:cNvSpPr>
          <p:nvPr>
            <p:ph type="dgm" sz="quarter" idx="13"/>
          </p:nvPr>
        </p:nvSpPr>
        <p:spPr>
          <a:xfrm>
            <a:off x="584614" y="1948269"/>
            <a:ext cx="7989473" cy="3928656"/>
          </a:xfrm>
        </p:spPr>
        <p:txBody>
          <a:bodyPr/>
          <a:lstStyle>
            <a:lvl1pPr>
              <a:defRPr sz="1400" b="0">
                <a:solidFill>
                  <a:schemeClr val="tx1"/>
                </a:solidFill>
              </a:defRPr>
            </a:lvl1pPr>
          </a:lstStyle>
          <a:p>
            <a:r>
              <a:rPr lang="en-US"/>
              <a:t>Click icon to add SmartArt graphic</a:t>
            </a:r>
            <a:endParaRPr lang="en-GB"/>
          </a:p>
        </p:txBody>
      </p:sp>
    </p:spTree>
    <p:extLst>
      <p:ext uri="{BB962C8B-B14F-4D97-AF65-F5344CB8AC3E}">
        <p14:creationId xmlns:p14="http://schemas.microsoft.com/office/powerpoint/2010/main" val="3775431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Break A">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43C6BEE-E2CE-4823-99AC-FA0F635FD1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32203777-D7EE-444A-A733-76AEEEC48596}"/>
              </a:ext>
            </a:extLst>
          </p:cNvPr>
          <p:cNvSpPr>
            <a:spLocks noGrp="1"/>
          </p:cNvSpPr>
          <p:nvPr>
            <p:ph type="title" hasCustomPrompt="1"/>
          </p:nvPr>
        </p:nvSpPr>
        <p:spPr>
          <a:xfrm>
            <a:off x="4994737" y="2761581"/>
            <a:ext cx="3782003" cy="2977624"/>
          </a:xfrm>
        </p:spPr>
        <p:txBody>
          <a:bodyPr anchor="t"/>
          <a:lstStyle>
            <a:lvl1pPr>
              <a:lnSpc>
                <a:spcPct val="80000"/>
              </a:lnSpc>
              <a:defRPr sz="3600" spc="-50" baseline="0">
                <a:solidFill>
                  <a:schemeClr val="bg1"/>
                </a:solidFill>
              </a:defRPr>
            </a:lvl1pPr>
          </a:lstStyle>
          <a:p>
            <a:r>
              <a:rPr lang="en-US" dirty="0"/>
              <a:t>Click to add title</a:t>
            </a:r>
            <a:endParaRPr lang="en-AU" dirty="0"/>
          </a:p>
        </p:txBody>
      </p:sp>
    </p:spTree>
    <p:extLst>
      <p:ext uri="{BB962C8B-B14F-4D97-AF65-F5344CB8AC3E}">
        <p14:creationId xmlns:p14="http://schemas.microsoft.com/office/powerpoint/2010/main" val="2855717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Break B">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1CF3C1F-84D5-4DC4-802E-BF2A3E23CB45}"/>
              </a:ext>
            </a:extLst>
          </p:cNvPr>
          <p:cNvSpPr/>
          <p:nvPr userDrawn="1"/>
        </p:nvSpPr>
        <p:spPr>
          <a:xfrm>
            <a:off x="1" y="1"/>
            <a:ext cx="9144000" cy="15060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a:extLst>
              <a:ext uri="{FF2B5EF4-FFF2-40B4-BE49-F238E27FC236}">
                <a16:creationId xmlns:a16="http://schemas.microsoft.com/office/drawing/2014/main" id="{B995267A-0ABE-4207-A63A-87EDBF12E34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673" y="-7334"/>
            <a:ext cx="9201600" cy="6882797"/>
          </a:xfrm>
          <a:prstGeom prst="rect">
            <a:avLst/>
          </a:prstGeom>
        </p:spPr>
      </p:pic>
      <p:sp>
        <p:nvSpPr>
          <p:cNvPr id="2" name="Title 1">
            <a:extLst>
              <a:ext uri="{FF2B5EF4-FFF2-40B4-BE49-F238E27FC236}">
                <a16:creationId xmlns:a16="http://schemas.microsoft.com/office/drawing/2014/main" id="{32203777-D7EE-444A-A733-76AEEEC48596}"/>
              </a:ext>
            </a:extLst>
          </p:cNvPr>
          <p:cNvSpPr>
            <a:spLocks noGrp="1"/>
          </p:cNvSpPr>
          <p:nvPr>
            <p:ph type="title" hasCustomPrompt="1"/>
          </p:nvPr>
        </p:nvSpPr>
        <p:spPr>
          <a:xfrm>
            <a:off x="4994738" y="3593270"/>
            <a:ext cx="2879552" cy="2145934"/>
          </a:xfrm>
        </p:spPr>
        <p:txBody>
          <a:bodyPr anchor="t"/>
          <a:lstStyle>
            <a:lvl1pPr>
              <a:lnSpc>
                <a:spcPct val="80000"/>
              </a:lnSpc>
              <a:defRPr sz="3600" spc="-50" baseline="0">
                <a:solidFill>
                  <a:schemeClr val="bg1"/>
                </a:solidFill>
              </a:defRPr>
            </a:lvl1pPr>
          </a:lstStyle>
          <a:p>
            <a:r>
              <a:rPr lang="en-US" dirty="0"/>
              <a:t>Click to add title</a:t>
            </a:r>
            <a:endParaRPr lang="en-AU" dirty="0"/>
          </a:p>
        </p:txBody>
      </p:sp>
    </p:spTree>
    <p:extLst>
      <p:ext uri="{BB962C8B-B14F-4D97-AF65-F5344CB8AC3E}">
        <p14:creationId xmlns:p14="http://schemas.microsoft.com/office/powerpoint/2010/main" val="12083192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6627AEF-A3D5-4D6E-A4F0-B7F90B60978C}"/>
              </a:ext>
            </a:extLst>
          </p:cNvPr>
          <p:cNvSpPr>
            <a:spLocks noGrp="1"/>
          </p:cNvSpPr>
          <p:nvPr>
            <p:ph type="dt" sz="half" idx="10"/>
          </p:nvPr>
        </p:nvSpPr>
        <p:spPr/>
        <p:txBody>
          <a:bodyPr/>
          <a:lstStyle/>
          <a:p>
            <a:endParaRPr lang="en-AU"/>
          </a:p>
        </p:txBody>
      </p:sp>
      <p:sp>
        <p:nvSpPr>
          <p:cNvPr id="3" name="Footer Placeholder 2">
            <a:extLst>
              <a:ext uri="{FF2B5EF4-FFF2-40B4-BE49-F238E27FC236}">
                <a16:creationId xmlns:a16="http://schemas.microsoft.com/office/drawing/2014/main" id="{CD06BA74-C434-43F9-AB45-F72AE1533029}"/>
              </a:ext>
            </a:extLst>
          </p:cNvPr>
          <p:cNvSpPr>
            <a:spLocks noGrp="1"/>
          </p:cNvSpPr>
          <p:nvPr>
            <p:ph type="ftr" sz="quarter" idx="11"/>
          </p:nvPr>
        </p:nvSpPr>
        <p:spPr/>
        <p:txBody>
          <a:bodyPr/>
          <a:lstStyle/>
          <a:p>
            <a:r>
              <a:rPr lang="en-AU"/>
              <a:t>NMCCA Feb 2018</a:t>
            </a:r>
          </a:p>
        </p:txBody>
      </p:sp>
      <p:sp>
        <p:nvSpPr>
          <p:cNvPr id="6" name="Slide Number Placeholder 5">
            <a:extLst>
              <a:ext uri="{FF2B5EF4-FFF2-40B4-BE49-F238E27FC236}">
                <a16:creationId xmlns:a16="http://schemas.microsoft.com/office/drawing/2014/main" id="{94FBBB05-F716-4F92-8C01-B32E75785CC9}"/>
              </a:ext>
            </a:extLst>
          </p:cNvPr>
          <p:cNvSpPr>
            <a:spLocks noGrp="1"/>
          </p:cNvSpPr>
          <p:nvPr>
            <p:ph type="sldNum" sz="quarter" idx="12"/>
          </p:nvPr>
        </p:nvSpPr>
        <p:spPr>
          <a:xfrm>
            <a:off x="8574373" y="6257284"/>
            <a:ext cx="374650" cy="374650"/>
          </a:xfrm>
          <a:custGeom>
            <a:avLst/>
            <a:gdLst>
              <a:gd name="connsiteX0" fmla="*/ 0 w 374650"/>
              <a:gd name="connsiteY0" fmla="*/ 0 h 374650"/>
              <a:gd name="connsiteX1" fmla="*/ 187325 w 374650"/>
              <a:gd name="connsiteY1" fmla="*/ 0 h 374650"/>
              <a:gd name="connsiteX2" fmla="*/ 374650 w 374650"/>
              <a:gd name="connsiteY2" fmla="*/ 187325 h 374650"/>
              <a:gd name="connsiteX3" fmla="*/ 187325 w 374650"/>
              <a:gd name="connsiteY3" fmla="*/ 374650 h 374650"/>
              <a:gd name="connsiteX4" fmla="*/ 0 w 374650"/>
              <a:gd name="connsiteY4" fmla="*/ 187325 h 374650"/>
              <a:gd name="connsiteX5" fmla="*/ 0 w 374650"/>
              <a:gd name="connsiteY5" fmla="*/ 0 h 374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4650" h="374650">
                <a:moveTo>
                  <a:pt x="0" y="0"/>
                </a:moveTo>
                <a:lnTo>
                  <a:pt x="187325" y="0"/>
                </a:lnTo>
                <a:cubicBezTo>
                  <a:pt x="290968" y="0"/>
                  <a:pt x="374650" y="83682"/>
                  <a:pt x="374650" y="187325"/>
                </a:cubicBezTo>
                <a:cubicBezTo>
                  <a:pt x="374650" y="290584"/>
                  <a:pt x="290968" y="374650"/>
                  <a:pt x="187325" y="374650"/>
                </a:cubicBezTo>
                <a:cubicBezTo>
                  <a:pt x="83682" y="374650"/>
                  <a:pt x="0" y="290584"/>
                  <a:pt x="0" y="187325"/>
                </a:cubicBezTo>
                <a:cubicBezTo>
                  <a:pt x="0" y="0"/>
                  <a:pt x="0" y="0"/>
                  <a:pt x="0" y="0"/>
                </a:cubicBezTo>
                <a:close/>
              </a:path>
            </a:pathLst>
          </a:custGeom>
          <a:solidFill>
            <a:schemeClr val="accent3"/>
          </a:solidFill>
        </p:spPr>
        <p:txBody>
          <a:bodyPr wrap="square">
            <a:noAutofit/>
          </a:bodyPr>
          <a:lstStyle>
            <a:lvl1pPr algn="ctr">
              <a:defRPr/>
            </a:lvl1pPr>
          </a:lstStyle>
          <a:p>
            <a:fld id="{BD1B3FBD-3162-49DE-8D80-7B8A5FA4858B}" type="slidenum">
              <a:rPr lang="en-AU" smtClean="0"/>
              <a:pPr/>
              <a:t>‹#›</a:t>
            </a:fld>
            <a:endParaRPr lang="en-AU"/>
          </a:p>
        </p:txBody>
      </p:sp>
    </p:spTree>
    <p:extLst>
      <p:ext uri="{BB962C8B-B14F-4D97-AF65-F5344CB8AC3E}">
        <p14:creationId xmlns:p14="http://schemas.microsoft.com/office/powerpoint/2010/main" val="31955584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0F4788-E4BC-42B7-ABA2-5596F57AB09D}"/>
              </a:ext>
            </a:extLst>
          </p:cNvPr>
          <p:cNvSpPr>
            <a:spLocks noGrp="1"/>
          </p:cNvSpPr>
          <p:nvPr>
            <p:ph type="title"/>
          </p:nvPr>
        </p:nvSpPr>
        <p:spPr>
          <a:xfrm>
            <a:off x="584616" y="382249"/>
            <a:ext cx="6910466" cy="1308440"/>
          </a:xfrm>
          <a:prstGeom prst="rect">
            <a:avLst/>
          </a:prstGeom>
        </p:spPr>
        <p:txBody>
          <a:bodyPr vert="horz" lIns="91440" tIns="45720" rIns="91440" bIns="45720" rtlCol="0" anchor="t">
            <a:noAutofit/>
          </a:bodyPr>
          <a:lstStyle/>
          <a:p>
            <a:r>
              <a:rPr lang="en-US" dirty="0"/>
              <a:t>Slides in this template Click to edit Master title style</a:t>
            </a:r>
            <a:endParaRPr lang="en-AU" dirty="0"/>
          </a:p>
        </p:txBody>
      </p:sp>
      <p:sp>
        <p:nvSpPr>
          <p:cNvPr id="3" name="Text Placeholder 2">
            <a:extLst>
              <a:ext uri="{FF2B5EF4-FFF2-40B4-BE49-F238E27FC236}">
                <a16:creationId xmlns:a16="http://schemas.microsoft.com/office/drawing/2014/main" id="{52BC840C-7168-4735-A39D-339B3A3036B3}"/>
              </a:ext>
            </a:extLst>
          </p:cNvPr>
          <p:cNvSpPr>
            <a:spLocks noGrp="1"/>
          </p:cNvSpPr>
          <p:nvPr>
            <p:ph type="body" idx="1"/>
          </p:nvPr>
        </p:nvSpPr>
        <p:spPr>
          <a:xfrm>
            <a:off x="584616" y="1822191"/>
            <a:ext cx="7989758" cy="4351338"/>
          </a:xfrm>
          <a:prstGeom prst="rect">
            <a:avLst/>
          </a:prstGeom>
        </p:spPr>
        <p:txBody>
          <a:bodyPr vert="horz" lIns="91440" tIns="45720" rIns="91440" bIns="4572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a:t>
            </a:r>
          </a:p>
          <a:p>
            <a:pPr lvl="6"/>
            <a:r>
              <a:rPr lang="en-US" dirty="0"/>
              <a:t>Seven</a:t>
            </a:r>
          </a:p>
          <a:p>
            <a:pPr lvl="7"/>
            <a:r>
              <a:rPr lang="en-US" dirty="0"/>
              <a:t>Eight</a:t>
            </a:r>
          </a:p>
          <a:p>
            <a:pPr lvl="8"/>
            <a:r>
              <a:rPr lang="en-US" dirty="0"/>
              <a:t>Nine</a:t>
            </a:r>
            <a:endParaRPr lang="en-AU" dirty="0"/>
          </a:p>
        </p:txBody>
      </p:sp>
      <p:sp>
        <p:nvSpPr>
          <p:cNvPr id="4" name="Date Placeholder 3">
            <a:extLst>
              <a:ext uri="{FF2B5EF4-FFF2-40B4-BE49-F238E27FC236}">
                <a16:creationId xmlns:a16="http://schemas.microsoft.com/office/drawing/2014/main" id="{1198E001-9D71-4297-9A8F-85BD73BE5115}"/>
              </a:ext>
            </a:extLst>
          </p:cNvPr>
          <p:cNvSpPr>
            <a:spLocks noGrp="1"/>
          </p:cNvSpPr>
          <p:nvPr>
            <p:ph type="dt" sz="half" idx="2"/>
          </p:nvPr>
        </p:nvSpPr>
        <p:spPr>
          <a:xfrm>
            <a:off x="7495082" y="6257284"/>
            <a:ext cx="976234" cy="369427"/>
          </a:xfrm>
          <a:prstGeom prst="rect">
            <a:avLst/>
          </a:prstGeom>
        </p:spPr>
        <p:txBody>
          <a:bodyPr vert="horz" lIns="91440" tIns="45720" rIns="91440" bIns="45720" rtlCol="0" anchor="ctr"/>
          <a:lstStyle>
            <a:lvl1pPr algn="l">
              <a:defRPr sz="1200">
                <a:solidFill>
                  <a:schemeClr val="accent3"/>
                </a:solidFill>
              </a:defRPr>
            </a:lvl1pPr>
          </a:lstStyle>
          <a:p>
            <a:endParaRPr lang="en-AU" dirty="0"/>
          </a:p>
        </p:txBody>
      </p:sp>
      <p:sp>
        <p:nvSpPr>
          <p:cNvPr id="5" name="Footer Placeholder 4">
            <a:extLst>
              <a:ext uri="{FF2B5EF4-FFF2-40B4-BE49-F238E27FC236}">
                <a16:creationId xmlns:a16="http://schemas.microsoft.com/office/drawing/2014/main" id="{B12EAA7B-09C6-4061-87E8-501F3D6CDFFF}"/>
              </a:ext>
            </a:extLst>
          </p:cNvPr>
          <p:cNvSpPr>
            <a:spLocks noGrp="1"/>
          </p:cNvSpPr>
          <p:nvPr>
            <p:ph type="ftr" sz="quarter" idx="3"/>
          </p:nvPr>
        </p:nvSpPr>
        <p:spPr>
          <a:xfrm>
            <a:off x="584615" y="6257284"/>
            <a:ext cx="6805535" cy="365125"/>
          </a:xfrm>
          <a:prstGeom prst="rect">
            <a:avLst/>
          </a:prstGeom>
        </p:spPr>
        <p:txBody>
          <a:bodyPr vert="horz" lIns="91440" tIns="45720" rIns="91440" bIns="45720" rtlCol="0" anchor="ctr"/>
          <a:lstStyle>
            <a:lvl1pPr algn="l">
              <a:defRPr sz="1200">
                <a:solidFill>
                  <a:schemeClr val="accent3"/>
                </a:solidFill>
              </a:defRPr>
            </a:lvl1pPr>
          </a:lstStyle>
          <a:p>
            <a:r>
              <a:rPr lang="en-AU"/>
              <a:t>NMCCA Feb 2018</a:t>
            </a:r>
            <a:endParaRPr lang="en-AU" dirty="0"/>
          </a:p>
        </p:txBody>
      </p:sp>
      <p:sp>
        <p:nvSpPr>
          <p:cNvPr id="6" name="Slide Number Placeholder 5">
            <a:extLst>
              <a:ext uri="{FF2B5EF4-FFF2-40B4-BE49-F238E27FC236}">
                <a16:creationId xmlns:a16="http://schemas.microsoft.com/office/drawing/2014/main" id="{E84BD104-AFCC-4E3F-9574-061442BFB2C8}"/>
              </a:ext>
            </a:extLst>
          </p:cNvPr>
          <p:cNvSpPr>
            <a:spLocks noGrp="1"/>
          </p:cNvSpPr>
          <p:nvPr>
            <p:ph type="sldNum" sz="quarter" idx="4"/>
          </p:nvPr>
        </p:nvSpPr>
        <p:spPr>
          <a:xfrm>
            <a:off x="8521909" y="6257284"/>
            <a:ext cx="419724" cy="365125"/>
          </a:xfrm>
          <a:prstGeom prst="rect">
            <a:avLst/>
          </a:prstGeom>
        </p:spPr>
        <p:txBody>
          <a:bodyPr vert="horz" lIns="91440" tIns="45720" rIns="91440" bIns="45720" rtlCol="0" anchor="ctr"/>
          <a:lstStyle>
            <a:lvl1pPr algn="r">
              <a:defRPr sz="1200">
                <a:solidFill>
                  <a:schemeClr val="bg1"/>
                </a:solidFill>
              </a:defRPr>
            </a:lvl1pPr>
          </a:lstStyle>
          <a:p>
            <a:fld id="{BD1B3FBD-3162-49DE-8D80-7B8A5FA4858B}" type="slidenum">
              <a:rPr lang="en-AU" smtClean="0"/>
              <a:pPr/>
              <a:t>‹#›</a:t>
            </a:fld>
            <a:endParaRPr lang="en-AU" dirty="0"/>
          </a:p>
        </p:txBody>
      </p:sp>
      <p:pic>
        <p:nvPicPr>
          <p:cNvPr id="9" name="Picture 8">
            <a:extLst>
              <a:ext uri="{FF2B5EF4-FFF2-40B4-BE49-F238E27FC236}">
                <a16:creationId xmlns:a16="http://schemas.microsoft.com/office/drawing/2014/main" id="{EDB2A41F-0EDA-44C7-AD8E-878152B4B2F5}"/>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7620587" y="245067"/>
            <a:ext cx="1281901" cy="759653"/>
          </a:xfrm>
          <a:prstGeom prst="rect">
            <a:avLst/>
          </a:prstGeom>
        </p:spPr>
      </p:pic>
    </p:spTree>
    <p:extLst>
      <p:ext uri="{BB962C8B-B14F-4D97-AF65-F5344CB8AC3E}">
        <p14:creationId xmlns:p14="http://schemas.microsoft.com/office/powerpoint/2010/main" val="2427729166"/>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50" r:id="rId3"/>
    <p:sldLayoutId id="2147483652" r:id="rId4"/>
    <p:sldLayoutId id="2147483664" r:id="rId5"/>
    <p:sldLayoutId id="2147483656" r:id="rId6"/>
    <p:sldLayoutId id="2147483659" r:id="rId7"/>
    <p:sldLayoutId id="2147483658" r:id="rId8"/>
    <p:sldLayoutId id="2147483661" r:id="rId9"/>
    <p:sldLayoutId id="2147483665" r:id="rId10"/>
    <p:sldLayoutId id="2147483655" r:id="rId11"/>
  </p:sldLayoutIdLst>
  <p:hf sldNum="0" hdr="0" dt="0"/>
  <p:txStyles>
    <p:titleStyle>
      <a:lvl1pPr algn="l" defTabSz="685800" rtl="0" eaLnBrk="1" latinLnBrk="0" hangingPunct="1">
        <a:lnSpc>
          <a:spcPct val="90000"/>
        </a:lnSpc>
        <a:spcBef>
          <a:spcPct val="0"/>
        </a:spcBef>
        <a:buNone/>
        <a:defRPr sz="4000" kern="1200" spc="-70" baseline="0">
          <a:solidFill>
            <a:schemeClr val="accent1"/>
          </a:solidFill>
          <a:latin typeface="+mj-lt"/>
          <a:ea typeface="+mj-ea"/>
          <a:cs typeface="+mj-cs"/>
        </a:defRPr>
      </a:lvl1pPr>
    </p:titleStyle>
    <p:bodyStyle>
      <a:lvl1pPr marL="0" indent="0" algn="l" defTabSz="685800" rtl="0" eaLnBrk="1" latinLnBrk="0" hangingPunct="1">
        <a:lnSpc>
          <a:spcPct val="100000"/>
        </a:lnSpc>
        <a:spcBef>
          <a:spcPts val="0"/>
        </a:spcBef>
        <a:spcAft>
          <a:spcPts val="0"/>
        </a:spcAft>
        <a:buFont typeface="Arial" panose="020B0604020202020204" pitchFamily="34" charset="0"/>
        <a:buNone/>
        <a:defRPr sz="2000" b="1" kern="1200">
          <a:solidFill>
            <a:schemeClr val="accent3"/>
          </a:solidFill>
          <a:latin typeface="+mn-lt"/>
          <a:ea typeface="+mn-ea"/>
          <a:cs typeface="+mn-cs"/>
        </a:defRPr>
      </a:lvl1pPr>
      <a:lvl2pPr marL="0" indent="0" algn="l" defTabSz="685800" rtl="0" eaLnBrk="1" latinLnBrk="0" hangingPunct="1">
        <a:lnSpc>
          <a:spcPct val="100000"/>
        </a:lnSpc>
        <a:spcBef>
          <a:spcPts val="0"/>
        </a:spcBef>
        <a:spcAft>
          <a:spcPts val="600"/>
        </a:spcAft>
        <a:buClr>
          <a:schemeClr val="tx2"/>
        </a:buClr>
        <a:buSzPct val="75000"/>
        <a:buFont typeface="Calibri" panose="020F0502020204030204" pitchFamily="34" charset="0"/>
        <a:buNone/>
        <a:defRPr sz="2000" kern="1200">
          <a:solidFill>
            <a:schemeClr val="tx2"/>
          </a:solidFill>
          <a:latin typeface="+mn-lt"/>
          <a:ea typeface="+mn-ea"/>
          <a:cs typeface="+mn-cs"/>
        </a:defRPr>
      </a:lvl2pPr>
      <a:lvl3pPr marL="252000" indent="-234000" algn="l" defTabSz="685800" rtl="0" eaLnBrk="1" latinLnBrk="0" hangingPunct="1">
        <a:lnSpc>
          <a:spcPct val="100000"/>
        </a:lnSpc>
        <a:spcBef>
          <a:spcPts val="0"/>
        </a:spcBef>
        <a:spcAft>
          <a:spcPts val="600"/>
        </a:spcAft>
        <a:buClr>
          <a:schemeClr val="tx2"/>
        </a:buClr>
        <a:buSzPct val="75000"/>
        <a:buFont typeface="Calibri" panose="020F0502020204030204" pitchFamily="34" charset="0"/>
        <a:buChar char="●"/>
        <a:defRPr sz="2000" kern="1200">
          <a:solidFill>
            <a:schemeClr val="tx2"/>
          </a:solidFill>
          <a:latin typeface="+mn-lt"/>
          <a:ea typeface="+mn-ea"/>
          <a:cs typeface="+mn-cs"/>
        </a:defRPr>
      </a:lvl3pPr>
      <a:lvl4pPr marL="0" indent="0" algn="l" defTabSz="685800" rtl="0" eaLnBrk="1" latinLnBrk="0" hangingPunct="1">
        <a:lnSpc>
          <a:spcPct val="100000"/>
        </a:lnSpc>
        <a:spcBef>
          <a:spcPts val="0"/>
        </a:spcBef>
        <a:spcAft>
          <a:spcPts val="600"/>
        </a:spcAft>
        <a:buSzPct val="75000"/>
        <a:buFont typeface="Calibri" panose="020F0502020204030204" pitchFamily="34" charset="0"/>
        <a:buNone/>
        <a:defRPr sz="1800" kern="1200">
          <a:solidFill>
            <a:schemeClr val="tx2"/>
          </a:solidFill>
          <a:latin typeface="+mn-lt"/>
          <a:ea typeface="+mn-ea"/>
          <a:cs typeface="+mn-cs"/>
        </a:defRPr>
      </a:lvl4pPr>
      <a:lvl5pPr marL="252000" indent="-234000" algn="l" defTabSz="685800" rtl="0" eaLnBrk="1" latinLnBrk="0" hangingPunct="1">
        <a:lnSpc>
          <a:spcPct val="100000"/>
        </a:lnSpc>
        <a:spcBef>
          <a:spcPts val="0"/>
        </a:spcBef>
        <a:spcAft>
          <a:spcPts val="600"/>
        </a:spcAft>
        <a:buClr>
          <a:schemeClr val="tx2"/>
        </a:buClr>
        <a:buSzPct val="75000"/>
        <a:buFont typeface="Calibri" panose="020F0502020204030204" pitchFamily="34" charset="0"/>
        <a:buChar char="●"/>
        <a:defRPr sz="1800" kern="1200">
          <a:solidFill>
            <a:schemeClr val="tx2"/>
          </a:solidFill>
          <a:latin typeface="+mn-lt"/>
          <a:ea typeface="+mn-ea"/>
          <a:cs typeface="+mn-cs"/>
        </a:defRPr>
      </a:lvl5pPr>
      <a:lvl6pPr marL="0" indent="0" algn="l" defTabSz="685800" rtl="0" eaLnBrk="1" latinLnBrk="0" hangingPunct="1">
        <a:lnSpc>
          <a:spcPct val="100000"/>
        </a:lnSpc>
        <a:spcBef>
          <a:spcPts val="0"/>
        </a:spcBef>
        <a:spcAft>
          <a:spcPts val="600"/>
        </a:spcAft>
        <a:buSzPct val="75000"/>
        <a:buFont typeface="Calibri" panose="020F0502020204030204" pitchFamily="34" charset="0"/>
        <a:buNone/>
        <a:defRPr sz="1600" kern="1200">
          <a:solidFill>
            <a:schemeClr val="tx2"/>
          </a:solidFill>
          <a:latin typeface="+mn-lt"/>
          <a:ea typeface="+mn-ea"/>
          <a:cs typeface="+mn-cs"/>
        </a:defRPr>
      </a:lvl6pPr>
      <a:lvl7pPr marL="252000" indent="-234000" algn="l" defTabSz="685800" rtl="0" eaLnBrk="1" latinLnBrk="0" hangingPunct="1">
        <a:lnSpc>
          <a:spcPct val="100000"/>
        </a:lnSpc>
        <a:spcBef>
          <a:spcPts val="0"/>
        </a:spcBef>
        <a:spcAft>
          <a:spcPts val="600"/>
        </a:spcAft>
        <a:buClr>
          <a:schemeClr val="tx2"/>
        </a:buClr>
        <a:buSzPct val="75000"/>
        <a:buFont typeface="Calibri" panose="020F0502020204030204" pitchFamily="34" charset="0"/>
        <a:buChar char="●"/>
        <a:defRPr sz="1600" kern="1200">
          <a:solidFill>
            <a:schemeClr val="tx2"/>
          </a:solidFill>
          <a:latin typeface="+mn-lt"/>
          <a:ea typeface="+mn-ea"/>
          <a:cs typeface="+mn-cs"/>
        </a:defRPr>
      </a:lvl7pPr>
      <a:lvl8pPr marL="252000" indent="0" algn="l" defTabSz="685800" rtl="0" eaLnBrk="1" latinLnBrk="0" hangingPunct="1">
        <a:lnSpc>
          <a:spcPct val="100000"/>
        </a:lnSpc>
        <a:spcBef>
          <a:spcPts val="0"/>
        </a:spcBef>
        <a:spcAft>
          <a:spcPts val="600"/>
        </a:spcAft>
        <a:buFont typeface="Arial" panose="020B0604020202020204" pitchFamily="34" charset="0"/>
        <a:buNone/>
        <a:defRPr sz="1600" kern="1200">
          <a:solidFill>
            <a:schemeClr val="tx2"/>
          </a:solidFill>
          <a:latin typeface="+mn-lt"/>
          <a:ea typeface="+mn-ea"/>
          <a:cs typeface="+mn-cs"/>
        </a:defRPr>
      </a:lvl8pPr>
      <a:lvl9pPr marL="252000" indent="0" algn="l" defTabSz="685800" rtl="0" eaLnBrk="1" latinLnBrk="0" hangingPunct="1">
        <a:lnSpc>
          <a:spcPct val="100000"/>
        </a:lnSpc>
        <a:spcBef>
          <a:spcPts val="0"/>
        </a:spcBef>
        <a:spcAft>
          <a:spcPts val="600"/>
        </a:spcAft>
        <a:buFont typeface="Arial" panose="020B0604020202020204" pitchFamily="34" charset="0"/>
        <a:buNone/>
        <a:defRPr sz="1600" kern="120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hyperlink" Target="https://aiatsis.gov.au/explore/articles/aiatsis-map-indigenous-australia"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vmlDrawing" Target="../drawings/vmlDrawing1.vml"/><Relationship Id="rId5" Type="http://schemas.openxmlformats.org/officeDocument/2006/relationships/image" Target="../media/image15.emf"/><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hyperlink" Target="https://www.boltonclarke.com.au/resources/?resource_category=talking-books" TargetMode="External"/><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hyperlink" Target="mailto:jmichael@boltonclarke.com.au" TargetMode="External"/><Relationship Id="rId7"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D1B3FBD-3162-49DE-8D80-7B8A5FA4858B}" type="slidenum">
              <a:rPr lang="en-AU" smtClean="0"/>
              <a:pPr/>
              <a:t>1</a:t>
            </a:fld>
            <a:endParaRPr lang="en-AU" dirty="0"/>
          </a:p>
        </p:txBody>
      </p:sp>
      <p:sp>
        <p:nvSpPr>
          <p:cNvPr id="11" name="Footer Placeholder 3">
            <a:extLst>
              <a:ext uri="{FF2B5EF4-FFF2-40B4-BE49-F238E27FC236}">
                <a16:creationId xmlns:a16="http://schemas.microsoft.com/office/drawing/2014/main" id="{7CEEE294-9131-40BD-89B9-832F66B487FC}"/>
              </a:ext>
            </a:extLst>
          </p:cNvPr>
          <p:cNvSpPr>
            <a:spLocks noGrp="1"/>
          </p:cNvSpPr>
          <p:nvPr>
            <p:ph type="ftr" sz="quarter" idx="11"/>
          </p:nvPr>
        </p:nvSpPr>
        <p:spPr>
          <a:xfrm>
            <a:off x="664039" y="6397986"/>
            <a:ext cx="7741870" cy="271705"/>
          </a:xfrm>
        </p:spPr>
        <p:txBody>
          <a:bodyPr/>
          <a:lstStyle/>
          <a:p>
            <a:r>
              <a:rPr lang="en-US" sz="1000" dirty="0"/>
              <a:t>Digital ‘Talking Books’ on medicines, diabetes and dementia: Using the latest technology to meet the information needs of consumers</a:t>
            </a:r>
            <a:endParaRPr lang="en-AU" sz="1000" dirty="0"/>
          </a:p>
        </p:txBody>
      </p:sp>
      <p:sp>
        <p:nvSpPr>
          <p:cNvPr id="13" name="Title 1"/>
          <p:cNvSpPr>
            <a:spLocks noGrp="1"/>
          </p:cNvSpPr>
          <p:nvPr>
            <p:ph type="title"/>
          </p:nvPr>
        </p:nvSpPr>
        <p:spPr>
          <a:xfrm>
            <a:off x="584615" y="382249"/>
            <a:ext cx="7015719" cy="783004"/>
          </a:xfrm>
        </p:spPr>
        <p:txBody>
          <a:bodyPr/>
          <a:lstStyle/>
          <a:p>
            <a:r>
              <a:rPr lang="en-US" sz="3000" b="1" dirty="0"/>
              <a:t>Digital ‘Talking Books’ on medicines, diabetes and dementia: Using the latest technology to meet the information needs of consumers</a:t>
            </a:r>
            <a:br>
              <a:rPr lang="en-AU" sz="3000" b="1" dirty="0"/>
            </a:br>
            <a:endParaRPr lang="en-AU" sz="3000" dirty="0"/>
          </a:p>
        </p:txBody>
      </p:sp>
      <p:sp>
        <p:nvSpPr>
          <p:cNvPr id="9" name="Title 1"/>
          <p:cNvSpPr txBox="1">
            <a:spLocks/>
          </p:cNvSpPr>
          <p:nvPr/>
        </p:nvSpPr>
        <p:spPr>
          <a:xfrm>
            <a:off x="800572" y="4748735"/>
            <a:ext cx="6910466" cy="783004"/>
          </a:xfrm>
          <a:prstGeom prst="rect">
            <a:avLst/>
          </a:prstGeom>
        </p:spPr>
        <p:txBody>
          <a:bodyPr vert="horz" lIns="91440" tIns="45720" rIns="91440" bIns="45720" rtlCol="0" anchor="t">
            <a:noAutofit/>
          </a:bodyPr>
          <a:lstStyle>
            <a:lvl1pPr algn="l" defTabSz="685800" rtl="0" eaLnBrk="1" latinLnBrk="0" hangingPunct="1">
              <a:lnSpc>
                <a:spcPct val="90000"/>
              </a:lnSpc>
              <a:spcBef>
                <a:spcPct val="0"/>
              </a:spcBef>
              <a:buNone/>
              <a:defRPr sz="4000" kern="1200" spc="-70" baseline="0">
                <a:solidFill>
                  <a:schemeClr val="accent1"/>
                </a:solidFill>
                <a:latin typeface="+mj-lt"/>
                <a:ea typeface="+mj-ea"/>
                <a:cs typeface="+mj-cs"/>
              </a:defRPr>
            </a:lvl1pPr>
          </a:lstStyle>
          <a:p>
            <a:endParaRPr lang="en-AU" dirty="0"/>
          </a:p>
        </p:txBody>
      </p:sp>
      <p:sp>
        <p:nvSpPr>
          <p:cNvPr id="2" name="Rectangle 1"/>
          <p:cNvSpPr/>
          <p:nvPr/>
        </p:nvSpPr>
        <p:spPr>
          <a:xfrm>
            <a:off x="664039" y="4748735"/>
            <a:ext cx="7886115" cy="2062103"/>
          </a:xfrm>
          <a:prstGeom prst="rect">
            <a:avLst/>
          </a:prstGeom>
        </p:spPr>
        <p:txBody>
          <a:bodyPr wrap="square">
            <a:spAutoFit/>
          </a:bodyPr>
          <a:lstStyle/>
          <a:p>
            <a:r>
              <a:rPr lang="en-US" dirty="0" err="1"/>
              <a:t>Jaklina</a:t>
            </a:r>
            <a:r>
              <a:rPr lang="en-US" dirty="0"/>
              <a:t> Michael </a:t>
            </a:r>
          </a:p>
          <a:p>
            <a:r>
              <a:rPr lang="en-US" dirty="0"/>
              <a:t>Diversity Manager</a:t>
            </a:r>
          </a:p>
          <a:p>
            <a:r>
              <a:rPr lang="en-US" dirty="0"/>
              <a:t>Bolton Clarke, AUSTRALIA</a:t>
            </a:r>
            <a:endParaRPr lang="en-AU" dirty="0"/>
          </a:p>
          <a:p>
            <a:r>
              <a:rPr lang="en-US" dirty="0"/>
              <a:t>Asia Pacific Global Summit on Health Care</a:t>
            </a:r>
          </a:p>
          <a:p>
            <a:r>
              <a:rPr lang="en-US" dirty="0"/>
              <a:t>Singapore - March 2018</a:t>
            </a:r>
          </a:p>
          <a:p>
            <a:endParaRPr lang="en-US" sz="2000" dirty="0"/>
          </a:p>
          <a:p>
            <a:endParaRPr lang="en-AU" dirty="0"/>
          </a:p>
        </p:txBody>
      </p:sp>
      <p:pic>
        <p:nvPicPr>
          <p:cNvPr id="12" name="Content Placeholder 11"/>
          <p:cNvPicPr>
            <a:picLocks noGrp="1" noChangeAspect="1"/>
          </p:cNvPicPr>
          <p:nvPr>
            <p:ph sz="quarter" idx="14"/>
          </p:nvPr>
        </p:nvPicPr>
        <p:blipFill>
          <a:blip r:embed="rId3">
            <a:extLst>
              <a:ext uri="{28A0092B-C50C-407E-A947-70E740481C1C}">
                <a14:useLocalDpi xmlns:a14="http://schemas.microsoft.com/office/drawing/2010/main" val="0"/>
              </a:ext>
            </a:extLst>
          </a:blip>
          <a:stretch>
            <a:fillRect/>
          </a:stretch>
        </p:blipFill>
        <p:spPr>
          <a:xfrm>
            <a:off x="6111999" y="1911386"/>
            <a:ext cx="3251172" cy="2444400"/>
          </a:xfrm>
        </p:spPr>
      </p:pic>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16650" y="1907357"/>
            <a:ext cx="1724995" cy="2444400"/>
          </a:xfrm>
          <a:prstGeom prst="rect">
            <a:avLst/>
          </a:prstGeom>
        </p:spPr>
      </p:pic>
      <p:pic>
        <p:nvPicPr>
          <p:cNvPr id="6" name="Content Placeholder 5"/>
          <p:cNvPicPr>
            <a:picLocks/>
          </p:cNvPicPr>
          <p:nvPr/>
        </p:nvPicPr>
        <p:blipFill rotWithShape="1">
          <a:blip r:embed="rId5" cstate="print">
            <a:extLst>
              <a:ext uri="{28A0092B-C50C-407E-A947-70E740481C1C}">
                <a14:useLocalDpi xmlns:a14="http://schemas.microsoft.com/office/drawing/2010/main" val="0"/>
              </a:ext>
            </a:extLst>
          </a:blip>
          <a:srcRect t="-826" r="14168"/>
          <a:stretch/>
        </p:blipFill>
        <p:spPr>
          <a:xfrm>
            <a:off x="-923656" y="1890338"/>
            <a:ext cx="3012194" cy="2465448"/>
          </a:xfrm>
          <a:prstGeom prst="rect">
            <a:avLst/>
          </a:prstGeom>
        </p:spPr>
      </p:pic>
      <p:pic>
        <p:nvPicPr>
          <p:cNvPr id="3" name="Picture 2"/>
          <p:cNvPicPr preferRelativeResize="0">
            <a:picLocks/>
          </p:cNvPicPr>
          <p:nvPr/>
        </p:nvPicPr>
        <p:blipFill rotWithShape="1">
          <a:blip r:embed="rId6"/>
          <a:srcRect l="30343" t="7551" r="31814" b="316"/>
          <a:stretch/>
        </p:blipFill>
        <p:spPr>
          <a:xfrm>
            <a:off x="3752558" y="1914780"/>
            <a:ext cx="1663910" cy="2442831"/>
          </a:xfrm>
          <a:prstGeom prst="rect">
            <a:avLst/>
          </a:prstGeom>
        </p:spPr>
      </p:pic>
      <p:pic>
        <p:nvPicPr>
          <p:cNvPr id="14" name="Picture 13"/>
          <p:cNvPicPr preferRelativeResize="0">
            <a:picLocks/>
          </p:cNvPicPr>
          <p:nvPr/>
        </p:nvPicPr>
        <p:blipFill>
          <a:blip r:embed="rId7">
            <a:extLst>
              <a:ext uri="{28A0092B-C50C-407E-A947-70E740481C1C}">
                <a14:useLocalDpi xmlns:a14="http://schemas.microsoft.com/office/drawing/2010/main" val="0"/>
              </a:ext>
            </a:extLst>
          </a:blip>
          <a:stretch>
            <a:fillRect/>
          </a:stretch>
        </p:blipFill>
        <p:spPr>
          <a:xfrm>
            <a:off x="2088502" y="1911386"/>
            <a:ext cx="1664056" cy="2445254"/>
          </a:xfrm>
          <a:prstGeom prst="rect">
            <a:avLst/>
          </a:prstGeom>
        </p:spPr>
      </p:pic>
    </p:spTree>
    <p:extLst>
      <p:ext uri="{BB962C8B-B14F-4D97-AF65-F5344CB8AC3E}">
        <p14:creationId xmlns:p14="http://schemas.microsoft.com/office/powerpoint/2010/main" val="37118030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sz="quarter" idx="14"/>
          </p:nvPr>
        </p:nvPicPr>
        <p:blipFill>
          <a:blip r:embed="rId3">
            <a:extLst>
              <a:ext uri="{28A0092B-C50C-407E-A947-70E740481C1C}">
                <a14:useLocalDpi xmlns:a14="http://schemas.microsoft.com/office/drawing/2010/main" val="0"/>
              </a:ext>
            </a:extLst>
          </a:blip>
          <a:stretch>
            <a:fillRect/>
          </a:stretch>
        </p:blipFill>
        <p:spPr>
          <a:xfrm>
            <a:off x="714375" y="927100"/>
            <a:ext cx="6677025" cy="5792320"/>
          </a:xfrm>
        </p:spPr>
      </p:pic>
      <p:sp>
        <p:nvSpPr>
          <p:cNvPr id="9" name="Rectangle 8"/>
          <p:cNvSpPr/>
          <p:nvPr/>
        </p:nvSpPr>
        <p:spPr>
          <a:xfrm>
            <a:off x="714375" y="247273"/>
            <a:ext cx="6200775" cy="830997"/>
          </a:xfrm>
          <a:prstGeom prst="rect">
            <a:avLst/>
          </a:prstGeom>
        </p:spPr>
        <p:txBody>
          <a:bodyPr wrap="square">
            <a:spAutoFit/>
          </a:bodyPr>
          <a:lstStyle/>
          <a:p>
            <a:r>
              <a:rPr lang="en-AU" sz="3200" dirty="0">
                <a:solidFill>
                  <a:srgbClr val="C00000"/>
                </a:solidFill>
                <a:hlinkClick r:id="rId4"/>
              </a:rPr>
              <a:t>Map of Indigenous Australia</a:t>
            </a:r>
            <a:endParaRPr lang="en-AU" sz="3200" dirty="0">
              <a:solidFill>
                <a:srgbClr val="C00000"/>
              </a:solidFill>
            </a:endParaRPr>
          </a:p>
          <a:p>
            <a:endParaRPr lang="en-AU" sz="1600" dirty="0"/>
          </a:p>
        </p:txBody>
      </p:sp>
    </p:spTree>
    <p:extLst>
      <p:ext uri="{BB962C8B-B14F-4D97-AF65-F5344CB8AC3E}">
        <p14:creationId xmlns:p14="http://schemas.microsoft.com/office/powerpoint/2010/main" val="24998539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EA142EC-8548-477F-95FF-346EA82224E9}"/>
              </a:ext>
            </a:extLst>
          </p:cNvPr>
          <p:cNvSpPr>
            <a:spLocks noGrp="1"/>
          </p:cNvSpPr>
          <p:nvPr>
            <p:ph type="title"/>
          </p:nvPr>
        </p:nvSpPr>
        <p:spPr/>
        <p:txBody>
          <a:bodyPr/>
          <a:lstStyle/>
          <a:p>
            <a:r>
              <a:rPr lang="en-AU" b="1" dirty="0"/>
              <a:t>Topics</a:t>
            </a:r>
          </a:p>
        </p:txBody>
      </p:sp>
      <p:sp>
        <p:nvSpPr>
          <p:cNvPr id="5" name="Slide Number Placeholder 4">
            <a:extLst>
              <a:ext uri="{FF2B5EF4-FFF2-40B4-BE49-F238E27FC236}">
                <a16:creationId xmlns:a16="http://schemas.microsoft.com/office/drawing/2014/main" id="{D7E9CACF-EA7E-4F89-B04C-616F4AE39421}"/>
              </a:ext>
            </a:extLst>
          </p:cNvPr>
          <p:cNvSpPr>
            <a:spLocks noGrp="1"/>
          </p:cNvSpPr>
          <p:nvPr>
            <p:ph type="sldNum" sz="quarter" idx="12"/>
          </p:nvPr>
        </p:nvSpPr>
        <p:spPr/>
        <p:txBody>
          <a:bodyPr/>
          <a:lstStyle/>
          <a:p>
            <a:fld id="{BD1B3FBD-3162-49DE-8D80-7B8A5FA4858B}" type="slidenum">
              <a:rPr lang="en-AU" smtClean="0"/>
              <a:pPr/>
              <a:t>3</a:t>
            </a:fld>
            <a:endParaRPr lang="en-AU" dirty="0"/>
          </a:p>
        </p:txBody>
      </p:sp>
      <p:sp>
        <p:nvSpPr>
          <p:cNvPr id="2" name="Text Placeholder 1">
            <a:extLst>
              <a:ext uri="{FF2B5EF4-FFF2-40B4-BE49-F238E27FC236}">
                <a16:creationId xmlns:a16="http://schemas.microsoft.com/office/drawing/2014/main" id="{51DC5510-0607-4B9A-B6BC-85274543349E}"/>
              </a:ext>
            </a:extLst>
          </p:cNvPr>
          <p:cNvSpPr>
            <a:spLocks noGrp="1"/>
          </p:cNvSpPr>
          <p:nvPr>
            <p:ph type="body" sz="quarter" idx="14"/>
          </p:nvPr>
        </p:nvSpPr>
        <p:spPr>
          <a:xfrm>
            <a:off x="584614" y="1651271"/>
            <a:ext cx="7159463" cy="4351338"/>
          </a:xfrm>
        </p:spPr>
        <p:txBody>
          <a:bodyPr/>
          <a:lstStyle/>
          <a:p>
            <a:pPr>
              <a:lnSpc>
                <a:spcPct val="150000"/>
              </a:lnSpc>
              <a:spcAft>
                <a:spcPts val="0"/>
              </a:spcAft>
            </a:pPr>
            <a:r>
              <a:rPr lang="en-AU" sz="4000" dirty="0">
                <a:solidFill>
                  <a:schemeClr val="tx1">
                    <a:lumMod val="65000"/>
                    <a:lumOff val="35000"/>
                  </a:schemeClr>
                </a:solidFill>
              </a:rPr>
              <a:t>About Bolton Clarke</a:t>
            </a:r>
          </a:p>
          <a:p>
            <a:pPr>
              <a:lnSpc>
                <a:spcPct val="150000"/>
              </a:lnSpc>
              <a:spcAft>
                <a:spcPts val="0"/>
              </a:spcAft>
            </a:pPr>
            <a:endParaRPr lang="en-AU" sz="400" dirty="0">
              <a:solidFill>
                <a:schemeClr val="tx1">
                  <a:lumMod val="65000"/>
                  <a:lumOff val="35000"/>
                </a:schemeClr>
              </a:solidFill>
            </a:endParaRPr>
          </a:p>
          <a:p>
            <a:pPr>
              <a:lnSpc>
                <a:spcPct val="150000"/>
              </a:lnSpc>
              <a:spcAft>
                <a:spcPts val="0"/>
              </a:spcAft>
            </a:pPr>
            <a:r>
              <a:rPr lang="en-AU" sz="4000" dirty="0">
                <a:solidFill>
                  <a:srgbClr val="CF6C32"/>
                </a:solidFill>
              </a:rPr>
              <a:t>Diversity at Bolton Clarke</a:t>
            </a:r>
          </a:p>
          <a:p>
            <a:pPr>
              <a:lnSpc>
                <a:spcPct val="150000"/>
              </a:lnSpc>
              <a:spcAft>
                <a:spcPts val="0"/>
              </a:spcAft>
            </a:pPr>
            <a:endParaRPr lang="en-AU" sz="400" dirty="0">
              <a:solidFill>
                <a:schemeClr val="tx1">
                  <a:lumMod val="65000"/>
                  <a:lumOff val="35000"/>
                </a:schemeClr>
              </a:solidFill>
            </a:endParaRPr>
          </a:p>
          <a:p>
            <a:pPr>
              <a:lnSpc>
                <a:spcPct val="150000"/>
              </a:lnSpc>
              <a:spcAft>
                <a:spcPts val="0"/>
              </a:spcAft>
            </a:pPr>
            <a:r>
              <a:rPr lang="en-AU" sz="4000" dirty="0">
                <a:solidFill>
                  <a:srgbClr val="CF6C32"/>
                </a:solidFill>
              </a:rPr>
              <a:t>Digital Talking Books</a:t>
            </a:r>
          </a:p>
          <a:p>
            <a:pPr>
              <a:lnSpc>
                <a:spcPct val="150000"/>
              </a:lnSpc>
              <a:spcAft>
                <a:spcPts val="0"/>
              </a:spcAft>
            </a:pPr>
            <a:r>
              <a:rPr lang="en-AU" sz="4000" dirty="0">
                <a:solidFill>
                  <a:srgbClr val="CF6C32"/>
                </a:solidFill>
              </a:rPr>
              <a:t>Demonstration</a:t>
            </a:r>
          </a:p>
          <a:p>
            <a:endParaRPr lang="en-AU" dirty="0">
              <a:solidFill>
                <a:srgbClr val="CF6C32"/>
              </a:solidFill>
            </a:endParaRPr>
          </a:p>
          <a:p>
            <a:r>
              <a:rPr lang="en-US" dirty="0"/>
              <a:t> </a:t>
            </a:r>
            <a:endParaRPr lang="en-AU" dirty="0"/>
          </a:p>
          <a:p>
            <a:pPr marL="18000" lvl="2" indent="0">
              <a:buNone/>
            </a:pPr>
            <a:endParaRPr lang="en-AU" dirty="0"/>
          </a:p>
        </p:txBody>
      </p:sp>
      <p:sp>
        <p:nvSpPr>
          <p:cNvPr id="6" name="Footer Placeholder 3">
            <a:extLst/>
          </p:cNvPr>
          <p:cNvSpPr>
            <a:spLocks noGrp="1"/>
          </p:cNvSpPr>
          <p:nvPr>
            <p:ph type="ftr" sz="quarter" idx="11"/>
          </p:nvPr>
        </p:nvSpPr>
        <p:spPr>
          <a:xfrm>
            <a:off x="664039" y="6397986"/>
            <a:ext cx="7741870" cy="271705"/>
          </a:xfrm>
        </p:spPr>
        <p:txBody>
          <a:bodyPr/>
          <a:lstStyle/>
          <a:p>
            <a:r>
              <a:rPr lang="en-US" sz="1050" b="1" dirty="0"/>
              <a:t>Digital ‘Talking Books’ on medicines, diabetes and dementia: Using the latest technology to meet the information needs of consumers</a:t>
            </a:r>
            <a:endParaRPr lang="en-AU" sz="1050" b="1" dirty="0"/>
          </a:p>
        </p:txBody>
      </p:sp>
    </p:spTree>
    <p:extLst>
      <p:ext uri="{BB962C8B-B14F-4D97-AF65-F5344CB8AC3E}">
        <p14:creationId xmlns:p14="http://schemas.microsoft.com/office/powerpoint/2010/main" val="38560877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D1B3FBD-3162-49DE-8D80-7B8A5FA4858B}" type="slidenum">
              <a:rPr lang="en-AU" smtClean="0"/>
              <a:pPr/>
              <a:t>4</a:t>
            </a:fld>
            <a:endParaRPr lang="en-AU"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69217"/>
            <a:ext cx="9144000" cy="6462717"/>
          </a:xfrm>
          <a:prstGeom prst="rect">
            <a:avLst/>
          </a:prstGeom>
        </p:spPr>
      </p:pic>
    </p:spTree>
    <p:extLst>
      <p:ext uri="{BB962C8B-B14F-4D97-AF65-F5344CB8AC3E}">
        <p14:creationId xmlns:p14="http://schemas.microsoft.com/office/powerpoint/2010/main" val="30242861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a:t>Services we provide:</a:t>
            </a:r>
          </a:p>
        </p:txBody>
      </p:sp>
      <p:sp>
        <p:nvSpPr>
          <p:cNvPr id="5" name="Content Placeholder 4"/>
          <p:cNvSpPr>
            <a:spLocks noGrp="1"/>
          </p:cNvSpPr>
          <p:nvPr>
            <p:ph sz="quarter" idx="14"/>
          </p:nvPr>
        </p:nvSpPr>
        <p:spPr>
          <a:xfrm>
            <a:off x="584616" y="1296140"/>
            <a:ext cx="7989758" cy="4877389"/>
          </a:xfrm>
        </p:spPr>
        <p:txBody>
          <a:bodyPr/>
          <a:lstStyle/>
          <a:p>
            <a:endParaRPr lang="en-AU" sz="3200" b="0" dirty="0">
              <a:solidFill>
                <a:schemeClr val="tx1">
                  <a:lumMod val="65000"/>
                  <a:lumOff val="35000"/>
                </a:schemeClr>
              </a:solidFill>
            </a:endParaRPr>
          </a:p>
          <a:p>
            <a:pPr marL="457200" indent="-457200">
              <a:buFont typeface="Arial" panose="020B0604020202020204" pitchFamily="34" charset="0"/>
              <a:buChar char="•"/>
            </a:pPr>
            <a:r>
              <a:rPr lang="en-AU" sz="2800" dirty="0">
                <a:solidFill>
                  <a:schemeClr val="tx1">
                    <a:lumMod val="65000"/>
                    <a:lumOff val="35000"/>
                  </a:schemeClr>
                </a:solidFill>
              </a:rPr>
              <a:t>At Home Support</a:t>
            </a:r>
            <a:endParaRPr lang="en-AU" sz="2800" b="0" dirty="0">
              <a:solidFill>
                <a:schemeClr val="tx1">
                  <a:lumMod val="65000"/>
                  <a:lumOff val="35000"/>
                </a:schemeClr>
              </a:solidFill>
            </a:endParaRPr>
          </a:p>
          <a:p>
            <a:pPr marL="457200" indent="-457200">
              <a:buFont typeface="Arial" panose="020B0604020202020204" pitchFamily="34" charset="0"/>
              <a:buChar char="•"/>
            </a:pPr>
            <a:endParaRPr lang="en-AU" sz="2800" b="0" dirty="0">
              <a:solidFill>
                <a:schemeClr val="tx1">
                  <a:lumMod val="65000"/>
                  <a:lumOff val="35000"/>
                </a:schemeClr>
              </a:solidFill>
            </a:endParaRPr>
          </a:p>
          <a:p>
            <a:pPr marL="457200" indent="-457200">
              <a:buFont typeface="Arial" panose="020B0604020202020204" pitchFamily="34" charset="0"/>
              <a:buChar char="•"/>
            </a:pPr>
            <a:r>
              <a:rPr lang="en-AU" sz="2800" dirty="0">
                <a:solidFill>
                  <a:schemeClr val="tx1">
                    <a:lumMod val="65000"/>
                    <a:lumOff val="35000"/>
                  </a:schemeClr>
                </a:solidFill>
              </a:rPr>
              <a:t>Retirement Living</a:t>
            </a:r>
          </a:p>
          <a:p>
            <a:pPr marL="457200" indent="-457200">
              <a:buFont typeface="Arial" panose="020B0604020202020204" pitchFamily="34" charset="0"/>
              <a:buChar char="•"/>
            </a:pPr>
            <a:endParaRPr lang="en-AU" sz="2800" dirty="0">
              <a:solidFill>
                <a:schemeClr val="tx1">
                  <a:lumMod val="65000"/>
                  <a:lumOff val="35000"/>
                </a:schemeClr>
              </a:solidFill>
            </a:endParaRPr>
          </a:p>
          <a:p>
            <a:pPr marL="457200" indent="-457200">
              <a:buFont typeface="Arial" panose="020B0604020202020204" pitchFamily="34" charset="0"/>
              <a:buChar char="•"/>
            </a:pPr>
            <a:r>
              <a:rPr lang="en-AU" sz="2800" dirty="0">
                <a:solidFill>
                  <a:schemeClr val="tx1">
                    <a:lumMod val="65000"/>
                    <a:lumOff val="35000"/>
                  </a:schemeClr>
                </a:solidFill>
              </a:rPr>
              <a:t>Residential Aged Care</a:t>
            </a:r>
            <a:endParaRPr lang="en-AU" sz="2800" b="0" dirty="0">
              <a:solidFill>
                <a:schemeClr val="tx1">
                  <a:lumMod val="65000"/>
                  <a:lumOff val="35000"/>
                </a:schemeClr>
              </a:solidFill>
            </a:endParaRPr>
          </a:p>
          <a:p>
            <a:r>
              <a:rPr lang="en-AU" b="0" dirty="0"/>
              <a:t>	</a:t>
            </a:r>
          </a:p>
          <a:p>
            <a:endParaRPr lang="en-AU"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5006" y="1690689"/>
            <a:ext cx="3449722" cy="3449722"/>
          </a:xfrm>
          <a:prstGeom prst="rect">
            <a:avLst/>
          </a:prstGeom>
        </p:spPr>
      </p:pic>
      <p:sp>
        <p:nvSpPr>
          <p:cNvPr id="8" name="Footer Placeholder 3">
            <a:extLst/>
          </p:cNvPr>
          <p:cNvSpPr>
            <a:spLocks noGrp="1"/>
          </p:cNvSpPr>
          <p:nvPr>
            <p:ph type="ftr" sz="quarter" idx="11"/>
          </p:nvPr>
        </p:nvSpPr>
        <p:spPr>
          <a:xfrm>
            <a:off x="664039" y="6397986"/>
            <a:ext cx="7741870" cy="271705"/>
          </a:xfrm>
        </p:spPr>
        <p:txBody>
          <a:bodyPr/>
          <a:lstStyle/>
          <a:p>
            <a:r>
              <a:rPr lang="en-US" sz="1050" b="1" dirty="0"/>
              <a:t>Digital ‘Talking Books’ on medicines, diabetes and dementia: Using the latest technology to meet the information needs of consumers</a:t>
            </a:r>
            <a:endParaRPr lang="en-AU" sz="1050" b="1" dirty="0"/>
          </a:p>
        </p:txBody>
      </p:sp>
      <p:sp>
        <p:nvSpPr>
          <p:cNvPr id="9" name="Slide Number Placeholder 4">
            <a:extLst/>
          </p:cNvPr>
          <p:cNvSpPr>
            <a:spLocks noGrp="1"/>
          </p:cNvSpPr>
          <p:nvPr>
            <p:ph type="sldNum" sz="quarter" idx="12"/>
          </p:nvPr>
        </p:nvSpPr>
        <p:spPr>
          <a:xfrm>
            <a:off x="8574374" y="6257284"/>
            <a:ext cx="374650" cy="374650"/>
          </a:xfrm>
        </p:spPr>
        <p:txBody>
          <a:bodyPr/>
          <a:lstStyle/>
          <a:p>
            <a:fld id="{BD1B3FBD-3162-49DE-8D80-7B8A5FA4858B}" type="slidenum">
              <a:rPr lang="en-AU" smtClean="0"/>
              <a:pPr/>
              <a:t>5</a:t>
            </a:fld>
            <a:endParaRPr lang="en-AU" dirty="0"/>
          </a:p>
        </p:txBody>
      </p:sp>
    </p:spTree>
    <p:extLst>
      <p:ext uri="{BB962C8B-B14F-4D97-AF65-F5344CB8AC3E}">
        <p14:creationId xmlns:p14="http://schemas.microsoft.com/office/powerpoint/2010/main" val="16796633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EA142EC-8548-477F-95FF-346EA82224E9}"/>
              </a:ext>
            </a:extLst>
          </p:cNvPr>
          <p:cNvSpPr>
            <a:spLocks noGrp="1"/>
          </p:cNvSpPr>
          <p:nvPr>
            <p:ph type="title"/>
          </p:nvPr>
        </p:nvSpPr>
        <p:spPr/>
        <p:txBody>
          <a:bodyPr/>
          <a:lstStyle/>
          <a:p>
            <a:r>
              <a:rPr lang="en-AU" b="1" dirty="0"/>
              <a:t>Topics</a:t>
            </a:r>
          </a:p>
        </p:txBody>
      </p:sp>
      <p:sp>
        <p:nvSpPr>
          <p:cNvPr id="5" name="Slide Number Placeholder 4">
            <a:extLst>
              <a:ext uri="{FF2B5EF4-FFF2-40B4-BE49-F238E27FC236}">
                <a16:creationId xmlns:a16="http://schemas.microsoft.com/office/drawing/2014/main" id="{D7E9CACF-EA7E-4F89-B04C-616F4AE39421}"/>
              </a:ext>
            </a:extLst>
          </p:cNvPr>
          <p:cNvSpPr>
            <a:spLocks noGrp="1"/>
          </p:cNvSpPr>
          <p:nvPr>
            <p:ph type="sldNum" sz="quarter" idx="12"/>
          </p:nvPr>
        </p:nvSpPr>
        <p:spPr/>
        <p:txBody>
          <a:bodyPr/>
          <a:lstStyle/>
          <a:p>
            <a:fld id="{BD1B3FBD-3162-49DE-8D80-7B8A5FA4858B}" type="slidenum">
              <a:rPr lang="en-AU" smtClean="0"/>
              <a:pPr/>
              <a:t>6</a:t>
            </a:fld>
            <a:endParaRPr lang="en-AU" dirty="0"/>
          </a:p>
        </p:txBody>
      </p:sp>
      <p:sp>
        <p:nvSpPr>
          <p:cNvPr id="2" name="Text Placeholder 1">
            <a:extLst>
              <a:ext uri="{FF2B5EF4-FFF2-40B4-BE49-F238E27FC236}">
                <a16:creationId xmlns:a16="http://schemas.microsoft.com/office/drawing/2014/main" id="{51DC5510-0607-4B9A-B6BC-85274543349E}"/>
              </a:ext>
            </a:extLst>
          </p:cNvPr>
          <p:cNvSpPr>
            <a:spLocks noGrp="1"/>
          </p:cNvSpPr>
          <p:nvPr>
            <p:ph type="body" sz="quarter" idx="14"/>
          </p:nvPr>
        </p:nvSpPr>
        <p:spPr>
          <a:xfrm>
            <a:off x="584614" y="1651271"/>
            <a:ext cx="7159463" cy="4351338"/>
          </a:xfrm>
        </p:spPr>
        <p:txBody>
          <a:bodyPr/>
          <a:lstStyle/>
          <a:p>
            <a:pPr>
              <a:lnSpc>
                <a:spcPct val="150000"/>
              </a:lnSpc>
              <a:spcAft>
                <a:spcPts val="0"/>
              </a:spcAft>
            </a:pPr>
            <a:r>
              <a:rPr lang="en-AU" sz="4000" dirty="0">
                <a:solidFill>
                  <a:srgbClr val="CF6C32"/>
                </a:solidFill>
              </a:rPr>
              <a:t>About Bolton Clarke</a:t>
            </a:r>
          </a:p>
          <a:p>
            <a:pPr>
              <a:lnSpc>
                <a:spcPct val="150000"/>
              </a:lnSpc>
              <a:spcAft>
                <a:spcPts val="0"/>
              </a:spcAft>
            </a:pPr>
            <a:endParaRPr lang="en-AU" sz="400" dirty="0">
              <a:solidFill>
                <a:schemeClr val="tx1">
                  <a:lumMod val="65000"/>
                  <a:lumOff val="35000"/>
                </a:schemeClr>
              </a:solidFill>
            </a:endParaRPr>
          </a:p>
          <a:p>
            <a:pPr>
              <a:lnSpc>
                <a:spcPct val="150000"/>
              </a:lnSpc>
              <a:spcAft>
                <a:spcPts val="0"/>
              </a:spcAft>
            </a:pPr>
            <a:r>
              <a:rPr lang="en-AU" sz="4000" dirty="0">
                <a:solidFill>
                  <a:schemeClr val="tx1">
                    <a:lumMod val="65000"/>
                    <a:lumOff val="35000"/>
                  </a:schemeClr>
                </a:solidFill>
              </a:rPr>
              <a:t>Diversity at Bolton Clarke</a:t>
            </a:r>
          </a:p>
          <a:p>
            <a:pPr>
              <a:lnSpc>
                <a:spcPct val="150000"/>
              </a:lnSpc>
              <a:spcAft>
                <a:spcPts val="0"/>
              </a:spcAft>
            </a:pPr>
            <a:endParaRPr lang="en-AU" sz="400" dirty="0">
              <a:solidFill>
                <a:schemeClr val="tx1">
                  <a:lumMod val="65000"/>
                  <a:lumOff val="35000"/>
                </a:schemeClr>
              </a:solidFill>
            </a:endParaRPr>
          </a:p>
          <a:p>
            <a:pPr>
              <a:lnSpc>
                <a:spcPct val="150000"/>
              </a:lnSpc>
              <a:spcAft>
                <a:spcPts val="0"/>
              </a:spcAft>
            </a:pPr>
            <a:r>
              <a:rPr lang="en-AU" sz="4000" dirty="0">
                <a:solidFill>
                  <a:srgbClr val="CF6C32"/>
                </a:solidFill>
              </a:rPr>
              <a:t>Digital Talking Books</a:t>
            </a:r>
          </a:p>
          <a:p>
            <a:pPr>
              <a:lnSpc>
                <a:spcPct val="150000"/>
              </a:lnSpc>
              <a:spcAft>
                <a:spcPts val="0"/>
              </a:spcAft>
            </a:pPr>
            <a:r>
              <a:rPr lang="en-AU" sz="4000" dirty="0">
                <a:solidFill>
                  <a:srgbClr val="CF6C32"/>
                </a:solidFill>
              </a:rPr>
              <a:t>Demonstration</a:t>
            </a:r>
          </a:p>
          <a:p>
            <a:endParaRPr lang="en-AU" dirty="0">
              <a:solidFill>
                <a:srgbClr val="CF6C32"/>
              </a:solidFill>
            </a:endParaRPr>
          </a:p>
          <a:p>
            <a:r>
              <a:rPr lang="en-US" dirty="0"/>
              <a:t> </a:t>
            </a:r>
            <a:endParaRPr lang="en-AU" dirty="0"/>
          </a:p>
          <a:p>
            <a:pPr marL="18000" lvl="2" indent="0">
              <a:buNone/>
            </a:pPr>
            <a:endParaRPr lang="en-AU" dirty="0"/>
          </a:p>
        </p:txBody>
      </p:sp>
      <p:sp>
        <p:nvSpPr>
          <p:cNvPr id="6" name="Footer Placeholder 3">
            <a:extLst/>
          </p:cNvPr>
          <p:cNvSpPr>
            <a:spLocks noGrp="1"/>
          </p:cNvSpPr>
          <p:nvPr>
            <p:ph type="ftr" sz="quarter" idx="11"/>
          </p:nvPr>
        </p:nvSpPr>
        <p:spPr>
          <a:xfrm>
            <a:off x="664039" y="6397986"/>
            <a:ext cx="7741870" cy="271705"/>
          </a:xfrm>
        </p:spPr>
        <p:txBody>
          <a:bodyPr/>
          <a:lstStyle/>
          <a:p>
            <a:r>
              <a:rPr lang="en-US" sz="1050" b="1" dirty="0"/>
              <a:t>Digital ‘Talking Books’ on medicines, diabetes and dementia: Using the latest technology to meet the information needs of consumers</a:t>
            </a:r>
            <a:endParaRPr lang="en-AU" sz="1050" b="1" dirty="0"/>
          </a:p>
        </p:txBody>
      </p:sp>
    </p:spTree>
    <p:extLst>
      <p:ext uri="{BB962C8B-B14F-4D97-AF65-F5344CB8AC3E}">
        <p14:creationId xmlns:p14="http://schemas.microsoft.com/office/powerpoint/2010/main" val="12194730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a:solidFill>
                  <a:srgbClr val="CF6C32"/>
                </a:solidFill>
              </a:rPr>
              <a:t>Diversity at Bolton Clarke</a:t>
            </a:r>
          </a:p>
        </p:txBody>
      </p:sp>
      <p:sp>
        <p:nvSpPr>
          <p:cNvPr id="3" name="Content Placeholder 2"/>
          <p:cNvSpPr>
            <a:spLocks noGrp="1"/>
          </p:cNvSpPr>
          <p:nvPr>
            <p:ph idx="1"/>
          </p:nvPr>
        </p:nvSpPr>
        <p:spPr>
          <a:xfrm>
            <a:off x="584616" y="1598066"/>
            <a:ext cx="9572638" cy="4659218"/>
          </a:xfrm>
        </p:spPr>
        <p:txBody>
          <a:bodyPr>
            <a:normAutofit fontScale="92500" lnSpcReduction="10000"/>
          </a:bodyPr>
          <a:lstStyle/>
          <a:p>
            <a:pPr marL="342900" indent="-342900">
              <a:spcAft>
                <a:spcPts val="600"/>
              </a:spcAft>
              <a:buFont typeface="Arial" panose="020B0604020202020204" pitchFamily="34" charset="0"/>
              <a:buChar char="•"/>
            </a:pPr>
            <a:r>
              <a:rPr lang="en-AU" sz="2800" dirty="0">
                <a:solidFill>
                  <a:schemeClr val="tx1">
                    <a:lumMod val="65000"/>
                    <a:lumOff val="35000"/>
                  </a:schemeClr>
                </a:solidFill>
              </a:rPr>
              <a:t>7,000 employees </a:t>
            </a:r>
          </a:p>
          <a:p>
            <a:pPr marL="342900" indent="-342900">
              <a:spcAft>
                <a:spcPts val="600"/>
              </a:spcAft>
              <a:buFont typeface="Arial" panose="020B0604020202020204" pitchFamily="34" charset="0"/>
              <a:buChar char="•"/>
            </a:pPr>
            <a:r>
              <a:rPr lang="en-AU" sz="2800" dirty="0">
                <a:solidFill>
                  <a:schemeClr val="tx1">
                    <a:lumMod val="65000"/>
                    <a:lumOff val="35000"/>
                  </a:schemeClr>
                </a:solidFill>
              </a:rPr>
              <a:t>4 million home visits</a:t>
            </a:r>
          </a:p>
          <a:p>
            <a:pPr marL="342900" indent="-342900">
              <a:spcAft>
                <a:spcPts val="600"/>
              </a:spcAft>
              <a:buFont typeface="Arial" panose="020B0604020202020204" pitchFamily="34" charset="0"/>
              <a:buChar char="•"/>
            </a:pPr>
            <a:r>
              <a:rPr lang="en-AU" sz="2800" dirty="0">
                <a:solidFill>
                  <a:schemeClr val="tx1">
                    <a:lumMod val="65000"/>
                    <a:lumOff val="35000"/>
                  </a:schemeClr>
                </a:solidFill>
              </a:rPr>
              <a:t>More than 23,000 clients/residents every day</a:t>
            </a:r>
          </a:p>
          <a:p>
            <a:pPr marL="342900" indent="-342900">
              <a:spcAft>
                <a:spcPts val="600"/>
              </a:spcAft>
              <a:buFont typeface="Arial" panose="020B0604020202020204" pitchFamily="34" charset="0"/>
              <a:buChar char="•"/>
            </a:pPr>
            <a:r>
              <a:rPr lang="en-AU" sz="2800" dirty="0">
                <a:solidFill>
                  <a:schemeClr val="tx1">
                    <a:lumMod val="65000"/>
                    <a:lumOff val="35000"/>
                  </a:schemeClr>
                </a:solidFill>
              </a:rPr>
              <a:t>81% age 56 + &amp; 63% age 70+</a:t>
            </a:r>
          </a:p>
          <a:p>
            <a:pPr marL="342900" indent="-342900">
              <a:spcAft>
                <a:spcPts val="600"/>
              </a:spcAft>
              <a:buFont typeface="Arial" panose="020B0604020202020204" pitchFamily="34" charset="0"/>
              <a:buChar char="•"/>
            </a:pPr>
            <a:r>
              <a:rPr lang="en-AU" sz="2800" dirty="0">
                <a:solidFill>
                  <a:schemeClr val="tx1">
                    <a:lumMod val="65000"/>
                    <a:lumOff val="35000"/>
                  </a:schemeClr>
                </a:solidFill>
              </a:rPr>
              <a:t>High % women &amp; lone-person household</a:t>
            </a:r>
          </a:p>
          <a:p>
            <a:pPr marL="342900" indent="-342900">
              <a:spcAft>
                <a:spcPts val="600"/>
              </a:spcAft>
              <a:buFont typeface="Arial" panose="020B0604020202020204" pitchFamily="34" charset="0"/>
              <a:buChar char="•"/>
            </a:pPr>
            <a:r>
              <a:rPr lang="en-AU" sz="2800" dirty="0">
                <a:solidFill>
                  <a:schemeClr val="tx1">
                    <a:lumMod val="65000"/>
                    <a:lumOff val="35000"/>
                  </a:schemeClr>
                </a:solidFill>
              </a:rPr>
              <a:t>High % disability</a:t>
            </a:r>
          </a:p>
          <a:p>
            <a:pPr marL="342900" indent="-342900">
              <a:spcAft>
                <a:spcPts val="600"/>
              </a:spcAft>
              <a:buFont typeface="Arial" panose="020B0604020202020204" pitchFamily="34" charset="0"/>
              <a:buChar char="•"/>
            </a:pPr>
            <a:r>
              <a:rPr lang="en-AU" sz="2800" dirty="0">
                <a:solidFill>
                  <a:schemeClr val="tx1">
                    <a:lumMod val="65000"/>
                    <a:lumOff val="35000"/>
                  </a:schemeClr>
                </a:solidFill>
              </a:rPr>
              <a:t>High % pension income source</a:t>
            </a:r>
          </a:p>
          <a:p>
            <a:pPr marL="342900" indent="-342900">
              <a:spcAft>
                <a:spcPts val="600"/>
              </a:spcAft>
              <a:buFont typeface="Arial" panose="020B0604020202020204" pitchFamily="34" charset="0"/>
              <a:buChar char="•"/>
            </a:pPr>
            <a:r>
              <a:rPr lang="en-AU" sz="2800" dirty="0">
                <a:solidFill>
                  <a:schemeClr val="tx1">
                    <a:lumMod val="65000"/>
                    <a:lumOff val="35000"/>
                  </a:schemeClr>
                </a:solidFill>
              </a:rPr>
              <a:t>22,000 veterans</a:t>
            </a:r>
          </a:p>
          <a:p>
            <a:pPr marL="342900" indent="-342900">
              <a:spcAft>
                <a:spcPts val="600"/>
              </a:spcAft>
              <a:buFont typeface="Arial" panose="020B0604020202020204" pitchFamily="34" charset="0"/>
              <a:buChar char="•"/>
            </a:pPr>
            <a:r>
              <a:rPr lang="en-AU" sz="2800" dirty="0">
                <a:solidFill>
                  <a:schemeClr val="tx1">
                    <a:lumMod val="65000"/>
                    <a:lumOff val="35000"/>
                  </a:schemeClr>
                </a:solidFill>
              </a:rPr>
              <a:t>5,600 residents-retirement living &amp; residential aged care </a:t>
            </a:r>
          </a:p>
          <a:p>
            <a:pPr marL="342900" indent="-342900">
              <a:spcAft>
                <a:spcPts val="600"/>
              </a:spcAft>
              <a:buFont typeface="Arial" panose="020B0604020202020204" pitchFamily="34" charset="0"/>
              <a:buChar char="•"/>
            </a:pPr>
            <a:r>
              <a:rPr lang="en-AU" sz="2800" dirty="0">
                <a:solidFill>
                  <a:schemeClr val="tx1">
                    <a:lumMod val="65000"/>
                    <a:lumOff val="35000"/>
                  </a:schemeClr>
                </a:solidFill>
              </a:rPr>
              <a:t>168 countries &amp; 133 languages</a:t>
            </a:r>
          </a:p>
          <a:p>
            <a:endParaRPr lang="en-AU" sz="2400" dirty="0"/>
          </a:p>
        </p:txBody>
      </p:sp>
      <p:sp>
        <p:nvSpPr>
          <p:cNvPr id="4" name="Slide Number Placeholder 4">
            <a:extLst/>
          </p:cNvPr>
          <p:cNvSpPr>
            <a:spLocks noGrp="1"/>
          </p:cNvSpPr>
          <p:nvPr>
            <p:ph type="sldNum" sz="quarter" idx="12"/>
          </p:nvPr>
        </p:nvSpPr>
        <p:spPr>
          <a:xfrm>
            <a:off x="8574374" y="6257284"/>
            <a:ext cx="374650" cy="374650"/>
          </a:xfrm>
        </p:spPr>
        <p:txBody>
          <a:bodyPr/>
          <a:lstStyle/>
          <a:p>
            <a:fld id="{BD1B3FBD-3162-49DE-8D80-7B8A5FA4858B}" type="slidenum">
              <a:rPr lang="en-AU" smtClean="0"/>
              <a:pPr/>
              <a:t>7</a:t>
            </a:fld>
            <a:endParaRPr lang="en-AU" dirty="0"/>
          </a:p>
        </p:txBody>
      </p:sp>
      <p:sp>
        <p:nvSpPr>
          <p:cNvPr id="7" name="Footer Placeholder 3">
            <a:extLst/>
          </p:cNvPr>
          <p:cNvSpPr>
            <a:spLocks noGrp="1"/>
          </p:cNvSpPr>
          <p:nvPr>
            <p:ph type="ftr" sz="quarter" idx="11"/>
          </p:nvPr>
        </p:nvSpPr>
        <p:spPr>
          <a:xfrm>
            <a:off x="664039" y="6397986"/>
            <a:ext cx="7741870" cy="271705"/>
          </a:xfrm>
        </p:spPr>
        <p:txBody>
          <a:bodyPr/>
          <a:lstStyle/>
          <a:p>
            <a:r>
              <a:rPr lang="en-US" sz="1050" b="1" dirty="0"/>
              <a:t>Digital ‘Talking Books’ on medicines, diabetes and dementia: Using the latest technology to meet the information needs of consumers</a:t>
            </a:r>
            <a:endParaRPr lang="en-AU" sz="1050" b="1" dirty="0"/>
          </a:p>
        </p:txBody>
      </p:sp>
    </p:spTree>
    <p:extLst>
      <p:ext uri="{BB962C8B-B14F-4D97-AF65-F5344CB8AC3E}">
        <p14:creationId xmlns:p14="http://schemas.microsoft.com/office/powerpoint/2010/main" val="37621595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D1B3FBD-3162-49DE-8D80-7B8A5FA4858B}" type="slidenum">
              <a:rPr lang="en-AU" smtClean="0"/>
              <a:pPr/>
              <a:t>8</a:t>
            </a:fld>
            <a:endParaRPr lang="en-AU" dirty="0"/>
          </a:p>
        </p:txBody>
      </p:sp>
      <p:sp>
        <p:nvSpPr>
          <p:cNvPr id="11" name="Title 10"/>
          <p:cNvSpPr>
            <a:spLocks noGrp="1"/>
          </p:cNvSpPr>
          <p:nvPr>
            <p:ph type="title"/>
          </p:nvPr>
        </p:nvSpPr>
        <p:spPr/>
        <p:txBody>
          <a:bodyPr/>
          <a:lstStyle/>
          <a:p>
            <a:endParaRPr lang="en-AU"/>
          </a:p>
        </p:txBody>
      </p:sp>
      <p:graphicFrame>
        <p:nvGraphicFramePr>
          <p:cNvPr id="16" name="Content Placeholder 15"/>
          <p:cNvGraphicFramePr>
            <a:graphicFrameLocks noGrp="1" noChangeAspect="1"/>
          </p:cNvGraphicFramePr>
          <p:nvPr>
            <p:ph sz="quarter" idx="14"/>
            <p:extLst>
              <p:ext uri="{D42A27DB-BD31-4B8C-83A1-F6EECF244321}">
                <p14:modId xmlns:p14="http://schemas.microsoft.com/office/powerpoint/2010/main" val="1394452557"/>
              </p:ext>
            </p:extLst>
          </p:nvPr>
        </p:nvGraphicFramePr>
        <p:xfrm>
          <a:off x="2576656" y="678600"/>
          <a:ext cx="3942324" cy="5578684"/>
        </p:xfrm>
        <a:graphic>
          <a:graphicData uri="http://schemas.openxmlformats.org/presentationml/2006/ole">
            <mc:AlternateContent xmlns:mc="http://schemas.openxmlformats.org/markup-compatibility/2006">
              <mc:Choice xmlns:v="urn:schemas-microsoft-com:vml" Requires="v">
                <p:oleObj spid="_x0000_s1054" name="Acrobat Document" r:id="rId4" imgW="5667353" imgH="8019921" progId="AcroExch.Document.DC">
                  <p:embed/>
                </p:oleObj>
              </mc:Choice>
              <mc:Fallback>
                <p:oleObj name="Acrobat Document" r:id="rId4" imgW="5667353" imgH="8019921" progId="AcroExch.Document.DC">
                  <p:embed/>
                  <p:pic>
                    <p:nvPicPr>
                      <p:cNvPr id="16" name="Content Placeholder 15"/>
                      <p:cNvPicPr/>
                      <p:nvPr/>
                    </p:nvPicPr>
                    <p:blipFill>
                      <a:blip r:embed="rId5"/>
                      <a:stretch>
                        <a:fillRect/>
                      </a:stretch>
                    </p:blipFill>
                    <p:spPr>
                      <a:xfrm>
                        <a:off x="2576656" y="678600"/>
                        <a:ext cx="3942324" cy="5578684"/>
                      </a:xfrm>
                      <a:prstGeom prst="rect">
                        <a:avLst/>
                      </a:prstGeom>
                      <a:solidFill>
                        <a:schemeClr val="accent1"/>
                      </a:solidFill>
                      <a:ln w="25400">
                        <a:solidFill>
                          <a:schemeClr val="tx1"/>
                        </a:solidFill>
                      </a:ln>
                    </p:spPr>
                  </p:pic>
                </p:oleObj>
              </mc:Fallback>
            </mc:AlternateContent>
          </a:graphicData>
        </a:graphic>
      </p:graphicFrame>
      <p:sp>
        <p:nvSpPr>
          <p:cNvPr id="9" name="Footer Placeholder 3">
            <a:extLst/>
          </p:cNvPr>
          <p:cNvSpPr>
            <a:spLocks noGrp="1"/>
          </p:cNvSpPr>
          <p:nvPr>
            <p:ph type="ftr" sz="quarter" idx="11"/>
          </p:nvPr>
        </p:nvSpPr>
        <p:spPr>
          <a:xfrm>
            <a:off x="664039" y="6397986"/>
            <a:ext cx="7741870" cy="271705"/>
          </a:xfrm>
        </p:spPr>
        <p:txBody>
          <a:bodyPr/>
          <a:lstStyle/>
          <a:p>
            <a:r>
              <a:rPr lang="en-US" sz="1050" b="1" dirty="0"/>
              <a:t>Digital ‘Talking Books’ on medicines, diabetes and dementia: Using the latest technology to meet the information needs of consumers</a:t>
            </a:r>
            <a:endParaRPr lang="en-AU" sz="1050" b="1" dirty="0"/>
          </a:p>
        </p:txBody>
      </p:sp>
    </p:spTree>
    <p:extLst>
      <p:ext uri="{BB962C8B-B14F-4D97-AF65-F5344CB8AC3E}">
        <p14:creationId xmlns:p14="http://schemas.microsoft.com/office/powerpoint/2010/main" val="9383424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51850" y="1915146"/>
            <a:ext cx="3709849" cy="3719769"/>
          </a:xfrm>
          <a:prstGeom prst="rect">
            <a:avLst/>
          </a:prstGeom>
        </p:spPr>
      </p:pic>
      <p:sp>
        <p:nvSpPr>
          <p:cNvPr id="2" name="Title 1"/>
          <p:cNvSpPr>
            <a:spLocks noGrp="1"/>
          </p:cNvSpPr>
          <p:nvPr>
            <p:ph type="title"/>
          </p:nvPr>
        </p:nvSpPr>
        <p:spPr/>
        <p:txBody>
          <a:bodyPr/>
          <a:lstStyle/>
          <a:p>
            <a:r>
              <a:rPr lang="en-AU" b="1" dirty="0">
                <a:solidFill>
                  <a:schemeClr val="accent1">
                    <a:lumMod val="75000"/>
                  </a:schemeClr>
                </a:solidFill>
              </a:rPr>
              <a:t>Digital Technology in Australia</a:t>
            </a:r>
          </a:p>
        </p:txBody>
      </p:sp>
      <p:sp>
        <p:nvSpPr>
          <p:cNvPr id="4" name="Slide Number Placeholder 3"/>
          <p:cNvSpPr>
            <a:spLocks noGrp="1"/>
          </p:cNvSpPr>
          <p:nvPr>
            <p:ph type="sldNum" sz="quarter" idx="12"/>
          </p:nvPr>
        </p:nvSpPr>
        <p:spPr/>
        <p:txBody>
          <a:bodyPr/>
          <a:lstStyle/>
          <a:p>
            <a:fld id="{BD1B3FBD-3162-49DE-8D80-7B8A5FA4858B}" type="slidenum">
              <a:rPr lang="en-AU" smtClean="0"/>
              <a:pPr/>
              <a:t>9</a:t>
            </a:fld>
            <a:endParaRPr lang="en-AU" dirty="0"/>
          </a:p>
        </p:txBody>
      </p:sp>
      <p:sp>
        <p:nvSpPr>
          <p:cNvPr id="10" name="Footer Placeholder 3">
            <a:extLst/>
          </p:cNvPr>
          <p:cNvSpPr>
            <a:spLocks noGrp="1"/>
          </p:cNvSpPr>
          <p:nvPr>
            <p:ph type="ftr" sz="quarter" idx="11"/>
          </p:nvPr>
        </p:nvSpPr>
        <p:spPr>
          <a:xfrm>
            <a:off x="664039" y="6397986"/>
            <a:ext cx="7741870" cy="271705"/>
          </a:xfrm>
        </p:spPr>
        <p:txBody>
          <a:bodyPr/>
          <a:lstStyle/>
          <a:p>
            <a:r>
              <a:rPr lang="en-US" sz="1050" b="1" dirty="0"/>
              <a:t>Digital ‘Talking Books’ on medicines, diabetes and dementia: Using the latest technology to meet the information needs of consumers</a:t>
            </a:r>
            <a:endParaRPr lang="en-AU" sz="1050" b="1" dirty="0"/>
          </a:p>
        </p:txBody>
      </p:sp>
      <p:sp>
        <p:nvSpPr>
          <p:cNvPr id="3" name="Content Placeholder 2"/>
          <p:cNvSpPr>
            <a:spLocks noGrp="1"/>
          </p:cNvSpPr>
          <p:nvPr>
            <p:ph sz="quarter" idx="14"/>
          </p:nvPr>
        </p:nvSpPr>
        <p:spPr>
          <a:xfrm>
            <a:off x="584616" y="1599361"/>
            <a:ext cx="4675642" cy="4351338"/>
          </a:xfrm>
        </p:spPr>
        <p:txBody>
          <a:bodyPr/>
          <a:lstStyle/>
          <a:p>
            <a:r>
              <a:rPr lang="en-US" sz="2600" dirty="0">
                <a:solidFill>
                  <a:schemeClr val="tx1">
                    <a:lumMod val="65000"/>
                    <a:lumOff val="35000"/>
                  </a:schemeClr>
                </a:solidFill>
              </a:rPr>
              <a:t>92% of Australians use the internet  </a:t>
            </a:r>
          </a:p>
          <a:p>
            <a:endParaRPr lang="en-US" sz="1000" dirty="0">
              <a:solidFill>
                <a:schemeClr val="tx1">
                  <a:lumMod val="65000"/>
                  <a:lumOff val="35000"/>
                </a:schemeClr>
              </a:solidFill>
            </a:endParaRPr>
          </a:p>
          <a:p>
            <a:r>
              <a:rPr lang="en-US" sz="2600" dirty="0">
                <a:solidFill>
                  <a:schemeClr val="tx1">
                    <a:lumMod val="65000"/>
                    <a:lumOff val="35000"/>
                  </a:schemeClr>
                </a:solidFill>
              </a:rPr>
              <a:t>68% are older Australians and they are using smartphones to access the internet  </a:t>
            </a:r>
          </a:p>
          <a:p>
            <a:endParaRPr lang="en-US" sz="1000" dirty="0">
              <a:solidFill>
                <a:schemeClr val="tx1">
                  <a:lumMod val="65000"/>
                  <a:lumOff val="35000"/>
                </a:schemeClr>
              </a:solidFill>
            </a:endParaRPr>
          </a:p>
          <a:p>
            <a:r>
              <a:rPr lang="en-US" sz="2600" dirty="0">
                <a:solidFill>
                  <a:schemeClr val="tx1">
                    <a:lumMod val="65000"/>
                    <a:lumOff val="35000"/>
                  </a:schemeClr>
                </a:solidFill>
              </a:rPr>
              <a:t>More consumers and health professionals are using iPads and smartphones to access health information</a:t>
            </a:r>
            <a:endParaRPr lang="en-AU" sz="2600" dirty="0">
              <a:solidFill>
                <a:schemeClr val="tx1">
                  <a:lumMod val="65000"/>
                  <a:lumOff val="35000"/>
                </a:schemeClr>
              </a:solidFill>
            </a:endParaRPr>
          </a:p>
          <a:p>
            <a:endParaRPr lang="en-AU" dirty="0"/>
          </a:p>
        </p:txBody>
      </p:sp>
    </p:spTree>
    <p:extLst>
      <p:ext uri="{BB962C8B-B14F-4D97-AF65-F5344CB8AC3E}">
        <p14:creationId xmlns:p14="http://schemas.microsoft.com/office/powerpoint/2010/main" val="30658986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1">
                    <a:lumMod val="75000"/>
                  </a:schemeClr>
                </a:solidFill>
              </a:rPr>
              <a:t>Statement of the problem</a:t>
            </a:r>
            <a:br>
              <a:rPr lang="en-US" b="1" dirty="0"/>
            </a:br>
            <a:endParaRPr lang="en-AU" dirty="0"/>
          </a:p>
        </p:txBody>
      </p:sp>
      <p:sp>
        <p:nvSpPr>
          <p:cNvPr id="4" name="Slide Number Placeholder 3"/>
          <p:cNvSpPr>
            <a:spLocks noGrp="1"/>
          </p:cNvSpPr>
          <p:nvPr>
            <p:ph type="sldNum" sz="quarter" idx="12"/>
          </p:nvPr>
        </p:nvSpPr>
        <p:spPr/>
        <p:txBody>
          <a:bodyPr/>
          <a:lstStyle/>
          <a:p>
            <a:fld id="{BD1B3FBD-3162-49DE-8D80-7B8A5FA4858B}" type="slidenum">
              <a:rPr lang="en-AU" smtClean="0"/>
              <a:pPr/>
              <a:t>10</a:t>
            </a:fld>
            <a:endParaRPr lang="en-AU" dirty="0"/>
          </a:p>
        </p:txBody>
      </p:sp>
      <p:sp>
        <p:nvSpPr>
          <p:cNvPr id="5" name="Content Placeholder 4"/>
          <p:cNvSpPr>
            <a:spLocks noGrp="1"/>
          </p:cNvSpPr>
          <p:nvPr>
            <p:ph sz="quarter" idx="14"/>
          </p:nvPr>
        </p:nvSpPr>
        <p:spPr>
          <a:xfrm>
            <a:off x="584616" y="1651271"/>
            <a:ext cx="4421058" cy="4351338"/>
          </a:xfrm>
        </p:spPr>
        <p:txBody>
          <a:bodyPr/>
          <a:lstStyle/>
          <a:p>
            <a:r>
              <a:rPr lang="en-US" sz="2600" dirty="0">
                <a:solidFill>
                  <a:schemeClr val="tx1">
                    <a:lumMod val="65000"/>
                    <a:lumOff val="35000"/>
                  </a:schemeClr>
                </a:solidFill>
              </a:rPr>
              <a:t>60% of adult Australians have low health literacy</a:t>
            </a:r>
          </a:p>
          <a:p>
            <a:endParaRPr lang="en-US" sz="1000" dirty="0">
              <a:solidFill>
                <a:schemeClr val="tx1">
                  <a:lumMod val="65000"/>
                  <a:lumOff val="35000"/>
                </a:schemeClr>
              </a:solidFill>
            </a:endParaRPr>
          </a:p>
          <a:p>
            <a:r>
              <a:rPr lang="en-US" sz="2600" dirty="0">
                <a:solidFill>
                  <a:schemeClr val="tx1">
                    <a:lumMod val="65000"/>
                    <a:lumOff val="35000"/>
                  </a:schemeClr>
                </a:solidFill>
              </a:rPr>
              <a:t>We have consumers with diverse needs and from diverse backgrounds</a:t>
            </a:r>
          </a:p>
          <a:p>
            <a:endParaRPr lang="en-US" sz="1000" dirty="0">
              <a:solidFill>
                <a:schemeClr val="tx1">
                  <a:lumMod val="65000"/>
                  <a:lumOff val="35000"/>
                </a:schemeClr>
              </a:solidFill>
            </a:endParaRPr>
          </a:p>
          <a:p>
            <a:r>
              <a:rPr lang="en-US" sz="2600" dirty="0">
                <a:solidFill>
                  <a:schemeClr val="tx1">
                    <a:lumMod val="65000"/>
                    <a:lumOff val="35000"/>
                  </a:schemeClr>
                </a:solidFill>
              </a:rPr>
              <a:t>Using digital technology to provide culturally appropriate health information</a:t>
            </a:r>
            <a:endParaRPr lang="en-AU" sz="2600" dirty="0">
              <a:solidFill>
                <a:schemeClr val="tx1">
                  <a:lumMod val="65000"/>
                  <a:lumOff val="35000"/>
                </a:schemeClr>
              </a:solidFill>
            </a:endParaRP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5674" y="1818640"/>
            <a:ext cx="3568700" cy="3568700"/>
          </a:xfrm>
          <a:prstGeom prst="rect">
            <a:avLst/>
          </a:prstGeom>
        </p:spPr>
      </p:pic>
      <p:sp>
        <p:nvSpPr>
          <p:cNvPr id="7" name="Footer Placeholder 3">
            <a:extLst/>
          </p:cNvPr>
          <p:cNvSpPr>
            <a:spLocks noGrp="1"/>
          </p:cNvSpPr>
          <p:nvPr>
            <p:ph type="ftr" sz="quarter" idx="11"/>
          </p:nvPr>
        </p:nvSpPr>
        <p:spPr>
          <a:xfrm>
            <a:off x="664039" y="6397986"/>
            <a:ext cx="7741870" cy="271705"/>
          </a:xfrm>
        </p:spPr>
        <p:txBody>
          <a:bodyPr/>
          <a:lstStyle/>
          <a:p>
            <a:r>
              <a:rPr lang="en-US" sz="1050" b="1" dirty="0"/>
              <a:t>Digital ‘Talking Books’ on medicines, diabetes and dementia: Using the latest technology to meet the information needs of consumers</a:t>
            </a:r>
            <a:endParaRPr lang="en-AU" sz="1050" b="1" dirty="0"/>
          </a:p>
        </p:txBody>
      </p:sp>
    </p:spTree>
    <p:extLst>
      <p:ext uri="{BB962C8B-B14F-4D97-AF65-F5344CB8AC3E}">
        <p14:creationId xmlns:p14="http://schemas.microsoft.com/office/powerpoint/2010/main" val="35201321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EA142EC-8548-477F-95FF-346EA82224E9}"/>
              </a:ext>
            </a:extLst>
          </p:cNvPr>
          <p:cNvSpPr>
            <a:spLocks noGrp="1"/>
          </p:cNvSpPr>
          <p:nvPr>
            <p:ph type="title"/>
          </p:nvPr>
        </p:nvSpPr>
        <p:spPr/>
        <p:txBody>
          <a:bodyPr/>
          <a:lstStyle/>
          <a:p>
            <a:r>
              <a:rPr lang="en-AU" b="1" dirty="0"/>
              <a:t>Topics</a:t>
            </a:r>
          </a:p>
        </p:txBody>
      </p:sp>
      <p:sp>
        <p:nvSpPr>
          <p:cNvPr id="5" name="Slide Number Placeholder 4">
            <a:extLst>
              <a:ext uri="{FF2B5EF4-FFF2-40B4-BE49-F238E27FC236}">
                <a16:creationId xmlns:a16="http://schemas.microsoft.com/office/drawing/2014/main" id="{D7E9CACF-EA7E-4F89-B04C-616F4AE39421}"/>
              </a:ext>
            </a:extLst>
          </p:cNvPr>
          <p:cNvSpPr>
            <a:spLocks noGrp="1"/>
          </p:cNvSpPr>
          <p:nvPr>
            <p:ph type="sldNum" sz="quarter" idx="12"/>
          </p:nvPr>
        </p:nvSpPr>
        <p:spPr/>
        <p:txBody>
          <a:bodyPr/>
          <a:lstStyle/>
          <a:p>
            <a:fld id="{BD1B3FBD-3162-49DE-8D80-7B8A5FA4858B}" type="slidenum">
              <a:rPr lang="en-AU" smtClean="0"/>
              <a:pPr/>
              <a:t>11</a:t>
            </a:fld>
            <a:endParaRPr lang="en-AU" dirty="0"/>
          </a:p>
        </p:txBody>
      </p:sp>
      <p:sp>
        <p:nvSpPr>
          <p:cNvPr id="2" name="Text Placeholder 1">
            <a:extLst>
              <a:ext uri="{FF2B5EF4-FFF2-40B4-BE49-F238E27FC236}">
                <a16:creationId xmlns:a16="http://schemas.microsoft.com/office/drawing/2014/main" id="{51DC5510-0607-4B9A-B6BC-85274543349E}"/>
              </a:ext>
            </a:extLst>
          </p:cNvPr>
          <p:cNvSpPr>
            <a:spLocks noGrp="1"/>
          </p:cNvSpPr>
          <p:nvPr>
            <p:ph type="body" sz="quarter" idx="14"/>
          </p:nvPr>
        </p:nvSpPr>
        <p:spPr>
          <a:xfrm>
            <a:off x="584614" y="1651271"/>
            <a:ext cx="7159463" cy="4351338"/>
          </a:xfrm>
        </p:spPr>
        <p:txBody>
          <a:bodyPr/>
          <a:lstStyle/>
          <a:p>
            <a:pPr>
              <a:lnSpc>
                <a:spcPct val="150000"/>
              </a:lnSpc>
              <a:spcAft>
                <a:spcPts val="0"/>
              </a:spcAft>
            </a:pPr>
            <a:r>
              <a:rPr lang="en-AU" sz="4000" dirty="0">
                <a:solidFill>
                  <a:srgbClr val="CF6C32"/>
                </a:solidFill>
              </a:rPr>
              <a:t>About Bolton Clarke</a:t>
            </a:r>
          </a:p>
          <a:p>
            <a:pPr>
              <a:lnSpc>
                <a:spcPct val="150000"/>
              </a:lnSpc>
              <a:spcAft>
                <a:spcPts val="0"/>
              </a:spcAft>
            </a:pPr>
            <a:endParaRPr lang="en-AU" sz="400" dirty="0">
              <a:solidFill>
                <a:schemeClr val="tx1">
                  <a:lumMod val="65000"/>
                  <a:lumOff val="35000"/>
                </a:schemeClr>
              </a:solidFill>
            </a:endParaRPr>
          </a:p>
          <a:p>
            <a:pPr>
              <a:lnSpc>
                <a:spcPct val="150000"/>
              </a:lnSpc>
              <a:spcAft>
                <a:spcPts val="0"/>
              </a:spcAft>
            </a:pPr>
            <a:r>
              <a:rPr lang="en-AU" sz="4000" dirty="0">
                <a:solidFill>
                  <a:srgbClr val="CF6C32"/>
                </a:solidFill>
              </a:rPr>
              <a:t>Diversity at Bolton Clarke</a:t>
            </a:r>
          </a:p>
          <a:p>
            <a:pPr>
              <a:lnSpc>
                <a:spcPct val="150000"/>
              </a:lnSpc>
              <a:spcAft>
                <a:spcPts val="0"/>
              </a:spcAft>
            </a:pPr>
            <a:endParaRPr lang="en-AU" sz="400" dirty="0">
              <a:solidFill>
                <a:schemeClr val="tx1">
                  <a:lumMod val="65000"/>
                  <a:lumOff val="35000"/>
                </a:schemeClr>
              </a:solidFill>
            </a:endParaRPr>
          </a:p>
          <a:p>
            <a:pPr>
              <a:lnSpc>
                <a:spcPct val="150000"/>
              </a:lnSpc>
              <a:spcAft>
                <a:spcPts val="0"/>
              </a:spcAft>
            </a:pPr>
            <a:r>
              <a:rPr lang="en-AU" sz="4000" dirty="0">
                <a:solidFill>
                  <a:schemeClr val="tx1">
                    <a:lumMod val="65000"/>
                    <a:lumOff val="35000"/>
                  </a:schemeClr>
                </a:solidFill>
              </a:rPr>
              <a:t>Digital Talking Books</a:t>
            </a:r>
          </a:p>
          <a:p>
            <a:pPr>
              <a:lnSpc>
                <a:spcPct val="150000"/>
              </a:lnSpc>
              <a:spcAft>
                <a:spcPts val="0"/>
              </a:spcAft>
            </a:pPr>
            <a:r>
              <a:rPr lang="en-AU" sz="4000" dirty="0">
                <a:solidFill>
                  <a:srgbClr val="CF6C32"/>
                </a:solidFill>
              </a:rPr>
              <a:t>Demonstration</a:t>
            </a:r>
          </a:p>
          <a:p>
            <a:endParaRPr lang="en-AU" dirty="0">
              <a:solidFill>
                <a:srgbClr val="CF6C32"/>
              </a:solidFill>
            </a:endParaRPr>
          </a:p>
          <a:p>
            <a:r>
              <a:rPr lang="en-US" dirty="0"/>
              <a:t> </a:t>
            </a:r>
            <a:endParaRPr lang="en-AU" dirty="0"/>
          </a:p>
          <a:p>
            <a:pPr marL="18000" lvl="2" indent="0">
              <a:buNone/>
            </a:pPr>
            <a:endParaRPr lang="en-AU" dirty="0"/>
          </a:p>
        </p:txBody>
      </p:sp>
      <p:sp>
        <p:nvSpPr>
          <p:cNvPr id="6" name="Footer Placeholder 3">
            <a:extLst/>
          </p:cNvPr>
          <p:cNvSpPr>
            <a:spLocks noGrp="1"/>
          </p:cNvSpPr>
          <p:nvPr>
            <p:ph type="ftr" sz="quarter" idx="11"/>
          </p:nvPr>
        </p:nvSpPr>
        <p:spPr>
          <a:xfrm>
            <a:off x="664039" y="6397986"/>
            <a:ext cx="7741870" cy="271705"/>
          </a:xfrm>
        </p:spPr>
        <p:txBody>
          <a:bodyPr/>
          <a:lstStyle/>
          <a:p>
            <a:r>
              <a:rPr lang="en-US" sz="1050" b="1" dirty="0"/>
              <a:t>Digital ‘Talking Books’ on medicines, diabetes and dementia: Using the latest technology to meet the information needs of consumers</a:t>
            </a:r>
            <a:endParaRPr lang="en-AU" sz="1050" b="1" dirty="0"/>
          </a:p>
        </p:txBody>
      </p:sp>
    </p:spTree>
    <p:extLst>
      <p:ext uri="{BB962C8B-B14F-4D97-AF65-F5344CB8AC3E}">
        <p14:creationId xmlns:p14="http://schemas.microsoft.com/office/powerpoint/2010/main" val="27808461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8745" y="1643062"/>
            <a:ext cx="3562350" cy="3571875"/>
          </a:xfrm>
          <a:prstGeom prst="rect">
            <a:avLst/>
          </a:prstGeom>
        </p:spPr>
      </p:pic>
      <p:sp>
        <p:nvSpPr>
          <p:cNvPr id="2" name="Title 1"/>
          <p:cNvSpPr>
            <a:spLocks noGrp="1"/>
          </p:cNvSpPr>
          <p:nvPr>
            <p:ph type="title"/>
          </p:nvPr>
        </p:nvSpPr>
        <p:spPr/>
        <p:txBody>
          <a:bodyPr/>
          <a:lstStyle/>
          <a:p>
            <a:r>
              <a:rPr lang="en-AU" b="1" dirty="0"/>
              <a:t>Purpose</a:t>
            </a:r>
          </a:p>
        </p:txBody>
      </p:sp>
      <p:sp>
        <p:nvSpPr>
          <p:cNvPr id="4" name="Slide Number Placeholder 3"/>
          <p:cNvSpPr>
            <a:spLocks noGrp="1"/>
          </p:cNvSpPr>
          <p:nvPr>
            <p:ph type="sldNum" sz="quarter" idx="12"/>
          </p:nvPr>
        </p:nvSpPr>
        <p:spPr/>
        <p:txBody>
          <a:bodyPr/>
          <a:lstStyle/>
          <a:p>
            <a:fld id="{BD1B3FBD-3162-49DE-8D80-7B8A5FA4858B}" type="slidenum">
              <a:rPr lang="en-AU" smtClean="0"/>
              <a:pPr/>
              <a:t>12</a:t>
            </a:fld>
            <a:endParaRPr lang="en-AU" dirty="0"/>
          </a:p>
        </p:txBody>
      </p:sp>
      <p:sp>
        <p:nvSpPr>
          <p:cNvPr id="5" name="Content Placeholder 4"/>
          <p:cNvSpPr>
            <a:spLocks noGrp="1"/>
          </p:cNvSpPr>
          <p:nvPr>
            <p:ph sz="quarter" idx="14"/>
          </p:nvPr>
        </p:nvSpPr>
        <p:spPr>
          <a:xfrm>
            <a:off x="584615" y="1493669"/>
            <a:ext cx="4469166" cy="4199208"/>
          </a:xfrm>
        </p:spPr>
        <p:txBody>
          <a:bodyPr/>
          <a:lstStyle/>
          <a:p>
            <a:r>
              <a:rPr lang="en-US" sz="2600" dirty="0">
                <a:solidFill>
                  <a:schemeClr val="tx1">
                    <a:lumMod val="65000"/>
                    <a:lumOff val="35000"/>
                  </a:schemeClr>
                </a:solidFill>
              </a:rPr>
              <a:t>To develop Digital Talking Books on a range of health topics and in a range of languages</a:t>
            </a:r>
          </a:p>
          <a:p>
            <a:endParaRPr lang="en-US" sz="1000" dirty="0">
              <a:solidFill>
                <a:schemeClr val="tx1">
                  <a:lumMod val="65000"/>
                  <a:lumOff val="35000"/>
                </a:schemeClr>
              </a:solidFill>
            </a:endParaRPr>
          </a:p>
          <a:p>
            <a:r>
              <a:rPr lang="en-US" sz="2600" dirty="0">
                <a:solidFill>
                  <a:schemeClr val="tx1">
                    <a:lumMod val="65000"/>
                    <a:lumOff val="35000"/>
                  </a:schemeClr>
                </a:solidFill>
              </a:rPr>
              <a:t>To use the latest technology with stakeholders to ensure relevance, accuracy, acceptability and accessibility</a:t>
            </a:r>
            <a:endParaRPr lang="en-AU" dirty="0"/>
          </a:p>
          <a:p>
            <a:endParaRPr lang="en-AU" dirty="0"/>
          </a:p>
        </p:txBody>
      </p:sp>
      <p:sp>
        <p:nvSpPr>
          <p:cNvPr id="10" name="Footer Placeholder 3">
            <a:extLst/>
          </p:cNvPr>
          <p:cNvSpPr>
            <a:spLocks noGrp="1"/>
          </p:cNvSpPr>
          <p:nvPr>
            <p:ph type="ftr" sz="quarter" idx="11"/>
          </p:nvPr>
        </p:nvSpPr>
        <p:spPr>
          <a:xfrm>
            <a:off x="664039" y="6397986"/>
            <a:ext cx="7741870" cy="271705"/>
          </a:xfrm>
        </p:spPr>
        <p:txBody>
          <a:bodyPr/>
          <a:lstStyle/>
          <a:p>
            <a:r>
              <a:rPr lang="en-US" sz="1050" b="1" dirty="0"/>
              <a:t>Digital ‘Talking Books’ on medicines, diabetes and dementia: Using the latest technology to meet the information needs of consumers</a:t>
            </a:r>
            <a:endParaRPr lang="en-AU" sz="1050" b="1" dirty="0"/>
          </a:p>
        </p:txBody>
      </p:sp>
    </p:spTree>
    <p:extLst>
      <p:ext uri="{BB962C8B-B14F-4D97-AF65-F5344CB8AC3E}">
        <p14:creationId xmlns:p14="http://schemas.microsoft.com/office/powerpoint/2010/main" val="18671883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a:t>Digital Talking Books</a:t>
            </a:r>
          </a:p>
        </p:txBody>
      </p:sp>
      <p:sp>
        <p:nvSpPr>
          <p:cNvPr id="4" name="Content Placeholder 3"/>
          <p:cNvSpPr>
            <a:spLocks noGrp="1"/>
          </p:cNvSpPr>
          <p:nvPr>
            <p:ph sz="quarter" idx="14"/>
          </p:nvPr>
        </p:nvSpPr>
        <p:spPr>
          <a:xfrm>
            <a:off x="461639" y="1118587"/>
            <a:ext cx="8112735" cy="4957288"/>
          </a:xfrm>
        </p:spPr>
        <p:txBody>
          <a:bodyPr/>
          <a:lstStyle/>
          <a:p>
            <a:pPr marL="342900" indent="-342900">
              <a:buFont typeface="Arial" panose="020B0604020202020204" pitchFamily="34" charset="0"/>
              <a:buChar char="•"/>
            </a:pPr>
            <a:r>
              <a:rPr lang="en-AU" sz="2800" dirty="0">
                <a:solidFill>
                  <a:schemeClr val="tx1">
                    <a:lumMod val="65000"/>
                    <a:lumOff val="35000"/>
                  </a:schemeClr>
                </a:solidFill>
              </a:rPr>
              <a:t>Can be read or listened to </a:t>
            </a:r>
          </a:p>
          <a:p>
            <a:endParaRPr lang="en-AU" sz="1000" dirty="0">
              <a:solidFill>
                <a:schemeClr val="tx1">
                  <a:lumMod val="65000"/>
                  <a:lumOff val="35000"/>
                </a:schemeClr>
              </a:solidFill>
            </a:endParaRPr>
          </a:p>
          <a:p>
            <a:pPr marL="342900" indent="-342900">
              <a:buFont typeface="Arial" panose="020B0604020202020204" pitchFamily="34" charset="0"/>
              <a:buChar char="•"/>
            </a:pPr>
            <a:r>
              <a:rPr lang="en-AU" sz="2800" dirty="0">
                <a:solidFill>
                  <a:schemeClr val="tx1">
                    <a:lumMod val="65000"/>
                    <a:lumOff val="35000"/>
                  </a:schemeClr>
                </a:solidFill>
              </a:rPr>
              <a:t>Can be accessed from a mobile telephone, tablet or computer  </a:t>
            </a:r>
          </a:p>
          <a:p>
            <a:endParaRPr lang="en-AU" sz="1000" dirty="0">
              <a:solidFill>
                <a:schemeClr val="tx1">
                  <a:lumMod val="65000"/>
                  <a:lumOff val="35000"/>
                </a:schemeClr>
              </a:solidFill>
            </a:endParaRPr>
          </a:p>
          <a:p>
            <a:pPr marL="342900" indent="-342900">
              <a:buFont typeface="Arial" panose="020B0604020202020204" pitchFamily="34" charset="0"/>
              <a:buChar char="•"/>
            </a:pPr>
            <a:r>
              <a:rPr lang="en-AU" sz="2800" dirty="0">
                <a:solidFill>
                  <a:schemeClr val="tx1">
                    <a:lumMod val="65000"/>
                    <a:lumOff val="35000"/>
                  </a:schemeClr>
                </a:solidFill>
              </a:rPr>
              <a:t>The books have a number of information sheets on a range of topics </a:t>
            </a:r>
          </a:p>
          <a:p>
            <a:pPr marL="342900" indent="-342900">
              <a:buFont typeface="Arial" panose="020B0604020202020204" pitchFamily="34" charset="0"/>
              <a:buChar char="•"/>
            </a:pPr>
            <a:endParaRPr lang="en-AU" sz="1000" dirty="0">
              <a:solidFill>
                <a:schemeClr val="tx1">
                  <a:lumMod val="65000"/>
                  <a:lumOff val="35000"/>
                </a:schemeClr>
              </a:solidFill>
            </a:endParaRPr>
          </a:p>
          <a:p>
            <a:pPr marL="342900" indent="-342900">
              <a:buFont typeface="Arial" panose="020B0604020202020204" pitchFamily="34" charset="0"/>
              <a:buChar char="•"/>
            </a:pPr>
            <a:r>
              <a:rPr lang="en-AU" sz="2800" dirty="0">
                <a:solidFill>
                  <a:schemeClr val="tx1">
                    <a:lumMod val="65000"/>
                    <a:lumOff val="35000"/>
                  </a:schemeClr>
                </a:solidFill>
              </a:rPr>
              <a:t>Individual information sheets or the whole book can be printed for future reference</a:t>
            </a:r>
          </a:p>
          <a:p>
            <a:endParaRPr lang="en-AU" dirty="0"/>
          </a:p>
        </p:txBody>
      </p:sp>
      <p:sp>
        <p:nvSpPr>
          <p:cNvPr id="6" name="Footer Placeholder 3">
            <a:extLst/>
          </p:cNvPr>
          <p:cNvSpPr>
            <a:spLocks noGrp="1"/>
          </p:cNvSpPr>
          <p:nvPr>
            <p:ph type="ftr" sz="quarter" idx="11"/>
          </p:nvPr>
        </p:nvSpPr>
        <p:spPr>
          <a:xfrm>
            <a:off x="664039" y="6397986"/>
            <a:ext cx="7741870" cy="271705"/>
          </a:xfrm>
        </p:spPr>
        <p:txBody>
          <a:bodyPr/>
          <a:lstStyle/>
          <a:p>
            <a:r>
              <a:rPr lang="en-US" sz="1050" b="1" dirty="0"/>
              <a:t>Digital ‘Talking Books’ on medicines, diabetes and dementia: Using the latest technology to meet the information needs of consumers</a:t>
            </a:r>
            <a:endParaRPr lang="en-AU" sz="1050" b="1" dirty="0"/>
          </a:p>
        </p:txBody>
      </p:sp>
      <p:sp>
        <p:nvSpPr>
          <p:cNvPr id="7" name="Slide Number Placeholder 3"/>
          <p:cNvSpPr>
            <a:spLocks noGrp="1"/>
          </p:cNvSpPr>
          <p:nvPr>
            <p:ph type="sldNum" sz="quarter" idx="12"/>
          </p:nvPr>
        </p:nvSpPr>
        <p:spPr>
          <a:xfrm>
            <a:off x="8574374" y="6257284"/>
            <a:ext cx="374650" cy="374650"/>
          </a:xfrm>
        </p:spPr>
        <p:txBody>
          <a:bodyPr/>
          <a:lstStyle/>
          <a:p>
            <a:fld id="{BD1B3FBD-3162-49DE-8D80-7B8A5FA4858B}" type="slidenum">
              <a:rPr lang="en-AU" smtClean="0"/>
              <a:pPr/>
              <a:t>13</a:t>
            </a:fld>
            <a:endParaRPr lang="en-AU" dirty="0"/>
          </a:p>
        </p:txBody>
      </p:sp>
    </p:spTree>
    <p:extLst>
      <p:ext uri="{BB962C8B-B14F-4D97-AF65-F5344CB8AC3E}">
        <p14:creationId xmlns:p14="http://schemas.microsoft.com/office/powerpoint/2010/main" val="16474306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a:t>Digital Talking Books</a:t>
            </a:r>
          </a:p>
        </p:txBody>
      </p:sp>
      <p:sp>
        <p:nvSpPr>
          <p:cNvPr id="4" name="Content Placeholder 3"/>
          <p:cNvSpPr>
            <a:spLocks noGrp="1"/>
          </p:cNvSpPr>
          <p:nvPr>
            <p:ph sz="quarter" idx="14"/>
          </p:nvPr>
        </p:nvSpPr>
        <p:spPr>
          <a:xfrm>
            <a:off x="584615" y="1109068"/>
            <a:ext cx="7989758" cy="4351338"/>
          </a:xfrm>
        </p:spPr>
        <p:txBody>
          <a:bodyPr/>
          <a:lstStyle/>
          <a:p>
            <a:endParaRPr lang="en-AU" dirty="0"/>
          </a:p>
          <a:p>
            <a:endParaRPr lang="en-AU"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672" y="1996889"/>
            <a:ext cx="2623377" cy="3854931"/>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52185" y="1999308"/>
            <a:ext cx="2728173" cy="3852512"/>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13494" y="2006333"/>
            <a:ext cx="2718689" cy="3852512"/>
          </a:xfrm>
          <a:prstGeom prst="rect">
            <a:avLst/>
          </a:prstGeom>
        </p:spPr>
      </p:pic>
      <p:sp>
        <p:nvSpPr>
          <p:cNvPr id="12" name="Slide Number Placeholder 3"/>
          <p:cNvSpPr>
            <a:spLocks noGrp="1"/>
          </p:cNvSpPr>
          <p:nvPr>
            <p:ph type="sldNum" sz="quarter" idx="12"/>
          </p:nvPr>
        </p:nvSpPr>
        <p:spPr>
          <a:xfrm>
            <a:off x="8574374" y="6257284"/>
            <a:ext cx="374650" cy="374650"/>
          </a:xfrm>
        </p:spPr>
        <p:txBody>
          <a:bodyPr/>
          <a:lstStyle/>
          <a:p>
            <a:fld id="{BD1B3FBD-3162-49DE-8D80-7B8A5FA4858B}" type="slidenum">
              <a:rPr lang="en-AU" smtClean="0"/>
              <a:pPr/>
              <a:t>14</a:t>
            </a:fld>
            <a:endParaRPr lang="en-AU" dirty="0"/>
          </a:p>
        </p:txBody>
      </p:sp>
      <p:sp>
        <p:nvSpPr>
          <p:cNvPr id="13" name="Footer Placeholder 3">
            <a:extLst/>
          </p:cNvPr>
          <p:cNvSpPr>
            <a:spLocks noGrp="1"/>
          </p:cNvSpPr>
          <p:nvPr>
            <p:ph type="ftr" sz="quarter" idx="11"/>
          </p:nvPr>
        </p:nvSpPr>
        <p:spPr>
          <a:xfrm>
            <a:off x="664039" y="6397986"/>
            <a:ext cx="7741870" cy="271705"/>
          </a:xfrm>
        </p:spPr>
        <p:txBody>
          <a:bodyPr/>
          <a:lstStyle/>
          <a:p>
            <a:r>
              <a:rPr lang="en-US" sz="1050" b="1" dirty="0"/>
              <a:t>Digital ‘Talking Books’ on medicines, diabetes and dementia: Using the latest technology to meet the information needs of consumers</a:t>
            </a:r>
            <a:endParaRPr lang="en-AU" sz="1050" b="1" dirty="0"/>
          </a:p>
        </p:txBody>
      </p:sp>
    </p:spTree>
    <p:extLst>
      <p:ext uri="{BB962C8B-B14F-4D97-AF65-F5344CB8AC3E}">
        <p14:creationId xmlns:p14="http://schemas.microsoft.com/office/powerpoint/2010/main" val="189943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331A8-7B4B-4062-B968-14210FF163C8}"/>
              </a:ext>
            </a:extLst>
          </p:cNvPr>
          <p:cNvSpPr>
            <a:spLocks noGrp="1"/>
          </p:cNvSpPr>
          <p:nvPr>
            <p:ph type="title"/>
          </p:nvPr>
        </p:nvSpPr>
        <p:spPr/>
        <p:txBody>
          <a:bodyPr/>
          <a:lstStyle/>
          <a:p>
            <a:r>
              <a:rPr lang="en-AU" b="1" dirty="0"/>
              <a:t>Partnering with Consumers for Diversity Model</a:t>
            </a:r>
          </a:p>
        </p:txBody>
      </p:sp>
      <p:sp>
        <p:nvSpPr>
          <p:cNvPr id="4" name="Slide Number Placeholder 3">
            <a:extLst>
              <a:ext uri="{FF2B5EF4-FFF2-40B4-BE49-F238E27FC236}">
                <a16:creationId xmlns:a16="http://schemas.microsoft.com/office/drawing/2014/main" id="{EAA8C3D6-2DC3-48D6-9891-DE73CBEE02A4}"/>
              </a:ext>
            </a:extLst>
          </p:cNvPr>
          <p:cNvSpPr>
            <a:spLocks noGrp="1"/>
          </p:cNvSpPr>
          <p:nvPr>
            <p:ph type="sldNum" sz="quarter" idx="12"/>
          </p:nvPr>
        </p:nvSpPr>
        <p:spPr/>
        <p:txBody>
          <a:bodyPr/>
          <a:lstStyle/>
          <a:p>
            <a:fld id="{BD1B3FBD-3162-49DE-8D80-7B8A5FA4858B}" type="slidenum">
              <a:rPr lang="en-AU" smtClean="0"/>
              <a:pPr/>
              <a:t>15</a:t>
            </a:fld>
            <a:endParaRPr lang="en-AU"/>
          </a:p>
        </p:txBody>
      </p:sp>
      <p:sp>
        <p:nvSpPr>
          <p:cNvPr id="5" name="Text Placeholder 4">
            <a:extLst>
              <a:ext uri="{FF2B5EF4-FFF2-40B4-BE49-F238E27FC236}">
                <a16:creationId xmlns:a16="http://schemas.microsoft.com/office/drawing/2014/main" id="{CCB9EB15-B5B2-4F3D-84AC-53056561E185}"/>
              </a:ext>
            </a:extLst>
          </p:cNvPr>
          <p:cNvSpPr>
            <a:spLocks noGrp="1"/>
          </p:cNvSpPr>
          <p:nvPr>
            <p:ph type="body" sz="quarter" idx="15"/>
          </p:nvPr>
        </p:nvSpPr>
        <p:spPr>
          <a:xfrm>
            <a:off x="577987" y="1690690"/>
            <a:ext cx="7605229" cy="1622354"/>
          </a:xfrm>
        </p:spPr>
        <p:txBody>
          <a:bodyPr/>
          <a:lstStyle/>
          <a:p>
            <a:pPr marL="18000" lvl="2" indent="0">
              <a:buNone/>
            </a:pPr>
            <a:r>
              <a:rPr lang="en-AU" dirty="0"/>
              <a:t>Winner of a 2017 Australian Government Better Practice Award </a:t>
            </a:r>
          </a:p>
          <a:p>
            <a:endParaRPr lang="en-AU" dirty="0"/>
          </a:p>
        </p:txBody>
      </p:sp>
      <p:pic>
        <p:nvPicPr>
          <p:cNvPr id="2051" name="Picture 2" descr="Description: BPA EDM head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324" y="2615381"/>
            <a:ext cx="7698725" cy="2895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3">
            <a:extLst/>
          </p:cNvPr>
          <p:cNvSpPr>
            <a:spLocks noGrp="1"/>
          </p:cNvSpPr>
          <p:nvPr>
            <p:ph type="ftr" sz="quarter" idx="11"/>
          </p:nvPr>
        </p:nvSpPr>
        <p:spPr>
          <a:xfrm>
            <a:off x="664039" y="6397986"/>
            <a:ext cx="7741870" cy="271705"/>
          </a:xfrm>
        </p:spPr>
        <p:txBody>
          <a:bodyPr/>
          <a:lstStyle/>
          <a:p>
            <a:r>
              <a:rPr lang="en-US" sz="1050" b="1" dirty="0"/>
              <a:t>Digital ‘Talking Books’ on medicines, diabetes and dementia: Using the latest technology to meet the information needs of consumers</a:t>
            </a:r>
            <a:endParaRPr lang="en-AU" sz="1050" b="1" dirty="0"/>
          </a:p>
        </p:txBody>
      </p:sp>
    </p:spTree>
    <p:extLst>
      <p:ext uri="{BB962C8B-B14F-4D97-AF65-F5344CB8AC3E}">
        <p14:creationId xmlns:p14="http://schemas.microsoft.com/office/powerpoint/2010/main" val="2490481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Selected candidate–Bolton Clarke</a:t>
            </a:r>
          </a:p>
        </p:txBody>
      </p:sp>
      <p:sp>
        <p:nvSpPr>
          <p:cNvPr id="6" name="Slide Number Placeholder 3"/>
          <p:cNvSpPr>
            <a:spLocks noGrp="1"/>
          </p:cNvSpPr>
          <p:nvPr>
            <p:ph type="sldNum" sz="quarter" idx="12"/>
          </p:nvPr>
        </p:nvSpPr>
        <p:spPr>
          <a:xfrm>
            <a:off x="8574374" y="6257284"/>
            <a:ext cx="374650" cy="374650"/>
          </a:xfrm>
        </p:spPr>
        <p:txBody>
          <a:bodyPr/>
          <a:lstStyle/>
          <a:p>
            <a:fld id="{BD1B3FBD-3162-49DE-8D80-7B8A5FA4858B}" type="slidenum">
              <a:rPr lang="en-AU" smtClean="0"/>
              <a:pPr/>
              <a:t>16</a:t>
            </a:fld>
            <a:endParaRPr lang="en-AU" dirty="0"/>
          </a:p>
        </p:txBody>
      </p:sp>
      <p:sp>
        <p:nvSpPr>
          <p:cNvPr id="8" name="Footer Placeholder 3">
            <a:extLst/>
          </p:cNvPr>
          <p:cNvSpPr>
            <a:spLocks noGrp="1"/>
          </p:cNvSpPr>
          <p:nvPr>
            <p:ph type="ftr" sz="quarter" idx="11"/>
          </p:nvPr>
        </p:nvSpPr>
        <p:spPr>
          <a:xfrm>
            <a:off x="664039" y="6397986"/>
            <a:ext cx="7741870" cy="271705"/>
          </a:xfrm>
        </p:spPr>
        <p:txBody>
          <a:bodyPr/>
          <a:lstStyle/>
          <a:p>
            <a:r>
              <a:rPr lang="en-US" sz="1050" b="1" dirty="0"/>
              <a:t>Digital ‘Talking Books’ on medicines, diabetes and dementia: Using the latest technology to meet the information needs of consumers</a:t>
            </a:r>
            <a:endParaRPr lang="en-AU" sz="1050" b="1" dirty="0"/>
          </a:p>
        </p:txBody>
      </p:sp>
      <p:pic>
        <p:nvPicPr>
          <p:cNvPr id="5" name="Content Placeholder 4"/>
          <p:cNvPicPr>
            <a:picLocks noGrp="1" noChangeAspect="1"/>
          </p:cNvPicPr>
          <p:nvPr>
            <p:ph sz="quarter" idx="15"/>
          </p:nvPr>
        </p:nvPicPr>
        <p:blipFill>
          <a:blip r:embed="rId3">
            <a:extLst>
              <a:ext uri="{28A0092B-C50C-407E-A947-70E740481C1C}">
                <a14:useLocalDpi xmlns:a14="http://schemas.microsoft.com/office/drawing/2010/main" val="0"/>
              </a:ext>
            </a:extLst>
          </a:blip>
          <a:stretch>
            <a:fillRect/>
          </a:stretch>
        </p:blipFill>
        <p:spPr>
          <a:xfrm>
            <a:off x="664039" y="1036469"/>
            <a:ext cx="4732824" cy="5013288"/>
          </a:xfrm>
        </p:spPr>
      </p:pic>
    </p:spTree>
    <p:extLst>
      <p:ext uri="{BB962C8B-B14F-4D97-AF65-F5344CB8AC3E}">
        <p14:creationId xmlns:p14="http://schemas.microsoft.com/office/powerpoint/2010/main" val="32513450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a:t>Partnering with Consumers for Diversity Model</a:t>
            </a:r>
            <a:endParaRPr lang="en-AU" b="1" dirty="0"/>
          </a:p>
        </p:txBody>
      </p:sp>
      <p:sp>
        <p:nvSpPr>
          <p:cNvPr id="9" name="TextBox 8"/>
          <p:cNvSpPr txBox="1"/>
          <p:nvPr/>
        </p:nvSpPr>
        <p:spPr>
          <a:xfrm>
            <a:off x="584615" y="1690689"/>
            <a:ext cx="7990974" cy="3600986"/>
          </a:xfrm>
          <a:prstGeom prst="rect">
            <a:avLst/>
          </a:prstGeom>
          <a:noFill/>
        </p:spPr>
        <p:txBody>
          <a:bodyPr wrap="square" rtlCol="0">
            <a:spAutoFit/>
          </a:bodyPr>
          <a:lstStyle/>
          <a:p>
            <a:pPr>
              <a:spcAft>
                <a:spcPts val="0"/>
              </a:spcAft>
            </a:pPr>
            <a:r>
              <a:rPr lang="en-AU" sz="2600" dirty="0"/>
              <a:t>Business processes for development of all types of aged care policies and products</a:t>
            </a:r>
            <a:r>
              <a:rPr lang="en-US" sz="2600" dirty="0"/>
              <a:t> </a:t>
            </a:r>
          </a:p>
          <a:p>
            <a:pPr>
              <a:spcAft>
                <a:spcPts val="0"/>
              </a:spcAft>
            </a:pPr>
            <a:endParaRPr lang="en-US" sz="1000" dirty="0"/>
          </a:p>
          <a:p>
            <a:pPr>
              <a:spcAft>
                <a:spcPts val="0"/>
              </a:spcAft>
            </a:pPr>
            <a:r>
              <a:rPr lang="en-US" sz="2600" dirty="0"/>
              <a:t>Designed to accommodate equal participation from all Australian population groups including Aboriginal and Torres Strait Islanders, English speaking and non-English speaking people </a:t>
            </a:r>
          </a:p>
          <a:p>
            <a:pPr>
              <a:spcAft>
                <a:spcPts val="0"/>
              </a:spcAft>
            </a:pPr>
            <a:endParaRPr lang="en-US" sz="1000" dirty="0"/>
          </a:p>
          <a:p>
            <a:pPr lvl="0">
              <a:defRPr/>
            </a:pPr>
            <a:r>
              <a:rPr lang="en-US" sz="2600" dirty="0"/>
              <a:t>The theoretical basis is for aged care </a:t>
            </a:r>
            <a:r>
              <a:rPr lang="en-US" sz="2600" dirty="0" err="1"/>
              <a:t>organisations</a:t>
            </a:r>
            <a:r>
              <a:rPr lang="en-US" sz="2600" dirty="0"/>
              <a:t> to work in collaboration with stakeholders</a:t>
            </a:r>
            <a:endParaRPr lang="en-AU" sz="2600" dirty="0"/>
          </a:p>
        </p:txBody>
      </p:sp>
      <p:sp>
        <p:nvSpPr>
          <p:cNvPr id="10" name="Footer Placeholder 3">
            <a:extLst/>
          </p:cNvPr>
          <p:cNvSpPr>
            <a:spLocks noGrp="1"/>
          </p:cNvSpPr>
          <p:nvPr>
            <p:ph type="ftr" sz="quarter" idx="11"/>
          </p:nvPr>
        </p:nvSpPr>
        <p:spPr>
          <a:xfrm>
            <a:off x="664039" y="6397986"/>
            <a:ext cx="7741870" cy="271705"/>
          </a:xfrm>
        </p:spPr>
        <p:txBody>
          <a:bodyPr/>
          <a:lstStyle/>
          <a:p>
            <a:r>
              <a:rPr lang="en-US" sz="1050" b="1" dirty="0"/>
              <a:t>Digital ‘Talking Books’ on medicines, diabetes and dementia: Using the latest technology to meet the information needs of consumers</a:t>
            </a:r>
            <a:endParaRPr lang="en-AU" sz="1050" b="1" dirty="0"/>
          </a:p>
        </p:txBody>
      </p:sp>
      <p:sp>
        <p:nvSpPr>
          <p:cNvPr id="11" name="Slide Number Placeholder 3"/>
          <p:cNvSpPr>
            <a:spLocks noGrp="1"/>
          </p:cNvSpPr>
          <p:nvPr>
            <p:ph type="sldNum" sz="quarter" idx="12"/>
          </p:nvPr>
        </p:nvSpPr>
        <p:spPr>
          <a:xfrm>
            <a:off x="8574374" y="6257284"/>
            <a:ext cx="374650" cy="374650"/>
          </a:xfrm>
        </p:spPr>
        <p:txBody>
          <a:bodyPr/>
          <a:lstStyle/>
          <a:p>
            <a:fld id="{BD1B3FBD-3162-49DE-8D80-7B8A5FA4858B}" type="slidenum">
              <a:rPr lang="en-AU" smtClean="0"/>
              <a:pPr/>
              <a:t>17</a:t>
            </a:fld>
            <a:endParaRPr lang="en-AU" dirty="0"/>
          </a:p>
        </p:txBody>
      </p:sp>
    </p:spTree>
    <p:extLst>
      <p:ext uri="{BB962C8B-B14F-4D97-AF65-F5344CB8AC3E}">
        <p14:creationId xmlns:p14="http://schemas.microsoft.com/office/powerpoint/2010/main" val="33090731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Diversity characteristics of community participants</a:t>
            </a:r>
            <a:endParaRPr lang="en-AU" dirty="0"/>
          </a:p>
        </p:txBody>
      </p:sp>
      <p:sp>
        <p:nvSpPr>
          <p:cNvPr id="4" name="Slide Number Placeholder 3"/>
          <p:cNvSpPr>
            <a:spLocks noGrp="1"/>
          </p:cNvSpPr>
          <p:nvPr>
            <p:ph type="sldNum" sz="quarter" idx="12"/>
          </p:nvPr>
        </p:nvSpPr>
        <p:spPr/>
        <p:txBody>
          <a:bodyPr/>
          <a:lstStyle/>
          <a:p>
            <a:fld id="{BD1B3FBD-3162-49DE-8D80-7B8A5FA4858B}" type="slidenum">
              <a:rPr lang="en-AU" smtClean="0"/>
              <a:pPr/>
              <a:t>18</a:t>
            </a:fld>
            <a:endParaRPr lang="en-AU" dirty="0"/>
          </a:p>
        </p:txBody>
      </p:sp>
      <p:graphicFrame>
        <p:nvGraphicFramePr>
          <p:cNvPr id="6" name="Content Placeholder 5"/>
          <p:cNvGraphicFramePr>
            <a:graphicFrameLocks noGrp="1"/>
          </p:cNvGraphicFramePr>
          <p:nvPr>
            <p:ph sz="quarter" idx="14"/>
          </p:nvPr>
        </p:nvGraphicFramePr>
        <p:xfrm>
          <a:off x="823655" y="1687989"/>
          <a:ext cx="7510977" cy="4570341"/>
        </p:xfrm>
        <a:graphic>
          <a:graphicData uri="http://schemas.openxmlformats.org/drawingml/2006/table">
            <a:tbl>
              <a:tblPr firstRow="1" firstCol="1" bandRow="1">
                <a:tableStyleId>{5C22544A-7EE6-4342-B048-85BDC9FD1C3A}</a:tableStyleId>
              </a:tblPr>
              <a:tblGrid>
                <a:gridCol w="1160330">
                  <a:extLst>
                    <a:ext uri="{9D8B030D-6E8A-4147-A177-3AD203B41FA5}">
                      <a16:colId xmlns:a16="http://schemas.microsoft.com/office/drawing/2014/main" val="2627108707"/>
                    </a:ext>
                  </a:extLst>
                </a:gridCol>
                <a:gridCol w="1394912">
                  <a:extLst>
                    <a:ext uri="{9D8B030D-6E8A-4147-A177-3AD203B41FA5}">
                      <a16:colId xmlns:a16="http://schemas.microsoft.com/office/drawing/2014/main" val="2732258903"/>
                    </a:ext>
                  </a:extLst>
                </a:gridCol>
                <a:gridCol w="1162517">
                  <a:extLst>
                    <a:ext uri="{9D8B030D-6E8A-4147-A177-3AD203B41FA5}">
                      <a16:colId xmlns:a16="http://schemas.microsoft.com/office/drawing/2014/main" val="3415333784"/>
                    </a:ext>
                  </a:extLst>
                </a:gridCol>
                <a:gridCol w="926842">
                  <a:extLst>
                    <a:ext uri="{9D8B030D-6E8A-4147-A177-3AD203B41FA5}">
                      <a16:colId xmlns:a16="http://schemas.microsoft.com/office/drawing/2014/main" val="266816535"/>
                    </a:ext>
                  </a:extLst>
                </a:gridCol>
                <a:gridCol w="1238524">
                  <a:extLst>
                    <a:ext uri="{9D8B030D-6E8A-4147-A177-3AD203B41FA5}">
                      <a16:colId xmlns:a16="http://schemas.microsoft.com/office/drawing/2014/main" val="3711235191"/>
                    </a:ext>
                  </a:extLst>
                </a:gridCol>
                <a:gridCol w="1627852">
                  <a:extLst>
                    <a:ext uri="{9D8B030D-6E8A-4147-A177-3AD203B41FA5}">
                      <a16:colId xmlns:a16="http://schemas.microsoft.com/office/drawing/2014/main" val="930963142"/>
                    </a:ext>
                  </a:extLst>
                </a:gridCol>
              </a:tblGrid>
              <a:tr h="874641">
                <a:tc>
                  <a:txBody>
                    <a:bodyPr/>
                    <a:lstStyle/>
                    <a:p>
                      <a:pPr>
                        <a:spcAft>
                          <a:spcPts val="800"/>
                        </a:spcAft>
                      </a:pPr>
                      <a:r>
                        <a:rPr lang="en-AU" sz="900">
                          <a:effectLst/>
                        </a:rPr>
                        <a:t> </a:t>
                      </a:r>
                    </a:p>
                    <a:p>
                      <a:pPr>
                        <a:spcAft>
                          <a:spcPts val="800"/>
                        </a:spcAft>
                      </a:pPr>
                      <a:r>
                        <a:rPr lang="en-AU" sz="900">
                          <a:effectLst/>
                        </a:rPr>
                        <a:t>Project</a:t>
                      </a:r>
                      <a:endParaRPr lang="en-AU" sz="900">
                        <a:solidFill>
                          <a:srgbClr val="373739"/>
                        </a:solidFill>
                        <a:effectLst/>
                        <a:latin typeface="Arial" panose="020B0604020202020204" pitchFamily="34" charset="0"/>
                        <a:ea typeface="Calibri" panose="020F0502020204030204" pitchFamily="34" charset="0"/>
                        <a:cs typeface="Times New Roman" panose="02020603050405020304" pitchFamily="18" charset="0"/>
                      </a:endParaRPr>
                    </a:p>
                  </a:txBody>
                  <a:tcPr marL="59038" marR="59038" marT="0" marB="0"/>
                </a:tc>
                <a:tc>
                  <a:txBody>
                    <a:bodyPr/>
                    <a:lstStyle/>
                    <a:p>
                      <a:pPr>
                        <a:spcAft>
                          <a:spcPts val="800"/>
                        </a:spcAft>
                      </a:pPr>
                      <a:r>
                        <a:rPr lang="en-AU" sz="900">
                          <a:effectLst/>
                        </a:rPr>
                        <a:t> </a:t>
                      </a:r>
                    </a:p>
                    <a:p>
                      <a:pPr>
                        <a:spcAft>
                          <a:spcPts val="800"/>
                        </a:spcAft>
                      </a:pPr>
                      <a:r>
                        <a:rPr lang="en-AU" sz="900">
                          <a:effectLst/>
                        </a:rPr>
                        <a:t>Representative community organisation</a:t>
                      </a:r>
                      <a:endParaRPr lang="en-AU" sz="900">
                        <a:solidFill>
                          <a:srgbClr val="373739"/>
                        </a:solidFill>
                        <a:effectLst/>
                        <a:latin typeface="Arial" panose="020B0604020202020204" pitchFamily="34" charset="0"/>
                        <a:ea typeface="Calibri" panose="020F0502020204030204" pitchFamily="34" charset="0"/>
                        <a:cs typeface="Times New Roman" panose="02020603050405020304" pitchFamily="18" charset="0"/>
                      </a:endParaRPr>
                    </a:p>
                  </a:txBody>
                  <a:tcPr marL="59038" marR="59038" marT="0" marB="0"/>
                </a:tc>
                <a:tc>
                  <a:txBody>
                    <a:bodyPr/>
                    <a:lstStyle/>
                    <a:p>
                      <a:pPr>
                        <a:spcAft>
                          <a:spcPts val="800"/>
                        </a:spcAft>
                      </a:pPr>
                      <a:r>
                        <a:rPr lang="en-AU" sz="900">
                          <a:effectLst/>
                        </a:rPr>
                        <a:t> </a:t>
                      </a:r>
                    </a:p>
                    <a:p>
                      <a:pPr>
                        <a:spcAft>
                          <a:spcPts val="800"/>
                        </a:spcAft>
                      </a:pPr>
                      <a:r>
                        <a:rPr lang="en-AU" sz="900">
                          <a:effectLst/>
                        </a:rPr>
                        <a:t>Number of focus groups / Number of community participants</a:t>
                      </a:r>
                      <a:endParaRPr lang="en-AU" sz="900">
                        <a:solidFill>
                          <a:srgbClr val="373739"/>
                        </a:solidFill>
                        <a:effectLst/>
                        <a:latin typeface="Arial" panose="020B0604020202020204" pitchFamily="34" charset="0"/>
                        <a:ea typeface="Calibri" panose="020F0502020204030204" pitchFamily="34" charset="0"/>
                        <a:cs typeface="Times New Roman" panose="02020603050405020304" pitchFamily="18" charset="0"/>
                      </a:endParaRPr>
                    </a:p>
                  </a:txBody>
                  <a:tcPr marL="59038" marR="59038" marT="0" marB="0"/>
                </a:tc>
                <a:tc>
                  <a:txBody>
                    <a:bodyPr/>
                    <a:lstStyle/>
                    <a:p>
                      <a:pPr>
                        <a:spcAft>
                          <a:spcPts val="800"/>
                        </a:spcAft>
                      </a:pPr>
                      <a:r>
                        <a:rPr lang="en-AU" sz="900">
                          <a:effectLst/>
                        </a:rPr>
                        <a:t> </a:t>
                      </a:r>
                    </a:p>
                    <a:p>
                      <a:pPr>
                        <a:spcAft>
                          <a:spcPts val="800"/>
                        </a:spcAft>
                      </a:pPr>
                      <a:r>
                        <a:rPr lang="en-AU" sz="900">
                          <a:effectLst/>
                        </a:rPr>
                        <a:t>Average age of community participants</a:t>
                      </a:r>
                      <a:endParaRPr lang="en-AU" sz="900">
                        <a:solidFill>
                          <a:srgbClr val="373739"/>
                        </a:solidFill>
                        <a:effectLst/>
                        <a:latin typeface="Arial" panose="020B0604020202020204" pitchFamily="34" charset="0"/>
                        <a:ea typeface="Calibri" panose="020F0502020204030204" pitchFamily="34" charset="0"/>
                        <a:cs typeface="Times New Roman" panose="02020603050405020304" pitchFamily="18" charset="0"/>
                      </a:endParaRPr>
                    </a:p>
                  </a:txBody>
                  <a:tcPr marL="59038" marR="59038" marT="0" marB="0"/>
                </a:tc>
                <a:tc>
                  <a:txBody>
                    <a:bodyPr/>
                    <a:lstStyle/>
                    <a:p>
                      <a:pPr>
                        <a:spcAft>
                          <a:spcPts val="800"/>
                        </a:spcAft>
                      </a:pPr>
                      <a:r>
                        <a:rPr lang="en-AU" sz="900">
                          <a:effectLst/>
                        </a:rPr>
                        <a:t> </a:t>
                      </a:r>
                    </a:p>
                    <a:p>
                      <a:pPr>
                        <a:spcAft>
                          <a:spcPts val="800"/>
                        </a:spcAft>
                      </a:pPr>
                      <a:r>
                        <a:rPr lang="en-AU" sz="900">
                          <a:effectLst/>
                        </a:rPr>
                        <a:t>Average number of years of schooling in English of community participants</a:t>
                      </a:r>
                      <a:endParaRPr lang="en-AU" sz="900">
                        <a:solidFill>
                          <a:srgbClr val="373739"/>
                        </a:solidFill>
                        <a:effectLst/>
                        <a:latin typeface="Arial" panose="020B0604020202020204" pitchFamily="34" charset="0"/>
                        <a:ea typeface="Calibri" panose="020F0502020204030204" pitchFamily="34" charset="0"/>
                        <a:cs typeface="Times New Roman" panose="02020603050405020304" pitchFamily="18" charset="0"/>
                      </a:endParaRPr>
                    </a:p>
                  </a:txBody>
                  <a:tcPr marL="59038" marR="59038" marT="0" marB="0"/>
                </a:tc>
                <a:tc>
                  <a:txBody>
                    <a:bodyPr/>
                    <a:lstStyle/>
                    <a:p>
                      <a:pPr>
                        <a:spcAft>
                          <a:spcPts val="800"/>
                        </a:spcAft>
                      </a:pPr>
                      <a:r>
                        <a:rPr lang="en-AU" sz="900">
                          <a:effectLst/>
                        </a:rPr>
                        <a:t> </a:t>
                      </a:r>
                    </a:p>
                    <a:p>
                      <a:pPr>
                        <a:spcAft>
                          <a:spcPts val="800"/>
                        </a:spcAft>
                      </a:pPr>
                      <a:r>
                        <a:rPr lang="en-AU" sz="900">
                          <a:effectLst/>
                        </a:rPr>
                        <a:t>Average number of years of schooling in another language of community participants</a:t>
                      </a:r>
                      <a:endParaRPr lang="en-AU" sz="900">
                        <a:solidFill>
                          <a:srgbClr val="373739"/>
                        </a:solidFill>
                        <a:effectLst/>
                        <a:latin typeface="Arial" panose="020B0604020202020204" pitchFamily="34" charset="0"/>
                        <a:ea typeface="Calibri" panose="020F0502020204030204" pitchFamily="34" charset="0"/>
                        <a:cs typeface="Times New Roman" panose="02020603050405020304" pitchFamily="18" charset="0"/>
                      </a:endParaRPr>
                    </a:p>
                  </a:txBody>
                  <a:tcPr marL="59038" marR="59038" marT="0" marB="0"/>
                </a:tc>
                <a:extLst>
                  <a:ext uri="{0D108BD9-81ED-4DB2-BD59-A6C34878D82A}">
                    <a16:rowId xmlns:a16="http://schemas.microsoft.com/office/drawing/2014/main" val="4097903646"/>
                  </a:ext>
                </a:extLst>
              </a:tr>
              <a:tr h="393588">
                <a:tc>
                  <a:txBody>
                    <a:bodyPr/>
                    <a:lstStyle/>
                    <a:p>
                      <a:pPr>
                        <a:lnSpc>
                          <a:spcPct val="150000"/>
                        </a:lnSpc>
                        <a:spcBef>
                          <a:spcPts val="600"/>
                        </a:spcBef>
                        <a:spcAft>
                          <a:spcPts val="600"/>
                        </a:spcAft>
                      </a:pPr>
                      <a:r>
                        <a:rPr lang="en-AU" sz="900">
                          <a:effectLst/>
                        </a:rPr>
                        <a:t>Diabetes Talking Book in Macedonian</a:t>
                      </a:r>
                      <a:endParaRPr lang="en-AU" sz="900">
                        <a:solidFill>
                          <a:srgbClr val="373739"/>
                        </a:solidFill>
                        <a:effectLst/>
                        <a:latin typeface="Arial" panose="020B0604020202020204" pitchFamily="34" charset="0"/>
                        <a:ea typeface="Calibri" panose="020F0502020204030204" pitchFamily="34" charset="0"/>
                        <a:cs typeface="Times New Roman" panose="02020603050405020304" pitchFamily="18" charset="0"/>
                      </a:endParaRPr>
                    </a:p>
                  </a:txBody>
                  <a:tcPr marL="59038" marR="59038" marT="0" marB="0"/>
                </a:tc>
                <a:tc>
                  <a:txBody>
                    <a:bodyPr/>
                    <a:lstStyle/>
                    <a:p>
                      <a:pPr>
                        <a:lnSpc>
                          <a:spcPct val="150000"/>
                        </a:lnSpc>
                        <a:spcBef>
                          <a:spcPts val="600"/>
                        </a:spcBef>
                        <a:spcAft>
                          <a:spcPts val="600"/>
                        </a:spcAft>
                      </a:pPr>
                      <a:r>
                        <a:rPr lang="en-AU" sz="900">
                          <a:effectLst/>
                        </a:rPr>
                        <a:t>Macedonian Community Welfare Association</a:t>
                      </a:r>
                      <a:endParaRPr lang="en-AU" sz="900">
                        <a:solidFill>
                          <a:srgbClr val="373739"/>
                        </a:solidFill>
                        <a:effectLst/>
                        <a:latin typeface="Arial" panose="020B0604020202020204" pitchFamily="34" charset="0"/>
                        <a:ea typeface="Calibri" panose="020F0502020204030204" pitchFamily="34" charset="0"/>
                        <a:cs typeface="Times New Roman" panose="02020603050405020304" pitchFamily="18" charset="0"/>
                      </a:endParaRPr>
                    </a:p>
                  </a:txBody>
                  <a:tcPr marL="59038" marR="59038" marT="0" marB="0"/>
                </a:tc>
                <a:tc>
                  <a:txBody>
                    <a:bodyPr/>
                    <a:lstStyle/>
                    <a:p>
                      <a:pPr>
                        <a:lnSpc>
                          <a:spcPct val="150000"/>
                        </a:lnSpc>
                        <a:spcBef>
                          <a:spcPts val="600"/>
                        </a:spcBef>
                        <a:spcAft>
                          <a:spcPts val="600"/>
                        </a:spcAft>
                      </a:pPr>
                      <a:r>
                        <a:rPr lang="en-AU" sz="900">
                          <a:effectLst/>
                        </a:rPr>
                        <a:t>5/105</a:t>
                      </a:r>
                      <a:endParaRPr lang="en-AU" sz="900">
                        <a:solidFill>
                          <a:srgbClr val="373739"/>
                        </a:solidFill>
                        <a:effectLst/>
                        <a:latin typeface="Arial" panose="020B0604020202020204" pitchFamily="34" charset="0"/>
                        <a:ea typeface="Calibri" panose="020F0502020204030204" pitchFamily="34" charset="0"/>
                        <a:cs typeface="Times New Roman" panose="02020603050405020304" pitchFamily="18" charset="0"/>
                      </a:endParaRPr>
                    </a:p>
                  </a:txBody>
                  <a:tcPr marL="59038" marR="59038" marT="0" marB="0"/>
                </a:tc>
                <a:tc>
                  <a:txBody>
                    <a:bodyPr/>
                    <a:lstStyle/>
                    <a:p>
                      <a:pPr>
                        <a:lnSpc>
                          <a:spcPct val="150000"/>
                        </a:lnSpc>
                        <a:spcBef>
                          <a:spcPts val="600"/>
                        </a:spcBef>
                        <a:spcAft>
                          <a:spcPts val="600"/>
                        </a:spcAft>
                      </a:pPr>
                      <a:r>
                        <a:rPr lang="en-AU" sz="900">
                          <a:effectLst/>
                        </a:rPr>
                        <a:t>72</a:t>
                      </a:r>
                      <a:endParaRPr lang="en-AU" sz="900">
                        <a:solidFill>
                          <a:srgbClr val="373739"/>
                        </a:solidFill>
                        <a:effectLst/>
                        <a:latin typeface="Arial" panose="020B0604020202020204" pitchFamily="34" charset="0"/>
                        <a:ea typeface="Calibri" panose="020F0502020204030204" pitchFamily="34" charset="0"/>
                        <a:cs typeface="Times New Roman" panose="02020603050405020304" pitchFamily="18" charset="0"/>
                      </a:endParaRPr>
                    </a:p>
                  </a:txBody>
                  <a:tcPr marL="59038" marR="59038" marT="0" marB="0"/>
                </a:tc>
                <a:tc>
                  <a:txBody>
                    <a:bodyPr/>
                    <a:lstStyle/>
                    <a:p>
                      <a:pPr>
                        <a:lnSpc>
                          <a:spcPct val="150000"/>
                        </a:lnSpc>
                        <a:spcBef>
                          <a:spcPts val="600"/>
                        </a:spcBef>
                        <a:spcAft>
                          <a:spcPts val="600"/>
                        </a:spcAft>
                      </a:pPr>
                      <a:r>
                        <a:rPr lang="en-AU" sz="900">
                          <a:effectLst/>
                        </a:rPr>
                        <a:t>1</a:t>
                      </a:r>
                      <a:endParaRPr lang="en-AU" sz="900">
                        <a:solidFill>
                          <a:srgbClr val="373739"/>
                        </a:solidFill>
                        <a:effectLst/>
                        <a:latin typeface="Arial" panose="020B0604020202020204" pitchFamily="34" charset="0"/>
                        <a:ea typeface="Calibri" panose="020F0502020204030204" pitchFamily="34" charset="0"/>
                        <a:cs typeface="Times New Roman" panose="02020603050405020304" pitchFamily="18" charset="0"/>
                      </a:endParaRPr>
                    </a:p>
                  </a:txBody>
                  <a:tcPr marL="59038" marR="59038" marT="0" marB="0"/>
                </a:tc>
                <a:tc>
                  <a:txBody>
                    <a:bodyPr/>
                    <a:lstStyle/>
                    <a:p>
                      <a:pPr>
                        <a:lnSpc>
                          <a:spcPct val="150000"/>
                        </a:lnSpc>
                        <a:spcBef>
                          <a:spcPts val="600"/>
                        </a:spcBef>
                        <a:spcAft>
                          <a:spcPts val="600"/>
                        </a:spcAft>
                      </a:pPr>
                      <a:r>
                        <a:rPr lang="en-AU" sz="900">
                          <a:effectLst/>
                        </a:rPr>
                        <a:t>3 years schooling in Macedonian</a:t>
                      </a:r>
                      <a:endParaRPr lang="en-AU" sz="900">
                        <a:solidFill>
                          <a:srgbClr val="373739"/>
                        </a:solidFill>
                        <a:effectLst/>
                        <a:latin typeface="Arial" panose="020B0604020202020204" pitchFamily="34" charset="0"/>
                        <a:ea typeface="Calibri" panose="020F0502020204030204" pitchFamily="34" charset="0"/>
                        <a:cs typeface="Times New Roman" panose="02020603050405020304" pitchFamily="18" charset="0"/>
                      </a:endParaRPr>
                    </a:p>
                  </a:txBody>
                  <a:tcPr marL="59038" marR="59038" marT="0" marB="0"/>
                </a:tc>
                <a:extLst>
                  <a:ext uri="{0D108BD9-81ED-4DB2-BD59-A6C34878D82A}">
                    <a16:rowId xmlns:a16="http://schemas.microsoft.com/office/drawing/2014/main" val="2361450258"/>
                  </a:ext>
                </a:extLst>
              </a:tr>
              <a:tr h="393588">
                <a:tc>
                  <a:txBody>
                    <a:bodyPr/>
                    <a:lstStyle/>
                    <a:p>
                      <a:pPr>
                        <a:lnSpc>
                          <a:spcPct val="150000"/>
                        </a:lnSpc>
                        <a:spcBef>
                          <a:spcPts val="600"/>
                        </a:spcBef>
                        <a:spcAft>
                          <a:spcPts val="600"/>
                        </a:spcAft>
                      </a:pPr>
                      <a:r>
                        <a:rPr lang="en-AU" sz="900">
                          <a:effectLst/>
                        </a:rPr>
                        <a:t>Diabetes Talking Book in Greek</a:t>
                      </a:r>
                      <a:endParaRPr lang="en-AU" sz="900">
                        <a:solidFill>
                          <a:srgbClr val="373739"/>
                        </a:solidFill>
                        <a:effectLst/>
                        <a:latin typeface="Arial" panose="020B0604020202020204" pitchFamily="34" charset="0"/>
                        <a:ea typeface="Calibri" panose="020F0502020204030204" pitchFamily="34" charset="0"/>
                        <a:cs typeface="Times New Roman" panose="02020603050405020304" pitchFamily="18" charset="0"/>
                      </a:endParaRPr>
                    </a:p>
                  </a:txBody>
                  <a:tcPr marL="59038" marR="59038" marT="0" marB="0"/>
                </a:tc>
                <a:tc>
                  <a:txBody>
                    <a:bodyPr/>
                    <a:lstStyle/>
                    <a:p>
                      <a:pPr>
                        <a:lnSpc>
                          <a:spcPct val="150000"/>
                        </a:lnSpc>
                        <a:spcBef>
                          <a:spcPts val="600"/>
                        </a:spcBef>
                        <a:spcAft>
                          <a:spcPts val="600"/>
                        </a:spcAft>
                      </a:pPr>
                      <a:r>
                        <a:rPr lang="en-AU" sz="900">
                          <a:effectLst/>
                        </a:rPr>
                        <a:t>Australian Greek Welfare Society</a:t>
                      </a:r>
                      <a:endParaRPr lang="en-AU" sz="900">
                        <a:solidFill>
                          <a:srgbClr val="373739"/>
                        </a:solidFill>
                        <a:effectLst/>
                        <a:latin typeface="Arial" panose="020B0604020202020204" pitchFamily="34" charset="0"/>
                        <a:ea typeface="Calibri" panose="020F0502020204030204" pitchFamily="34" charset="0"/>
                        <a:cs typeface="Times New Roman" panose="02020603050405020304" pitchFamily="18" charset="0"/>
                      </a:endParaRPr>
                    </a:p>
                  </a:txBody>
                  <a:tcPr marL="59038" marR="59038" marT="0" marB="0"/>
                </a:tc>
                <a:tc>
                  <a:txBody>
                    <a:bodyPr/>
                    <a:lstStyle/>
                    <a:p>
                      <a:pPr>
                        <a:lnSpc>
                          <a:spcPct val="150000"/>
                        </a:lnSpc>
                        <a:spcBef>
                          <a:spcPts val="600"/>
                        </a:spcBef>
                        <a:spcAft>
                          <a:spcPts val="600"/>
                        </a:spcAft>
                      </a:pPr>
                      <a:r>
                        <a:rPr lang="en-AU" sz="900">
                          <a:effectLst/>
                        </a:rPr>
                        <a:t>4/69</a:t>
                      </a:r>
                      <a:endParaRPr lang="en-AU" sz="900">
                        <a:solidFill>
                          <a:srgbClr val="373739"/>
                        </a:solidFill>
                        <a:effectLst/>
                        <a:latin typeface="Arial" panose="020B0604020202020204" pitchFamily="34" charset="0"/>
                        <a:ea typeface="Calibri" panose="020F0502020204030204" pitchFamily="34" charset="0"/>
                        <a:cs typeface="Times New Roman" panose="02020603050405020304" pitchFamily="18" charset="0"/>
                      </a:endParaRPr>
                    </a:p>
                  </a:txBody>
                  <a:tcPr marL="59038" marR="59038" marT="0" marB="0"/>
                </a:tc>
                <a:tc>
                  <a:txBody>
                    <a:bodyPr/>
                    <a:lstStyle/>
                    <a:p>
                      <a:pPr>
                        <a:lnSpc>
                          <a:spcPct val="150000"/>
                        </a:lnSpc>
                        <a:spcBef>
                          <a:spcPts val="600"/>
                        </a:spcBef>
                        <a:spcAft>
                          <a:spcPts val="600"/>
                        </a:spcAft>
                      </a:pPr>
                      <a:r>
                        <a:rPr lang="en-AU" sz="900">
                          <a:effectLst/>
                        </a:rPr>
                        <a:t>77</a:t>
                      </a:r>
                      <a:endParaRPr lang="en-AU" sz="900">
                        <a:solidFill>
                          <a:srgbClr val="373739"/>
                        </a:solidFill>
                        <a:effectLst/>
                        <a:latin typeface="Arial" panose="020B0604020202020204" pitchFamily="34" charset="0"/>
                        <a:ea typeface="Calibri" panose="020F0502020204030204" pitchFamily="34" charset="0"/>
                        <a:cs typeface="Times New Roman" panose="02020603050405020304" pitchFamily="18" charset="0"/>
                      </a:endParaRPr>
                    </a:p>
                  </a:txBody>
                  <a:tcPr marL="59038" marR="59038" marT="0" marB="0"/>
                </a:tc>
                <a:tc>
                  <a:txBody>
                    <a:bodyPr/>
                    <a:lstStyle/>
                    <a:p>
                      <a:pPr>
                        <a:lnSpc>
                          <a:spcPct val="150000"/>
                        </a:lnSpc>
                        <a:spcBef>
                          <a:spcPts val="600"/>
                        </a:spcBef>
                        <a:spcAft>
                          <a:spcPts val="600"/>
                        </a:spcAft>
                      </a:pPr>
                      <a:r>
                        <a:rPr lang="en-AU" sz="900">
                          <a:effectLst/>
                        </a:rPr>
                        <a:t>1</a:t>
                      </a:r>
                      <a:endParaRPr lang="en-AU" sz="900">
                        <a:solidFill>
                          <a:srgbClr val="373739"/>
                        </a:solidFill>
                        <a:effectLst/>
                        <a:latin typeface="Arial" panose="020B0604020202020204" pitchFamily="34" charset="0"/>
                        <a:ea typeface="Calibri" panose="020F0502020204030204" pitchFamily="34" charset="0"/>
                        <a:cs typeface="Times New Roman" panose="02020603050405020304" pitchFamily="18" charset="0"/>
                      </a:endParaRPr>
                    </a:p>
                  </a:txBody>
                  <a:tcPr marL="59038" marR="59038" marT="0" marB="0"/>
                </a:tc>
                <a:tc>
                  <a:txBody>
                    <a:bodyPr/>
                    <a:lstStyle/>
                    <a:p>
                      <a:pPr>
                        <a:lnSpc>
                          <a:spcPct val="150000"/>
                        </a:lnSpc>
                        <a:spcBef>
                          <a:spcPts val="600"/>
                        </a:spcBef>
                        <a:spcAft>
                          <a:spcPts val="600"/>
                        </a:spcAft>
                      </a:pPr>
                      <a:r>
                        <a:rPr lang="en-AU" sz="900">
                          <a:effectLst/>
                        </a:rPr>
                        <a:t>6 years schooling in Greek</a:t>
                      </a:r>
                      <a:endParaRPr lang="en-AU" sz="900">
                        <a:solidFill>
                          <a:srgbClr val="373739"/>
                        </a:solidFill>
                        <a:effectLst/>
                        <a:latin typeface="Arial" panose="020B0604020202020204" pitchFamily="34" charset="0"/>
                        <a:ea typeface="Calibri" panose="020F0502020204030204" pitchFamily="34" charset="0"/>
                        <a:cs typeface="Times New Roman" panose="02020603050405020304" pitchFamily="18" charset="0"/>
                      </a:endParaRPr>
                    </a:p>
                  </a:txBody>
                  <a:tcPr marL="59038" marR="59038" marT="0" marB="0"/>
                </a:tc>
                <a:extLst>
                  <a:ext uri="{0D108BD9-81ED-4DB2-BD59-A6C34878D82A}">
                    <a16:rowId xmlns:a16="http://schemas.microsoft.com/office/drawing/2014/main" val="1911421133"/>
                  </a:ext>
                </a:extLst>
              </a:tr>
              <a:tr h="393588">
                <a:tc>
                  <a:txBody>
                    <a:bodyPr/>
                    <a:lstStyle/>
                    <a:p>
                      <a:pPr>
                        <a:lnSpc>
                          <a:spcPct val="150000"/>
                        </a:lnSpc>
                        <a:spcBef>
                          <a:spcPts val="600"/>
                        </a:spcBef>
                        <a:spcAft>
                          <a:spcPts val="600"/>
                        </a:spcAft>
                      </a:pPr>
                      <a:r>
                        <a:rPr lang="en-AU" sz="900">
                          <a:effectLst/>
                        </a:rPr>
                        <a:t>Diabetes Talking Book in Italian</a:t>
                      </a:r>
                      <a:endParaRPr lang="en-AU" sz="900">
                        <a:solidFill>
                          <a:srgbClr val="373739"/>
                        </a:solidFill>
                        <a:effectLst/>
                        <a:latin typeface="Arial" panose="020B0604020202020204" pitchFamily="34" charset="0"/>
                        <a:ea typeface="Calibri" panose="020F0502020204030204" pitchFamily="34" charset="0"/>
                        <a:cs typeface="Times New Roman" panose="02020603050405020304" pitchFamily="18" charset="0"/>
                      </a:endParaRPr>
                    </a:p>
                  </a:txBody>
                  <a:tcPr marL="59038" marR="59038" marT="0" marB="0"/>
                </a:tc>
                <a:tc>
                  <a:txBody>
                    <a:bodyPr/>
                    <a:lstStyle/>
                    <a:p>
                      <a:pPr>
                        <a:lnSpc>
                          <a:spcPct val="150000"/>
                        </a:lnSpc>
                        <a:spcBef>
                          <a:spcPts val="600"/>
                        </a:spcBef>
                        <a:spcAft>
                          <a:spcPts val="600"/>
                        </a:spcAft>
                      </a:pPr>
                      <a:r>
                        <a:rPr lang="en-AU" sz="900">
                          <a:effectLst/>
                        </a:rPr>
                        <a:t>Co.As.It (Italian Assistance Association)</a:t>
                      </a:r>
                      <a:endParaRPr lang="en-AU" sz="900">
                        <a:solidFill>
                          <a:srgbClr val="373739"/>
                        </a:solidFill>
                        <a:effectLst/>
                        <a:latin typeface="Arial" panose="020B0604020202020204" pitchFamily="34" charset="0"/>
                        <a:ea typeface="Calibri" panose="020F0502020204030204" pitchFamily="34" charset="0"/>
                        <a:cs typeface="Times New Roman" panose="02020603050405020304" pitchFamily="18" charset="0"/>
                      </a:endParaRPr>
                    </a:p>
                  </a:txBody>
                  <a:tcPr marL="59038" marR="59038" marT="0" marB="0"/>
                </a:tc>
                <a:tc>
                  <a:txBody>
                    <a:bodyPr/>
                    <a:lstStyle/>
                    <a:p>
                      <a:pPr>
                        <a:lnSpc>
                          <a:spcPct val="150000"/>
                        </a:lnSpc>
                        <a:spcBef>
                          <a:spcPts val="600"/>
                        </a:spcBef>
                        <a:spcAft>
                          <a:spcPts val="600"/>
                        </a:spcAft>
                      </a:pPr>
                      <a:r>
                        <a:rPr lang="en-AU" sz="900">
                          <a:effectLst/>
                        </a:rPr>
                        <a:t>3/55</a:t>
                      </a:r>
                      <a:endParaRPr lang="en-AU" sz="900">
                        <a:solidFill>
                          <a:srgbClr val="373739"/>
                        </a:solidFill>
                        <a:effectLst/>
                        <a:latin typeface="Arial" panose="020B0604020202020204" pitchFamily="34" charset="0"/>
                        <a:ea typeface="Calibri" panose="020F0502020204030204" pitchFamily="34" charset="0"/>
                        <a:cs typeface="Times New Roman" panose="02020603050405020304" pitchFamily="18" charset="0"/>
                      </a:endParaRPr>
                    </a:p>
                  </a:txBody>
                  <a:tcPr marL="59038" marR="59038" marT="0" marB="0"/>
                </a:tc>
                <a:tc>
                  <a:txBody>
                    <a:bodyPr/>
                    <a:lstStyle/>
                    <a:p>
                      <a:pPr>
                        <a:lnSpc>
                          <a:spcPct val="150000"/>
                        </a:lnSpc>
                        <a:spcBef>
                          <a:spcPts val="600"/>
                        </a:spcBef>
                        <a:spcAft>
                          <a:spcPts val="600"/>
                        </a:spcAft>
                      </a:pPr>
                      <a:r>
                        <a:rPr lang="en-AU" sz="900">
                          <a:effectLst/>
                        </a:rPr>
                        <a:t>83</a:t>
                      </a:r>
                      <a:endParaRPr lang="en-AU" sz="900">
                        <a:solidFill>
                          <a:srgbClr val="373739"/>
                        </a:solidFill>
                        <a:effectLst/>
                        <a:latin typeface="Arial" panose="020B0604020202020204" pitchFamily="34" charset="0"/>
                        <a:ea typeface="Calibri" panose="020F0502020204030204" pitchFamily="34" charset="0"/>
                        <a:cs typeface="Times New Roman" panose="02020603050405020304" pitchFamily="18" charset="0"/>
                      </a:endParaRPr>
                    </a:p>
                  </a:txBody>
                  <a:tcPr marL="59038" marR="59038" marT="0" marB="0"/>
                </a:tc>
                <a:tc>
                  <a:txBody>
                    <a:bodyPr/>
                    <a:lstStyle/>
                    <a:p>
                      <a:pPr>
                        <a:lnSpc>
                          <a:spcPct val="150000"/>
                        </a:lnSpc>
                        <a:spcBef>
                          <a:spcPts val="600"/>
                        </a:spcBef>
                        <a:spcAft>
                          <a:spcPts val="600"/>
                        </a:spcAft>
                      </a:pPr>
                      <a:r>
                        <a:rPr lang="en-AU" sz="900">
                          <a:effectLst/>
                        </a:rPr>
                        <a:t>0</a:t>
                      </a:r>
                      <a:endParaRPr lang="en-AU" sz="900">
                        <a:solidFill>
                          <a:srgbClr val="373739"/>
                        </a:solidFill>
                        <a:effectLst/>
                        <a:latin typeface="Arial" panose="020B0604020202020204" pitchFamily="34" charset="0"/>
                        <a:ea typeface="Calibri" panose="020F0502020204030204" pitchFamily="34" charset="0"/>
                        <a:cs typeface="Times New Roman" panose="02020603050405020304" pitchFamily="18" charset="0"/>
                      </a:endParaRPr>
                    </a:p>
                  </a:txBody>
                  <a:tcPr marL="59038" marR="59038" marT="0" marB="0"/>
                </a:tc>
                <a:tc>
                  <a:txBody>
                    <a:bodyPr/>
                    <a:lstStyle/>
                    <a:p>
                      <a:pPr>
                        <a:lnSpc>
                          <a:spcPct val="150000"/>
                        </a:lnSpc>
                        <a:spcBef>
                          <a:spcPts val="600"/>
                        </a:spcBef>
                        <a:spcAft>
                          <a:spcPts val="600"/>
                        </a:spcAft>
                      </a:pPr>
                      <a:r>
                        <a:rPr lang="en-AU" sz="900">
                          <a:effectLst/>
                        </a:rPr>
                        <a:t>5 years schooling in Italian</a:t>
                      </a:r>
                      <a:endParaRPr lang="en-AU" sz="900">
                        <a:solidFill>
                          <a:srgbClr val="373739"/>
                        </a:solidFill>
                        <a:effectLst/>
                        <a:latin typeface="Arial" panose="020B0604020202020204" pitchFamily="34" charset="0"/>
                        <a:ea typeface="Calibri" panose="020F0502020204030204" pitchFamily="34" charset="0"/>
                        <a:cs typeface="Times New Roman" panose="02020603050405020304" pitchFamily="18" charset="0"/>
                      </a:endParaRPr>
                    </a:p>
                  </a:txBody>
                  <a:tcPr marL="59038" marR="59038" marT="0" marB="0"/>
                </a:tc>
                <a:extLst>
                  <a:ext uri="{0D108BD9-81ED-4DB2-BD59-A6C34878D82A}">
                    <a16:rowId xmlns:a16="http://schemas.microsoft.com/office/drawing/2014/main" val="855949563"/>
                  </a:ext>
                </a:extLst>
              </a:tr>
              <a:tr h="393588">
                <a:tc>
                  <a:txBody>
                    <a:bodyPr/>
                    <a:lstStyle/>
                    <a:p>
                      <a:pPr>
                        <a:lnSpc>
                          <a:spcPct val="150000"/>
                        </a:lnSpc>
                        <a:spcBef>
                          <a:spcPts val="600"/>
                        </a:spcBef>
                        <a:spcAft>
                          <a:spcPts val="600"/>
                        </a:spcAft>
                      </a:pPr>
                      <a:r>
                        <a:rPr lang="en-AU" sz="900">
                          <a:effectLst/>
                        </a:rPr>
                        <a:t>Diabetes Talking Book in Vietnamese</a:t>
                      </a:r>
                      <a:endParaRPr lang="en-AU" sz="900">
                        <a:solidFill>
                          <a:srgbClr val="373739"/>
                        </a:solidFill>
                        <a:effectLst/>
                        <a:latin typeface="Arial" panose="020B0604020202020204" pitchFamily="34" charset="0"/>
                        <a:ea typeface="Calibri" panose="020F0502020204030204" pitchFamily="34" charset="0"/>
                        <a:cs typeface="Times New Roman" panose="02020603050405020304" pitchFamily="18" charset="0"/>
                      </a:endParaRPr>
                    </a:p>
                  </a:txBody>
                  <a:tcPr marL="59038" marR="59038" marT="0" marB="0"/>
                </a:tc>
                <a:tc>
                  <a:txBody>
                    <a:bodyPr/>
                    <a:lstStyle/>
                    <a:p>
                      <a:pPr>
                        <a:lnSpc>
                          <a:spcPct val="150000"/>
                        </a:lnSpc>
                        <a:spcBef>
                          <a:spcPts val="600"/>
                        </a:spcBef>
                        <a:spcAft>
                          <a:spcPts val="600"/>
                        </a:spcAft>
                      </a:pPr>
                      <a:r>
                        <a:rPr lang="en-AU" sz="900">
                          <a:effectLst/>
                        </a:rPr>
                        <a:t>Australian Vietnamese Women’s Association</a:t>
                      </a:r>
                      <a:endParaRPr lang="en-AU" sz="900">
                        <a:solidFill>
                          <a:srgbClr val="373739"/>
                        </a:solidFill>
                        <a:effectLst/>
                        <a:latin typeface="Arial" panose="020B0604020202020204" pitchFamily="34" charset="0"/>
                        <a:ea typeface="Calibri" panose="020F0502020204030204" pitchFamily="34" charset="0"/>
                        <a:cs typeface="Times New Roman" panose="02020603050405020304" pitchFamily="18" charset="0"/>
                      </a:endParaRPr>
                    </a:p>
                  </a:txBody>
                  <a:tcPr marL="59038" marR="59038" marT="0" marB="0"/>
                </a:tc>
                <a:tc>
                  <a:txBody>
                    <a:bodyPr/>
                    <a:lstStyle/>
                    <a:p>
                      <a:pPr>
                        <a:lnSpc>
                          <a:spcPct val="150000"/>
                        </a:lnSpc>
                        <a:spcBef>
                          <a:spcPts val="600"/>
                        </a:spcBef>
                        <a:spcAft>
                          <a:spcPts val="600"/>
                        </a:spcAft>
                      </a:pPr>
                      <a:r>
                        <a:rPr lang="en-AU" sz="900">
                          <a:effectLst/>
                        </a:rPr>
                        <a:t>4/67</a:t>
                      </a:r>
                      <a:endParaRPr lang="en-AU" sz="900">
                        <a:solidFill>
                          <a:srgbClr val="373739"/>
                        </a:solidFill>
                        <a:effectLst/>
                        <a:latin typeface="Arial" panose="020B0604020202020204" pitchFamily="34" charset="0"/>
                        <a:ea typeface="Calibri" panose="020F0502020204030204" pitchFamily="34" charset="0"/>
                        <a:cs typeface="Times New Roman" panose="02020603050405020304" pitchFamily="18" charset="0"/>
                      </a:endParaRPr>
                    </a:p>
                  </a:txBody>
                  <a:tcPr marL="59038" marR="59038" marT="0" marB="0"/>
                </a:tc>
                <a:tc>
                  <a:txBody>
                    <a:bodyPr/>
                    <a:lstStyle/>
                    <a:p>
                      <a:pPr>
                        <a:lnSpc>
                          <a:spcPct val="150000"/>
                        </a:lnSpc>
                        <a:spcBef>
                          <a:spcPts val="600"/>
                        </a:spcBef>
                        <a:spcAft>
                          <a:spcPts val="600"/>
                        </a:spcAft>
                      </a:pPr>
                      <a:r>
                        <a:rPr lang="en-AU" sz="900">
                          <a:effectLst/>
                        </a:rPr>
                        <a:t>73</a:t>
                      </a:r>
                      <a:endParaRPr lang="en-AU" sz="900">
                        <a:solidFill>
                          <a:srgbClr val="373739"/>
                        </a:solidFill>
                        <a:effectLst/>
                        <a:latin typeface="Arial" panose="020B0604020202020204" pitchFamily="34" charset="0"/>
                        <a:ea typeface="Calibri" panose="020F0502020204030204" pitchFamily="34" charset="0"/>
                        <a:cs typeface="Times New Roman" panose="02020603050405020304" pitchFamily="18" charset="0"/>
                      </a:endParaRPr>
                    </a:p>
                  </a:txBody>
                  <a:tcPr marL="59038" marR="59038" marT="0" marB="0"/>
                </a:tc>
                <a:tc>
                  <a:txBody>
                    <a:bodyPr/>
                    <a:lstStyle/>
                    <a:p>
                      <a:pPr>
                        <a:lnSpc>
                          <a:spcPct val="150000"/>
                        </a:lnSpc>
                        <a:spcBef>
                          <a:spcPts val="600"/>
                        </a:spcBef>
                        <a:spcAft>
                          <a:spcPts val="600"/>
                        </a:spcAft>
                      </a:pPr>
                      <a:r>
                        <a:rPr lang="en-AU" sz="900">
                          <a:effectLst/>
                        </a:rPr>
                        <a:t>2</a:t>
                      </a:r>
                      <a:endParaRPr lang="en-AU" sz="900">
                        <a:solidFill>
                          <a:srgbClr val="373739"/>
                        </a:solidFill>
                        <a:effectLst/>
                        <a:latin typeface="Arial" panose="020B0604020202020204" pitchFamily="34" charset="0"/>
                        <a:ea typeface="Calibri" panose="020F0502020204030204" pitchFamily="34" charset="0"/>
                        <a:cs typeface="Times New Roman" panose="02020603050405020304" pitchFamily="18" charset="0"/>
                      </a:endParaRPr>
                    </a:p>
                  </a:txBody>
                  <a:tcPr marL="59038" marR="59038" marT="0" marB="0"/>
                </a:tc>
                <a:tc>
                  <a:txBody>
                    <a:bodyPr/>
                    <a:lstStyle/>
                    <a:p>
                      <a:pPr>
                        <a:lnSpc>
                          <a:spcPct val="150000"/>
                        </a:lnSpc>
                        <a:spcBef>
                          <a:spcPts val="600"/>
                        </a:spcBef>
                        <a:spcAft>
                          <a:spcPts val="600"/>
                        </a:spcAft>
                      </a:pPr>
                      <a:r>
                        <a:rPr lang="en-AU" sz="900">
                          <a:effectLst/>
                        </a:rPr>
                        <a:t>4 years schooling in Vietnamese</a:t>
                      </a:r>
                      <a:endParaRPr lang="en-AU" sz="900">
                        <a:solidFill>
                          <a:srgbClr val="373739"/>
                        </a:solidFill>
                        <a:effectLst/>
                        <a:latin typeface="Arial" panose="020B0604020202020204" pitchFamily="34" charset="0"/>
                        <a:ea typeface="Calibri" panose="020F0502020204030204" pitchFamily="34" charset="0"/>
                        <a:cs typeface="Times New Roman" panose="02020603050405020304" pitchFamily="18" charset="0"/>
                      </a:endParaRPr>
                    </a:p>
                  </a:txBody>
                  <a:tcPr marL="59038" marR="59038" marT="0" marB="0"/>
                </a:tc>
                <a:extLst>
                  <a:ext uri="{0D108BD9-81ED-4DB2-BD59-A6C34878D82A}">
                    <a16:rowId xmlns:a16="http://schemas.microsoft.com/office/drawing/2014/main" val="1340911521"/>
                  </a:ext>
                </a:extLst>
              </a:tr>
              <a:tr h="393588">
                <a:tc>
                  <a:txBody>
                    <a:bodyPr/>
                    <a:lstStyle/>
                    <a:p>
                      <a:pPr>
                        <a:lnSpc>
                          <a:spcPct val="150000"/>
                        </a:lnSpc>
                        <a:spcBef>
                          <a:spcPts val="600"/>
                        </a:spcBef>
                        <a:spcAft>
                          <a:spcPts val="600"/>
                        </a:spcAft>
                      </a:pPr>
                      <a:r>
                        <a:rPr lang="en-AU" sz="900">
                          <a:effectLst/>
                        </a:rPr>
                        <a:t>Dementia Talking Book in Vietnamese</a:t>
                      </a:r>
                      <a:endParaRPr lang="en-AU" sz="900">
                        <a:solidFill>
                          <a:srgbClr val="373739"/>
                        </a:solidFill>
                        <a:effectLst/>
                        <a:latin typeface="Arial" panose="020B0604020202020204" pitchFamily="34" charset="0"/>
                        <a:ea typeface="Calibri" panose="020F0502020204030204" pitchFamily="34" charset="0"/>
                        <a:cs typeface="Times New Roman" panose="02020603050405020304" pitchFamily="18" charset="0"/>
                      </a:endParaRPr>
                    </a:p>
                  </a:txBody>
                  <a:tcPr marL="59038" marR="59038" marT="0" marB="0"/>
                </a:tc>
                <a:tc>
                  <a:txBody>
                    <a:bodyPr/>
                    <a:lstStyle/>
                    <a:p>
                      <a:pPr>
                        <a:lnSpc>
                          <a:spcPct val="150000"/>
                        </a:lnSpc>
                        <a:spcBef>
                          <a:spcPts val="600"/>
                        </a:spcBef>
                        <a:spcAft>
                          <a:spcPts val="600"/>
                        </a:spcAft>
                      </a:pPr>
                      <a:r>
                        <a:rPr lang="en-AU" sz="900">
                          <a:effectLst/>
                        </a:rPr>
                        <a:t>Australian Vietnamese Women’s Association</a:t>
                      </a:r>
                      <a:endParaRPr lang="en-AU" sz="900">
                        <a:solidFill>
                          <a:srgbClr val="373739"/>
                        </a:solidFill>
                        <a:effectLst/>
                        <a:latin typeface="Arial" panose="020B0604020202020204" pitchFamily="34" charset="0"/>
                        <a:ea typeface="Calibri" panose="020F0502020204030204" pitchFamily="34" charset="0"/>
                        <a:cs typeface="Times New Roman" panose="02020603050405020304" pitchFamily="18" charset="0"/>
                      </a:endParaRPr>
                    </a:p>
                  </a:txBody>
                  <a:tcPr marL="59038" marR="59038" marT="0" marB="0"/>
                </a:tc>
                <a:tc>
                  <a:txBody>
                    <a:bodyPr/>
                    <a:lstStyle/>
                    <a:p>
                      <a:pPr>
                        <a:lnSpc>
                          <a:spcPct val="150000"/>
                        </a:lnSpc>
                        <a:spcBef>
                          <a:spcPts val="600"/>
                        </a:spcBef>
                        <a:spcAft>
                          <a:spcPts val="600"/>
                        </a:spcAft>
                      </a:pPr>
                      <a:r>
                        <a:rPr lang="en-AU" sz="900">
                          <a:effectLst/>
                        </a:rPr>
                        <a:t>3/59</a:t>
                      </a:r>
                      <a:endParaRPr lang="en-AU" sz="900">
                        <a:solidFill>
                          <a:srgbClr val="373739"/>
                        </a:solidFill>
                        <a:effectLst/>
                        <a:latin typeface="Arial" panose="020B0604020202020204" pitchFamily="34" charset="0"/>
                        <a:ea typeface="Calibri" panose="020F0502020204030204" pitchFamily="34" charset="0"/>
                        <a:cs typeface="Times New Roman" panose="02020603050405020304" pitchFamily="18" charset="0"/>
                      </a:endParaRPr>
                    </a:p>
                  </a:txBody>
                  <a:tcPr marL="59038" marR="59038" marT="0" marB="0"/>
                </a:tc>
                <a:tc>
                  <a:txBody>
                    <a:bodyPr/>
                    <a:lstStyle/>
                    <a:p>
                      <a:pPr>
                        <a:lnSpc>
                          <a:spcPct val="150000"/>
                        </a:lnSpc>
                        <a:spcBef>
                          <a:spcPts val="600"/>
                        </a:spcBef>
                        <a:spcAft>
                          <a:spcPts val="600"/>
                        </a:spcAft>
                      </a:pPr>
                      <a:r>
                        <a:rPr lang="en-AU" sz="900">
                          <a:effectLst/>
                        </a:rPr>
                        <a:t>73</a:t>
                      </a:r>
                      <a:endParaRPr lang="en-AU" sz="900">
                        <a:solidFill>
                          <a:srgbClr val="373739"/>
                        </a:solidFill>
                        <a:effectLst/>
                        <a:latin typeface="Arial" panose="020B0604020202020204" pitchFamily="34" charset="0"/>
                        <a:ea typeface="Calibri" panose="020F0502020204030204" pitchFamily="34" charset="0"/>
                        <a:cs typeface="Times New Roman" panose="02020603050405020304" pitchFamily="18" charset="0"/>
                      </a:endParaRPr>
                    </a:p>
                  </a:txBody>
                  <a:tcPr marL="59038" marR="59038" marT="0" marB="0"/>
                </a:tc>
                <a:tc>
                  <a:txBody>
                    <a:bodyPr/>
                    <a:lstStyle/>
                    <a:p>
                      <a:pPr>
                        <a:lnSpc>
                          <a:spcPct val="150000"/>
                        </a:lnSpc>
                        <a:spcBef>
                          <a:spcPts val="600"/>
                        </a:spcBef>
                        <a:spcAft>
                          <a:spcPts val="600"/>
                        </a:spcAft>
                      </a:pPr>
                      <a:r>
                        <a:rPr lang="en-AU" sz="900">
                          <a:effectLst/>
                        </a:rPr>
                        <a:t>2</a:t>
                      </a:r>
                      <a:endParaRPr lang="en-AU" sz="900">
                        <a:solidFill>
                          <a:srgbClr val="373739"/>
                        </a:solidFill>
                        <a:effectLst/>
                        <a:latin typeface="Arial" panose="020B0604020202020204" pitchFamily="34" charset="0"/>
                        <a:ea typeface="Calibri" panose="020F0502020204030204" pitchFamily="34" charset="0"/>
                        <a:cs typeface="Times New Roman" panose="02020603050405020304" pitchFamily="18" charset="0"/>
                      </a:endParaRPr>
                    </a:p>
                  </a:txBody>
                  <a:tcPr marL="59038" marR="59038" marT="0" marB="0"/>
                </a:tc>
                <a:tc>
                  <a:txBody>
                    <a:bodyPr/>
                    <a:lstStyle/>
                    <a:p>
                      <a:pPr>
                        <a:lnSpc>
                          <a:spcPct val="150000"/>
                        </a:lnSpc>
                        <a:spcBef>
                          <a:spcPts val="600"/>
                        </a:spcBef>
                        <a:spcAft>
                          <a:spcPts val="600"/>
                        </a:spcAft>
                      </a:pPr>
                      <a:r>
                        <a:rPr lang="en-AU" sz="900">
                          <a:effectLst/>
                        </a:rPr>
                        <a:t>4 years schooling in Vietnamese</a:t>
                      </a:r>
                      <a:endParaRPr lang="en-AU" sz="900">
                        <a:solidFill>
                          <a:srgbClr val="373739"/>
                        </a:solidFill>
                        <a:effectLst/>
                        <a:latin typeface="Arial" panose="020B0604020202020204" pitchFamily="34" charset="0"/>
                        <a:ea typeface="Calibri" panose="020F0502020204030204" pitchFamily="34" charset="0"/>
                        <a:cs typeface="Times New Roman" panose="02020603050405020304" pitchFamily="18" charset="0"/>
                      </a:endParaRPr>
                    </a:p>
                  </a:txBody>
                  <a:tcPr marL="59038" marR="59038" marT="0" marB="0"/>
                </a:tc>
                <a:extLst>
                  <a:ext uri="{0D108BD9-81ED-4DB2-BD59-A6C34878D82A}">
                    <a16:rowId xmlns:a16="http://schemas.microsoft.com/office/drawing/2014/main" val="1400162716"/>
                  </a:ext>
                </a:extLst>
              </a:tr>
              <a:tr h="1508755">
                <a:tc>
                  <a:txBody>
                    <a:bodyPr/>
                    <a:lstStyle/>
                    <a:p>
                      <a:pPr>
                        <a:lnSpc>
                          <a:spcPct val="150000"/>
                        </a:lnSpc>
                        <a:spcBef>
                          <a:spcPts val="600"/>
                        </a:spcBef>
                        <a:spcAft>
                          <a:spcPts val="600"/>
                        </a:spcAft>
                      </a:pPr>
                      <a:r>
                        <a:rPr lang="en-AU" sz="900">
                          <a:effectLst/>
                        </a:rPr>
                        <a:t>Medicines Talking Book in English</a:t>
                      </a:r>
                      <a:endParaRPr lang="en-AU" sz="900">
                        <a:solidFill>
                          <a:srgbClr val="373739"/>
                        </a:solidFill>
                        <a:effectLst/>
                        <a:latin typeface="Arial" panose="020B0604020202020204" pitchFamily="34" charset="0"/>
                        <a:ea typeface="Calibri" panose="020F0502020204030204" pitchFamily="34" charset="0"/>
                        <a:cs typeface="Times New Roman" panose="02020603050405020304" pitchFamily="18" charset="0"/>
                      </a:endParaRPr>
                    </a:p>
                  </a:txBody>
                  <a:tcPr marL="59038" marR="59038" marT="0" marB="0"/>
                </a:tc>
                <a:tc>
                  <a:txBody>
                    <a:bodyPr/>
                    <a:lstStyle/>
                    <a:p>
                      <a:pPr>
                        <a:lnSpc>
                          <a:spcPct val="150000"/>
                        </a:lnSpc>
                        <a:spcBef>
                          <a:spcPts val="600"/>
                        </a:spcBef>
                        <a:spcAft>
                          <a:spcPts val="600"/>
                        </a:spcAft>
                      </a:pPr>
                      <a:r>
                        <a:rPr lang="en-AU" sz="900">
                          <a:effectLst/>
                        </a:rPr>
                        <a:t>Willum Warrain Aboriginal Association</a:t>
                      </a:r>
                    </a:p>
                    <a:p>
                      <a:pPr>
                        <a:lnSpc>
                          <a:spcPct val="150000"/>
                        </a:lnSpc>
                        <a:spcBef>
                          <a:spcPts val="600"/>
                        </a:spcBef>
                        <a:spcAft>
                          <a:spcPts val="600"/>
                        </a:spcAft>
                      </a:pPr>
                      <a:r>
                        <a:rPr lang="en-AU" sz="900">
                          <a:effectLst/>
                        </a:rPr>
                        <a:t>Spanish-speaking Planned Activity Group</a:t>
                      </a:r>
                    </a:p>
                    <a:p>
                      <a:pPr>
                        <a:lnSpc>
                          <a:spcPct val="150000"/>
                        </a:lnSpc>
                        <a:spcBef>
                          <a:spcPts val="600"/>
                        </a:spcBef>
                        <a:spcAft>
                          <a:spcPts val="600"/>
                        </a:spcAft>
                      </a:pPr>
                      <a:r>
                        <a:rPr lang="en-AU" sz="900">
                          <a:effectLst/>
                        </a:rPr>
                        <a:t>Peninsula Advisory Committee for Elders</a:t>
                      </a:r>
                      <a:endParaRPr lang="en-AU" sz="900">
                        <a:solidFill>
                          <a:srgbClr val="373739"/>
                        </a:solidFill>
                        <a:effectLst/>
                        <a:latin typeface="Arial" panose="020B0604020202020204" pitchFamily="34" charset="0"/>
                        <a:ea typeface="Calibri" panose="020F0502020204030204" pitchFamily="34" charset="0"/>
                        <a:cs typeface="Times New Roman" panose="02020603050405020304" pitchFamily="18" charset="0"/>
                      </a:endParaRPr>
                    </a:p>
                  </a:txBody>
                  <a:tcPr marL="59038" marR="59038" marT="0" marB="0"/>
                </a:tc>
                <a:tc>
                  <a:txBody>
                    <a:bodyPr/>
                    <a:lstStyle/>
                    <a:p>
                      <a:pPr>
                        <a:lnSpc>
                          <a:spcPct val="150000"/>
                        </a:lnSpc>
                        <a:spcBef>
                          <a:spcPts val="600"/>
                        </a:spcBef>
                        <a:spcAft>
                          <a:spcPts val="600"/>
                        </a:spcAft>
                      </a:pPr>
                      <a:r>
                        <a:rPr lang="en-AU" sz="900">
                          <a:effectLst/>
                        </a:rPr>
                        <a:t>1/8</a:t>
                      </a:r>
                    </a:p>
                    <a:p>
                      <a:pPr>
                        <a:lnSpc>
                          <a:spcPct val="150000"/>
                        </a:lnSpc>
                        <a:spcBef>
                          <a:spcPts val="600"/>
                        </a:spcBef>
                        <a:spcAft>
                          <a:spcPts val="600"/>
                        </a:spcAft>
                      </a:pPr>
                      <a:r>
                        <a:rPr lang="en-AU" sz="900">
                          <a:effectLst/>
                        </a:rPr>
                        <a:t> </a:t>
                      </a:r>
                    </a:p>
                    <a:p>
                      <a:pPr>
                        <a:lnSpc>
                          <a:spcPct val="150000"/>
                        </a:lnSpc>
                        <a:spcBef>
                          <a:spcPts val="600"/>
                        </a:spcBef>
                        <a:spcAft>
                          <a:spcPts val="600"/>
                        </a:spcAft>
                      </a:pPr>
                      <a:r>
                        <a:rPr lang="en-AU" sz="900">
                          <a:effectLst/>
                        </a:rPr>
                        <a:t>1/19</a:t>
                      </a:r>
                    </a:p>
                    <a:p>
                      <a:pPr>
                        <a:lnSpc>
                          <a:spcPct val="150000"/>
                        </a:lnSpc>
                        <a:spcBef>
                          <a:spcPts val="600"/>
                        </a:spcBef>
                        <a:spcAft>
                          <a:spcPts val="600"/>
                        </a:spcAft>
                      </a:pPr>
                      <a:r>
                        <a:rPr lang="en-AU" sz="900">
                          <a:effectLst/>
                        </a:rPr>
                        <a:t> </a:t>
                      </a:r>
                    </a:p>
                    <a:p>
                      <a:pPr>
                        <a:lnSpc>
                          <a:spcPct val="150000"/>
                        </a:lnSpc>
                        <a:spcBef>
                          <a:spcPts val="600"/>
                        </a:spcBef>
                        <a:spcAft>
                          <a:spcPts val="600"/>
                        </a:spcAft>
                      </a:pPr>
                      <a:r>
                        <a:rPr lang="en-AU" sz="900">
                          <a:effectLst/>
                        </a:rPr>
                        <a:t>1/20</a:t>
                      </a:r>
                      <a:endParaRPr lang="en-AU" sz="900">
                        <a:solidFill>
                          <a:srgbClr val="373739"/>
                        </a:solidFill>
                        <a:effectLst/>
                        <a:latin typeface="Arial" panose="020B0604020202020204" pitchFamily="34" charset="0"/>
                        <a:ea typeface="Calibri" panose="020F0502020204030204" pitchFamily="34" charset="0"/>
                        <a:cs typeface="Times New Roman" panose="02020603050405020304" pitchFamily="18" charset="0"/>
                      </a:endParaRPr>
                    </a:p>
                  </a:txBody>
                  <a:tcPr marL="59038" marR="59038" marT="0" marB="0"/>
                </a:tc>
                <a:tc>
                  <a:txBody>
                    <a:bodyPr/>
                    <a:lstStyle/>
                    <a:p>
                      <a:pPr>
                        <a:lnSpc>
                          <a:spcPct val="150000"/>
                        </a:lnSpc>
                        <a:spcBef>
                          <a:spcPts val="600"/>
                        </a:spcBef>
                        <a:spcAft>
                          <a:spcPts val="600"/>
                        </a:spcAft>
                      </a:pPr>
                      <a:r>
                        <a:rPr lang="en-AU" sz="900">
                          <a:effectLst/>
                        </a:rPr>
                        <a:t>52</a:t>
                      </a:r>
                    </a:p>
                    <a:p>
                      <a:pPr>
                        <a:lnSpc>
                          <a:spcPct val="150000"/>
                        </a:lnSpc>
                        <a:spcBef>
                          <a:spcPts val="600"/>
                        </a:spcBef>
                        <a:spcAft>
                          <a:spcPts val="600"/>
                        </a:spcAft>
                      </a:pPr>
                      <a:r>
                        <a:rPr lang="en-AU" sz="900">
                          <a:effectLst/>
                        </a:rPr>
                        <a:t> </a:t>
                      </a:r>
                    </a:p>
                    <a:p>
                      <a:pPr>
                        <a:lnSpc>
                          <a:spcPct val="150000"/>
                        </a:lnSpc>
                        <a:spcBef>
                          <a:spcPts val="600"/>
                        </a:spcBef>
                        <a:spcAft>
                          <a:spcPts val="600"/>
                        </a:spcAft>
                      </a:pPr>
                      <a:r>
                        <a:rPr lang="en-AU" sz="900">
                          <a:effectLst/>
                        </a:rPr>
                        <a:t>76</a:t>
                      </a:r>
                    </a:p>
                    <a:p>
                      <a:pPr>
                        <a:lnSpc>
                          <a:spcPct val="150000"/>
                        </a:lnSpc>
                        <a:spcBef>
                          <a:spcPts val="600"/>
                        </a:spcBef>
                        <a:spcAft>
                          <a:spcPts val="600"/>
                        </a:spcAft>
                      </a:pPr>
                      <a:r>
                        <a:rPr lang="en-AU" sz="900">
                          <a:effectLst/>
                        </a:rPr>
                        <a:t> </a:t>
                      </a:r>
                    </a:p>
                    <a:p>
                      <a:pPr>
                        <a:lnSpc>
                          <a:spcPct val="150000"/>
                        </a:lnSpc>
                        <a:spcBef>
                          <a:spcPts val="600"/>
                        </a:spcBef>
                        <a:spcAft>
                          <a:spcPts val="600"/>
                        </a:spcAft>
                      </a:pPr>
                      <a:r>
                        <a:rPr lang="en-AU" sz="900">
                          <a:effectLst/>
                        </a:rPr>
                        <a:t>72</a:t>
                      </a:r>
                      <a:endParaRPr lang="en-AU" sz="900">
                        <a:solidFill>
                          <a:srgbClr val="373739"/>
                        </a:solidFill>
                        <a:effectLst/>
                        <a:latin typeface="Arial" panose="020B0604020202020204" pitchFamily="34" charset="0"/>
                        <a:ea typeface="Calibri" panose="020F0502020204030204" pitchFamily="34" charset="0"/>
                        <a:cs typeface="Times New Roman" panose="02020603050405020304" pitchFamily="18" charset="0"/>
                      </a:endParaRPr>
                    </a:p>
                  </a:txBody>
                  <a:tcPr marL="59038" marR="59038" marT="0" marB="0"/>
                </a:tc>
                <a:tc>
                  <a:txBody>
                    <a:bodyPr/>
                    <a:lstStyle/>
                    <a:p>
                      <a:pPr>
                        <a:lnSpc>
                          <a:spcPct val="150000"/>
                        </a:lnSpc>
                        <a:spcBef>
                          <a:spcPts val="600"/>
                        </a:spcBef>
                        <a:spcAft>
                          <a:spcPts val="600"/>
                        </a:spcAft>
                      </a:pPr>
                      <a:r>
                        <a:rPr lang="en-AU" sz="900">
                          <a:effectLst/>
                        </a:rPr>
                        <a:t>9</a:t>
                      </a:r>
                    </a:p>
                    <a:p>
                      <a:pPr>
                        <a:lnSpc>
                          <a:spcPct val="150000"/>
                        </a:lnSpc>
                        <a:spcBef>
                          <a:spcPts val="600"/>
                        </a:spcBef>
                        <a:spcAft>
                          <a:spcPts val="600"/>
                        </a:spcAft>
                      </a:pPr>
                      <a:r>
                        <a:rPr lang="en-AU" sz="900">
                          <a:effectLst/>
                        </a:rPr>
                        <a:t> </a:t>
                      </a:r>
                    </a:p>
                    <a:p>
                      <a:pPr>
                        <a:lnSpc>
                          <a:spcPct val="150000"/>
                        </a:lnSpc>
                        <a:spcBef>
                          <a:spcPts val="600"/>
                        </a:spcBef>
                        <a:spcAft>
                          <a:spcPts val="600"/>
                        </a:spcAft>
                      </a:pPr>
                      <a:r>
                        <a:rPr lang="en-AU" sz="900">
                          <a:effectLst/>
                        </a:rPr>
                        <a:t>Not available</a:t>
                      </a:r>
                    </a:p>
                    <a:p>
                      <a:pPr>
                        <a:lnSpc>
                          <a:spcPct val="150000"/>
                        </a:lnSpc>
                        <a:spcBef>
                          <a:spcPts val="600"/>
                        </a:spcBef>
                        <a:spcAft>
                          <a:spcPts val="600"/>
                        </a:spcAft>
                      </a:pPr>
                      <a:r>
                        <a:rPr lang="en-AU" sz="900">
                          <a:effectLst/>
                        </a:rPr>
                        <a:t> </a:t>
                      </a:r>
                    </a:p>
                    <a:p>
                      <a:pPr>
                        <a:lnSpc>
                          <a:spcPct val="150000"/>
                        </a:lnSpc>
                        <a:spcBef>
                          <a:spcPts val="600"/>
                        </a:spcBef>
                        <a:spcAft>
                          <a:spcPts val="600"/>
                        </a:spcAft>
                      </a:pPr>
                      <a:r>
                        <a:rPr lang="en-AU" sz="900">
                          <a:effectLst/>
                        </a:rPr>
                        <a:t>11</a:t>
                      </a:r>
                      <a:endParaRPr lang="en-AU" sz="900">
                        <a:solidFill>
                          <a:srgbClr val="373739"/>
                        </a:solidFill>
                        <a:effectLst/>
                        <a:latin typeface="Arial" panose="020B0604020202020204" pitchFamily="34" charset="0"/>
                        <a:ea typeface="Calibri" panose="020F0502020204030204" pitchFamily="34" charset="0"/>
                        <a:cs typeface="Times New Roman" panose="02020603050405020304" pitchFamily="18" charset="0"/>
                      </a:endParaRPr>
                    </a:p>
                  </a:txBody>
                  <a:tcPr marL="59038" marR="59038" marT="0" marB="0"/>
                </a:tc>
                <a:tc>
                  <a:txBody>
                    <a:bodyPr/>
                    <a:lstStyle/>
                    <a:p>
                      <a:pPr>
                        <a:lnSpc>
                          <a:spcPct val="150000"/>
                        </a:lnSpc>
                        <a:spcBef>
                          <a:spcPts val="600"/>
                        </a:spcBef>
                        <a:spcAft>
                          <a:spcPts val="600"/>
                        </a:spcAft>
                      </a:pPr>
                      <a:r>
                        <a:rPr lang="en-AU" sz="900" dirty="0">
                          <a:effectLst/>
                        </a:rPr>
                        <a:t>Not available</a:t>
                      </a:r>
                    </a:p>
                    <a:p>
                      <a:pPr>
                        <a:lnSpc>
                          <a:spcPct val="150000"/>
                        </a:lnSpc>
                        <a:spcBef>
                          <a:spcPts val="600"/>
                        </a:spcBef>
                        <a:spcAft>
                          <a:spcPts val="600"/>
                        </a:spcAft>
                      </a:pPr>
                      <a:r>
                        <a:rPr lang="en-AU" sz="900" dirty="0">
                          <a:effectLst/>
                        </a:rPr>
                        <a:t> </a:t>
                      </a:r>
                    </a:p>
                    <a:p>
                      <a:pPr>
                        <a:lnSpc>
                          <a:spcPct val="150000"/>
                        </a:lnSpc>
                        <a:spcBef>
                          <a:spcPts val="600"/>
                        </a:spcBef>
                        <a:spcAft>
                          <a:spcPts val="600"/>
                        </a:spcAft>
                      </a:pPr>
                      <a:r>
                        <a:rPr lang="en-AU" sz="900" dirty="0">
                          <a:effectLst/>
                        </a:rPr>
                        <a:t>7 years schooling in Spanish</a:t>
                      </a:r>
                    </a:p>
                    <a:p>
                      <a:pPr>
                        <a:lnSpc>
                          <a:spcPct val="150000"/>
                        </a:lnSpc>
                        <a:spcBef>
                          <a:spcPts val="600"/>
                        </a:spcBef>
                        <a:spcAft>
                          <a:spcPts val="600"/>
                        </a:spcAft>
                      </a:pPr>
                      <a:r>
                        <a:rPr lang="en-AU" sz="900" dirty="0">
                          <a:effectLst/>
                        </a:rPr>
                        <a:t> </a:t>
                      </a:r>
                    </a:p>
                    <a:p>
                      <a:pPr>
                        <a:lnSpc>
                          <a:spcPct val="150000"/>
                        </a:lnSpc>
                        <a:spcBef>
                          <a:spcPts val="600"/>
                        </a:spcBef>
                        <a:spcAft>
                          <a:spcPts val="600"/>
                        </a:spcAft>
                      </a:pPr>
                      <a:r>
                        <a:rPr lang="en-AU" sz="900" dirty="0">
                          <a:effectLst/>
                        </a:rPr>
                        <a:t>Not available</a:t>
                      </a:r>
                      <a:endParaRPr lang="en-AU" sz="900" dirty="0">
                        <a:solidFill>
                          <a:srgbClr val="373739"/>
                        </a:solidFill>
                        <a:effectLst/>
                        <a:latin typeface="Arial" panose="020B0604020202020204" pitchFamily="34" charset="0"/>
                        <a:ea typeface="Calibri" panose="020F0502020204030204" pitchFamily="34" charset="0"/>
                        <a:cs typeface="Times New Roman" panose="02020603050405020304" pitchFamily="18" charset="0"/>
                      </a:endParaRPr>
                    </a:p>
                  </a:txBody>
                  <a:tcPr marL="59038" marR="59038" marT="0" marB="0"/>
                </a:tc>
                <a:extLst>
                  <a:ext uri="{0D108BD9-81ED-4DB2-BD59-A6C34878D82A}">
                    <a16:rowId xmlns:a16="http://schemas.microsoft.com/office/drawing/2014/main" val="577071433"/>
                  </a:ext>
                </a:extLst>
              </a:tr>
            </a:tbl>
          </a:graphicData>
        </a:graphic>
      </p:graphicFrame>
      <p:sp>
        <p:nvSpPr>
          <p:cNvPr id="8" name="Footer Placeholder 3">
            <a:extLst/>
          </p:cNvPr>
          <p:cNvSpPr>
            <a:spLocks noGrp="1"/>
          </p:cNvSpPr>
          <p:nvPr>
            <p:ph type="ftr" sz="quarter" idx="11"/>
          </p:nvPr>
        </p:nvSpPr>
        <p:spPr>
          <a:xfrm>
            <a:off x="664039" y="6397986"/>
            <a:ext cx="7741870" cy="271705"/>
          </a:xfrm>
        </p:spPr>
        <p:txBody>
          <a:bodyPr/>
          <a:lstStyle/>
          <a:p>
            <a:r>
              <a:rPr lang="en-US" sz="1050" b="1" dirty="0"/>
              <a:t>Digital ‘Talking Books’ on medicines, diabetes and dementia: Using the latest technology to meet the information needs of consumers</a:t>
            </a:r>
            <a:endParaRPr lang="en-AU" sz="1050" b="1" dirty="0"/>
          </a:p>
        </p:txBody>
      </p:sp>
    </p:spTree>
    <p:extLst>
      <p:ext uri="{BB962C8B-B14F-4D97-AF65-F5344CB8AC3E}">
        <p14:creationId xmlns:p14="http://schemas.microsoft.com/office/powerpoint/2010/main" val="29419669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a:t>Methodology</a:t>
            </a:r>
          </a:p>
        </p:txBody>
      </p:sp>
      <p:sp>
        <p:nvSpPr>
          <p:cNvPr id="4" name="Slide Number Placeholder 3"/>
          <p:cNvSpPr>
            <a:spLocks noGrp="1"/>
          </p:cNvSpPr>
          <p:nvPr>
            <p:ph type="sldNum" sz="quarter" idx="12"/>
          </p:nvPr>
        </p:nvSpPr>
        <p:spPr/>
        <p:txBody>
          <a:bodyPr/>
          <a:lstStyle/>
          <a:p>
            <a:fld id="{BD1B3FBD-3162-49DE-8D80-7B8A5FA4858B}" type="slidenum">
              <a:rPr lang="en-AU" smtClean="0"/>
              <a:pPr/>
              <a:t>19</a:t>
            </a:fld>
            <a:endParaRPr lang="en-AU" dirty="0"/>
          </a:p>
        </p:txBody>
      </p:sp>
      <p:sp>
        <p:nvSpPr>
          <p:cNvPr id="5" name="Content Placeholder 4"/>
          <p:cNvSpPr>
            <a:spLocks noGrp="1"/>
          </p:cNvSpPr>
          <p:nvPr>
            <p:ph sz="quarter" idx="14"/>
          </p:nvPr>
        </p:nvSpPr>
        <p:spPr>
          <a:xfrm>
            <a:off x="584617" y="1795902"/>
            <a:ext cx="4110952" cy="4461382"/>
          </a:xfrm>
        </p:spPr>
        <p:txBody>
          <a:bodyPr>
            <a:normAutofit/>
          </a:bodyPr>
          <a:lstStyle/>
          <a:p>
            <a:pPr marL="342900" indent="-342900">
              <a:buFont typeface="Arial" panose="020B0604020202020204" pitchFamily="34" charset="0"/>
              <a:buChar char="•"/>
            </a:pPr>
            <a:r>
              <a:rPr lang="en-US" sz="2600" dirty="0">
                <a:solidFill>
                  <a:schemeClr val="tx1">
                    <a:lumMod val="65000"/>
                    <a:lumOff val="35000"/>
                  </a:schemeClr>
                </a:solidFill>
              </a:rPr>
              <a:t>3D Floppy Books software to keep the technology up-to-date</a:t>
            </a:r>
          </a:p>
          <a:p>
            <a:pPr marL="342900" indent="-342900">
              <a:buFont typeface="Arial" panose="020B0604020202020204" pitchFamily="34" charset="0"/>
              <a:buChar char="•"/>
            </a:pPr>
            <a:endParaRPr lang="en-US" sz="1100" dirty="0">
              <a:solidFill>
                <a:schemeClr val="tx1">
                  <a:lumMod val="65000"/>
                  <a:lumOff val="35000"/>
                </a:schemeClr>
              </a:solidFill>
            </a:endParaRPr>
          </a:p>
          <a:p>
            <a:pPr marL="342900" indent="-342900">
              <a:buFont typeface="Arial" panose="020B0604020202020204" pitchFamily="34" charset="0"/>
              <a:buChar char="•"/>
            </a:pPr>
            <a:r>
              <a:rPr lang="en-US" sz="2600" dirty="0">
                <a:solidFill>
                  <a:schemeClr val="tx1">
                    <a:lumMod val="65000"/>
                    <a:lumOff val="35000"/>
                  </a:schemeClr>
                </a:solidFill>
              </a:rPr>
              <a:t>‘Key word’ google search</a:t>
            </a:r>
          </a:p>
          <a:p>
            <a:pPr marL="342900" indent="-342900">
              <a:buFont typeface="Arial" panose="020B0604020202020204" pitchFamily="34" charset="0"/>
              <a:buChar char="•"/>
            </a:pPr>
            <a:endParaRPr lang="en-US" sz="1100" dirty="0">
              <a:solidFill>
                <a:schemeClr val="tx1">
                  <a:lumMod val="65000"/>
                  <a:lumOff val="35000"/>
                </a:schemeClr>
              </a:solidFill>
            </a:endParaRPr>
          </a:p>
          <a:p>
            <a:pPr marL="342900" indent="-342900">
              <a:buFont typeface="Arial" panose="020B0604020202020204" pitchFamily="34" charset="0"/>
              <a:buChar char="•"/>
            </a:pPr>
            <a:r>
              <a:rPr lang="en-US" sz="2600" dirty="0">
                <a:solidFill>
                  <a:schemeClr val="tx1">
                    <a:lumMod val="65000"/>
                    <a:lumOff val="35000"/>
                  </a:schemeClr>
                </a:solidFill>
              </a:rPr>
              <a:t>Instructions guide to construct new books &amp; update and maintain existing</a:t>
            </a:r>
          </a:p>
          <a:p>
            <a:endParaRPr lang="en-AU" dirty="0"/>
          </a:p>
        </p:txBody>
      </p:sp>
      <p:sp>
        <p:nvSpPr>
          <p:cNvPr id="6" name="Footer Placeholder 3">
            <a:extLst/>
          </p:cNvPr>
          <p:cNvSpPr>
            <a:spLocks noGrp="1"/>
          </p:cNvSpPr>
          <p:nvPr>
            <p:ph type="ftr" sz="quarter" idx="11"/>
          </p:nvPr>
        </p:nvSpPr>
        <p:spPr>
          <a:xfrm>
            <a:off x="664039" y="6397986"/>
            <a:ext cx="7741870" cy="271705"/>
          </a:xfrm>
        </p:spPr>
        <p:txBody>
          <a:bodyPr/>
          <a:lstStyle/>
          <a:p>
            <a:r>
              <a:rPr lang="en-US" sz="1050" b="1" dirty="0"/>
              <a:t>Digital ‘Talking Books’ on medicines, diabetes and dementia: Using the latest technology to meet the information needs of consumers</a:t>
            </a:r>
            <a:endParaRPr lang="en-AU" sz="1050" b="1"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19077" y="1607911"/>
            <a:ext cx="3796902" cy="3807054"/>
          </a:xfrm>
          <a:prstGeom prst="rect">
            <a:avLst/>
          </a:prstGeom>
        </p:spPr>
      </p:pic>
    </p:spTree>
    <p:extLst>
      <p:ext uri="{BB962C8B-B14F-4D97-AF65-F5344CB8AC3E}">
        <p14:creationId xmlns:p14="http://schemas.microsoft.com/office/powerpoint/2010/main" val="32337628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20665" y="1643063"/>
            <a:ext cx="3438728" cy="3447922"/>
          </a:xfrm>
          <a:prstGeom prst="rect">
            <a:avLst/>
          </a:prstGeom>
        </p:spPr>
      </p:pic>
      <p:sp>
        <p:nvSpPr>
          <p:cNvPr id="2" name="Title 1"/>
          <p:cNvSpPr>
            <a:spLocks noGrp="1"/>
          </p:cNvSpPr>
          <p:nvPr>
            <p:ph type="title"/>
          </p:nvPr>
        </p:nvSpPr>
        <p:spPr/>
        <p:txBody>
          <a:bodyPr/>
          <a:lstStyle/>
          <a:p>
            <a:r>
              <a:rPr lang="en-AU" b="1" dirty="0"/>
              <a:t>Findings</a:t>
            </a:r>
          </a:p>
        </p:txBody>
      </p:sp>
      <p:sp>
        <p:nvSpPr>
          <p:cNvPr id="4" name="Slide Number Placeholder 3"/>
          <p:cNvSpPr>
            <a:spLocks noGrp="1"/>
          </p:cNvSpPr>
          <p:nvPr>
            <p:ph type="sldNum" sz="quarter" idx="12"/>
          </p:nvPr>
        </p:nvSpPr>
        <p:spPr/>
        <p:txBody>
          <a:bodyPr/>
          <a:lstStyle/>
          <a:p>
            <a:fld id="{BD1B3FBD-3162-49DE-8D80-7B8A5FA4858B}" type="slidenum">
              <a:rPr lang="en-AU" smtClean="0"/>
              <a:pPr/>
              <a:t>20</a:t>
            </a:fld>
            <a:endParaRPr lang="en-AU" dirty="0"/>
          </a:p>
        </p:txBody>
      </p:sp>
      <p:sp>
        <p:nvSpPr>
          <p:cNvPr id="5" name="Content Placeholder 4"/>
          <p:cNvSpPr>
            <a:spLocks noGrp="1"/>
          </p:cNvSpPr>
          <p:nvPr>
            <p:ph sz="quarter" idx="14"/>
          </p:nvPr>
        </p:nvSpPr>
        <p:spPr>
          <a:xfrm>
            <a:off x="584616" y="1643062"/>
            <a:ext cx="4636313" cy="4351338"/>
          </a:xfrm>
        </p:spPr>
        <p:txBody>
          <a:bodyPr/>
          <a:lstStyle/>
          <a:p>
            <a:r>
              <a:rPr lang="en-US" sz="2600" dirty="0">
                <a:solidFill>
                  <a:schemeClr val="tx1">
                    <a:lumMod val="65000"/>
                    <a:lumOff val="35000"/>
                  </a:schemeClr>
                </a:solidFill>
              </a:rPr>
              <a:t>Qualitative studies reveal that the Digital Talking Books </a:t>
            </a:r>
            <a:r>
              <a:rPr lang="en-AU" sz="2600" dirty="0">
                <a:solidFill>
                  <a:schemeClr val="tx1">
                    <a:lumMod val="65000"/>
                    <a:lumOff val="35000"/>
                  </a:schemeClr>
                </a:solidFill>
              </a:rPr>
              <a:t>improved health-related literacy amongst older people </a:t>
            </a:r>
          </a:p>
          <a:p>
            <a:endParaRPr lang="en-AU" sz="1000" dirty="0">
              <a:solidFill>
                <a:schemeClr val="tx1">
                  <a:lumMod val="65000"/>
                  <a:lumOff val="35000"/>
                </a:schemeClr>
              </a:solidFill>
            </a:endParaRPr>
          </a:p>
          <a:p>
            <a:r>
              <a:rPr lang="en-AU" sz="2600" dirty="0">
                <a:solidFill>
                  <a:schemeClr val="tx1">
                    <a:lumMod val="65000"/>
                    <a:lumOff val="35000"/>
                  </a:schemeClr>
                </a:solidFill>
              </a:rPr>
              <a:t>Availability of hard copy PDF bi-lingual versions of the content of the Digital Talking Books </a:t>
            </a:r>
          </a:p>
          <a:p>
            <a:endParaRPr lang="en-AU" dirty="0"/>
          </a:p>
        </p:txBody>
      </p:sp>
      <p:sp>
        <p:nvSpPr>
          <p:cNvPr id="10" name="Footer Placeholder 3">
            <a:extLst/>
          </p:cNvPr>
          <p:cNvSpPr>
            <a:spLocks noGrp="1"/>
          </p:cNvSpPr>
          <p:nvPr>
            <p:ph type="ftr" sz="quarter" idx="11"/>
          </p:nvPr>
        </p:nvSpPr>
        <p:spPr>
          <a:xfrm>
            <a:off x="664039" y="6397986"/>
            <a:ext cx="7741870" cy="271705"/>
          </a:xfrm>
        </p:spPr>
        <p:txBody>
          <a:bodyPr/>
          <a:lstStyle/>
          <a:p>
            <a:r>
              <a:rPr lang="en-US" sz="1050" b="1" dirty="0"/>
              <a:t>Digital ‘Talking Books’ on medicines, diabetes and dementia: Using the latest technology to meet the information needs of consumers</a:t>
            </a:r>
            <a:endParaRPr lang="en-AU" sz="1050" b="1" dirty="0"/>
          </a:p>
        </p:txBody>
      </p:sp>
    </p:spTree>
    <p:extLst>
      <p:ext uri="{BB962C8B-B14F-4D97-AF65-F5344CB8AC3E}">
        <p14:creationId xmlns:p14="http://schemas.microsoft.com/office/powerpoint/2010/main" val="20410409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a:t>Conclusion</a:t>
            </a:r>
          </a:p>
        </p:txBody>
      </p:sp>
      <p:sp>
        <p:nvSpPr>
          <p:cNvPr id="4" name="Slide Number Placeholder 3"/>
          <p:cNvSpPr>
            <a:spLocks noGrp="1"/>
          </p:cNvSpPr>
          <p:nvPr>
            <p:ph type="sldNum" sz="quarter" idx="12"/>
          </p:nvPr>
        </p:nvSpPr>
        <p:spPr/>
        <p:txBody>
          <a:bodyPr/>
          <a:lstStyle/>
          <a:p>
            <a:fld id="{BD1B3FBD-3162-49DE-8D80-7B8A5FA4858B}" type="slidenum">
              <a:rPr lang="en-AU" smtClean="0"/>
              <a:pPr/>
              <a:t>21</a:t>
            </a:fld>
            <a:endParaRPr lang="en-AU" dirty="0"/>
          </a:p>
        </p:txBody>
      </p:sp>
      <p:sp>
        <p:nvSpPr>
          <p:cNvPr id="5" name="Content Placeholder 4"/>
          <p:cNvSpPr>
            <a:spLocks noGrp="1"/>
          </p:cNvSpPr>
          <p:nvPr>
            <p:ph sz="quarter" idx="14"/>
          </p:nvPr>
        </p:nvSpPr>
        <p:spPr>
          <a:xfrm>
            <a:off x="584616" y="1745991"/>
            <a:ext cx="4636313" cy="4351338"/>
          </a:xfrm>
        </p:spPr>
        <p:txBody>
          <a:bodyPr/>
          <a:lstStyle/>
          <a:p>
            <a:pPr>
              <a:spcAft>
                <a:spcPts val="0"/>
              </a:spcAft>
            </a:pPr>
            <a:r>
              <a:rPr lang="en-US" sz="2600" dirty="0">
                <a:solidFill>
                  <a:schemeClr val="tx1">
                    <a:lumMod val="65000"/>
                    <a:lumOff val="35000"/>
                  </a:schemeClr>
                </a:solidFill>
              </a:rPr>
              <a:t>Big increase in visits to the Digital  Talking Books</a:t>
            </a:r>
          </a:p>
          <a:p>
            <a:pPr>
              <a:spcAft>
                <a:spcPts val="0"/>
              </a:spcAft>
            </a:pPr>
            <a:endParaRPr lang="en-US" sz="1000" dirty="0">
              <a:solidFill>
                <a:schemeClr val="tx1">
                  <a:lumMod val="65000"/>
                  <a:lumOff val="35000"/>
                </a:schemeClr>
              </a:solidFill>
            </a:endParaRPr>
          </a:p>
          <a:p>
            <a:pPr>
              <a:spcAft>
                <a:spcPts val="0"/>
              </a:spcAft>
            </a:pPr>
            <a:endParaRPr lang="en-US" sz="1000" dirty="0">
              <a:solidFill>
                <a:schemeClr val="tx1">
                  <a:lumMod val="65000"/>
                  <a:lumOff val="35000"/>
                </a:schemeClr>
              </a:solidFill>
            </a:endParaRPr>
          </a:p>
          <a:p>
            <a:pPr>
              <a:spcAft>
                <a:spcPts val="0"/>
              </a:spcAft>
            </a:pPr>
            <a:r>
              <a:rPr lang="en-US" sz="2600" dirty="0">
                <a:solidFill>
                  <a:schemeClr val="tx1">
                    <a:lumMod val="65000"/>
                    <a:lumOff val="35000"/>
                  </a:schemeClr>
                </a:solidFill>
              </a:rPr>
              <a:t>Determine the best way to teach older people how to access the Digital Talking Books</a:t>
            </a:r>
          </a:p>
          <a:p>
            <a:pPr>
              <a:spcAft>
                <a:spcPts val="0"/>
              </a:spcAft>
            </a:pPr>
            <a:endParaRPr lang="en-US" sz="1000" dirty="0">
              <a:solidFill>
                <a:schemeClr val="tx1">
                  <a:lumMod val="65000"/>
                  <a:lumOff val="35000"/>
                </a:schemeClr>
              </a:solidFill>
            </a:endParaRPr>
          </a:p>
          <a:p>
            <a:pPr>
              <a:spcAft>
                <a:spcPts val="0"/>
              </a:spcAft>
            </a:pPr>
            <a:endParaRPr lang="en-US" sz="1000" dirty="0">
              <a:solidFill>
                <a:schemeClr val="tx1">
                  <a:lumMod val="65000"/>
                  <a:lumOff val="35000"/>
                </a:schemeClr>
              </a:solidFill>
            </a:endParaRPr>
          </a:p>
          <a:p>
            <a:pPr>
              <a:spcAft>
                <a:spcPts val="0"/>
              </a:spcAft>
            </a:pPr>
            <a:r>
              <a:rPr lang="en-US" sz="2600" dirty="0">
                <a:solidFill>
                  <a:schemeClr val="tx1">
                    <a:lumMod val="65000"/>
                    <a:lumOff val="35000"/>
                  </a:schemeClr>
                </a:solidFill>
              </a:rPr>
              <a:t>How the Digital Talking Books are contributing to the health outcomes of older people</a:t>
            </a:r>
            <a:endParaRPr lang="en-AU" dirty="0">
              <a:solidFill>
                <a:schemeClr val="tx1">
                  <a:lumMod val="65000"/>
                  <a:lumOff val="35000"/>
                </a:schemeClr>
              </a:solidFill>
            </a:endParaRPr>
          </a:p>
          <a:p>
            <a:endParaRPr lang="en-AU" dirty="0"/>
          </a:p>
        </p:txBody>
      </p:sp>
      <p:sp>
        <p:nvSpPr>
          <p:cNvPr id="7" name="Footer Placeholder 3">
            <a:extLst/>
          </p:cNvPr>
          <p:cNvSpPr>
            <a:spLocks noGrp="1"/>
          </p:cNvSpPr>
          <p:nvPr>
            <p:ph type="ftr" sz="quarter" idx="11"/>
          </p:nvPr>
        </p:nvSpPr>
        <p:spPr>
          <a:xfrm>
            <a:off x="664039" y="6397986"/>
            <a:ext cx="7741870" cy="271705"/>
          </a:xfrm>
        </p:spPr>
        <p:txBody>
          <a:bodyPr/>
          <a:lstStyle/>
          <a:p>
            <a:r>
              <a:rPr lang="en-US" sz="1050" b="1" dirty="0"/>
              <a:t>Digital ‘Talking Books’ on medicines, diabetes and dementia: Using the latest technology to meet the information needs of consumers</a:t>
            </a:r>
            <a:endParaRPr lang="en-AU" sz="1050" b="1"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0929" y="1690689"/>
            <a:ext cx="3562350" cy="3571875"/>
          </a:xfrm>
          <a:prstGeom prst="rect">
            <a:avLst/>
          </a:prstGeom>
        </p:spPr>
      </p:pic>
    </p:spTree>
    <p:extLst>
      <p:ext uri="{BB962C8B-B14F-4D97-AF65-F5344CB8AC3E}">
        <p14:creationId xmlns:p14="http://schemas.microsoft.com/office/powerpoint/2010/main" val="40066637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Demonstration</a:t>
            </a:r>
          </a:p>
        </p:txBody>
      </p:sp>
      <p:sp>
        <p:nvSpPr>
          <p:cNvPr id="4" name="Content Placeholder 3"/>
          <p:cNvSpPr>
            <a:spLocks noGrp="1"/>
          </p:cNvSpPr>
          <p:nvPr>
            <p:ph sz="quarter" idx="14"/>
          </p:nvPr>
        </p:nvSpPr>
        <p:spPr/>
        <p:txBody>
          <a:bodyPr/>
          <a:lstStyle/>
          <a:p>
            <a:endParaRPr lang="en-AU" dirty="0"/>
          </a:p>
          <a:p>
            <a:endParaRPr lang="en-AU" dirty="0"/>
          </a:p>
          <a:p>
            <a:endParaRPr lang="en-AU" dirty="0"/>
          </a:p>
          <a:p>
            <a:pPr algn="ctr"/>
            <a:r>
              <a:rPr lang="en-AU" sz="3600" dirty="0">
                <a:hlinkClick r:id="rId3"/>
              </a:rPr>
              <a:t>Vietnamese Diabetes Talking Book</a:t>
            </a:r>
            <a:endParaRPr lang="en-AU" sz="3600" dirty="0"/>
          </a:p>
          <a:p>
            <a:endParaRPr lang="en-AU" dirty="0"/>
          </a:p>
        </p:txBody>
      </p:sp>
      <p:sp>
        <p:nvSpPr>
          <p:cNvPr id="5" name="Footer Placeholder 3">
            <a:extLst/>
          </p:cNvPr>
          <p:cNvSpPr>
            <a:spLocks noGrp="1"/>
          </p:cNvSpPr>
          <p:nvPr>
            <p:ph type="ftr" sz="quarter" idx="11"/>
          </p:nvPr>
        </p:nvSpPr>
        <p:spPr>
          <a:xfrm>
            <a:off x="664039" y="6397986"/>
            <a:ext cx="7741870" cy="271705"/>
          </a:xfrm>
        </p:spPr>
        <p:txBody>
          <a:bodyPr/>
          <a:lstStyle/>
          <a:p>
            <a:r>
              <a:rPr lang="en-US" sz="1050" b="1" dirty="0"/>
              <a:t>Digital ‘Talking Books’ on medicines, diabetes and dementia: Using the latest technology to meet the information needs of consumers</a:t>
            </a:r>
            <a:endParaRPr lang="en-AU" sz="1050" b="1" dirty="0"/>
          </a:p>
        </p:txBody>
      </p:sp>
      <p:sp>
        <p:nvSpPr>
          <p:cNvPr id="6" name="Slide Number Placeholder 3"/>
          <p:cNvSpPr>
            <a:spLocks noGrp="1"/>
          </p:cNvSpPr>
          <p:nvPr>
            <p:ph type="sldNum" sz="quarter" idx="12"/>
          </p:nvPr>
        </p:nvSpPr>
        <p:spPr>
          <a:xfrm>
            <a:off x="8574374" y="6257284"/>
            <a:ext cx="374650" cy="374650"/>
          </a:xfrm>
        </p:spPr>
        <p:txBody>
          <a:bodyPr/>
          <a:lstStyle/>
          <a:p>
            <a:fld id="{BD1B3FBD-3162-49DE-8D80-7B8A5FA4858B}" type="slidenum">
              <a:rPr lang="en-AU" smtClean="0"/>
              <a:pPr/>
              <a:t>22</a:t>
            </a:fld>
            <a:endParaRPr lang="en-AU" dirty="0"/>
          </a:p>
        </p:txBody>
      </p:sp>
    </p:spTree>
    <p:extLst>
      <p:ext uri="{BB962C8B-B14F-4D97-AF65-F5344CB8AC3E}">
        <p14:creationId xmlns:p14="http://schemas.microsoft.com/office/powerpoint/2010/main" val="33534215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References</a:t>
            </a:r>
          </a:p>
        </p:txBody>
      </p:sp>
      <p:sp>
        <p:nvSpPr>
          <p:cNvPr id="4" name="Slide Number Placeholder 3"/>
          <p:cNvSpPr>
            <a:spLocks noGrp="1"/>
          </p:cNvSpPr>
          <p:nvPr>
            <p:ph type="sldNum" sz="quarter" idx="12"/>
          </p:nvPr>
        </p:nvSpPr>
        <p:spPr/>
        <p:txBody>
          <a:bodyPr/>
          <a:lstStyle/>
          <a:p>
            <a:fld id="{BD1B3FBD-3162-49DE-8D80-7B8A5FA4858B}" type="slidenum">
              <a:rPr lang="en-AU" smtClean="0"/>
              <a:pPr/>
              <a:t>23</a:t>
            </a:fld>
            <a:endParaRPr lang="en-AU" dirty="0"/>
          </a:p>
        </p:txBody>
      </p:sp>
      <p:sp>
        <p:nvSpPr>
          <p:cNvPr id="5" name="Content Placeholder 4"/>
          <p:cNvSpPr>
            <a:spLocks noGrp="1"/>
          </p:cNvSpPr>
          <p:nvPr>
            <p:ph sz="quarter" idx="14"/>
          </p:nvPr>
        </p:nvSpPr>
        <p:spPr>
          <a:xfrm>
            <a:off x="584615" y="1382574"/>
            <a:ext cx="8136598" cy="4703593"/>
          </a:xfrm>
        </p:spPr>
        <p:txBody>
          <a:bodyPr/>
          <a:lstStyle/>
          <a:p>
            <a:pPr>
              <a:spcBef>
                <a:spcPts val="400"/>
              </a:spcBef>
              <a:spcAft>
                <a:spcPts val="400"/>
              </a:spcAft>
            </a:pPr>
            <a:r>
              <a:rPr lang="en-AU" sz="1500" dirty="0">
                <a:solidFill>
                  <a:schemeClr val="tx1">
                    <a:lumMod val="65000"/>
                    <a:lumOff val="35000"/>
                  </a:schemeClr>
                </a:solidFill>
              </a:rPr>
              <a:t>Australian Commission on Safety and Quality in Health Care. </a:t>
            </a:r>
            <a:r>
              <a:rPr lang="en-AU" sz="1500" i="1" dirty="0">
                <a:solidFill>
                  <a:schemeClr val="tx1">
                    <a:lumMod val="65000"/>
                    <a:lumOff val="35000"/>
                  </a:schemeClr>
                </a:solidFill>
              </a:rPr>
              <a:t>Health Literacy: Taking action to improve safety and quality. </a:t>
            </a:r>
            <a:r>
              <a:rPr lang="en-AU" sz="1500" dirty="0">
                <a:solidFill>
                  <a:schemeClr val="tx1">
                    <a:lumMod val="65000"/>
                    <a:lumOff val="35000"/>
                  </a:schemeClr>
                </a:solidFill>
              </a:rPr>
              <a:t>2014:34</a:t>
            </a:r>
          </a:p>
          <a:p>
            <a:pPr lvl="0">
              <a:spcBef>
                <a:spcPts val="400"/>
              </a:spcBef>
              <a:spcAft>
                <a:spcPts val="400"/>
              </a:spcAft>
            </a:pPr>
            <a:r>
              <a:rPr lang="en-AU" sz="1500" dirty="0" err="1">
                <a:solidFill>
                  <a:schemeClr val="tx1">
                    <a:lumMod val="65000"/>
                    <a:lumOff val="35000"/>
                  </a:schemeClr>
                </a:solidFill>
              </a:rPr>
              <a:t>Goeman</a:t>
            </a:r>
            <a:r>
              <a:rPr lang="en-AU" sz="1500" dirty="0">
                <a:solidFill>
                  <a:schemeClr val="tx1">
                    <a:lumMod val="65000"/>
                    <a:lumOff val="35000"/>
                  </a:schemeClr>
                </a:solidFill>
              </a:rPr>
              <a:t> D, Michael J, King J, et al (2016) </a:t>
            </a:r>
            <a:r>
              <a:rPr lang="en-AU" sz="1500" i="1" dirty="0">
                <a:solidFill>
                  <a:schemeClr val="tx1">
                    <a:lumMod val="65000"/>
                    <a:lumOff val="35000"/>
                  </a:schemeClr>
                </a:solidFill>
              </a:rPr>
              <a:t>Partnering with consumers to develop and evaluate a Vietnamese Dementia Talking-Book to support low health literacy: a qualitative study incorporating co-design and participatory action research. </a:t>
            </a:r>
            <a:r>
              <a:rPr lang="en-AU" sz="1500" dirty="0">
                <a:solidFill>
                  <a:schemeClr val="tx1">
                    <a:lumMod val="65000"/>
                    <a:lumOff val="35000"/>
                  </a:schemeClr>
                </a:solidFill>
              </a:rPr>
              <a:t>BMJ Open 6: e011451. doi:10.1136/ bmjopen-2016-011451</a:t>
            </a:r>
          </a:p>
          <a:p>
            <a:pPr lvl="0">
              <a:spcBef>
                <a:spcPts val="400"/>
              </a:spcBef>
              <a:spcAft>
                <a:spcPts val="400"/>
              </a:spcAft>
            </a:pPr>
            <a:r>
              <a:rPr lang="en-AU" sz="1500" dirty="0">
                <a:solidFill>
                  <a:schemeClr val="tx1">
                    <a:lumMod val="65000"/>
                    <a:lumOff val="35000"/>
                  </a:schemeClr>
                </a:solidFill>
              </a:rPr>
              <a:t>Michael J (2016) </a:t>
            </a:r>
            <a:r>
              <a:rPr lang="en-AU" sz="1500" i="1" dirty="0">
                <a:solidFill>
                  <a:schemeClr val="tx1">
                    <a:lumMod val="65000"/>
                    <a:lumOff val="35000"/>
                  </a:schemeClr>
                </a:solidFill>
              </a:rPr>
              <a:t>Diversity Conceptual Model for aged care: Person-centred and difference-oriented and connective with a focus on benefit, disadvantage and equity. Australasian Journal on Ageing. </a:t>
            </a:r>
            <a:r>
              <a:rPr lang="en-AU" sz="1500" dirty="0">
                <a:solidFill>
                  <a:schemeClr val="tx1">
                    <a:lumMod val="65000"/>
                    <a:lumOff val="35000"/>
                  </a:schemeClr>
                </a:solidFill>
              </a:rPr>
              <a:t>35: 210–215. doi:10.1111/ajag.12313</a:t>
            </a:r>
          </a:p>
          <a:p>
            <a:pPr lvl="0">
              <a:spcBef>
                <a:spcPts val="400"/>
              </a:spcBef>
              <a:spcAft>
                <a:spcPts val="400"/>
              </a:spcAft>
            </a:pPr>
            <a:r>
              <a:rPr lang="en-US" sz="1500" dirty="0">
                <a:solidFill>
                  <a:schemeClr val="tx1">
                    <a:lumMod val="65000"/>
                    <a:lumOff val="35000"/>
                  </a:schemeClr>
                </a:solidFill>
              </a:rPr>
              <a:t>Michael J, McDonald V, </a:t>
            </a:r>
            <a:r>
              <a:rPr lang="en-US" sz="1500" dirty="0" err="1">
                <a:solidFill>
                  <a:schemeClr val="tx1">
                    <a:lumMod val="65000"/>
                    <a:lumOff val="35000"/>
                  </a:schemeClr>
                </a:solidFill>
              </a:rPr>
              <a:t>Ogrin</a:t>
            </a:r>
            <a:r>
              <a:rPr lang="en-US" sz="1500" dirty="0">
                <a:solidFill>
                  <a:schemeClr val="tx1">
                    <a:lumMod val="65000"/>
                    <a:lumOff val="35000"/>
                  </a:schemeClr>
                </a:solidFill>
              </a:rPr>
              <a:t>, Fraser J, </a:t>
            </a:r>
            <a:r>
              <a:rPr lang="en-US" sz="1500" dirty="0" err="1">
                <a:solidFill>
                  <a:schemeClr val="tx1">
                    <a:lumMod val="65000"/>
                    <a:lumOff val="35000"/>
                  </a:schemeClr>
                </a:solidFill>
              </a:rPr>
              <a:t>Roysmith</a:t>
            </a:r>
            <a:r>
              <a:rPr lang="en-US" sz="1500" dirty="0">
                <a:solidFill>
                  <a:schemeClr val="tx1">
                    <a:lumMod val="65000"/>
                    <a:lumOff val="35000"/>
                  </a:schemeClr>
                </a:solidFill>
              </a:rPr>
              <a:t>, T, Harvey K. (2016) </a:t>
            </a:r>
            <a:r>
              <a:rPr lang="en-US" sz="1500" i="1" dirty="0">
                <a:solidFill>
                  <a:schemeClr val="tx1">
                    <a:lumMod val="65000"/>
                    <a:lumOff val="35000"/>
                  </a:schemeClr>
                </a:solidFill>
              </a:rPr>
              <a:t>Education delivered to community aged care workers based on a Diversity Conceptual Model: An evaluation using qualitative methods</a:t>
            </a:r>
            <a:r>
              <a:rPr lang="en-US" sz="1500" dirty="0">
                <a:solidFill>
                  <a:schemeClr val="tx1">
                    <a:lumMod val="65000"/>
                    <a:lumOff val="35000"/>
                  </a:schemeClr>
                </a:solidFill>
              </a:rPr>
              <a:t>. Diversity and Equality in Health and Aged Care Journal. Insight Medical Publishing Group: 14(1): 9-15</a:t>
            </a:r>
            <a:endParaRPr lang="en-AU" sz="1500" dirty="0">
              <a:solidFill>
                <a:schemeClr val="tx1">
                  <a:lumMod val="65000"/>
                  <a:lumOff val="35000"/>
                </a:schemeClr>
              </a:solidFill>
            </a:endParaRPr>
          </a:p>
          <a:p>
            <a:pPr lvl="0">
              <a:spcBef>
                <a:spcPts val="400"/>
              </a:spcBef>
              <a:spcAft>
                <a:spcPts val="400"/>
              </a:spcAft>
            </a:pPr>
            <a:r>
              <a:rPr lang="en-US" sz="1500" dirty="0">
                <a:solidFill>
                  <a:schemeClr val="tx1">
                    <a:lumMod val="65000"/>
                    <a:lumOff val="35000"/>
                  </a:schemeClr>
                </a:solidFill>
              </a:rPr>
              <a:t>Michael J, </a:t>
            </a:r>
            <a:r>
              <a:rPr lang="en-US" sz="1500" dirty="0" err="1">
                <a:solidFill>
                  <a:schemeClr val="tx1">
                    <a:lumMod val="65000"/>
                    <a:lumOff val="35000"/>
                  </a:schemeClr>
                </a:solidFill>
              </a:rPr>
              <a:t>Aylen</a:t>
            </a:r>
            <a:r>
              <a:rPr lang="en-US" sz="1500" dirty="0">
                <a:solidFill>
                  <a:schemeClr val="tx1">
                    <a:lumMod val="65000"/>
                    <a:lumOff val="35000"/>
                  </a:schemeClr>
                </a:solidFill>
              </a:rPr>
              <a:t> T, </a:t>
            </a:r>
            <a:r>
              <a:rPr lang="en-US" sz="1500" dirty="0" err="1">
                <a:solidFill>
                  <a:schemeClr val="tx1">
                    <a:lumMod val="65000"/>
                    <a:lumOff val="35000"/>
                  </a:schemeClr>
                </a:solidFill>
              </a:rPr>
              <a:t>Petralia</a:t>
            </a:r>
            <a:r>
              <a:rPr lang="en-US" sz="1500" dirty="0">
                <a:solidFill>
                  <a:schemeClr val="tx1">
                    <a:lumMod val="65000"/>
                    <a:lumOff val="35000"/>
                  </a:schemeClr>
                </a:solidFill>
              </a:rPr>
              <a:t> W. (2015)  </a:t>
            </a:r>
            <a:r>
              <a:rPr lang="en-US" sz="1500" i="1" dirty="0">
                <a:solidFill>
                  <a:schemeClr val="tx1">
                    <a:lumMod val="65000"/>
                    <a:lumOff val="35000"/>
                  </a:schemeClr>
                </a:solidFill>
              </a:rPr>
              <a:t>Italian Diabetes Information: The perceptions and suggestions of older Italians living in Melbourne.</a:t>
            </a:r>
            <a:r>
              <a:rPr lang="en-US" sz="1500" dirty="0">
                <a:solidFill>
                  <a:schemeClr val="tx1">
                    <a:lumMod val="65000"/>
                    <a:lumOff val="35000"/>
                  </a:schemeClr>
                </a:solidFill>
              </a:rPr>
              <a:t> Australian Diabetes Educator: 18 </a:t>
            </a:r>
            <a:endParaRPr lang="en-AU" sz="1500" dirty="0">
              <a:solidFill>
                <a:schemeClr val="tx1">
                  <a:lumMod val="65000"/>
                  <a:lumOff val="35000"/>
                </a:schemeClr>
              </a:solidFill>
            </a:endParaRPr>
          </a:p>
          <a:p>
            <a:pPr lvl="0">
              <a:spcBef>
                <a:spcPts val="400"/>
              </a:spcBef>
              <a:spcAft>
                <a:spcPts val="400"/>
              </a:spcAft>
            </a:pPr>
            <a:r>
              <a:rPr lang="en-US" sz="1500" dirty="0">
                <a:solidFill>
                  <a:schemeClr val="tx1">
                    <a:lumMod val="65000"/>
                    <a:lumOff val="35000"/>
                  </a:schemeClr>
                </a:solidFill>
              </a:rPr>
              <a:t>Michael J, </a:t>
            </a:r>
            <a:r>
              <a:rPr lang="en-US" sz="1500" dirty="0" err="1">
                <a:solidFill>
                  <a:schemeClr val="tx1">
                    <a:lumMod val="65000"/>
                    <a:lumOff val="35000"/>
                  </a:schemeClr>
                </a:solidFill>
              </a:rPr>
              <a:t>Aylen</a:t>
            </a:r>
            <a:r>
              <a:rPr lang="en-US" sz="1500" dirty="0">
                <a:solidFill>
                  <a:schemeClr val="tx1">
                    <a:lumMod val="65000"/>
                    <a:lumOff val="35000"/>
                  </a:schemeClr>
                </a:solidFill>
              </a:rPr>
              <a:t> T, </a:t>
            </a:r>
            <a:r>
              <a:rPr lang="en-US" sz="1500" dirty="0" err="1">
                <a:solidFill>
                  <a:schemeClr val="tx1">
                    <a:lumMod val="65000"/>
                    <a:lumOff val="35000"/>
                  </a:schemeClr>
                </a:solidFill>
              </a:rPr>
              <a:t>Ogrin</a:t>
            </a:r>
            <a:r>
              <a:rPr lang="en-US" sz="1500" dirty="0">
                <a:solidFill>
                  <a:schemeClr val="tx1">
                    <a:lumMod val="65000"/>
                    <a:lumOff val="35000"/>
                  </a:schemeClr>
                </a:solidFill>
              </a:rPr>
              <a:t> R. (2013) </a:t>
            </a:r>
            <a:r>
              <a:rPr lang="en-US" sz="1500" i="1" dirty="0">
                <a:solidFill>
                  <a:schemeClr val="tx1">
                    <a:lumMod val="65000"/>
                    <a:lumOff val="35000"/>
                  </a:schemeClr>
                </a:solidFill>
              </a:rPr>
              <a:t>Development of a Translation Standard to support the improvement of health literacy and provide consistent high-quality information. </a:t>
            </a:r>
            <a:r>
              <a:rPr lang="en-US" sz="1500" dirty="0">
                <a:solidFill>
                  <a:schemeClr val="tx1">
                    <a:lumMod val="65000"/>
                    <a:lumOff val="35000"/>
                  </a:schemeClr>
                </a:solidFill>
              </a:rPr>
              <a:t>Australian Health Review. 37(4):547–551</a:t>
            </a:r>
            <a:endParaRPr lang="en-AU" sz="1500" dirty="0">
              <a:solidFill>
                <a:schemeClr val="tx1">
                  <a:lumMod val="65000"/>
                  <a:lumOff val="35000"/>
                </a:schemeClr>
              </a:solidFill>
            </a:endParaRPr>
          </a:p>
          <a:p>
            <a:pPr>
              <a:spcBef>
                <a:spcPts val="600"/>
              </a:spcBef>
            </a:pPr>
            <a:endParaRPr lang="en-AU" sz="1400" dirty="0">
              <a:solidFill>
                <a:schemeClr val="tx1">
                  <a:lumMod val="65000"/>
                  <a:lumOff val="35000"/>
                </a:schemeClr>
              </a:solidFill>
            </a:endParaRPr>
          </a:p>
          <a:p>
            <a:pPr lvl="0">
              <a:spcBef>
                <a:spcPts val="600"/>
              </a:spcBef>
            </a:pPr>
            <a:endParaRPr lang="en-AU" sz="1400" dirty="0">
              <a:solidFill>
                <a:schemeClr val="tx1">
                  <a:lumMod val="65000"/>
                  <a:lumOff val="35000"/>
                </a:schemeClr>
              </a:solidFill>
            </a:endParaRPr>
          </a:p>
          <a:p>
            <a:pPr lvl="0">
              <a:spcBef>
                <a:spcPts val="600"/>
              </a:spcBef>
            </a:pPr>
            <a:endParaRPr lang="en-AU" sz="1400" dirty="0">
              <a:solidFill>
                <a:schemeClr val="tx1">
                  <a:lumMod val="65000"/>
                  <a:lumOff val="35000"/>
                </a:schemeClr>
              </a:solidFill>
            </a:endParaRPr>
          </a:p>
          <a:p>
            <a:pPr>
              <a:spcBef>
                <a:spcPts val="600"/>
              </a:spcBef>
            </a:pPr>
            <a:r>
              <a:rPr lang="en-US" sz="1400" dirty="0">
                <a:solidFill>
                  <a:schemeClr val="tx1">
                    <a:lumMod val="65000"/>
                    <a:lumOff val="35000"/>
                  </a:schemeClr>
                </a:solidFill>
              </a:rPr>
              <a:t> </a:t>
            </a:r>
            <a:endParaRPr lang="en-AU" sz="1400" dirty="0">
              <a:solidFill>
                <a:schemeClr val="tx1">
                  <a:lumMod val="65000"/>
                  <a:lumOff val="35000"/>
                </a:schemeClr>
              </a:solidFill>
            </a:endParaRPr>
          </a:p>
          <a:p>
            <a:r>
              <a:rPr lang="en-US" dirty="0"/>
              <a:t> </a:t>
            </a:r>
            <a:endParaRPr lang="en-AU" dirty="0"/>
          </a:p>
          <a:p>
            <a:endParaRPr lang="en-AU" dirty="0"/>
          </a:p>
        </p:txBody>
      </p:sp>
      <p:sp>
        <p:nvSpPr>
          <p:cNvPr id="6" name="Footer Placeholder 3">
            <a:extLst/>
          </p:cNvPr>
          <p:cNvSpPr>
            <a:spLocks noGrp="1"/>
          </p:cNvSpPr>
          <p:nvPr>
            <p:ph type="ftr" sz="quarter" idx="11"/>
          </p:nvPr>
        </p:nvSpPr>
        <p:spPr>
          <a:xfrm>
            <a:off x="664039" y="6397986"/>
            <a:ext cx="7741870" cy="271705"/>
          </a:xfrm>
        </p:spPr>
        <p:txBody>
          <a:bodyPr/>
          <a:lstStyle/>
          <a:p>
            <a:r>
              <a:rPr lang="en-US" sz="1050" b="1" dirty="0"/>
              <a:t>Digital ‘Talking Books’ on medicines, diabetes and dementia: Using the latest technology to meet the information needs of consumers</a:t>
            </a:r>
            <a:endParaRPr lang="en-AU" sz="1050" b="1" dirty="0"/>
          </a:p>
        </p:txBody>
      </p:sp>
    </p:spTree>
    <p:extLst>
      <p:ext uri="{BB962C8B-B14F-4D97-AF65-F5344CB8AC3E}">
        <p14:creationId xmlns:p14="http://schemas.microsoft.com/office/powerpoint/2010/main" val="35431314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D1B3FBD-3162-49DE-8D80-7B8A5FA4858B}" type="slidenum">
              <a:rPr lang="en-AU" smtClean="0"/>
              <a:pPr/>
              <a:t>24</a:t>
            </a:fld>
            <a:endParaRPr lang="en-AU" dirty="0"/>
          </a:p>
        </p:txBody>
      </p:sp>
      <p:sp>
        <p:nvSpPr>
          <p:cNvPr id="11" name="Footer Placeholder 3">
            <a:extLst>
              <a:ext uri="{FF2B5EF4-FFF2-40B4-BE49-F238E27FC236}">
                <a16:creationId xmlns:a16="http://schemas.microsoft.com/office/drawing/2014/main" id="{7CEEE294-9131-40BD-89B9-832F66B487FC}"/>
              </a:ext>
            </a:extLst>
          </p:cNvPr>
          <p:cNvSpPr>
            <a:spLocks noGrp="1"/>
          </p:cNvSpPr>
          <p:nvPr>
            <p:ph type="ftr" sz="quarter" idx="11"/>
          </p:nvPr>
        </p:nvSpPr>
        <p:spPr>
          <a:xfrm>
            <a:off x="664039" y="6397986"/>
            <a:ext cx="7741870" cy="271705"/>
          </a:xfrm>
        </p:spPr>
        <p:txBody>
          <a:bodyPr/>
          <a:lstStyle/>
          <a:p>
            <a:r>
              <a:rPr lang="en-US" sz="1050" b="1" dirty="0"/>
              <a:t>Digital ‘Talking Books’ on medicines, diabetes and dementia: Using the latest technology to meet the information needs of consumers</a:t>
            </a:r>
            <a:endParaRPr lang="en-AU" sz="1050" b="1" dirty="0"/>
          </a:p>
        </p:txBody>
      </p:sp>
      <p:sp>
        <p:nvSpPr>
          <p:cNvPr id="13" name="Title 1"/>
          <p:cNvSpPr>
            <a:spLocks noGrp="1"/>
          </p:cNvSpPr>
          <p:nvPr>
            <p:ph type="title"/>
          </p:nvPr>
        </p:nvSpPr>
        <p:spPr>
          <a:xfrm>
            <a:off x="584615" y="382249"/>
            <a:ext cx="7015719" cy="783004"/>
          </a:xfrm>
        </p:spPr>
        <p:txBody>
          <a:bodyPr/>
          <a:lstStyle/>
          <a:p>
            <a:r>
              <a:rPr lang="en-US" sz="3000" b="1" dirty="0"/>
              <a:t>Digital ‘Talking Books’ on medicines, diabetes and dementia: Using the latest technology to meet the information needs of consumers</a:t>
            </a:r>
            <a:br>
              <a:rPr lang="en-AU" sz="3000" b="1" dirty="0"/>
            </a:br>
            <a:endParaRPr lang="en-AU" sz="3000" dirty="0"/>
          </a:p>
        </p:txBody>
      </p:sp>
      <p:sp>
        <p:nvSpPr>
          <p:cNvPr id="9" name="Title 1"/>
          <p:cNvSpPr txBox="1">
            <a:spLocks/>
          </p:cNvSpPr>
          <p:nvPr/>
        </p:nvSpPr>
        <p:spPr>
          <a:xfrm>
            <a:off x="800572" y="4748735"/>
            <a:ext cx="6910466" cy="783004"/>
          </a:xfrm>
          <a:prstGeom prst="rect">
            <a:avLst/>
          </a:prstGeom>
        </p:spPr>
        <p:txBody>
          <a:bodyPr vert="horz" lIns="91440" tIns="45720" rIns="91440" bIns="45720" rtlCol="0" anchor="t">
            <a:noAutofit/>
          </a:bodyPr>
          <a:lstStyle>
            <a:lvl1pPr algn="l" defTabSz="685800" rtl="0" eaLnBrk="1" latinLnBrk="0" hangingPunct="1">
              <a:lnSpc>
                <a:spcPct val="90000"/>
              </a:lnSpc>
              <a:spcBef>
                <a:spcPct val="0"/>
              </a:spcBef>
              <a:buNone/>
              <a:defRPr sz="4000" kern="1200" spc="-70" baseline="0">
                <a:solidFill>
                  <a:schemeClr val="accent1"/>
                </a:solidFill>
                <a:latin typeface="+mj-lt"/>
                <a:ea typeface="+mj-ea"/>
                <a:cs typeface="+mj-cs"/>
              </a:defRPr>
            </a:lvl1pPr>
          </a:lstStyle>
          <a:p>
            <a:endParaRPr lang="en-AU" dirty="0"/>
          </a:p>
        </p:txBody>
      </p:sp>
      <p:sp>
        <p:nvSpPr>
          <p:cNvPr id="2" name="Rectangle 1"/>
          <p:cNvSpPr/>
          <p:nvPr/>
        </p:nvSpPr>
        <p:spPr>
          <a:xfrm>
            <a:off x="664039" y="4748735"/>
            <a:ext cx="7886115" cy="1538883"/>
          </a:xfrm>
          <a:prstGeom prst="rect">
            <a:avLst/>
          </a:prstGeom>
        </p:spPr>
        <p:txBody>
          <a:bodyPr wrap="square">
            <a:spAutoFit/>
          </a:bodyPr>
          <a:lstStyle/>
          <a:p>
            <a:r>
              <a:rPr lang="en-US" dirty="0" err="1">
                <a:solidFill>
                  <a:schemeClr val="tx1">
                    <a:lumMod val="65000"/>
                    <a:lumOff val="35000"/>
                  </a:schemeClr>
                </a:solidFill>
              </a:rPr>
              <a:t>Jaklina</a:t>
            </a:r>
            <a:r>
              <a:rPr lang="en-US" dirty="0">
                <a:solidFill>
                  <a:schemeClr val="tx1">
                    <a:lumMod val="65000"/>
                    <a:lumOff val="35000"/>
                  </a:schemeClr>
                </a:solidFill>
              </a:rPr>
              <a:t> Michael</a:t>
            </a:r>
          </a:p>
          <a:p>
            <a:r>
              <a:rPr lang="en-US" dirty="0">
                <a:solidFill>
                  <a:schemeClr val="tx1">
                    <a:lumMod val="65000"/>
                    <a:lumOff val="35000"/>
                  </a:schemeClr>
                </a:solidFill>
              </a:rPr>
              <a:t>Bolton Clarke, AUSTRALIA</a:t>
            </a:r>
            <a:endParaRPr lang="en-AU" dirty="0">
              <a:solidFill>
                <a:schemeClr val="tx1">
                  <a:lumMod val="65000"/>
                  <a:lumOff val="35000"/>
                </a:schemeClr>
              </a:solidFill>
            </a:endParaRPr>
          </a:p>
          <a:p>
            <a:r>
              <a:rPr lang="en-US" sz="2000" dirty="0">
                <a:solidFill>
                  <a:schemeClr val="tx1">
                    <a:lumMod val="65000"/>
                    <a:lumOff val="35000"/>
                  </a:schemeClr>
                </a:solidFill>
                <a:hlinkClick r:id="rId3"/>
              </a:rPr>
              <a:t>jmichael@boltonclarke.com.au</a:t>
            </a:r>
            <a:endParaRPr lang="en-US" sz="2000" dirty="0">
              <a:solidFill>
                <a:schemeClr val="tx1">
                  <a:lumMod val="65000"/>
                  <a:lumOff val="35000"/>
                </a:schemeClr>
              </a:solidFill>
            </a:endParaRPr>
          </a:p>
          <a:p>
            <a:r>
              <a:rPr lang="en-US" sz="2000" dirty="0">
                <a:solidFill>
                  <a:schemeClr val="tx1">
                    <a:lumMod val="65000"/>
                    <a:lumOff val="35000"/>
                  </a:schemeClr>
                </a:solidFill>
              </a:rPr>
              <a:t>+61 0410 561 068</a:t>
            </a:r>
          </a:p>
          <a:p>
            <a:endParaRPr lang="en-AU" dirty="0"/>
          </a:p>
        </p:txBody>
      </p:sp>
      <p:pic>
        <p:nvPicPr>
          <p:cNvPr id="12" name="Content Placeholder 11"/>
          <p:cNvPicPr>
            <a:picLocks noGrp="1" noChangeAspect="1"/>
          </p:cNvPicPr>
          <p:nvPr>
            <p:ph sz="quarter" idx="14"/>
          </p:nvPr>
        </p:nvPicPr>
        <p:blipFill>
          <a:blip r:embed="rId4">
            <a:extLst>
              <a:ext uri="{28A0092B-C50C-407E-A947-70E740481C1C}">
                <a14:useLocalDpi xmlns:a14="http://schemas.microsoft.com/office/drawing/2010/main" val="0"/>
              </a:ext>
            </a:extLst>
          </a:blip>
          <a:stretch>
            <a:fillRect/>
          </a:stretch>
        </p:blipFill>
        <p:spPr>
          <a:xfrm>
            <a:off x="6111999" y="1911386"/>
            <a:ext cx="3251172" cy="2444400"/>
          </a:xfr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16650" y="1907357"/>
            <a:ext cx="1724995" cy="2444400"/>
          </a:xfrm>
          <a:prstGeom prst="rect">
            <a:avLst/>
          </a:prstGeom>
        </p:spPr>
      </p:pic>
      <p:pic>
        <p:nvPicPr>
          <p:cNvPr id="6" name="Content Placeholder 5"/>
          <p:cNvPicPr>
            <a:picLocks/>
          </p:cNvPicPr>
          <p:nvPr/>
        </p:nvPicPr>
        <p:blipFill rotWithShape="1">
          <a:blip r:embed="rId6" cstate="print">
            <a:extLst>
              <a:ext uri="{28A0092B-C50C-407E-A947-70E740481C1C}">
                <a14:useLocalDpi xmlns:a14="http://schemas.microsoft.com/office/drawing/2010/main" val="0"/>
              </a:ext>
            </a:extLst>
          </a:blip>
          <a:srcRect t="-826" r="14168"/>
          <a:stretch/>
        </p:blipFill>
        <p:spPr>
          <a:xfrm>
            <a:off x="-923656" y="1890338"/>
            <a:ext cx="3012194" cy="2465448"/>
          </a:xfrm>
          <a:prstGeom prst="rect">
            <a:avLst/>
          </a:prstGeom>
        </p:spPr>
      </p:pic>
      <p:pic>
        <p:nvPicPr>
          <p:cNvPr id="3" name="Picture 2"/>
          <p:cNvPicPr preferRelativeResize="0">
            <a:picLocks/>
          </p:cNvPicPr>
          <p:nvPr/>
        </p:nvPicPr>
        <p:blipFill rotWithShape="1">
          <a:blip r:embed="rId7"/>
          <a:srcRect l="30343" t="7551" r="31814" b="316"/>
          <a:stretch/>
        </p:blipFill>
        <p:spPr>
          <a:xfrm>
            <a:off x="3752558" y="1914780"/>
            <a:ext cx="1663910" cy="2442831"/>
          </a:xfrm>
          <a:prstGeom prst="rect">
            <a:avLst/>
          </a:prstGeom>
        </p:spPr>
      </p:pic>
      <p:pic>
        <p:nvPicPr>
          <p:cNvPr id="14" name="Picture 13"/>
          <p:cNvPicPr preferRelativeResize="0">
            <a:picLocks/>
          </p:cNvPicPr>
          <p:nvPr/>
        </p:nvPicPr>
        <p:blipFill>
          <a:blip r:embed="rId8">
            <a:extLst>
              <a:ext uri="{28A0092B-C50C-407E-A947-70E740481C1C}">
                <a14:useLocalDpi xmlns:a14="http://schemas.microsoft.com/office/drawing/2010/main" val="0"/>
              </a:ext>
            </a:extLst>
          </a:blip>
          <a:stretch>
            <a:fillRect/>
          </a:stretch>
        </p:blipFill>
        <p:spPr>
          <a:xfrm>
            <a:off x="2088502" y="1911386"/>
            <a:ext cx="1664056" cy="2445254"/>
          </a:xfrm>
          <a:prstGeom prst="rect">
            <a:avLst/>
          </a:prstGeom>
        </p:spPr>
      </p:pic>
    </p:spTree>
    <p:extLst>
      <p:ext uri="{BB962C8B-B14F-4D97-AF65-F5344CB8AC3E}">
        <p14:creationId xmlns:p14="http://schemas.microsoft.com/office/powerpoint/2010/main" val="1094380665"/>
      </p:ext>
    </p:extLst>
  </p:cSld>
  <p:clrMapOvr>
    <a:masterClrMapping/>
  </p:clrMapOvr>
</p:sld>
</file>

<file path=ppt/theme/theme1.xml><?xml version="1.0" encoding="utf-8"?>
<a:theme xmlns:a="http://schemas.openxmlformats.org/drawingml/2006/main" name="Bolton Clarke Theme">
  <a:themeElements>
    <a:clrScheme name="BOLTON A">
      <a:dk1>
        <a:srgbClr val="000000"/>
      </a:dk1>
      <a:lt1>
        <a:sysClr val="window" lastClr="FFFFFF"/>
      </a:lt1>
      <a:dk2>
        <a:srgbClr val="4A4A4A"/>
      </a:dk2>
      <a:lt2>
        <a:srgbClr val="E3E3E3"/>
      </a:lt2>
      <a:accent1>
        <a:srgbClr val="EA5167"/>
      </a:accent1>
      <a:accent2>
        <a:srgbClr val="EC6730"/>
      </a:accent2>
      <a:accent3>
        <a:srgbClr val="F59925"/>
      </a:accent3>
      <a:accent4>
        <a:srgbClr val="6F6F6F"/>
      </a:accent4>
      <a:accent5>
        <a:srgbClr val="AB76AD"/>
      </a:accent5>
      <a:accent6>
        <a:srgbClr val="4AAEDF"/>
      </a:accent6>
      <a:hlink>
        <a:srgbClr val="4A4A4A"/>
      </a:hlink>
      <a:folHlink>
        <a:srgbClr val="4A4A4A"/>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olton Clarke-Presentation-Template" id="{09258975-F946-4EC7-8251-FE96A7D06A2C}" vid="{1EF9CC3B-79C9-4912-B40E-40A0CAEA71D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Bolton Clarke-Presentation-Template</Template>
  <TotalTime>946</TotalTime>
  <Words>3414</Words>
  <Application>Microsoft Office PowerPoint</Application>
  <PresentationFormat>On-screen Show (4:3)</PresentationFormat>
  <Paragraphs>357</Paragraphs>
  <Slides>24</Slides>
  <Notes>24</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29" baseType="lpstr">
      <vt:lpstr>Arial</vt:lpstr>
      <vt:lpstr>Calibri</vt:lpstr>
      <vt:lpstr>Times New Roman</vt:lpstr>
      <vt:lpstr>Bolton Clarke Theme</vt:lpstr>
      <vt:lpstr>Acrobat Document</vt:lpstr>
      <vt:lpstr>Digital ‘Talking Books’ on medicines, diabetes and dementia: Using the latest technology to meet the information needs of consumers </vt:lpstr>
      <vt:lpstr>PowerPoint Presentation</vt:lpstr>
      <vt:lpstr>Topics</vt:lpstr>
      <vt:lpstr>PowerPoint Presentation</vt:lpstr>
      <vt:lpstr>Services we provide:</vt:lpstr>
      <vt:lpstr>Topics</vt:lpstr>
      <vt:lpstr>Diversity at Bolton Clarke</vt:lpstr>
      <vt:lpstr>PowerPoint Presentation</vt:lpstr>
      <vt:lpstr>Digital Technology in Australia</vt:lpstr>
      <vt:lpstr>Statement of the problem </vt:lpstr>
      <vt:lpstr>Topics</vt:lpstr>
      <vt:lpstr>Purpose</vt:lpstr>
      <vt:lpstr>Digital Talking Books</vt:lpstr>
      <vt:lpstr>Digital Talking Books</vt:lpstr>
      <vt:lpstr>Partnering with Consumers for Diversity Model</vt:lpstr>
      <vt:lpstr>Selected candidate–Bolton Clarke</vt:lpstr>
      <vt:lpstr>Partnering with Consumers for Diversity Model</vt:lpstr>
      <vt:lpstr>Diversity characteristics of community participants</vt:lpstr>
      <vt:lpstr>Methodology</vt:lpstr>
      <vt:lpstr>Findings</vt:lpstr>
      <vt:lpstr>Conclusion</vt:lpstr>
      <vt:lpstr>Demonstration</vt:lpstr>
      <vt:lpstr>References</vt:lpstr>
      <vt:lpstr>Digital ‘Talking Books’ on medicines, diabetes and dementia: Using the latest technology to meet the information needs of consumers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  for using this template</dc:title>
  <dc:creator>Bohan, Steve</dc:creator>
  <cp:lastModifiedBy>Jaklina Michael</cp:lastModifiedBy>
  <cp:revision>90</cp:revision>
  <cp:lastPrinted>2018-03-06T22:57:32Z</cp:lastPrinted>
  <dcterms:created xsi:type="dcterms:W3CDTF">2017-08-03T05:20:45Z</dcterms:created>
  <dcterms:modified xsi:type="dcterms:W3CDTF">2018-03-07T01:46:41Z</dcterms:modified>
</cp:coreProperties>
</file>