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6" r:id="rId1"/>
  </p:sldMasterIdLst>
  <p:sldIdLst>
    <p:sldId id="256" r:id="rId2"/>
    <p:sldId id="257" r:id="rId3"/>
    <p:sldId id="258" r:id="rId4"/>
    <p:sldId id="277" r:id="rId5"/>
    <p:sldId id="259" r:id="rId6"/>
    <p:sldId id="272" r:id="rId7"/>
    <p:sldId id="273" r:id="rId8"/>
    <p:sldId id="274" r:id="rId9"/>
    <p:sldId id="278" r:id="rId10"/>
    <p:sldId id="279" r:id="rId11"/>
    <p:sldId id="280" r:id="rId12"/>
    <p:sldId id="270" r:id="rId13"/>
    <p:sldId id="271" r:id="rId14"/>
    <p:sldId id="281" r:id="rId15"/>
    <p:sldId id="282" r:id="rId16"/>
    <p:sldId id="283" r:id="rId17"/>
    <p:sldId id="284" r:id="rId18"/>
    <p:sldId id="285" r:id="rId19"/>
    <p:sldId id="286" r:id="rId20"/>
    <p:sldId id="275" r:id="rId21"/>
    <p:sldId id="276" r:id="rId22"/>
    <p:sldId id="265" r:id="rId23"/>
    <p:sldId id="264" r:id="rId24"/>
    <p:sldId id="261" r:id="rId25"/>
    <p:sldId id="260" r:id="rId26"/>
    <p:sldId id="268" r:id="rId27"/>
    <p:sldId id="267" r:id="rId28"/>
    <p:sldId id="263" r:id="rId2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p:scale>
          <a:sx n="71" d="100"/>
          <a:sy n="71" d="100"/>
        </p:scale>
        <p:origin x="-486" y="-3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smtClean="0"/>
              <a:t>Click to edit Master title style</a:t>
            </a:r>
            <a:endParaRPr kumimoji="0" lang="en-US"/>
          </a:p>
        </p:txBody>
      </p:sp>
      <p:sp>
        <p:nvSpPr>
          <p:cNvPr id="28" name="Date Placeholder 27"/>
          <p:cNvSpPr>
            <a:spLocks noGrp="1"/>
          </p:cNvSpPr>
          <p:nvPr>
            <p:ph type="dt" sz="half" idx="10"/>
          </p:nvPr>
        </p:nvSpPr>
        <p:spPr/>
        <p:txBody>
          <a:bodyPr/>
          <a:lstStyle/>
          <a:p>
            <a:fld id="{1D8BD707-D9CF-40AE-B4C6-C98DA3205C09}" type="datetimeFigureOut">
              <a:rPr lang="en-US" smtClean="0"/>
              <a:pPr/>
              <a:t>11/2/2016</a:t>
            </a:fld>
            <a:endParaRPr lang="en-US"/>
          </a:p>
        </p:txBody>
      </p:sp>
      <p:sp>
        <p:nvSpPr>
          <p:cNvPr id="17" name="Footer Placeholder 16"/>
          <p:cNvSpPr>
            <a:spLocks noGrp="1"/>
          </p:cNvSpPr>
          <p:nvPr>
            <p:ph type="ftr" sz="quarter" idx="11"/>
          </p:nvPr>
        </p:nvSpPr>
        <p:spPr/>
        <p:txBody>
          <a:bodyPr/>
          <a:lstStyle/>
          <a:p>
            <a:endParaRPr lang="en-US"/>
          </a:p>
        </p:txBody>
      </p:sp>
      <p:sp>
        <p:nvSpPr>
          <p:cNvPr id="29" name="Slide Number Placeholder 28"/>
          <p:cNvSpPr>
            <a:spLocks noGrp="1"/>
          </p:cNvSpPr>
          <p:nvPr>
            <p:ph type="sldNum" sz="quarter" idx="12"/>
          </p:nvPr>
        </p:nvSpPr>
        <p:spPr/>
        <p:txBody>
          <a:bodyPr/>
          <a:lstStyle/>
          <a:p>
            <a:fld id="{B6F15528-21DE-4FAA-801E-634DDDAF4B2B}" type="slidenum">
              <a:rPr lang="en-US" smtClean="0"/>
              <a:pPr/>
              <a:t>‹#›</a:t>
            </a:fld>
            <a:endParaRPr lang="en-US"/>
          </a:p>
        </p:txBody>
      </p:sp>
      <p:sp>
        <p:nvSpPr>
          <p:cNvPr id="9" name="Subtitl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11/2/2016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11/2/2016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7924800" y="6416675"/>
            <a:ext cx="762000" cy="365125"/>
          </a:xfrm>
        </p:spPr>
        <p:txBody>
          <a:bodyPr/>
          <a:lstStyle/>
          <a:p>
            <a:fld id="{B6F15528-21DE-4FAA-801E-634DDDAF4B2B}"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11/2/2016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1D8BD707-D9CF-40AE-B4C6-C98DA3205C09}" type="datetimeFigureOut">
              <a:rPr lang="en-US" smtClean="0"/>
              <a:pPr/>
              <a:t>11/2/2016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1D8BD707-D9CF-40AE-B4C6-C98DA3205C09}" type="datetimeFigureOut">
              <a:rPr lang="en-US" smtClean="0"/>
              <a:pPr/>
              <a:t>11/2/2016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11/2/2016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11/2/2016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n-US"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4" name="Text Placeholder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11/2/2016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11/2/2016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11/2/2016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1D8BD707-D9CF-40AE-B4C6-C98DA3205C09}" type="datetimeFigureOut">
              <a:rPr lang="en-US" smtClean="0"/>
              <a:pPr/>
              <a:t>11/2/2016</a:t>
            </a:fld>
            <a:endParaRPr lang="en-US"/>
          </a:p>
        </p:txBody>
      </p:sp>
      <p:sp>
        <p:nvSpPr>
          <p:cNvPr id="3" name="Footer Placeholder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en-US"/>
          </a:p>
        </p:txBody>
      </p:sp>
      <p:sp>
        <p:nvSpPr>
          <p:cNvPr id="23" name="Slide Number Placeholder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B6F15528-21DE-4FAA-801E-634DDDAF4B2B}"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jpeg"/><Relationship Id="rId3" Type="http://schemas.openxmlformats.org/officeDocument/2006/relationships/hyperlink" Target="mailto:contactphysiofriends@gmail.com" TargetMode="External"/><Relationship Id="rId7" Type="http://schemas.openxmlformats.org/officeDocument/2006/relationships/image" Target="../media/image3.png"/><Relationship Id="rId2" Type="http://schemas.openxmlformats.org/officeDocument/2006/relationships/hyperlink" Target="mailto:jaisonphysio2001@gmail.com" TargetMode="External"/><Relationship Id="rId1" Type="http://schemas.openxmlformats.org/officeDocument/2006/relationships/slideLayout" Target="../slideLayouts/slideLayout8.xml"/><Relationship Id="rId6" Type="http://schemas.openxmlformats.org/officeDocument/2006/relationships/image" Target="../media/image2.jpeg"/><Relationship Id="rId5" Type="http://schemas.openxmlformats.org/officeDocument/2006/relationships/hyperlink" Target="http://www.facebook.com/JKSirsPhysiofriends" TargetMode="External"/><Relationship Id="rId4" Type="http://schemas.openxmlformats.org/officeDocument/2006/relationships/hyperlink" Target="https://www.facebook.com/physiofriends"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hyperlink" Target="http://www.talkingsense.org/" TargetMode="External"/><Relationship Id="rId7" Type="http://schemas.openxmlformats.org/officeDocument/2006/relationships/image" Target="../media/image7.png"/><Relationship Id="rId2" Type="http://schemas.openxmlformats.org/officeDocument/2006/relationships/hyperlink" Target="http://www.facebook.com/" TargetMode="External"/><Relationship Id="rId1" Type="http://schemas.openxmlformats.org/officeDocument/2006/relationships/slideLayout" Target="../slideLayouts/slideLayout4.xml"/><Relationship Id="rId6" Type="http://schemas.openxmlformats.org/officeDocument/2006/relationships/image" Target="../media/image6.jpeg"/><Relationship Id="rId5" Type="http://schemas.openxmlformats.org/officeDocument/2006/relationships/hyperlink" Target="http://www.facebook.com/physiofriends" TargetMode="External"/><Relationship Id="rId10" Type="http://schemas.openxmlformats.org/officeDocument/2006/relationships/image" Target="../media/image10.png"/><Relationship Id="rId4" Type="http://schemas.openxmlformats.org/officeDocument/2006/relationships/hyperlink" Target="http://www.patientopinion.org.uk/" TargetMode="External"/><Relationship Id="rId9" Type="http://schemas.openxmlformats.org/officeDocument/2006/relationships/image" Target="../media/image9.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8.jpeg"/><Relationship Id="rId1" Type="http://schemas.openxmlformats.org/officeDocument/2006/relationships/slideLayout" Target="../slideLayouts/slideLayout7.xml"/><Relationship Id="rId5" Type="http://schemas.openxmlformats.org/officeDocument/2006/relationships/image" Target="../media/image12.png"/><Relationship Id="rId4" Type="http://schemas.openxmlformats.org/officeDocument/2006/relationships/image" Target="../media/image11.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hyperlink" Target="http://searchenginewatch.com/article/2169462/33-of-U.S.-Consumers-Use-Social-Media-for-Health-Care-Info-Survey" TargetMode="External"/><Relationship Id="rId2" Type="http://schemas.openxmlformats.org/officeDocument/2006/relationships/hyperlink" Target="https://www.mediabistro.com/alltwitter/files/2012/12/social-media-healthcare.png"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thesparkreport.com/branding/infographic-social-mobile-healthcare" TargetMode="External"/><Relationship Id="rId2" Type="http://schemas.openxmlformats.org/officeDocument/2006/relationships/hyperlink" Target="http://ihealthtran.com/images/infographic-healthcare-social-media-infographic.png" TargetMode="External"/><Relationship Id="rId1" Type="http://schemas.openxmlformats.org/officeDocument/2006/relationships/slideLayout" Target="../slideLayouts/slideLayout2.xml"/><Relationship Id="rId4" Type="http://schemas.openxmlformats.org/officeDocument/2006/relationships/hyperlink" Target="https://www.mediabistro.com/alltwitter/files/2012/08/social-healthcare.png" TargetMode="External"/></Relationships>
</file>

<file path=ppt/slides/_rels/slide14.xml.rels><?xml version="1.0" encoding="UTF-8" standalone="yes"?>
<Relationships xmlns="http://schemas.openxmlformats.org/package/2006/relationships"><Relationship Id="rId3" Type="http://schemas.openxmlformats.org/officeDocument/2006/relationships/hyperlink" Target="http://thesparkreport.com/branding/infographic-social-mobile-healthcare" TargetMode="External"/><Relationship Id="rId2" Type="http://schemas.openxmlformats.org/officeDocument/2006/relationships/hyperlink" Target="https://www.medtechmedia.com/files/medtech_images/Infographic_SOCIAL_MEDIA_SURVEY_AMN_HEALTHCARE.jpg" TargetMode="External"/><Relationship Id="rId1" Type="http://schemas.openxmlformats.org/officeDocument/2006/relationships/slideLayout" Target="../slideLayouts/slideLayout2.xml"/><Relationship Id="rId4" Type="http://schemas.openxmlformats.org/officeDocument/2006/relationships/hyperlink" Target="http://blog.fluencymedia.com/wp-content/uploads/Healthcare-Infographic-web-1.jpg" TargetMode="External"/></Relationships>
</file>

<file path=ppt/slides/_rels/slide15.xml.rels><?xml version="1.0" encoding="UTF-8" standalone="yes"?>
<Relationships xmlns="http://schemas.openxmlformats.org/package/2006/relationships"><Relationship Id="rId3" Type="http://schemas.openxmlformats.org/officeDocument/2006/relationships/hyperlink" Target="http://mashable.com/wp-content/uploads/2012/09/Mak-Health-Survey-Infographic.jpg" TargetMode="External"/><Relationship Id="rId2" Type="http://schemas.openxmlformats.org/officeDocument/2006/relationships/hyperlink" Target="http://thesparkreport.com/branding/infographic-social-mobile-healthcare"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www.emrthoughts.com/files/2011/07/DoctorsToolboxLrg.jpg" TargetMode="External"/><Relationship Id="rId2" Type="http://schemas.openxmlformats.org/officeDocument/2006/relationships/hyperlink" Target="http://thesparkreport.com/branding/infographic-social-mobile-healthcare" TargetMode="External"/><Relationship Id="rId1" Type="http://schemas.openxmlformats.org/officeDocument/2006/relationships/slideLayout" Target="../slideLayouts/slideLayout2.xml"/><Relationship Id="rId4" Type="http://schemas.openxmlformats.org/officeDocument/2006/relationships/hyperlink" Target="http://www.google.com/think/research-studies/the-digital-journey-to-wellness-hospital-selection.html" TargetMode="External"/></Relationships>
</file>

<file path=ppt/slides/_rels/slide17.xml.rels><?xml version="1.0" encoding="UTF-8" standalone="yes"?>
<Relationships xmlns="http://schemas.openxmlformats.org/package/2006/relationships"><Relationship Id="rId3" Type="http://schemas.openxmlformats.org/officeDocument/2006/relationships/hyperlink" Target="http://www.infographicsarchive.com/social-media/infographic-healthcare-industry-building-trust-through-social-media/" TargetMode="External"/><Relationship Id="rId2" Type="http://schemas.openxmlformats.org/officeDocument/2006/relationships/hyperlink" Target="http://mhealthwatch.com/infographic-how-are-medical-professionals-using-social-media-20981/"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www.infographicsarchive.com/social-media/infographic-healthcare-industry-building-trust-through-social-media/" TargetMode="External"/><Relationship Id="rId2" Type="http://schemas.openxmlformats.org/officeDocument/2006/relationships/hyperlink" Target="https://www.mediabistro.com/alltwitter/files/2012/08/social-healthcare.png" TargetMode="External"/><Relationship Id="rId1" Type="http://schemas.openxmlformats.org/officeDocument/2006/relationships/slideLayout" Target="../slideLayouts/slideLayout2.xml"/><Relationship Id="rId4" Type="http://schemas.openxmlformats.org/officeDocument/2006/relationships/hyperlink" Target="http://www.healthcarecommunication.com/Main/Articles/8290.aspx" TargetMode="External"/></Relationships>
</file>

<file path=ppt/slides/_rels/slide19.xml.rels><?xml version="1.0" encoding="UTF-8" standalone="yes"?>
<Relationships xmlns="http://schemas.openxmlformats.org/package/2006/relationships"><Relationship Id="rId3" Type="http://schemas.openxmlformats.org/officeDocument/2006/relationships/hyperlink" Target="http://www.healthcarefinancenews.com/news/9-ways-social-media-impacting-business-healthcare?page=1" TargetMode="External"/><Relationship Id="rId2" Type="http://schemas.openxmlformats.org/officeDocument/2006/relationships/hyperlink" Target="http://www.healthcarefinancenews.com/news/9-ways-social-media-impacting-business-healthcare" TargetMode="External"/><Relationship Id="rId1" Type="http://schemas.openxmlformats.org/officeDocument/2006/relationships/slideLayout" Target="../slideLayouts/slideLayout2.xml"/><Relationship Id="rId4" Type="http://schemas.openxmlformats.org/officeDocument/2006/relationships/hyperlink" Target="http://whprms.org/11-health-care-social-media-stats-to-turn-heads/" TargetMode="External"/></Relationships>
</file>

<file path=ppt/slides/_rels/slide2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hyperlink" Target="http://worldofdtcmarketing.com/role-social-media-healthcare/social-media-and-healthcare/" TargetMode="External"/><Relationship Id="rId2" Type="http://schemas.openxmlformats.org/officeDocument/2006/relationships/hyperlink" Target="https://getreferralmd.com/2013/09/healthcare-social-media-statistics/" TargetMode="External"/><Relationship Id="rId1" Type="http://schemas.openxmlformats.org/officeDocument/2006/relationships/slideLayout" Target="../slideLayouts/slideLayout2.xml"/><Relationship Id="rId6" Type="http://schemas.openxmlformats.org/officeDocument/2006/relationships/hyperlink" Target="http://resource.onlinetech.com/secure-use-of-social-media-ensuring-the-privacy-of-protected-health/" TargetMode="External"/><Relationship Id="rId5" Type="http://schemas.openxmlformats.org/officeDocument/2006/relationships/hyperlink" Target="http://www.cathlabdigest.com/articles/Recruitment-Cath-Lab-Setting-Optimizing-Social-Networking-Opportunities" TargetMode="External"/><Relationship Id="rId4" Type="http://schemas.openxmlformats.org/officeDocument/2006/relationships/hyperlink" Target="http://medcitynews.com/2012/06/does-medical-industrys-perception-of-social-media-use-match-reality-infographic/"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sz="2000" dirty="0" smtClean="0">
                <a:solidFill>
                  <a:srgbClr val="FF0000"/>
                </a:solidFill>
              </a:rPr>
              <a:t>Dr. Jaison Kiran Dsouza</a:t>
            </a:r>
            <a:endParaRPr lang="en-US" sz="2000" dirty="0">
              <a:solidFill>
                <a:srgbClr val="FF0000"/>
              </a:solidFill>
            </a:endParaRPr>
          </a:p>
        </p:txBody>
      </p:sp>
      <p:sp>
        <p:nvSpPr>
          <p:cNvPr id="4" name="Text Placeholder 3"/>
          <p:cNvSpPr>
            <a:spLocks noGrp="1"/>
          </p:cNvSpPr>
          <p:nvPr>
            <p:ph type="body" idx="2"/>
          </p:nvPr>
        </p:nvSpPr>
        <p:spPr/>
        <p:txBody>
          <a:bodyPr>
            <a:normAutofit fontScale="92500" lnSpcReduction="20000"/>
          </a:bodyPr>
          <a:lstStyle/>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r>
              <a:rPr lang="en-US" dirty="0" smtClean="0"/>
              <a:t>Presently :</a:t>
            </a:r>
          </a:p>
          <a:p>
            <a:r>
              <a:rPr lang="en-US" dirty="0" smtClean="0"/>
              <a:t>Senior Physiotherapist /Cupping Therapist /Fitness Consultant</a:t>
            </a:r>
          </a:p>
          <a:p>
            <a:r>
              <a:rPr lang="en-US" dirty="0" smtClean="0"/>
              <a:t>AL-RASHID  GENERAL HOSPITAL, HAIL 1380, KINGDOM  OF SAUDI ARABIA .</a:t>
            </a:r>
          </a:p>
          <a:p>
            <a:endParaRPr lang="en-US" dirty="0" smtClean="0"/>
          </a:p>
          <a:p>
            <a:r>
              <a:rPr lang="en-US" dirty="0" smtClean="0"/>
              <a:t>Former :</a:t>
            </a:r>
          </a:p>
          <a:p>
            <a:r>
              <a:rPr lang="en-US" dirty="0" smtClean="0"/>
              <a:t>Chief Physiotherapist /Floor Manager, Talwalkars Fitness Group, India</a:t>
            </a:r>
          </a:p>
          <a:p>
            <a:endParaRPr lang="en-US" dirty="0" smtClean="0"/>
          </a:p>
          <a:p>
            <a:r>
              <a:rPr lang="en-US" dirty="0" smtClean="0"/>
              <a:t>Contact : </a:t>
            </a:r>
            <a:r>
              <a:rPr lang="en-US" dirty="0" smtClean="0">
                <a:hlinkClick r:id="rId2"/>
              </a:rPr>
              <a:t>jaisonphysio2001@gmail.com</a:t>
            </a:r>
            <a:endParaRPr lang="en-US" dirty="0" smtClean="0"/>
          </a:p>
          <a:p>
            <a:r>
              <a:rPr lang="en-US" dirty="0" smtClean="0">
                <a:hlinkClick r:id="rId3"/>
              </a:rPr>
              <a:t>contactphysiofriends@gmail.com</a:t>
            </a:r>
            <a:endParaRPr lang="en-US" dirty="0" smtClean="0"/>
          </a:p>
          <a:p>
            <a:r>
              <a:rPr lang="en-US" dirty="0" smtClean="0"/>
              <a:t>Phone : 00966550741443</a:t>
            </a:r>
            <a:endParaRPr lang="en-US" dirty="0"/>
          </a:p>
        </p:txBody>
      </p:sp>
      <p:sp>
        <p:nvSpPr>
          <p:cNvPr id="3" name="Content Placeholder 2"/>
          <p:cNvSpPr>
            <a:spLocks noGrp="1"/>
          </p:cNvSpPr>
          <p:nvPr>
            <p:ph sz="half" idx="1"/>
          </p:nvPr>
        </p:nvSpPr>
        <p:spPr/>
        <p:txBody>
          <a:bodyPr>
            <a:normAutofit lnSpcReduction="10000"/>
          </a:bodyPr>
          <a:lstStyle/>
          <a:p>
            <a:pPr algn="ctr">
              <a:buNone/>
            </a:pPr>
            <a:endParaRPr lang="en-US" dirty="0" smtClean="0"/>
          </a:p>
          <a:p>
            <a:pPr algn="ctr">
              <a:buNone/>
            </a:pPr>
            <a:r>
              <a:rPr lang="en-US" dirty="0" smtClean="0"/>
              <a:t>“</a:t>
            </a:r>
            <a:r>
              <a:rPr lang="en-US" b="1" dirty="0" smtClean="0"/>
              <a:t>Importance of Modern Awareness Strategies in the Field Of Physiotherapy Practice Using Advanced Social Media” ©</a:t>
            </a:r>
          </a:p>
          <a:p>
            <a:pPr algn="ctr">
              <a:buNone/>
            </a:pPr>
            <a:endParaRPr lang="en-US" b="1" dirty="0" smtClean="0"/>
          </a:p>
          <a:p>
            <a:pPr algn="ctr">
              <a:buNone/>
            </a:pPr>
            <a:endParaRPr lang="en-US" dirty="0" smtClean="0"/>
          </a:p>
          <a:p>
            <a:pPr algn="ctr">
              <a:buNone/>
            </a:pPr>
            <a:endParaRPr lang="en-US" dirty="0" smtClean="0"/>
          </a:p>
          <a:p>
            <a:pPr algn="ctr">
              <a:buNone/>
            </a:pPr>
            <a:endParaRPr lang="en-US" sz="1800" dirty="0" smtClean="0">
              <a:hlinkClick r:id="rId4"/>
            </a:endParaRPr>
          </a:p>
          <a:p>
            <a:pPr algn="ctr">
              <a:buNone/>
            </a:pPr>
            <a:endParaRPr lang="en-US" sz="1800" dirty="0" smtClean="0">
              <a:hlinkClick r:id="rId4"/>
            </a:endParaRPr>
          </a:p>
          <a:p>
            <a:pPr algn="ctr">
              <a:buNone/>
            </a:pPr>
            <a:r>
              <a:rPr lang="en-US" sz="1800" dirty="0" smtClean="0">
                <a:hlinkClick r:id="rId4"/>
              </a:rPr>
              <a:t>Website : www.physiofriends.com</a:t>
            </a:r>
          </a:p>
          <a:p>
            <a:pPr algn="ctr">
              <a:buNone/>
            </a:pPr>
            <a:endParaRPr lang="en-US" sz="1800" dirty="0" smtClean="0">
              <a:solidFill>
                <a:srgbClr val="FF0000"/>
              </a:solidFill>
              <a:hlinkClick r:id="rId4"/>
            </a:endParaRPr>
          </a:p>
          <a:p>
            <a:pPr algn="ctr">
              <a:buNone/>
            </a:pPr>
            <a:r>
              <a:rPr lang="en-US" sz="1800" dirty="0" smtClean="0">
                <a:hlinkClick r:id="rId4"/>
              </a:rPr>
              <a:t>www.facebook.com/physiofriends</a:t>
            </a:r>
            <a:endParaRPr lang="en-US" sz="1800" dirty="0" smtClean="0"/>
          </a:p>
          <a:p>
            <a:pPr algn="ctr">
              <a:buNone/>
            </a:pPr>
            <a:endParaRPr lang="en-US" sz="1800" dirty="0" smtClean="0">
              <a:solidFill>
                <a:srgbClr val="FF0000"/>
              </a:solidFill>
            </a:endParaRPr>
          </a:p>
          <a:p>
            <a:pPr algn="ctr">
              <a:buNone/>
            </a:pPr>
            <a:r>
              <a:rPr lang="en-US" sz="1600" dirty="0" smtClean="0">
                <a:solidFill>
                  <a:srgbClr val="FF0000"/>
                </a:solidFill>
                <a:hlinkClick r:id="rId5"/>
              </a:rPr>
              <a:t>www.facebook.com/JKSirsPhysiofriends</a:t>
            </a:r>
            <a:endParaRPr lang="en-US" sz="1600" dirty="0" smtClean="0">
              <a:solidFill>
                <a:srgbClr val="FF0000"/>
              </a:solidFill>
            </a:endParaRPr>
          </a:p>
          <a:p>
            <a:pPr algn="ctr">
              <a:buNone/>
            </a:pPr>
            <a:endParaRPr lang="en-US" sz="1600" dirty="0"/>
          </a:p>
        </p:txBody>
      </p:sp>
      <p:pic>
        <p:nvPicPr>
          <p:cNvPr id="5" name="Picture 4" descr="pt.jpg"/>
          <p:cNvPicPr>
            <a:picLocks noChangeAspect="1"/>
          </p:cNvPicPr>
          <p:nvPr/>
        </p:nvPicPr>
        <p:blipFill>
          <a:blip r:embed="rId6"/>
          <a:stretch>
            <a:fillRect/>
          </a:stretch>
        </p:blipFill>
        <p:spPr>
          <a:xfrm>
            <a:off x="4191000" y="3119437"/>
            <a:ext cx="3886200" cy="1223963"/>
          </a:xfrm>
          <a:prstGeom prst="rect">
            <a:avLst/>
          </a:prstGeom>
        </p:spPr>
      </p:pic>
      <p:pic>
        <p:nvPicPr>
          <p:cNvPr id="6" name="Picture 5" descr="750891.png"/>
          <p:cNvPicPr/>
          <p:nvPr/>
        </p:nvPicPr>
        <p:blipFill>
          <a:blip r:embed="rId7"/>
          <a:stretch>
            <a:fillRect/>
          </a:stretch>
        </p:blipFill>
        <p:spPr>
          <a:xfrm>
            <a:off x="533400" y="1676400"/>
            <a:ext cx="1209675" cy="1438275"/>
          </a:xfrm>
          <a:prstGeom prst="rect">
            <a:avLst/>
          </a:prstGeom>
        </p:spPr>
      </p:pic>
      <p:pic>
        <p:nvPicPr>
          <p:cNvPr id="7" name="Picture 6" descr="FB_IMG_14755919255109427.jpg"/>
          <p:cNvPicPr/>
          <p:nvPr/>
        </p:nvPicPr>
        <p:blipFill>
          <a:blip r:embed="rId8" cstate="print"/>
          <a:stretch>
            <a:fillRect/>
          </a:stretch>
        </p:blipFill>
        <p:spPr>
          <a:xfrm>
            <a:off x="1905000" y="1676400"/>
            <a:ext cx="1362075" cy="1447800"/>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Aims and Objectives</a:t>
            </a:r>
            <a:endParaRPr lang="en-US" dirty="0"/>
          </a:p>
        </p:txBody>
      </p:sp>
      <p:sp>
        <p:nvSpPr>
          <p:cNvPr id="3" name="Content Placeholder 2"/>
          <p:cNvSpPr>
            <a:spLocks noGrp="1"/>
          </p:cNvSpPr>
          <p:nvPr>
            <p:ph idx="1"/>
          </p:nvPr>
        </p:nvSpPr>
        <p:spPr/>
        <p:txBody>
          <a:bodyPr>
            <a:normAutofit fontScale="92500" lnSpcReduction="10000"/>
          </a:bodyPr>
          <a:lstStyle/>
          <a:p>
            <a:pPr>
              <a:buFont typeface="Wingdings" pitchFamily="2" charset="2"/>
              <a:buChar char="§"/>
            </a:pPr>
            <a:r>
              <a:rPr lang="en-US" sz="1800" dirty="0" smtClean="0"/>
              <a:t>Think  through the opportunities that social media presents for new ways of working, researching and learning.</a:t>
            </a:r>
          </a:p>
          <a:p>
            <a:pPr>
              <a:buFont typeface="Wingdings" pitchFamily="2" charset="2"/>
              <a:buChar char="§"/>
            </a:pPr>
            <a:endParaRPr lang="en-US" sz="1800" dirty="0" smtClean="0"/>
          </a:p>
          <a:p>
            <a:pPr>
              <a:buFont typeface="Wingdings" pitchFamily="2" charset="2"/>
              <a:buChar char="§"/>
            </a:pPr>
            <a:r>
              <a:rPr lang="en-US" sz="1800" dirty="0" smtClean="0"/>
              <a:t>Understand relevant legal, regulatory professional framework which determines appropriate use of social media in health and professional context.</a:t>
            </a:r>
          </a:p>
          <a:p>
            <a:pPr>
              <a:buFont typeface="Wingdings" pitchFamily="2" charset="2"/>
              <a:buChar char="§"/>
            </a:pPr>
            <a:endParaRPr lang="en-US" sz="1800" dirty="0" smtClean="0"/>
          </a:p>
          <a:p>
            <a:pPr>
              <a:buFont typeface="Wingdings" pitchFamily="2" charset="2"/>
              <a:buChar char="§"/>
            </a:pPr>
            <a:r>
              <a:rPr lang="en-US" sz="1800" dirty="0" smtClean="0"/>
              <a:t>Explore what a professional and employer’s social media policy means in practice.</a:t>
            </a:r>
          </a:p>
          <a:p>
            <a:pPr>
              <a:buFont typeface="Wingdings" pitchFamily="2" charset="2"/>
              <a:buChar char="§"/>
            </a:pPr>
            <a:endParaRPr lang="en-US" sz="1800" dirty="0" smtClean="0"/>
          </a:p>
          <a:p>
            <a:pPr>
              <a:buFont typeface="Wingdings" pitchFamily="2" charset="2"/>
              <a:buChar char="§"/>
            </a:pPr>
            <a:r>
              <a:rPr lang="en-US" sz="1800" dirty="0" smtClean="0"/>
              <a:t>To understand what good practice looks like in relation to the use of social media in the health and social care context.</a:t>
            </a:r>
          </a:p>
          <a:p>
            <a:pPr>
              <a:buFont typeface="Wingdings" pitchFamily="2" charset="2"/>
              <a:buChar char="§"/>
            </a:pPr>
            <a:endParaRPr lang="en-US" sz="1800" dirty="0" smtClean="0"/>
          </a:p>
          <a:p>
            <a:pPr>
              <a:buFont typeface="Wingdings" pitchFamily="2" charset="2"/>
              <a:buChar char="§"/>
            </a:pPr>
            <a:r>
              <a:rPr lang="en-US" sz="1800" dirty="0" smtClean="0"/>
              <a:t>Develop appropriate behavior in relation to personal and professional use of this technology.</a:t>
            </a:r>
          </a:p>
          <a:p>
            <a:pPr>
              <a:buFont typeface="Wingdings" pitchFamily="2" charset="2"/>
              <a:buChar char="§"/>
            </a:pPr>
            <a:endParaRPr lang="en-US" sz="1800" dirty="0" smtClean="0"/>
          </a:p>
          <a:p>
            <a:pPr>
              <a:buFont typeface="Wingdings" pitchFamily="2" charset="2"/>
              <a:buChar char="§"/>
            </a:pPr>
            <a:r>
              <a:rPr lang="en-US" sz="1800" dirty="0" smtClean="0"/>
              <a:t>Understand the personal and professional consequences of inappropriate use of social media.</a:t>
            </a:r>
          </a:p>
          <a:p>
            <a:pPr>
              <a:buFont typeface="Wingdings" pitchFamily="2" charset="2"/>
              <a:buChar char="§"/>
            </a:pPr>
            <a:endParaRPr lang="en-US" sz="1800" dirty="0"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Do I Need Social Media…….. </a:t>
            </a:r>
            <a:r>
              <a:rPr lang="en-US" sz="6600" dirty="0" smtClean="0">
                <a:solidFill>
                  <a:srgbClr val="FF0000"/>
                </a:solidFill>
              </a:rPr>
              <a:t>?</a:t>
            </a:r>
            <a:endParaRPr lang="en-US" sz="6600" dirty="0">
              <a:solidFill>
                <a:srgbClr val="FF0000"/>
              </a:solidFill>
            </a:endParaRPr>
          </a:p>
        </p:txBody>
      </p:sp>
      <p:sp>
        <p:nvSpPr>
          <p:cNvPr id="3" name="Content Placeholder 2"/>
          <p:cNvSpPr>
            <a:spLocks noGrp="1"/>
          </p:cNvSpPr>
          <p:nvPr>
            <p:ph idx="1"/>
          </p:nvPr>
        </p:nvSpPr>
        <p:spPr/>
        <p:txBody>
          <a:bodyPr/>
          <a:lstStyle/>
          <a:p>
            <a:pPr algn="ctr">
              <a:buNone/>
            </a:pPr>
            <a:r>
              <a:rPr lang="en-US" dirty="0" smtClean="0"/>
              <a:t>Answer is a BIG YES</a:t>
            </a:r>
          </a:p>
          <a:p>
            <a:r>
              <a:rPr lang="en-US" sz="1600" dirty="0" smtClean="0"/>
              <a:t>Meet people and health professionals worldwide to share ideas and debate</a:t>
            </a:r>
          </a:p>
          <a:p>
            <a:pPr>
              <a:buNone/>
            </a:pPr>
            <a:r>
              <a:rPr lang="en-US" sz="1600" dirty="0" smtClean="0"/>
              <a:t>        ( Facebook,LinkedIn,Google+  etc  )</a:t>
            </a:r>
          </a:p>
          <a:p>
            <a:pPr>
              <a:buNone/>
            </a:pPr>
            <a:endParaRPr lang="en-US" sz="1600" dirty="0" smtClean="0"/>
          </a:p>
          <a:p>
            <a:r>
              <a:rPr lang="en-US" sz="1600" dirty="0" smtClean="0"/>
              <a:t>Find Jobs and Recruitment agencies ( LinkedIn is a good Recruitment media )</a:t>
            </a:r>
          </a:p>
          <a:p>
            <a:endParaRPr lang="en-US" sz="1600" dirty="0" smtClean="0"/>
          </a:p>
          <a:p>
            <a:r>
              <a:rPr lang="en-US" sz="1600" dirty="0" smtClean="0"/>
              <a:t>Social media platforms are great source of information for various things</a:t>
            </a:r>
          </a:p>
          <a:p>
            <a:pPr>
              <a:buNone/>
            </a:pPr>
            <a:r>
              <a:rPr lang="en-US" sz="1600" dirty="0" smtClean="0"/>
              <a:t>        ( News, Jobs, Updates, Announcements, Articles ,  etc )</a:t>
            </a:r>
          </a:p>
          <a:p>
            <a:pPr>
              <a:buNone/>
            </a:pPr>
            <a:endParaRPr lang="en-US" sz="1600" dirty="0" smtClean="0"/>
          </a:p>
          <a:p>
            <a:r>
              <a:rPr lang="en-US" sz="1600" dirty="0" smtClean="0"/>
              <a:t>It’s an in expensive way to advertise your professional needs ( Google ads, websites, Facebook ads, Twitter, etc )</a:t>
            </a:r>
          </a:p>
          <a:p>
            <a:pPr>
              <a:buNone/>
            </a:pPr>
            <a:endParaRPr lang="en-US" sz="1600" dirty="0" smtClean="0"/>
          </a:p>
          <a:p>
            <a:r>
              <a:rPr lang="en-US" sz="1600" dirty="0" smtClean="0"/>
              <a:t>For feedback and approaching patients in General.</a:t>
            </a:r>
          </a:p>
          <a:p>
            <a:pPr>
              <a:buNone/>
            </a:pPr>
            <a:endParaRPr lang="en-US" sz="1600" dirty="0" smtClean="0"/>
          </a:p>
          <a:p>
            <a:pPr>
              <a:buNone/>
            </a:pPr>
            <a:r>
              <a:rPr lang="en-US" sz="1600" dirty="0" smtClean="0"/>
              <a:t> </a:t>
            </a:r>
          </a:p>
          <a:p>
            <a:endParaRPr lang="en-US" sz="1600" dirty="0" smtClean="0"/>
          </a:p>
          <a:p>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Patients Take on Social Media</a:t>
            </a:r>
            <a:endParaRPr lang="en-US" sz="3200" dirty="0"/>
          </a:p>
        </p:txBody>
      </p:sp>
      <p:pic>
        <p:nvPicPr>
          <p:cNvPr id="3" name="Picture 2" descr="screenshot_1749.jpg"/>
          <p:cNvPicPr/>
          <p:nvPr/>
        </p:nvPicPr>
        <p:blipFill>
          <a:blip r:embed="rId2"/>
          <a:stretch>
            <a:fillRect/>
          </a:stretch>
        </p:blipFill>
        <p:spPr>
          <a:xfrm>
            <a:off x="1752600" y="2209800"/>
            <a:ext cx="5724525" cy="4286250"/>
          </a:xfrm>
          <a:prstGeom prst="rect">
            <a:avLst/>
          </a:prstGeo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Few social Media Usage Examples </a:t>
            </a:r>
            <a:endParaRPr lang="en-US" sz="3600" dirty="0"/>
          </a:p>
        </p:txBody>
      </p:sp>
      <p:sp>
        <p:nvSpPr>
          <p:cNvPr id="3" name="Content Placeholder 2"/>
          <p:cNvSpPr>
            <a:spLocks noGrp="1"/>
          </p:cNvSpPr>
          <p:nvPr>
            <p:ph sz="half" idx="1"/>
          </p:nvPr>
        </p:nvSpPr>
        <p:spPr/>
        <p:txBody>
          <a:bodyPr>
            <a:normAutofit/>
          </a:bodyPr>
          <a:lstStyle/>
          <a:p>
            <a:r>
              <a:rPr lang="en-US" sz="1400" dirty="0" smtClean="0">
                <a:solidFill>
                  <a:srgbClr val="FFFF00"/>
                </a:solidFill>
              </a:rPr>
              <a:t>Physiofacebook </a:t>
            </a:r>
            <a:r>
              <a:rPr lang="en-US" sz="1400" dirty="0" smtClean="0">
                <a:hlinkClick r:id="rId2"/>
              </a:rPr>
              <a:t>www.facebook.com/#!/topphysios</a:t>
            </a:r>
            <a:endParaRPr lang="en-US" sz="1400" dirty="0" smtClean="0"/>
          </a:p>
          <a:p>
            <a:pPr>
              <a:buNone/>
            </a:pPr>
            <a:endParaRPr lang="en-US" sz="1400" dirty="0" smtClean="0"/>
          </a:p>
          <a:p>
            <a:r>
              <a:rPr lang="en-US" sz="1400" dirty="0" smtClean="0">
                <a:solidFill>
                  <a:schemeClr val="accent3">
                    <a:lumMod val="40000"/>
                    <a:lumOff val="60000"/>
                  </a:schemeClr>
                </a:solidFill>
              </a:rPr>
              <a:t>Talking Sense </a:t>
            </a:r>
          </a:p>
          <a:p>
            <a:pPr>
              <a:buNone/>
            </a:pPr>
            <a:r>
              <a:rPr lang="en-US" sz="1400" dirty="0" smtClean="0"/>
              <a:t>          </a:t>
            </a:r>
            <a:r>
              <a:rPr lang="en-US" sz="1400" dirty="0" smtClean="0">
                <a:hlinkClick r:id="rId3"/>
              </a:rPr>
              <a:t>www.talkingsense.org/</a:t>
            </a:r>
            <a:endParaRPr lang="en-US" sz="1400" dirty="0" smtClean="0"/>
          </a:p>
          <a:p>
            <a:pPr>
              <a:buNone/>
            </a:pPr>
            <a:endParaRPr lang="en-US" sz="1400" dirty="0" smtClean="0"/>
          </a:p>
          <a:p>
            <a:r>
              <a:rPr lang="en-US" sz="1400" dirty="0" smtClean="0">
                <a:solidFill>
                  <a:schemeClr val="accent1">
                    <a:lumMod val="50000"/>
                  </a:schemeClr>
                </a:solidFill>
              </a:rPr>
              <a:t>Patient Opinion  </a:t>
            </a:r>
            <a:r>
              <a:rPr lang="en-US" sz="1400" dirty="0" smtClean="0">
                <a:hlinkClick r:id="rId4"/>
              </a:rPr>
              <a:t>www.patientopinion.org.uk/</a:t>
            </a:r>
            <a:endParaRPr lang="en-US" sz="1400" dirty="0" smtClean="0"/>
          </a:p>
          <a:p>
            <a:pPr>
              <a:buNone/>
            </a:pPr>
            <a:endParaRPr lang="en-US" sz="1400" dirty="0" smtClean="0"/>
          </a:p>
          <a:p>
            <a:r>
              <a:rPr lang="en-US" sz="1400" dirty="0" smtClean="0">
                <a:solidFill>
                  <a:srgbClr val="FFC000"/>
                </a:solidFill>
              </a:rPr>
              <a:t>Campaigning </a:t>
            </a:r>
          </a:p>
          <a:p>
            <a:pPr>
              <a:buNone/>
            </a:pPr>
            <a:endParaRPr lang="en-US" sz="1400" dirty="0" smtClean="0"/>
          </a:p>
          <a:p>
            <a:r>
              <a:rPr lang="en-US" sz="1400" dirty="0" smtClean="0">
                <a:solidFill>
                  <a:srgbClr val="FFFF00"/>
                </a:solidFill>
              </a:rPr>
              <a:t>#globalPT</a:t>
            </a:r>
          </a:p>
          <a:p>
            <a:pPr>
              <a:buNone/>
            </a:pPr>
            <a:endParaRPr lang="en-US" sz="1400" dirty="0" smtClean="0"/>
          </a:p>
          <a:p>
            <a:r>
              <a:rPr lang="en-US" sz="1400" dirty="0" smtClean="0">
                <a:hlinkClick r:id="rId5"/>
              </a:rPr>
              <a:t>www.facebook.com/physiofriends</a:t>
            </a:r>
            <a:endParaRPr lang="en-US" sz="1400" dirty="0" smtClean="0"/>
          </a:p>
          <a:p>
            <a:endParaRPr lang="en-US" sz="1400" dirty="0" smtClean="0"/>
          </a:p>
          <a:p>
            <a:pPr>
              <a:buNone/>
            </a:pPr>
            <a:r>
              <a:rPr lang="en-US" sz="1400" dirty="0" smtClean="0"/>
              <a:t>Commonly used social media examples by Physios around the world</a:t>
            </a:r>
          </a:p>
          <a:p>
            <a:endParaRPr lang="en-US" sz="1400" dirty="0" smtClean="0"/>
          </a:p>
          <a:p>
            <a:endParaRPr lang="en-US" sz="1400" dirty="0"/>
          </a:p>
        </p:txBody>
      </p:sp>
      <p:pic>
        <p:nvPicPr>
          <p:cNvPr id="5" name="Content Placeholder 4" descr="apta.jpg"/>
          <p:cNvPicPr>
            <a:picLocks noGrp="1" noChangeAspect="1"/>
          </p:cNvPicPr>
          <p:nvPr>
            <p:ph sz="half" idx="2"/>
          </p:nvPr>
        </p:nvPicPr>
        <p:blipFill>
          <a:blip r:embed="rId6"/>
          <a:stretch>
            <a:fillRect/>
          </a:stretch>
        </p:blipFill>
        <p:spPr>
          <a:xfrm>
            <a:off x="4924425" y="1295401"/>
            <a:ext cx="3486150" cy="838200"/>
          </a:xfrm>
        </p:spPr>
      </p:pic>
      <p:pic>
        <p:nvPicPr>
          <p:cNvPr id="6" name="Picture 5" descr="ontario.png"/>
          <p:cNvPicPr>
            <a:picLocks noChangeAspect="1"/>
          </p:cNvPicPr>
          <p:nvPr/>
        </p:nvPicPr>
        <p:blipFill>
          <a:blip r:embed="rId7"/>
          <a:stretch>
            <a:fillRect/>
          </a:stretch>
        </p:blipFill>
        <p:spPr>
          <a:xfrm>
            <a:off x="4953000" y="2362200"/>
            <a:ext cx="3428999" cy="1081088"/>
          </a:xfrm>
          <a:prstGeom prst="rect">
            <a:avLst/>
          </a:prstGeom>
        </p:spPr>
      </p:pic>
      <p:pic>
        <p:nvPicPr>
          <p:cNvPr id="7" name="Picture 6" descr="pubmed.jpg"/>
          <p:cNvPicPr>
            <a:picLocks noChangeAspect="1"/>
          </p:cNvPicPr>
          <p:nvPr/>
        </p:nvPicPr>
        <p:blipFill>
          <a:blip r:embed="rId8"/>
          <a:stretch>
            <a:fillRect/>
          </a:stretch>
        </p:blipFill>
        <p:spPr>
          <a:xfrm>
            <a:off x="4953000" y="3733800"/>
            <a:ext cx="3505200" cy="1295400"/>
          </a:xfrm>
          <a:prstGeom prst="rect">
            <a:avLst/>
          </a:prstGeom>
        </p:spPr>
      </p:pic>
      <p:pic>
        <p:nvPicPr>
          <p:cNvPr id="8" name="Picture 7" descr="wcpt.jpg"/>
          <p:cNvPicPr>
            <a:picLocks noChangeAspect="1"/>
          </p:cNvPicPr>
          <p:nvPr/>
        </p:nvPicPr>
        <p:blipFill>
          <a:blip r:embed="rId9"/>
          <a:stretch>
            <a:fillRect/>
          </a:stretch>
        </p:blipFill>
        <p:spPr>
          <a:xfrm>
            <a:off x="4953000" y="5334000"/>
            <a:ext cx="2171700" cy="990599"/>
          </a:xfrm>
          <a:prstGeom prst="rect">
            <a:avLst/>
          </a:prstGeom>
        </p:spPr>
      </p:pic>
      <p:pic>
        <p:nvPicPr>
          <p:cNvPr id="9" name="Picture 8" descr="dotpt.png"/>
          <p:cNvPicPr>
            <a:picLocks noChangeAspect="1"/>
          </p:cNvPicPr>
          <p:nvPr/>
        </p:nvPicPr>
        <p:blipFill>
          <a:blip r:embed="rId10"/>
          <a:stretch>
            <a:fillRect/>
          </a:stretch>
        </p:blipFill>
        <p:spPr>
          <a:xfrm>
            <a:off x="7162800" y="5334000"/>
            <a:ext cx="1295400" cy="990600"/>
          </a:xfrm>
          <a:prstGeom prst="rect">
            <a:avLst/>
          </a:prstGeo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dirty="0" smtClean="0"/>
              <a:t>Worldwide Social Media Usage by Professionals</a:t>
            </a:r>
            <a:endParaRPr lang="en-US" sz="2400" dirty="0"/>
          </a:p>
        </p:txBody>
      </p:sp>
      <p:sp>
        <p:nvSpPr>
          <p:cNvPr id="3" name="Content Placeholder 2"/>
          <p:cNvSpPr>
            <a:spLocks noGrp="1"/>
          </p:cNvSpPr>
          <p:nvPr>
            <p:ph idx="1"/>
          </p:nvPr>
        </p:nvSpPr>
        <p:spPr>
          <a:xfrm>
            <a:off x="457200" y="1219200"/>
            <a:ext cx="8229600" cy="5257800"/>
          </a:xfrm>
        </p:spPr>
        <p:txBody>
          <a:bodyPr>
            <a:normAutofit fontScale="25000" lnSpcReduction="20000"/>
          </a:bodyPr>
          <a:lstStyle/>
          <a:p>
            <a:r>
              <a:rPr lang="en-US" sz="8000" b="1" dirty="0" smtClean="0">
                <a:solidFill>
                  <a:srgbClr val="FFFF00"/>
                </a:solidFill>
              </a:rPr>
              <a:t>Australian Physiotherapy Association (APA)</a:t>
            </a:r>
          </a:p>
          <a:p>
            <a:pPr>
              <a:buNone/>
            </a:pPr>
            <a:endParaRPr lang="en-US" sz="6400" b="1" dirty="0" smtClean="0"/>
          </a:p>
          <a:p>
            <a:pPr algn="just">
              <a:buNone/>
            </a:pPr>
            <a:r>
              <a:rPr lang="en-US" sz="6400" dirty="0" smtClean="0"/>
              <a:t>        APA’s social media accounts Facebook 22,000 Likes and Twitter has 11,000 followers by 2011.Marketing Manager Ms.Barry now overseas 12 different channels and now also including YouTube, Instagram, and LinkedIn. They create shareable content for their members who can be shared and help in getting it reach to maximum people. They evaluate their social media strategies effect using different tools like </a:t>
            </a:r>
          </a:p>
          <a:p>
            <a:pPr lvl="0">
              <a:buNone/>
            </a:pPr>
            <a:r>
              <a:rPr lang="en-US" sz="6400" dirty="0" smtClean="0"/>
              <a:t>                                       Hoot suite for scheduling and analytics</a:t>
            </a:r>
          </a:p>
          <a:p>
            <a:pPr lvl="0">
              <a:buNone/>
            </a:pPr>
            <a:r>
              <a:rPr lang="en-US" sz="6400" dirty="0" smtClean="0"/>
              <a:t>                                       Facebook Insights</a:t>
            </a:r>
          </a:p>
          <a:p>
            <a:pPr lvl="0">
              <a:buNone/>
            </a:pPr>
            <a:r>
              <a:rPr lang="en-US" sz="6400" dirty="0" smtClean="0"/>
              <a:t>                                       Symplur for hastag analysis and twitter Analytics.</a:t>
            </a:r>
          </a:p>
          <a:p>
            <a:pPr algn="just">
              <a:buNone/>
            </a:pPr>
            <a:r>
              <a:rPr lang="en-US" sz="6400" dirty="0" smtClean="0"/>
              <a:t>      They access their success by follow words “We look at growth, engagement, daily reach and they help us to tell as we are on right track, But They wouldn’t say they define its success.”</a:t>
            </a:r>
          </a:p>
          <a:p>
            <a:pPr>
              <a:buNone/>
            </a:pPr>
            <a:r>
              <a:rPr lang="en-US" sz="6400" dirty="0" smtClean="0"/>
              <a:t> </a:t>
            </a:r>
          </a:p>
          <a:p>
            <a:r>
              <a:rPr lang="en-US" sz="7200" b="1" dirty="0" smtClean="0">
                <a:solidFill>
                  <a:srgbClr val="FFFF00"/>
                </a:solidFill>
              </a:rPr>
              <a:t>#globalPT</a:t>
            </a:r>
          </a:p>
          <a:p>
            <a:endParaRPr lang="en-US" sz="7200" b="1" dirty="0" smtClean="0"/>
          </a:p>
          <a:p>
            <a:pPr algn="just">
              <a:buNone/>
            </a:pPr>
            <a:r>
              <a:rPr lang="en-US" sz="6400" dirty="0" smtClean="0"/>
              <a:t>        Digital health consultant and Physiotherapist Dr.Mark Merolli, says “so many people in our community, potential patients and patients are now online now, it’s sort of where people live their lives “ . He used a live demo example in 2015 APA conference and within 20 minutes of the Tweet he was replied by Swedish Physiotherapy association President, Maltase physiotherapy Members also. This showed a live example how fast it connects and reaches people.</a:t>
            </a:r>
          </a:p>
          <a:p>
            <a:r>
              <a:rPr lang="en-US" sz="6400" dirty="0" smtClean="0"/>
              <a:t> </a:t>
            </a:r>
          </a:p>
          <a:p>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dirty="0" smtClean="0"/>
              <a:t>Worldwide Social Media Usage by Professionals</a:t>
            </a:r>
            <a:endParaRPr lang="en-US" sz="2400" dirty="0"/>
          </a:p>
        </p:txBody>
      </p:sp>
      <p:sp>
        <p:nvSpPr>
          <p:cNvPr id="3" name="Content Placeholder 2"/>
          <p:cNvSpPr>
            <a:spLocks noGrp="1"/>
          </p:cNvSpPr>
          <p:nvPr>
            <p:ph idx="1"/>
          </p:nvPr>
        </p:nvSpPr>
        <p:spPr/>
        <p:txBody>
          <a:bodyPr>
            <a:normAutofit fontScale="55000" lnSpcReduction="20000"/>
          </a:bodyPr>
          <a:lstStyle/>
          <a:p>
            <a:endParaRPr lang="en-US" b="1" dirty="0" smtClean="0">
              <a:solidFill>
                <a:srgbClr val="FFFF00"/>
              </a:solidFill>
            </a:endParaRPr>
          </a:p>
          <a:p>
            <a:r>
              <a:rPr lang="en-US" b="1" dirty="0" smtClean="0">
                <a:solidFill>
                  <a:srgbClr val="FFFF00"/>
                </a:solidFill>
              </a:rPr>
              <a:t>NHS England, Health Department </a:t>
            </a:r>
          </a:p>
          <a:p>
            <a:pPr>
              <a:buNone/>
            </a:pPr>
            <a:r>
              <a:rPr lang="en-US" dirty="0" smtClean="0"/>
              <a:t>        They also got tremendous response and success using social media, their campaign #nhschangeday is the best example and it showed the power of social movements.</a:t>
            </a:r>
          </a:p>
          <a:p>
            <a:pPr>
              <a:buNone/>
            </a:pPr>
            <a:endParaRPr lang="en-US" dirty="0" smtClean="0"/>
          </a:p>
          <a:p>
            <a:r>
              <a:rPr lang="en-US" b="1" dirty="0" smtClean="0">
                <a:solidFill>
                  <a:srgbClr val="FFFF00"/>
                </a:solidFill>
              </a:rPr>
              <a:t>Blogger Norman Mc Namara </a:t>
            </a:r>
            <a:r>
              <a:rPr lang="en-US" dirty="0" smtClean="0"/>
              <a:t>( @ Norman Mc Namara )</a:t>
            </a:r>
          </a:p>
          <a:p>
            <a:pPr>
              <a:buNone/>
            </a:pPr>
            <a:r>
              <a:rPr lang="en-US" dirty="0" smtClean="0"/>
              <a:t>        Living in Torbey she runs a blog and shares her personal experiences on Dementia on daily basis and it served a great place for resources and survey.</a:t>
            </a:r>
          </a:p>
          <a:p>
            <a:pPr>
              <a:buNone/>
            </a:pPr>
            <a:r>
              <a:rPr lang="en-US" dirty="0" smtClean="0"/>
              <a:t> </a:t>
            </a:r>
            <a:endParaRPr lang="en-US" b="1" dirty="0" smtClean="0">
              <a:solidFill>
                <a:srgbClr val="FFFF00"/>
              </a:solidFill>
            </a:endParaRPr>
          </a:p>
          <a:p>
            <a:r>
              <a:rPr lang="en-US" b="1" dirty="0" smtClean="0">
                <a:solidFill>
                  <a:srgbClr val="FFFF00"/>
                </a:solidFill>
              </a:rPr>
              <a:t>Physiofriends.com &amp; PhysioFriends Facebook Page</a:t>
            </a:r>
          </a:p>
          <a:p>
            <a:pPr>
              <a:buNone/>
            </a:pPr>
            <a:r>
              <a:rPr lang="en-US" dirty="0" smtClean="0"/>
              <a:t>        Founder and Operated by me has a 2500 Likes and we receive a reach of 8000 views and more for each post we do there. ALL INDIA PHYSIOTHERAPISTS GROUP has 22,000+ members and serves a great place for sharing and discussions in India.</a:t>
            </a:r>
          </a:p>
          <a:p>
            <a:pPr>
              <a:buNone/>
            </a:pPr>
            <a:r>
              <a:rPr lang="en-US" dirty="0" smtClean="0"/>
              <a:t> </a:t>
            </a:r>
          </a:p>
          <a:p>
            <a:r>
              <a:rPr lang="en-US" dirty="0" smtClean="0"/>
              <a:t>Online resource providers like </a:t>
            </a:r>
            <a:r>
              <a:rPr lang="en-US" dirty="0" smtClean="0">
                <a:solidFill>
                  <a:srgbClr val="FFFF00"/>
                </a:solidFill>
              </a:rPr>
              <a:t>Pub Med </a:t>
            </a:r>
          </a:p>
          <a:p>
            <a:pPr>
              <a:buNone/>
            </a:pPr>
            <a:endParaRPr lang="en-US" dirty="0" smtClean="0">
              <a:solidFill>
                <a:srgbClr val="FFFF00"/>
              </a:solidFill>
            </a:endParaRPr>
          </a:p>
          <a:p>
            <a:pPr>
              <a:buNone/>
            </a:pPr>
            <a:r>
              <a:rPr lang="en-US" dirty="0" smtClean="0"/>
              <a:t> </a:t>
            </a:r>
          </a:p>
          <a:p>
            <a:r>
              <a:rPr lang="en-US" dirty="0" smtClean="0"/>
              <a:t>Researchers like </a:t>
            </a:r>
            <a:r>
              <a:rPr lang="en-US" dirty="0" smtClean="0">
                <a:solidFill>
                  <a:srgbClr val="92D050"/>
                </a:solidFill>
              </a:rPr>
              <a:t>Peter O’sullivan </a:t>
            </a:r>
            <a:r>
              <a:rPr lang="en-US" dirty="0" smtClean="0"/>
              <a:t>(pain-ed.com) and </a:t>
            </a:r>
            <a:r>
              <a:rPr lang="en-US" dirty="0" smtClean="0">
                <a:solidFill>
                  <a:srgbClr val="92D050"/>
                </a:solidFill>
              </a:rPr>
              <a:t>Lorimer Moseley </a:t>
            </a:r>
            <a:r>
              <a:rPr lang="en-US" dirty="0" smtClean="0"/>
              <a:t>(bodyinmind.org ) are best website usage examples</a:t>
            </a:r>
          </a:p>
          <a:p>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ubmed.jpg"/>
          <p:cNvPicPr>
            <a:picLocks noChangeAspect="1"/>
          </p:cNvPicPr>
          <p:nvPr/>
        </p:nvPicPr>
        <p:blipFill>
          <a:blip r:embed="rId2"/>
          <a:stretch>
            <a:fillRect/>
          </a:stretch>
        </p:blipFill>
        <p:spPr>
          <a:xfrm>
            <a:off x="533400" y="457200"/>
            <a:ext cx="4100512" cy="2852737"/>
          </a:xfrm>
          <a:prstGeom prst="rect">
            <a:avLst/>
          </a:prstGeom>
        </p:spPr>
      </p:pic>
      <p:pic>
        <p:nvPicPr>
          <p:cNvPr id="3" name="Picture 2" descr="pt.jpg"/>
          <p:cNvPicPr>
            <a:picLocks noChangeAspect="1"/>
          </p:cNvPicPr>
          <p:nvPr/>
        </p:nvPicPr>
        <p:blipFill>
          <a:blip r:embed="rId3"/>
          <a:stretch>
            <a:fillRect/>
          </a:stretch>
        </p:blipFill>
        <p:spPr>
          <a:xfrm>
            <a:off x="4800600" y="1371600"/>
            <a:ext cx="4081463" cy="1376363"/>
          </a:xfrm>
          <a:prstGeom prst="rect">
            <a:avLst/>
          </a:prstGeom>
        </p:spPr>
      </p:pic>
      <p:pic>
        <p:nvPicPr>
          <p:cNvPr id="4" name="Picture 3" descr="gtpt.jpg"/>
          <p:cNvPicPr>
            <a:picLocks noChangeAspect="1"/>
          </p:cNvPicPr>
          <p:nvPr/>
        </p:nvPicPr>
        <p:blipFill>
          <a:blip r:embed="rId4"/>
          <a:stretch>
            <a:fillRect/>
          </a:stretch>
        </p:blipFill>
        <p:spPr>
          <a:xfrm>
            <a:off x="609600" y="3581400"/>
            <a:ext cx="4038600" cy="2743200"/>
          </a:xfrm>
          <a:prstGeom prst="rect">
            <a:avLst/>
          </a:prstGeom>
        </p:spPr>
      </p:pic>
      <p:pic>
        <p:nvPicPr>
          <p:cNvPr id="5" name="Picture 4" descr="gtpt2.png"/>
          <p:cNvPicPr>
            <a:picLocks noChangeAspect="1"/>
          </p:cNvPicPr>
          <p:nvPr/>
        </p:nvPicPr>
        <p:blipFill>
          <a:blip r:embed="rId5"/>
          <a:stretch>
            <a:fillRect/>
          </a:stretch>
        </p:blipFill>
        <p:spPr>
          <a:xfrm>
            <a:off x="4876800" y="3733800"/>
            <a:ext cx="3962400" cy="2438400"/>
          </a:xfrm>
          <a:prstGeom prst="rect">
            <a:avLst/>
          </a:prstGeo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t>Social Media Selection</a:t>
            </a:r>
            <a:endParaRPr lang="en-US" sz="2800" dirty="0"/>
          </a:p>
        </p:txBody>
      </p:sp>
      <p:sp>
        <p:nvSpPr>
          <p:cNvPr id="3" name="Content Placeholder 2"/>
          <p:cNvSpPr>
            <a:spLocks noGrp="1"/>
          </p:cNvSpPr>
          <p:nvPr>
            <p:ph sz="half" idx="1"/>
          </p:nvPr>
        </p:nvSpPr>
        <p:spPr/>
        <p:txBody>
          <a:bodyPr>
            <a:normAutofit fontScale="85000" lnSpcReduction="20000"/>
          </a:bodyPr>
          <a:lstStyle/>
          <a:p>
            <a:pPr algn="ctr">
              <a:buNone/>
            </a:pPr>
            <a:endParaRPr lang="en-US" b="1" dirty="0" smtClean="0">
              <a:solidFill>
                <a:srgbClr val="FFFF00"/>
              </a:solidFill>
            </a:endParaRPr>
          </a:p>
          <a:p>
            <a:pPr algn="ctr">
              <a:buNone/>
            </a:pPr>
            <a:r>
              <a:rPr lang="en-US" b="1" dirty="0" smtClean="0">
                <a:solidFill>
                  <a:srgbClr val="FFFF00"/>
                </a:solidFill>
              </a:rPr>
              <a:t>Facebook </a:t>
            </a:r>
          </a:p>
          <a:p>
            <a:pPr>
              <a:buNone/>
            </a:pPr>
            <a:endParaRPr lang="en-US" sz="1600" dirty="0" smtClean="0"/>
          </a:p>
          <a:p>
            <a:r>
              <a:rPr lang="en-US" sz="1600" dirty="0" smtClean="0"/>
              <a:t>Simple to use, most active social network</a:t>
            </a:r>
          </a:p>
          <a:p>
            <a:pPr>
              <a:buNone/>
            </a:pPr>
            <a:endParaRPr lang="en-US" sz="1600" dirty="0" smtClean="0"/>
          </a:p>
          <a:p>
            <a:r>
              <a:rPr lang="en-US" sz="1600" dirty="0" smtClean="0"/>
              <a:t>Images outperform text-based content up to 94% of the time </a:t>
            </a:r>
          </a:p>
          <a:p>
            <a:pPr>
              <a:buNone/>
            </a:pPr>
            <a:endParaRPr lang="en-US" sz="1600" dirty="0" smtClean="0"/>
          </a:p>
          <a:p>
            <a:r>
              <a:rPr lang="en-US" sz="1600" dirty="0" smtClean="0"/>
              <a:t>Demonstrative videos,infographicsand images can be used</a:t>
            </a:r>
          </a:p>
          <a:p>
            <a:pPr>
              <a:buNone/>
            </a:pPr>
            <a:endParaRPr lang="en-US" sz="1600" dirty="0" smtClean="0"/>
          </a:p>
          <a:p>
            <a:r>
              <a:rPr lang="en-US" sz="1600" dirty="0" smtClean="0"/>
              <a:t>Inbuilt analytics tools to help the effects</a:t>
            </a:r>
          </a:p>
          <a:p>
            <a:endParaRPr lang="en-US" sz="1600" dirty="0" smtClean="0"/>
          </a:p>
          <a:p>
            <a:pPr>
              <a:buNone/>
            </a:pPr>
            <a:r>
              <a:rPr lang="en-US" sz="1600" dirty="0" smtClean="0"/>
              <a:t>         </a:t>
            </a:r>
            <a:r>
              <a:rPr lang="en-US" sz="1600" dirty="0" smtClean="0">
                <a:solidFill>
                  <a:srgbClr val="FFC000"/>
                </a:solidFill>
              </a:rPr>
              <a:t>Facebook Ads</a:t>
            </a:r>
          </a:p>
          <a:p>
            <a:r>
              <a:rPr lang="en-US" sz="1600" dirty="0" smtClean="0"/>
              <a:t>Simple, allows to target messages to specific audiences</a:t>
            </a:r>
          </a:p>
          <a:p>
            <a:r>
              <a:rPr lang="en-US" sz="1600" dirty="0" smtClean="0"/>
              <a:t>Can add desired budgets </a:t>
            </a:r>
          </a:p>
          <a:p>
            <a:endParaRPr lang="en-US" sz="1600" dirty="0" smtClean="0"/>
          </a:p>
          <a:p>
            <a:pPr>
              <a:buNone/>
            </a:pPr>
            <a:r>
              <a:rPr lang="en-US" sz="1600" dirty="0" smtClean="0"/>
              <a:t>         </a:t>
            </a:r>
            <a:r>
              <a:rPr lang="en-US" sz="1600" dirty="0" smtClean="0">
                <a:solidFill>
                  <a:srgbClr val="FFC000"/>
                </a:solidFill>
              </a:rPr>
              <a:t>Facebook Groups</a:t>
            </a:r>
          </a:p>
          <a:p>
            <a:r>
              <a:rPr lang="en-US" sz="1600" dirty="0" smtClean="0"/>
              <a:t>Free marketing place to promote business</a:t>
            </a:r>
            <a:endParaRPr lang="en-US" sz="1600" dirty="0"/>
          </a:p>
        </p:txBody>
      </p:sp>
      <p:sp>
        <p:nvSpPr>
          <p:cNvPr id="4" name="Content Placeholder 3"/>
          <p:cNvSpPr>
            <a:spLocks noGrp="1"/>
          </p:cNvSpPr>
          <p:nvPr>
            <p:ph sz="half" idx="2"/>
          </p:nvPr>
        </p:nvSpPr>
        <p:spPr/>
        <p:txBody>
          <a:bodyPr>
            <a:normAutofit fontScale="85000" lnSpcReduction="20000"/>
          </a:bodyPr>
          <a:lstStyle/>
          <a:p>
            <a:pPr>
              <a:buNone/>
            </a:pPr>
            <a:r>
              <a:rPr lang="en-US" sz="1400" dirty="0" smtClean="0"/>
              <a:t>          </a:t>
            </a:r>
          </a:p>
          <a:p>
            <a:pPr algn="ctr">
              <a:buNone/>
            </a:pPr>
            <a:r>
              <a:rPr lang="en-US" sz="1400" dirty="0" smtClean="0"/>
              <a:t>          </a:t>
            </a:r>
          </a:p>
          <a:p>
            <a:pPr algn="ctr">
              <a:buNone/>
            </a:pPr>
            <a:r>
              <a:rPr lang="en-US" sz="2400" b="1" dirty="0" smtClean="0"/>
              <a:t>   </a:t>
            </a:r>
            <a:r>
              <a:rPr lang="en-US" sz="2400" b="1" dirty="0" smtClean="0">
                <a:solidFill>
                  <a:srgbClr val="FFFF00"/>
                </a:solidFill>
              </a:rPr>
              <a:t>Twitter</a:t>
            </a:r>
          </a:p>
          <a:p>
            <a:pPr algn="ctr">
              <a:buNone/>
            </a:pPr>
            <a:endParaRPr lang="en-US" sz="2400" b="1" dirty="0" smtClean="0"/>
          </a:p>
          <a:p>
            <a:r>
              <a:rPr lang="en-US" sz="1900" dirty="0" smtClean="0"/>
              <a:t>Short and punchy posts </a:t>
            </a:r>
          </a:p>
          <a:p>
            <a:pPr>
              <a:buNone/>
            </a:pPr>
            <a:endParaRPr lang="en-US" sz="1900" dirty="0" smtClean="0"/>
          </a:p>
          <a:p>
            <a:r>
              <a:rPr lang="en-US" sz="1900" dirty="0" smtClean="0"/>
              <a:t>Has gained huge traction in physiotherapy world , #physio, #globalPT etc</a:t>
            </a:r>
          </a:p>
          <a:p>
            <a:pPr>
              <a:buNone/>
            </a:pPr>
            <a:endParaRPr lang="en-US" sz="1900" dirty="0" smtClean="0"/>
          </a:p>
          <a:p>
            <a:r>
              <a:rPr lang="en-US" sz="1900" dirty="0" smtClean="0"/>
              <a:t>Great tool to stay informed with new research</a:t>
            </a:r>
          </a:p>
          <a:p>
            <a:pPr>
              <a:buNone/>
            </a:pPr>
            <a:endParaRPr lang="en-US" sz="1900" dirty="0" smtClean="0"/>
          </a:p>
          <a:p>
            <a:r>
              <a:rPr lang="en-US" sz="1900" dirty="0" smtClean="0"/>
              <a:t>Great platform to network at conferences</a:t>
            </a:r>
            <a:endParaRPr lang="en-US" sz="19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Social Media Selection</a:t>
            </a:r>
            <a:endParaRPr lang="en-US" sz="3200" dirty="0"/>
          </a:p>
        </p:txBody>
      </p:sp>
      <p:sp>
        <p:nvSpPr>
          <p:cNvPr id="3" name="Content Placeholder 2"/>
          <p:cNvSpPr>
            <a:spLocks noGrp="1"/>
          </p:cNvSpPr>
          <p:nvPr>
            <p:ph sz="half" idx="1"/>
          </p:nvPr>
        </p:nvSpPr>
        <p:spPr/>
        <p:txBody>
          <a:bodyPr>
            <a:normAutofit fontScale="77500" lnSpcReduction="20000"/>
          </a:bodyPr>
          <a:lstStyle/>
          <a:p>
            <a:endParaRPr lang="en-US" dirty="0" smtClean="0"/>
          </a:p>
          <a:p>
            <a:pPr algn="ctr">
              <a:buNone/>
            </a:pPr>
            <a:endParaRPr lang="en-US" sz="2400" b="1" dirty="0" smtClean="0"/>
          </a:p>
          <a:p>
            <a:pPr algn="ctr">
              <a:buNone/>
            </a:pPr>
            <a:r>
              <a:rPr lang="en-US" sz="2400" b="1" dirty="0" smtClean="0">
                <a:solidFill>
                  <a:srgbClr val="FFFF00"/>
                </a:solidFill>
              </a:rPr>
              <a:t> LinkedIn</a:t>
            </a:r>
          </a:p>
          <a:p>
            <a:pPr algn="ctr">
              <a:buNone/>
            </a:pPr>
            <a:endParaRPr lang="en-US" sz="2400" b="1" dirty="0" smtClean="0"/>
          </a:p>
          <a:p>
            <a:r>
              <a:rPr lang="en-US" sz="2100" dirty="0" smtClean="0"/>
              <a:t>Worlds largest professional network with 400+ million users</a:t>
            </a:r>
          </a:p>
          <a:p>
            <a:pPr>
              <a:buNone/>
            </a:pPr>
            <a:endParaRPr lang="en-US" sz="2100" dirty="0" smtClean="0"/>
          </a:p>
          <a:p>
            <a:r>
              <a:rPr lang="en-US" sz="2100" dirty="0" smtClean="0"/>
              <a:t>3.6 +million monthly active users in Australia only</a:t>
            </a:r>
          </a:p>
          <a:p>
            <a:pPr>
              <a:buNone/>
            </a:pPr>
            <a:endParaRPr lang="en-US" sz="2100" dirty="0" smtClean="0"/>
          </a:p>
          <a:p>
            <a:r>
              <a:rPr lang="en-US" sz="2100" dirty="0" smtClean="0"/>
              <a:t>Popular recruitment tool among employers</a:t>
            </a:r>
          </a:p>
          <a:p>
            <a:pPr>
              <a:buNone/>
            </a:pPr>
            <a:endParaRPr lang="en-US" sz="2100" dirty="0" smtClean="0"/>
          </a:p>
          <a:p>
            <a:r>
              <a:rPr lang="en-US" sz="2100" dirty="0" smtClean="0"/>
              <a:t>94.2% journalist are registered</a:t>
            </a:r>
          </a:p>
          <a:p>
            <a:pPr>
              <a:buNone/>
            </a:pPr>
            <a:endParaRPr lang="en-US" sz="2100" dirty="0" smtClean="0"/>
          </a:p>
          <a:p>
            <a:r>
              <a:rPr lang="en-US" sz="2100" dirty="0" smtClean="0"/>
              <a:t>Allows to join peers who share common experiences and interests</a:t>
            </a:r>
            <a:endParaRPr lang="en-US" sz="2100" dirty="0"/>
          </a:p>
        </p:txBody>
      </p:sp>
      <p:sp>
        <p:nvSpPr>
          <p:cNvPr id="4" name="Content Placeholder 3"/>
          <p:cNvSpPr>
            <a:spLocks noGrp="1"/>
          </p:cNvSpPr>
          <p:nvPr>
            <p:ph sz="half" idx="2"/>
          </p:nvPr>
        </p:nvSpPr>
        <p:spPr/>
        <p:txBody>
          <a:bodyPr>
            <a:normAutofit fontScale="77500" lnSpcReduction="20000"/>
          </a:bodyPr>
          <a:lstStyle/>
          <a:p>
            <a:pPr>
              <a:buNone/>
            </a:pPr>
            <a:endParaRPr lang="en-US" dirty="0" smtClean="0"/>
          </a:p>
          <a:p>
            <a:pPr>
              <a:buNone/>
            </a:pPr>
            <a:endParaRPr lang="en-US" dirty="0" smtClean="0"/>
          </a:p>
          <a:p>
            <a:pPr algn="ctr">
              <a:buNone/>
            </a:pPr>
            <a:r>
              <a:rPr lang="en-US" dirty="0" smtClean="0"/>
              <a:t> </a:t>
            </a:r>
            <a:r>
              <a:rPr lang="en-US" sz="2300" b="1" dirty="0" smtClean="0">
                <a:solidFill>
                  <a:srgbClr val="FFFF00"/>
                </a:solidFill>
              </a:rPr>
              <a:t>Instagram</a:t>
            </a:r>
          </a:p>
          <a:p>
            <a:pPr algn="ctr">
              <a:buNone/>
            </a:pPr>
            <a:endParaRPr lang="en-US" sz="2300" b="1" dirty="0" smtClean="0">
              <a:solidFill>
                <a:srgbClr val="FFFF00"/>
              </a:solidFill>
            </a:endParaRPr>
          </a:p>
          <a:p>
            <a:r>
              <a:rPr lang="en-US" sz="2100" dirty="0" smtClean="0"/>
              <a:t>It is the visual identity of your business</a:t>
            </a:r>
          </a:p>
          <a:p>
            <a:pPr>
              <a:buNone/>
            </a:pPr>
            <a:endParaRPr lang="en-US" sz="2100" dirty="0" smtClean="0"/>
          </a:p>
          <a:p>
            <a:r>
              <a:rPr lang="en-US" sz="2100" dirty="0" smtClean="0"/>
              <a:t>60+million photos uploaded per day, that means 700 photos per second</a:t>
            </a:r>
          </a:p>
          <a:p>
            <a:pPr>
              <a:buNone/>
            </a:pPr>
            <a:endParaRPr lang="en-US" sz="2100" dirty="0" smtClean="0"/>
          </a:p>
          <a:p>
            <a:r>
              <a:rPr lang="en-US" sz="2100" dirty="0" smtClean="0"/>
              <a:t>70%users check feeds at least once a day, 35% several times a day</a:t>
            </a:r>
          </a:p>
          <a:p>
            <a:pPr>
              <a:buNone/>
            </a:pPr>
            <a:endParaRPr lang="en-US" sz="2100" dirty="0" smtClean="0"/>
          </a:p>
          <a:p>
            <a:r>
              <a:rPr lang="en-US" sz="2100" dirty="0" smtClean="0"/>
              <a:t>For right audiences, Instagram delivers brands 58 times more engagement per follower than Facebook, 120 times more per Twitter follower.</a:t>
            </a:r>
            <a:endParaRPr lang="en-US" sz="21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Social Media Selection</a:t>
            </a:r>
            <a:endParaRPr lang="en-US" sz="3200" dirty="0"/>
          </a:p>
        </p:txBody>
      </p:sp>
      <p:sp>
        <p:nvSpPr>
          <p:cNvPr id="3" name="Content Placeholder 2"/>
          <p:cNvSpPr>
            <a:spLocks noGrp="1"/>
          </p:cNvSpPr>
          <p:nvPr>
            <p:ph sz="half" idx="1"/>
          </p:nvPr>
        </p:nvSpPr>
        <p:spPr/>
        <p:txBody>
          <a:bodyPr>
            <a:normAutofit fontScale="92500" lnSpcReduction="10000"/>
          </a:bodyPr>
          <a:lstStyle/>
          <a:p>
            <a:pPr algn="ctr">
              <a:buNone/>
            </a:pPr>
            <a:endParaRPr lang="en-US" sz="1900" b="1" dirty="0" smtClean="0">
              <a:solidFill>
                <a:srgbClr val="FFFF00"/>
              </a:solidFill>
            </a:endParaRPr>
          </a:p>
          <a:p>
            <a:pPr algn="ctr">
              <a:buNone/>
            </a:pPr>
            <a:r>
              <a:rPr lang="en-US" sz="1900" b="1" dirty="0" smtClean="0">
                <a:solidFill>
                  <a:srgbClr val="FFFF00"/>
                </a:solidFill>
              </a:rPr>
              <a:t>Snapchat</a:t>
            </a:r>
          </a:p>
          <a:p>
            <a:pPr algn="ctr">
              <a:buNone/>
            </a:pPr>
            <a:endParaRPr lang="en-US" sz="1900" b="1" dirty="0" smtClean="0">
              <a:solidFill>
                <a:srgbClr val="FFFF00"/>
              </a:solidFill>
            </a:endParaRPr>
          </a:p>
          <a:p>
            <a:r>
              <a:rPr lang="en-US" sz="1600" dirty="0" smtClean="0"/>
              <a:t>Share videos and images</a:t>
            </a:r>
          </a:p>
          <a:p>
            <a:r>
              <a:rPr lang="en-US" sz="1600" dirty="0" smtClean="0"/>
              <a:t>Close to 200 million users</a:t>
            </a:r>
          </a:p>
          <a:p>
            <a:r>
              <a:rPr lang="en-US" sz="1600" dirty="0" smtClean="0"/>
              <a:t>Around 26% of 18 – 29 years Smartphone users report using Snapchat</a:t>
            </a:r>
          </a:p>
          <a:p>
            <a:endParaRPr lang="en-US" sz="1900" dirty="0" smtClean="0"/>
          </a:p>
          <a:p>
            <a:pPr algn="ctr">
              <a:buNone/>
            </a:pPr>
            <a:endParaRPr lang="en-US" sz="1900" b="1" dirty="0" smtClean="0">
              <a:solidFill>
                <a:srgbClr val="FFFF00"/>
              </a:solidFill>
            </a:endParaRPr>
          </a:p>
          <a:p>
            <a:pPr algn="ctr">
              <a:buNone/>
            </a:pPr>
            <a:endParaRPr lang="en-US" sz="1900" b="1" dirty="0" smtClean="0">
              <a:solidFill>
                <a:srgbClr val="FFFF00"/>
              </a:solidFill>
            </a:endParaRPr>
          </a:p>
          <a:p>
            <a:pPr algn="ctr">
              <a:buNone/>
            </a:pPr>
            <a:r>
              <a:rPr lang="en-US" sz="1900" b="1" dirty="0" smtClean="0">
                <a:solidFill>
                  <a:srgbClr val="FFFF00"/>
                </a:solidFill>
              </a:rPr>
              <a:t>Periscope</a:t>
            </a:r>
          </a:p>
          <a:p>
            <a:pPr algn="ctr">
              <a:buNone/>
            </a:pPr>
            <a:endParaRPr lang="en-US" sz="1900" b="1" dirty="0" smtClean="0">
              <a:solidFill>
                <a:srgbClr val="FFFF00"/>
              </a:solidFill>
            </a:endParaRPr>
          </a:p>
          <a:p>
            <a:r>
              <a:rPr lang="en-US" sz="1900" dirty="0" smtClean="0"/>
              <a:t>Live video streaming</a:t>
            </a:r>
          </a:p>
          <a:p>
            <a:r>
              <a:rPr lang="en-US" sz="1900" dirty="0" smtClean="0"/>
              <a:t>2 million  daily active users</a:t>
            </a:r>
          </a:p>
          <a:p>
            <a:r>
              <a:rPr lang="en-US" sz="1900" dirty="0" smtClean="0"/>
              <a:t>Available in 25 languages</a:t>
            </a:r>
          </a:p>
          <a:p>
            <a:endParaRPr lang="en-US" dirty="0"/>
          </a:p>
        </p:txBody>
      </p:sp>
      <p:sp>
        <p:nvSpPr>
          <p:cNvPr id="4" name="Content Placeholder 3"/>
          <p:cNvSpPr>
            <a:spLocks noGrp="1"/>
          </p:cNvSpPr>
          <p:nvPr>
            <p:ph sz="half" idx="2"/>
          </p:nvPr>
        </p:nvSpPr>
        <p:spPr/>
        <p:txBody>
          <a:bodyPr>
            <a:normAutofit fontScale="92500" lnSpcReduction="10000"/>
          </a:bodyPr>
          <a:lstStyle/>
          <a:p>
            <a:pPr algn="ctr">
              <a:buNone/>
            </a:pPr>
            <a:endParaRPr lang="en-US" sz="1600" b="1" dirty="0" smtClean="0">
              <a:solidFill>
                <a:srgbClr val="FFFF00"/>
              </a:solidFill>
            </a:endParaRPr>
          </a:p>
          <a:p>
            <a:pPr algn="ctr">
              <a:buNone/>
            </a:pPr>
            <a:r>
              <a:rPr lang="en-US" sz="1700" b="1" dirty="0" smtClean="0">
                <a:solidFill>
                  <a:srgbClr val="FFFF00"/>
                </a:solidFill>
              </a:rPr>
              <a:t>WhatsApp</a:t>
            </a:r>
          </a:p>
          <a:p>
            <a:pPr algn="ctr">
              <a:buNone/>
            </a:pPr>
            <a:endParaRPr lang="en-US" sz="1600" b="1" dirty="0" smtClean="0">
              <a:solidFill>
                <a:srgbClr val="FFFF00"/>
              </a:solidFill>
            </a:endParaRPr>
          </a:p>
          <a:p>
            <a:r>
              <a:rPr lang="en-US" sz="1700" dirty="0" smtClean="0"/>
              <a:t>Messages, voice-notes , groups,images,videos can be used</a:t>
            </a:r>
          </a:p>
          <a:p>
            <a:r>
              <a:rPr lang="en-US" sz="1700" dirty="0" smtClean="0"/>
              <a:t>Free of subscription charges</a:t>
            </a:r>
          </a:p>
          <a:p>
            <a:r>
              <a:rPr lang="en-US" sz="1700" dirty="0" smtClean="0"/>
              <a:t>1 billion monthly active users</a:t>
            </a:r>
          </a:p>
          <a:p>
            <a:pPr>
              <a:buNone/>
            </a:pPr>
            <a:endParaRPr lang="en-US" sz="1600" dirty="0" smtClean="0"/>
          </a:p>
          <a:p>
            <a:pPr algn="ctr">
              <a:buNone/>
            </a:pPr>
            <a:endParaRPr lang="en-US" sz="1600" b="1" dirty="0" smtClean="0">
              <a:solidFill>
                <a:srgbClr val="FFFF00"/>
              </a:solidFill>
            </a:endParaRPr>
          </a:p>
          <a:p>
            <a:pPr algn="ctr">
              <a:buNone/>
            </a:pPr>
            <a:endParaRPr lang="en-US" sz="1700" b="1" dirty="0" smtClean="0">
              <a:solidFill>
                <a:srgbClr val="FFFF00"/>
              </a:solidFill>
            </a:endParaRPr>
          </a:p>
          <a:p>
            <a:pPr algn="ctr">
              <a:buNone/>
            </a:pPr>
            <a:endParaRPr lang="en-US" sz="1700" b="1" dirty="0" smtClean="0">
              <a:solidFill>
                <a:srgbClr val="FFFF00"/>
              </a:solidFill>
            </a:endParaRPr>
          </a:p>
          <a:p>
            <a:pPr algn="ctr">
              <a:buNone/>
            </a:pPr>
            <a:r>
              <a:rPr lang="en-US" sz="1700" b="1" dirty="0" smtClean="0">
                <a:solidFill>
                  <a:srgbClr val="FFFF00"/>
                </a:solidFill>
              </a:rPr>
              <a:t>Meerkat </a:t>
            </a:r>
          </a:p>
          <a:p>
            <a:pPr algn="ctr">
              <a:buNone/>
            </a:pPr>
            <a:endParaRPr lang="en-US" sz="1700" b="1" dirty="0" smtClean="0">
              <a:solidFill>
                <a:srgbClr val="FFFF00"/>
              </a:solidFill>
            </a:endParaRPr>
          </a:p>
          <a:p>
            <a:r>
              <a:rPr lang="en-US" sz="1700" dirty="0" smtClean="0"/>
              <a:t>Live video streaming</a:t>
            </a:r>
          </a:p>
          <a:p>
            <a:r>
              <a:rPr lang="en-US" sz="1700" dirty="0" smtClean="0"/>
              <a:t>2 million + users</a:t>
            </a:r>
          </a:p>
          <a:p>
            <a:r>
              <a:rPr lang="en-US" sz="1700" dirty="0" smtClean="0"/>
              <a:t>More than 100,000 videos streamed</a:t>
            </a:r>
            <a:endParaRPr lang="en-US" sz="17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000" dirty="0" smtClean="0"/>
              <a:t>24 Outstanding Statistics &amp; Figures on How Social Media has Impacted the Health Care Industry</a:t>
            </a:r>
            <a:endParaRPr lang="en-US" sz="2000" dirty="0"/>
          </a:p>
        </p:txBody>
      </p:sp>
      <p:sp>
        <p:nvSpPr>
          <p:cNvPr id="3" name="Content Placeholder 2"/>
          <p:cNvSpPr>
            <a:spLocks noGrp="1"/>
          </p:cNvSpPr>
          <p:nvPr>
            <p:ph idx="1"/>
          </p:nvPr>
        </p:nvSpPr>
        <p:spPr>
          <a:xfrm>
            <a:off x="457200" y="1295400"/>
            <a:ext cx="8229600" cy="5013960"/>
          </a:xfrm>
        </p:spPr>
        <p:txBody>
          <a:bodyPr>
            <a:normAutofit fontScale="25000" lnSpcReduction="20000"/>
          </a:bodyPr>
          <a:lstStyle/>
          <a:p>
            <a:endParaRPr lang="en-US" b="1" dirty="0" smtClean="0"/>
          </a:p>
          <a:p>
            <a:pPr>
              <a:buNone/>
            </a:pPr>
            <a:r>
              <a:rPr lang="en-US" b="1" dirty="0" smtClean="0"/>
              <a:t>             </a:t>
            </a:r>
            <a:endParaRPr lang="en-US" sz="3500" b="1" dirty="0" smtClean="0"/>
          </a:p>
          <a:p>
            <a:pPr>
              <a:buNone/>
            </a:pPr>
            <a:endParaRPr lang="en-US" sz="3500" dirty="0" smtClean="0"/>
          </a:p>
          <a:p>
            <a:pPr>
              <a:buNone/>
            </a:pPr>
            <a:r>
              <a:rPr lang="en-US" sz="4900" b="1" dirty="0" smtClean="0"/>
              <a:t>        </a:t>
            </a:r>
            <a:r>
              <a:rPr lang="en-US" sz="5600" b="1" dirty="0" smtClean="0">
                <a:solidFill>
                  <a:srgbClr val="FFFF00"/>
                </a:solidFill>
              </a:rPr>
              <a:t>1. More than 40% of consumers say that information found via social media affects the way they deal with their health</a:t>
            </a:r>
            <a:r>
              <a:rPr lang="en-US" sz="5600" b="1" dirty="0" smtClean="0"/>
              <a:t>. </a:t>
            </a:r>
            <a:r>
              <a:rPr lang="en-US" sz="5600" dirty="0" smtClean="0"/>
              <a:t>(source: </a:t>
            </a:r>
            <a:r>
              <a:rPr lang="en-US" sz="5600" u="sng" dirty="0" smtClean="0">
                <a:hlinkClick r:id="rId2"/>
              </a:rPr>
              <a:t>Mediabistro</a:t>
            </a:r>
            <a:r>
              <a:rPr lang="en-US" sz="5600" dirty="0" smtClean="0"/>
              <a:t>)</a:t>
            </a:r>
          </a:p>
          <a:p>
            <a:pPr>
              <a:buNone/>
            </a:pPr>
            <a:endParaRPr lang="en-US" sz="5600" dirty="0" smtClean="0"/>
          </a:p>
          <a:p>
            <a:pPr>
              <a:buNone/>
            </a:pPr>
            <a:r>
              <a:rPr lang="en-US" sz="5600" i="1" dirty="0" smtClean="0"/>
              <a:t>          Why this matters:</a:t>
            </a:r>
            <a:r>
              <a:rPr lang="en-US" sz="5600" dirty="0" smtClean="0"/>
              <a:t> Health care professionals have an obligation to create educational content to be shared across social media that will help accurately inform consumers about health related issues and out shine misleading information. The opinions of others on social media are often trusted but aren’t always accurate sources of insights, especially when it comes to a subject as sensitive as health.</a:t>
            </a:r>
          </a:p>
          <a:p>
            <a:pPr>
              <a:buNone/>
            </a:pPr>
            <a:r>
              <a:rPr lang="en-US" sz="5600" dirty="0" smtClean="0"/>
              <a:t> </a:t>
            </a:r>
          </a:p>
          <a:p>
            <a:pPr>
              <a:buNone/>
            </a:pPr>
            <a:r>
              <a:rPr lang="en-US" sz="5600" b="1" dirty="0" smtClean="0">
                <a:solidFill>
                  <a:srgbClr val="FFFF00"/>
                </a:solidFill>
              </a:rPr>
              <a:t>      2. 18 to 24 year olds are more than 2x as likely than 45 to 54 year olds to use social media for health-related discussions. </a:t>
            </a:r>
            <a:r>
              <a:rPr lang="en-US" sz="5600" dirty="0" smtClean="0"/>
              <a:t>(source: </a:t>
            </a:r>
            <a:r>
              <a:rPr lang="en-US" sz="5600" u="sng" dirty="0" smtClean="0">
                <a:hlinkClick r:id="rId2"/>
              </a:rPr>
              <a:t>Mediabistro</a:t>
            </a:r>
            <a:r>
              <a:rPr lang="en-US" sz="5600" dirty="0" smtClean="0"/>
              <a:t>)</a:t>
            </a:r>
          </a:p>
          <a:p>
            <a:pPr>
              <a:buNone/>
            </a:pPr>
            <a:endParaRPr lang="en-US" sz="5600" dirty="0" smtClean="0"/>
          </a:p>
          <a:p>
            <a:pPr>
              <a:buNone/>
            </a:pPr>
            <a:r>
              <a:rPr lang="en-US" sz="5600" i="1" dirty="0" smtClean="0"/>
              <a:t>          Why this matters:</a:t>
            </a:r>
            <a:r>
              <a:rPr lang="en-US" sz="5600" dirty="0" smtClean="0"/>
              <a:t> 18 to 24 year olds are early adopters of social media and new forms of communication which makes it important for health care professionals to join in on these conversations where and when they are happening. Don’t move too slow or you risk losing the attention of this generation overtime.</a:t>
            </a:r>
          </a:p>
          <a:p>
            <a:pPr>
              <a:buNone/>
            </a:pPr>
            <a:r>
              <a:rPr lang="en-US" sz="5600" dirty="0" smtClean="0"/>
              <a:t> </a:t>
            </a:r>
          </a:p>
          <a:p>
            <a:pPr>
              <a:buNone/>
            </a:pPr>
            <a:r>
              <a:rPr lang="en-US" sz="5600" b="1" dirty="0" smtClean="0"/>
              <a:t>       </a:t>
            </a:r>
            <a:r>
              <a:rPr lang="en-US" sz="5600" b="1" dirty="0" smtClean="0">
                <a:solidFill>
                  <a:srgbClr val="FFFF00"/>
                </a:solidFill>
              </a:rPr>
              <a:t>3. 90% of respondents from 18 to 24 years of age said they would trust medical information shared by others on their social media networks. </a:t>
            </a:r>
            <a:r>
              <a:rPr lang="en-US" sz="5600" dirty="0" smtClean="0"/>
              <a:t>(source: </a:t>
            </a:r>
            <a:r>
              <a:rPr lang="en-US" sz="5600" u="sng" dirty="0" smtClean="0">
                <a:hlinkClick r:id="rId3"/>
              </a:rPr>
              <a:t>Search Engine Watch</a:t>
            </a:r>
            <a:r>
              <a:rPr lang="en-US" sz="5600" dirty="0" smtClean="0"/>
              <a:t>)</a:t>
            </a:r>
          </a:p>
          <a:p>
            <a:pPr>
              <a:buNone/>
            </a:pPr>
            <a:endParaRPr lang="en-US" sz="5600" dirty="0" smtClean="0"/>
          </a:p>
          <a:p>
            <a:pPr>
              <a:buNone/>
            </a:pPr>
            <a:r>
              <a:rPr lang="en-US" sz="5600" i="1" dirty="0" smtClean="0"/>
              <a:t>          Why this matters:</a:t>
            </a:r>
            <a:r>
              <a:rPr lang="en-US" sz="5600" dirty="0" smtClean="0"/>
              <a:t> A millennial’s network on social media is a group of people that is well trusted online, which again, presents an opportunity to connect with them as health care professional in a new and authentic way.</a:t>
            </a:r>
          </a:p>
          <a:p>
            <a:pPr>
              <a:buNone/>
            </a:pPr>
            <a:r>
              <a:rPr lang="en-US" sz="4900" dirty="0" smtClean="0"/>
              <a:t> </a:t>
            </a: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
            </a:r>
            <a:br>
              <a:rPr lang="en-US" dirty="0" smtClean="0"/>
            </a:br>
            <a:endParaRPr lang="en-US" dirty="0"/>
          </a:p>
        </p:txBody>
      </p:sp>
      <p:sp>
        <p:nvSpPr>
          <p:cNvPr id="3" name="Content Placeholder 2"/>
          <p:cNvSpPr>
            <a:spLocks noGrp="1"/>
          </p:cNvSpPr>
          <p:nvPr>
            <p:ph idx="1"/>
          </p:nvPr>
        </p:nvSpPr>
        <p:spPr>
          <a:xfrm>
            <a:off x="457200" y="1143000"/>
            <a:ext cx="8229600" cy="5166360"/>
          </a:xfrm>
        </p:spPr>
        <p:txBody>
          <a:bodyPr>
            <a:normAutofit fontScale="25000" lnSpcReduction="20000"/>
          </a:bodyPr>
          <a:lstStyle/>
          <a:p>
            <a:pPr>
              <a:buNone/>
            </a:pPr>
            <a:endParaRPr lang="en-US" dirty="0" smtClean="0"/>
          </a:p>
          <a:p>
            <a:pPr>
              <a:buNone/>
            </a:pPr>
            <a:r>
              <a:rPr lang="en-US" sz="5600" b="1" dirty="0" smtClean="0"/>
              <a:t>          </a:t>
            </a:r>
            <a:r>
              <a:rPr lang="en-US" sz="5600" b="1" dirty="0" smtClean="0">
                <a:solidFill>
                  <a:srgbClr val="FFFF00"/>
                </a:solidFill>
              </a:rPr>
              <a:t>4. 31% of health care organizations have specific social media guidelines in writing. </a:t>
            </a:r>
            <a:r>
              <a:rPr lang="en-US" sz="5600" dirty="0" smtClean="0"/>
              <a:t>(source: </a:t>
            </a:r>
            <a:r>
              <a:rPr lang="en-US" sz="5600" u="sng" dirty="0" smtClean="0">
                <a:hlinkClick r:id="rId2"/>
              </a:rPr>
              <a:t>Institute for Health</a:t>
            </a:r>
            <a:r>
              <a:rPr lang="en-US" sz="5600" dirty="0" smtClean="0"/>
              <a:t>)</a:t>
            </a:r>
          </a:p>
          <a:p>
            <a:pPr>
              <a:buNone/>
            </a:pPr>
            <a:endParaRPr lang="en-US" sz="5600" dirty="0" smtClean="0"/>
          </a:p>
          <a:p>
            <a:pPr>
              <a:buNone/>
            </a:pPr>
            <a:r>
              <a:rPr lang="en-US" sz="5600" i="1" dirty="0" smtClean="0"/>
              <a:t>          Why this matters:</a:t>
            </a:r>
            <a:r>
              <a:rPr lang="en-US" sz="5600" dirty="0" smtClean="0"/>
              <a:t> It is crucial to have social media guidelines in place for your health care facility to ensure everyone is on the same page, your staff is aware of limitations to their actions on social media and that a systematic strategy is in place for how social media should be run across your organization.</a:t>
            </a:r>
          </a:p>
          <a:p>
            <a:pPr>
              <a:buNone/>
            </a:pPr>
            <a:endParaRPr lang="en-US" sz="5600" dirty="0" smtClean="0"/>
          </a:p>
          <a:p>
            <a:pPr>
              <a:buNone/>
            </a:pPr>
            <a:r>
              <a:rPr lang="en-US" sz="5600" b="1" dirty="0" smtClean="0"/>
              <a:t>       </a:t>
            </a:r>
            <a:r>
              <a:rPr lang="en-US" sz="5600" b="1" dirty="0" smtClean="0">
                <a:solidFill>
                  <a:srgbClr val="FFFF00"/>
                </a:solidFill>
              </a:rPr>
              <a:t>5. 19% of </a:t>
            </a:r>
            <a:r>
              <a:rPr lang="en-US" sz="5600" b="1" dirty="0" err="1" smtClean="0">
                <a:solidFill>
                  <a:srgbClr val="FFFF00"/>
                </a:solidFill>
              </a:rPr>
              <a:t>smartphone</a:t>
            </a:r>
            <a:r>
              <a:rPr lang="en-US" sz="5600" b="1" dirty="0" smtClean="0">
                <a:solidFill>
                  <a:srgbClr val="FFFF00"/>
                </a:solidFill>
              </a:rPr>
              <a:t> owners have at least one health app on their phone. Exercise, diet, and weight apps are the most popular types. </a:t>
            </a:r>
            <a:r>
              <a:rPr lang="en-US" sz="5600" dirty="0" smtClean="0"/>
              <a:t>(source: </a:t>
            </a:r>
            <a:r>
              <a:rPr lang="en-US" sz="5600" u="sng" dirty="0" err="1" smtClean="0">
                <a:hlinkClick r:id="rId3"/>
              </a:rPr>
              <a:t>Demi</a:t>
            </a:r>
            <a:r>
              <a:rPr lang="en-US" sz="5600" u="sng" dirty="0" smtClean="0">
                <a:hlinkClick r:id="rId3"/>
              </a:rPr>
              <a:t> &amp; Cooper Advertising and DC Interactive Group</a:t>
            </a:r>
            <a:r>
              <a:rPr lang="en-US" sz="5600" dirty="0" smtClean="0"/>
              <a:t>)</a:t>
            </a:r>
          </a:p>
          <a:p>
            <a:endParaRPr lang="en-US" sz="5600" dirty="0" smtClean="0"/>
          </a:p>
          <a:p>
            <a:pPr>
              <a:buNone/>
            </a:pPr>
            <a:r>
              <a:rPr lang="en-US" sz="5600" i="1" dirty="0" smtClean="0"/>
              <a:t>          Why this matters:</a:t>
            </a:r>
            <a:r>
              <a:rPr lang="en-US" sz="5600" dirty="0" smtClean="0"/>
              <a:t> This drives home the need for your health care organization to look into possibly launching a health related app focused on your specialty. This statistic doesn’t mean every health care facility should have their own app, but they should have a strong mobile focus across their marketing no matter their size.</a:t>
            </a:r>
          </a:p>
          <a:p>
            <a:pPr>
              <a:buNone/>
            </a:pPr>
            <a:r>
              <a:rPr lang="en-US" sz="5600" dirty="0" smtClean="0"/>
              <a:t> </a:t>
            </a:r>
          </a:p>
          <a:p>
            <a:pPr>
              <a:buNone/>
            </a:pPr>
            <a:r>
              <a:rPr lang="en-US" sz="5600" b="1" dirty="0" smtClean="0">
                <a:solidFill>
                  <a:srgbClr val="FFFF00"/>
                </a:solidFill>
              </a:rPr>
              <a:t>       6. From a recent study, 54% of patients are very comfortable with their providers seeking advice from online communities to better treat their conditions</a:t>
            </a:r>
            <a:r>
              <a:rPr lang="en-US" sz="5600" b="1" dirty="0" smtClean="0"/>
              <a:t>.</a:t>
            </a:r>
            <a:r>
              <a:rPr lang="en-US" sz="5600" dirty="0" smtClean="0"/>
              <a:t> (source: </a:t>
            </a:r>
            <a:r>
              <a:rPr lang="en-US" sz="5600" u="sng" dirty="0" smtClean="0">
                <a:hlinkClick r:id="rId4"/>
              </a:rPr>
              <a:t>Mediabistro</a:t>
            </a:r>
            <a:r>
              <a:rPr lang="en-US" sz="5600" dirty="0" smtClean="0"/>
              <a:t>)</a:t>
            </a:r>
          </a:p>
          <a:p>
            <a:endParaRPr lang="en-US" sz="5600" dirty="0" smtClean="0"/>
          </a:p>
          <a:p>
            <a:pPr>
              <a:buNone/>
            </a:pPr>
            <a:r>
              <a:rPr lang="en-US" sz="5600" i="1" dirty="0" smtClean="0"/>
              <a:t>          Why this matters:</a:t>
            </a:r>
            <a:r>
              <a:rPr lang="en-US" sz="5600" dirty="0" smtClean="0"/>
              <a:t> If the context of a group or community online is high quality and </a:t>
            </a:r>
            <a:r>
              <a:rPr lang="en-US" sz="5600" dirty="0" err="1" smtClean="0"/>
              <a:t>curated</a:t>
            </a:r>
            <a:r>
              <a:rPr lang="en-US" sz="5600" dirty="0" smtClean="0"/>
              <a:t>, then many trust that crowd sourcing of information from other like mind individuals is reliable. This shows how people perceive the Internet to be beneficial for the exchange of relevant information, even about their health.</a:t>
            </a:r>
          </a:p>
          <a:p>
            <a:pPr>
              <a:buNone/>
            </a:pPr>
            <a:r>
              <a:rPr lang="en-US" sz="2900" dirty="0" smtClean="0"/>
              <a:t> </a:t>
            </a:r>
          </a:p>
          <a:p>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1371600"/>
            <a:ext cx="8229600" cy="4937760"/>
          </a:xfrm>
        </p:spPr>
        <p:txBody>
          <a:bodyPr>
            <a:normAutofit fontScale="47500" lnSpcReduction="20000"/>
          </a:bodyPr>
          <a:lstStyle/>
          <a:p>
            <a:pPr>
              <a:buNone/>
            </a:pPr>
            <a:r>
              <a:rPr lang="en-US" b="1" dirty="0" smtClean="0"/>
              <a:t>   </a:t>
            </a:r>
          </a:p>
          <a:p>
            <a:pPr>
              <a:buNone/>
            </a:pPr>
            <a:r>
              <a:rPr lang="en-US" sz="2900" b="1" dirty="0" smtClean="0">
                <a:solidFill>
                  <a:srgbClr val="FFFF00"/>
                </a:solidFill>
              </a:rPr>
              <a:t>     7. 31% of health care professionals use social media for professional networking. </a:t>
            </a:r>
            <a:r>
              <a:rPr lang="en-US" sz="2900" dirty="0" smtClean="0"/>
              <a:t>(source: </a:t>
            </a:r>
            <a:r>
              <a:rPr lang="en-US" sz="2900" u="sng" dirty="0" err="1" smtClean="0">
                <a:hlinkClick r:id="rId2"/>
              </a:rPr>
              <a:t>MedTechMedia</a:t>
            </a:r>
            <a:r>
              <a:rPr lang="en-US" sz="2900" dirty="0" smtClean="0"/>
              <a:t>)</a:t>
            </a:r>
          </a:p>
          <a:p>
            <a:pPr>
              <a:buNone/>
            </a:pPr>
            <a:endParaRPr lang="en-US" sz="2900" dirty="0" smtClean="0"/>
          </a:p>
          <a:p>
            <a:pPr>
              <a:buNone/>
            </a:pPr>
            <a:r>
              <a:rPr lang="en-US" sz="2900" i="1" dirty="0" smtClean="0"/>
              <a:t>         Why this matters:</a:t>
            </a:r>
            <a:r>
              <a:rPr lang="en-US" sz="2900" dirty="0" smtClean="0"/>
              <a:t> This helps shine a stronger emphasis on the many applications and benefits of social media, one of which being professional development for health care workers from networks like Facebook, Twitter and LinkedIn.</a:t>
            </a:r>
          </a:p>
          <a:p>
            <a:pPr>
              <a:buNone/>
            </a:pPr>
            <a:r>
              <a:rPr lang="en-US" sz="2900" dirty="0" smtClean="0"/>
              <a:t> </a:t>
            </a:r>
          </a:p>
          <a:p>
            <a:pPr>
              <a:buNone/>
            </a:pPr>
            <a:r>
              <a:rPr lang="en-US" sz="2900" b="1" dirty="0" smtClean="0"/>
              <a:t>     </a:t>
            </a:r>
            <a:r>
              <a:rPr lang="en-US" sz="2900" b="1" dirty="0" smtClean="0">
                <a:solidFill>
                  <a:srgbClr val="FFFF00"/>
                </a:solidFill>
              </a:rPr>
              <a:t>8. 41% of people said social media would affect their choice of a specific doctor, hospital, or medical facility.</a:t>
            </a:r>
            <a:r>
              <a:rPr lang="en-US" sz="2900" dirty="0" smtClean="0">
                <a:solidFill>
                  <a:srgbClr val="FFFF00"/>
                </a:solidFill>
              </a:rPr>
              <a:t> </a:t>
            </a:r>
            <a:r>
              <a:rPr lang="en-US" sz="2900" dirty="0" smtClean="0"/>
              <a:t>(source: </a:t>
            </a:r>
            <a:r>
              <a:rPr lang="en-US" sz="2900" u="sng" dirty="0" err="1" smtClean="0">
                <a:hlinkClick r:id="rId3"/>
              </a:rPr>
              <a:t>Demi</a:t>
            </a:r>
            <a:r>
              <a:rPr lang="en-US" sz="2900" u="sng" dirty="0" smtClean="0">
                <a:hlinkClick r:id="rId3"/>
              </a:rPr>
              <a:t> &amp; Cooper Advertising and DC Interactive Group</a:t>
            </a:r>
            <a:r>
              <a:rPr lang="en-US" sz="2900" dirty="0" smtClean="0"/>
              <a:t>)</a:t>
            </a:r>
          </a:p>
          <a:p>
            <a:pPr>
              <a:buNone/>
            </a:pPr>
            <a:endParaRPr lang="en-US" sz="2900" dirty="0" smtClean="0"/>
          </a:p>
          <a:p>
            <a:pPr>
              <a:buNone/>
            </a:pPr>
            <a:r>
              <a:rPr lang="en-US" sz="2900" i="1" dirty="0" smtClean="0"/>
              <a:t>         Why this matters:</a:t>
            </a:r>
            <a:r>
              <a:rPr lang="en-US" sz="2900" dirty="0" smtClean="0"/>
              <a:t> This statistic shows that social media can be a vehicle to help scale both positive and negative word of mouth, which makes it an important channel for an individual or organization in the health care industry to focus on in order to attract and retain patients. Consumers are using social media to discuss everything in their lives including health and it is up to your organization to choose whether it’s time to tune in.</a:t>
            </a:r>
          </a:p>
          <a:p>
            <a:pPr>
              <a:buNone/>
            </a:pPr>
            <a:r>
              <a:rPr lang="en-US" sz="2900" dirty="0" smtClean="0"/>
              <a:t> </a:t>
            </a:r>
          </a:p>
          <a:p>
            <a:pPr>
              <a:buNone/>
            </a:pPr>
            <a:r>
              <a:rPr lang="en-US" sz="2900" b="1" dirty="0" smtClean="0"/>
              <a:t>     </a:t>
            </a:r>
            <a:r>
              <a:rPr lang="en-US" sz="2900" b="1" dirty="0" smtClean="0">
                <a:solidFill>
                  <a:srgbClr val="FFFF00"/>
                </a:solidFill>
              </a:rPr>
              <a:t>9. 30% of adults are likely to share information about their health on social media sites with other patients, 47% with doctors, 43% with hospitals, 38% with a health insurance company and 32% with a drug company</a:t>
            </a:r>
            <a:r>
              <a:rPr lang="en-US" sz="2900" b="1" dirty="0" smtClean="0"/>
              <a:t>. </a:t>
            </a:r>
            <a:r>
              <a:rPr lang="en-US" sz="2900" dirty="0" smtClean="0"/>
              <a:t>(source: </a:t>
            </a:r>
            <a:r>
              <a:rPr lang="en-US" sz="2900" u="sng" dirty="0" smtClean="0">
                <a:hlinkClick r:id="rId4"/>
              </a:rPr>
              <a:t>Fluency Media</a:t>
            </a:r>
            <a:r>
              <a:rPr lang="en-US" sz="2900" dirty="0" smtClean="0"/>
              <a:t>)</a:t>
            </a:r>
          </a:p>
          <a:p>
            <a:pPr>
              <a:buNone/>
            </a:pPr>
            <a:endParaRPr lang="en-US" sz="2900" dirty="0" smtClean="0"/>
          </a:p>
          <a:p>
            <a:pPr>
              <a:buNone/>
            </a:pPr>
            <a:r>
              <a:rPr lang="en-US" sz="2900" i="1" dirty="0" smtClean="0"/>
              <a:t>          Why this matters:</a:t>
            </a:r>
            <a:r>
              <a:rPr lang="en-US" sz="2900" dirty="0" smtClean="0"/>
              <a:t> Social media is slowly helping improve the way people feel about transparency and authenticity, which will hopefully lead to more productive discussions and innovations regarding an individual’s health.</a:t>
            </a:r>
          </a:p>
          <a:p>
            <a:pPr>
              <a:buNone/>
            </a:pPr>
            <a:r>
              <a:rPr lang="en-US" sz="2900" dirty="0" smtClean="0"/>
              <a:t> </a:t>
            </a:r>
          </a:p>
          <a:p>
            <a:endParaRPr lang="en-US" dirty="0" smtClean="0"/>
          </a:p>
          <a:p>
            <a:endParaRPr lang="en-US" dirty="0" smtClean="0"/>
          </a:p>
          <a:p>
            <a:endParaRPr lang="en-US" dirty="0" smtClean="0"/>
          </a:p>
          <a:p>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1447800"/>
            <a:ext cx="8229600" cy="5410200"/>
          </a:xfrm>
        </p:spPr>
        <p:txBody>
          <a:bodyPr>
            <a:normAutofit fontScale="32500" lnSpcReduction="20000"/>
          </a:bodyPr>
          <a:lstStyle/>
          <a:p>
            <a:pPr>
              <a:buNone/>
            </a:pPr>
            <a:r>
              <a:rPr lang="en-US" sz="4300" b="1" dirty="0" smtClean="0"/>
              <a:t>   </a:t>
            </a:r>
            <a:r>
              <a:rPr lang="en-US" sz="4300" b="1" dirty="0" smtClean="0">
                <a:solidFill>
                  <a:srgbClr val="FFFF00"/>
                </a:solidFill>
              </a:rPr>
              <a:t>10. 26% of all hospitals in the US participate in social media. </a:t>
            </a:r>
            <a:r>
              <a:rPr lang="en-US" sz="4300" dirty="0" smtClean="0"/>
              <a:t>(source: </a:t>
            </a:r>
            <a:r>
              <a:rPr lang="en-US" sz="4300" u="sng" dirty="0" err="1" smtClean="0">
                <a:hlinkClick r:id="rId2"/>
              </a:rPr>
              <a:t>Demi</a:t>
            </a:r>
            <a:r>
              <a:rPr lang="en-US" sz="4300" u="sng" dirty="0" smtClean="0">
                <a:hlinkClick r:id="rId2"/>
              </a:rPr>
              <a:t> &amp; Cooper Advertising and DC Interactive Group</a:t>
            </a:r>
            <a:r>
              <a:rPr lang="en-US" sz="4300" dirty="0" smtClean="0"/>
              <a:t>)</a:t>
            </a:r>
          </a:p>
          <a:p>
            <a:pPr>
              <a:buNone/>
            </a:pPr>
            <a:endParaRPr lang="en-US" sz="4300" dirty="0" smtClean="0"/>
          </a:p>
          <a:p>
            <a:pPr>
              <a:buNone/>
            </a:pPr>
            <a:r>
              <a:rPr lang="en-US" sz="4300" i="1" dirty="0" smtClean="0"/>
              <a:t>         Why this matters:</a:t>
            </a:r>
            <a:r>
              <a:rPr lang="en-US" sz="4300" dirty="0" smtClean="0"/>
              <a:t> If your hospital isn’t using social media, then you’re way behind the learning curve. Social media is     really important for hospitals to communicate with past, present and future patients, despite the many regulations to what can and can’t be said on behalf of the hospital.</a:t>
            </a:r>
          </a:p>
          <a:p>
            <a:pPr>
              <a:buNone/>
            </a:pPr>
            <a:r>
              <a:rPr lang="en-US" sz="4300" dirty="0" smtClean="0"/>
              <a:t> </a:t>
            </a:r>
          </a:p>
          <a:p>
            <a:pPr>
              <a:buNone/>
            </a:pPr>
            <a:r>
              <a:rPr lang="en-US" sz="4300" b="1" dirty="0" smtClean="0">
                <a:solidFill>
                  <a:srgbClr val="FFFF00"/>
                </a:solidFill>
              </a:rPr>
              <a:t>   11. The most accessed online resources for health related information are: 56% searched WebMD, 31% on Wikipedia, 29% on health magazine websites, 17% used Facebook, 15% used YouTube, 13% used a blog or multiple blogs, 12% used patient communities, 6% used Twitter and 27% used none of the above. </a:t>
            </a:r>
            <a:r>
              <a:rPr lang="en-US" sz="4300" dirty="0" smtClean="0"/>
              <a:t>(source: </a:t>
            </a:r>
            <a:r>
              <a:rPr lang="en-US" sz="4300" u="sng" dirty="0" err="1" smtClean="0">
                <a:hlinkClick r:id="rId3"/>
              </a:rPr>
              <a:t>Mashable</a:t>
            </a:r>
            <a:r>
              <a:rPr lang="en-US" sz="4300" dirty="0" smtClean="0"/>
              <a:t>)</a:t>
            </a:r>
          </a:p>
          <a:p>
            <a:pPr>
              <a:buNone/>
            </a:pPr>
            <a:endParaRPr lang="en-US" sz="4300" dirty="0" smtClean="0"/>
          </a:p>
          <a:p>
            <a:pPr>
              <a:buNone/>
            </a:pPr>
            <a:r>
              <a:rPr lang="en-US" sz="4300" i="1" dirty="0" smtClean="0"/>
              <a:t>          Why this matters:</a:t>
            </a:r>
            <a:r>
              <a:rPr lang="en-US" sz="4300" dirty="0" smtClean="0"/>
              <a:t> Understanding where a majority of consumer health information comes from is important way of knowing of its value, credibility and reliability. It is important to differentiate sources of quality content from other less desirable sources of info.</a:t>
            </a:r>
          </a:p>
          <a:p>
            <a:pPr>
              <a:buNone/>
            </a:pPr>
            <a:r>
              <a:rPr lang="en-US" sz="4300" dirty="0" smtClean="0"/>
              <a:t> </a:t>
            </a:r>
          </a:p>
          <a:p>
            <a:pPr>
              <a:buNone/>
            </a:pPr>
            <a:r>
              <a:rPr lang="en-US" sz="4300" b="1" dirty="0" smtClean="0"/>
              <a:t>   </a:t>
            </a:r>
            <a:r>
              <a:rPr lang="en-US" sz="4300" b="1" dirty="0" smtClean="0">
                <a:solidFill>
                  <a:srgbClr val="FFFF00"/>
                </a:solidFill>
              </a:rPr>
              <a:t>12. Parents are more likely to seek medical answers online, 22% use Facebook and 20% use YouTube. Of non-parents, 14% use Facebook and 12% use YouTube to search for health care related topics. </a:t>
            </a:r>
            <a:r>
              <a:rPr lang="en-US" sz="4300" dirty="0" smtClean="0"/>
              <a:t>(source: </a:t>
            </a:r>
            <a:r>
              <a:rPr lang="en-US" sz="4300" u="sng" dirty="0" err="1" smtClean="0">
                <a:hlinkClick r:id="rId3"/>
              </a:rPr>
              <a:t>Mashable</a:t>
            </a:r>
            <a:r>
              <a:rPr lang="en-US" sz="4300" dirty="0" smtClean="0"/>
              <a:t>)</a:t>
            </a:r>
          </a:p>
          <a:p>
            <a:pPr>
              <a:buNone/>
            </a:pPr>
            <a:endParaRPr lang="en-US" sz="4300" dirty="0" smtClean="0"/>
          </a:p>
          <a:p>
            <a:pPr>
              <a:buNone/>
            </a:pPr>
            <a:r>
              <a:rPr lang="en-US" sz="4300" i="1" dirty="0" smtClean="0"/>
              <a:t>         Why this matters:</a:t>
            </a:r>
            <a:r>
              <a:rPr lang="en-US" sz="4300" dirty="0" smtClean="0"/>
              <a:t> Parents are more concerned about the well-being of their children then they were before having children, therefore they often source more information about a loved one’s health on social media and online more then ever before.</a:t>
            </a:r>
          </a:p>
          <a:p>
            <a:pPr>
              <a:buNone/>
            </a:pPr>
            <a:r>
              <a:rPr lang="en-US" sz="4300" dirty="0" smtClean="0"/>
              <a:t> </a:t>
            </a:r>
          </a:p>
          <a:p>
            <a:pPr>
              <a:buNone/>
            </a:pPr>
            <a:r>
              <a:rPr lang="en-US" sz="4300" b="1" dirty="0" smtClean="0"/>
              <a:t>      </a:t>
            </a:r>
            <a:endParaRPr lang="en-US" dirty="0" smtClean="0"/>
          </a:p>
          <a:p>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25000" lnSpcReduction="20000"/>
          </a:bodyPr>
          <a:lstStyle/>
          <a:p>
            <a:pPr>
              <a:buNone/>
            </a:pPr>
            <a:endParaRPr lang="en-US" b="1" dirty="0" smtClean="0"/>
          </a:p>
          <a:p>
            <a:endParaRPr lang="en-US" b="1" dirty="0" smtClean="0"/>
          </a:p>
          <a:p>
            <a:pPr>
              <a:buNone/>
            </a:pPr>
            <a:r>
              <a:rPr lang="en-US" sz="6400" b="1" dirty="0" smtClean="0">
                <a:solidFill>
                  <a:srgbClr val="FFFF00"/>
                </a:solidFill>
              </a:rPr>
              <a:t>   </a:t>
            </a:r>
            <a:r>
              <a:rPr lang="en-US" sz="5600" b="1" dirty="0" smtClean="0">
                <a:solidFill>
                  <a:srgbClr val="FFFF00"/>
                </a:solidFill>
              </a:rPr>
              <a:t>13. 60% of doctors say social media improves the quality of care delivered to patients</a:t>
            </a:r>
            <a:r>
              <a:rPr lang="en-US" sz="5600" b="1" dirty="0" smtClean="0"/>
              <a:t>. </a:t>
            </a:r>
            <a:r>
              <a:rPr lang="en-US" sz="5600" dirty="0" smtClean="0"/>
              <a:t>(source: </a:t>
            </a:r>
            <a:r>
              <a:rPr lang="en-US" sz="5600" u="sng" dirty="0" err="1" smtClean="0">
                <a:hlinkClick r:id="rId2"/>
              </a:rPr>
              <a:t>Demi</a:t>
            </a:r>
            <a:r>
              <a:rPr lang="en-US" sz="5600" u="sng" dirty="0" smtClean="0">
                <a:hlinkClick r:id="rId2"/>
              </a:rPr>
              <a:t> &amp; Cooper Advertising and DC Interactive Group</a:t>
            </a:r>
            <a:r>
              <a:rPr lang="en-US" sz="5600" dirty="0" smtClean="0"/>
              <a:t>)</a:t>
            </a:r>
          </a:p>
          <a:p>
            <a:pPr>
              <a:buNone/>
            </a:pPr>
            <a:endParaRPr lang="en-US" sz="5600" dirty="0" smtClean="0"/>
          </a:p>
          <a:p>
            <a:pPr>
              <a:buNone/>
            </a:pPr>
            <a:r>
              <a:rPr lang="en-US" sz="5600" i="1" dirty="0" smtClean="0"/>
              <a:t>          Why this matters:</a:t>
            </a:r>
            <a:r>
              <a:rPr lang="en-US" sz="5600" dirty="0" smtClean="0"/>
              <a:t> This statistic is important because it shows that many doctors believe that the transparency and authenticity that social media helps spur is actually improving the quality of care provided to patients. Lets hope this is a continuing trend among the industry for patients at all levels.</a:t>
            </a:r>
          </a:p>
          <a:p>
            <a:pPr>
              <a:buNone/>
            </a:pPr>
            <a:endParaRPr lang="en-US" sz="5600" b="1" dirty="0" smtClean="0"/>
          </a:p>
          <a:p>
            <a:pPr>
              <a:buNone/>
            </a:pPr>
            <a:r>
              <a:rPr lang="en-US" sz="5600" b="1" dirty="0" smtClean="0">
                <a:solidFill>
                  <a:srgbClr val="FFFF00"/>
                </a:solidFill>
              </a:rPr>
              <a:t>   14.</a:t>
            </a:r>
            <a:r>
              <a:rPr lang="en-US" sz="5600" dirty="0" smtClean="0">
                <a:solidFill>
                  <a:srgbClr val="FFFF00"/>
                </a:solidFill>
              </a:rPr>
              <a:t> </a:t>
            </a:r>
            <a:r>
              <a:rPr lang="en-US" sz="5600" b="1" dirty="0" smtClean="0">
                <a:solidFill>
                  <a:srgbClr val="FFFF00"/>
                </a:solidFill>
              </a:rPr>
              <a:t>2/3 of doctors are use social media for professional purposes, often preferring an open forum as opposed to a physician-only online community.</a:t>
            </a:r>
            <a:r>
              <a:rPr lang="en-US" sz="5600" dirty="0" smtClean="0">
                <a:solidFill>
                  <a:srgbClr val="FFFF00"/>
                </a:solidFill>
              </a:rPr>
              <a:t> </a:t>
            </a:r>
            <a:r>
              <a:rPr lang="en-US" sz="5600" dirty="0" smtClean="0"/>
              <a:t>(source: </a:t>
            </a:r>
            <a:r>
              <a:rPr lang="en-US" sz="5600" u="sng" dirty="0" smtClean="0">
                <a:hlinkClick r:id="rId3"/>
              </a:rPr>
              <a:t>EMR Thoughts</a:t>
            </a:r>
            <a:r>
              <a:rPr lang="en-US" sz="5600" dirty="0" smtClean="0"/>
              <a:t>)</a:t>
            </a:r>
          </a:p>
          <a:p>
            <a:pPr>
              <a:buNone/>
            </a:pPr>
            <a:r>
              <a:rPr lang="en-US" sz="5600" i="1" dirty="0" smtClean="0"/>
              <a:t>          Why this matters:</a:t>
            </a:r>
            <a:r>
              <a:rPr lang="en-US" sz="5600" dirty="0" smtClean="0"/>
              <a:t> It is interesting that a majority of doctors chose a more open forum as opposed to discussion in a health care specific community online. It is a fascinating statistic because it feeds into the same premise that a certain level of transparency spurred by social media is taking </a:t>
            </a:r>
            <a:r>
              <a:rPr lang="en-US" sz="5600" dirty="0" err="1" smtClean="0"/>
              <a:t>ahold</a:t>
            </a:r>
            <a:r>
              <a:rPr lang="en-US" sz="5600" dirty="0" smtClean="0"/>
              <a:t> of the entire industry.</a:t>
            </a:r>
          </a:p>
          <a:p>
            <a:pPr>
              <a:buNone/>
            </a:pPr>
            <a:r>
              <a:rPr lang="en-US" sz="5600" dirty="0" smtClean="0"/>
              <a:t> </a:t>
            </a:r>
          </a:p>
          <a:p>
            <a:pPr>
              <a:buNone/>
            </a:pPr>
            <a:r>
              <a:rPr lang="en-US" sz="5600" b="1" dirty="0" smtClean="0">
                <a:solidFill>
                  <a:srgbClr val="FFFF00"/>
                </a:solidFill>
              </a:rPr>
              <a:t>   15. YouTube traffic to hospital sites has increased 119% year-over-year</a:t>
            </a:r>
            <a:r>
              <a:rPr lang="en-US" sz="5600" b="1" dirty="0" smtClean="0"/>
              <a:t>. </a:t>
            </a:r>
            <a:r>
              <a:rPr lang="en-US" sz="5600" dirty="0" smtClean="0"/>
              <a:t>(source: </a:t>
            </a:r>
            <a:r>
              <a:rPr lang="en-US" sz="5600" u="sng" dirty="0" smtClean="0">
                <a:hlinkClick r:id="rId4"/>
              </a:rPr>
              <a:t>Google’s Think Insights</a:t>
            </a:r>
            <a:r>
              <a:rPr lang="en-US" sz="5600" dirty="0" smtClean="0"/>
              <a:t>)</a:t>
            </a:r>
          </a:p>
          <a:p>
            <a:pPr>
              <a:buNone/>
            </a:pPr>
            <a:r>
              <a:rPr lang="en-US" sz="5600" i="1" dirty="0" smtClean="0"/>
              <a:t>         Why this matters:</a:t>
            </a:r>
            <a:r>
              <a:rPr lang="en-US" sz="5600" dirty="0" smtClean="0"/>
              <a:t> Video marketing converts to traffic and leads much more easily than other forms of content because it more effectively gets across the point, shares a human element and is able to highlight the value of the facilities more quickly. Other hospital facilities should look to create video content based around interviews, patient stories and more.</a:t>
            </a:r>
          </a:p>
          <a:p>
            <a:pPr>
              <a:buNone/>
            </a:pPr>
            <a:r>
              <a:rPr lang="en-US" sz="6400" dirty="0" smtClean="0"/>
              <a:t> </a:t>
            </a:r>
          </a:p>
          <a:p>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25000" lnSpcReduction="20000"/>
          </a:bodyPr>
          <a:lstStyle/>
          <a:p>
            <a:endParaRPr lang="en-US" b="1" dirty="0" smtClean="0"/>
          </a:p>
          <a:p>
            <a:pPr>
              <a:buNone/>
            </a:pPr>
            <a:r>
              <a:rPr lang="en-US" sz="5600" b="1" dirty="0" smtClean="0"/>
              <a:t>    </a:t>
            </a:r>
            <a:r>
              <a:rPr lang="en-US" sz="5600" b="1" dirty="0" smtClean="0">
                <a:solidFill>
                  <a:srgbClr val="FFFF00"/>
                </a:solidFill>
              </a:rPr>
              <a:t>16. International Telecommunications Union estimates that global penetration of mobile devices has reached 87% as of 2011. </a:t>
            </a:r>
            <a:r>
              <a:rPr lang="en-US" sz="5600" dirty="0" smtClean="0"/>
              <a:t>(source: </a:t>
            </a:r>
            <a:r>
              <a:rPr lang="en-US" sz="5600" u="sng" dirty="0" err="1" smtClean="0">
                <a:hlinkClick r:id="rId2"/>
              </a:rPr>
              <a:t>mHealth</a:t>
            </a:r>
            <a:r>
              <a:rPr lang="en-US" sz="5600" u="sng" dirty="0" smtClean="0">
                <a:hlinkClick r:id="rId2"/>
              </a:rPr>
              <a:t> Watch</a:t>
            </a:r>
            <a:r>
              <a:rPr lang="en-US" sz="5600" dirty="0" smtClean="0"/>
              <a:t>)</a:t>
            </a:r>
          </a:p>
          <a:p>
            <a:pPr>
              <a:buNone/>
            </a:pPr>
            <a:endParaRPr lang="en-US" sz="5600" dirty="0" smtClean="0"/>
          </a:p>
          <a:p>
            <a:pPr>
              <a:buNone/>
            </a:pPr>
            <a:r>
              <a:rPr lang="en-US" sz="5600" i="1" dirty="0" smtClean="0"/>
              <a:t>         Why this matters:</a:t>
            </a:r>
            <a:r>
              <a:rPr lang="en-US" sz="5600" dirty="0" smtClean="0"/>
              <a:t> Once again, it’s time to think mobile first, second and third for your healthcare facility. With mobile penetration reaching an all time high, an age of connected devices is on the horizon for many healthcare facilities and it is time to develop a plan.</a:t>
            </a:r>
            <a:endParaRPr lang="en-US" sz="5600" b="1" dirty="0" smtClean="0"/>
          </a:p>
          <a:p>
            <a:endParaRPr lang="en-US" sz="5600" b="1" dirty="0" smtClean="0">
              <a:solidFill>
                <a:srgbClr val="FFFF00"/>
              </a:solidFill>
            </a:endParaRPr>
          </a:p>
          <a:p>
            <a:pPr>
              <a:buNone/>
            </a:pPr>
            <a:r>
              <a:rPr lang="en-US" sz="5600" b="1" dirty="0" smtClean="0">
                <a:solidFill>
                  <a:srgbClr val="FFFF00"/>
                </a:solidFill>
              </a:rPr>
              <a:t>    17. 28% of health-related conversations on Facebook are supporting health-related causes, followed by 27% of people commenting about health experiences or updates. </a:t>
            </a:r>
            <a:r>
              <a:rPr lang="en-US" sz="5600" dirty="0" smtClean="0"/>
              <a:t>(source: </a:t>
            </a:r>
            <a:r>
              <a:rPr lang="en-US" sz="5600" u="sng" dirty="0" err="1" smtClean="0">
                <a:hlinkClick r:id="rId3"/>
              </a:rPr>
              <a:t>Infographics</a:t>
            </a:r>
            <a:r>
              <a:rPr lang="en-US" sz="5600" u="sng" dirty="0" smtClean="0">
                <a:hlinkClick r:id="rId3"/>
              </a:rPr>
              <a:t> Archive</a:t>
            </a:r>
            <a:r>
              <a:rPr lang="en-US" sz="5600" dirty="0" smtClean="0"/>
              <a:t>)</a:t>
            </a:r>
          </a:p>
          <a:p>
            <a:pPr>
              <a:buNone/>
            </a:pPr>
            <a:r>
              <a:rPr lang="en-US" sz="5600" i="1" dirty="0" smtClean="0"/>
              <a:t>          Why this matters:</a:t>
            </a:r>
            <a:r>
              <a:rPr lang="en-US" sz="5600" dirty="0" smtClean="0"/>
              <a:t> This statistic supports and highlights two common uses of Facebook related to your health like sharing your favorite cause or interacting with others recovering. Social media has penetrated our society very deeply to the point where it has become a place where we share our interests and give support to others. This could be one of the many factors affecting why many trust the information found on social media about healthcare. The masses are continually accepting social media as a part of their everyday life, it is time your healthcare facility incorporated this marketing medium as part of your culture as well.</a:t>
            </a:r>
          </a:p>
          <a:p>
            <a:pPr>
              <a:buNone/>
            </a:pPr>
            <a:r>
              <a:rPr lang="en-US" sz="5600" dirty="0" smtClean="0"/>
              <a:t> </a:t>
            </a:r>
            <a:endParaRPr lang="en-US" sz="5600" dirty="0" smtClean="0">
              <a:solidFill>
                <a:srgbClr val="FFFF00"/>
              </a:solidFill>
            </a:endParaRPr>
          </a:p>
          <a:p>
            <a:pPr>
              <a:buNone/>
            </a:pPr>
            <a:r>
              <a:rPr lang="en-US" sz="5600" b="1" dirty="0" smtClean="0">
                <a:solidFill>
                  <a:srgbClr val="FFFF00"/>
                </a:solidFill>
              </a:rPr>
              <a:t>    18. 60% of social media users are the most likely to trust social media posts and activity by doctors over any other group</a:t>
            </a:r>
            <a:r>
              <a:rPr lang="en-US" sz="5600" b="1" dirty="0" smtClean="0"/>
              <a:t>. </a:t>
            </a:r>
            <a:r>
              <a:rPr lang="en-US" sz="5600" dirty="0" smtClean="0"/>
              <a:t>(source: </a:t>
            </a:r>
            <a:r>
              <a:rPr lang="en-US" sz="5600" u="sng" dirty="0" err="1" smtClean="0">
                <a:hlinkClick r:id="rId3"/>
              </a:rPr>
              <a:t>Infographics</a:t>
            </a:r>
            <a:r>
              <a:rPr lang="en-US" sz="5600" u="sng" dirty="0" smtClean="0">
                <a:hlinkClick r:id="rId3"/>
              </a:rPr>
              <a:t> Archive</a:t>
            </a:r>
            <a:r>
              <a:rPr lang="en-US" sz="5600" dirty="0" smtClean="0"/>
              <a:t>)</a:t>
            </a:r>
          </a:p>
          <a:p>
            <a:pPr>
              <a:buNone/>
            </a:pPr>
            <a:endParaRPr lang="en-US" sz="5600" dirty="0" smtClean="0"/>
          </a:p>
          <a:p>
            <a:pPr>
              <a:buNone/>
            </a:pPr>
            <a:r>
              <a:rPr lang="en-US" sz="5600" i="1" dirty="0" smtClean="0"/>
              <a:t>          Why this matters:</a:t>
            </a:r>
            <a:r>
              <a:rPr lang="en-US" sz="5600" dirty="0" smtClean="0"/>
              <a:t> Doctors as respected members of society are also highly revered for their opinions when they are shared on social media, which is even more reason to help boost your reach as a healthcare professional and actively use social media to discuss the industry.</a:t>
            </a:r>
          </a:p>
          <a:p>
            <a:pPr>
              <a:buNone/>
            </a:pPr>
            <a:endParaRPr lang="en-US" sz="4300" dirty="0" smtClean="0"/>
          </a:p>
          <a:p>
            <a:pPr>
              <a:buNone/>
            </a:pPr>
            <a:r>
              <a:rPr lang="en-US" sz="4300" dirty="0" smtClean="0"/>
              <a:t> </a:t>
            </a:r>
          </a:p>
          <a:p>
            <a:pPr>
              <a:buNone/>
            </a:pPr>
            <a:r>
              <a:rPr lang="en-US" sz="4300" dirty="0" smtClean="0"/>
              <a:t> </a:t>
            </a:r>
          </a:p>
          <a:p>
            <a:pPr>
              <a:buNone/>
            </a:pPr>
            <a:r>
              <a:rPr lang="en-US" dirty="0" smtClean="0"/>
              <a:t> </a:t>
            </a:r>
          </a:p>
          <a:p>
            <a:endParaRPr lang="en-US" dirty="0" smtClean="0"/>
          </a:p>
          <a:p>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25000" lnSpcReduction="20000"/>
          </a:bodyPr>
          <a:lstStyle/>
          <a:p>
            <a:pPr>
              <a:buNone/>
            </a:pPr>
            <a:endParaRPr lang="en-US" b="1" dirty="0" smtClean="0"/>
          </a:p>
          <a:p>
            <a:pPr>
              <a:buNone/>
            </a:pPr>
            <a:r>
              <a:rPr lang="en-US" sz="5600" b="1" dirty="0" smtClean="0"/>
              <a:t>    </a:t>
            </a:r>
            <a:r>
              <a:rPr lang="en-US" sz="5600" b="1" dirty="0" smtClean="0">
                <a:solidFill>
                  <a:srgbClr val="FFFF00"/>
                </a:solidFill>
              </a:rPr>
              <a:t>19. 23% of drug companies have not addressed security and privacy in terms of social media. </a:t>
            </a:r>
            <a:r>
              <a:rPr lang="en-US" sz="5600" dirty="0" smtClean="0"/>
              <a:t>(source: </a:t>
            </a:r>
            <a:r>
              <a:rPr lang="en-US" sz="5600" u="sng" dirty="0" smtClean="0">
                <a:hlinkClick r:id="rId2"/>
              </a:rPr>
              <a:t>Mediabistro</a:t>
            </a:r>
            <a:r>
              <a:rPr lang="en-US" sz="5600" dirty="0" smtClean="0"/>
              <a:t>)</a:t>
            </a:r>
          </a:p>
          <a:p>
            <a:pPr>
              <a:buNone/>
            </a:pPr>
            <a:r>
              <a:rPr lang="en-US" sz="5600" i="1" dirty="0" smtClean="0"/>
              <a:t>          Why this matters:</a:t>
            </a:r>
            <a:r>
              <a:rPr lang="en-US" sz="5600" dirty="0" smtClean="0"/>
              <a:t> This is an unsettling statistic about privacy concerns with drug companies that drastically needs to be addressed in order to guarantee that sensitive data is not accidentally released to the public on social media. It shows how many companies in health care still don’t know the first thing about the use of social media. This can be corrected by creating clear and concise guidelines on how social media should be used by the organization and its staff.</a:t>
            </a:r>
          </a:p>
          <a:p>
            <a:pPr>
              <a:buNone/>
            </a:pPr>
            <a:endParaRPr lang="en-US" sz="5600" b="1" dirty="0" smtClean="0"/>
          </a:p>
          <a:p>
            <a:pPr>
              <a:buNone/>
            </a:pPr>
            <a:r>
              <a:rPr lang="en-US" sz="5600" b="1" dirty="0" smtClean="0">
                <a:solidFill>
                  <a:srgbClr val="FFFF00"/>
                </a:solidFill>
              </a:rPr>
              <a:t>   20. The Mayo Clinic’s podcast listeners rose by 76,000 after the clinic started using social media.</a:t>
            </a:r>
            <a:r>
              <a:rPr lang="en-US" sz="5600" dirty="0" smtClean="0">
                <a:solidFill>
                  <a:srgbClr val="FFFF00"/>
                </a:solidFill>
              </a:rPr>
              <a:t> </a:t>
            </a:r>
            <a:r>
              <a:rPr lang="en-US" sz="5600" dirty="0" smtClean="0"/>
              <a:t>(source: </a:t>
            </a:r>
            <a:r>
              <a:rPr lang="en-US" sz="5600" u="sng" dirty="0" err="1" smtClean="0">
                <a:hlinkClick r:id="rId3"/>
              </a:rPr>
              <a:t>Infographics</a:t>
            </a:r>
            <a:r>
              <a:rPr lang="en-US" sz="5600" u="sng" dirty="0" smtClean="0">
                <a:hlinkClick r:id="rId3"/>
              </a:rPr>
              <a:t> Archive</a:t>
            </a:r>
            <a:r>
              <a:rPr lang="en-US" sz="5600" dirty="0" smtClean="0"/>
              <a:t>)</a:t>
            </a:r>
          </a:p>
          <a:p>
            <a:pPr>
              <a:buNone/>
            </a:pPr>
            <a:r>
              <a:rPr lang="en-US" sz="5600" i="1" dirty="0" smtClean="0"/>
              <a:t>          Why this matters:</a:t>
            </a:r>
            <a:r>
              <a:rPr lang="en-US" sz="5600" dirty="0" smtClean="0"/>
              <a:t> This is a clear cut example of how to successfully bolster the reach of your organization’s messaging by echoing it appropriately on social media. Mayo Clinic already had a regular podcast that they helped grow by effectively using social media to share content and chat with their audience. Don’t get left behind in the digital age, take this example and run with it.</a:t>
            </a:r>
          </a:p>
          <a:p>
            <a:pPr>
              <a:buNone/>
            </a:pPr>
            <a:endParaRPr lang="en-US" sz="5600" b="1" dirty="0" smtClean="0"/>
          </a:p>
          <a:p>
            <a:pPr>
              <a:buNone/>
            </a:pPr>
            <a:r>
              <a:rPr lang="en-US" sz="5600" b="1" dirty="0" smtClean="0">
                <a:solidFill>
                  <a:srgbClr val="FFFF00"/>
                </a:solidFill>
              </a:rPr>
              <a:t>    21. 60% of physicians most popular activities on social are following what colleagues are sharing and discussing. </a:t>
            </a:r>
            <a:r>
              <a:rPr lang="en-US" sz="5600" dirty="0" smtClean="0"/>
              <a:t>(source: </a:t>
            </a:r>
            <a:r>
              <a:rPr lang="en-US" sz="5600" u="sng" dirty="0" smtClean="0">
                <a:hlinkClick r:id="rId4"/>
              </a:rPr>
              <a:t>Health Care Communication</a:t>
            </a:r>
            <a:r>
              <a:rPr lang="en-US" sz="5600" dirty="0" smtClean="0"/>
              <a:t>)</a:t>
            </a:r>
          </a:p>
          <a:p>
            <a:pPr>
              <a:buNone/>
            </a:pPr>
            <a:r>
              <a:rPr lang="en-US" sz="5600" i="1" dirty="0" smtClean="0"/>
              <a:t>         Why this matters:</a:t>
            </a:r>
            <a:r>
              <a:rPr lang="en-US" sz="5600" dirty="0" smtClean="0"/>
              <a:t> Many people on social media are passive participants since they aren’t creating or commenting on content, but instead reading and observing the content and conversations of others in their network. This is also true for many doctors that find value using social media to exchange information but don’t always choose to join the conversation. Many doctors are seeing the value of social media, regardless if they are a participant or an observer.</a:t>
            </a:r>
          </a:p>
          <a:p>
            <a:pPr>
              <a:buNone/>
            </a:pPr>
            <a:r>
              <a:rPr lang="en-US" sz="5600" dirty="0" smtClean="0"/>
              <a:t> </a:t>
            </a:r>
          </a:p>
          <a:p>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fontScale="40000" lnSpcReduction="20000"/>
          </a:bodyPr>
          <a:lstStyle/>
          <a:p>
            <a:pPr>
              <a:buNone/>
            </a:pPr>
            <a:r>
              <a:rPr lang="en-US" sz="3400" b="1" dirty="0" smtClean="0"/>
              <a:t>    </a:t>
            </a:r>
            <a:r>
              <a:rPr lang="en-US" sz="3400" b="1" dirty="0" smtClean="0">
                <a:solidFill>
                  <a:srgbClr val="FFFF00"/>
                </a:solidFill>
              </a:rPr>
              <a:t>22. 49% of those polled expect to hear from their doctor when requesting an appointment or follow-up discussion via social media within a few hours.</a:t>
            </a:r>
            <a:r>
              <a:rPr lang="en-US" sz="3400" dirty="0" smtClean="0">
                <a:solidFill>
                  <a:srgbClr val="FFFF00"/>
                </a:solidFill>
              </a:rPr>
              <a:t> </a:t>
            </a:r>
            <a:r>
              <a:rPr lang="en-US" sz="3400" dirty="0" smtClean="0"/>
              <a:t>(source: </a:t>
            </a:r>
            <a:r>
              <a:rPr lang="en-US" sz="3400" u="sng" dirty="0" smtClean="0">
                <a:hlinkClick r:id="rId2"/>
              </a:rPr>
              <a:t>HealthCare Finance News</a:t>
            </a:r>
            <a:r>
              <a:rPr lang="en-US" sz="3400" dirty="0" smtClean="0"/>
              <a:t>)</a:t>
            </a:r>
          </a:p>
          <a:p>
            <a:pPr>
              <a:buNone/>
            </a:pPr>
            <a:r>
              <a:rPr lang="en-US" sz="3400" i="1" dirty="0" smtClean="0"/>
              <a:t>         Why this matters:</a:t>
            </a:r>
            <a:r>
              <a:rPr lang="en-US" sz="3400" dirty="0" smtClean="0"/>
              <a:t> This is a surprising statistic because of how many people are comfortable with connecting with their doctor on social media, as well as how quickly they expect their doctor to personally respond to their outreach. This is a telling sign that the way in which we typically book appointments and handle follow-up conversations after an appointment, will continue to be disrupted by the use of social media in the process.</a:t>
            </a:r>
          </a:p>
          <a:p>
            <a:pPr>
              <a:buNone/>
            </a:pPr>
            <a:r>
              <a:rPr lang="en-US" sz="3400" dirty="0" smtClean="0"/>
              <a:t> 	</a:t>
            </a:r>
            <a:endParaRPr lang="en-US" sz="3400" dirty="0" smtClean="0">
              <a:solidFill>
                <a:srgbClr val="FFFF00"/>
              </a:solidFill>
            </a:endParaRPr>
          </a:p>
          <a:p>
            <a:pPr>
              <a:buNone/>
            </a:pPr>
            <a:r>
              <a:rPr lang="en-US" sz="3400" b="1" dirty="0" smtClean="0">
                <a:solidFill>
                  <a:srgbClr val="FFFF00"/>
                </a:solidFill>
              </a:rPr>
              <a:t>    23. 40% of people polled said information found on social media affects how someone coped with a chronic condition, their view of diet and exercise and their selection of a physician.</a:t>
            </a:r>
            <a:r>
              <a:rPr lang="en-US" sz="3400" dirty="0" smtClean="0">
                <a:solidFill>
                  <a:srgbClr val="FFFF00"/>
                </a:solidFill>
              </a:rPr>
              <a:t> </a:t>
            </a:r>
            <a:r>
              <a:rPr lang="en-US" sz="3400" dirty="0" smtClean="0"/>
              <a:t>(source: </a:t>
            </a:r>
            <a:r>
              <a:rPr lang="en-US" sz="3400" u="sng" dirty="0" smtClean="0">
                <a:hlinkClick r:id="rId3"/>
              </a:rPr>
              <a:t>HealthCare Finance News</a:t>
            </a:r>
            <a:r>
              <a:rPr lang="en-US" sz="3400" dirty="0" smtClean="0"/>
              <a:t>)</a:t>
            </a:r>
          </a:p>
          <a:p>
            <a:pPr>
              <a:buNone/>
            </a:pPr>
            <a:r>
              <a:rPr lang="en-US" sz="3400" i="1" dirty="0" smtClean="0"/>
              <a:t>          Why this matters:</a:t>
            </a:r>
            <a:r>
              <a:rPr lang="en-US" sz="3400" dirty="0" smtClean="0"/>
              <a:t> The opinion and viewpoints of the people in our social circles online are continuously influencing our decision making even it when it comes to our opinion on healthcare options. Health care professionals should take note of this fact by using social media in an impactful way to ensure they become a part of the process of forming an opinion of a person’s health care options.</a:t>
            </a:r>
          </a:p>
          <a:p>
            <a:pPr>
              <a:buNone/>
            </a:pPr>
            <a:endParaRPr lang="en-US" sz="3400" b="1" dirty="0" smtClean="0"/>
          </a:p>
          <a:p>
            <a:pPr>
              <a:buNone/>
            </a:pPr>
            <a:r>
              <a:rPr lang="en-US" sz="3400" b="1" dirty="0" smtClean="0">
                <a:solidFill>
                  <a:srgbClr val="FFFF00"/>
                </a:solidFill>
              </a:rPr>
              <a:t>    24. Of more than 1,500 hospitals nationwide who have an online presence, Facebook is most popular.</a:t>
            </a:r>
            <a:r>
              <a:rPr lang="en-US" sz="3400" dirty="0" smtClean="0">
                <a:solidFill>
                  <a:srgbClr val="FFFF00"/>
                </a:solidFill>
              </a:rPr>
              <a:t> </a:t>
            </a:r>
            <a:r>
              <a:rPr lang="en-US" sz="3400" dirty="0" smtClean="0"/>
              <a:t>(source: </a:t>
            </a:r>
            <a:r>
              <a:rPr lang="en-US" sz="3400" u="sng" dirty="0" smtClean="0">
                <a:hlinkClick r:id="rId4"/>
              </a:rPr>
              <a:t>WHPRMS</a:t>
            </a:r>
            <a:r>
              <a:rPr lang="en-US" sz="3400" dirty="0" smtClean="0"/>
              <a:t>)</a:t>
            </a:r>
          </a:p>
          <a:p>
            <a:pPr>
              <a:buNone/>
            </a:pPr>
            <a:r>
              <a:rPr lang="en-US" sz="3400" i="1" dirty="0" smtClean="0"/>
              <a:t>          Why this matters:</a:t>
            </a:r>
            <a:r>
              <a:rPr lang="en-US" sz="3400" dirty="0" smtClean="0"/>
              <a:t> The fact that most hospitals use Facebook over other social media channels is important to note because time, staff and budget are always limited and your efforts with social media should be targeted and focused to where your organization can make the most impact.</a:t>
            </a:r>
          </a:p>
          <a:p>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dirty="0" smtClean="0"/>
              <a:t>AMN Health Care Survey shows the increased use of social networking sites by Hospitals</a:t>
            </a:r>
            <a:endParaRPr lang="en-US" sz="2400" dirty="0"/>
          </a:p>
        </p:txBody>
      </p:sp>
      <p:sp>
        <p:nvSpPr>
          <p:cNvPr id="3" name="Content Placeholder 2"/>
          <p:cNvSpPr>
            <a:spLocks noGrp="1"/>
          </p:cNvSpPr>
          <p:nvPr>
            <p:ph idx="1"/>
          </p:nvPr>
        </p:nvSpPr>
        <p:spPr>
          <a:xfrm>
            <a:off x="457200" y="1371600"/>
            <a:ext cx="8229600" cy="4937760"/>
          </a:xfrm>
        </p:spPr>
        <p:txBody>
          <a:bodyPr>
            <a:normAutofit/>
          </a:bodyPr>
          <a:lstStyle/>
          <a:p>
            <a:endParaRPr lang="en-US" sz="1600" dirty="0" smtClean="0"/>
          </a:p>
          <a:p>
            <a:endParaRPr lang="en-US" sz="1600" dirty="0" smtClean="0"/>
          </a:p>
          <a:p>
            <a:endParaRPr lang="en-US" sz="1600" dirty="0" smtClean="0"/>
          </a:p>
          <a:p>
            <a:endParaRPr lang="en-US" sz="1600" dirty="0" smtClean="0"/>
          </a:p>
          <a:p>
            <a:endParaRPr lang="en-US" sz="1600" dirty="0" smtClean="0"/>
          </a:p>
          <a:p>
            <a:endParaRPr lang="en-US" sz="1600" dirty="0" smtClean="0"/>
          </a:p>
          <a:p>
            <a:endParaRPr lang="en-US" sz="1600" dirty="0" smtClean="0"/>
          </a:p>
          <a:p>
            <a:endParaRPr lang="en-US" sz="1600" dirty="0" smtClean="0"/>
          </a:p>
          <a:p>
            <a:pPr>
              <a:buNone/>
            </a:pPr>
            <a:endParaRPr lang="en-US" sz="1600" dirty="0" smtClean="0"/>
          </a:p>
          <a:p>
            <a:r>
              <a:rPr lang="en-US" sz="1600" dirty="0" smtClean="0"/>
              <a:t>US hospitals use of social networking tools has increased exponentially. According to an October 2011 survey 1,229 US hospitals are using some form of social networking tools.</a:t>
            </a:r>
          </a:p>
          <a:p>
            <a:pPr>
              <a:buNone/>
            </a:pPr>
            <a:r>
              <a:rPr lang="en-US" sz="1600" dirty="0" smtClean="0"/>
              <a:t> </a:t>
            </a:r>
          </a:p>
          <a:p>
            <a:r>
              <a:rPr lang="en-US" sz="1600" dirty="0" smtClean="0"/>
              <a:t>Such statistics reveal that as these sites become increasingly popular and relevant, highly skilled job seekers in specialized fields have the ability to connect with those in areas they find the most desirable, and health care facilities can reach these individuals on a broader stage.</a:t>
            </a:r>
          </a:p>
          <a:p>
            <a:endParaRPr lang="en-US" dirty="0"/>
          </a:p>
        </p:txBody>
      </p:sp>
      <p:pic>
        <p:nvPicPr>
          <p:cNvPr id="4" name="Picture 3" descr="8%20Westford%20PathToSuccess_pg%2040_Fig%202.png"/>
          <p:cNvPicPr/>
          <p:nvPr/>
        </p:nvPicPr>
        <p:blipFill>
          <a:blip r:embed="rId2"/>
          <a:stretch>
            <a:fillRect/>
          </a:stretch>
        </p:blipFill>
        <p:spPr>
          <a:xfrm>
            <a:off x="1752600" y="1524000"/>
            <a:ext cx="5219700" cy="2314575"/>
          </a:xfrm>
          <a:prstGeom prst="rect">
            <a:avLst/>
          </a:prstGeom>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t>Graphical Representation of Survey Results</a:t>
            </a:r>
            <a:endParaRPr lang="en-US" sz="2800" dirty="0"/>
          </a:p>
        </p:txBody>
      </p:sp>
      <p:pic>
        <p:nvPicPr>
          <p:cNvPr id="5" name="Content Placeholder 4"/>
          <p:cNvPicPr>
            <a:picLocks noGrp="1"/>
          </p:cNvPicPr>
          <p:nvPr>
            <p:ph sz="half" idx="1"/>
          </p:nvPr>
        </p:nvPicPr>
        <p:blipFill>
          <a:blip r:embed="rId2"/>
          <a:srcRect/>
          <a:stretch>
            <a:fillRect/>
          </a:stretch>
        </p:blipFill>
        <p:spPr bwMode="auto">
          <a:xfrm>
            <a:off x="457200" y="1600200"/>
            <a:ext cx="4114800" cy="4267200"/>
          </a:xfrm>
          <a:prstGeom prst="rect">
            <a:avLst/>
          </a:prstGeom>
          <a:noFill/>
          <a:ln w="9525">
            <a:noFill/>
            <a:miter lim="800000"/>
            <a:headEnd/>
            <a:tailEnd/>
          </a:ln>
        </p:spPr>
      </p:pic>
      <p:pic>
        <p:nvPicPr>
          <p:cNvPr id="6" name="Content Placeholder 5"/>
          <p:cNvPicPr>
            <a:picLocks noGrp="1"/>
          </p:cNvPicPr>
          <p:nvPr>
            <p:ph sz="half" idx="2"/>
          </p:nvPr>
        </p:nvPicPr>
        <p:blipFill>
          <a:blip r:embed="rId3"/>
          <a:srcRect/>
          <a:stretch>
            <a:fillRect/>
          </a:stretch>
        </p:blipFill>
        <p:spPr bwMode="auto">
          <a:xfrm>
            <a:off x="4648200" y="1600200"/>
            <a:ext cx="4038600" cy="4267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dirty="0" smtClean="0"/>
              <a:t>Social Media Guidelines for Professionals </a:t>
            </a:r>
            <a:endParaRPr lang="en-US" sz="2400" dirty="0"/>
          </a:p>
        </p:txBody>
      </p:sp>
      <p:sp>
        <p:nvSpPr>
          <p:cNvPr id="3" name="Content Placeholder 2"/>
          <p:cNvSpPr>
            <a:spLocks noGrp="1"/>
          </p:cNvSpPr>
          <p:nvPr>
            <p:ph sz="half" idx="1"/>
          </p:nvPr>
        </p:nvSpPr>
        <p:spPr/>
        <p:txBody>
          <a:bodyPr>
            <a:normAutofit fontScale="92500"/>
          </a:bodyPr>
          <a:lstStyle/>
          <a:p>
            <a:pPr algn="ctr">
              <a:buNone/>
            </a:pPr>
            <a:r>
              <a:rPr lang="en-US" sz="1800" dirty="0" smtClean="0">
                <a:solidFill>
                  <a:srgbClr val="C00000"/>
                </a:solidFill>
              </a:rPr>
              <a:t>Confidentiality</a:t>
            </a:r>
          </a:p>
          <a:p>
            <a:r>
              <a:rPr lang="en-US" sz="1800" dirty="0" smtClean="0"/>
              <a:t>Protect the privacy ,security and confidentiality of client information.</a:t>
            </a:r>
          </a:p>
          <a:p>
            <a:r>
              <a:rPr lang="en-US" sz="1800" dirty="0" smtClean="0"/>
              <a:t>Assume all online content is public and accessible to everyone and digital record.</a:t>
            </a:r>
          </a:p>
          <a:p>
            <a:r>
              <a:rPr lang="en-US" sz="1800" dirty="0" smtClean="0"/>
              <a:t>Beware that privacy settings are imperfect and can be compromised.</a:t>
            </a:r>
          </a:p>
          <a:p>
            <a:pPr algn="ctr">
              <a:buNone/>
            </a:pPr>
            <a:r>
              <a:rPr lang="en-US" sz="1800" dirty="0" smtClean="0">
                <a:solidFill>
                  <a:srgbClr val="C00000"/>
                </a:solidFill>
              </a:rPr>
              <a:t>Consent </a:t>
            </a:r>
          </a:p>
          <a:p>
            <a:r>
              <a:rPr lang="en-US" sz="1800" dirty="0" smtClean="0"/>
              <a:t>Consent should be taken without fail before using any patient contents or data.</a:t>
            </a:r>
          </a:p>
          <a:p>
            <a:pPr>
              <a:buNone/>
            </a:pPr>
            <a:endParaRPr lang="en-US" sz="1800" dirty="0" smtClean="0"/>
          </a:p>
          <a:p>
            <a:pPr>
              <a:buNone/>
            </a:pPr>
            <a:endParaRPr lang="en-US" dirty="0"/>
          </a:p>
        </p:txBody>
      </p:sp>
      <p:sp>
        <p:nvSpPr>
          <p:cNvPr id="4" name="Content Placeholder 3"/>
          <p:cNvSpPr>
            <a:spLocks noGrp="1"/>
          </p:cNvSpPr>
          <p:nvPr>
            <p:ph sz="half" idx="2"/>
          </p:nvPr>
        </p:nvSpPr>
        <p:spPr/>
        <p:txBody>
          <a:bodyPr>
            <a:normAutofit fontScale="92500"/>
          </a:bodyPr>
          <a:lstStyle/>
          <a:p>
            <a:pPr algn="ctr">
              <a:buNone/>
            </a:pPr>
            <a:r>
              <a:rPr lang="en-US" sz="2000" dirty="0" smtClean="0">
                <a:solidFill>
                  <a:srgbClr val="FFFF00"/>
                </a:solidFill>
              </a:rPr>
              <a:t>Maintain Boundaries</a:t>
            </a:r>
          </a:p>
          <a:p>
            <a:r>
              <a:rPr lang="en-US" sz="1800" dirty="0" smtClean="0"/>
              <a:t>Do not initiate personal contact with clients.</a:t>
            </a:r>
          </a:p>
          <a:p>
            <a:r>
              <a:rPr lang="en-US" sz="1800" dirty="0" smtClean="0"/>
              <a:t>Be proactive and consistent, develop your own laws.</a:t>
            </a:r>
          </a:p>
          <a:p>
            <a:pPr>
              <a:buNone/>
            </a:pPr>
            <a:endParaRPr lang="en-US" sz="1800" dirty="0" smtClean="0"/>
          </a:p>
          <a:p>
            <a:pPr algn="ctr">
              <a:buNone/>
            </a:pPr>
            <a:r>
              <a:rPr lang="en-US" sz="1800" dirty="0" smtClean="0">
                <a:solidFill>
                  <a:srgbClr val="00B0F0"/>
                </a:solidFill>
              </a:rPr>
              <a:t>Professionalism </a:t>
            </a:r>
          </a:p>
          <a:p>
            <a:r>
              <a:rPr lang="en-US" sz="1600" dirty="0" smtClean="0"/>
              <a:t>Be thoughtful, responsible ,accounatble.</a:t>
            </a:r>
          </a:p>
          <a:p>
            <a:r>
              <a:rPr lang="en-US" sz="1600" dirty="0" smtClean="0"/>
              <a:t>Separate personal and professional life</a:t>
            </a:r>
          </a:p>
          <a:p>
            <a:r>
              <a:rPr lang="en-US" sz="1600" dirty="0" smtClean="0"/>
              <a:t>Refer patients in professional manner.</a:t>
            </a:r>
          </a:p>
          <a:p>
            <a:r>
              <a:rPr lang="en-US" sz="1600" dirty="0" smtClean="0"/>
              <a:t>Do not disseminate information.</a:t>
            </a:r>
          </a:p>
          <a:p>
            <a:r>
              <a:rPr lang="en-US" sz="1600" dirty="0" smtClean="0"/>
              <a:t>Do not post anything about other professionals.</a:t>
            </a:r>
          </a:p>
          <a:p>
            <a:r>
              <a:rPr lang="en-US" sz="1600" dirty="0" smtClean="0"/>
              <a:t>Postings should be backed with evidences.</a:t>
            </a:r>
          </a:p>
          <a:p>
            <a:endParaRPr lang="en-US" sz="1400" dirty="0" smtClean="0"/>
          </a:p>
          <a:p>
            <a:endParaRPr lang="en-US" sz="1600"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Social Media Guidelines </a:t>
            </a:r>
            <a:endParaRPr lang="en-US" sz="3200" dirty="0"/>
          </a:p>
        </p:txBody>
      </p:sp>
      <p:sp>
        <p:nvSpPr>
          <p:cNvPr id="3" name="Content Placeholder 2"/>
          <p:cNvSpPr>
            <a:spLocks noGrp="1"/>
          </p:cNvSpPr>
          <p:nvPr>
            <p:ph sz="half" idx="1"/>
          </p:nvPr>
        </p:nvSpPr>
        <p:spPr/>
        <p:txBody>
          <a:bodyPr>
            <a:normAutofit fontScale="92500" lnSpcReduction="20000"/>
          </a:bodyPr>
          <a:lstStyle/>
          <a:p>
            <a:pPr algn="ctr">
              <a:buNone/>
            </a:pPr>
            <a:r>
              <a:rPr lang="en-US" sz="2000" b="1" dirty="0" smtClean="0"/>
              <a:t>      </a:t>
            </a:r>
            <a:r>
              <a:rPr lang="en-US" sz="2000" b="1" dirty="0" smtClean="0">
                <a:solidFill>
                  <a:srgbClr val="7030A0"/>
                </a:solidFill>
              </a:rPr>
              <a:t>For Employers</a:t>
            </a:r>
          </a:p>
          <a:p>
            <a:pPr>
              <a:buFont typeface="Wingdings" pitchFamily="2" charset="2"/>
              <a:buChar char="§"/>
            </a:pPr>
            <a:endParaRPr lang="en-US" sz="1200" b="1" dirty="0" smtClean="0"/>
          </a:p>
          <a:p>
            <a:pPr>
              <a:buFont typeface="Wingdings" pitchFamily="2" charset="2"/>
              <a:buChar char="§"/>
            </a:pPr>
            <a:r>
              <a:rPr lang="en-US" sz="1400" b="1" dirty="0" smtClean="0">
                <a:solidFill>
                  <a:srgbClr val="FFC000"/>
                </a:solidFill>
              </a:rPr>
              <a:t>Employer attitudes</a:t>
            </a:r>
          </a:p>
          <a:p>
            <a:pPr>
              <a:buNone/>
            </a:pPr>
            <a:r>
              <a:rPr lang="en-US" sz="1400" dirty="0" smtClean="0"/>
              <a:t>          Employer will act to protect their reputation and has rights to consider how, why and when their employees are using social media.</a:t>
            </a:r>
          </a:p>
          <a:p>
            <a:pPr>
              <a:buNone/>
            </a:pPr>
            <a:endParaRPr lang="en-US" sz="1400" dirty="0" smtClean="0"/>
          </a:p>
          <a:p>
            <a:pPr>
              <a:buFont typeface="Wingdings" pitchFamily="2" charset="2"/>
              <a:buChar char="§"/>
            </a:pPr>
            <a:r>
              <a:rPr lang="en-US" sz="1400" dirty="0" smtClean="0">
                <a:solidFill>
                  <a:srgbClr val="FFC000"/>
                </a:solidFill>
              </a:rPr>
              <a:t>Balancing opportunities and risks</a:t>
            </a:r>
          </a:p>
          <a:p>
            <a:pPr>
              <a:buNone/>
            </a:pPr>
            <a:r>
              <a:rPr lang="en-US" sz="1400" dirty="0" smtClean="0"/>
              <a:t>          Talk to staff-what interaction accepted-limitations-digital professionalism-day to day basis to avoid miss use.</a:t>
            </a:r>
          </a:p>
          <a:p>
            <a:pPr>
              <a:buNone/>
            </a:pPr>
            <a:endParaRPr lang="en-US" sz="1400" dirty="0" smtClean="0"/>
          </a:p>
          <a:p>
            <a:pPr>
              <a:buFont typeface="Wingdings" pitchFamily="2" charset="2"/>
              <a:buChar char="§"/>
            </a:pPr>
            <a:r>
              <a:rPr lang="en-US" sz="1400" dirty="0" smtClean="0">
                <a:solidFill>
                  <a:srgbClr val="FFC000"/>
                </a:solidFill>
              </a:rPr>
              <a:t>Establishing own policies</a:t>
            </a:r>
          </a:p>
          <a:p>
            <a:pPr>
              <a:buNone/>
            </a:pPr>
            <a:r>
              <a:rPr lang="en-US" sz="1400" dirty="0" smtClean="0"/>
              <a:t>          Design policies in favor of both employer and employees for a good professional behavior in digital world.</a:t>
            </a:r>
          </a:p>
          <a:p>
            <a:pPr>
              <a:buNone/>
            </a:pPr>
            <a:endParaRPr lang="en-US" sz="1400" dirty="0" smtClean="0"/>
          </a:p>
          <a:p>
            <a:pPr>
              <a:buFont typeface="Wingdings" pitchFamily="2" charset="2"/>
              <a:buChar char="§"/>
            </a:pPr>
            <a:r>
              <a:rPr lang="en-US" sz="1400" dirty="0" smtClean="0">
                <a:solidFill>
                  <a:srgbClr val="FFC000"/>
                </a:solidFill>
              </a:rPr>
              <a:t>Employer action against inappropriate employee</a:t>
            </a:r>
          </a:p>
          <a:p>
            <a:pPr>
              <a:buNone/>
            </a:pPr>
            <a:r>
              <a:rPr lang="en-US" sz="1400" dirty="0" smtClean="0"/>
              <a:t>          Proper investigation-discussion-talks-guidance ad all inside the professional boundaries to maintain strict professionalism and avoid miss behaviors.</a:t>
            </a:r>
          </a:p>
          <a:p>
            <a:pPr>
              <a:buFont typeface="Wingdings" pitchFamily="2" charset="2"/>
              <a:buChar char="§"/>
            </a:pPr>
            <a:endParaRPr lang="en-US" sz="1200" dirty="0" smtClean="0"/>
          </a:p>
          <a:p>
            <a:pPr>
              <a:buNone/>
            </a:pPr>
            <a:endParaRPr lang="en-US" sz="1200" dirty="0"/>
          </a:p>
        </p:txBody>
      </p:sp>
      <p:sp>
        <p:nvSpPr>
          <p:cNvPr id="4" name="Content Placeholder 3"/>
          <p:cNvSpPr>
            <a:spLocks noGrp="1"/>
          </p:cNvSpPr>
          <p:nvPr>
            <p:ph sz="half" idx="2"/>
          </p:nvPr>
        </p:nvSpPr>
        <p:spPr>
          <a:xfrm>
            <a:off x="4800600" y="1524000"/>
            <a:ext cx="4038600" cy="4525963"/>
          </a:xfrm>
        </p:spPr>
        <p:txBody>
          <a:bodyPr>
            <a:normAutofit fontScale="92500" lnSpcReduction="20000"/>
          </a:bodyPr>
          <a:lstStyle/>
          <a:p>
            <a:pPr algn="ctr">
              <a:buNone/>
            </a:pPr>
            <a:endParaRPr lang="en-US" sz="1800" b="1" dirty="0" smtClean="0">
              <a:solidFill>
                <a:schemeClr val="accent6">
                  <a:lumMod val="60000"/>
                  <a:lumOff val="40000"/>
                </a:schemeClr>
              </a:solidFill>
            </a:endParaRPr>
          </a:p>
          <a:p>
            <a:pPr algn="ctr">
              <a:buNone/>
            </a:pPr>
            <a:endParaRPr lang="en-US" sz="1800" b="1" dirty="0" smtClean="0">
              <a:solidFill>
                <a:schemeClr val="accent6">
                  <a:lumMod val="60000"/>
                  <a:lumOff val="40000"/>
                </a:schemeClr>
              </a:solidFill>
            </a:endParaRPr>
          </a:p>
          <a:p>
            <a:pPr algn="ctr">
              <a:buNone/>
            </a:pPr>
            <a:endParaRPr lang="en-US" sz="1800" b="1" dirty="0" smtClean="0">
              <a:solidFill>
                <a:schemeClr val="accent6">
                  <a:lumMod val="60000"/>
                  <a:lumOff val="40000"/>
                </a:schemeClr>
              </a:solidFill>
            </a:endParaRPr>
          </a:p>
          <a:p>
            <a:pPr algn="ctr">
              <a:buNone/>
            </a:pPr>
            <a:endParaRPr lang="en-US" sz="1800" b="1" dirty="0" smtClean="0">
              <a:solidFill>
                <a:schemeClr val="accent6">
                  <a:lumMod val="60000"/>
                  <a:lumOff val="40000"/>
                </a:schemeClr>
              </a:solidFill>
            </a:endParaRPr>
          </a:p>
          <a:p>
            <a:pPr algn="ctr">
              <a:buNone/>
            </a:pPr>
            <a:endParaRPr lang="en-US" sz="1800" b="1" dirty="0" smtClean="0">
              <a:solidFill>
                <a:schemeClr val="accent6">
                  <a:lumMod val="60000"/>
                  <a:lumOff val="40000"/>
                </a:schemeClr>
              </a:solidFill>
            </a:endParaRPr>
          </a:p>
          <a:p>
            <a:pPr algn="ctr">
              <a:buNone/>
            </a:pPr>
            <a:r>
              <a:rPr lang="en-US" sz="1800" b="1" dirty="0" smtClean="0">
                <a:solidFill>
                  <a:srgbClr val="002060"/>
                </a:solidFill>
              </a:rPr>
              <a:t>For Boards, Associations, Networks</a:t>
            </a:r>
          </a:p>
          <a:p>
            <a:pPr algn="ctr">
              <a:buNone/>
            </a:pPr>
            <a:endParaRPr lang="en-US" sz="1800" b="1" dirty="0" smtClean="0">
              <a:solidFill>
                <a:schemeClr val="accent6">
                  <a:lumMod val="60000"/>
                  <a:lumOff val="40000"/>
                </a:schemeClr>
              </a:solidFill>
            </a:endParaRPr>
          </a:p>
          <a:p>
            <a:pPr algn="ctr">
              <a:buNone/>
            </a:pPr>
            <a:endParaRPr lang="en-US" sz="1800" b="1" dirty="0" smtClean="0">
              <a:solidFill>
                <a:schemeClr val="accent6">
                  <a:lumMod val="60000"/>
                  <a:lumOff val="40000"/>
                </a:schemeClr>
              </a:solidFill>
            </a:endParaRPr>
          </a:p>
          <a:p>
            <a:pPr>
              <a:buFont typeface="Wingdings" pitchFamily="2" charset="2"/>
              <a:buChar char="§"/>
            </a:pPr>
            <a:r>
              <a:rPr lang="en-US" sz="1700" dirty="0" smtClean="0"/>
              <a:t>They should design their own terms and conditions. Approval must be sought in advance before using their contents.</a:t>
            </a:r>
            <a:endParaRPr lang="en-US" sz="1700"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Social Media Do’s and Don’t</a:t>
            </a:r>
            <a:endParaRPr lang="en-US" dirty="0"/>
          </a:p>
        </p:txBody>
      </p:sp>
      <p:sp>
        <p:nvSpPr>
          <p:cNvPr id="3" name="Content Placeholder 2"/>
          <p:cNvSpPr>
            <a:spLocks noGrp="1"/>
          </p:cNvSpPr>
          <p:nvPr>
            <p:ph sz="half" idx="1"/>
          </p:nvPr>
        </p:nvSpPr>
        <p:spPr/>
        <p:txBody>
          <a:bodyPr>
            <a:normAutofit fontScale="92500" lnSpcReduction="20000"/>
          </a:bodyPr>
          <a:lstStyle/>
          <a:p>
            <a:r>
              <a:rPr lang="en-US" sz="1400" dirty="0" smtClean="0"/>
              <a:t>Think Why, what, where, how and Why.</a:t>
            </a:r>
          </a:p>
          <a:p>
            <a:pPr>
              <a:buNone/>
            </a:pPr>
            <a:endParaRPr lang="en-US" sz="1400" dirty="0" smtClean="0"/>
          </a:p>
          <a:p>
            <a:r>
              <a:rPr lang="en-US" sz="1400" dirty="0" smtClean="0"/>
              <a:t>Avoid Abbreviations.</a:t>
            </a:r>
          </a:p>
          <a:p>
            <a:pPr>
              <a:buNone/>
            </a:pPr>
            <a:endParaRPr lang="en-US" sz="1400" dirty="0" smtClean="0"/>
          </a:p>
          <a:p>
            <a:r>
              <a:rPr lang="en-US" sz="1400" dirty="0" smtClean="0"/>
              <a:t>Contributions backed by  evidences.</a:t>
            </a:r>
          </a:p>
          <a:p>
            <a:pPr>
              <a:buNone/>
            </a:pPr>
            <a:endParaRPr lang="en-US" sz="1400" dirty="0" smtClean="0"/>
          </a:p>
          <a:p>
            <a:r>
              <a:rPr lang="en-US" sz="1400" dirty="0" smtClean="0"/>
              <a:t>Set privacy settings high </a:t>
            </a:r>
          </a:p>
          <a:p>
            <a:pPr>
              <a:buNone/>
            </a:pPr>
            <a:r>
              <a:rPr lang="en-US" sz="1400" dirty="0" smtClean="0"/>
              <a:t>.</a:t>
            </a:r>
          </a:p>
          <a:p>
            <a:r>
              <a:rPr lang="en-US" sz="1400" dirty="0" smtClean="0"/>
              <a:t>Get written contents from patients .</a:t>
            </a:r>
          </a:p>
          <a:p>
            <a:pPr>
              <a:buNone/>
            </a:pPr>
            <a:endParaRPr lang="en-US" sz="1400" dirty="0" smtClean="0"/>
          </a:p>
          <a:p>
            <a:r>
              <a:rPr lang="en-US" sz="1400" dirty="0" smtClean="0"/>
              <a:t>Think twice before posting as its digital record which cant be deleted.</a:t>
            </a:r>
          </a:p>
          <a:p>
            <a:pPr>
              <a:buNone/>
            </a:pPr>
            <a:endParaRPr lang="en-US" sz="1400" dirty="0" smtClean="0"/>
          </a:p>
          <a:p>
            <a:r>
              <a:rPr lang="en-US" sz="1400" dirty="0" smtClean="0"/>
              <a:t>Be transparent .</a:t>
            </a:r>
          </a:p>
          <a:p>
            <a:pPr>
              <a:buNone/>
            </a:pPr>
            <a:endParaRPr lang="en-US" sz="1400" dirty="0" smtClean="0"/>
          </a:p>
          <a:p>
            <a:r>
              <a:rPr lang="en-US" sz="1400" dirty="0" smtClean="0"/>
              <a:t>Respect the Inhouse rules by social media</a:t>
            </a:r>
          </a:p>
          <a:p>
            <a:pPr>
              <a:buNone/>
            </a:pPr>
            <a:endParaRPr lang="en-US" sz="1400" dirty="0" smtClean="0"/>
          </a:p>
          <a:p>
            <a:r>
              <a:rPr lang="en-US" sz="1400" dirty="0" smtClean="0"/>
              <a:t>Be professional in dress and manner when using video or photo contents.</a:t>
            </a:r>
          </a:p>
          <a:p>
            <a:pPr>
              <a:buNone/>
            </a:pPr>
            <a:endParaRPr lang="en-US" sz="1400" dirty="0" smtClean="0"/>
          </a:p>
          <a:p>
            <a:r>
              <a:rPr lang="en-US" sz="1400" dirty="0" smtClean="0"/>
              <a:t>Handle the problems arise in professional manner.</a:t>
            </a:r>
          </a:p>
          <a:p>
            <a:endParaRPr lang="en-US" sz="1400" dirty="0"/>
          </a:p>
        </p:txBody>
      </p:sp>
      <p:sp>
        <p:nvSpPr>
          <p:cNvPr id="4" name="Content Placeholder 3"/>
          <p:cNvSpPr>
            <a:spLocks noGrp="1"/>
          </p:cNvSpPr>
          <p:nvPr>
            <p:ph sz="half" idx="2"/>
          </p:nvPr>
        </p:nvSpPr>
        <p:spPr/>
        <p:txBody>
          <a:bodyPr>
            <a:normAutofit fontScale="92500" lnSpcReduction="20000"/>
          </a:bodyPr>
          <a:lstStyle/>
          <a:p>
            <a:r>
              <a:rPr lang="en-US" sz="1500" dirty="0" smtClean="0"/>
              <a:t>Don’t  use any criticizing words</a:t>
            </a:r>
          </a:p>
          <a:p>
            <a:pPr>
              <a:buNone/>
            </a:pPr>
            <a:endParaRPr lang="en-US" sz="1500" dirty="0" smtClean="0"/>
          </a:p>
          <a:p>
            <a:r>
              <a:rPr lang="en-US" sz="1500" dirty="0" smtClean="0"/>
              <a:t>Don’t breach patient and employer confidentiality.</a:t>
            </a:r>
          </a:p>
          <a:p>
            <a:pPr>
              <a:buNone/>
            </a:pPr>
            <a:endParaRPr lang="en-US" sz="1500" dirty="0" smtClean="0"/>
          </a:p>
          <a:p>
            <a:r>
              <a:rPr lang="en-US" sz="1500" dirty="0" smtClean="0"/>
              <a:t>Don’t send friends request to patients.</a:t>
            </a:r>
          </a:p>
          <a:p>
            <a:pPr>
              <a:buNone/>
            </a:pPr>
            <a:endParaRPr lang="en-US" sz="1500" dirty="0" smtClean="0"/>
          </a:p>
          <a:p>
            <a:r>
              <a:rPr lang="en-US" sz="1500" dirty="0" smtClean="0"/>
              <a:t>Don’t gossip about colleagues,patients,employer etc</a:t>
            </a:r>
          </a:p>
          <a:p>
            <a:endParaRPr lang="en-US" sz="1500" dirty="0" smtClean="0"/>
          </a:p>
          <a:p>
            <a:r>
              <a:rPr lang="en-US" sz="1500" dirty="0" smtClean="0"/>
              <a:t>Don’t violate intellectual property laws like copyrights, trademarks etc</a:t>
            </a:r>
          </a:p>
          <a:p>
            <a:pPr>
              <a:buNone/>
            </a:pPr>
            <a:endParaRPr lang="en-US" sz="1500" dirty="0" smtClean="0"/>
          </a:p>
          <a:p>
            <a:r>
              <a:rPr lang="en-US" sz="1500" dirty="0" smtClean="0"/>
              <a:t>Don’t harass, discriminate anyone in postings.</a:t>
            </a:r>
          </a:p>
          <a:p>
            <a:pPr>
              <a:buNone/>
            </a:pPr>
            <a:endParaRPr lang="en-US" sz="1500" dirty="0" smtClean="0"/>
          </a:p>
          <a:p>
            <a:r>
              <a:rPr lang="en-US" sz="1500" dirty="0" smtClean="0"/>
              <a:t>Don’t speak on behalf of any people or organizations without their express permission.</a:t>
            </a:r>
          </a:p>
          <a:p>
            <a:endParaRPr lang="en-US" sz="1500" dirty="0" smtClean="0"/>
          </a:p>
          <a:p>
            <a:r>
              <a:rPr lang="en-US" sz="1500" dirty="0" smtClean="0"/>
              <a:t>Don’t ask for contact or personal details in public spaces.</a:t>
            </a:r>
          </a:p>
          <a:p>
            <a:endParaRPr lang="en-US" sz="1050"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a:t>
            </a:r>
            <a:endParaRPr lang="en-US" dirty="0"/>
          </a:p>
        </p:txBody>
      </p:sp>
      <p:sp>
        <p:nvSpPr>
          <p:cNvPr id="3" name="Content Placeholder 2"/>
          <p:cNvSpPr>
            <a:spLocks noGrp="1"/>
          </p:cNvSpPr>
          <p:nvPr>
            <p:ph idx="1"/>
          </p:nvPr>
        </p:nvSpPr>
        <p:spPr/>
        <p:txBody>
          <a:bodyPr>
            <a:normAutofit/>
          </a:bodyPr>
          <a:lstStyle/>
          <a:p>
            <a:r>
              <a:rPr lang="en-US" sz="1400" dirty="0" smtClean="0"/>
              <a:t>Social media is a powerful, useful tool, it could help you be innovative in the delivery of education, service provision, or in undertaking research. It has  the potential to provide tailored services that meet the personal preferences of your patients.</a:t>
            </a:r>
          </a:p>
          <a:p>
            <a:pPr>
              <a:buNone/>
            </a:pPr>
            <a:endParaRPr lang="en-US" sz="1400" dirty="0" smtClean="0"/>
          </a:p>
          <a:p>
            <a:pPr>
              <a:buNone/>
            </a:pPr>
            <a:r>
              <a:rPr lang="en-US" sz="1400" dirty="0" smtClean="0"/>
              <a:t>          However, in order to avoid the pitfalls of social media which can have a detrimental impact on the reputation, professional status and employment prospects of health professionals, the CSP is now encouraging you to gain an understanding of  how to use it, understand employers stands, appropriate professional behaviors, how different social media sites and apps work and not to forget under legal boundaries.</a:t>
            </a:r>
          </a:p>
          <a:p>
            <a:pPr>
              <a:buNone/>
            </a:pPr>
            <a:endParaRPr lang="en-US" sz="1400" dirty="0" smtClean="0"/>
          </a:p>
          <a:p>
            <a:pPr>
              <a:buNone/>
            </a:pPr>
            <a:r>
              <a:rPr lang="en-US" sz="1400" dirty="0" smtClean="0"/>
              <a:t>         The practical use of social media in health and social care is constantly developing at a considerable pace.</a:t>
            </a:r>
          </a:p>
          <a:p>
            <a:pPr>
              <a:buNone/>
            </a:pPr>
            <a:endParaRPr lang="en-US" sz="1400" dirty="0" smtClean="0"/>
          </a:p>
          <a:p>
            <a:pPr algn="ctr">
              <a:buNone/>
            </a:pPr>
            <a:r>
              <a:rPr lang="en-US" sz="1400" dirty="0" smtClean="0">
                <a:solidFill>
                  <a:srgbClr val="FFC000"/>
                </a:solidFill>
              </a:rPr>
              <a:t>In the end, when you look back at your life, you wanna have no regrets and say to yourself,,</a:t>
            </a:r>
          </a:p>
          <a:p>
            <a:pPr algn="ctr">
              <a:buNone/>
            </a:pPr>
            <a:endParaRPr lang="en-US" sz="1400" dirty="0" smtClean="0"/>
          </a:p>
          <a:p>
            <a:pPr algn="ctr">
              <a:buNone/>
            </a:pPr>
            <a:r>
              <a:rPr lang="en-US" sz="1800" i="1" dirty="0" smtClean="0">
                <a:solidFill>
                  <a:srgbClr val="FFFF00"/>
                </a:solidFill>
              </a:rPr>
              <a:t>“I have done everything I  could to make the world around me a better place”</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Resource References </a:t>
            </a:r>
            <a:endParaRPr lang="en-US" dirty="0"/>
          </a:p>
        </p:txBody>
      </p:sp>
      <p:sp>
        <p:nvSpPr>
          <p:cNvPr id="3" name="Content Placeholder 2"/>
          <p:cNvSpPr>
            <a:spLocks noGrp="1"/>
          </p:cNvSpPr>
          <p:nvPr>
            <p:ph idx="1"/>
          </p:nvPr>
        </p:nvSpPr>
        <p:spPr/>
        <p:txBody>
          <a:bodyPr>
            <a:normAutofit/>
          </a:bodyPr>
          <a:lstStyle/>
          <a:p>
            <a:r>
              <a:rPr lang="en-US" sz="1500" u="sng" dirty="0" smtClean="0">
                <a:hlinkClick r:id="rId2"/>
              </a:rPr>
              <a:t>https://getreferralmd.com/2013/09/healthcare-social-media-statistics/</a:t>
            </a:r>
            <a:endParaRPr lang="en-US" sz="1500" u="sng" dirty="0" smtClean="0"/>
          </a:p>
          <a:p>
            <a:pPr>
              <a:buNone/>
            </a:pPr>
            <a:endParaRPr lang="en-US" sz="1500" dirty="0" smtClean="0"/>
          </a:p>
          <a:p>
            <a:r>
              <a:rPr lang="en-US" sz="1500" u="sng" dirty="0" smtClean="0">
                <a:hlinkClick r:id="rId3"/>
              </a:rPr>
              <a:t>http://worldofdtcmarketing.com/role-social-media-healthcare/social-media-and-healthcare/</a:t>
            </a:r>
            <a:endParaRPr lang="en-US" sz="1500" u="sng" dirty="0" smtClean="0"/>
          </a:p>
          <a:p>
            <a:pPr>
              <a:buNone/>
            </a:pPr>
            <a:endParaRPr lang="en-US" sz="1500" dirty="0" smtClean="0"/>
          </a:p>
          <a:p>
            <a:r>
              <a:rPr lang="en-US" sz="1500" u="sng" dirty="0" smtClean="0">
                <a:hlinkClick r:id="rId4"/>
              </a:rPr>
              <a:t>http://medcitynews.com/2012/06/does-medical-industrys-perception-of-social-media-use-match-reality-infographic/</a:t>
            </a:r>
            <a:endParaRPr lang="en-US" sz="1500" u="sng" dirty="0" smtClean="0"/>
          </a:p>
          <a:p>
            <a:pPr>
              <a:buNone/>
            </a:pPr>
            <a:endParaRPr lang="en-US" sz="1500" dirty="0" smtClean="0"/>
          </a:p>
          <a:p>
            <a:r>
              <a:rPr lang="en-US" sz="1500" u="sng" dirty="0" smtClean="0">
                <a:hlinkClick r:id="rId5"/>
              </a:rPr>
              <a:t>http://www.cathlabdigest.com/articles/Recruitment-Cath-Lab-Setting-Optimizing-Social-Networking-Opportunities</a:t>
            </a:r>
            <a:endParaRPr lang="en-US" sz="1500" u="sng" dirty="0" smtClean="0"/>
          </a:p>
          <a:p>
            <a:pPr>
              <a:buNone/>
            </a:pPr>
            <a:endParaRPr lang="en-US" sz="1500" dirty="0" smtClean="0"/>
          </a:p>
          <a:p>
            <a:r>
              <a:rPr lang="en-US" sz="1500" u="sng" dirty="0" smtClean="0">
                <a:hlinkClick r:id="rId6"/>
              </a:rPr>
              <a:t>http://resource.onlinetech.com/secure-use-of-social-media-ensuring-the-privacy-of-protected-health/</a:t>
            </a:r>
            <a:endParaRPr lang="en-US" sz="1500" dirty="0" smtClean="0"/>
          </a:p>
          <a:p>
            <a:endParaRPr 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Any Queries</a:t>
            </a:r>
            <a:br>
              <a:rPr lang="en-US" dirty="0" smtClean="0"/>
            </a:br>
            <a:endParaRPr lang="en-US" dirty="0"/>
          </a:p>
        </p:txBody>
      </p:sp>
      <p:sp>
        <p:nvSpPr>
          <p:cNvPr id="3" name="Content Placeholder 2"/>
          <p:cNvSpPr>
            <a:spLocks noGrp="1"/>
          </p:cNvSpPr>
          <p:nvPr>
            <p:ph idx="1"/>
          </p:nvPr>
        </p:nvSpPr>
        <p:spPr/>
        <p:txBody>
          <a:bodyPr>
            <a:normAutofit fontScale="92500" lnSpcReduction="20000"/>
          </a:bodyPr>
          <a:lstStyle/>
          <a:p>
            <a:pPr>
              <a:buNone/>
            </a:pPr>
            <a:r>
              <a:rPr lang="en-US" sz="1800" dirty="0" smtClean="0"/>
              <a:t>  </a:t>
            </a:r>
          </a:p>
          <a:p>
            <a:pPr>
              <a:buNone/>
            </a:pPr>
            <a:endParaRPr lang="en-US" sz="1800" dirty="0" smtClean="0">
              <a:solidFill>
                <a:srgbClr val="FFFF00"/>
              </a:solidFill>
            </a:endParaRPr>
          </a:p>
          <a:p>
            <a:pPr>
              <a:buNone/>
            </a:pPr>
            <a:r>
              <a:rPr lang="en-US" sz="1800" dirty="0" smtClean="0">
                <a:solidFill>
                  <a:srgbClr val="FFFF00"/>
                </a:solidFill>
              </a:rPr>
              <a:t>        Website :</a:t>
            </a:r>
          </a:p>
          <a:p>
            <a:pPr>
              <a:buNone/>
            </a:pPr>
            <a:r>
              <a:rPr lang="en-US" sz="1800" dirty="0" smtClean="0">
                <a:solidFill>
                  <a:srgbClr val="FFFF00"/>
                </a:solidFill>
              </a:rPr>
              <a:t>        </a:t>
            </a:r>
            <a:r>
              <a:rPr lang="en-US" sz="1800" dirty="0" smtClean="0"/>
              <a:t>www.physiofriends.com</a:t>
            </a:r>
          </a:p>
          <a:p>
            <a:pPr>
              <a:buNone/>
            </a:pPr>
            <a:endParaRPr lang="en-US" sz="1800" dirty="0" smtClean="0"/>
          </a:p>
          <a:p>
            <a:pPr>
              <a:buNone/>
            </a:pPr>
            <a:r>
              <a:rPr lang="en-US" sz="1800" dirty="0" smtClean="0"/>
              <a:t>        </a:t>
            </a:r>
            <a:r>
              <a:rPr lang="en-US" sz="1800" dirty="0" smtClean="0">
                <a:solidFill>
                  <a:srgbClr val="FFFF00"/>
                </a:solidFill>
              </a:rPr>
              <a:t>Instagram :</a:t>
            </a:r>
            <a:r>
              <a:rPr lang="en-US" sz="1800" dirty="0" smtClean="0"/>
              <a:t> </a:t>
            </a:r>
            <a:r>
              <a:rPr lang="en-US" sz="1800" dirty="0" err="1" smtClean="0"/>
              <a:t>jksirs_hysiofriends</a:t>
            </a:r>
            <a:r>
              <a:rPr lang="en-US" sz="1800" dirty="0" smtClean="0"/>
              <a:t> </a:t>
            </a:r>
            <a:endParaRPr lang="en-US" sz="1800" dirty="0" smtClean="0">
              <a:solidFill>
                <a:srgbClr val="FFFF00"/>
              </a:solidFill>
            </a:endParaRPr>
          </a:p>
          <a:p>
            <a:pPr>
              <a:buNone/>
            </a:pPr>
            <a:r>
              <a:rPr lang="en-US" sz="1800" dirty="0" smtClean="0"/>
              <a:t>     </a:t>
            </a:r>
          </a:p>
          <a:p>
            <a:pPr>
              <a:buNone/>
            </a:pPr>
            <a:r>
              <a:rPr lang="en-US" sz="1800" dirty="0" smtClean="0"/>
              <a:t>        </a:t>
            </a:r>
            <a:r>
              <a:rPr lang="en-US" sz="1800" dirty="0" smtClean="0">
                <a:solidFill>
                  <a:srgbClr val="FFFF00"/>
                </a:solidFill>
              </a:rPr>
              <a:t>Email :</a:t>
            </a:r>
          </a:p>
          <a:p>
            <a:pPr>
              <a:buNone/>
            </a:pPr>
            <a:r>
              <a:rPr lang="en-US" sz="1800" dirty="0" smtClean="0">
                <a:solidFill>
                  <a:srgbClr val="FFFF00"/>
                </a:solidFill>
              </a:rPr>
              <a:t>        </a:t>
            </a:r>
            <a:r>
              <a:rPr lang="en-US" sz="1800" dirty="0" smtClean="0"/>
              <a:t>jaisonphysio2001@gmail.com</a:t>
            </a:r>
          </a:p>
          <a:p>
            <a:pPr>
              <a:buNone/>
            </a:pPr>
            <a:r>
              <a:rPr lang="en-US" sz="1800" dirty="0" smtClean="0"/>
              <a:t>        contactphysiofriends@gmail.com</a:t>
            </a:r>
          </a:p>
          <a:p>
            <a:pPr>
              <a:buNone/>
            </a:pPr>
            <a:endParaRPr lang="en-US" sz="1800" dirty="0" smtClean="0"/>
          </a:p>
          <a:p>
            <a:pPr>
              <a:buNone/>
            </a:pPr>
            <a:r>
              <a:rPr lang="en-US" sz="1800" dirty="0" smtClean="0">
                <a:solidFill>
                  <a:srgbClr val="FFFF00"/>
                </a:solidFill>
              </a:rPr>
              <a:t>        WhatsApp</a:t>
            </a:r>
            <a:r>
              <a:rPr lang="en-US" sz="1800" dirty="0" smtClean="0"/>
              <a:t> +966550741443</a:t>
            </a:r>
          </a:p>
          <a:p>
            <a:pPr>
              <a:buNone/>
            </a:pPr>
            <a:endParaRPr lang="en-US" sz="1800" dirty="0" smtClean="0"/>
          </a:p>
          <a:p>
            <a:pPr>
              <a:buNone/>
            </a:pPr>
            <a:r>
              <a:rPr lang="en-US" sz="1800" dirty="0" smtClean="0">
                <a:solidFill>
                  <a:srgbClr val="FFFF00"/>
                </a:solidFill>
              </a:rPr>
              <a:t>        Twitter</a:t>
            </a:r>
            <a:r>
              <a:rPr lang="en-US" sz="1800" dirty="0" smtClean="0"/>
              <a:t> @</a:t>
            </a:r>
            <a:r>
              <a:rPr lang="en-US" sz="1800" smtClean="0"/>
              <a:t>jaisonphysio</a:t>
            </a:r>
            <a:endParaRPr lang="en-US" sz="1800" dirty="0" smtClean="0"/>
          </a:p>
          <a:p>
            <a:pPr>
              <a:buNone/>
            </a:pPr>
            <a:endParaRPr lang="en-US" sz="1800" dirty="0" smtClean="0"/>
          </a:p>
          <a:p>
            <a:pPr>
              <a:buNone/>
            </a:pPr>
            <a:r>
              <a:rPr lang="en-US" sz="1800" dirty="0" smtClean="0"/>
              <a:t>        </a:t>
            </a:r>
            <a:r>
              <a:rPr lang="en-US" sz="1800" dirty="0" smtClean="0">
                <a:solidFill>
                  <a:srgbClr val="FFFF00"/>
                </a:solidFill>
              </a:rPr>
              <a:t>Facebook Page </a:t>
            </a:r>
          </a:p>
          <a:p>
            <a:pPr>
              <a:buNone/>
            </a:pPr>
            <a:r>
              <a:rPr lang="en-US" sz="1800" dirty="0" smtClean="0"/>
              <a:t>        JKSirsPhysiofriends ( Personal Page ) </a:t>
            </a:r>
          </a:p>
          <a:p>
            <a:pPr>
              <a:buNone/>
            </a:pPr>
            <a:r>
              <a:rPr lang="en-US" sz="1800" dirty="0" smtClean="0"/>
              <a:t>        PhysioFriends ( Professional Page)</a:t>
            </a:r>
            <a:endParaRPr lang="en-US" sz="1800" dirty="0"/>
          </a:p>
        </p:txBody>
      </p:sp>
      <p:pic>
        <p:nvPicPr>
          <p:cNvPr id="4" name="Picture 3" descr="index.jpg"/>
          <p:cNvPicPr>
            <a:picLocks noChangeAspect="1"/>
          </p:cNvPicPr>
          <p:nvPr/>
        </p:nvPicPr>
        <p:blipFill>
          <a:blip r:embed="rId2"/>
          <a:stretch>
            <a:fillRect/>
          </a:stretch>
        </p:blipFill>
        <p:spPr>
          <a:xfrm>
            <a:off x="5257800" y="2895600"/>
            <a:ext cx="2943225" cy="1552575"/>
          </a:xfrm>
          <a:prstGeom prst="rect">
            <a:avLst/>
          </a:prstGeom>
        </p:spPr>
      </p:pic>
      <p:sp>
        <p:nvSpPr>
          <p:cNvPr id="5" name="TextBox 4"/>
          <p:cNvSpPr txBox="1"/>
          <p:nvPr/>
        </p:nvSpPr>
        <p:spPr>
          <a:xfrm>
            <a:off x="5562600" y="2514600"/>
            <a:ext cx="2153154" cy="369332"/>
          </a:xfrm>
          <a:prstGeom prst="rect">
            <a:avLst/>
          </a:prstGeom>
          <a:noFill/>
        </p:spPr>
        <p:txBody>
          <a:bodyPr wrap="none" rtlCol="0">
            <a:spAutoFit/>
          </a:bodyPr>
          <a:lstStyle/>
          <a:p>
            <a:r>
              <a:rPr lang="en-US" dirty="0" smtClean="0"/>
              <a:t>   </a:t>
            </a:r>
            <a:r>
              <a:rPr lang="en-US" b="1" i="1" dirty="0" smtClean="0">
                <a:solidFill>
                  <a:srgbClr val="FFFF00"/>
                </a:solidFill>
              </a:rPr>
              <a:t>Join our Network</a:t>
            </a:r>
            <a:endParaRPr lang="en-US" b="1" i="1" dirty="0">
              <a:solidFill>
                <a:srgbClr val="FFFF00"/>
              </a:solidFill>
            </a:endParaRPr>
          </a:p>
        </p:txBody>
      </p:sp>
      <p:pic>
        <p:nvPicPr>
          <p:cNvPr id="6" name="Picture 5" descr="pt.jpg"/>
          <p:cNvPicPr>
            <a:picLocks noChangeAspect="1"/>
          </p:cNvPicPr>
          <p:nvPr/>
        </p:nvPicPr>
        <p:blipFill>
          <a:blip r:embed="rId3"/>
          <a:stretch>
            <a:fillRect/>
          </a:stretch>
        </p:blipFill>
        <p:spPr>
          <a:xfrm>
            <a:off x="5486400" y="5105400"/>
            <a:ext cx="2524125" cy="619125"/>
          </a:xfrm>
          <a:prstGeom prst="rect">
            <a:avLst/>
          </a:prstGeom>
        </p:spPr>
      </p:pic>
      <p:sp>
        <p:nvSpPr>
          <p:cNvPr id="7" name="TextBox 6"/>
          <p:cNvSpPr txBox="1"/>
          <p:nvPr/>
        </p:nvSpPr>
        <p:spPr>
          <a:xfrm>
            <a:off x="5181601" y="6019800"/>
            <a:ext cx="3657600" cy="369332"/>
          </a:xfrm>
          <a:prstGeom prst="rect">
            <a:avLst/>
          </a:prstGeom>
          <a:noFill/>
        </p:spPr>
        <p:txBody>
          <a:bodyPr wrap="square" rtlCol="0">
            <a:spAutoFit/>
          </a:bodyPr>
          <a:lstStyle/>
          <a:p>
            <a:r>
              <a:rPr lang="en-US" b="1" i="1" dirty="0" smtClean="0">
                <a:solidFill>
                  <a:srgbClr val="FFFF00"/>
                </a:solidFill>
              </a:rPr>
              <a:t>Support Our Awareness Project</a:t>
            </a:r>
            <a:endParaRPr lang="en-US" b="1" i="1" dirty="0">
              <a:solidFill>
                <a:srgbClr val="FFFF00"/>
              </a:solidFill>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enguins.jpg"/>
          <p:cNvPicPr>
            <a:picLocks noChangeAspect="1"/>
          </p:cNvPicPr>
          <p:nvPr/>
        </p:nvPicPr>
        <p:blipFill>
          <a:blip r:embed="rId2"/>
          <a:stretch>
            <a:fillRect/>
          </a:stretch>
        </p:blipFill>
        <p:spPr>
          <a:xfrm>
            <a:off x="3810000" y="381000"/>
            <a:ext cx="4419600" cy="3581400"/>
          </a:xfrm>
          <a:prstGeom prst="rect">
            <a:avLst/>
          </a:prstGeom>
        </p:spPr>
      </p:pic>
      <p:sp>
        <p:nvSpPr>
          <p:cNvPr id="3" name="TextBox 2"/>
          <p:cNvSpPr txBox="1"/>
          <p:nvPr/>
        </p:nvSpPr>
        <p:spPr>
          <a:xfrm>
            <a:off x="609600" y="4724400"/>
            <a:ext cx="8229600" cy="707886"/>
          </a:xfrm>
          <a:prstGeom prst="rect">
            <a:avLst/>
          </a:prstGeom>
          <a:noFill/>
        </p:spPr>
        <p:txBody>
          <a:bodyPr wrap="square" rtlCol="0">
            <a:spAutoFit/>
          </a:bodyPr>
          <a:lstStyle/>
          <a:p>
            <a:r>
              <a:rPr lang="en-US" sz="4000" b="1" i="1" dirty="0" smtClean="0"/>
              <a:t>Thank You for your precious time </a:t>
            </a:r>
            <a:endParaRPr lang="en-US" sz="4000" b="1" i="1"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597</TotalTime>
  <Words>2516</Words>
  <Application>Microsoft Office PowerPoint</Application>
  <PresentationFormat>On-screen Show (4:3)</PresentationFormat>
  <Paragraphs>421</Paragraphs>
  <Slides>28</Slides>
  <Notes>0</Notes>
  <HiddenSlides>0</HiddenSlides>
  <MMClips>0</MMClips>
  <ScaleCrop>false</ScaleCrop>
  <HeadingPairs>
    <vt:vector size="4" baseType="variant">
      <vt:variant>
        <vt:lpstr>Theme</vt:lpstr>
      </vt:variant>
      <vt:variant>
        <vt:i4>1</vt:i4>
      </vt:variant>
      <vt:variant>
        <vt:lpstr>Slide Titles</vt:lpstr>
      </vt:variant>
      <vt:variant>
        <vt:i4>28</vt:i4>
      </vt:variant>
    </vt:vector>
  </HeadingPairs>
  <TitlesOfParts>
    <vt:vector size="29" baseType="lpstr">
      <vt:lpstr>Apex</vt:lpstr>
      <vt:lpstr>     Dr. Jaison Kiran Dsouza</vt:lpstr>
      <vt:lpstr>Aims and Objectives</vt:lpstr>
      <vt:lpstr>Do I Need Social Media…….. ?</vt:lpstr>
      <vt:lpstr>Patients Take on Social Media</vt:lpstr>
      <vt:lpstr>Few social Media Usage Examples </vt:lpstr>
      <vt:lpstr>Worldwide Social Media Usage by Professionals</vt:lpstr>
      <vt:lpstr>Worldwide Social Media Usage by Professionals</vt:lpstr>
      <vt:lpstr>Slide 8</vt:lpstr>
      <vt:lpstr>Social Media Selection</vt:lpstr>
      <vt:lpstr>Social Media Selection</vt:lpstr>
      <vt:lpstr>Social Media Selection</vt:lpstr>
      <vt:lpstr>24 Outstanding Statistics &amp; Figures on How Social Media has Impacted the Health Care Industry</vt:lpstr>
      <vt:lpstr> </vt:lpstr>
      <vt:lpstr>Slide 14</vt:lpstr>
      <vt:lpstr>Slide 15</vt:lpstr>
      <vt:lpstr>Slide 16</vt:lpstr>
      <vt:lpstr>Slide 17</vt:lpstr>
      <vt:lpstr>Slide 18</vt:lpstr>
      <vt:lpstr>Slide 19</vt:lpstr>
      <vt:lpstr>AMN Health Care Survey shows the increased use of social networking sites by Hospitals</vt:lpstr>
      <vt:lpstr>Graphical Representation of Survey Results</vt:lpstr>
      <vt:lpstr>Social Media Guidelines for Professionals </vt:lpstr>
      <vt:lpstr>Social Media Guidelines </vt:lpstr>
      <vt:lpstr>Social Media Do’s and Don’t</vt:lpstr>
      <vt:lpstr>Conclusion</vt:lpstr>
      <vt:lpstr>Resource References </vt:lpstr>
      <vt:lpstr>Any Queries </vt:lpstr>
      <vt:lpstr>Slide 28</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Jaison Kiran Dsouza</dc:title>
  <dc:creator>2floor</dc:creator>
  <cp:lastModifiedBy>2floor</cp:lastModifiedBy>
  <cp:revision>116</cp:revision>
  <dcterms:created xsi:type="dcterms:W3CDTF">2006-08-16T00:00:00Z</dcterms:created>
  <dcterms:modified xsi:type="dcterms:W3CDTF">2016-11-02T09:02:26Z</dcterms:modified>
</cp:coreProperties>
</file>