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2" r:id="rId1"/>
  </p:sldMasterIdLst>
  <p:notesMasterIdLst>
    <p:notesMasterId r:id="rId27"/>
  </p:notesMasterIdLst>
  <p:sldIdLst>
    <p:sldId id="300" r:id="rId2"/>
    <p:sldId id="257" r:id="rId3"/>
    <p:sldId id="310" r:id="rId4"/>
    <p:sldId id="311" r:id="rId5"/>
    <p:sldId id="312" r:id="rId6"/>
    <p:sldId id="313" r:id="rId7"/>
    <p:sldId id="314" r:id="rId8"/>
    <p:sldId id="315" r:id="rId9"/>
    <p:sldId id="316" r:id="rId10"/>
    <p:sldId id="317" r:id="rId11"/>
    <p:sldId id="318" r:id="rId12"/>
    <p:sldId id="320" r:id="rId13"/>
    <p:sldId id="319" r:id="rId14"/>
    <p:sldId id="321" r:id="rId15"/>
    <p:sldId id="322" r:id="rId16"/>
    <p:sldId id="309" r:id="rId17"/>
    <p:sldId id="301" r:id="rId18"/>
    <p:sldId id="302" r:id="rId19"/>
    <p:sldId id="303" r:id="rId20"/>
    <p:sldId id="304" r:id="rId21"/>
    <p:sldId id="305" r:id="rId22"/>
    <p:sldId id="306" r:id="rId23"/>
    <p:sldId id="307" r:id="rId24"/>
    <p:sldId id="308" r:id="rId25"/>
    <p:sldId id="299" r:id="rId26"/>
  </p:sldIdLst>
  <p:sldSz cx="9144000" cy="6858000" type="screen4x3"/>
  <p:notesSz cx="6888163" cy="100203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87" autoAdjust="0"/>
    <p:restoredTop sz="94653" autoAdjust="0"/>
  </p:normalViewPr>
  <p:slideViewPr>
    <p:cSldViewPr>
      <p:cViewPr varScale="1">
        <p:scale>
          <a:sx n="111" d="100"/>
          <a:sy n="111" d="100"/>
        </p:scale>
        <p:origin x="-1614" y="-90"/>
      </p:cViewPr>
      <p:guideLst>
        <p:guide orient="horz" pos="2160"/>
        <p:guide pos="2880"/>
      </p:guideLst>
    </p:cSldViewPr>
  </p:slideViewPr>
  <p:outlineViewPr>
    <p:cViewPr>
      <p:scale>
        <a:sx n="33" d="100"/>
        <a:sy n="33" d="100"/>
      </p:scale>
      <p:origin x="0" y="18078"/>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s-ES"/>
          </a:p>
        </p:txBody>
      </p:sp>
      <p:sp>
        <p:nvSpPr>
          <p:cNvPr id="3" name="2 Marcador de fecha"/>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E4E3565D-5FB2-46B7-8D7F-78C3D2D5E98A}" type="datetimeFigureOut">
              <a:rPr lang="es-ES" smtClean="0"/>
              <a:t>15/06/2015</a:t>
            </a:fld>
            <a:endParaRPr lang="es-ES"/>
          </a:p>
        </p:txBody>
      </p:sp>
      <p:sp>
        <p:nvSpPr>
          <p:cNvPr id="4" name="3 Marcador de imagen de diapositiva"/>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s-ES"/>
          </a:p>
        </p:txBody>
      </p:sp>
      <p:sp>
        <p:nvSpPr>
          <p:cNvPr id="5" name="4 Marcador de notas"/>
          <p:cNvSpPr>
            <a:spLocks noGrp="1"/>
          </p:cNvSpPr>
          <p:nvPr>
            <p:ph type="body" sz="quarter" idx="3"/>
          </p:nvPr>
        </p:nvSpPr>
        <p:spPr>
          <a:xfrm>
            <a:off x="688817" y="4759643"/>
            <a:ext cx="5510530" cy="4509135"/>
          </a:xfrm>
          <a:prstGeom prst="rect">
            <a:avLst/>
          </a:prstGeom>
        </p:spPr>
        <p:txBody>
          <a:bodyPr vert="horz" lIns="96616" tIns="48308" rIns="96616" bIns="48308"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s-ES"/>
          </a:p>
        </p:txBody>
      </p:sp>
      <p:sp>
        <p:nvSpPr>
          <p:cNvPr id="7" name="6 Marcador de número de diapositiva"/>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D8D5B780-2C17-445F-A124-DE6D615935C5}" type="slidenum">
              <a:rPr lang="es-ES" smtClean="0"/>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9" name="8 Rectángulo"/>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Título"/>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s-ES" smtClean="0"/>
              <a:t>Haga clic para modificar el estilo de título del patrón</a:t>
            </a:r>
            <a:endParaRPr kumimoji="0" lang="en-US"/>
          </a:p>
        </p:txBody>
      </p:sp>
      <p:sp>
        <p:nvSpPr>
          <p:cNvPr id="3" name="2 Subtítulo"/>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s-ES" smtClean="0"/>
              <a:t>Haga clic para modificar el estilo de subtítulo del patrón</a:t>
            </a:r>
            <a:endParaRPr kumimoji="0" lang="en-US"/>
          </a:p>
        </p:txBody>
      </p:sp>
      <p:sp>
        <p:nvSpPr>
          <p:cNvPr id="4" name="3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
        <p:nvSpPr>
          <p:cNvPr id="10" name="9 Rectángulo"/>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155448"/>
            <a:ext cx="8229600" cy="1252728"/>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9" name="8 Rectángulo"/>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11 Rectángulo"/>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Título"/>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texto"/>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s-ES" smtClean="0"/>
              <a:t>Haga clic para modificar el estilo de texto del patrón</a:t>
            </a:r>
          </a:p>
        </p:txBody>
      </p:sp>
      <p:sp>
        <p:nvSpPr>
          <p:cNvPr id="6" name="5 Marcador de contenido"/>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texto"/>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
        <p:nvSpPr>
          <p:cNvPr id="12" name="11 Rectángulo"/>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Rectángulo"/>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bg>
      <p:bgRef idx="1001">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164592" y="1170432"/>
            <a:ext cx="2523744" cy="201168"/>
          </a:xfrm>
        </p:spPr>
        <p:txBody>
          <a:bodyPr/>
          <a:lstStyle/>
          <a:p>
            <a:fld id="{68BABEB0-65A4-43C9-8F19-A717D0C32BED}" type="datetimeFigureOut">
              <a:rPr lang="es-ES" smtClean="0"/>
              <a:pPr/>
              <a:t>15/06/2015</a:t>
            </a:fld>
            <a:endParaRPr lang="es-ES"/>
          </a:p>
        </p:txBody>
      </p:sp>
      <p:sp>
        <p:nvSpPr>
          <p:cNvPr id="11" name="10 Rectángulo"/>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8 Rectángulo"/>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5 Marcador de pie de página"/>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s-ES"/>
          </a:p>
        </p:txBody>
      </p:sp>
      <p:sp>
        <p:nvSpPr>
          <p:cNvPr id="7" name="6 Marcador de número de diapositiva"/>
          <p:cNvSpPr>
            <a:spLocks noGrp="1"/>
          </p:cNvSpPr>
          <p:nvPr>
            <p:ph type="sldNum" sz="quarter" idx="12"/>
          </p:nvPr>
        </p:nvSpPr>
        <p:spPr>
          <a:xfrm>
            <a:off x="8339328" y="1170432"/>
            <a:ext cx="733864" cy="201168"/>
          </a:xfrm>
        </p:spPr>
        <p:txBody>
          <a:bodyPr/>
          <a:lstStyle/>
          <a:p>
            <a:fld id="{9F78C5A4-215F-4C9F-A9DD-EC7C85195333}" type="slidenum">
              <a:rPr lang="es-ES" smtClean="0"/>
              <a:pPr/>
              <a:t>‹Nº›</a:t>
            </a:fld>
            <a:endParaRPr lang="es-E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9" name="8 Rectángulo"/>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7 Rectángulo"/>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Título vertical"/>
          <p:cNvSpPr>
            <a:spLocks noGrp="1"/>
          </p:cNvSpPr>
          <p:nvPr>
            <p:ph type="title" orient="vert"/>
          </p:nvPr>
        </p:nvSpPr>
        <p:spPr>
          <a:xfrm>
            <a:off x="6781800" y="274640"/>
            <a:ext cx="19050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04800"/>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5" name="4 Marcador de pie de página"/>
          <p:cNvSpPr>
            <a:spLocks noGrp="1"/>
          </p:cNvSpPr>
          <p:nvPr>
            <p:ph type="ftr" sz="quarter" idx="11"/>
          </p:nvPr>
        </p:nvSpPr>
        <p:spPr>
          <a:xfrm>
            <a:off x="2640597" y="6377459"/>
            <a:ext cx="3836404" cy="365125"/>
          </a:xfrm>
        </p:spPr>
        <p:txBody>
          <a:bodyPr/>
          <a:lstStyle/>
          <a:p>
            <a:endParaRPr lang="es-ES"/>
          </a:p>
        </p:txBody>
      </p:sp>
      <p:sp>
        <p:nvSpPr>
          <p:cNvPr id="6" name="5 Marcador de número de diapositiva"/>
          <p:cNvSpPr>
            <a:spLocks noGrp="1"/>
          </p:cNvSpPr>
          <p:nvPr>
            <p:ph type="sldNum" sz="quarter" idx="12"/>
          </p:nvPr>
        </p:nvSpPr>
        <p:spPr/>
        <p:txBody>
          <a:bodyPr/>
          <a:lstStyle/>
          <a:p>
            <a:fld id="{9F78C5A4-215F-4C9F-A9DD-EC7C85195333}"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9 Rectángulo"/>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6 Rectángulo"/>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1 Marcador de título"/>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4" name="3 Marcador de fecha"/>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68BABEB0-65A4-43C9-8F19-A717D0C32BED}" type="datetimeFigureOut">
              <a:rPr lang="es-ES" smtClean="0"/>
              <a:pPr/>
              <a:t>15/06/2015</a:t>
            </a:fld>
            <a:endParaRPr lang="es-ES"/>
          </a:p>
        </p:txBody>
      </p:sp>
      <p:sp>
        <p:nvSpPr>
          <p:cNvPr id="5" name="4 Marcador de pie de página"/>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s-ES"/>
          </a:p>
        </p:txBody>
      </p:sp>
      <p:sp>
        <p:nvSpPr>
          <p:cNvPr id="6" name="5 Marcador de número de diapositiva"/>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9F78C5A4-215F-4C9F-A9DD-EC7C85195333}"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Imagen" descr="02Danish Siddiqui.jpg"/>
          <p:cNvPicPr>
            <a:picLocks noChangeAspect="1"/>
          </p:cNvPicPr>
          <p:nvPr/>
        </p:nvPicPr>
        <p:blipFill>
          <a:blip r:embed="rId2">
            <a:duotone>
              <a:prstClr val="black"/>
              <a:schemeClr val="tx2">
                <a:tint val="45000"/>
                <a:satMod val="400000"/>
              </a:schemeClr>
            </a:duotone>
          </a:blip>
          <a:stretch>
            <a:fillRect/>
          </a:stretch>
        </p:blipFill>
        <p:spPr>
          <a:xfrm>
            <a:off x="0" y="0"/>
            <a:ext cx="9144000" cy="6858024"/>
          </a:xfrm>
          <a:prstGeom prst="rect">
            <a:avLst/>
          </a:prstGeom>
        </p:spPr>
      </p:pic>
      <p:sp>
        <p:nvSpPr>
          <p:cNvPr id="2" name="1 Título"/>
          <p:cNvSpPr>
            <a:spLocks noGrp="1"/>
          </p:cNvSpPr>
          <p:nvPr>
            <p:ph type="ctrTitle"/>
          </p:nvPr>
        </p:nvSpPr>
        <p:spPr>
          <a:xfrm>
            <a:off x="714348" y="785794"/>
            <a:ext cx="7772400" cy="1857388"/>
          </a:xfrm>
        </p:spPr>
        <p:txBody>
          <a:bodyPr>
            <a:normAutofit/>
          </a:bodyPr>
          <a:lstStyle/>
          <a:p>
            <a:pPr algn="ctr"/>
            <a:r>
              <a:rPr lang="es-ES" sz="4000" dirty="0" smtClean="0">
                <a:effectLst>
                  <a:outerShdw blurRad="38100" dist="38100" dir="2700000" algn="tl">
                    <a:srgbClr val="000000">
                      <a:alpha val="43137"/>
                    </a:srgbClr>
                  </a:outerShdw>
                </a:effectLst>
              </a:rPr>
              <a:t>SOCIAL RISK PERCEPTION AND BEHAVIOR BEFORE THE POSIBLE </a:t>
            </a:r>
            <a:r>
              <a:rPr lang="es-ES" sz="4000" dirty="0" smtClean="0">
                <a:effectLst>
                  <a:outerShdw blurRad="38100" dist="38100" dir="2700000" algn="tl">
                    <a:srgbClr val="000000">
                      <a:alpha val="43137"/>
                    </a:srgbClr>
                  </a:outerShdw>
                </a:effectLst>
              </a:rPr>
              <a:t>D</a:t>
            </a:r>
            <a:r>
              <a:rPr lang="es-ES" sz="4000" dirty="0" smtClean="0">
                <a:effectLst>
                  <a:outerShdw blurRad="38100" dist="38100" dir="2700000" algn="tl">
                    <a:srgbClr val="000000">
                      <a:alpha val="43137"/>
                    </a:srgbClr>
                  </a:outerShdw>
                </a:effectLst>
              </a:rPr>
              <a:t>ISASTERS</a:t>
            </a:r>
            <a:endParaRPr lang="es-ES" sz="4000" dirty="0">
              <a:effectLst>
                <a:outerShdw blurRad="38100" dist="38100" dir="2700000" algn="tl">
                  <a:srgbClr val="000000">
                    <a:alpha val="43137"/>
                  </a:srgbClr>
                </a:outerShdw>
              </a:effectLst>
            </a:endParaRPr>
          </a:p>
        </p:txBody>
      </p:sp>
      <p:sp>
        <p:nvSpPr>
          <p:cNvPr id="3" name="2 Subtítulo"/>
          <p:cNvSpPr>
            <a:spLocks noGrp="1"/>
          </p:cNvSpPr>
          <p:nvPr>
            <p:ph type="subTitle" idx="1"/>
          </p:nvPr>
        </p:nvSpPr>
        <p:spPr>
          <a:xfrm>
            <a:off x="1571604" y="4643446"/>
            <a:ext cx="6400800" cy="1752600"/>
          </a:xfrm>
        </p:spPr>
        <p:txBody>
          <a:bodyPr>
            <a:normAutofit lnSpcReduction="10000"/>
          </a:bodyPr>
          <a:lstStyle/>
          <a:p>
            <a:pPr algn="ctr"/>
            <a:endParaRPr lang="es-ES" b="1" dirty="0" smtClean="0">
              <a:solidFill>
                <a:schemeClr val="tx1"/>
              </a:solidFill>
            </a:endParaRPr>
          </a:p>
          <a:p>
            <a:pPr algn="ctr"/>
            <a:r>
              <a:rPr lang="es-ES" b="1" dirty="0" smtClean="0">
                <a:solidFill>
                  <a:schemeClr val="tx1"/>
                </a:solidFill>
              </a:rPr>
              <a:t>Jaime Senabre</a:t>
            </a:r>
          </a:p>
          <a:p>
            <a:pPr algn="ctr"/>
            <a:r>
              <a:rPr lang="en-US" dirty="0" smtClean="0">
                <a:solidFill>
                  <a:schemeClr val="tx1"/>
                </a:solidFill>
              </a:rPr>
              <a:t>Director of SINIF</a:t>
            </a:r>
          </a:p>
          <a:p>
            <a:pPr algn="ctr"/>
            <a:r>
              <a:rPr lang="en-US" dirty="0" smtClean="0">
                <a:solidFill>
                  <a:schemeClr val="accent1">
                    <a:lumMod val="40000"/>
                    <a:lumOff val="60000"/>
                  </a:schemeClr>
                </a:solidFill>
              </a:rPr>
              <a:t>Chairman </a:t>
            </a:r>
            <a:r>
              <a:rPr lang="en-US" dirty="0">
                <a:solidFill>
                  <a:schemeClr val="accent1">
                    <a:lumMod val="40000"/>
                    <a:lumOff val="60000"/>
                  </a:schemeClr>
                </a:solidFill>
              </a:rPr>
              <a:t>of the Scientific-Professional Committee of the National Symposium on Forest </a:t>
            </a:r>
            <a:r>
              <a:rPr lang="en-US" dirty="0" smtClean="0">
                <a:solidFill>
                  <a:schemeClr val="accent1">
                    <a:lumMod val="40000"/>
                    <a:lumOff val="60000"/>
                  </a:schemeClr>
                </a:solidFill>
              </a:rPr>
              <a:t>Fires. </a:t>
            </a:r>
            <a:endParaRPr lang="es-ES" dirty="0" smtClean="0">
              <a:solidFill>
                <a:schemeClr val="accent1">
                  <a:lumMod val="40000"/>
                  <a:lumOff val="60000"/>
                </a:schemeClr>
              </a:solidFill>
            </a:endParaRPr>
          </a:p>
          <a:p>
            <a:pPr algn="ctr"/>
            <a:r>
              <a:rPr lang="es-ES" dirty="0" err="1" smtClean="0">
                <a:solidFill>
                  <a:schemeClr val="accent1">
                    <a:lumMod val="40000"/>
                    <a:lumOff val="60000"/>
                  </a:schemeClr>
                </a:solidFill>
              </a:rPr>
              <a:t>Psychologist</a:t>
            </a:r>
            <a:r>
              <a:rPr lang="es-ES" dirty="0" smtClean="0">
                <a:solidFill>
                  <a:schemeClr val="accent1">
                    <a:lumMod val="40000"/>
                    <a:lumOff val="60000"/>
                  </a:schemeClr>
                </a:solidFill>
              </a:rPr>
              <a:t>  and </a:t>
            </a:r>
            <a:r>
              <a:rPr lang="en-US" dirty="0" smtClean="0">
                <a:solidFill>
                  <a:schemeClr val="accent1">
                    <a:lumMod val="40000"/>
                    <a:lumOff val="60000"/>
                  </a:schemeClr>
                </a:solidFill>
              </a:rPr>
              <a:t>Chief </a:t>
            </a:r>
            <a:r>
              <a:rPr lang="en-US" dirty="0">
                <a:solidFill>
                  <a:schemeClr val="accent1">
                    <a:lumMod val="40000"/>
                    <a:lumOff val="60000"/>
                  </a:schemeClr>
                </a:solidFill>
              </a:rPr>
              <a:t>of the </a:t>
            </a:r>
            <a:r>
              <a:rPr lang="en-US" dirty="0" err="1">
                <a:solidFill>
                  <a:schemeClr val="accent1">
                    <a:lumMod val="40000"/>
                    <a:lumOff val="60000"/>
                  </a:schemeClr>
                </a:solidFill>
              </a:rPr>
              <a:t>Wildland</a:t>
            </a:r>
            <a:r>
              <a:rPr lang="en-US" dirty="0">
                <a:solidFill>
                  <a:schemeClr val="accent1">
                    <a:lumMod val="40000"/>
                    <a:lumOff val="60000"/>
                  </a:schemeClr>
                </a:solidFill>
              </a:rPr>
              <a:t> Fire </a:t>
            </a:r>
            <a:r>
              <a:rPr lang="en-US" dirty="0" smtClean="0">
                <a:solidFill>
                  <a:schemeClr val="accent1">
                    <a:lumMod val="40000"/>
                    <a:lumOff val="60000"/>
                  </a:schemeClr>
                </a:solidFill>
              </a:rPr>
              <a:t>Brigade</a:t>
            </a:r>
            <a:r>
              <a:rPr lang="es-ES" dirty="0" smtClean="0">
                <a:solidFill>
                  <a:schemeClr val="accent1">
                    <a:lumMod val="40000"/>
                    <a:lumOff val="60000"/>
                  </a:schemeClr>
                </a:solidFill>
              </a:rPr>
              <a:t>.</a:t>
            </a:r>
            <a:endParaRPr lang="es-ES" dirty="0">
              <a:solidFill>
                <a:schemeClr val="accent1">
                  <a:lumMod val="40000"/>
                  <a:lumOff val="60000"/>
                </a:schemeClr>
              </a:solidFill>
            </a:endParaRPr>
          </a:p>
        </p:txBody>
      </p:sp>
      <p:pic>
        <p:nvPicPr>
          <p:cNvPr id="2051" name="Picture 3" descr="C:\Documents and Settings\Jaime\Mis documentos\SINIF\RELIEVE FONDO BLANCO recortado copia2.png"/>
          <p:cNvPicPr>
            <a:picLocks noChangeAspect="1" noChangeArrowheads="1"/>
          </p:cNvPicPr>
          <p:nvPr/>
        </p:nvPicPr>
        <p:blipFill>
          <a:blip r:embed="rId3" cstate="print"/>
          <a:srcRect/>
          <a:stretch>
            <a:fillRect/>
          </a:stretch>
        </p:blipFill>
        <p:spPr bwMode="auto">
          <a:xfrm>
            <a:off x="2928926" y="3643314"/>
            <a:ext cx="2857520" cy="148114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142984"/>
            <a:ext cx="8229600" cy="5429288"/>
          </a:xfrm>
        </p:spPr>
        <p:txBody>
          <a:bodyPr>
            <a:normAutofit lnSpcReduction="10000"/>
          </a:bodyPr>
          <a:lstStyle/>
          <a:p>
            <a:pPr>
              <a:buNone/>
            </a:pPr>
            <a:endParaRPr lang="en-US" dirty="0" smtClean="0"/>
          </a:p>
          <a:p>
            <a:r>
              <a:rPr lang="en-US" dirty="0" smtClean="0">
                <a:solidFill>
                  <a:srgbClr val="FFFF99"/>
                </a:solidFill>
              </a:rPr>
              <a:t>Possibly, no organization or community has been fully prepared to face all the implications of a disaster (</a:t>
            </a:r>
            <a:r>
              <a:rPr lang="en-US" dirty="0" err="1" smtClean="0">
                <a:solidFill>
                  <a:srgbClr val="FFFF99"/>
                </a:solidFill>
              </a:rPr>
              <a:t>Hodgkinson</a:t>
            </a:r>
            <a:r>
              <a:rPr lang="en-US" dirty="0" smtClean="0">
                <a:solidFill>
                  <a:srgbClr val="FFFF99"/>
                </a:solidFill>
              </a:rPr>
              <a:t>, 1991). </a:t>
            </a:r>
            <a:endParaRPr lang="en-US" dirty="0" smtClean="0">
              <a:solidFill>
                <a:srgbClr val="FFFF99"/>
              </a:solidFill>
            </a:endParaRPr>
          </a:p>
          <a:p>
            <a:r>
              <a:rPr lang="en-US" dirty="0" smtClean="0">
                <a:solidFill>
                  <a:srgbClr val="FFFF99"/>
                </a:solidFill>
              </a:rPr>
              <a:t>This </a:t>
            </a:r>
            <a:r>
              <a:rPr lang="en-US" dirty="0" smtClean="0">
                <a:solidFill>
                  <a:srgbClr val="FFFF99"/>
                </a:solidFill>
              </a:rPr>
              <a:t>statement is perhaps one of the most important challenges of any society. </a:t>
            </a:r>
            <a:endParaRPr lang="en-US" dirty="0" smtClean="0">
              <a:solidFill>
                <a:srgbClr val="FFFF99"/>
              </a:solidFill>
            </a:endParaRPr>
          </a:p>
          <a:p>
            <a:r>
              <a:rPr lang="en-US" dirty="0" smtClean="0">
                <a:solidFill>
                  <a:srgbClr val="FFFF99"/>
                </a:solidFill>
              </a:rPr>
              <a:t>And </a:t>
            </a:r>
            <a:r>
              <a:rPr lang="en-US" dirty="0" smtClean="0">
                <a:solidFill>
                  <a:srgbClr val="FFFF99"/>
                </a:solidFill>
              </a:rPr>
              <a:t>although in itself can be a way to justify the vulnerability of human beings, rather it should be taken into account as a motivational aspect, to raise prevention and safety as a subject first order.</a:t>
            </a: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9" name="8 Marcador de número de diapositiva"/>
          <p:cNvSpPr>
            <a:spLocks noGrp="1"/>
          </p:cNvSpPr>
          <p:nvPr>
            <p:ph type="sldNum" sz="quarter" idx="12"/>
          </p:nvPr>
        </p:nvSpPr>
        <p:spPr/>
        <p:txBody>
          <a:bodyPr/>
          <a:lstStyle/>
          <a:p>
            <a:fld id="{9F78C5A4-215F-4C9F-A9DD-EC7C85195333}" type="slidenum">
              <a:rPr lang="es-ES" smtClean="0"/>
              <a:pPr/>
              <a:t>2</a:t>
            </a:fld>
            <a:endParaRPr lang="es-ES"/>
          </a:p>
        </p:txBody>
      </p:sp>
      <p:sp>
        <p:nvSpPr>
          <p:cNvPr id="10" name="9 Marcador de pie de página"/>
          <p:cNvSpPr>
            <a:spLocks noGrp="1"/>
          </p:cNvSpPr>
          <p:nvPr>
            <p:ph type="ftr" sz="quarter" idx="11"/>
          </p:nvPr>
        </p:nvSpPr>
        <p:spPr/>
        <p:txBody>
          <a:bodyPr/>
          <a:lstStyle/>
          <a:p>
            <a:endParaRPr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4839923"/>
          </a:xfrm>
        </p:spPr>
        <p:txBody>
          <a:bodyPr>
            <a:normAutofit fontScale="92500" lnSpcReduction="20000"/>
          </a:bodyPr>
          <a:lstStyle/>
          <a:p>
            <a:r>
              <a:rPr lang="en-US" dirty="0" smtClean="0">
                <a:solidFill>
                  <a:srgbClr val="FFFF99"/>
                </a:solidFill>
              </a:rPr>
              <a:t>Today </a:t>
            </a:r>
            <a:r>
              <a:rPr lang="en-US" dirty="0" smtClean="0">
                <a:solidFill>
                  <a:srgbClr val="FFFF99"/>
                </a:solidFill>
              </a:rPr>
              <a:t>we know that the responses of people in situations of disasters are not disorganized, nor have profound behavioral disorders, but rather continue to be social beings, even in the most difficult conditions for survival. </a:t>
            </a:r>
            <a:endParaRPr lang="en-US" dirty="0" smtClean="0">
              <a:solidFill>
                <a:srgbClr val="FFFF99"/>
              </a:solidFill>
            </a:endParaRPr>
          </a:p>
          <a:p>
            <a:endParaRPr lang="en-US" dirty="0" smtClean="0">
              <a:solidFill>
                <a:srgbClr val="FFFF99"/>
              </a:solidFill>
            </a:endParaRPr>
          </a:p>
          <a:p>
            <a:r>
              <a:rPr lang="en-US" dirty="0" smtClean="0">
                <a:solidFill>
                  <a:srgbClr val="FFFF99"/>
                </a:solidFill>
              </a:rPr>
              <a:t>This </a:t>
            </a:r>
            <a:r>
              <a:rPr lang="en-US" dirty="0" smtClean="0">
                <a:solidFill>
                  <a:srgbClr val="FFFF99"/>
                </a:solidFill>
              </a:rPr>
              <a:t>aspect has allowed us to understand that people passing by disasters are "normal" people reacting in a manner expected to unexpected or abnormal situation; a claim that has already become a classic in the world of psychology in emergencies.</a:t>
            </a: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4839923"/>
          </a:xfrm>
        </p:spPr>
        <p:txBody>
          <a:bodyPr>
            <a:normAutofit/>
          </a:bodyPr>
          <a:lstStyle/>
          <a:p>
            <a:endParaRPr lang="en-US" dirty="0" smtClean="0">
              <a:solidFill>
                <a:srgbClr val="FFFF99"/>
              </a:solidFill>
            </a:endParaRPr>
          </a:p>
          <a:p>
            <a:r>
              <a:rPr lang="en-US" dirty="0" smtClean="0">
                <a:solidFill>
                  <a:srgbClr val="FFFF99"/>
                </a:solidFill>
              </a:rPr>
              <a:t>Also</a:t>
            </a:r>
            <a:r>
              <a:rPr lang="en-US" dirty="0" smtClean="0">
                <a:solidFill>
                  <a:srgbClr val="FFFF99"/>
                </a:solidFill>
              </a:rPr>
              <a:t>, over the years it has been to demystify the false belief that panic is the typical behavior of populations. </a:t>
            </a:r>
            <a:endParaRPr lang="en-US" dirty="0" smtClean="0">
              <a:solidFill>
                <a:srgbClr val="FFFF99"/>
              </a:solidFill>
            </a:endParaRPr>
          </a:p>
          <a:p>
            <a:pPr>
              <a:buNone/>
            </a:pPr>
            <a:endParaRPr lang="en-US" dirty="0" smtClean="0">
              <a:solidFill>
                <a:srgbClr val="FFFF99"/>
              </a:solidFill>
            </a:endParaRPr>
          </a:p>
          <a:p>
            <a:r>
              <a:rPr lang="en-US" dirty="0" smtClean="0">
                <a:solidFill>
                  <a:srgbClr val="FFFF99"/>
                </a:solidFill>
              </a:rPr>
              <a:t>It </a:t>
            </a:r>
            <a:r>
              <a:rPr lang="en-US" dirty="0" smtClean="0">
                <a:solidFill>
                  <a:srgbClr val="FFFF99"/>
                </a:solidFill>
              </a:rPr>
              <a:t>also noted the importance of pre-existing levels of social organization and the degree of preparation, to predict the duration of the community response to the disaster.</a:t>
            </a: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4839923"/>
          </a:xfrm>
        </p:spPr>
        <p:txBody>
          <a:bodyPr>
            <a:normAutofit/>
          </a:bodyPr>
          <a:lstStyle/>
          <a:p>
            <a:endParaRPr lang="en-US" dirty="0" smtClean="0">
              <a:solidFill>
                <a:srgbClr val="FFFF99"/>
              </a:solidFill>
            </a:endParaRPr>
          </a:p>
          <a:p>
            <a:r>
              <a:rPr lang="en-US" dirty="0" smtClean="0">
                <a:solidFill>
                  <a:srgbClr val="FFFF99"/>
                </a:solidFill>
              </a:rPr>
              <a:t>Under this same approach we have been developed studies leading to explain how people react to alarms and warnings of emergencies, how the rumor is presented and how to handle the information, in order to neutralize, guide and reassure the public</a:t>
            </a:r>
            <a:r>
              <a:rPr lang="en-US" dirty="0" smtClean="0">
                <a:solidFill>
                  <a:srgbClr val="FFFF99"/>
                </a:solidFill>
              </a:rPr>
              <a:t>.</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4839923"/>
          </a:xfrm>
        </p:spPr>
        <p:txBody>
          <a:bodyPr>
            <a:normAutofit/>
          </a:bodyPr>
          <a:lstStyle/>
          <a:p>
            <a:endParaRPr lang="en-US" dirty="0" smtClean="0">
              <a:solidFill>
                <a:srgbClr val="FFFF99"/>
              </a:solidFill>
            </a:endParaRPr>
          </a:p>
          <a:p>
            <a:r>
              <a:rPr lang="en-US" dirty="0" smtClean="0">
                <a:solidFill>
                  <a:srgbClr val="FFFF99"/>
                </a:solidFill>
              </a:rPr>
              <a:t>So now we understand that victims of an emergency situation are not only suffering a physical injury or loss of any property, but on the contrary, we find that the concept of victim is broader and can reach extended to all a community</a:t>
            </a:r>
            <a:r>
              <a:rPr lang="en-US" dirty="0" smtClean="0">
                <a:solidFill>
                  <a:srgbClr val="FFFF99"/>
                </a:solidFill>
              </a:rPr>
              <a:t>.</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5072098"/>
          </a:xfrm>
        </p:spPr>
        <p:txBody>
          <a:bodyPr>
            <a:normAutofit fontScale="92500" lnSpcReduction="20000"/>
          </a:bodyPr>
          <a:lstStyle/>
          <a:p>
            <a:r>
              <a:rPr lang="en-US" dirty="0" smtClean="0">
                <a:solidFill>
                  <a:srgbClr val="FFFF99"/>
                </a:solidFill>
              </a:rPr>
              <a:t>Overall</a:t>
            </a:r>
            <a:r>
              <a:rPr lang="en-US" dirty="0" smtClean="0">
                <a:solidFill>
                  <a:srgbClr val="FFFF99"/>
                </a:solidFill>
              </a:rPr>
              <a:t>, we can say that disasters are a time of life of the societies in which they occur or arise cohesion values, mutual assistance and solidarity, even when they could have been sleepy before the tragedy. </a:t>
            </a:r>
            <a:endParaRPr lang="en-US" dirty="0" smtClean="0">
              <a:solidFill>
                <a:srgbClr val="FFFF99"/>
              </a:solidFill>
            </a:endParaRPr>
          </a:p>
          <a:p>
            <a:pPr>
              <a:buNone/>
            </a:pPr>
            <a:endParaRPr lang="en-US" dirty="0" smtClean="0">
              <a:solidFill>
                <a:srgbClr val="FFFF99"/>
              </a:solidFill>
            </a:endParaRPr>
          </a:p>
          <a:p>
            <a:r>
              <a:rPr lang="en-US" dirty="0" smtClean="0">
                <a:solidFill>
                  <a:srgbClr val="FFFF99"/>
                </a:solidFill>
              </a:rPr>
              <a:t>To </a:t>
            </a:r>
            <a:r>
              <a:rPr lang="en-US" dirty="0" smtClean="0">
                <a:solidFill>
                  <a:srgbClr val="FFFF99"/>
                </a:solidFill>
              </a:rPr>
              <a:t>a disaster should consider framing an explanatory model and place the consequences on people. </a:t>
            </a:r>
            <a:endParaRPr lang="en-US" dirty="0" smtClean="0">
              <a:solidFill>
                <a:srgbClr val="FFFF99"/>
              </a:solidFill>
            </a:endParaRPr>
          </a:p>
          <a:p>
            <a:pPr>
              <a:buNone/>
            </a:pPr>
            <a:endParaRPr lang="en-US" dirty="0" smtClean="0">
              <a:solidFill>
                <a:srgbClr val="FFFF99"/>
              </a:solidFill>
            </a:endParaRPr>
          </a:p>
          <a:p>
            <a:r>
              <a:rPr lang="en-US" dirty="0" smtClean="0">
                <a:solidFill>
                  <a:srgbClr val="FFFF99"/>
                </a:solidFill>
              </a:rPr>
              <a:t>It </a:t>
            </a:r>
            <a:r>
              <a:rPr lang="en-US" dirty="0" smtClean="0">
                <a:solidFill>
                  <a:srgbClr val="FFFF99"/>
                </a:solidFill>
              </a:rPr>
              <a:t>has been thought patterns of crisis and stress as more appropriate, although they may offer a partial insight into such events</a:t>
            </a:r>
            <a:r>
              <a:rPr lang="en-US" dirty="0" smtClean="0">
                <a:solidFill>
                  <a:srgbClr val="FFFF99"/>
                </a:solidFill>
              </a:rPr>
              <a:t>.</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5072098"/>
          </a:xfrm>
        </p:spPr>
        <p:txBody>
          <a:bodyPr>
            <a:normAutofit/>
          </a:bodyPr>
          <a:lstStyle/>
          <a:p>
            <a:endParaRPr lang="en-US" dirty="0" smtClean="0">
              <a:solidFill>
                <a:srgbClr val="FFFF99"/>
              </a:solidFill>
            </a:endParaRPr>
          </a:p>
          <a:p>
            <a:r>
              <a:rPr lang="en-US" dirty="0" smtClean="0">
                <a:solidFill>
                  <a:srgbClr val="FFFF99"/>
                </a:solidFill>
              </a:rPr>
              <a:t>In </a:t>
            </a:r>
            <a:r>
              <a:rPr lang="en-US" dirty="0" smtClean="0">
                <a:solidFill>
                  <a:srgbClr val="FFFF99"/>
                </a:solidFill>
              </a:rPr>
              <a:t>that sense, the stress model has the merit of reviving interest in post-traumatic disorders, since an emergency situation is evaluated not only by their causes and physical effects, but their psychological impact on the human group he has suffered or is involved.</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5072098"/>
          </a:xfrm>
        </p:spPr>
        <p:txBody>
          <a:bodyPr>
            <a:normAutofit/>
          </a:bodyPr>
          <a:lstStyle/>
          <a:p>
            <a:endParaRPr lang="en-US" dirty="0" smtClean="0">
              <a:solidFill>
                <a:srgbClr val="FFFF99"/>
              </a:solidFill>
            </a:endParaRPr>
          </a:p>
          <a:p>
            <a:r>
              <a:rPr lang="en-US" dirty="0" smtClean="0">
                <a:solidFill>
                  <a:srgbClr val="FFFF99"/>
                </a:solidFill>
              </a:rPr>
              <a:t>Therefore, knowing how to manage the risks that those influences health in which the individual has little immediate (</a:t>
            </a:r>
            <a:r>
              <a:rPr lang="en-US" i="1" dirty="0" smtClean="0">
                <a:solidFill>
                  <a:srgbClr val="FFFF99"/>
                </a:solidFill>
              </a:rPr>
              <a:t>macro environment</a:t>
            </a:r>
            <a:r>
              <a:rPr lang="en-US" dirty="0" smtClean="0">
                <a:solidFill>
                  <a:srgbClr val="FFFF99"/>
                </a:solidFill>
              </a:rPr>
              <a:t>) personal control, is one of the tasks of the current psychology, relative to a present and a future</a:t>
            </a:r>
            <a:r>
              <a:rPr lang="en-US" dirty="0" smtClean="0">
                <a:solidFill>
                  <a:srgbClr val="FFFF99"/>
                </a:solidFill>
              </a:rPr>
              <a:t>.</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5072098"/>
          </a:xfrm>
        </p:spPr>
        <p:txBody>
          <a:bodyPr>
            <a:normAutofit/>
          </a:bodyPr>
          <a:lstStyle/>
          <a:p>
            <a:endParaRPr lang="en-US" dirty="0" smtClean="0">
              <a:solidFill>
                <a:srgbClr val="FFFF99"/>
              </a:solidFill>
            </a:endParaRPr>
          </a:p>
          <a:p>
            <a:r>
              <a:rPr lang="en-US" dirty="0" smtClean="0">
                <a:solidFill>
                  <a:srgbClr val="FFFF99"/>
                </a:solidFill>
              </a:rPr>
              <a:t>Therefore, knowing how to manage the risks that those influences health in which the individual has little immediate (</a:t>
            </a:r>
            <a:r>
              <a:rPr lang="en-US" i="1" dirty="0" smtClean="0">
                <a:solidFill>
                  <a:srgbClr val="FFFF99"/>
                </a:solidFill>
              </a:rPr>
              <a:t>macro environment</a:t>
            </a:r>
            <a:r>
              <a:rPr lang="en-US" dirty="0" smtClean="0">
                <a:solidFill>
                  <a:srgbClr val="FFFF99"/>
                </a:solidFill>
              </a:rPr>
              <a:t>) personal control, is one of the tasks of the current psychology, relative to a present and a future</a:t>
            </a:r>
            <a:r>
              <a:rPr lang="en-US" dirty="0" smtClean="0">
                <a:solidFill>
                  <a:srgbClr val="FFFF99"/>
                </a:solidFill>
              </a:rPr>
              <a:t>.</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5072098"/>
          </a:xfrm>
        </p:spPr>
        <p:txBody>
          <a:bodyPr>
            <a:normAutofit/>
          </a:bodyPr>
          <a:lstStyle/>
          <a:p>
            <a:endParaRPr lang="en-US" dirty="0" smtClean="0">
              <a:solidFill>
                <a:srgbClr val="FFFF99"/>
              </a:solidFill>
            </a:endParaRPr>
          </a:p>
          <a:p>
            <a:pPr>
              <a:buNone/>
            </a:pPr>
            <a:endParaRPr lang="en-US" dirty="0" smtClean="0">
              <a:solidFill>
                <a:srgbClr val="FFFF99"/>
              </a:solidFill>
            </a:endParaRPr>
          </a:p>
          <a:p>
            <a:r>
              <a:rPr lang="en-US" dirty="0" smtClean="0">
                <a:solidFill>
                  <a:srgbClr val="FFFF99"/>
                </a:solidFill>
              </a:rPr>
              <a:t>Consider that a catastrophic event starts, surprisingly, the continued existence and makes a fracture to the person who usually avoids having to consider his own death.</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a:bodyPr>
          <a:lstStyle/>
          <a:p>
            <a:r>
              <a:rPr lang="es-ES" dirty="0" smtClean="0"/>
              <a:t>PSYCHOLOGY AND DISASTER</a:t>
            </a:r>
            <a:endParaRPr lang="es-ES" dirty="0"/>
          </a:p>
        </p:txBody>
      </p:sp>
      <p:sp>
        <p:nvSpPr>
          <p:cNvPr id="7" name="6 Marcador de contenido"/>
          <p:cNvSpPr>
            <a:spLocks noGrp="1"/>
          </p:cNvSpPr>
          <p:nvPr>
            <p:ph idx="1"/>
          </p:nvPr>
        </p:nvSpPr>
        <p:spPr>
          <a:xfrm>
            <a:off x="571472" y="1571612"/>
            <a:ext cx="8229600" cy="5072098"/>
          </a:xfrm>
        </p:spPr>
        <p:txBody>
          <a:bodyPr>
            <a:normAutofit/>
          </a:bodyPr>
          <a:lstStyle/>
          <a:p>
            <a:endParaRPr lang="en-US" dirty="0" smtClean="0">
              <a:solidFill>
                <a:srgbClr val="FFFF99"/>
              </a:solidFill>
            </a:endParaRPr>
          </a:p>
          <a:p>
            <a:pPr>
              <a:buNone/>
            </a:pPr>
            <a:endParaRPr lang="en-US" dirty="0" smtClean="0">
              <a:solidFill>
                <a:srgbClr val="FFFF99"/>
              </a:solidFill>
            </a:endParaRPr>
          </a:p>
          <a:p>
            <a:r>
              <a:rPr lang="en-US" dirty="0" smtClean="0">
                <a:solidFill>
                  <a:srgbClr val="FFFF99"/>
                </a:solidFill>
              </a:rPr>
              <a:t>It is therefore necessary to investigate how the human population reacts to such events, in order to combine efforts to design prevention programs and ever more effective approaches</a:t>
            </a:r>
            <a:r>
              <a:rPr lang="en-US" dirty="0" smtClean="0">
                <a:solidFill>
                  <a:srgbClr val="FFFF99"/>
                </a:solidFill>
              </a:rPr>
              <a:t>.</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n-US" dirty="0" smtClean="0"/>
              <a:t/>
            </a:r>
            <a:br>
              <a:rPr lang="en-US" dirty="0" smtClean="0"/>
            </a:br>
            <a:r>
              <a:rPr lang="en-US" dirty="0" smtClean="0"/>
              <a:t>RISK PERCEPTION OF NATURAL PHENOMENA: </a:t>
            </a:r>
            <a:r>
              <a:rPr lang="en-US" dirty="0" smtClean="0"/>
              <a:t>an example</a:t>
            </a:r>
            <a:r>
              <a:rPr lang="es-ES" dirty="0" smtClean="0"/>
              <a:t/>
            </a:r>
            <a:br>
              <a:rPr lang="es-ES" dirty="0" smtClean="0"/>
            </a:br>
            <a:endParaRPr lang="es-ES" dirty="0"/>
          </a:p>
        </p:txBody>
      </p:sp>
      <p:sp>
        <p:nvSpPr>
          <p:cNvPr id="7" name="6 Marcador de contenido"/>
          <p:cNvSpPr>
            <a:spLocks noGrp="1"/>
          </p:cNvSpPr>
          <p:nvPr>
            <p:ph idx="1"/>
          </p:nvPr>
        </p:nvSpPr>
        <p:spPr>
          <a:xfrm>
            <a:off x="571472" y="1571612"/>
            <a:ext cx="8229600" cy="5072098"/>
          </a:xfrm>
        </p:spPr>
        <p:txBody>
          <a:bodyPr>
            <a:normAutofit/>
          </a:bodyPr>
          <a:lstStyle/>
          <a:p>
            <a:pPr>
              <a:buNone/>
            </a:pPr>
            <a:endParaRPr lang="en-US" dirty="0" smtClean="0">
              <a:solidFill>
                <a:srgbClr val="FFFF99"/>
              </a:solidFill>
            </a:endParaRPr>
          </a:p>
          <a:p>
            <a:r>
              <a:rPr lang="en-US" dirty="0" smtClean="0">
                <a:solidFill>
                  <a:srgbClr val="FFFF99"/>
                </a:solidFill>
              </a:rPr>
              <a:t>According </a:t>
            </a:r>
            <a:r>
              <a:rPr lang="en-US" dirty="0" smtClean="0">
                <a:solidFill>
                  <a:srgbClr val="FFFF99"/>
                </a:solidFill>
              </a:rPr>
              <a:t>to a study published by Olcina et al. (2014), the environmental issues of greatest concern to a survey population of the </a:t>
            </a:r>
            <a:r>
              <a:rPr lang="en-US" dirty="0" err="1" smtClean="0">
                <a:solidFill>
                  <a:srgbClr val="FFFF99"/>
                </a:solidFill>
              </a:rPr>
              <a:t>SouthEast</a:t>
            </a:r>
            <a:r>
              <a:rPr lang="en-US" dirty="0" smtClean="0">
                <a:solidFill>
                  <a:srgbClr val="FFFF99"/>
                </a:solidFill>
              </a:rPr>
              <a:t> </a:t>
            </a:r>
            <a:r>
              <a:rPr lang="en-US" dirty="0" smtClean="0">
                <a:solidFill>
                  <a:srgbClr val="FFFF99"/>
                </a:solidFill>
              </a:rPr>
              <a:t>Spanish, are: </a:t>
            </a:r>
            <a:endParaRPr lang="en-US" dirty="0" smtClean="0">
              <a:solidFill>
                <a:srgbClr val="FFFF99"/>
              </a:solidFill>
            </a:endParaRPr>
          </a:p>
          <a:p>
            <a:pPr>
              <a:buNone/>
            </a:pPr>
            <a:endParaRPr lang="en-U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n-US" dirty="0" smtClean="0"/>
              <a:t/>
            </a:r>
            <a:br>
              <a:rPr lang="en-US" dirty="0" smtClean="0"/>
            </a:br>
            <a:r>
              <a:rPr lang="en-US" dirty="0" smtClean="0"/>
              <a:t>RISK PERCEPTION OF NATURAL PHENOMENA: </a:t>
            </a:r>
            <a:r>
              <a:rPr lang="en-US" dirty="0" smtClean="0"/>
              <a:t>an example</a:t>
            </a:r>
            <a:r>
              <a:rPr lang="es-ES" dirty="0" smtClean="0"/>
              <a:t/>
            </a:r>
            <a:br>
              <a:rPr lang="es-ES" dirty="0" smtClean="0"/>
            </a:br>
            <a:endParaRPr lang="es-ES" dirty="0"/>
          </a:p>
        </p:txBody>
      </p:sp>
      <p:sp>
        <p:nvSpPr>
          <p:cNvPr id="7" name="6 Marcador de contenido"/>
          <p:cNvSpPr>
            <a:spLocks noGrp="1"/>
          </p:cNvSpPr>
          <p:nvPr>
            <p:ph idx="1"/>
          </p:nvPr>
        </p:nvSpPr>
        <p:spPr>
          <a:xfrm>
            <a:off x="571472" y="1571612"/>
            <a:ext cx="8229600" cy="5072098"/>
          </a:xfrm>
        </p:spPr>
        <p:txBody>
          <a:bodyPr>
            <a:normAutofit lnSpcReduction="10000"/>
          </a:bodyPr>
          <a:lstStyle/>
          <a:p>
            <a:r>
              <a:rPr lang="en-US" dirty="0" smtClean="0">
                <a:solidFill>
                  <a:srgbClr val="FFFF99"/>
                </a:solidFill>
              </a:rPr>
              <a:t>desertification </a:t>
            </a:r>
            <a:r>
              <a:rPr lang="en-US" dirty="0" smtClean="0">
                <a:solidFill>
                  <a:srgbClr val="FFFF99"/>
                </a:solidFill>
              </a:rPr>
              <a:t>(60%), </a:t>
            </a:r>
            <a:endParaRPr lang="en-US" dirty="0" smtClean="0">
              <a:solidFill>
                <a:srgbClr val="FFFF99"/>
              </a:solidFill>
            </a:endParaRPr>
          </a:p>
          <a:p>
            <a:r>
              <a:rPr lang="en-US" dirty="0" smtClean="0">
                <a:solidFill>
                  <a:srgbClr val="FFFF99"/>
                </a:solidFill>
              </a:rPr>
              <a:t>forest </a:t>
            </a:r>
            <a:r>
              <a:rPr lang="en-US" dirty="0" smtClean="0">
                <a:solidFill>
                  <a:srgbClr val="FFFF99"/>
                </a:solidFill>
              </a:rPr>
              <a:t>fires (59%), </a:t>
            </a:r>
            <a:endParaRPr lang="en-US" dirty="0" smtClean="0">
              <a:solidFill>
                <a:srgbClr val="FFFF99"/>
              </a:solidFill>
            </a:endParaRPr>
          </a:p>
          <a:p>
            <a:r>
              <a:rPr lang="en-US" dirty="0" smtClean="0">
                <a:solidFill>
                  <a:srgbClr val="FFFF99"/>
                </a:solidFill>
              </a:rPr>
              <a:t>drought </a:t>
            </a:r>
            <a:r>
              <a:rPr lang="en-US" dirty="0" smtClean="0">
                <a:solidFill>
                  <a:srgbClr val="FFFF99"/>
                </a:solidFill>
              </a:rPr>
              <a:t>(55%), </a:t>
            </a:r>
            <a:endParaRPr lang="en-US" dirty="0" smtClean="0">
              <a:solidFill>
                <a:srgbClr val="FFFF99"/>
              </a:solidFill>
            </a:endParaRPr>
          </a:p>
          <a:p>
            <a:r>
              <a:rPr lang="en-US" dirty="0" smtClean="0">
                <a:solidFill>
                  <a:srgbClr val="FFFF99"/>
                </a:solidFill>
              </a:rPr>
              <a:t>floods </a:t>
            </a:r>
            <a:r>
              <a:rPr lang="en-US" dirty="0" smtClean="0">
                <a:solidFill>
                  <a:srgbClr val="FFFF99"/>
                </a:solidFill>
              </a:rPr>
              <a:t>(55%), </a:t>
            </a:r>
            <a:endParaRPr lang="en-US" dirty="0" smtClean="0">
              <a:solidFill>
                <a:srgbClr val="FFFF99"/>
              </a:solidFill>
            </a:endParaRPr>
          </a:p>
          <a:p>
            <a:r>
              <a:rPr lang="en-US" dirty="0" smtClean="0">
                <a:solidFill>
                  <a:srgbClr val="FFFF99"/>
                </a:solidFill>
              </a:rPr>
              <a:t>extreme </a:t>
            </a:r>
            <a:r>
              <a:rPr lang="en-US" dirty="0" smtClean="0">
                <a:solidFill>
                  <a:srgbClr val="FFFF99"/>
                </a:solidFill>
              </a:rPr>
              <a:t>temperatures (40 %), </a:t>
            </a:r>
            <a:endParaRPr lang="en-US" dirty="0" smtClean="0">
              <a:solidFill>
                <a:srgbClr val="FFFF99"/>
              </a:solidFill>
            </a:endParaRPr>
          </a:p>
          <a:p>
            <a:r>
              <a:rPr lang="en-US" dirty="0" smtClean="0">
                <a:solidFill>
                  <a:srgbClr val="FFFF99"/>
                </a:solidFill>
              </a:rPr>
              <a:t>earthquakes </a:t>
            </a:r>
            <a:r>
              <a:rPr lang="en-US" dirty="0" smtClean="0">
                <a:solidFill>
                  <a:srgbClr val="FFFF99"/>
                </a:solidFill>
              </a:rPr>
              <a:t>(38%), </a:t>
            </a:r>
            <a:endParaRPr lang="en-US" dirty="0" smtClean="0">
              <a:solidFill>
                <a:srgbClr val="FFFF99"/>
              </a:solidFill>
            </a:endParaRPr>
          </a:p>
          <a:p>
            <a:r>
              <a:rPr lang="en-US" dirty="0" smtClean="0">
                <a:solidFill>
                  <a:srgbClr val="FFFF99"/>
                </a:solidFill>
              </a:rPr>
              <a:t>erosion </a:t>
            </a:r>
            <a:r>
              <a:rPr lang="en-US" dirty="0" smtClean="0">
                <a:solidFill>
                  <a:srgbClr val="FFFF99"/>
                </a:solidFill>
              </a:rPr>
              <a:t>(30%), </a:t>
            </a:r>
            <a:endParaRPr lang="en-US" dirty="0" smtClean="0">
              <a:solidFill>
                <a:srgbClr val="FFFF99"/>
              </a:solidFill>
            </a:endParaRPr>
          </a:p>
          <a:p>
            <a:r>
              <a:rPr lang="en-US" dirty="0" smtClean="0">
                <a:solidFill>
                  <a:srgbClr val="FFFF99"/>
                </a:solidFill>
              </a:rPr>
              <a:t>strong </a:t>
            </a:r>
            <a:r>
              <a:rPr lang="en-US" dirty="0" smtClean="0">
                <a:solidFill>
                  <a:srgbClr val="FFFF99"/>
                </a:solidFill>
              </a:rPr>
              <a:t>winds (21%), </a:t>
            </a:r>
            <a:endParaRPr lang="en-US" dirty="0" smtClean="0">
              <a:solidFill>
                <a:srgbClr val="FFFF99"/>
              </a:solidFill>
            </a:endParaRPr>
          </a:p>
          <a:p>
            <a:r>
              <a:rPr lang="en-US" dirty="0" smtClean="0">
                <a:solidFill>
                  <a:srgbClr val="FFFF99"/>
                </a:solidFill>
              </a:rPr>
              <a:t>hurricanes </a:t>
            </a:r>
            <a:r>
              <a:rPr lang="en-US" dirty="0" smtClean="0">
                <a:solidFill>
                  <a:srgbClr val="FFFF99"/>
                </a:solidFill>
              </a:rPr>
              <a:t>(9%), </a:t>
            </a:r>
            <a:endParaRPr lang="en-US" dirty="0" smtClean="0">
              <a:solidFill>
                <a:srgbClr val="FFFF99"/>
              </a:solidFill>
            </a:endParaRPr>
          </a:p>
          <a:p>
            <a:r>
              <a:rPr lang="en-US" dirty="0" smtClean="0">
                <a:solidFill>
                  <a:srgbClr val="FFFF99"/>
                </a:solidFill>
              </a:rPr>
              <a:t>tsunamis </a:t>
            </a:r>
            <a:r>
              <a:rPr lang="en-US" dirty="0" smtClean="0">
                <a:solidFill>
                  <a:srgbClr val="FFFF99"/>
                </a:solidFill>
              </a:rPr>
              <a:t>(7%), </a:t>
            </a:r>
            <a:endParaRPr lang="en-US" dirty="0" smtClean="0">
              <a:solidFill>
                <a:srgbClr val="FFFF99"/>
              </a:solidFill>
            </a:endParaRPr>
          </a:p>
          <a:p>
            <a:r>
              <a:rPr lang="en-US" dirty="0" smtClean="0">
                <a:solidFill>
                  <a:srgbClr val="FFFF99"/>
                </a:solidFill>
              </a:rPr>
              <a:t>other </a:t>
            </a:r>
            <a:r>
              <a:rPr lang="en-US" dirty="0" smtClean="0">
                <a:solidFill>
                  <a:srgbClr val="FFFF99"/>
                </a:solidFill>
              </a:rPr>
              <a:t>(2%)</a:t>
            </a:r>
            <a:r>
              <a:rPr lang="en-US" dirty="0" smtClean="0">
                <a:solidFill>
                  <a:srgbClr val="FFFF99"/>
                </a:solidFill>
              </a:rPr>
              <a:t>.</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n-US" dirty="0" smtClean="0"/>
              <a:t/>
            </a:r>
            <a:br>
              <a:rPr lang="en-US" dirty="0" smtClean="0"/>
            </a:br>
            <a:r>
              <a:rPr lang="en-US" dirty="0" smtClean="0"/>
              <a:t>RISK PERCEPTION OF NATURAL PHENOMENA: </a:t>
            </a:r>
            <a:r>
              <a:rPr lang="en-US" dirty="0" smtClean="0"/>
              <a:t>an example</a:t>
            </a:r>
            <a:r>
              <a:rPr lang="es-ES" dirty="0" smtClean="0"/>
              <a:t/>
            </a:r>
            <a:br>
              <a:rPr lang="es-ES" dirty="0" smtClean="0"/>
            </a:br>
            <a:endParaRPr lang="es-ES" dirty="0"/>
          </a:p>
        </p:txBody>
      </p:sp>
      <p:sp>
        <p:nvSpPr>
          <p:cNvPr id="7" name="6 Marcador de contenido"/>
          <p:cNvSpPr>
            <a:spLocks noGrp="1"/>
          </p:cNvSpPr>
          <p:nvPr>
            <p:ph idx="1"/>
          </p:nvPr>
        </p:nvSpPr>
        <p:spPr>
          <a:xfrm>
            <a:off x="571472" y="1571612"/>
            <a:ext cx="8229600" cy="5072098"/>
          </a:xfrm>
        </p:spPr>
        <p:txBody>
          <a:bodyPr>
            <a:normAutofit/>
          </a:bodyPr>
          <a:lstStyle/>
          <a:p>
            <a:pPr>
              <a:buNone/>
            </a:pPr>
            <a:r>
              <a:rPr lang="en-US" dirty="0" smtClean="0">
                <a:solidFill>
                  <a:srgbClr val="FFFF99"/>
                </a:solidFill>
              </a:rPr>
              <a:t>On the other hand, the perceived threat by these natural phenomena is led by: </a:t>
            </a:r>
            <a:endParaRPr lang="en-US" dirty="0" smtClean="0">
              <a:solidFill>
                <a:srgbClr val="FFFF99"/>
              </a:solidFill>
            </a:endParaRPr>
          </a:p>
          <a:p>
            <a:r>
              <a:rPr lang="en-US" dirty="0" smtClean="0">
                <a:solidFill>
                  <a:srgbClr val="FFFF99"/>
                </a:solidFill>
              </a:rPr>
              <a:t>flooding </a:t>
            </a:r>
            <a:r>
              <a:rPr lang="en-US" dirty="0" smtClean="0">
                <a:solidFill>
                  <a:srgbClr val="FFFF99"/>
                </a:solidFill>
              </a:rPr>
              <a:t>(64%), </a:t>
            </a:r>
            <a:endParaRPr lang="en-US" dirty="0" smtClean="0">
              <a:solidFill>
                <a:srgbClr val="FFFF99"/>
              </a:solidFill>
            </a:endParaRPr>
          </a:p>
          <a:p>
            <a:r>
              <a:rPr lang="en-US" dirty="0" smtClean="0">
                <a:solidFill>
                  <a:srgbClr val="FFFF99"/>
                </a:solidFill>
              </a:rPr>
              <a:t>drought </a:t>
            </a:r>
            <a:r>
              <a:rPr lang="en-US" dirty="0" smtClean="0">
                <a:solidFill>
                  <a:srgbClr val="FFFF99"/>
                </a:solidFill>
              </a:rPr>
              <a:t>(61%), </a:t>
            </a:r>
            <a:endParaRPr lang="en-US" dirty="0" smtClean="0">
              <a:solidFill>
                <a:srgbClr val="FFFF99"/>
              </a:solidFill>
            </a:endParaRPr>
          </a:p>
          <a:p>
            <a:r>
              <a:rPr lang="en-US" dirty="0" smtClean="0">
                <a:solidFill>
                  <a:srgbClr val="FFFF99"/>
                </a:solidFill>
              </a:rPr>
              <a:t>forest </a:t>
            </a:r>
            <a:r>
              <a:rPr lang="en-US" dirty="0" smtClean="0">
                <a:solidFill>
                  <a:srgbClr val="FFFF99"/>
                </a:solidFill>
              </a:rPr>
              <a:t>fires (43%) and </a:t>
            </a:r>
            <a:endParaRPr lang="en-US" dirty="0" smtClean="0">
              <a:solidFill>
                <a:srgbClr val="FFFF99"/>
              </a:solidFill>
            </a:endParaRPr>
          </a:p>
          <a:p>
            <a:r>
              <a:rPr lang="en-US" dirty="0" smtClean="0">
                <a:solidFill>
                  <a:srgbClr val="FFFF99"/>
                </a:solidFill>
              </a:rPr>
              <a:t>desertification </a:t>
            </a:r>
            <a:r>
              <a:rPr lang="en-US" dirty="0" smtClean="0">
                <a:solidFill>
                  <a:srgbClr val="FFFF99"/>
                </a:solidFill>
              </a:rPr>
              <a:t>(43%). </a:t>
            </a:r>
            <a:endParaRPr lang="en-US" dirty="0" smtClean="0">
              <a:solidFill>
                <a:srgbClr val="FFFF99"/>
              </a:solidFill>
            </a:endParaRPr>
          </a:p>
          <a:p>
            <a:endParaRPr lang="en-US" dirty="0" smtClean="0">
              <a:solidFill>
                <a:srgbClr val="FFFF99"/>
              </a:solidFill>
            </a:endParaRPr>
          </a:p>
          <a:p>
            <a:pPr>
              <a:buNone/>
            </a:pPr>
            <a:r>
              <a:rPr lang="en-US" dirty="0" smtClean="0">
                <a:solidFill>
                  <a:srgbClr val="FFFF99"/>
                </a:solidFill>
              </a:rPr>
              <a:t>The </a:t>
            </a:r>
            <a:r>
              <a:rPr lang="en-US" dirty="0" smtClean="0">
                <a:solidFill>
                  <a:srgbClr val="FFFF99"/>
                </a:solidFill>
              </a:rPr>
              <a:t>58% perceive the evolution of the impact caused by these natural phenomena worsen.</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SOCIAL RISK PERCEPTION </a:t>
            </a:r>
            <a:r>
              <a:rPr lang="es-ES" sz="4800" dirty="0" smtClean="0">
                <a:effectLst>
                  <a:outerShdw blurRad="38100" dist="38100" dir="2700000" algn="tl">
                    <a:srgbClr val="000000">
                      <a:alpha val="43137"/>
                    </a:srgbClr>
                  </a:outerShdw>
                </a:effectLst>
              </a:rPr>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a:t>
            </a:r>
            <a:r>
              <a:rPr lang="es-ES" sz="4800" dirty="0" smtClean="0">
                <a:effectLst>
                  <a:outerShdw blurRad="38100" dist="38100" dir="2700000" algn="tl">
                    <a:srgbClr val="000000">
                      <a:alpha val="43137"/>
                    </a:srgbClr>
                  </a:outerShdw>
                </a:effectLst>
              </a:rPr>
              <a:t>BEHAVIOR</a:t>
            </a:r>
            <a:endParaRPr lang="es-ES" dirty="0"/>
          </a:p>
        </p:txBody>
      </p:sp>
      <p:sp>
        <p:nvSpPr>
          <p:cNvPr id="7" name="6 Marcador de contenido"/>
          <p:cNvSpPr>
            <a:spLocks noGrp="1"/>
          </p:cNvSpPr>
          <p:nvPr>
            <p:ph idx="1"/>
          </p:nvPr>
        </p:nvSpPr>
        <p:spPr>
          <a:xfrm>
            <a:off x="571472" y="1142984"/>
            <a:ext cx="8229600" cy="4625609"/>
          </a:xfrm>
        </p:spPr>
        <p:txBody>
          <a:bodyPr/>
          <a:lstStyle/>
          <a:p>
            <a:pPr>
              <a:buNone/>
            </a:pPr>
            <a:endParaRPr lang="en-US" dirty="0" smtClean="0"/>
          </a:p>
          <a:p>
            <a:r>
              <a:rPr lang="en-US" dirty="0" smtClean="0">
                <a:solidFill>
                  <a:srgbClr val="FFFF99"/>
                </a:solidFill>
              </a:rPr>
              <a:t>One of the reasons that an individual, a community and a society doesn´t act preventively against the probability of a risk is due to the perception people have about the likelihood of that risk and the proximity of their consequences</a:t>
            </a:r>
            <a:r>
              <a:rPr lang="en-US" dirty="0" smtClean="0">
                <a:solidFill>
                  <a:srgbClr val="FFFF99"/>
                </a:solidFill>
              </a:rPr>
              <a:t>.</a:t>
            </a:r>
            <a:endParaRPr lang="es-ES" dirty="0" smtClean="0">
              <a:solidFill>
                <a:srgbClr val="FFFF99"/>
              </a:solidFill>
            </a:endParaRPr>
          </a:p>
          <a:p>
            <a:pPr>
              <a:buNone/>
            </a:pPr>
            <a:endParaRPr lang="es-E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400" dirty="0" smtClean="0">
                <a:effectLst>
                  <a:outerShdw blurRad="38100" dist="38100" dir="2700000" algn="tl">
                    <a:srgbClr val="000000">
                      <a:alpha val="43137"/>
                    </a:srgbClr>
                  </a:outerShdw>
                </a:effectLst>
              </a:rPr>
              <a:t>SOCIAL RISK PERCEPTION </a:t>
            </a:r>
            <a:br>
              <a:rPr lang="es-ES" sz="4400" dirty="0" smtClean="0">
                <a:effectLst>
                  <a:outerShdw blurRad="38100" dist="38100" dir="2700000" algn="tl">
                    <a:srgbClr val="000000">
                      <a:alpha val="43137"/>
                    </a:srgbClr>
                  </a:outerShdw>
                </a:effectLst>
              </a:rPr>
            </a:br>
            <a:r>
              <a:rPr lang="es-ES" sz="4400" dirty="0" smtClean="0">
                <a:effectLst>
                  <a:outerShdw blurRad="38100" dist="38100" dir="2700000" algn="tl">
                    <a:srgbClr val="000000">
                      <a:alpha val="43137"/>
                    </a:srgbClr>
                  </a:outerShdw>
                </a:effectLst>
              </a:rPr>
              <a:t>AND BEHAVIOR</a:t>
            </a:r>
            <a:endParaRPr lang="es-ES" dirty="0"/>
          </a:p>
        </p:txBody>
      </p:sp>
      <p:sp>
        <p:nvSpPr>
          <p:cNvPr id="7" name="6 Marcador de contenido"/>
          <p:cNvSpPr>
            <a:spLocks noGrp="1"/>
          </p:cNvSpPr>
          <p:nvPr>
            <p:ph idx="1"/>
          </p:nvPr>
        </p:nvSpPr>
        <p:spPr>
          <a:xfrm>
            <a:off x="571472" y="1142984"/>
            <a:ext cx="8229600" cy="4625609"/>
          </a:xfrm>
        </p:spPr>
        <p:txBody>
          <a:bodyPr/>
          <a:lstStyle/>
          <a:p>
            <a:pPr>
              <a:buNone/>
            </a:pPr>
            <a:endParaRPr lang="en-US" dirty="0" smtClean="0"/>
          </a:p>
          <a:p>
            <a:r>
              <a:rPr lang="en-US" dirty="0" smtClean="0">
                <a:solidFill>
                  <a:srgbClr val="FFFF99"/>
                </a:solidFill>
              </a:rPr>
              <a:t>It can also happen that, while having a full awareness and perception of the probability of the risk, both individual and community and society doesn´t have the necessary resources to prevent or minimize it</a:t>
            </a:r>
            <a:r>
              <a:rPr lang="en-US" dirty="0" smtClean="0">
                <a:solidFill>
                  <a:srgbClr val="FFFF99"/>
                </a:solidFill>
              </a:rPr>
              <a:t>.</a:t>
            </a: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17</a:t>
            </a:fld>
            <a:endParaRPr 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SOCIAL </a:t>
            </a:r>
            <a:r>
              <a:rPr lang="es-ES" sz="4800" dirty="0" smtClean="0">
                <a:effectLst>
                  <a:outerShdw blurRad="38100" dist="38100" dir="2700000" algn="tl">
                    <a:srgbClr val="000000">
                      <a:alpha val="43137"/>
                    </a:srgbClr>
                  </a:outerShdw>
                </a:effectLst>
              </a:rPr>
              <a:t>RISK PERCEPTION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BEHAVIOR</a:t>
            </a:r>
            <a:r>
              <a:rPr lang="es-ES" dirty="0"/>
              <a:t/>
            </a:r>
            <a:br>
              <a:rPr lang="es-ES" dirty="0"/>
            </a:br>
            <a:endParaRPr lang="es-ES" dirty="0"/>
          </a:p>
        </p:txBody>
      </p:sp>
      <p:sp>
        <p:nvSpPr>
          <p:cNvPr id="7" name="6 Marcador de contenido"/>
          <p:cNvSpPr>
            <a:spLocks noGrp="1"/>
          </p:cNvSpPr>
          <p:nvPr>
            <p:ph idx="1"/>
          </p:nvPr>
        </p:nvSpPr>
        <p:spPr>
          <a:xfrm>
            <a:off x="571472" y="1142984"/>
            <a:ext cx="8229600" cy="4625609"/>
          </a:xfrm>
        </p:spPr>
        <p:txBody>
          <a:bodyPr/>
          <a:lstStyle/>
          <a:p>
            <a:pPr>
              <a:buNone/>
            </a:pPr>
            <a:endParaRPr lang="en-US" dirty="0" smtClean="0"/>
          </a:p>
          <a:p>
            <a:pPr>
              <a:buNone/>
            </a:pPr>
            <a:endParaRPr lang="en-US" dirty="0" smtClean="0"/>
          </a:p>
          <a:p>
            <a:r>
              <a:rPr lang="en-US" dirty="0" smtClean="0">
                <a:solidFill>
                  <a:srgbClr val="FFFF99"/>
                </a:solidFill>
              </a:rPr>
              <a:t>A perception and resource availability must be added a factor, the will.</a:t>
            </a:r>
            <a:endParaRPr lang="es-ES" dirty="0" smtClean="0">
              <a:solidFill>
                <a:srgbClr val="FFFF99"/>
              </a:solidFill>
            </a:endParaRPr>
          </a:p>
          <a:p>
            <a:pPr>
              <a:buNone/>
            </a:pP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18</a:t>
            </a:fld>
            <a:endParaRPr 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SOCIAL RISK PERCEPTION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BEHAVIOR</a:t>
            </a:r>
            <a:endParaRPr lang="es-ES" dirty="0"/>
          </a:p>
        </p:txBody>
      </p:sp>
      <p:sp>
        <p:nvSpPr>
          <p:cNvPr id="7" name="6 Marcador de contenido"/>
          <p:cNvSpPr>
            <a:spLocks noGrp="1"/>
          </p:cNvSpPr>
          <p:nvPr>
            <p:ph idx="1"/>
          </p:nvPr>
        </p:nvSpPr>
        <p:spPr>
          <a:xfrm>
            <a:off x="571472" y="1142984"/>
            <a:ext cx="8229600" cy="4625609"/>
          </a:xfrm>
        </p:spPr>
        <p:txBody>
          <a:bodyPr/>
          <a:lstStyle/>
          <a:p>
            <a:pPr>
              <a:buNone/>
            </a:pPr>
            <a:endParaRPr lang="en-US" dirty="0" smtClean="0"/>
          </a:p>
          <a:p>
            <a:pPr>
              <a:buNone/>
            </a:pPr>
            <a:endParaRPr lang="en-US" dirty="0" smtClean="0"/>
          </a:p>
          <a:p>
            <a:r>
              <a:rPr lang="en-US" dirty="0" smtClean="0">
                <a:solidFill>
                  <a:srgbClr val="FFFF99"/>
                </a:solidFill>
              </a:rPr>
              <a:t>The same risk can have different interpretations and meanings and affect health, the environment, property, future generations, etc. </a:t>
            </a:r>
            <a:endParaRPr lang="es-ES" dirty="0" smtClean="0">
              <a:solidFill>
                <a:srgbClr val="FFFF99"/>
              </a:solidFill>
            </a:endParaRPr>
          </a:p>
          <a:p>
            <a:pPr>
              <a:buNone/>
            </a:pP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19</a:t>
            </a:fld>
            <a:endParaRPr lang="es-E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SOCIAL </a:t>
            </a:r>
            <a:r>
              <a:rPr lang="es-ES" sz="4800" dirty="0" smtClean="0">
                <a:effectLst>
                  <a:outerShdw blurRad="38100" dist="38100" dir="2700000" algn="tl">
                    <a:srgbClr val="000000">
                      <a:alpha val="43137"/>
                    </a:srgbClr>
                  </a:outerShdw>
                </a:effectLst>
              </a:rPr>
              <a:t>RISK PERCEPTION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BEHAVIOR</a:t>
            </a:r>
            <a:r>
              <a:rPr lang="es-ES" dirty="0"/>
              <a:t/>
            </a:r>
            <a:br>
              <a:rPr lang="es-ES" dirty="0"/>
            </a:br>
            <a:endParaRPr lang="es-ES" dirty="0"/>
          </a:p>
        </p:txBody>
      </p:sp>
      <p:sp>
        <p:nvSpPr>
          <p:cNvPr id="7" name="6 Marcador de contenido"/>
          <p:cNvSpPr>
            <a:spLocks noGrp="1"/>
          </p:cNvSpPr>
          <p:nvPr>
            <p:ph idx="1"/>
          </p:nvPr>
        </p:nvSpPr>
        <p:spPr>
          <a:xfrm>
            <a:off x="571472" y="1500174"/>
            <a:ext cx="8229600" cy="4625609"/>
          </a:xfrm>
        </p:spPr>
        <p:txBody>
          <a:bodyPr>
            <a:normAutofit lnSpcReduction="10000"/>
          </a:bodyPr>
          <a:lstStyle/>
          <a:p>
            <a:r>
              <a:rPr lang="en-US" dirty="0" smtClean="0">
                <a:solidFill>
                  <a:srgbClr val="FFFF99"/>
                </a:solidFill>
              </a:rPr>
              <a:t>From </a:t>
            </a:r>
            <a:r>
              <a:rPr lang="en-US" dirty="0" smtClean="0">
                <a:solidFill>
                  <a:srgbClr val="FFFF99"/>
                </a:solidFill>
              </a:rPr>
              <a:t>this psychosocial approach to risk, when to assess, interpret and judge a risk we have to take into account a number of </a:t>
            </a:r>
            <a:r>
              <a:rPr lang="en-US" i="1" dirty="0" smtClean="0">
                <a:solidFill>
                  <a:srgbClr val="FFFF99"/>
                </a:solidFill>
              </a:rPr>
              <a:t>quantitative</a:t>
            </a:r>
            <a:r>
              <a:rPr lang="en-US" dirty="0" smtClean="0">
                <a:solidFill>
                  <a:srgbClr val="FFFF99"/>
                </a:solidFill>
              </a:rPr>
              <a:t> </a:t>
            </a:r>
            <a:r>
              <a:rPr lang="en-US" dirty="0" smtClean="0">
                <a:solidFill>
                  <a:srgbClr val="FFFF99"/>
                </a:solidFill>
              </a:rPr>
              <a:t>(</a:t>
            </a:r>
            <a:r>
              <a:rPr lang="en-US" dirty="0" err="1" smtClean="0">
                <a:solidFill>
                  <a:srgbClr val="FFFF99"/>
                </a:solidFill>
              </a:rPr>
              <a:t>ie</a:t>
            </a:r>
            <a:r>
              <a:rPr lang="en-US" dirty="0" smtClean="0">
                <a:solidFill>
                  <a:srgbClr val="FFFF99"/>
                </a:solidFill>
              </a:rPr>
              <a:t>. </a:t>
            </a:r>
            <a:r>
              <a:rPr lang="en-US" dirty="0" smtClean="0">
                <a:solidFill>
                  <a:srgbClr val="FFFF99"/>
                </a:solidFill>
              </a:rPr>
              <a:t>index of probability and amount of losses) and </a:t>
            </a:r>
            <a:r>
              <a:rPr lang="en-US" i="1" dirty="0" smtClean="0">
                <a:solidFill>
                  <a:srgbClr val="FFFF99"/>
                </a:solidFill>
              </a:rPr>
              <a:t>qualitative factors</a:t>
            </a:r>
            <a:r>
              <a:rPr lang="en-US" dirty="0" smtClean="0">
                <a:solidFill>
                  <a:srgbClr val="FFFF99"/>
                </a:solidFill>
              </a:rPr>
              <a:t> </a:t>
            </a:r>
            <a:r>
              <a:rPr lang="en-US" dirty="0" smtClean="0">
                <a:solidFill>
                  <a:srgbClr val="FFFF99"/>
                </a:solidFill>
              </a:rPr>
              <a:t>(</a:t>
            </a:r>
            <a:r>
              <a:rPr lang="en-US" dirty="0" err="1" smtClean="0">
                <a:solidFill>
                  <a:srgbClr val="FFFF99"/>
                </a:solidFill>
              </a:rPr>
              <a:t>ie</a:t>
            </a:r>
            <a:r>
              <a:rPr lang="en-US" dirty="0" smtClean="0">
                <a:solidFill>
                  <a:srgbClr val="FFFF99"/>
                </a:solidFill>
              </a:rPr>
              <a:t>. </a:t>
            </a:r>
            <a:r>
              <a:rPr lang="en-US" dirty="0" smtClean="0">
                <a:solidFill>
                  <a:srgbClr val="FFFF99"/>
                </a:solidFill>
              </a:rPr>
              <a:t>involuntary nature of exposure, lack of personal control, uncertainty about the likelihood or consequences of exposure, lack of credibility and trust in the institutions that manage). </a:t>
            </a:r>
            <a:endParaRPr lang="en-US" dirty="0" smtClean="0">
              <a:solidFill>
                <a:srgbClr val="FFFF99"/>
              </a:solidFill>
            </a:endParaRPr>
          </a:p>
          <a:p>
            <a:pPr>
              <a:buNone/>
            </a:pP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20</a:t>
            </a:fld>
            <a:endParaRPr 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SOCIAL </a:t>
            </a:r>
            <a:r>
              <a:rPr lang="es-ES" sz="4800" dirty="0" smtClean="0">
                <a:effectLst>
                  <a:outerShdw blurRad="38100" dist="38100" dir="2700000" algn="tl">
                    <a:srgbClr val="000000">
                      <a:alpha val="43137"/>
                    </a:srgbClr>
                  </a:outerShdw>
                </a:effectLst>
              </a:rPr>
              <a:t>RISK PERCEPTION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BEHAVIOR</a:t>
            </a:r>
            <a:r>
              <a:rPr lang="es-ES" dirty="0"/>
              <a:t/>
            </a:r>
            <a:br>
              <a:rPr lang="es-ES" dirty="0"/>
            </a:br>
            <a:endParaRPr lang="es-ES" dirty="0"/>
          </a:p>
        </p:txBody>
      </p:sp>
      <p:sp>
        <p:nvSpPr>
          <p:cNvPr id="7" name="6 Marcador de contenido"/>
          <p:cNvSpPr>
            <a:spLocks noGrp="1"/>
          </p:cNvSpPr>
          <p:nvPr>
            <p:ph idx="1"/>
          </p:nvPr>
        </p:nvSpPr>
        <p:spPr>
          <a:xfrm>
            <a:off x="571472" y="1142984"/>
            <a:ext cx="8229600" cy="4625609"/>
          </a:xfrm>
        </p:spPr>
        <p:txBody>
          <a:bodyPr>
            <a:normAutofit/>
          </a:bodyPr>
          <a:lstStyle/>
          <a:p>
            <a:endParaRPr lang="en-US" dirty="0" smtClean="0"/>
          </a:p>
          <a:p>
            <a:pPr>
              <a:buNone/>
            </a:pPr>
            <a:endParaRPr lang="en-US" dirty="0" smtClean="0"/>
          </a:p>
          <a:p>
            <a:r>
              <a:rPr lang="en-US" dirty="0" smtClean="0">
                <a:solidFill>
                  <a:srgbClr val="FFFF99"/>
                </a:solidFill>
              </a:rPr>
              <a:t>Also</a:t>
            </a:r>
            <a:r>
              <a:rPr lang="en-US" dirty="0" smtClean="0">
                <a:solidFill>
                  <a:srgbClr val="FFFF99"/>
                </a:solidFill>
              </a:rPr>
              <a:t>, the perception and the meaning that people can be attributed to the risk will be influenced by different types of beliefs, values ​​and social contexts.</a:t>
            </a:r>
            <a:endParaRPr lang="es-ES" dirty="0" smtClean="0">
              <a:solidFill>
                <a:srgbClr val="FFFF99"/>
              </a:solidFill>
            </a:endParaRPr>
          </a:p>
          <a:p>
            <a:pPr>
              <a:buNone/>
            </a:pP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21</a:t>
            </a:fld>
            <a:endParaRPr lang="es-E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SOCIAL </a:t>
            </a:r>
            <a:r>
              <a:rPr lang="es-ES" sz="4800" dirty="0" smtClean="0">
                <a:effectLst>
                  <a:outerShdw blurRad="38100" dist="38100" dir="2700000" algn="tl">
                    <a:srgbClr val="000000">
                      <a:alpha val="43137"/>
                    </a:srgbClr>
                  </a:outerShdw>
                </a:effectLst>
              </a:rPr>
              <a:t>RISK PERCEPTION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BEHAVIOR</a:t>
            </a:r>
            <a:r>
              <a:rPr lang="es-ES" dirty="0"/>
              <a:t/>
            </a:r>
            <a:br>
              <a:rPr lang="es-ES" dirty="0"/>
            </a:br>
            <a:endParaRPr lang="es-ES" dirty="0"/>
          </a:p>
        </p:txBody>
      </p:sp>
      <p:sp>
        <p:nvSpPr>
          <p:cNvPr id="7" name="6 Marcador de contenido"/>
          <p:cNvSpPr>
            <a:spLocks noGrp="1"/>
          </p:cNvSpPr>
          <p:nvPr>
            <p:ph idx="1"/>
          </p:nvPr>
        </p:nvSpPr>
        <p:spPr>
          <a:xfrm>
            <a:off x="428596" y="1785926"/>
            <a:ext cx="8229600" cy="4625609"/>
          </a:xfrm>
        </p:spPr>
        <p:txBody>
          <a:bodyPr>
            <a:normAutofit/>
          </a:bodyPr>
          <a:lstStyle/>
          <a:p>
            <a:r>
              <a:rPr lang="en-US" dirty="0" smtClean="0">
                <a:solidFill>
                  <a:srgbClr val="FFFF99"/>
                </a:solidFill>
              </a:rPr>
              <a:t>On </a:t>
            </a:r>
            <a:r>
              <a:rPr lang="en-US" dirty="0" smtClean="0">
                <a:solidFill>
                  <a:srgbClr val="FFFF99"/>
                </a:solidFill>
              </a:rPr>
              <a:t>many occasions, low priority is given to some of the dangers related to the environment, which leads many companies to live on a stage of life "</a:t>
            </a:r>
            <a:r>
              <a:rPr lang="en-US" i="1" dirty="0" smtClean="0">
                <a:solidFill>
                  <a:srgbClr val="FFFF99"/>
                </a:solidFill>
              </a:rPr>
              <a:t>latent silent emergencies</a:t>
            </a:r>
            <a:r>
              <a:rPr lang="en-US" dirty="0" smtClean="0">
                <a:solidFill>
                  <a:srgbClr val="FFFF99"/>
                </a:solidFill>
              </a:rPr>
              <a:t>" which sometimes manifest themselves in varying degrees of threat, occurrence and intensity, reaching in some cases, to acquire the status of disaster, catastrophe or calamity.</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22</a:t>
            </a:fld>
            <a:endParaRPr lang="es-E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SOCIAL </a:t>
            </a:r>
            <a:r>
              <a:rPr lang="es-ES" sz="4800" dirty="0" smtClean="0">
                <a:effectLst>
                  <a:outerShdw blurRad="38100" dist="38100" dir="2700000" algn="tl">
                    <a:srgbClr val="000000">
                      <a:alpha val="43137"/>
                    </a:srgbClr>
                  </a:outerShdw>
                </a:effectLst>
              </a:rPr>
              <a:t>RISK PERCEPTION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BEHAVIOR</a:t>
            </a:r>
            <a:r>
              <a:rPr lang="es-ES" dirty="0"/>
              <a:t/>
            </a:r>
            <a:br>
              <a:rPr lang="es-ES" dirty="0"/>
            </a:br>
            <a:endParaRPr lang="es-ES" dirty="0"/>
          </a:p>
        </p:txBody>
      </p:sp>
      <p:sp>
        <p:nvSpPr>
          <p:cNvPr id="7" name="6 Marcador de contenido"/>
          <p:cNvSpPr>
            <a:spLocks noGrp="1"/>
          </p:cNvSpPr>
          <p:nvPr>
            <p:ph idx="1"/>
          </p:nvPr>
        </p:nvSpPr>
        <p:spPr>
          <a:xfrm>
            <a:off x="571472" y="1142984"/>
            <a:ext cx="8229600" cy="4625609"/>
          </a:xfrm>
        </p:spPr>
        <p:txBody>
          <a:bodyPr>
            <a:normAutofit/>
          </a:bodyPr>
          <a:lstStyle/>
          <a:p>
            <a:endParaRPr lang="en-US" dirty="0" smtClean="0">
              <a:solidFill>
                <a:srgbClr val="FFFF99"/>
              </a:solidFill>
            </a:endParaRPr>
          </a:p>
          <a:p>
            <a:r>
              <a:rPr lang="en-US" dirty="0" smtClean="0">
                <a:solidFill>
                  <a:srgbClr val="FFFF99"/>
                </a:solidFill>
              </a:rPr>
              <a:t>Human </a:t>
            </a:r>
            <a:r>
              <a:rPr lang="en-US" dirty="0" smtClean="0">
                <a:solidFill>
                  <a:srgbClr val="FFFF99"/>
                </a:solidFill>
              </a:rPr>
              <a:t>behavior in disasters, in diachronic sense of the incident, passes through three stages: before, during and after. Thus, the perception of risk has to be placed in the temporary time "before".</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23</a:t>
            </a:fld>
            <a:endParaRPr lang="es-E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Andrés Segovia.jpg"/>
          <p:cNvPicPr>
            <a:picLocks noChangeAspect="1"/>
          </p:cNvPicPr>
          <p:nvPr/>
        </p:nvPicPr>
        <p:blipFill>
          <a:blip r:embed="rId2">
            <a:duotone>
              <a:prstClr val="black"/>
              <a:schemeClr val="tx2">
                <a:tint val="45000"/>
                <a:satMod val="400000"/>
              </a:schemeClr>
            </a:duotone>
          </a:blip>
          <a:stretch>
            <a:fillRect/>
          </a:stretch>
        </p:blipFill>
        <p:spPr>
          <a:xfrm>
            <a:off x="0" y="759023"/>
            <a:ext cx="9144000" cy="6098977"/>
          </a:xfrm>
          <a:prstGeom prst="rect">
            <a:avLst/>
          </a:prstGeom>
        </p:spPr>
      </p:pic>
      <p:sp>
        <p:nvSpPr>
          <p:cNvPr id="2" name="1 Título"/>
          <p:cNvSpPr>
            <a:spLocks noGrp="1"/>
          </p:cNvSpPr>
          <p:nvPr>
            <p:ph type="title"/>
          </p:nvPr>
        </p:nvSpPr>
        <p:spPr/>
        <p:txBody>
          <a:bodyPr>
            <a:normAutofit fontScale="90000"/>
          </a:bodyPr>
          <a:lstStyle/>
          <a:p>
            <a:pPr algn="ctr"/>
            <a:r>
              <a:rPr lang="es-ES" sz="4800" dirty="0" smtClean="0">
                <a:effectLst>
                  <a:outerShdw blurRad="38100" dist="38100" dir="2700000" algn="tl">
                    <a:srgbClr val="000000">
                      <a:alpha val="43137"/>
                    </a:srgbClr>
                  </a:outerShdw>
                </a:effectLst>
              </a:rPr>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SOCIAL </a:t>
            </a:r>
            <a:r>
              <a:rPr lang="es-ES" sz="4800" dirty="0" smtClean="0">
                <a:effectLst>
                  <a:outerShdw blurRad="38100" dist="38100" dir="2700000" algn="tl">
                    <a:srgbClr val="000000">
                      <a:alpha val="43137"/>
                    </a:srgbClr>
                  </a:outerShdw>
                </a:effectLst>
              </a:rPr>
              <a:t>RISK PERCEPTION </a:t>
            </a:r>
            <a:br>
              <a:rPr lang="es-ES" sz="4800" dirty="0" smtClean="0">
                <a:effectLst>
                  <a:outerShdw blurRad="38100" dist="38100" dir="2700000" algn="tl">
                    <a:srgbClr val="000000">
                      <a:alpha val="43137"/>
                    </a:srgbClr>
                  </a:outerShdw>
                </a:effectLst>
              </a:rPr>
            </a:br>
            <a:r>
              <a:rPr lang="es-ES" sz="4800" dirty="0" smtClean="0">
                <a:effectLst>
                  <a:outerShdw blurRad="38100" dist="38100" dir="2700000" algn="tl">
                    <a:srgbClr val="000000">
                      <a:alpha val="43137"/>
                    </a:srgbClr>
                  </a:outerShdw>
                </a:effectLst>
              </a:rPr>
              <a:t>AND BEHAVIOR</a:t>
            </a:r>
            <a:r>
              <a:rPr lang="es-ES" dirty="0"/>
              <a:t/>
            </a:r>
            <a:br>
              <a:rPr lang="es-ES" dirty="0"/>
            </a:br>
            <a:endParaRPr lang="es-ES" dirty="0"/>
          </a:p>
        </p:txBody>
      </p:sp>
      <p:sp>
        <p:nvSpPr>
          <p:cNvPr id="7" name="6 Marcador de contenido"/>
          <p:cNvSpPr>
            <a:spLocks noGrp="1"/>
          </p:cNvSpPr>
          <p:nvPr>
            <p:ph idx="1"/>
          </p:nvPr>
        </p:nvSpPr>
        <p:spPr>
          <a:xfrm>
            <a:off x="571472" y="1142984"/>
            <a:ext cx="8229600" cy="4625609"/>
          </a:xfrm>
        </p:spPr>
        <p:txBody>
          <a:bodyPr>
            <a:normAutofit/>
          </a:bodyPr>
          <a:lstStyle/>
          <a:p>
            <a:endParaRPr lang="en-US" dirty="0" smtClean="0">
              <a:solidFill>
                <a:srgbClr val="FFFF99"/>
              </a:solidFill>
            </a:endParaRPr>
          </a:p>
          <a:p>
            <a:pPr>
              <a:buNone/>
            </a:pPr>
            <a:endParaRPr lang="en-US" dirty="0" smtClean="0">
              <a:solidFill>
                <a:srgbClr val="FFFF99"/>
              </a:solidFill>
            </a:endParaRPr>
          </a:p>
          <a:p>
            <a:r>
              <a:rPr lang="en-US" dirty="0" smtClean="0">
                <a:solidFill>
                  <a:srgbClr val="FFFF99"/>
                </a:solidFill>
              </a:rPr>
              <a:t>We may be at an apparent dissociation between social risk perception and human behavior to the manifestation of disasters.</a:t>
            </a:r>
            <a:endParaRPr lang="es-ES" dirty="0" smtClean="0">
              <a:solidFill>
                <a:srgbClr val="FFFF99"/>
              </a:solidFill>
            </a:endParaRPr>
          </a:p>
          <a:p>
            <a:pPr>
              <a:buNone/>
            </a:pPr>
            <a:endParaRPr lang="es-ES" dirty="0" smtClean="0">
              <a:solidFill>
                <a:srgbClr val="FFFF99"/>
              </a:solidFill>
            </a:endParaRPr>
          </a:p>
          <a:p>
            <a:pPr>
              <a:buNone/>
            </a:pPr>
            <a:endParaRPr lang="es-ES" dirty="0" smtClean="0">
              <a:solidFill>
                <a:srgbClr val="FFFF99"/>
              </a:solidFill>
            </a:endParaRPr>
          </a:p>
          <a:p>
            <a:pPr>
              <a:buNone/>
            </a:pPr>
            <a:endParaRPr lang="es-ES" dirty="0"/>
          </a:p>
        </p:txBody>
      </p:sp>
      <p:sp>
        <p:nvSpPr>
          <p:cNvPr id="6" name="5 Marcador de fecha"/>
          <p:cNvSpPr>
            <a:spLocks noGrp="1"/>
          </p:cNvSpPr>
          <p:nvPr>
            <p:ph type="dt" sz="half" idx="10"/>
          </p:nvPr>
        </p:nvSpPr>
        <p:spPr/>
        <p:txBody>
          <a:bodyPr/>
          <a:lstStyle/>
          <a:p>
            <a:fld id="{68BABEB0-65A4-43C9-8F19-A717D0C32BED}" type="datetimeFigureOut">
              <a:rPr lang="es-ES" smtClean="0"/>
              <a:pPr/>
              <a:t>15/06/2015</a:t>
            </a:fld>
            <a:endParaRPr lang="es-ES"/>
          </a:p>
        </p:txBody>
      </p:sp>
      <p:sp>
        <p:nvSpPr>
          <p:cNvPr id="8" name="7 Marcador de número de diapositiva"/>
          <p:cNvSpPr>
            <a:spLocks noGrp="1"/>
          </p:cNvSpPr>
          <p:nvPr>
            <p:ph type="sldNum" sz="quarter" idx="12"/>
          </p:nvPr>
        </p:nvSpPr>
        <p:spPr/>
        <p:txBody>
          <a:bodyPr/>
          <a:lstStyle/>
          <a:p>
            <a:fld id="{9F78C5A4-215F-4C9F-A9DD-EC7C85195333}" type="slidenum">
              <a:rPr lang="es-ES" smtClean="0"/>
              <a:pPr/>
              <a:t>24</a:t>
            </a:fld>
            <a:endParaRPr lang="es-E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descr="02Danish Siddiqui.jpg"/>
          <p:cNvPicPr>
            <a:picLocks noChangeAspect="1"/>
          </p:cNvPicPr>
          <p:nvPr/>
        </p:nvPicPr>
        <p:blipFill>
          <a:blip r:embed="rId2">
            <a:duotone>
              <a:prstClr val="black"/>
              <a:schemeClr val="tx2">
                <a:tint val="45000"/>
                <a:satMod val="400000"/>
              </a:schemeClr>
            </a:duotone>
          </a:blip>
          <a:stretch>
            <a:fillRect/>
          </a:stretch>
        </p:blipFill>
        <p:spPr>
          <a:xfrm>
            <a:off x="0" y="0"/>
            <a:ext cx="9144000" cy="6858024"/>
          </a:xfrm>
          <a:prstGeom prst="rect">
            <a:avLst/>
          </a:prstGeom>
        </p:spPr>
      </p:pic>
      <p:sp>
        <p:nvSpPr>
          <p:cNvPr id="2" name="1 Título"/>
          <p:cNvSpPr>
            <a:spLocks noGrp="1"/>
          </p:cNvSpPr>
          <p:nvPr>
            <p:ph type="title"/>
          </p:nvPr>
        </p:nvSpPr>
        <p:spPr>
          <a:xfrm>
            <a:off x="571472" y="1285860"/>
            <a:ext cx="8229600" cy="3559304"/>
          </a:xfrm>
        </p:spPr>
        <p:txBody>
          <a:bodyPr>
            <a:normAutofit fontScale="90000"/>
          </a:bodyPr>
          <a:lstStyle/>
          <a:p>
            <a:pPr algn="ctr"/>
            <a:r>
              <a:rPr lang="es-ES" dirty="0"/>
              <a:t/>
            </a:r>
            <a:br>
              <a:rPr lang="es-ES" dirty="0"/>
            </a:br>
            <a:r>
              <a:rPr lang="en-US" b="1" dirty="0" smtClean="0"/>
              <a:t> </a:t>
            </a:r>
            <a:br>
              <a:rPr lang="en-US" b="1" dirty="0" smtClean="0"/>
            </a:br>
            <a:r>
              <a:rPr lang="en-US" sz="4400" dirty="0" smtClean="0">
                <a:solidFill>
                  <a:srgbClr val="FFFF99"/>
                </a:solidFill>
              </a:rPr>
              <a:t>thank you very much </a:t>
            </a:r>
            <a:br>
              <a:rPr lang="en-US" sz="4400" dirty="0" smtClean="0">
                <a:solidFill>
                  <a:srgbClr val="FFFF99"/>
                </a:solidFill>
              </a:rPr>
            </a:br>
            <a:r>
              <a:rPr lang="en-US" sz="4400" dirty="0" smtClean="0">
                <a:solidFill>
                  <a:srgbClr val="FFFF99"/>
                </a:solidFill>
              </a:rPr>
              <a:t>for your attention!!</a:t>
            </a:r>
            <a:r>
              <a:rPr lang="en-US" dirty="0" smtClean="0">
                <a:solidFill>
                  <a:srgbClr val="FFFF99"/>
                </a:solidFill>
              </a:rPr>
              <a:t/>
            </a:r>
            <a:br>
              <a:rPr lang="en-US" dirty="0" smtClean="0">
                <a:solidFill>
                  <a:srgbClr val="FFFF99"/>
                </a:solidFill>
              </a:rPr>
            </a:br>
            <a:r>
              <a:rPr lang="es-ES" dirty="0" smtClean="0"/>
              <a:t/>
            </a:r>
            <a:br>
              <a:rPr lang="es-ES" dirty="0" smtClean="0"/>
            </a:br>
            <a:endParaRPr lang="es-ES" dirty="0"/>
          </a:p>
        </p:txBody>
      </p:sp>
      <p:sp>
        <p:nvSpPr>
          <p:cNvPr id="3" name="2 Marcador de contenido"/>
          <p:cNvSpPr>
            <a:spLocks noGrp="1"/>
          </p:cNvSpPr>
          <p:nvPr>
            <p:ph idx="1"/>
          </p:nvPr>
        </p:nvSpPr>
        <p:spPr/>
        <p:txBody>
          <a:bodyPr>
            <a:normAutofit/>
          </a:bodyPr>
          <a:lstStyle/>
          <a:p>
            <a:pPr algn="ctr">
              <a:buNone/>
            </a:pPr>
            <a:endParaRPr lang="en-US" sz="4800" dirty="0" smtClean="0"/>
          </a:p>
          <a:p>
            <a:pPr>
              <a:buNone/>
            </a:pPr>
            <a:endParaRPr lang="es-ES" dirty="0"/>
          </a:p>
          <a:p>
            <a:pPr>
              <a:buNone/>
            </a:pPr>
            <a:endParaRPr lang="es-ES" dirty="0"/>
          </a:p>
          <a:p>
            <a:pPr>
              <a:buNone/>
            </a:pPr>
            <a:endParaRPr lang="es-ES" dirty="0"/>
          </a:p>
          <a:p>
            <a:pPr>
              <a:buNone/>
            </a:pPr>
            <a:endParaRPr lang="es-ES" dirty="0"/>
          </a:p>
          <a:p>
            <a:pPr>
              <a:buNone/>
            </a:pPr>
            <a:endParaRPr lang="es-ES" dirty="0"/>
          </a:p>
          <a:p>
            <a:pPr>
              <a:buNone/>
            </a:pPr>
            <a:endParaRPr lang="es-E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ódulo">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ódulo">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ódu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648</TotalTime>
  <Words>1136</Words>
  <Application>Microsoft Office PowerPoint</Application>
  <PresentationFormat>Presentación en pantalla (4:3)</PresentationFormat>
  <Paragraphs>140</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Módulo</vt:lpstr>
      <vt:lpstr>SOCIAL RISK PERCEPTION AND BEHAVIOR BEFORE THE POSIBLE DISASTERS</vt:lpstr>
      <vt:lpstr>PSYCHOLOGY AND DISASTER</vt:lpstr>
      <vt:lpstr>PSYCHOLOGY AND DISASTER</vt:lpstr>
      <vt:lpstr>PSYCHOLOGY AND DISASTER</vt:lpstr>
      <vt:lpstr>PSYCHOLOGY AND DISASTER</vt:lpstr>
      <vt:lpstr>PSYCHOLOGY AND DISASTER</vt:lpstr>
      <vt:lpstr>PSYCHOLOGY AND DISASTER</vt:lpstr>
      <vt:lpstr>PSYCHOLOGY AND DISASTER</vt:lpstr>
      <vt:lpstr>PSYCHOLOGY AND DISASTER</vt:lpstr>
      <vt:lpstr>PSYCHOLOGY AND DISASTER</vt:lpstr>
      <vt:lpstr>PSYCHOLOGY AND DISASTER</vt:lpstr>
      <vt:lpstr>PSYCHOLOGY AND DISASTER</vt:lpstr>
      <vt:lpstr> RISK PERCEPTION OF NATURAL PHENOMENA: an example </vt:lpstr>
      <vt:lpstr> RISK PERCEPTION OF NATURAL PHENOMENA: an example </vt:lpstr>
      <vt:lpstr> RISK PERCEPTION OF NATURAL PHENOMENA: an example </vt:lpstr>
      <vt:lpstr>SOCIAL RISK PERCEPTION  AND BEHAVIOR</vt:lpstr>
      <vt:lpstr>SOCIAL RISK PERCEPTION  AND BEHAVIOR</vt:lpstr>
      <vt:lpstr> SOCIAL RISK PERCEPTION  AND BEHAVIOR </vt:lpstr>
      <vt:lpstr>SOCIAL RISK PERCEPTION  AND BEHAVIOR</vt:lpstr>
      <vt:lpstr> SOCIAL RISK PERCEPTION  AND BEHAVIOR </vt:lpstr>
      <vt:lpstr> SOCIAL RISK PERCEPTION  AND BEHAVIOR </vt:lpstr>
      <vt:lpstr> SOCIAL RISK PERCEPTION  AND BEHAVIOR </vt:lpstr>
      <vt:lpstr> SOCIAL RISK PERCEPTION  AND BEHAVIOR </vt:lpstr>
      <vt:lpstr> SOCIAL RISK PERCEPTION  AND BEHAVIOR </vt:lpstr>
      <vt:lpstr>   thank you very much  for your attention!!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OVERVIEW OF FOREST FIRES</dc:title>
  <dc:creator>Jaime Senabre</dc:creator>
  <cp:lastModifiedBy>Jaime Senabre</cp:lastModifiedBy>
  <cp:revision>45</cp:revision>
  <dcterms:created xsi:type="dcterms:W3CDTF">2015-06-13T10:48:02Z</dcterms:created>
  <dcterms:modified xsi:type="dcterms:W3CDTF">2015-06-15T20:37:23Z</dcterms:modified>
</cp:coreProperties>
</file>