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tif" ContentType="image/tiff"/>
  <Default Extension="vml" ContentType="application/vnd.openxmlformats-officedocument.vmlDrawing"/>
  <Default Extension="tiff" ContentType="image/tiff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37"/>
  </p:notesMasterIdLst>
  <p:sldIdLst>
    <p:sldId id="257" r:id="rId2"/>
    <p:sldId id="448" r:id="rId3"/>
    <p:sldId id="437" r:id="rId4"/>
    <p:sldId id="419" r:id="rId5"/>
    <p:sldId id="434" r:id="rId6"/>
    <p:sldId id="433" r:id="rId7"/>
    <p:sldId id="376" r:id="rId8"/>
    <p:sldId id="432" r:id="rId9"/>
    <p:sldId id="377" r:id="rId10"/>
    <p:sldId id="378" r:id="rId11"/>
    <p:sldId id="439" r:id="rId12"/>
    <p:sldId id="381" r:id="rId13"/>
    <p:sldId id="438" r:id="rId14"/>
    <p:sldId id="384" r:id="rId15"/>
    <p:sldId id="420" r:id="rId16"/>
    <p:sldId id="412" r:id="rId17"/>
    <p:sldId id="426" r:id="rId18"/>
    <p:sldId id="427" r:id="rId19"/>
    <p:sldId id="428" r:id="rId20"/>
    <p:sldId id="429" r:id="rId21"/>
    <p:sldId id="430" r:id="rId22"/>
    <p:sldId id="413" r:id="rId23"/>
    <p:sldId id="441" r:id="rId24"/>
    <p:sldId id="442" r:id="rId25"/>
    <p:sldId id="443" r:id="rId26"/>
    <p:sldId id="444" r:id="rId27"/>
    <p:sldId id="445" r:id="rId28"/>
    <p:sldId id="440" r:id="rId29"/>
    <p:sldId id="446" r:id="rId30"/>
    <p:sldId id="383" r:id="rId31"/>
    <p:sldId id="447" r:id="rId32"/>
    <p:sldId id="385" r:id="rId33"/>
    <p:sldId id="388" r:id="rId34"/>
    <p:sldId id="389" r:id="rId35"/>
    <p:sldId id="423" r:id="rId3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맑은 고딕" panose="020B0503020000020004" pitchFamily="50" charset="-127"/>
      <p:regular r:id="rId42"/>
      <p:bold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BB8"/>
    <a:srgbClr val="EBEB00"/>
    <a:srgbClr val="A4CD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869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ewook\Documents\Stanford\1110%20Criddle%20Lab\Paper\02%20MC%20Methanotroph%20PHBV\Graph\MV%20Graph1%20Pure%20PHBV%20Dose%20vs%203HV\MV%20Graph1%20Pure%20PHBV%20Dose%20vs%203HV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cycle 12</c:v>
                </c:pt>
                <c:pt idx="1">
                  <c:v>cycle 22</c:v>
                </c:pt>
                <c:pt idx="2">
                  <c:v>cycle 40</c:v>
                </c:pt>
                <c:pt idx="3">
                  <c:v>cycle 57</c:v>
                </c:pt>
                <c:pt idx="4">
                  <c:v>cycle 75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49</c:v>
                </c:pt>
                <c:pt idx="1">
                  <c:v>53</c:v>
                </c:pt>
                <c:pt idx="2">
                  <c:v>55</c:v>
                </c:pt>
                <c:pt idx="3">
                  <c:v>52</c:v>
                </c:pt>
                <c:pt idx="4">
                  <c:v>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1215688"/>
        <c:axId val="271214120"/>
      </c:barChart>
      <c:catAx>
        <c:axId val="271215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71214120"/>
        <c:crosses val="autoZero"/>
        <c:auto val="1"/>
        <c:lblAlgn val="ctr"/>
        <c:lblOffset val="100"/>
        <c:noMultiLvlLbl val="0"/>
      </c:catAx>
      <c:valAx>
        <c:axId val="271214120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 smtClean="0"/>
                  <a:t>PHA </a:t>
                </a:r>
                <a:r>
                  <a:rPr lang="en-US" dirty="0" err="1" smtClean="0"/>
                  <a:t>wt</a:t>
                </a:r>
                <a:r>
                  <a:rPr lang="en-US" dirty="0" smtClean="0"/>
                  <a:t>%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71215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OBBP Avg</c:v>
                </c:pt>
              </c:strCache>
            </c:strRef>
          </c:tx>
          <c:spPr>
            <a:ln w="1270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8"/>
            <c:spPr>
              <a:noFill/>
              <a:ln w="12700"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Sheet1!$B$4:$G$4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4.2476847967747124</c:v>
                  </c:pt>
                  <c:pt idx="2">
                    <c:v>4.2202631706870752</c:v>
                  </c:pt>
                  <c:pt idx="3">
                    <c:v>4.3685078007295504</c:v>
                  </c:pt>
                  <c:pt idx="4">
                    <c:v>5.1730206614255483</c:v>
                  </c:pt>
                  <c:pt idx="5">
                    <c:v>5.1044267523710349</c:v>
                  </c:pt>
                </c:numCache>
              </c:numRef>
            </c:plus>
            <c:minus>
              <c:numRef>
                <c:f>Sheet1!$B$4:$G$4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4.2476847967747124</c:v>
                  </c:pt>
                  <c:pt idx="2">
                    <c:v>4.2202631706870752</c:v>
                  </c:pt>
                  <c:pt idx="3">
                    <c:v>4.3685078007295504</c:v>
                  </c:pt>
                  <c:pt idx="4">
                    <c:v>5.1730206614255483</c:v>
                  </c:pt>
                  <c:pt idx="5">
                    <c:v>5.1044267523710349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errBars>
            <c:errDir val="x"/>
            <c:errBarType val="both"/>
            <c:errValType val="fixedVal"/>
            <c:noEndCap val="0"/>
            <c:val val="1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Sheet1!$B$1:$G$1</c:f>
              <c:numCache>
                <c:formatCode>General</c:formatCode>
                <c:ptCount val="6"/>
                <c:pt idx="0">
                  <c:v>0</c:v>
                </c:pt>
                <c:pt idx="1">
                  <c:v>100</c:v>
                </c:pt>
                <c:pt idx="2">
                  <c:v>200</c:v>
                </c:pt>
                <c:pt idx="3">
                  <c:v>400</c:v>
                </c:pt>
                <c:pt idx="4">
                  <c:v>1000</c:v>
                </c:pt>
                <c:pt idx="5">
                  <c:v>2000</c:v>
                </c:pt>
              </c:numCache>
            </c:numRef>
          </c:xVal>
          <c:yVal>
            <c:numRef>
              <c:f>Sheet1!$B$2:$G$2</c:f>
              <c:numCache>
                <c:formatCode>General</c:formatCode>
                <c:ptCount val="6"/>
                <c:pt idx="0">
                  <c:v>0</c:v>
                </c:pt>
                <c:pt idx="1">
                  <c:v>24.5</c:v>
                </c:pt>
                <c:pt idx="2">
                  <c:v>31</c:v>
                </c:pt>
                <c:pt idx="3">
                  <c:v>36.9</c:v>
                </c:pt>
                <c:pt idx="4">
                  <c:v>38.700000000000003</c:v>
                </c:pt>
                <c:pt idx="5">
                  <c:v>40.200000000000003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1216864"/>
        <c:axId val="271212552"/>
      </c:scatterChart>
      <c:valAx>
        <c:axId val="271216864"/>
        <c:scaling>
          <c:orientation val="minMax"/>
          <c:max val="2000"/>
          <c:min val="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 smtClean="0"/>
                  <a:t>Added </a:t>
                </a:r>
                <a:r>
                  <a:rPr lang="en-US" dirty="0"/>
                  <a:t>valerate concentration (mg/L)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71212552"/>
        <c:crosses val="autoZero"/>
        <c:crossBetween val="midCat"/>
        <c:majorUnit val="500"/>
      </c:valAx>
      <c:valAx>
        <c:axId val="271212552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3HV fraction (mol%)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71216864"/>
        <c:crosses val="autoZero"/>
        <c:crossBetween val="midCat"/>
        <c:majorUnit val="10"/>
      </c:valAx>
      <c:spPr>
        <a:noFill/>
        <a:ln w="25400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892616-0A04-4AEA-9888-01F25F284157}" type="datetimeFigureOut">
              <a:rPr lang="en-US" smtClean="0"/>
              <a:t>8/9/2015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AF2607-11C3-474B-BDF2-5204FCBA3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484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DC23E-9AA7-4215-8C1E-868A74417EE5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4739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DC23E-9AA7-4215-8C1E-868A74417EE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969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DC23E-9AA7-4215-8C1E-868A74417EE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919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DC23E-9AA7-4215-8C1E-868A74417EE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4799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DC23E-9AA7-4215-8C1E-868A74417EE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615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DC23E-9AA7-4215-8C1E-868A74417EE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7677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DC23E-9AA7-4215-8C1E-868A74417EE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611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9530" y="1122363"/>
            <a:ext cx="6748670" cy="2387600"/>
          </a:xfrm>
        </p:spPr>
        <p:txBody>
          <a:bodyPr anchor="b"/>
          <a:lstStyle>
            <a:lvl1pPr algn="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2844" y="3602038"/>
            <a:ext cx="6858000" cy="1655762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E1A9A-8CA5-4C7A-9C69-DCC279E6DCC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5A5A5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3EBE-91D2-429C-BB00-44E9040EC6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7163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86076"/>
            <a:ext cx="7886700" cy="94090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18F54-7E95-4582-BFB8-9590FFC03FC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9803EBE-91D2-429C-BB00-44E9040EC681}" type="slidenum">
              <a:rPr lang="en-US" smtClean="0">
                <a:solidFill>
                  <a:srgbClr val="A5A5A5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A5A5A5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73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37063-E13C-44C5-8FD2-BB77DB5A969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5A5A5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3EBE-91D2-429C-BB00-44E9040EC6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8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599D6-82E0-4396-9B3B-8F2FFEF4466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5A5A5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3EBE-91D2-429C-BB00-44E9040EC6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653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0D458-FD40-4AA6-BEEC-AEBE473066B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5A5A5">
                  <a:lumMod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3EBE-91D2-429C-BB00-44E9040EC6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708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B0BF4-5F91-43F4-8543-26479E3D967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5A5A5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3EBE-91D2-429C-BB00-44E9040EC6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335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79FCA-CC5F-4EE8-BDE9-51898D6382E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5A5A5">
                  <a:lumMod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3EBE-91D2-429C-BB00-44E9040EC6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705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D1B1F-6F6F-4D0C-A85A-C78461A3D58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5A5A5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3EBE-91D2-429C-BB00-44E9040EC6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063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97BC-915B-459E-B6DD-49A3D16C216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5A5A5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3EBE-91D2-429C-BB00-44E9040EC6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193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DA2D2-67B6-4452-8869-559F47A838D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5A5A5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3EBE-91D2-429C-BB00-44E9040EC6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326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7D355-3A63-48C2-9395-BF43670FA0B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A5A5A5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3EBE-91D2-429C-BB00-44E9040EC6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794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86076"/>
            <a:ext cx="7886700" cy="9409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63758"/>
            <a:ext cx="7886700" cy="46132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D74A1-4D83-4FA5-B372-A91E3666011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2202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>
              <a:solidFill>
                <a:srgbClr val="A5A5A5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956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5.tif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24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8.tiff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tiff"/><Relationship Id="rId4" Type="http://schemas.openxmlformats.org/officeDocument/2006/relationships/image" Target="../media/image33.tif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jpe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tif"/><Relationship Id="rId13" Type="http://schemas.openxmlformats.org/officeDocument/2006/relationships/image" Target="../media/image56.tif"/><Relationship Id="rId3" Type="http://schemas.openxmlformats.org/officeDocument/2006/relationships/image" Target="../media/image46.tiff"/><Relationship Id="rId7" Type="http://schemas.openxmlformats.org/officeDocument/2006/relationships/image" Target="../media/image50.tiff"/><Relationship Id="rId12" Type="http://schemas.openxmlformats.org/officeDocument/2006/relationships/image" Target="../media/image55.tif"/><Relationship Id="rId2" Type="http://schemas.openxmlformats.org/officeDocument/2006/relationships/image" Target="../media/image45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tiff"/><Relationship Id="rId11" Type="http://schemas.openxmlformats.org/officeDocument/2006/relationships/image" Target="../media/image54.tif"/><Relationship Id="rId5" Type="http://schemas.openxmlformats.org/officeDocument/2006/relationships/image" Target="../media/image48.tiff"/><Relationship Id="rId10" Type="http://schemas.openxmlformats.org/officeDocument/2006/relationships/image" Target="../media/image53.tif"/><Relationship Id="rId4" Type="http://schemas.openxmlformats.org/officeDocument/2006/relationships/image" Target="../media/image47.tiff"/><Relationship Id="rId9" Type="http://schemas.openxmlformats.org/officeDocument/2006/relationships/image" Target="../media/image52.ti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tif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tiff"/><Relationship Id="rId4" Type="http://schemas.openxmlformats.org/officeDocument/2006/relationships/image" Target="../media/image28.tif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8588" y="541207"/>
            <a:ext cx="8943977" cy="1571627"/>
          </a:xfrm>
        </p:spPr>
        <p:txBody>
          <a:bodyPr anchor="ctr">
            <a:noAutofit/>
          </a:bodyPr>
          <a:lstStyle/>
          <a:p>
            <a:pPr algn="ctr"/>
            <a:r>
              <a:rPr lang="en-US" sz="5400" dirty="0" smtClean="0"/>
              <a:t>PHA </a:t>
            </a:r>
            <a:r>
              <a:rPr lang="en-US" sz="5400" dirty="0" smtClean="0"/>
              <a:t>Copolymers from </a:t>
            </a:r>
            <a:r>
              <a:rPr lang="en-US" sz="5400" dirty="0" smtClean="0"/>
              <a:t>CH</a:t>
            </a:r>
            <a:r>
              <a:rPr lang="en-US" sz="5400" baseline="-25000" dirty="0" smtClean="0"/>
              <a:t>4</a:t>
            </a:r>
            <a:endParaRPr lang="en-US" sz="5400" b="1" baseline="-25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0319" y="4882896"/>
            <a:ext cx="7223363" cy="1463040"/>
          </a:xfrm>
        </p:spPr>
        <p:txBody>
          <a:bodyPr anchor="ctr">
            <a:norm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Biopolymers </a:t>
            </a:r>
            <a:r>
              <a:rPr lang="en-US" sz="2800" b="1" dirty="0" smtClean="0">
                <a:solidFill>
                  <a:schemeClr val="tx1"/>
                </a:solidFill>
              </a:rPr>
              <a:t>&amp; Bioplastics 2015 (Aug </a:t>
            </a:r>
            <a:r>
              <a:rPr lang="en-US" sz="2800" b="1" dirty="0" smtClean="0">
                <a:solidFill>
                  <a:schemeClr val="tx1"/>
                </a:solidFill>
              </a:rPr>
              <a:t>10, 2015)</a:t>
            </a:r>
            <a:endParaRPr lang="en-US" sz="28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Jaewook Myung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2052" name="Picture 4" descr="http://www.verus-co2.com/blog/wp-content/uploads/2011/07/plasticfromcor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38" y="2469833"/>
            <a:ext cx="1817202" cy="2276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img.deusm.com/designnews/2012/03/240409/105943_89271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360" y="2667437"/>
            <a:ext cx="3430423" cy="207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://cf.ltkcdn.net/garden/images/slide/112058-849x565-Potting-Soil-With-Seedlin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866" y="2710336"/>
            <a:ext cx="3141699" cy="2090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428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backgrounds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Wastewater treatment</a:t>
            </a:r>
          </a:p>
          <a:p>
            <a:pPr lvl="1"/>
            <a:r>
              <a:rPr lang="en-US" sz="1800" dirty="0" smtClean="0"/>
              <a:t>Energy-efficient nitrogen removal</a:t>
            </a:r>
          </a:p>
          <a:p>
            <a:pPr lvl="1"/>
            <a:r>
              <a:rPr lang="en-US" sz="1800" dirty="0" smtClean="0"/>
              <a:t>Biological phosphorus removal</a:t>
            </a:r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Polyhydroxyalkanoate (PHA)</a:t>
            </a:r>
          </a:p>
          <a:p>
            <a:pPr lvl="1"/>
            <a:r>
              <a:rPr lang="en-US" sz="1800" dirty="0" smtClean="0"/>
              <a:t>PHA recycling</a:t>
            </a:r>
          </a:p>
          <a:p>
            <a:pPr lvl="1"/>
            <a:r>
              <a:rPr lang="en-US" sz="1800" dirty="0" smtClean="0"/>
              <a:t>PHA production from biogas or natural gas</a:t>
            </a:r>
            <a:endParaRPr lang="en-US" sz="1800" baseline="-25000" dirty="0"/>
          </a:p>
        </p:txBody>
      </p:sp>
      <p:pic>
        <p:nvPicPr>
          <p:cNvPr id="4" name="Picture 2" descr="http://procone.org/wp-content/uploads/2013/11/photodune-2448894-modern-urban-wastewater-treatment-plant-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337" y="2453498"/>
            <a:ext cx="2283700" cy="15123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assets.inhabitat.com/wp-content/blogs.dir/1/files/2010/07/stanfordrocket-ed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37" y="2453498"/>
            <a:ext cx="2183211" cy="15123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http://fundacion-enlaces.org/site/wp-content/uploads/2010/08/Bacteria-azotobacter-con-PH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069" y="5145476"/>
            <a:ext cx="1952026" cy="12682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9" t="9318" r="2218" b="7321"/>
          <a:stretch/>
        </p:blipFill>
        <p:spPr>
          <a:xfrm>
            <a:off x="7232095" y="4251489"/>
            <a:ext cx="1713942" cy="21622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2682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Life Cycle of PHA Products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5589590" y="1326980"/>
            <a:ext cx="3060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① Abiotic-biotic cycle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137" y="1326980"/>
            <a:ext cx="4892768" cy="50292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589590" y="1773752"/>
            <a:ext cx="2417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5"/>
                </a:solidFill>
              </a:rPr>
              <a:t>② Methane-PHA cycle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29235" y="3989052"/>
            <a:ext cx="4908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①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71017" y="2716433"/>
            <a:ext cx="4908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5"/>
                </a:solidFill>
              </a:rPr>
              <a:t>②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85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Methane-PHA </a:t>
            </a:r>
            <a:r>
              <a:rPr lang="en-US" dirty="0" smtClean="0"/>
              <a:t>Cycle</a:t>
            </a:r>
            <a:endParaRPr lang="en-US" dirty="0"/>
          </a:p>
        </p:txBody>
      </p:sp>
      <p:pic>
        <p:nvPicPr>
          <p:cNvPr id="1026" name="Picture 2" descr="http://pubs.acs.org/appl/literatum/publisher/achs/journals/content/esthag/2012/esthag.2012.46.issue-18/es204541w/production/images/large/es-2011-04541w_0003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264" y="1411823"/>
            <a:ext cx="5883472" cy="392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922310" y="5477501"/>
            <a:ext cx="559304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00" dirty="0"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K. H. </a:t>
            </a:r>
            <a:r>
              <a:rPr lang="en-US" sz="1100" dirty="0" err="1"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Rostkowski</a:t>
            </a:r>
            <a:r>
              <a:rPr lang="en-US" sz="1100" dirty="0"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C. S. </a:t>
            </a:r>
            <a:r>
              <a:rPr lang="en-US" sz="1100" dirty="0" err="1"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Criddle</a:t>
            </a:r>
            <a:r>
              <a:rPr lang="en-US" sz="1100" dirty="0"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M. D. </a:t>
            </a:r>
            <a:r>
              <a:rPr lang="en-US" sz="1100" dirty="0" err="1"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Lepech</a:t>
            </a:r>
            <a:r>
              <a:rPr lang="en-US" sz="1100" dirty="0"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Cradle-to-gate life cycle assessment for a cradle-to-cradle cycle: biogas-to-bioplastic (and back). </a:t>
            </a:r>
            <a:r>
              <a:rPr lang="en-US" sz="1100" i="1" dirty="0" err="1"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Env</a:t>
            </a:r>
            <a:r>
              <a:rPr lang="en-US" sz="1100" i="1" dirty="0"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en-US" sz="1100" i="1" dirty="0" err="1"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Sci</a:t>
            </a:r>
            <a:r>
              <a:rPr lang="en-US" sz="1100" i="1" dirty="0"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Technol</a:t>
            </a:r>
            <a:r>
              <a:rPr lang="en-US" sz="1100" dirty="0"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en-US" sz="1100" b="1" dirty="0"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46</a:t>
            </a:r>
            <a:r>
              <a:rPr lang="en-US" sz="1100" dirty="0"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9822–9829 (2012).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94259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PHA Drawback: High Production Cost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675323" y="1793240"/>
          <a:ext cx="7793355" cy="233680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930717"/>
                <a:gridCol w="3264853"/>
                <a:gridCol w="2597785"/>
              </a:tblGrid>
              <a:tr h="467360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Product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Manufacturer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Price ($/</a:t>
                      </a:r>
                      <a:r>
                        <a:rPr lang="en-US" sz="2400" dirty="0" err="1" smtClean="0"/>
                        <a:t>lb</a:t>
                      </a:r>
                      <a:r>
                        <a:rPr lang="en-US" sz="2400" dirty="0" smtClean="0"/>
                        <a:t>)</a:t>
                      </a:r>
                      <a:endParaRPr lang="en-US" sz="2400" dirty="0"/>
                    </a:p>
                  </a:txBody>
                  <a:tcPr anchor="ctr"/>
                </a:tc>
              </a:tr>
              <a:tr h="467360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PLA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err="1" smtClean="0"/>
                        <a:t>Natureworks</a:t>
                      </a:r>
                      <a:r>
                        <a:rPr lang="en-US" sz="2400" dirty="0" smtClean="0"/>
                        <a:t> (USA)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0.85</a:t>
                      </a:r>
                      <a:r>
                        <a:rPr lang="en-US" sz="2400" baseline="0" dirty="0" smtClean="0"/>
                        <a:t> – </a:t>
                      </a:r>
                      <a:r>
                        <a:rPr lang="en-US" sz="2400" dirty="0" smtClean="0"/>
                        <a:t>3.00</a:t>
                      </a:r>
                      <a:endParaRPr lang="en-US" sz="2400" dirty="0"/>
                    </a:p>
                  </a:txBody>
                  <a:tcPr anchor="ctr"/>
                </a:tc>
              </a:tr>
              <a:tr h="467360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P3HB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err="1" smtClean="0"/>
                        <a:t>Metabolix</a:t>
                      </a:r>
                      <a:r>
                        <a:rPr lang="en-US" sz="2400" dirty="0" smtClean="0"/>
                        <a:t> (USA)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2.00 – 2.75</a:t>
                      </a:r>
                      <a:endParaRPr lang="en-US" sz="2400" dirty="0"/>
                    </a:p>
                  </a:txBody>
                  <a:tcPr anchor="ctr"/>
                </a:tc>
              </a:tr>
              <a:tr h="467360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PHBV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err="1" smtClean="0"/>
                        <a:t>Tianan</a:t>
                      </a:r>
                      <a:r>
                        <a:rPr lang="en-US" sz="2400" dirty="0" smtClean="0"/>
                        <a:t> (China)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2.40</a:t>
                      </a:r>
                      <a:r>
                        <a:rPr lang="en-US" sz="2400" baseline="0" dirty="0" smtClean="0"/>
                        <a:t> – 2.75</a:t>
                      </a:r>
                      <a:endParaRPr lang="en-US" sz="2400" dirty="0"/>
                    </a:p>
                  </a:txBody>
                  <a:tcPr anchor="ctr"/>
                </a:tc>
              </a:tr>
              <a:tr h="467360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Bio-PE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err="1" smtClean="0"/>
                        <a:t>Braskem</a:t>
                      </a:r>
                      <a:r>
                        <a:rPr lang="en-US" sz="2400" dirty="0" smtClean="0"/>
                        <a:t> (Brazil</a:t>
                      </a:r>
                      <a:r>
                        <a:rPr lang="en-US" sz="2400" baseline="0" dirty="0" smtClean="0"/>
                        <a:t>)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0.80 – 1.00</a:t>
                      </a:r>
                      <a:endParaRPr lang="en-US" sz="24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675323" y="4856480"/>
          <a:ext cx="7793355" cy="119888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5195570"/>
                <a:gridCol w="2597785"/>
              </a:tblGrid>
              <a:tr h="467360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Product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Price ($/</a:t>
                      </a:r>
                      <a:r>
                        <a:rPr lang="en-US" sz="2400" dirty="0" err="1" smtClean="0"/>
                        <a:t>lb</a:t>
                      </a:r>
                      <a:r>
                        <a:rPr lang="en-US" sz="2400" dirty="0" smtClean="0"/>
                        <a:t>)</a:t>
                      </a:r>
                    </a:p>
                  </a:txBody>
                  <a:tcPr anchor="ctr"/>
                </a:tc>
              </a:tr>
              <a:tr h="467360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Polypropylene (PP)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~</a:t>
                      </a:r>
                      <a:r>
                        <a:rPr lang="en-US" sz="2400" baseline="0" dirty="0" smtClean="0"/>
                        <a:t> 0.60 </a:t>
                      </a:r>
                    </a:p>
                    <a:p>
                      <a:pPr algn="l"/>
                      <a:r>
                        <a:rPr lang="en-US" sz="1800" baseline="0" dirty="0" smtClean="0"/>
                        <a:t>(depending on oil price)</a:t>
                      </a:r>
                      <a:endParaRPr lang="en-US" sz="18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28650" y="1296500"/>
            <a:ext cx="21755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solidFill>
                  <a:srgbClr val="00B050"/>
                </a:solidFill>
                <a:ea typeface="맑은 고딕" panose="020B0503020000020004" pitchFamily="50" charset="-127"/>
              </a:rPr>
              <a:t>Bioplastics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8650" y="4344500"/>
            <a:ext cx="34099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ea typeface="맑은 고딕" panose="020B0503020000020004" pitchFamily="50" charset="-127"/>
              </a:rPr>
              <a:t>Petroleum-based plastics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8650" y="2731292"/>
            <a:ext cx="7886700" cy="911068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182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323908" y="1684972"/>
            <a:ext cx="6496184" cy="2790822"/>
            <a:chOff x="1390521" y="1547812"/>
            <a:chExt cx="6496184" cy="2790822"/>
          </a:xfrm>
        </p:grpSpPr>
        <p:pic>
          <p:nvPicPr>
            <p:cNvPr id="7" name="Picture 2" descr="File:Methane-3D-balls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2913" y="2113359"/>
              <a:ext cx="1069716" cy="10787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7"/>
            <p:cNvGrpSpPr/>
            <p:nvPr/>
          </p:nvGrpSpPr>
          <p:grpSpPr>
            <a:xfrm>
              <a:off x="5629280" y="1547812"/>
              <a:ext cx="2257425" cy="2209800"/>
              <a:chOff x="5343524" y="1754981"/>
              <a:chExt cx="2257425" cy="2209800"/>
            </a:xfrm>
          </p:grpSpPr>
          <p:pic>
            <p:nvPicPr>
              <p:cNvPr id="13" name="Picture 4" descr="Chemical composition of polyhydroxybutyrate bioplastic, a sustainable alternative to oil-based plastics. Stock Photo - 13373410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534" b="49620"/>
              <a:stretch/>
            </p:blipFill>
            <p:spPr bwMode="auto">
              <a:xfrm>
                <a:off x="5343524" y="1754981"/>
                <a:ext cx="2257425" cy="22098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Rectangle 13"/>
              <p:cNvSpPr/>
              <p:nvPr/>
            </p:nvSpPr>
            <p:spPr>
              <a:xfrm>
                <a:off x="5343524" y="3257550"/>
                <a:ext cx="500064" cy="7072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1390521" y="3288264"/>
              <a:ext cx="17145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B050"/>
                  </a:solidFill>
                </a:rPr>
                <a:t>Methane</a:t>
              </a:r>
              <a:endParaRPr lang="en-US" b="1" dirty="0">
                <a:solidFill>
                  <a:srgbClr val="00B05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900742" y="3969302"/>
              <a:ext cx="17145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P3HB</a:t>
              </a:r>
              <a:endParaRPr lang="en-US" b="1" dirty="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3105021" y="2652711"/>
              <a:ext cx="2617123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3105021" y="2211703"/>
              <a:ext cx="26146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Type II </a:t>
              </a:r>
              <a:r>
                <a:rPr lang="en-US" b="1" dirty="0" err="1" smtClean="0"/>
                <a:t>methanotrophs</a:t>
              </a:r>
              <a:endParaRPr lang="en-US" b="1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819185" y="4584646"/>
            <a:ext cx="55056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Available as biogas and natural gas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Waste-driven </a:t>
            </a:r>
            <a:r>
              <a:rPr lang="en-US" sz="2400" b="1" dirty="0" smtClean="0"/>
              <a:t>feedstock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Low substrate cost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Carbon sequestration (CO</a:t>
            </a:r>
            <a:r>
              <a:rPr lang="en-US" sz="2400" b="1" baseline="-25000" dirty="0" smtClean="0"/>
              <a:t>2</a:t>
            </a:r>
            <a:r>
              <a:rPr lang="en-US" sz="2400" b="1" dirty="0" smtClean="0"/>
              <a:t> to polymer)</a:t>
            </a:r>
            <a:endParaRPr lang="en-US" sz="2400" b="1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8650" y="386076"/>
            <a:ext cx="7886700" cy="940904"/>
          </a:xfrm>
        </p:spPr>
        <p:txBody>
          <a:bodyPr>
            <a:normAutofit/>
          </a:bodyPr>
          <a:lstStyle/>
          <a:p>
            <a:r>
              <a:rPr lang="en-US" dirty="0" smtClean="0"/>
              <a:t>One Solution</a:t>
            </a:r>
            <a:endParaRPr lang="en-US" dirty="0"/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628650" y="951394"/>
            <a:ext cx="8088630" cy="9409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Use of Inexpensive Substrate: </a:t>
            </a:r>
            <a:r>
              <a:rPr lang="en-US" sz="3200" dirty="0" smtClean="0">
                <a:solidFill>
                  <a:srgbClr val="00B050"/>
                </a:solidFill>
              </a:rPr>
              <a:t>Methane (CH</a:t>
            </a:r>
            <a:r>
              <a:rPr lang="en-US" sz="3200" baseline="-25000" dirty="0" smtClean="0">
                <a:solidFill>
                  <a:srgbClr val="00B050"/>
                </a:solidFill>
              </a:rPr>
              <a:t>4</a:t>
            </a:r>
            <a:r>
              <a:rPr lang="en-US" sz="3200" dirty="0" smtClean="0">
                <a:solidFill>
                  <a:srgbClr val="00B050"/>
                </a:solidFill>
              </a:rPr>
              <a:t>)</a:t>
            </a:r>
            <a:endParaRPr lang="en-US" sz="3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487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 of P3HB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383467"/>
            <a:ext cx="7886700" cy="1687398"/>
          </a:xfrm>
        </p:spPr>
        <p:txBody>
          <a:bodyPr>
            <a:normAutofit/>
          </a:bodyPr>
          <a:lstStyle/>
          <a:p>
            <a:r>
              <a:rPr lang="en-US" sz="2000" dirty="0" smtClean="0"/>
              <a:t>Low thermal stability</a:t>
            </a:r>
          </a:p>
          <a:p>
            <a:r>
              <a:rPr lang="en-US" sz="2000" dirty="0" smtClean="0"/>
              <a:t>Slow crystallization</a:t>
            </a:r>
          </a:p>
          <a:p>
            <a:r>
              <a:rPr lang="en-US" sz="2000" dirty="0" smtClean="0"/>
              <a:t>Lack of flexibility</a:t>
            </a:r>
          </a:p>
          <a:p>
            <a:r>
              <a:rPr lang="en-US" sz="2000" dirty="0" smtClean="0"/>
              <a:t>Narrow melt processing window</a:t>
            </a:r>
            <a:endParaRPr lang="en-US" sz="2000" dirty="0"/>
          </a:p>
        </p:txBody>
      </p:sp>
      <p:grpSp>
        <p:nvGrpSpPr>
          <p:cNvPr id="10" name="Group 9"/>
          <p:cNvGrpSpPr/>
          <p:nvPr/>
        </p:nvGrpSpPr>
        <p:grpSpPr>
          <a:xfrm>
            <a:off x="721885" y="1468382"/>
            <a:ext cx="7700230" cy="2622851"/>
            <a:chOff x="757238" y="31238529"/>
            <a:chExt cx="10149098" cy="3456984"/>
          </a:xfrm>
        </p:grpSpPr>
        <p:pic>
          <p:nvPicPr>
            <p:cNvPr id="11" name="Picture 10" descr="polymer.JPG"/>
            <p:cNvPicPr>
              <a:picLocks noChangeAspect="1"/>
            </p:cNvPicPr>
            <p:nvPr/>
          </p:nvPicPr>
          <p:blipFill rotWithShape="1">
            <a:blip r:embed="rId2" cstate="print"/>
            <a:srcRect r="10764" b="14884"/>
            <a:stretch/>
          </p:blipFill>
          <p:spPr>
            <a:xfrm>
              <a:off x="757238" y="31238529"/>
              <a:ext cx="4832496" cy="345698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7437" y="31951367"/>
              <a:ext cx="5248899" cy="2031308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7673" y="4317478"/>
            <a:ext cx="4090609" cy="79931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212265" y="3446767"/>
            <a:ext cx="989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P3HB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394266" y="5267624"/>
            <a:ext cx="2917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PHBV copolymer overcomes these limitations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35383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PHBV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3675" t="30833" r="23060" b="22292"/>
          <a:stretch/>
        </p:blipFill>
        <p:spPr>
          <a:xfrm>
            <a:off x="5419065" y="3368040"/>
            <a:ext cx="3366347" cy="26670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28650" y="951394"/>
            <a:ext cx="8088630" cy="9409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3200" dirty="0"/>
              <a:t>Poly(3-hydroxybutyrate-co-3-hydroxyvalerate)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19066" y="6065520"/>
            <a:ext cx="33663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http://www.bioplasticpieces.com/products.html</a:t>
            </a:r>
          </a:p>
        </p:txBody>
      </p:sp>
      <p:pic>
        <p:nvPicPr>
          <p:cNvPr id="3074" name="Picture 2" descr="http://rsif.royalsocietypublishing.org/content/7/Suppl_5/S615/F2.large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437"/>
          <a:stretch/>
        </p:blipFill>
        <p:spPr bwMode="auto">
          <a:xfrm>
            <a:off x="415501" y="3295629"/>
            <a:ext cx="4518002" cy="2739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26219" y="6065520"/>
            <a:ext cx="48072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err="1" smtClean="0"/>
              <a:t>Duan</a:t>
            </a:r>
            <a:r>
              <a:rPr lang="en-US" sz="1200" dirty="0" smtClean="0"/>
              <a:t>, Wang. (2010</a:t>
            </a:r>
            <a:r>
              <a:rPr lang="en-US" sz="1200" dirty="0"/>
              <a:t>) J. R. Soc. Interface, 7</a:t>
            </a:r>
            <a:r>
              <a:rPr lang="en-US" sz="1200" dirty="0" smtClean="0"/>
              <a:t>(5</a:t>
            </a:r>
            <a:r>
              <a:rPr lang="en-US" sz="1200" dirty="0"/>
              <a:t>)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914525" y="1621471"/>
            <a:ext cx="5314950" cy="1777091"/>
            <a:chOff x="1914525" y="1621471"/>
            <a:chExt cx="5314950" cy="1777091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4525" y="1621471"/>
              <a:ext cx="5314950" cy="1571625"/>
            </a:xfrm>
            <a:prstGeom prst="rect">
              <a:avLst/>
            </a:prstGeom>
          </p:spPr>
        </p:pic>
        <p:sp>
          <p:nvSpPr>
            <p:cNvPr id="11" name="Left Bracket 10"/>
            <p:cNvSpPr/>
            <p:nvPr/>
          </p:nvSpPr>
          <p:spPr>
            <a:xfrm>
              <a:off x="2401085" y="2457616"/>
              <a:ext cx="191798" cy="746302"/>
            </a:xfrm>
            <a:prstGeom prst="leftBracket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Left Bracket 11"/>
            <p:cNvSpPr/>
            <p:nvPr/>
          </p:nvSpPr>
          <p:spPr>
            <a:xfrm flipH="1">
              <a:off x="4379413" y="2457616"/>
              <a:ext cx="205890" cy="746302"/>
            </a:xfrm>
            <a:prstGeom prst="leftBracket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521233" y="2998452"/>
              <a:ext cx="3051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chemeClr val="accent1"/>
                  </a:solidFill>
                </a:rPr>
                <a:t>n</a:t>
              </a:r>
              <a:endParaRPr lang="en-US" sz="2000" dirty="0">
                <a:solidFill>
                  <a:schemeClr val="accent1"/>
                </a:solidFill>
              </a:endParaRPr>
            </a:p>
          </p:txBody>
        </p:sp>
        <p:sp>
          <p:nvSpPr>
            <p:cNvPr id="14" name="Left Bracket 13"/>
            <p:cNvSpPr/>
            <p:nvPr/>
          </p:nvSpPr>
          <p:spPr>
            <a:xfrm>
              <a:off x="4749833" y="2457616"/>
              <a:ext cx="191798" cy="746302"/>
            </a:xfrm>
            <a:prstGeom prst="leftBracket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Left Bracket 14"/>
            <p:cNvSpPr/>
            <p:nvPr/>
          </p:nvSpPr>
          <p:spPr>
            <a:xfrm flipH="1">
              <a:off x="6502727" y="2477274"/>
              <a:ext cx="205890" cy="746302"/>
            </a:xfrm>
            <a:prstGeom prst="leftBracket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695030" y="2998452"/>
              <a:ext cx="3051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rgbClr val="92D050"/>
                  </a:solidFill>
                </a:rPr>
                <a:t>m</a:t>
              </a:r>
              <a:endParaRPr lang="en-US" sz="2000" dirty="0">
                <a:solidFill>
                  <a:srgbClr val="92D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695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Recall: how to produce PHBV?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5559" y="1275899"/>
            <a:ext cx="5164296" cy="17238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2999772"/>
            <a:ext cx="5743870" cy="34084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8650" y="1814671"/>
            <a:ext cx="2917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Abiotic-biotic </a:t>
            </a:r>
            <a:br>
              <a:rPr lang="en-US" b="1" dirty="0" smtClean="0"/>
            </a:br>
            <a:r>
              <a:rPr lang="en-US" b="1" dirty="0" smtClean="0"/>
              <a:t>PHA recycling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476214" y="4103833"/>
            <a:ext cx="23849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PHBV copolymer was produced upon addition of odd-numbered VFAs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2937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Problem: C1 Metabolism</a:t>
            </a:r>
            <a:endParaRPr lang="en-US" dirty="0"/>
          </a:p>
        </p:txBody>
      </p:sp>
      <p:pic>
        <p:nvPicPr>
          <p:cNvPr id="2050" name="Picture 2" descr="http://www.jbc.org/content/279/49/51554/F4.lar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29" y="1208819"/>
            <a:ext cx="4219771" cy="5139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72000" y="1326980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W.-C. Kao </a:t>
            </a:r>
            <a:r>
              <a:rPr lang="en-US" sz="1400" i="1" dirty="0"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et al.</a:t>
            </a:r>
            <a:r>
              <a:rPr lang="en-US" sz="1400" dirty="0"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Quantitative proteomic analysis of metabolic regulation by copper ions in </a:t>
            </a:r>
            <a:r>
              <a:rPr lang="en-US" sz="1400" dirty="0" err="1"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Methylococcus</a:t>
            </a:r>
            <a:r>
              <a:rPr lang="en-US" sz="1400" dirty="0"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capsulatus</a:t>
            </a:r>
            <a:r>
              <a:rPr lang="en-US" sz="1400" dirty="0"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(Bath). </a:t>
            </a:r>
            <a:r>
              <a:rPr lang="en-US" sz="1400" i="1" dirty="0"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J. Biol. Chem.</a:t>
            </a:r>
            <a:r>
              <a:rPr lang="en-US" sz="1400" dirty="0"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279</a:t>
            </a:r>
            <a:r>
              <a:rPr lang="en-US" sz="1400" dirty="0"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, 51554–51560 (2004).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4572000" y="2637173"/>
            <a:ext cx="39592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Many researchers clearly state that…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rgbClr val="FF0000"/>
                </a:solidFill>
              </a:rPr>
              <a:t>obligate </a:t>
            </a:r>
            <a:r>
              <a:rPr lang="en-US" b="1" dirty="0" err="1" smtClean="0">
                <a:solidFill>
                  <a:srgbClr val="FF0000"/>
                </a:solidFill>
              </a:rPr>
              <a:t>methanotrophs</a:t>
            </a:r>
            <a:r>
              <a:rPr lang="en-US" b="1" dirty="0" smtClean="0">
                <a:solidFill>
                  <a:srgbClr val="FF0000"/>
                </a:solidFill>
              </a:rPr>
              <a:t> are limited to growing on C1 compounds.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50091" y="4738604"/>
            <a:ext cx="4015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Confirmed: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No obligate methanotrophs were able to grow with VFAs</a:t>
            </a:r>
            <a:endParaRPr lang="en-US" b="1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858000" y="3921549"/>
            <a:ext cx="0" cy="76049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9438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P3HB Production by methanotrophs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452816" y="2588155"/>
            <a:ext cx="199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</a:t>
            </a:r>
            <a:r>
              <a:rPr lang="en-US" sz="2400" b="1" dirty="0" smtClean="0"/>
              <a:t>ethane</a:t>
            </a:r>
            <a:endParaRPr lang="en-US" sz="2400" b="1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4572000" y="3176833"/>
            <a:ext cx="0" cy="91747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106" y="1326980"/>
            <a:ext cx="1268881" cy="126888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52547" y="5830592"/>
            <a:ext cx="199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P3HB</a:t>
            </a:r>
            <a:endParaRPr lang="en-US" sz="24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969" y="4386575"/>
            <a:ext cx="1868062" cy="142851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17566" y="3391795"/>
            <a:ext cx="2931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Type II methanotrophs</a:t>
            </a:r>
            <a:endParaRPr lang="en-US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449314"/>
              </p:ext>
            </p:extLst>
          </p:nvPr>
        </p:nvGraphicFramePr>
        <p:xfrm>
          <a:off x="5206440" y="1313457"/>
          <a:ext cx="1569619" cy="13356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CS ChemDraw Drawing" r:id="rId5" imgW="947999" imgH="805992" progId="ChemDraw.Document.6.0">
                  <p:embed/>
                </p:oleObj>
              </mc:Choice>
              <mc:Fallback>
                <p:oleObj name="CS ChemDraw Drawing" r:id="rId5" imgW="947999" imgH="805992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06440" y="1313457"/>
                        <a:ext cx="1569619" cy="13356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817566" y="2588154"/>
            <a:ext cx="199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methanol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086489" y="1761365"/>
            <a:ext cx="29710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or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646492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PHBV Production by methanotrophs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121714" y="1102937"/>
            <a:ext cx="4909163" cy="193509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1190" y="2558711"/>
            <a:ext cx="199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</a:t>
            </a:r>
            <a:r>
              <a:rPr lang="en-US" sz="2400" b="1" dirty="0" smtClean="0"/>
              <a:t>ethane</a:t>
            </a:r>
            <a:endParaRPr lang="en-US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572270" y="5871771"/>
            <a:ext cx="199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PHBV</a:t>
            </a:r>
            <a:endParaRPr lang="en-US" sz="2400" b="1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4572000" y="3176833"/>
            <a:ext cx="0" cy="91747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82" y="1546740"/>
            <a:ext cx="967276" cy="96727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608" y="1546740"/>
            <a:ext cx="1465674" cy="93697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097" y="1549995"/>
            <a:ext cx="2212276" cy="88214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121715" y="2558712"/>
            <a:ext cx="199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propionate</a:t>
            </a:r>
            <a:endParaRPr lang="en-US" sz="2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701113" y="2567212"/>
            <a:ext cx="199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/>
              <a:t>valerate</a:t>
            </a:r>
            <a:endParaRPr lang="en-US" sz="2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518014" y="1083722"/>
            <a:ext cx="21165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chemeClr val="bg1"/>
                </a:solidFill>
              </a:rPr>
              <a:t>cosubstrates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659" y="4259909"/>
            <a:ext cx="4180681" cy="1627506"/>
          </a:xfrm>
          <a:prstGeom prst="rect">
            <a:avLst/>
          </a:prstGeom>
        </p:spPr>
      </p:pic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041382"/>
              </p:ext>
            </p:extLst>
          </p:nvPr>
        </p:nvGraphicFramePr>
        <p:xfrm>
          <a:off x="2144193" y="1544868"/>
          <a:ext cx="1116782" cy="950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CS ChemDraw Drawing" r:id="rId7" imgW="947999" imgH="805992" progId="ChemDraw.Document.6.0">
                  <p:embed/>
                </p:oleObj>
              </mc:Choice>
              <mc:Fallback>
                <p:oleObj name="CS ChemDraw Drawing" r:id="rId7" imgW="947999" imgH="805992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44193" y="1544868"/>
                        <a:ext cx="1116782" cy="950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1702854" y="2567215"/>
            <a:ext cx="199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methanol</a:t>
            </a:r>
            <a:endParaRPr lang="en-US" sz="24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4817566" y="3391795"/>
            <a:ext cx="2931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Type II methanotrophs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559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23" grpId="0"/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Pure culture &amp; enrichment strategy</a:t>
            </a:r>
            <a:endParaRPr lang="en-US" dirty="0"/>
          </a:p>
        </p:txBody>
      </p:sp>
      <p:pic>
        <p:nvPicPr>
          <p:cNvPr id="1026" name="Picture 2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86" t="36849" b="32278"/>
          <a:stretch/>
        </p:blipFill>
        <p:spPr bwMode="auto">
          <a:xfrm>
            <a:off x="3164393" y="1714942"/>
            <a:ext cx="934563" cy="100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86" t="36849" b="32278"/>
          <a:stretch/>
        </p:blipFill>
        <p:spPr bwMode="auto">
          <a:xfrm>
            <a:off x="3797560" y="1867342"/>
            <a:ext cx="934563" cy="100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86" t="36849" b="32278"/>
          <a:stretch/>
        </p:blipFill>
        <p:spPr bwMode="auto">
          <a:xfrm>
            <a:off x="3480976" y="2524076"/>
            <a:ext cx="934563" cy="100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86" t="36849" b="32278"/>
          <a:stretch/>
        </p:blipFill>
        <p:spPr bwMode="auto">
          <a:xfrm>
            <a:off x="4098956" y="1201338"/>
            <a:ext cx="934563" cy="100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86" t="36849" b="32278"/>
          <a:stretch/>
        </p:blipFill>
        <p:spPr bwMode="auto">
          <a:xfrm>
            <a:off x="4516353" y="2142242"/>
            <a:ext cx="934563" cy="100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86" t="36849" b="32278"/>
          <a:stretch/>
        </p:blipFill>
        <p:spPr bwMode="auto">
          <a:xfrm>
            <a:off x="2745948" y="2504438"/>
            <a:ext cx="934563" cy="100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86" t="36849" b="32278"/>
          <a:stretch/>
        </p:blipFill>
        <p:spPr bwMode="auto">
          <a:xfrm>
            <a:off x="2445600" y="1498864"/>
            <a:ext cx="934563" cy="100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" t="3766" r="71146" b="65938"/>
          <a:stretch/>
        </p:blipFill>
        <p:spPr bwMode="auto">
          <a:xfrm>
            <a:off x="6427151" y="1055961"/>
            <a:ext cx="876694" cy="98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" t="3766" r="71146" b="65938"/>
          <a:stretch/>
        </p:blipFill>
        <p:spPr bwMode="auto">
          <a:xfrm>
            <a:off x="7150989" y="1217631"/>
            <a:ext cx="876694" cy="98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" t="3766" r="71146" b="65938"/>
          <a:stretch/>
        </p:blipFill>
        <p:spPr bwMode="auto">
          <a:xfrm>
            <a:off x="6789070" y="1818496"/>
            <a:ext cx="876694" cy="98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" t="3766" r="71146" b="65938"/>
          <a:stretch/>
        </p:blipFill>
        <p:spPr bwMode="auto">
          <a:xfrm>
            <a:off x="6199337" y="2378699"/>
            <a:ext cx="876694" cy="98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" t="3766" r="71146" b="65938"/>
          <a:stretch/>
        </p:blipFill>
        <p:spPr bwMode="auto">
          <a:xfrm>
            <a:off x="7076031" y="2507532"/>
            <a:ext cx="876694" cy="98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" t="3766" r="71146" b="65938"/>
          <a:stretch/>
        </p:blipFill>
        <p:spPr bwMode="auto">
          <a:xfrm>
            <a:off x="7778855" y="2025209"/>
            <a:ext cx="876694" cy="98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2464931" y="3398991"/>
            <a:ext cx="29710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Methylocystis </a:t>
            </a:r>
            <a:r>
              <a:rPr lang="en-US" sz="1600" i="1" dirty="0" err="1" smtClean="0"/>
              <a:t>parvus</a:t>
            </a:r>
            <a:r>
              <a:rPr lang="en-US" sz="1600" dirty="0" smtClean="0"/>
              <a:t> OBBP</a:t>
            </a:r>
            <a:endParaRPr lang="en-US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6068708" y="3383231"/>
            <a:ext cx="3041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err="1" smtClean="0"/>
              <a:t>Methylosinus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trichosporium</a:t>
            </a:r>
            <a:r>
              <a:rPr lang="en-US" sz="1600" dirty="0" smtClean="0"/>
              <a:t> OB3b</a:t>
            </a:r>
            <a:endParaRPr lang="en-US" sz="1600" dirty="0"/>
          </a:p>
        </p:txBody>
      </p:sp>
      <p:sp>
        <p:nvSpPr>
          <p:cNvPr id="4" name="Left Brace 3"/>
          <p:cNvSpPr/>
          <p:nvPr/>
        </p:nvSpPr>
        <p:spPr>
          <a:xfrm>
            <a:off x="1676760" y="2161096"/>
            <a:ext cx="584462" cy="3467491"/>
          </a:xfrm>
          <a:prstGeom prst="leftBrac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-21627" y="5274644"/>
            <a:ext cx="19477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Methanotrophic </a:t>
            </a:r>
            <a:r>
              <a:rPr lang="en-US" sz="2000" b="1" dirty="0" smtClean="0">
                <a:solidFill>
                  <a:srgbClr val="FF0000"/>
                </a:solidFill>
              </a:rPr>
              <a:t>enrichment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325200" y="2138906"/>
            <a:ext cx="29710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or</a:t>
            </a:r>
            <a:endParaRPr lang="en-US" sz="20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-33314" y="1724526"/>
            <a:ext cx="19477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Methanotrophic </a:t>
            </a:r>
            <a:r>
              <a:rPr lang="en-US" sz="2000" b="1" dirty="0" smtClean="0">
                <a:solidFill>
                  <a:srgbClr val="FF0000"/>
                </a:solidFill>
              </a:rPr>
              <a:t>pure culture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1030" name="Picture 6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38" t="5679" r="38206" b="68353"/>
          <a:stretch/>
        </p:blipFill>
        <p:spPr bwMode="auto">
          <a:xfrm>
            <a:off x="3747360" y="4183076"/>
            <a:ext cx="829559" cy="848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96" t="6212" r="6716" b="66954"/>
          <a:stretch/>
        </p:blipFill>
        <p:spPr bwMode="auto">
          <a:xfrm>
            <a:off x="4692677" y="4447904"/>
            <a:ext cx="810705" cy="876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" t="35989" r="68575" b="37754"/>
          <a:stretch/>
        </p:blipFill>
        <p:spPr bwMode="auto">
          <a:xfrm>
            <a:off x="5573847" y="4865026"/>
            <a:ext cx="961535" cy="857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37" t="40515" r="36440" b="37267"/>
          <a:stretch/>
        </p:blipFill>
        <p:spPr bwMode="auto">
          <a:xfrm>
            <a:off x="2752794" y="4215941"/>
            <a:ext cx="848413" cy="72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0" t="69528" r="68418" b="5081"/>
          <a:stretch/>
        </p:blipFill>
        <p:spPr bwMode="auto">
          <a:xfrm>
            <a:off x="3543845" y="5031490"/>
            <a:ext cx="952108" cy="829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6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29" t="68857" r="35515" b="4020"/>
          <a:stretch/>
        </p:blipFill>
        <p:spPr bwMode="auto">
          <a:xfrm>
            <a:off x="7639121" y="4806908"/>
            <a:ext cx="886121" cy="886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35" t="71262"/>
          <a:stretch/>
        </p:blipFill>
        <p:spPr bwMode="auto">
          <a:xfrm>
            <a:off x="6725454" y="5031490"/>
            <a:ext cx="932951" cy="938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86" t="36849" b="32278"/>
          <a:stretch/>
        </p:blipFill>
        <p:spPr bwMode="auto">
          <a:xfrm>
            <a:off x="6550187" y="4302717"/>
            <a:ext cx="934563" cy="100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86" t="36849" b="32278"/>
          <a:stretch/>
        </p:blipFill>
        <p:spPr bwMode="auto">
          <a:xfrm>
            <a:off x="2682579" y="4973793"/>
            <a:ext cx="934563" cy="100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" t="3766" r="71146" b="65938"/>
          <a:stretch/>
        </p:blipFill>
        <p:spPr bwMode="auto">
          <a:xfrm>
            <a:off x="5630361" y="4099713"/>
            <a:ext cx="876694" cy="98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" t="3766" r="71146" b="65938"/>
          <a:stretch/>
        </p:blipFill>
        <p:spPr bwMode="auto">
          <a:xfrm>
            <a:off x="4650324" y="5117115"/>
            <a:ext cx="876694" cy="98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3971561" y="5977090"/>
            <a:ext cx="3041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Inoculum from activated sludge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813339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4" grpId="0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</a:t>
            </a:r>
            <a:r>
              <a:rPr lang="en-US" baseline="-25000" dirty="0" smtClean="0"/>
              <a:t>4</a:t>
            </a:r>
            <a:r>
              <a:rPr lang="en-US" dirty="0" smtClean="0"/>
              <a:t>-Fed Microbial Enrichment</a:t>
            </a:r>
            <a:endParaRPr lang="en-US" dirty="0"/>
          </a:p>
        </p:txBody>
      </p:sp>
      <p:pic>
        <p:nvPicPr>
          <p:cNvPr id="99" name="Picture 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0" y="1326980"/>
            <a:ext cx="9088720" cy="4681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13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Phases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49579" y="5612953"/>
            <a:ext cx="8244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9DC3E6"/>
                </a:solidFill>
              </a:rPr>
              <a:t>1) Repeating cycle </a:t>
            </a:r>
            <a:r>
              <a:rPr lang="en-US" b="1" dirty="0" smtClean="0"/>
              <a:t>(balanced growth) </a:t>
            </a:r>
            <a:r>
              <a:rPr lang="en-US" dirty="0" smtClean="0"/>
              <a:t>– cell replication for 48 hours</a:t>
            </a:r>
            <a:endParaRPr lang="en-US" b="1" dirty="0" smtClean="0"/>
          </a:p>
          <a:p>
            <a:r>
              <a:rPr lang="en-US" b="1" dirty="0" smtClean="0">
                <a:solidFill>
                  <a:srgbClr val="FFC000"/>
                </a:solidFill>
              </a:rPr>
              <a:t>2) PHA production step </a:t>
            </a:r>
            <a:r>
              <a:rPr lang="en-US" b="1" dirty="0" smtClean="0"/>
              <a:t>(nutrient-limiting condition) </a:t>
            </a:r>
            <a:r>
              <a:rPr lang="en-US" dirty="0" smtClean="0"/>
              <a:t>– PHA accumulation for 48 hours</a:t>
            </a:r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1448335" y="1808460"/>
            <a:ext cx="6247329" cy="3804493"/>
            <a:chOff x="2631580" y="1819277"/>
            <a:chExt cx="6247329" cy="3804493"/>
          </a:xfrm>
        </p:grpSpPr>
        <p:grpSp>
          <p:nvGrpSpPr>
            <p:cNvPr id="12" name="Group 11"/>
            <p:cNvGrpSpPr/>
            <p:nvPr/>
          </p:nvGrpSpPr>
          <p:grpSpPr>
            <a:xfrm>
              <a:off x="2631580" y="1819277"/>
              <a:ext cx="6247329" cy="3804493"/>
              <a:chOff x="2631580" y="1819277"/>
              <a:chExt cx="6247329" cy="3804493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2631580" y="1819277"/>
                <a:ext cx="6247329" cy="3804493"/>
                <a:chOff x="2793209" y="1933581"/>
                <a:chExt cx="6247329" cy="3804493"/>
              </a:xfrm>
            </p:grpSpPr>
            <p:sp>
              <p:nvSpPr>
                <p:cNvPr id="6" name="Right Arrow 5"/>
                <p:cNvSpPr/>
                <p:nvPr/>
              </p:nvSpPr>
              <p:spPr>
                <a:xfrm>
                  <a:off x="4579266" y="4244137"/>
                  <a:ext cx="4461272" cy="1493937"/>
                </a:xfrm>
                <a:prstGeom prst="rightArrow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 smtClean="0">
                      <a:solidFill>
                        <a:schemeClr val="tx1"/>
                      </a:solidFill>
                    </a:rPr>
                    <a:t>         PHA production</a:t>
                  </a:r>
                </a:p>
                <a:p>
                  <a:pPr algn="r"/>
                  <a:r>
                    <a:rPr lang="en-US" dirty="0" smtClean="0">
                      <a:solidFill>
                        <a:schemeClr val="tx1"/>
                      </a:solidFill>
                    </a:rPr>
                    <a:t>(75% of the cells for PHA harvest)</a:t>
                  </a: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" name="Oval 6"/>
                <p:cNvSpPr/>
                <p:nvPr/>
              </p:nvSpPr>
              <p:spPr>
                <a:xfrm>
                  <a:off x="2793209" y="1933581"/>
                  <a:ext cx="3071812" cy="3071812"/>
                </a:xfrm>
                <a:prstGeom prst="ellipse">
                  <a:avLst/>
                </a:prstGeom>
                <a:noFill/>
                <a:ln w="7620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 smtClean="0">
                      <a:solidFill>
                        <a:schemeClr val="tx1"/>
                      </a:solidFill>
                    </a:rPr>
                    <a:t>Repeating</a:t>
                  </a:r>
                  <a:br>
                    <a:rPr lang="en-US" sz="2800" b="1" dirty="0" smtClean="0">
                      <a:solidFill>
                        <a:schemeClr val="tx1"/>
                      </a:solidFill>
                    </a:rPr>
                  </a:br>
                  <a:r>
                    <a:rPr lang="en-US" sz="2800" b="1" dirty="0" smtClean="0">
                      <a:solidFill>
                        <a:schemeClr val="tx1"/>
                      </a:solidFill>
                    </a:rPr>
                    <a:t>Cycle</a:t>
                  </a:r>
                </a:p>
                <a:p>
                  <a:pPr algn="ctr"/>
                  <a:r>
                    <a:rPr lang="en-US" dirty="0" smtClean="0">
                      <a:solidFill>
                        <a:schemeClr val="tx1"/>
                      </a:solidFill>
                    </a:rPr>
                    <a:t>(N &gt; </a:t>
                  </a:r>
                  <a:r>
                    <a:rPr lang="en-US" dirty="0">
                      <a:solidFill>
                        <a:schemeClr val="tx1"/>
                      </a:solidFill>
                    </a:rPr>
                    <a:t>3</a:t>
                  </a:r>
                  <a:r>
                    <a:rPr lang="en-US" dirty="0" smtClean="0">
                      <a:solidFill>
                        <a:schemeClr val="tx1"/>
                      </a:solidFill>
                    </a:rPr>
                    <a:t>00)</a:t>
                  </a: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3" name="Rectangle 12"/>
              <p:cNvSpPr/>
              <p:nvPr/>
            </p:nvSpPr>
            <p:spPr>
              <a:xfrm>
                <a:off x="4983480" y="3564472"/>
                <a:ext cx="1664793" cy="92943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4273510" y="4184422"/>
                <a:ext cx="3864650" cy="3247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ight Arrow 14"/>
              <p:cNvSpPr/>
              <p:nvPr/>
            </p:nvSpPr>
            <p:spPr>
              <a:xfrm rot="17941019">
                <a:off x="4693710" y="3481754"/>
                <a:ext cx="1359944" cy="1257013"/>
              </a:xfrm>
              <a:prstGeom prst="rightArrow">
                <a:avLst/>
              </a:prstGeom>
              <a:solidFill>
                <a:srgbClr val="9DC3E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" name="Rectangle 15"/>
            <p:cNvSpPr/>
            <p:nvPr/>
          </p:nvSpPr>
          <p:spPr>
            <a:xfrm rot="1680000">
              <a:off x="5388634" y="4546473"/>
              <a:ext cx="157051" cy="39764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 rot="5400000">
              <a:off x="5657671" y="4366765"/>
              <a:ext cx="91440" cy="39319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9" name="Picture 2" descr="http://www.wpclipart.com/medical/cartoons/bacteria/bacteria_cartoon_gree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4654" y="2736326"/>
            <a:ext cx="1290983" cy="817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www.wpclipart.com/medical/cartoons/bacteria/bacteria_cartoon_gree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163" y="3961289"/>
            <a:ext cx="1290983" cy="817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Oval 20"/>
          <p:cNvSpPr/>
          <p:nvPr/>
        </p:nvSpPr>
        <p:spPr>
          <a:xfrm>
            <a:off x="7157227" y="4196629"/>
            <a:ext cx="477470" cy="58357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778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8.88889E-6 L -5.55556E-7 8.88889E-6 C -0.00035 -0.00439 -0.00087 -0.00879 -0.00104 -0.01319 C -0.00156 -0.028 -0.00121 -0.04259 -0.00208 -0.05717 C -0.00226 -0.05995 -0.00347 -0.06249 -0.00417 -0.06527 L -0.00712 -0.07731 C -0.00746 -0.07847 -0.00764 -0.08009 -0.00816 -0.08124 C -0.00868 -0.0831 -0.00955 -0.08472 -0.01007 -0.08657 C -0.01042 -0.08796 -0.01076 -0.08911 -0.01111 -0.0905 C -0.01146 -0.09236 -0.01146 -0.09421 -0.01215 -0.09583 C -0.0125 -0.09745 -0.01354 -0.09837 -0.01406 -0.09999 C -0.01458 -0.10115 -0.01441 -0.10277 -0.0151 -0.10393 C -0.01649 -0.10624 -0.0191 -0.10694 -0.02101 -0.10786 C -0.02239 -0.10925 -0.02361 -0.11087 -0.025 -0.1118 C -0.02656 -0.11296 -0.02847 -0.11342 -0.03003 -0.11458 C -0.03125 -0.1155 -0.03194 -0.11759 -0.03316 -0.11851 C -0.03437 -0.11967 -0.03906 -0.12175 -0.04114 -0.12268 C -0.04167 -0.12384 -0.04219 -0.12546 -0.04305 -0.12661 C -0.04774 -0.13171 -0.04739 -0.12685 -0.05312 -0.13194 C -0.05399 -0.13286 -0.05503 -0.13402 -0.05607 -0.13448 C -0.0592 -0.13634 -0.06267 -0.13749 -0.06614 -0.13865 C -0.07274 -0.14745 -0.06562 -0.13911 -0.07205 -0.14398 C -0.07413 -0.14536 -0.07569 -0.14814 -0.07812 -0.1493 C -0.0842 -0.15208 -0.0776 -0.14884 -0.08507 -0.15323 C -0.08663 -0.15416 -0.08854 -0.15462 -0.0901 -0.15578 C -0.09826 -0.16203 -0.08941 -0.15856 -0.09913 -0.16134 C -0.10035 -0.16203 -0.10173 -0.16296 -0.10312 -0.16388 C -0.10417 -0.16458 -0.10486 -0.16597 -0.10607 -0.16666 C -0.10729 -0.16736 -0.10868 -0.16736 -0.11007 -0.16782 C -0.11476 -0.16967 -0.11163 -0.16874 -0.11701 -0.17198 C -0.11805 -0.17245 -0.1191 -0.17268 -0.11996 -0.17314 C -0.12118 -0.17384 -0.12187 -0.17523 -0.12309 -0.17592 C -0.125 -0.17708 -0.12691 -0.178 -0.12899 -0.17847 C -0.13246 -0.17939 -0.13472 -0.17986 -0.13802 -0.18124 C -0.13906 -0.18171 -0.1401 -0.18194 -0.14097 -0.18263 C -0.14236 -0.18333 -0.14357 -0.18448 -0.14496 -0.18518 C -0.1467 -0.18587 -0.14844 -0.18587 -0.15 -0.18657 C -0.15173 -0.18726 -0.1533 -0.18842 -0.15503 -0.18911 C -0.15816 -0.1905 -0.16094 -0.19073 -0.16406 -0.19189 C -0.1651 -0.19212 -0.16597 -0.19305 -0.16701 -0.19328 C -0.17396 -0.19398 -0.18107 -0.19421 -0.18802 -0.19444 L -0.23194 -0.19328 C -0.23958 -0.19282 -0.23489 -0.19073 -0.24305 -0.18911 L -0.25 -0.18796 L -0.25903 -0.18379 C -0.26007 -0.18356 -0.26094 -0.1831 -0.26198 -0.18263 C -0.26371 -0.18171 -0.26528 -0.18078 -0.26701 -0.17986 C -0.26805 -0.17939 -0.2691 -0.17916 -0.26996 -0.17847 C -0.27101 -0.17777 -0.27187 -0.17638 -0.27292 -0.17592 C -0.27465 -0.17499 -0.27639 -0.17499 -0.27795 -0.17453 C -0.28038 -0.17384 -0.28264 -0.17291 -0.28507 -0.17198 C -0.28594 -0.17152 -0.28698 -0.17129 -0.28802 -0.1706 C -0.2901 -0.16898 -0.29201 -0.16689 -0.29392 -0.16527 C -0.29496 -0.16435 -0.29583 -0.16296 -0.29705 -0.16249 L -0.30191 -0.16134 C -0.30243 -0.16087 -0.30781 -0.15532 -0.30903 -0.15462 C -0.31024 -0.15393 -0.31163 -0.1537 -0.31302 -0.15323 C -0.31389 -0.15185 -0.31493 -0.15046 -0.31597 -0.1493 C -0.31788 -0.14722 -0.32031 -0.14606 -0.32205 -0.14398 C -0.32292 -0.14259 -0.32396 -0.1412 -0.325 -0.13981 C -0.32621 -0.13842 -0.32778 -0.13749 -0.32899 -0.13587 C -0.32986 -0.13472 -0.33003 -0.1331 -0.3309 -0.13194 C -0.33177 -0.13078 -0.33316 -0.13032 -0.33403 -0.12916 C -0.33611 -0.12592 -0.33819 -0.12222 -0.33993 -0.11851 C -0.34062 -0.11712 -0.34114 -0.11573 -0.34201 -0.11458 C -0.34288 -0.11342 -0.34392 -0.11273 -0.34496 -0.1118 C -0.3467 -0.10486 -0.34479 -0.11064 -0.34896 -0.10393 C -0.3559 -0.09282 -0.34514 -0.10763 -0.35399 -0.09583 L -0.35694 -0.08402 C -0.35729 -0.08263 -0.35781 -0.08124 -0.35798 -0.07986 C -0.3592 -0.07198 -0.35833 -0.07546 -0.35989 -0.06921 C -0.36024 -0.06481 -0.36059 -0.06041 -0.36094 -0.05601 C -0.36146 -0.05046 -0.36302 -0.03981 -0.36302 -0.03981 C -0.36528 0.00394 -0.3651 -0.00601 -0.36302 0.06806 C -0.36285 0.07177 -0.36163 0.07524 -0.36094 0.07871 L -0.35903 0.08936 C -0.35868 0.09121 -0.35833 0.09306 -0.35798 0.09468 C -0.35729 0.09746 -0.35712 0.10047 -0.3559 0.10278 L -0.35399 0.10672 C -0.35364 0.10857 -0.35347 0.11042 -0.35295 0.11204 C -0.35243 0.11343 -0.35156 0.11459 -0.35104 0.11598 C -0.35017 0.11783 -0.34948 0.11945 -0.34896 0.1213 C -0.34861 0.12269 -0.34844 0.12408 -0.34792 0.12547 C -0.34739 0.12686 -0.34653 0.12802 -0.34601 0.1294 C -0.34548 0.13056 -0.34548 0.13218 -0.34496 0.13334 C -0.34375 0.13612 -0.34236 0.13866 -0.34097 0.14144 L -0.33698 0.14931 C -0.33628 0.1507 -0.33611 0.15278 -0.33489 0.15348 L -0.33194 0.15464 C -0.32239 0.17177 -0.33767 0.14561 -0.32292 0.16528 C -0.32101 0.16806 -0.31927 0.1713 -0.31701 0.17339 C -0.31597 0.17431 -0.31493 0.17501 -0.31389 0.17593 C -0.31285 0.17732 -0.31215 0.17894 -0.31094 0.1801 C -0.3026 0.18866 -0.30781 0.18264 -0.30104 0.18797 C -0.29896 0.18959 -0.29705 0.19167 -0.29496 0.19329 C -0.29392 0.19422 -0.29305 0.19561 -0.29201 0.19607 L -0.28906 0.19746 C -0.28802 0.19815 -0.28351 0.20302 -0.28194 0.20394 C -0.28038 0.2051 -0.27864 0.20556 -0.27691 0.20672 C -0.27482 0.20811 -0.27309 0.21065 -0.27101 0.21204 C -0.26597 0.21528 -0.2684 0.21413 -0.26406 0.21598 C -0.26337 0.21737 -0.26302 0.21922 -0.26198 0.21991 C -0.26024 0.22153 -0.25781 0.22153 -0.25607 0.22269 C -0.25469 0.22362 -0.2533 0.22454 -0.25191 0.22524 C -0.25 0.22639 -0.24705 0.22732 -0.24496 0.22802 C -0.24219 0.23079 -0.24028 0.23311 -0.23698 0.23473 C -0.23542 0.23542 -0.23368 0.23565 -0.23194 0.23612 C -0.22587 0.24144 -0.23246 0.23635 -0.225 0.24005 C -0.21458 0.24514 -0.22726 0.24052 -0.21701 0.24399 C -0.21493 0.24584 -0.21337 0.24862 -0.21094 0.24931 C -0.19844 0.25348 -0.21406 0.24815 -0.20399 0.25209 C -0.20278 0.25255 -0.20139 0.25278 -0.2 0.25325 C -0.19809 0.2551 -0.19635 0.25788 -0.1941 0.25857 C -0.17986 0.26343 -0.19219 0.25973 -0.17708 0.26274 C -0.17535 0.26297 -0.17361 0.26366 -0.17205 0.26389 C -0.16996 0.26459 -0.16805 0.26482 -0.16597 0.26528 C -0.14462 0.26389 -0.14496 0.27339 -0.14496 0.26274 L -0.14305 0.26945 L -0.14305 0.26945 " pathEditMode="relative" ptsTypes="AAAAAAAAAAAAAAAAAAAAAAAAAAAAA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96296E-6 L 1.94444E-6 0.00023 C 0.00903 0.00023 0.01857 0.00046 0.02778 0.00115 C 0.02934 0.00139 0.03055 0.00208 0.03194 0.00231 C 0.03732 0.00301 0.04323 0.00324 0.04896 0.0037 C 0.06528 0.00532 0.05989 0.00463 0.07274 0.00648 C 0.0743 0.00671 0.07552 0.0074 0.07691 0.00764 C 0.08455 0.00902 0.1 0.01041 0.1 0.01065 C 0.10972 0.01389 0.10434 0.0125 0.12274 0.01342 C 0.16302 0.01504 0.15538 0.01389 0.19097 0.01574 C 0.19653 0.01643 0.20226 0.0169 0.20798 0.01736 C 0.21805 0.01944 0.21857 0.02014 0.23298 0.02014 L 0.33298 0.01852 C 0.38055 0.01365 0.34149 0.01736 0.45 0.01736 C 0.44791 0.01736 0.51198 0.01319 0.50989 0.01319 " pathEditMode="relative" rAng="0" ptsTypes="AAAAAAAAAAAAAAA">
                                      <p:cBhvr>
                                        <p:cTn id="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03" y="99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7313" y="518337"/>
            <a:ext cx="2603277" cy="16444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 Accumulation</a:t>
            </a:r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628650" y="2303436"/>
            <a:ext cx="7886700" cy="3468542"/>
            <a:chOff x="628650" y="2303436"/>
            <a:chExt cx="7886700" cy="346854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650" y="2303436"/>
              <a:ext cx="3468542" cy="3468542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8686" y="2303436"/>
              <a:ext cx="3456664" cy="3456664"/>
            </a:xfrm>
            <a:prstGeom prst="rect">
              <a:avLst/>
            </a:prstGeom>
          </p:spPr>
        </p:pic>
      </p:grpSp>
      <p:sp>
        <p:nvSpPr>
          <p:cNvPr id="20" name="Oval 19"/>
          <p:cNvSpPr/>
          <p:nvPr/>
        </p:nvSpPr>
        <p:spPr>
          <a:xfrm>
            <a:off x="6497458" y="1715359"/>
            <a:ext cx="289560" cy="28956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8515350" y="1715359"/>
            <a:ext cx="289560" cy="28956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5370" y="5966377"/>
            <a:ext cx="3724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Before PHA production (t = 0h)</a:t>
            </a:r>
            <a:endParaRPr lang="en-US" sz="2000" dirty="0"/>
          </a:p>
        </p:txBody>
      </p:sp>
      <p:grpSp>
        <p:nvGrpSpPr>
          <p:cNvPr id="26" name="Group 25"/>
          <p:cNvGrpSpPr/>
          <p:nvPr/>
        </p:nvGrpSpPr>
        <p:grpSpPr>
          <a:xfrm>
            <a:off x="4854739" y="5966377"/>
            <a:ext cx="3864558" cy="400110"/>
            <a:chOff x="777240" y="5966377"/>
            <a:chExt cx="3864558" cy="400110"/>
          </a:xfrm>
        </p:grpSpPr>
        <p:sp>
          <p:nvSpPr>
            <p:cNvPr id="27" name="Oval 26"/>
            <p:cNvSpPr/>
            <p:nvPr/>
          </p:nvSpPr>
          <p:spPr>
            <a:xfrm>
              <a:off x="777240" y="6021652"/>
              <a:ext cx="289560" cy="28956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066800" y="5966377"/>
              <a:ext cx="35749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After PHA production (t = 24h)</a:t>
              </a:r>
              <a:endParaRPr lang="en-US" sz="2000" dirty="0"/>
            </a:p>
          </p:txBody>
        </p:sp>
      </p:grpSp>
      <p:sp>
        <p:nvSpPr>
          <p:cNvPr id="38" name="Oval 37"/>
          <p:cNvSpPr/>
          <p:nvPr/>
        </p:nvSpPr>
        <p:spPr>
          <a:xfrm>
            <a:off x="375810" y="6021652"/>
            <a:ext cx="289560" cy="28956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41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SSA-SEM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28650" y="951394"/>
            <a:ext cx="8088630" cy="9409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800" dirty="0"/>
              <a:t>Serial Section Array-Scanning Electron Microscopy</a:t>
            </a:r>
          </a:p>
        </p:txBody>
      </p:sp>
      <p:pic>
        <p:nvPicPr>
          <p:cNvPr id="2050" name="Picture 2" descr="http://openi.nlm.nih.gov/imgs/512/335/3369938/3369938_ppat.1002740.g0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244" y="1772411"/>
            <a:ext cx="5207512" cy="4159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914899" y="5969131"/>
            <a:ext cx="39862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err="1" smtClean="0"/>
              <a:t>Reichelt</a:t>
            </a:r>
            <a:r>
              <a:rPr lang="en-US" sz="1200" dirty="0" smtClean="0"/>
              <a:t> et al., (2012) </a:t>
            </a:r>
            <a:r>
              <a:rPr lang="en-US" sz="1200" dirty="0" err="1" smtClean="0"/>
              <a:t>PloS</a:t>
            </a:r>
            <a:r>
              <a:rPr lang="en-US" sz="1200" dirty="0" smtClean="0"/>
              <a:t> </a:t>
            </a:r>
            <a:r>
              <a:rPr lang="en-US" sz="1200" dirty="0" err="1" smtClean="0"/>
              <a:t>Pathog</a:t>
            </a:r>
            <a:r>
              <a:rPr lang="en-US" sz="1200" dirty="0" smtClean="0"/>
              <a:t>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5881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SSA-SEM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28650" y="951394"/>
            <a:ext cx="8088630" cy="9409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800" dirty="0"/>
              <a:t>Serial Section Array-Scanning Electron Microscopy</a:t>
            </a:r>
          </a:p>
        </p:txBody>
      </p:sp>
      <p:pic>
        <p:nvPicPr>
          <p:cNvPr id="3074" name="Picture 2" descr="http://www.wpclipart.com/medical/cartoons/bacteria/bacteria_cartoon_gree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3592590"/>
            <a:ext cx="1711224" cy="108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s3.amazonaws.com/thumbnails.illustrationsource.com/huge.22.11026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61" y="1892298"/>
            <a:ext cx="1605261" cy="1842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Group 27"/>
          <p:cNvGrpSpPr/>
          <p:nvPr/>
        </p:nvGrpSpPr>
        <p:grpSpPr>
          <a:xfrm>
            <a:off x="3347174" y="2891190"/>
            <a:ext cx="2449652" cy="1784786"/>
            <a:chOff x="3111099" y="2891190"/>
            <a:chExt cx="2449652" cy="1784786"/>
          </a:xfrm>
        </p:grpSpPr>
        <p:pic>
          <p:nvPicPr>
            <p:cNvPr id="10" name="Picture 2" descr="http://www.wpclipart.com/medical/cartoons/bacteria/bacteria_cartoon_green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1730"/>
            <a:stretch/>
          </p:blipFill>
          <p:spPr bwMode="auto">
            <a:xfrm>
              <a:off x="3111099" y="3592590"/>
              <a:ext cx="312647" cy="10833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http://www.wpclipart.com/medical/cartoons/bacteria/bacteria_cartoon_green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914" t="844" r="73002" b="-844"/>
            <a:stretch/>
          </p:blipFill>
          <p:spPr bwMode="auto">
            <a:xfrm>
              <a:off x="3530118" y="3592590"/>
              <a:ext cx="155449" cy="10833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http://www.wpclipart.com/medical/cartoons/bacteria/bacteria_cartoon_green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696" r="62823"/>
            <a:stretch/>
          </p:blipFill>
          <p:spPr bwMode="auto">
            <a:xfrm>
              <a:off x="3791939" y="3592590"/>
              <a:ext cx="128016" cy="10833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http://www.wpclipart.com/medical/cartoons/bacteria/bacteria_cartoon_green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727" r="53258"/>
            <a:stretch/>
          </p:blipFill>
          <p:spPr bwMode="auto">
            <a:xfrm>
              <a:off x="4026327" y="3592590"/>
              <a:ext cx="137160" cy="10833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http://www.wpclipart.com/medical/cartoons/bacteria/bacteria_cartoon_green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689" r="43158"/>
            <a:stretch/>
          </p:blipFill>
          <p:spPr bwMode="auto">
            <a:xfrm>
              <a:off x="4269859" y="3592590"/>
              <a:ext cx="173736" cy="10833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http://www.wpclipart.com/medical/cartoons/bacteria/bacteria_cartoon_green.pn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575" r="14944"/>
            <a:stretch/>
          </p:blipFill>
          <p:spPr bwMode="auto">
            <a:xfrm>
              <a:off x="5099288" y="3592590"/>
              <a:ext cx="128016" cy="10833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http://www.wpclipart.com/medical/cartoons/bacteria/bacteria_cartoon_green.pn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521" r="22997"/>
            <a:stretch/>
          </p:blipFill>
          <p:spPr bwMode="auto">
            <a:xfrm>
              <a:off x="4830075" y="3592590"/>
              <a:ext cx="162841" cy="10833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2" descr="http://www.wpclipart.com/medical/cartoons/bacteria/bacteria_cartoon_green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652" r="32195"/>
            <a:stretch/>
          </p:blipFill>
          <p:spPr bwMode="auto">
            <a:xfrm>
              <a:off x="4549967" y="3592590"/>
              <a:ext cx="173736" cy="10833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http://www.wpclipart.com/medical/cartoons/bacteria/bacteria_cartoon_green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730"/>
            <a:stretch/>
          </p:blipFill>
          <p:spPr bwMode="auto">
            <a:xfrm>
              <a:off x="5333676" y="3586838"/>
              <a:ext cx="227075" cy="10833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0" name="Group 19"/>
            <p:cNvGrpSpPr/>
            <p:nvPr/>
          </p:nvGrpSpPr>
          <p:grpSpPr>
            <a:xfrm>
              <a:off x="3423746" y="3246120"/>
              <a:ext cx="923837" cy="329184"/>
              <a:chOff x="3423746" y="3246120"/>
              <a:chExt cx="923837" cy="329184"/>
            </a:xfrm>
          </p:grpSpPr>
          <p:cxnSp>
            <p:nvCxnSpPr>
              <p:cNvPr id="5" name="Straight Connector 4"/>
              <p:cNvCxnSpPr/>
              <p:nvPr/>
            </p:nvCxnSpPr>
            <p:spPr>
              <a:xfrm>
                <a:off x="3791939" y="3246120"/>
                <a:ext cx="0" cy="32918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3959806" y="3246120"/>
                <a:ext cx="0" cy="32918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/>
              <p:cNvCxnSpPr/>
              <p:nvPr/>
            </p:nvCxnSpPr>
            <p:spPr>
              <a:xfrm>
                <a:off x="3423746" y="3401568"/>
                <a:ext cx="368193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/>
              <p:nvPr/>
            </p:nvCxnSpPr>
            <p:spPr>
              <a:xfrm flipH="1">
                <a:off x="3979390" y="3407664"/>
                <a:ext cx="368193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TextBox 25"/>
            <p:cNvSpPr txBox="1"/>
            <p:nvPr/>
          </p:nvSpPr>
          <p:spPr>
            <a:xfrm>
              <a:off x="3547857" y="2891190"/>
              <a:ext cx="823897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b="1" dirty="0" smtClean="0"/>
                <a:t>100 nm</a:t>
              </a:r>
              <a:endParaRPr lang="en-US" sz="1600" dirty="0"/>
            </a:p>
          </p:txBody>
        </p:sp>
      </p:grpSp>
      <p:cxnSp>
        <p:nvCxnSpPr>
          <p:cNvPr id="30" name="Straight Arrow Connector 29"/>
          <p:cNvCxnSpPr/>
          <p:nvPr/>
        </p:nvCxnSpPr>
        <p:spPr>
          <a:xfrm>
            <a:off x="2339874" y="4130324"/>
            <a:ext cx="897102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376476" y="3789977"/>
            <a:ext cx="823897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b="1" dirty="0" smtClean="0"/>
              <a:t>section</a:t>
            </a:r>
            <a:endParaRPr lang="en-US" sz="1600" dirty="0"/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5996349" y="4130324"/>
            <a:ext cx="897102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729001" y="3789977"/>
            <a:ext cx="1431798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b="1" dirty="0" smtClean="0"/>
              <a:t>reconstruction</a:t>
            </a:r>
            <a:endParaRPr lang="en-US" sz="1600" dirty="0"/>
          </a:p>
        </p:txBody>
      </p:sp>
      <p:sp>
        <p:nvSpPr>
          <p:cNvPr id="31" name="Freeform 30"/>
          <p:cNvSpPr/>
          <p:nvPr/>
        </p:nvSpPr>
        <p:spPr>
          <a:xfrm>
            <a:off x="7210547" y="3668911"/>
            <a:ext cx="1775997" cy="919239"/>
          </a:xfrm>
          <a:custGeom>
            <a:avLst/>
            <a:gdLst>
              <a:gd name="connsiteX0" fmla="*/ 1051560 w 1783080"/>
              <a:gd name="connsiteY0" fmla="*/ 45720 h 1051560"/>
              <a:gd name="connsiteX1" fmla="*/ 786384 w 1783080"/>
              <a:gd name="connsiteY1" fmla="*/ 73152 h 1051560"/>
              <a:gd name="connsiteX2" fmla="*/ 466344 w 1783080"/>
              <a:gd name="connsiteY2" fmla="*/ 164592 h 1051560"/>
              <a:gd name="connsiteX3" fmla="*/ 82296 w 1783080"/>
              <a:gd name="connsiteY3" fmla="*/ 283464 h 1051560"/>
              <a:gd name="connsiteX4" fmla="*/ 0 w 1783080"/>
              <a:gd name="connsiteY4" fmla="*/ 502920 h 1051560"/>
              <a:gd name="connsiteX5" fmla="*/ 0 w 1783080"/>
              <a:gd name="connsiteY5" fmla="*/ 877824 h 1051560"/>
              <a:gd name="connsiteX6" fmla="*/ 301752 w 1783080"/>
              <a:gd name="connsiteY6" fmla="*/ 1051560 h 1051560"/>
              <a:gd name="connsiteX7" fmla="*/ 749808 w 1783080"/>
              <a:gd name="connsiteY7" fmla="*/ 978408 h 1051560"/>
              <a:gd name="connsiteX8" fmla="*/ 1115568 w 1783080"/>
              <a:gd name="connsiteY8" fmla="*/ 960120 h 1051560"/>
              <a:gd name="connsiteX9" fmla="*/ 1554480 w 1783080"/>
              <a:gd name="connsiteY9" fmla="*/ 868680 h 1051560"/>
              <a:gd name="connsiteX10" fmla="*/ 1773936 w 1783080"/>
              <a:gd name="connsiteY10" fmla="*/ 612648 h 1051560"/>
              <a:gd name="connsiteX11" fmla="*/ 1783080 w 1783080"/>
              <a:gd name="connsiteY11" fmla="*/ 365760 h 1051560"/>
              <a:gd name="connsiteX12" fmla="*/ 1627632 w 1783080"/>
              <a:gd name="connsiteY12" fmla="*/ 100584 h 1051560"/>
              <a:gd name="connsiteX13" fmla="*/ 1399032 w 1783080"/>
              <a:gd name="connsiteY13" fmla="*/ 0 h 1051560"/>
              <a:gd name="connsiteX14" fmla="*/ 1051560 w 1783080"/>
              <a:gd name="connsiteY14" fmla="*/ 45720 h 105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783080" h="1051560">
                <a:moveTo>
                  <a:pt x="1051560" y="45720"/>
                </a:moveTo>
                <a:lnTo>
                  <a:pt x="786384" y="73152"/>
                </a:lnTo>
                <a:lnTo>
                  <a:pt x="466344" y="164592"/>
                </a:lnTo>
                <a:lnTo>
                  <a:pt x="82296" y="283464"/>
                </a:lnTo>
                <a:lnTo>
                  <a:pt x="0" y="502920"/>
                </a:lnTo>
                <a:lnTo>
                  <a:pt x="0" y="877824"/>
                </a:lnTo>
                <a:lnTo>
                  <a:pt x="301752" y="1051560"/>
                </a:lnTo>
                <a:lnTo>
                  <a:pt x="749808" y="978408"/>
                </a:lnTo>
                <a:lnTo>
                  <a:pt x="1115568" y="960120"/>
                </a:lnTo>
                <a:lnTo>
                  <a:pt x="1554480" y="868680"/>
                </a:lnTo>
                <a:lnTo>
                  <a:pt x="1773936" y="612648"/>
                </a:lnTo>
                <a:lnTo>
                  <a:pt x="1783080" y="365760"/>
                </a:lnTo>
                <a:lnTo>
                  <a:pt x="1627632" y="100584"/>
                </a:lnTo>
                <a:lnTo>
                  <a:pt x="1399032" y="0"/>
                </a:lnTo>
                <a:lnTo>
                  <a:pt x="1051560" y="45720"/>
                </a:lnTo>
                <a:close/>
              </a:path>
            </a:pathLst>
          </a:custGeom>
          <a:solidFill>
            <a:srgbClr val="A4CD40"/>
          </a:solidFill>
          <a:ln w="28575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733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7" grpId="0"/>
      <p:bldP spid="3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SSA-SEM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435608"/>
            <a:ext cx="5791200" cy="4343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88456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SSA-SEM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435608"/>
            <a:ext cx="5791200" cy="4343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760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SSA-SEM</a:t>
            </a:r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273496" y="1490472"/>
            <a:ext cx="8597008" cy="1034457"/>
            <a:chOff x="111701" y="1655064"/>
            <a:chExt cx="8597008" cy="103445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263" t="14212" r="44474" b="54525"/>
            <a:stretch/>
          </p:blipFill>
          <p:spPr>
            <a:xfrm>
              <a:off x="111701" y="1675927"/>
              <a:ext cx="1339804" cy="100485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401" t="13716" r="44422" b="55106"/>
            <a:stretch/>
          </p:blipFill>
          <p:spPr>
            <a:xfrm>
              <a:off x="1553405" y="1684668"/>
              <a:ext cx="1339805" cy="100485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34" t="14235" r="45733" b="54433"/>
            <a:stretch/>
          </p:blipFill>
          <p:spPr>
            <a:xfrm>
              <a:off x="2995110" y="1675760"/>
              <a:ext cx="1339804" cy="100485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81" t="10240" r="43554" b="58395"/>
            <a:stretch/>
          </p:blipFill>
          <p:spPr>
            <a:xfrm>
              <a:off x="4437330" y="1659151"/>
              <a:ext cx="1339804" cy="100485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205" t="8889" r="44557" b="59873"/>
            <a:stretch/>
          </p:blipFill>
          <p:spPr>
            <a:xfrm>
              <a:off x="5878519" y="1655064"/>
              <a:ext cx="1339804" cy="100485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48" t="8048" r="45091" b="61607"/>
            <a:stretch/>
          </p:blipFill>
          <p:spPr>
            <a:xfrm>
              <a:off x="7319708" y="1655064"/>
              <a:ext cx="1389001" cy="103436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23" name="Group 22"/>
          <p:cNvGrpSpPr/>
          <p:nvPr/>
        </p:nvGrpSpPr>
        <p:grpSpPr>
          <a:xfrm>
            <a:off x="1772108" y="3221751"/>
            <a:ext cx="5599784" cy="3203951"/>
            <a:chOff x="596954" y="3413775"/>
            <a:chExt cx="5599784" cy="3203951"/>
          </a:xfrm>
        </p:grpSpPr>
        <p:sp>
          <p:nvSpPr>
            <p:cNvPr id="3" name="Rectangle 2"/>
            <p:cNvSpPr/>
            <p:nvPr/>
          </p:nvSpPr>
          <p:spPr>
            <a:xfrm>
              <a:off x="596954" y="3413775"/>
              <a:ext cx="1912902" cy="1469788"/>
            </a:xfrm>
            <a:prstGeom prst="rect">
              <a:avLst/>
            </a:pr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12700"/>
            </a:effectLst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180664" y="3874000"/>
              <a:ext cx="1912902" cy="1469788"/>
            </a:xfrm>
            <a:prstGeom prst="rect">
              <a:avLst/>
            </a:prstGeom>
            <a:blipFill dpi="0" rotWithShape="1">
              <a:blip r:embed="rId9">
                <a:alphaModFix amt="85000"/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12700"/>
            </a:effectLst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999955" y="4241984"/>
              <a:ext cx="1912902" cy="1469788"/>
            </a:xfrm>
            <a:prstGeom prst="rect">
              <a:avLst/>
            </a:prstGeom>
            <a:blipFill dpi="0" rotWithShape="1">
              <a:blip r:embed="rId10">
                <a:alphaModFix amt="70000"/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12700"/>
            </a:effectLst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659098" y="4608894"/>
              <a:ext cx="1912902" cy="1469788"/>
            </a:xfrm>
            <a:prstGeom prst="rect">
              <a:avLst/>
            </a:prstGeom>
            <a:blipFill dpi="0" rotWithShape="1">
              <a:blip r:embed="rId11">
                <a:alphaModFix amt="55000"/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12700"/>
            </a:effectLst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281406" y="4957674"/>
              <a:ext cx="1912902" cy="1469788"/>
            </a:xfrm>
            <a:prstGeom prst="rect">
              <a:avLst/>
            </a:prstGeom>
            <a:blipFill dpi="0" rotWithShape="1">
              <a:blip r:embed="rId12">
                <a:alphaModFix amt="40000"/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12700"/>
            </a:effectLst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283836" y="5147938"/>
              <a:ext cx="1912902" cy="1469788"/>
            </a:xfrm>
            <a:prstGeom prst="rect">
              <a:avLst/>
            </a:prstGeom>
            <a:blipFill dpi="0" rotWithShape="1">
              <a:blip r:embed="rId13">
                <a:alphaModFix amt="25000"/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12700"/>
            </a:effectLst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4" name="Straight Arrow Connector 23"/>
          <p:cNvCxnSpPr/>
          <p:nvPr/>
        </p:nvCxnSpPr>
        <p:spPr>
          <a:xfrm rot="5400000" flipV="1">
            <a:off x="4123449" y="3315721"/>
            <a:ext cx="897102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599125" y="3115666"/>
            <a:ext cx="823897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 smtClean="0"/>
              <a:t>stack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93560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3-D Reconstruction of PHA Granules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5376672" y="2881820"/>
            <a:ext cx="2435733" cy="1422876"/>
            <a:chOff x="6236208" y="1241356"/>
            <a:chExt cx="2435733" cy="1422876"/>
          </a:xfrm>
        </p:grpSpPr>
        <p:sp>
          <p:nvSpPr>
            <p:cNvPr id="11" name="Rectangle 10"/>
            <p:cNvSpPr/>
            <p:nvPr/>
          </p:nvSpPr>
          <p:spPr>
            <a:xfrm>
              <a:off x="6236208" y="1765892"/>
              <a:ext cx="1316736" cy="373804"/>
            </a:xfrm>
            <a:prstGeom prst="rect">
              <a:avLst/>
            </a:prstGeom>
            <a:solidFill>
              <a:srgbClr val="EBEB00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PHA 1</a:t>
              </a:r>
              <a:endParaRPr lang="en-US" sz="2400" b="1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6236208" y="2290428"/>
              <a:ext cx="1316736" cy="373804"/>
            </a:xfrm>
            <a:prstGeom prst="rect">
              <a:avLst/>
            </a:prstGeom>
            <a:solidFill>
              <a:srgbClr val="007BB8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PHA 2</a:t>
              </a:r>
              <a:endParaRPr lang="en-US" sz="2400" b="1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552944" y="1765892"/>
              <a:ext cx="962406" cy="37380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 smtClean="0">
                  <a:solidFill>
                    <a:schemeClr val="tx1"/>
                  </a:solidFill>
                </a:rPr>
                <a:t>: 18.2%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7552944" y="2290428"/>
              <a:ext cx="962406" cy="37380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 smtClean="0">
                  <a:solidFill>
                    <a:schemeClr val="tx1"/>
                  </a:solidFill>
                </a:rPr>
                <a:t>: 16.0%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6318504" y="1241356"/>
              <a:ext cx="2353437" cy="37380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Volume fractions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81764" y="1326980"/>
            <a:ext cx="4994908" cy="456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2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know we got </a:t>
            </a:r>
            <a:r>
              <a:rPr lang="en-US" dirty="0" smtClean="0">
                <a:solidFill>
                  <a:srgbClr val="FF0000"/>
                </a:solidFill>
              </a:rPr>
              <a:t>PHBV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28650" y="2584374"/>
            <a:ext cx="73091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800" b="1" dirty="0" smtClean="0">
                <a:solidFill>
                  <a:schemeClr val="accent1"/>
                </a:solidFill>
              </a:rPr>
              <a:t>Gas chromatography (GC)</a:t>
            </a:r>
          </a:p>
          <a:p>
            <a:pPr lvl="1"/>
            <a:r>
              <a:rPr lang="en-US" sz="2400" b="1" dirty="0" smtClean="0"/>
              <a:t>- Monomer composition: 3HB and 3HV</a:t>
            </a:r>
            <a:endParaRPr lang="en-US" sz="24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145" y="1385348"/>
            <a:ext cx="2823710" cy="10992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8650" y="3547520"/>
            <a:ext cx="730912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800" b="1" dirty="0" smtClean="0">
                <a:solidFill>
                  <a:schemeClr val="accent1"/>
                </a:solidFill>
              </a:rPr>
              <a:t>Gel permeation chromatography (GPC)</a:t>
            </a:r>
          </a:p>
          <a:p>
            <a:pPr lvl="1"/>
            <a:r>
              <a:rPr lang="en-US" sz="2400" b="1" dirty="0" smtClean="0"/>
              <a:t>- Molecular weight distribution</a:t>
            </a:r>
          </a:p>
          <a:p>
            <a:pPr lvl="1"/>
            <a:r>
              <a:rPr lang="en-US" sz="2400" b="1" dirty="0" smtClean="0"/>
              <a:t>- Single peak: not a blend of P3HB and P3HV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28650" y="4879998"/>
            <a:ext cx="730912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chemeClr val="accent1"/>
                </a:solidFill>
              </a:rPr>
              <a:t>Differential scanning </a:t>
            </a:r>
            <a:r>
              <a:rPr lang="en-US" sz="2800" b="1" dirty="0" smtClean="0">
                <a:solidFill>
                  <a:schemeClr val="accent1"/>
                </a:solidFill>
              </a:rPr>
              <a:t>calorimetry (DSC)</a:t>
            </a:r>
            <a:endParaRPr lang="en-US" sz="2800" b="1" dirty="0">
              <a:solidFill>
                <a:schemeClr val="accent1"/>
              </a:solidFill>
            </a:endParaRPr>
          </a:p>
          <a:p>
            <a:pPr lvl="1"/>
            <a:r>
              <a:rPr lang="en-US" sz="2400" b="1" dirty="0" smtClean="0"/>
              <a:t>- Peak melting temperature: typical range for </a:t>
            </a:r>
            <a:r>
              <a:rPr lang="en-US" sz="2400" b="1" dirty="0" smtClean="0">
                <a:solidFill>
                  <a:srgbClr val="FF0000"/>
                </a:solidFill>
              </a:rPr>
              <a:t>PHBV</a:t>
            </a:r>
          </a:p>
          <a:p>
            <a:pPr lvl="1"/>
            <a:r>
              <a:rPr lang="en-US" sz="2400" b="1" dirty="0" smtClean="0"/>
              <a:t>- Single peak: </a:t>
            </a:r>
            <a:r>
              <a:rPr lang="en-US" sz="2400" b="1" dirty="0"/>
              <a:t>not a blend of P3HB and </a:t>
            </a:r>
            <a:r>
              <a:rPr lang="en-US" sz="2400" b="1" dirty="0" smtClean="0"/>
              <a:t>P3HV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524860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assets.kingletas.com/wp-content/uploads/2013/04/Question-Peop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807" y="717213"/>
            <a:ext cx="2968385" cy="2762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56177" y="3616056"/>
            <a:ext cx="34316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1"/>
                </a:solidFill>
              </a:rPr>
              <a:t>Questions remain…</a:t>
            </a:r>
            <a:endParaRPr lang="en-US" sz="2800" b="1" dirty="0">
              <a:solidFill>
                <a:schemeClr val="accent1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5495938" y="948045"/>
            <a:ext cx="1303696" cy="284734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686658" y="717213"/>
            <a:ext cx="2363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2"/>
                </a:solidFill>
              </a:rPr>
              <a:t>microbiologists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9110" y="4489467"/>
            <a:ext cx="82657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1. Is the produced polymer really a copolymer?</a:t>
            </a:r>
          </a:p>
          <a:p>
            <a:pPr lvl="1"/>
            <a:r>
              <a:rPr lang="en-US" sz="2000" dirty="0" smtClean="0"/>
              <a:t>- Need </a:t>
            </a:r>
            <a:r>
              <a:rPr lang="en-US" sz="2000" u="sng" dirty="0" smtClean="0"/>
              <a:t>structural verification</a:t>
            </a:r>
            <a:endParaRPr lang="en-US" sz="2000" u="sng" dirty="0"/>
          </a:p>
          <a:p>
            <a:r>
              <a:rPr lang="en-US" sz="2000" b="1" dirty="0" smtClean="0"/>
              <a:t>2. Do </a:t>
            </a:r>
            <a:r>
              <a:rPr lang="en-US" sz="2000" b="1" dirty="0" err="1" smtClean="0"/>
              <a:t>methanotrophs</a:t>
            </a:r>
            <a:r>
              <a:rPr lang="en-US" sz="2000" b="1" dirty="0" smtClean="0"/>
              <a:t> really consume volatile fatty acids?</a:t>
            </a:r>
          </a:p>
          <a:p>
            <a:pPr lvl="1"/>
            <a:r>
              <a:rPr lang="en-US" sz="2000" dirty="0" smtClean="0"/>
              <a:t>- No transporters found in </a:t>
            </a:r>
            <a:r>
              <a:rPr lang="en-US" sz="2000" dirty="0" err="1" smtClean="0"/>
              <a:t>methanotrophs</a:t>
            </a:r>
            <a:endParaRPr lang="en-US" sz="2000" dirty="0" smtClean="0"/>
          </a:p>
          <a:p>
            <a:pPr lvl="1"/>
            <a:r>
              <a:rPr lang="en-US" sz="2000" dirty="0" smtClean="0"/>
              <a:t>- Restricted to C1 metabolism</a:t>
            </a:r>
            <a:endParaRPr lang="en-US" sz="2000" dirty="0"/>
          </a:p>
        </p:txBody>
      </p:sp>
      <p:sp>
        <p:nvSpPr>
          <p:cNvPr id="13" name="Right Brace 12"/>
          <p:cNvSpPr/>
          <p:nvPr/>
        </p:nvSpPr>
        <p:spPr>
          <a:xfrm>
            <a:off x="6556438" y="4533663"/>
            <a:ext cx="395078" cy="1542824"/>
          </a:xfrm>
          <a:prstGeom prst="rightBrace">
            <a:avLst>
              <a:gd name="adj1" fmla="val 89586"/>
              <a:gd name="adj2" fmla="val 5105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6799634" y="4658744"/>
            <a:ext cx="22508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Solution:</a:t>
            </a:r>
            <a:br>
              <a:rPr lang="en-US" sz="2400" b="1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NMR &amp;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isotopic enrichment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164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1" grpId="0" build="p"/>
      <p:bldP spid="13" grpId="0" animBg="1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Hypothesis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28650" y="953255"/>
            <a:ext cx="7886700" cy="9409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Isotopic Enrichment + </a:t>
            </a:r>
            <a:r>
              <a:rPr lang="en-US" sz="3200" baseline="30000" dirty="0" smtClean="0">
                <a:solidFill>
                  <a:srgbClr val="FF0000"/>
                </a:solidFill>
              </a:rPr>
              <a:t>13</a:t>
            </a:r>
            <a:r>
              <a:rPr lang="en-US" sz="3200" dirty="0" smtClean="0">
                <a:solidFill>
                  <a:srgbClr val="FF0000"/>
                </a:solidFill>
              </a:rPr>
              <a:t>C</a:t>
            </a:r>
            <a:r>
              <a:rPr lang="en-US" sz="3200" dirty="0" smtClean="0"/>
              <a:t> NMR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97" y="2052926"/>
            <a:ext cx="867267" cy="8672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777" y="2052926"/>
            <a:ext cx="2042970" cy="81463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3183938"/>
            <a:ext cx="1999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methane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39532" y="3183938"/>
            <a:ext cx="1999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/>
              <a:t>valerate</a:t>
            </a:r>
            <a:endParaRPr lang="en-US" b="1" dirty="0">
              <a:solidFill>
                <a:schemeClr val="accent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395773" y="2854870"/>
            <a:ext cx="122494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741863" y="2489499"/>
            <a:ext cx="2532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Type II </a:t>
            </a:r>
            <a:r>
              <a:rPr lang="en-US" sz="1600" dirty="0" err="1" smtClean="0"/>
              <a:t>methanotrophs</a:t>
            </a:r>
            <a:endParaRPr lang="en-US" sz="16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746" y="2109152"/>
            <a:ext cx="2823710" cy="109924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561914" y="3183938"/>
            <a:ext cx="1999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PHBV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97" y="4368738"/>
            <a:ext cx="867267" cy="86726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777" y="4368738"/>
            <a:ext cx="2042970" cy="81463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0" y="5499750"/>
            <a:ext cx="1999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methane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39532" y="5499750"/>
            <a:ext cx="1999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baseline="30000" dirty="0" smtClean="0">
                <a:solidFill>
                  <a:srgbClr val="FF0000"/>
                </a:solidFill>
              </a:rPr>
              <a:t>13</a:t>
            </a:r>
            <a:r>
              <a:rPr lang="en-US" b="1" dirty="0" smtClean="0">
                <a:solidFill>
                  <a:srgbClr val="FF0000"/>
                </a:solidFill>
              </a:rPr>
              <a:t>C</a:t>
            </a:r>
            <a:r>
              <a:rPr lang="en-US" b="1" dirty="0" smtClean="0"/>
              <a:t>-valerate</a:t>
            </a:r>
            <a:endParaRPr lang="en-US" b="1" dirty="0">
              <a:solidFill>
                <a:schemeClr val="accent1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4395773" y="5170682"/>
            <a:ext cx="122494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741863" y="4805311"/>
            <a:ext cx="2532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Type II </a:t>
            </a:r>
            <a:r>
              <a:rPr lang="en-US" sz="1600" dirty="0" err="1" smtClean="0"/>
              <a:t>methanotrophs</a:t>
            </a:r>
            <a:endParaRPr lang="en-US" sz="1600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746" y="4424964"/>
            <a:ext cx="2823710" cy="109924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561914" y="5499750"/>
            <a:ext cx="1999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baseline="30000" dirty="0" smtClean="0">
                <a:solidFill>
                  <a:srgbClr val="FF0000"/>
                </a:solidFill>
              </a:rPr>
              <a:t>13</a:t>
            </a:r>
            <a:r>
              <a:rPr lang="en-US" b="1" dirty="0" smtClean="0">
                <a:solidFill>
                  <a:srgbClr val="FF0000"/>
                </a:solidFill>
              </a:rPr>
              <a:t>C-PHBV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28155" y="4900559"/>
            <a:ext cx="4585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(*)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722518" y="4153472"/>
            <a:ext cx="7857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(*) = </a:t>
            </a:r>
            <a:r>
              <a:rPr lang="en-US" sz="1400" b="1" baseline="30000" dirty="0" smtClean="0">
                <a:solidFill>
                  <a:srgbClr val="FF0000"/>
                </a:solidFill>
              </a:rPr>
              <a:t>13</a:t>
            </a:r>
            <a:r>
              <a:rPr lang="en-US" sz="1400" b="1" dirty="0" smtClean="0">
                <a:solidFill>
                  <a:srgbClr val="FF0000"/>
                </a:solidFill>
              </a:rPr>
              <a:t>C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148142" y="5038060"/>
            <a:ext cx="4585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(*)</a:t>
            </a:r>
            <a:endParaRPr lang="en-U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530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0" grpId="0"/>
      <p:bldP spid="22" grpId="0"/>
      <p:bldP spid="23" grpId="0"/>
      <p:bldP spid="24" grpId="0"/>
      <p:bldP spid="2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28649" y="1004067"/>
            <a:ext cx="7886700" cy="9409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3200" baseline="30000" dirty="0" smtClean="0">
                <a:solidFill>
                  <a:srgbClr val="FF0000"/>
                </a:solidFill>
              </a:rPr>
              <a:t>13</a:t>
            </a:r>
            <a:r>
              <a:rPr lang="en-US" sz="3200" dirty="0" smtClean="0">
                <a:solidFill>
                  <a:srgbClr val="FF0000"/>
                </a:solidFill>
              </a:rPr>
              <a:t>C</a:t>
            </a:r>
            <a:r>
              <a:rPr lang="en-US" sz="3200" dirty="0" smtClean="0"/>
              <a:t> NMR</a:t>
            </a:r>
            <a:endParaRPr lang="en-US" sz="3200" dirty="0"/>
          </a:p>
        </p:txBody>
      </p:sp>
      <p:sp>
        <p:nvSpPr>
          <p:cNvPr id="35" name="TextBox 34"/>
          <p:cNvSpPr txBox="1"/>
          <p:nvPr/>
        </p:nvSpPr>
        <p:spPr>
          <a:xfrm>
            <a:off x="5511649" y="5855992"/>
            <a:ext cx="251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PHBV </a:t>
            </a:r>
            <a:r>
              <a:rPr lang="en-US" b="1" dirty="0" smtClean="0"/>
              <a:t>from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baseline="30000" dirty="0" smtClean="0">
                <a:solidFill>
                  <a:srgbClr val="FF0000"/>
                </a:solidFill>
              </a:rPr>
              <a:t>13</a:t>
            </a:r>
            <a:r>
              <a:rPr lang="en-US" b="1" dirty="0" smtClean="0">
                <a:solidFill>
                  <a:srgbClr val="FF0000"/>
                </a:solidFill>
              </a:rPr>
              <a:t>C</a:t>
            </a:r>
            <a:r>
              <a:rPr lang="en-US" b="1" dirty="0" smtClean="0"/>
              <a:t>-valerate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119732" y="5855992"/>
            <a:ext cx="251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PHBV </a:t>
            </a:r>
            <a:r>
              <a:rPr lang="en-US" b="1" dirty="0" smtClean="0"/>
              <a:t>from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baseline="30000" dirty="0" smtClean="0"/>
              <a:t>12</a:t>
            </a:r>
            <a:r>
              <a:rPr lang="en-US" b="1" dirty="0" smtClean="0"/>
              <a:t>C-valerate</a:t>
            </a:r>
            <a:endParaRPr lang="en-US" b="1" dirty="0">
              <a:solidFill>
                <a:schemeClr val="accent1"/>
              </a:solidFill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926" y="1328543"/>
            <a:ext cx="3324147" cy="1294064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3980788" y="2059369"/>
            <a:ext cx="4585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(1)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053060" y="1179764"/>
            <a:ext cx="4585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(9)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572186" y="1369967"/>
            <a:ext cx="4585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(8)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312164" y="2055159"/>
            <a:ext cx="4585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(5)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712936" y="2209047"/>
            <a:ext cx="4585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(2)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349989" y="2059368"/>
            <a:ext cx="4585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(3)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354496" y="1369967"/>
            <a:ext cx="4585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(4)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973504" y="2203022"/>
            <a:ext cx="4585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(6)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669821" y="2062184"/>
            <a:ext cx="4585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(7)</a:t>
            </a:r>
            <a:endParaRPr lang="en-US" sz="1400" b="1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70353" y="2880658"/>
            <a:ext cx="3994267" cy="315810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8062" y="2631221"/>
            <a:ext cx="4340704" cy="3434335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2275205" y="3476365"/>
            <a:ext cx="4585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(1)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879847" y="4493339"/>
            <a:ext cx="4585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(5)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101434" y="4358401"/>
            <a:ext cx="4585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(5)</a:t>
            </a:r>
            <a:r>
              <a:rPr lang="en-US" sz="1400" b="1" baseline="30000" dirty="0" smtClean="0">
                <a:solidFill>
                  <a:srgbClr val="FF0000"/>
                </a:solidFill>
              </a:rPr>
              <a:t>*</a:t>
            </a:r>
            <a:endParaRPr lang="en-US" sz="1400" b="1" baseline="30000" dirty="0">
              <a:solidFill>
                <a:srgbClr val="FF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767486" y="4512933"/>
            <a:ext cx="4585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(1)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308897" y="3344760"/>
            <a:ext cx="4585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(5)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711997" y="2948700"/>
            <a:ext cx="4585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(5)</a:t>
            </a:r>
            <a:r>
              <a:rPr lang="en-US" sz="1400" b="1" baseline="30000" dirty="0" smtClean="0">
                <a:solidFill>
                  <a:srgbClr val="FF0000"/>
                </a:solidFill>
              </a:rPr>
              <a:t>*</a:t>
            </a:r>
            <a:endParaRPr lang="en-US" sz="1400" b="1" baseline="30000" dirty="0">
              <a:solidFill>
                <a:srgbClr val="FF0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767486" y="1492492"/>
            <a:ext cx="11608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(1) 3HB-3HB</a:t>
            </a:r>
          </a:p>
          <a:p>
            <a:r>
              <a:rPr lang="en-US" sz="1400" b="1" dirty="0" smtClean="0">
                <a:solidFill>
                  <a:srgbClr val="FF0000"/>
                </a:solidFill>
              </a:rPr>
              <a:t>(5) 3HV-3HV</a:t>
            </a:r>
          </a:p>
          <a:p>
            <a:r>
              <a:rPr lang="en-US" sz="1400" b="1" dirty="0" smtClean="0">
                <a:solidFill>
                  <a:srgbClr val="FF0000"/>
                </a:solidFill>
              </a:rPr>
              <a:t>(5)</a:t>
            </a:r>
            <a:r>
              <a:rPr lang="en-US" sz="1400" b="1" baseline="30000" dirty="0" smtClean="0">
                <a:solidFill>
                  <a:srgbClr val="FF0000"/>
                </a:solidFill>
              </a:rPr>
              <a:t>*</a:t>
            </a:r>
            <a:r>
              <a:rPr lang="en-US" sz="1400" b="1" dirty="0" smtClean="0">
                <a:solidFill>
                  <a:srgbClr val="FF0000"/>
                </a:solidFill>
              </a:rPr>
              <a:t> 3HV-3HB</a:t>
            </a:r>
            <a:endParaRPr lang="en-US" sz="1400" b="1" dirty="0">
              <a:solidFill>
                <a:srgbClr val="FF000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3705560" y="3910519"/>
            <a:ext cx="1732880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3007588" y="3998993"/>
            <a:ext cx="3128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20-fold increase in (5) and (5)</a:t>
            </a:r>
            <a:r>
              <a:rPr lang="en-US" b="1" baseline="30000" dirty="0" smtClean="0"/>
              <a:t>*</a:t>
            </a:r>
            <a:endParaRPr lang="en-US" b="1" baseline="30000" dirty="0"/>
          </a:p>
        </p:txBody>
      </p:sp>
      <p:sp>
        <p:nvSpPr>
          <p:cNvPr id="64" name="TextBox 63"/>
          <p:cNvSpPr txBox="1"/>
          <p:nvPr/>
        </p:nvSpPr>
        <p:spPr>
          <a:xfrm>
            <a:off x="3007589" y="4302314"/>
            <a:ext cx="3128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baseline="30000" dirty="0" smtClean="0">
                <a:solidFill>
                  <a:srgbClr val="FF0000"/>
                </a:solidFill>
              </a:rPr>
              <a:t>13</a:t>
            </a:r>
            <a:r>
              <a:rPr lang="en-US" b="1" dirty="0" smtClean="0">
                <a:solidFill>
                  <a:srgbClr val="FF0000"/>
                </a:solidFill>
              </a:rPr>
              <a:t>C-enriched PHBV!</a:t>
            </a:r>
            <a:endParaRPr lang="en-US" b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795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NMR conclusion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96162" y="5095343"/>
            <a:ext cx="351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Isotropic enrichment + </a:t>
            </a:r>
            <a:r>
              <a:rPr lang="en-US" b="1" baseline="30000" dirty="0" smtClean="0">
                <a:solidFill>
                  <a:srgbClr val="FF0000"/>
                </a:solidFill>
              </a:rPr>
              <a:t>13</a:t>
            </a:r>
            <a:r>
              <a:rPr lang="en-US" b="1" dirty="0" smtClean="0">
                <a:solidFill>
                  <a:srgbClr val="FF0000"/>
                </a:solidFill>
              </a:rPr>
              <a:t>C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NMR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6719" y="2121901"/>
            <a:ext cx="3994267" cy="31581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253852" y="3754176"/>
            <a:ext cx="4585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(1)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95263" y="2586003"/>
            <a:ext cx="4585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(5)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98363" y="2189943"/>
            <a:ext cx="4585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(5)</a:t>
            </a:r>
            <a:r>
              <a:rPr lang="en-US" sz="1400" b="1" baseline="30000" dirty="0" smtClean="0">
                <a:solidFill>
                  <a:srgbClr val="FF0000"/>
                </a:solidFill>
              </a:rPr>
              <a:t>*</a:t>
            </a:r>
            <a:endParaRPr lang="en-US" sz="1400" b="1" baseline="300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72000" y="2367171"/>
            <a:ext cx="445614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b="1" dirty="0" smtClean="0"/>
              <a:t>Structural verification</a:t>
            </a:r>
          </a:p>
          <a:p>
            <a:pPr lvl="1"/>
            <a:r>
              <a:rPr lang="en-US" dirty="0" smtClean="0"/>
              <a:t>- PHBV copolymer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400" b="1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b="1" dirty="0" err="1" smtClean="0"/>
              <a:t>Methanotrophic</a:t>
            </a:r>
            <a:r>
              <a:rPr lang="en-US" sz="2400" b="1" dirty="0" smtClean="0"/>
              <a:t> incorporation of volatile fatty acids</a:t>
            </a:r>
          </a:p>
          <a:p>
            <a:pPr lvl="1"/>
            <a:r>
              <a:rPr lang="en-US" b="1" dirty="0" smtClean="0"/>
              <a:t>- </a:t>
            </a:r>
            <a:r>
              <a:rPr lang="en-US" dirty="0" err="1" smtClean="0"/>
              <a:t>Valerate</a:t>
            </a:r>
            <a:r>
              <a:rPr lang="en-US" dirty="0" smtClean="0"/>
              <a:t> is taken up by </a:t>
            </a:r>
            <a:r>
              <a:rPr lang="en-US" dirty="0" err="1" smtClean="0"/>
              <a:t>methanotrophs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245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Methanotrophic </a:t>
            </a:r>
            <a:r>
              <a:rPr lang="en-US" dirty="0">
                <a:solidFill>
                  <a:srgbClr val="FF0000"/>
                </a:solidFill>
              </a:rPr>
              <a:t>PHBV</a:t>
            </a:r>
            <a:r>
              <a:rPr lang="en-US" dirty="0"/>
              <a:t> Production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28650" y="953255"/>
            <a:ext cx="7886700" cy="9409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654613" y="2894971"/>
            <a:ext cx="1999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</a:t>
            </a:r>
            <a:r>
              <a:rPr lang="en-US" b="1" dirty="0" smtClean="0"/>
              <a:t>ethane</a:t>
            </a:r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710" y="2027704"/>
            <a:ext cx="867267" cy="86726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680515" y="2894971"/>
            <a:ext cx="1999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P3HB</a:t>
            </a:r>
            <a:endParaRPr lang="en-US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858" y="3488466"/>
            <a:ext cx="2042970" cy="81463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54613" y="4342597"/>
            <a:ext cx="1999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/>
              <a:t>valerate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680515" y="3761418"/>
            <a:ext cx="1999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No polymer</a:t>
            </a:r>
            <a:endParaRPr lang="en-US" b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98" y="4932730"/>
            <a:ext cx="867267" cy="86726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378" y="4932730"/>
            <a:ext cx="2042970" cy="81463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18601" y="5933542"/>
            <a:ext cx="1999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methane</a:t>
            </a:r>
            <a:br>
              <a:rPr lang="en-US" b="1" dirty="0" smtClean="0"/>
            </a:br>
            <a:r>
              <a:rPr lang="en-US" b="1" dirty="0" smtClean="0">
                <a:solidFill>
                  <a:schemeClr val="accent1"/>
                </a:solidFill>
              </a:rPr>
              <a:t>(main substrate)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8133" y="5933542"/>
            <a:ext cx="1999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/>
              <a:t>valerate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solidFill>
                  <a:schemeClr val="accent1"/>
                </a:solidFill>
              </a:rPr>
              <a:t>(co-substrate)</a:t>
            </a:r>
            <a:endParaRPr lang="en-US" b="1" dirty="0">
              <a:solidFill>
                <a:schemeClr val="accent1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514374" y="2500008"/>
            <a:ext cx="122494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860464" y="2134637"/>
            <a:ext cx="2532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Type II </a:t>
            </a:r>
            <a:r>
              <a:rPr lang="en-US" sz="1600" dirty="0" err="1" smtClean="0"/>
              <a:t>methanotrophs</a:t>
            </a:r>
            <a:endParaRPr lang="en-US" sz="1600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4514374" y="5734674"/>
            <a:ext cx="122494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860464" y="5369303"/>
            <a:ext cx="2532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Type II </a:t>
            </a:r>
            <a:r>
              <a:rPr lang="en-US" sz="1600" dirty="0" err="1" smtClean="0"/>
              <a:t>methanotrophs</a:t>
            </a:r>
            <a:endParaRPr lang="en-US" sz="1600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4514374" y="4130750"/>
            <a:ext cx="122494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860464" y="3765379"/>
            <a:ext cx="2532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Type II </a:t>
            </a:r>
            <a:r>
              <a:rPr lang="en-US" sz="1600" dirty="0" err="1" smtClean="0"/>
              <a:t>methanotrophs</a:t>
            </a:r>
            <a:endParaRPr lang="en-US" sz="160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347" y="4988956"/>
            <a:ext cx="2823710" cy="109924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680515" y="6063742"/>
            <a:ext cx="1999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PHBV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649" y="1953257"/>
            <a:ext cx="1439191" cy="110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379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/>
      <p:bldP spid="11" grpId="0"/>
      <p:bldP spid="14" grpId="0"/>
      <p:bldP spid="15" grpId="0"/>
      <p:bldP spid="19" grpId="0"/>
      <p:bldP spid="21" grpId="0"/>
      <p:bldP spid="23" grpId="0"/>
      <p:bldP spid="2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Pure culture &amp; enrichment strategy</a:t>
            </a:r>
            <a:endParaRPr lang="en-US" dirty="0"/>
          </a:p>
        </p:txBody>
      </p:sp>
      <p:pic>
        <p:nvPicPr>
          <p:cNvPr id="1026" name="Picture 2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86" t="36849" b="32278"/>
          <a:stretch/>
        </p:blipFill>
        <p:spPr bwMode="auto">
          <a:xfrm>
            <a:off x="3164393" y="1714942"/>
            <a:ext cx="934563" cy="100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86" t="36849" b="32278"/>
          <a:stretch/>
        </p:blipFill>
        <p:spPr bwMode="auto">
          <a:xfrm>
            <a:off x="3797560" y="1867342"/>
            <a:ext cx="934563" cy="100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86" t="36849" b="32278"/>
          <a:stretch/>
        </p:blipFill>
        <p:spPr bwMode="auto">
          <a:xfrm>
            <a:off x="3480976" y="2524076"/>
            <a:ext cx="934563" cy="100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86" t="36849" b="32278"/>
          <a:stretch/>
        </p:blipFill>
        <p:spPr bwMode="auto">
          <a:xfrm>
            <a:off x="4098956" y="1201338"/>
            <a:ext cx="934563" cy="100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86" t="36849" b="32278"/>
          <a:stretch/>
        </p:blipFill>
        <p:spPr bwMode="auto">
          <a:xfrm>
            <a:off x="4516353" y="2142242"/>
            <a:ext cx="934563" cy="100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86" t="36849" b="32278"/>
          <a:stretch/>
        </p:blipFill>
        <p:spPr bwMode="auto">
          <a:xfrm>
            <a:off x="2745948" y="2504438"/>
            <a:ext cx="934563" cy="100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86" t="36849" b="32278"/>
          <a:stretch/>
        </p:blipFill>
        <p:spPr bwMode="auto">
          <a:xfrm>
            <a:off x="2445600" y="1498864"/>
            <a:ext cx="934563" cy="100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" t="3766" r="71146" b="65938"/>
          <a:stretch/>
        </p:blipFill>
        <p:spPr bwMode="auto">
          <a:xfrm>
            <a:off x="6427151" y="1055961"/>
            <a:ext cx="876694" cy="98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" t="3766" r="71146" b="65938"/>
          <a:stretch/>
        </p:blipFill>
        <p:spPr bwMode="auto">
          <a:xfrm>
            <a:off x="7150989" y="1217631"/>
            <a:ext cx="876694" cy="98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" t="3766" r="71146" b="65938"/>
          <a:stretch/>
        </p:blipFill>
        <p:spPr bwMode="auto">
          <a:xfrm>
            <a:off x="6789070" y="1818496"/>
            <a:ext cx="876694" cy="98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" t="3766" r="71146" b="65938"/>
          <a:stretch/>
        </p:blipFill>
        <p:spPr bwMode="auto">
          <a:xfrm>
            <a:off x="6199337" y="2378699"/>
            <a:ext cx="876694" cy="98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" t="3766" r="71146" b="65938"/>
          <a:stretch/>
        </p:blipFill>
        <p:spPr bwMode="auto">
          <a:xfrm>
            <a:off x="7076031" y="2507532"/>
            <a:ext cx="876694" cy="98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" t="3766" r="71146" b="65938"/>
          <a:stretch/>
        </p:blipFill>
        <p:spPr bwMode="auto">
          <a:xfrm>
            <a:off x="7778855" y="2025209"/>
            <a:ext cx="876694" cy="98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2464931" y="3398991"/>
            <a:ext cx="29710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Methylocystis </a:t>
            </a:r>
            <a:r>
              <a:rPr lang="en-US" sz="1600" i="1" dirty="0" err="1" smtClean="0"/>
              <a:t>parvus</a:t>
            </a:r>
            <a:r>
              <a:rPr lang="en-US" sz="1600" dirty="0" smtClean="0"/>
              <a:t> OBBP</a:t>
            </a:r>
            <a:endParaRPr lang="en-US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6068708" y="3383231"/>
            <a:ext cx="3041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err="1" smtClean="0"/>
              <a:t>Methylosinus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trichosporium</a:t>
            </a:r>
            <a:r>
              <a:rPr lang="en-US" sz="1600" dirty="0" smtClean="0"/>
              <a:t> OB3b</a:t>
            </a:r>
            <a:endParaRPr lang="en-US" sz="1600" dirty="0"/>
          </a:p>
        </p:txBody>
      </p:sp>
      <p:sp>
        <p:nvSpPr>
          <p:cNvPr id="4" name="Left Brace 3"/>
          <p:cNvSpPr/>
          <p:nvPr/>
        </p:nvSpPr>
        <p:spPr>
          <a:xfrm>
            <a:off x="1676760" y="2161096"/>
            <a:ext cx="584462" cy="3467491"/>
          </a:xfrm>
          <a:prstGeom prst="leftBrac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-21627" y="5274644"/>
            <a:ext cx="19477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Methanotrophic </a:t>
            </a:r>
            <a:r>
              <a:rPr lang="en-US" sz="2000" b="1" dirty="0" smtClean="0">
                <a:solidFill>
                  <a:srgbClr val="FF0000"/>
                </a:solidFill>
              </a:rPr>
              <a:t>enrichment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325200" y="2138906"/>
            <a:ext cx="29710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or</a:t>
            </a:r>
            <a:endParaRPr lang="en-US" sz="20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-33314" y="1724526"/>
            <a:ext cx="19477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Methanotrophic </a:t>
            </a:r>
            <a:r>
              <a:rPr lang="en-US" sz="2000" b="1" dirty="0" smtClean="0">
                <a:solidFill>
                  <a:srgbClr val="FF0000"/>
                </a:solidFill>
              </a:rPr>
              <a:t>pure culture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1030" name="Picture 6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38" t="5679" r="38206" b="68353"/>
          <a:stretch/>
        </p:blipFill>
        <p:spPr bwMode="auto">
          <a:xfrm>
            <a:off x="3914975" y="4691772"/>
            <a:ext cx="829559" cy="848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96" t="6212" r="6716" b="66954"/>
          <a:stretch/>
        </p:blipFill>
        <p:spPr bwMode="auto">
          <a:xfrm>
            <a:off x="4860292" y="4956600"/>
            <a:ext cx="810705" cy="876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" t="35989" r="68575" b="37754"/>
          <a:stretch/>
        </p:blipFill>
        <p:spPr bwMode="auto">
          <a:xfrm>
            <a:off x="5741462" y="5373722"/>
            <a:ext cx="961535" cy="857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37" t="40515" r="36440" b="37267"/>
          <a:stretch/>
        </p:blipFill>
        <p:spPr bwMode="auto">
          <a:xfrm>
            <a:off x="2920409" y="4724637"/>
            <a:ext cx="848413" cy="72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0" t="69528" r="68418" b="5081"/>
          <a:stretch/>
        </p:blipFill>
        <p:spPr bwMode="auto">
          <a:xfrm>
            <a:off x="3711460" y="5540186"/>
            <a:ext cx="952108" cy="829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6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29" t="68857" r="35515" b="4020"/>
          <a:stretch/>
        </p:blipFill>
        <p:spPr bwMode="auto">
          <a:xfrm>
            <a:off x="7806736" y="5315604"/>
            <a:ext cx="886121" cy="886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35" t="71262"/>
          <a:stretch/>
        </p:blipFill>
        <p:spPr bwMode="auto">
          <a:xfrm>
            <a:off x="6893069" y="5540186"/>
            <a:ext cx="932951" cy="938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86" t="36849" b="32278"/>
          <a:stretch/>
        </p:blipFill>
        <p:spPr bwMode="auto">
          <a:xfrm>
            <a:off x="6717802" y="4811413"/>
            <a:ext cx="934563" cy="100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86" t="36849" b="32278"/>
          <a:stretch/>
        </p:blipFill>
        <p:spPr bwMode="auto">
          <a:xfrm>
            <a:off x="2850194" y="5482489"/>
            <a:ext cx="934563" cy="100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" t="3766" r="71146" b="65938"/>
          <a:stretch/>
        </p:blipFill>
        <p:spPr bwMode="auto">
          <a:xfrm>
            <a:off x="5797976" y="4608409"/>
            <a:ext cx="876694" cy="98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http://www.swissfitt.com/wp-content/uploads/Bacteria_Cartoon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" t="3766" r="71146" b="65938"/>
          <a:stretch/>
        </p:blipFill>
        <p:spPr bwMode="auto">
          <a:xfrm>
            <a:off x="4817939" y="5625811"/>
            <a:ext cx="876694" cy="98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551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Stable microbial community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5855" y="5354425"/>
            <a:ext cx="80722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i="1" dirty="0" smtClean="0">
                <a:solidFill>
                  <a:srgbClr val="FF0000"/>
                </a:solidFill>
              </a:rPr>
              <a:t>Methylocystis</a:t>
            </a:r>
            <a:r>
              <a:rPr lang="en-US" sz="2000" dirty="0" smtClean="0"/>
              <a:t>-dominated methanotrophic enrichment was stable in a long-term operation (&gt; 300 days).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468" y="1212339"/>
            <a:ext cx="5377064" cy="408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847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Stable functional performance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65" y="1886809"/>
            <a:ext cx="3649593" cy="292736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8404" y="4814176"/>
            <a:ext cx="27479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Exponentially growing methanotrophic cells</a:t>
            </a:r>
          </a:p>
        </p:txBody>
      </p:sp>
      <p:graphicFrame>
        <p:nvGraphicFramePr>
          <p:cNvPr id="10" name="Chart 9"/>
          <p:cNvGraphicFramePr/>
          <p:nvPr>
            <p:extLst/>
          </p:nvPr>
        </p:nvGraphicFramePr>
        <p:xfrm>
          <a:off x="3967156" y="1809947"/>
          <a:ext cx="4735397" cy="2830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946049" y="4814176"/>
            <a:ext cx="27479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Stable PHA </a:t>
            </a:r>
            <a:br>
              <a:rPr lang="en-US" sz="2000" b="1" dirty="0" smtClean="0"/>
            </a:br>
            <a:r>
              <a:rPr lang="en-US" sz="2000" b="1" dirty="0" smtClean="0"/>
              <a:t>production capacity</a:t>
            </a:r>
          </a:p>
        </p:txBody>
      </p:sp>
    </p:spTree>
    <p:extLst>
      <p:ext uri="{BB962C8B-B14F-4D97-AF65-F5344CB8AC3E}">
        <p14:creationId xmlns:p14="http://schemas.microsoft.com/office/powerpoint/2010/main" val="275582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Graphic spid="10" grpId="0">
        <p:bldAsOne/>
      </p:bldGraphic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 Production Phase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42" y="1734721"/>
            <a:ext cx="8465800" cy="247838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85740" y="4326904"/>
            <a:ext cx="22812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Growth Phase</a:t>
            </a:r>
            <a:endParaRPr lang="en-US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420414" y="4326904"/>
            <a:ext cx="27447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PHA Production Phase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64699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“Customizable” PHBV Copolymer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96675" y="5474011"/>
            <a:ext cx="5137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Consistency of produced PHA polymer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Ability to tweak the polymer properties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442211" y="5474011"/>
            <a:ext cx="3073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Very critical requirements in polymer industry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754054" y="5797176"/>
            <a:ext cx="688157" cy="0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7144686"/>
              </p:ext>
            </p:extLst>
          </p:nvPr>
        </p:nvGraphicFramePr>
        <p:xfrm>
          <a:off x="851869" y="1290631"/>
          <a:ext cx="4427220" cy="4183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6925" y="2301247"/>
            <a:ext cx="2823710" cy="109924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957741" y="3400495"/>
            <a:ext cx="72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3HB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74420" y="3400495"/>
            <a:ext cx="72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3HV</a:t>
            </a:r>
          </a:p>
        </p:txBody>
      </p:sp>
    </p:spTree>
    <p:extLst>
      <p:ext uri="{BB962C8B-B14F-4D97-AF65-F5344CB8AC3E}">
        <p14:creationId xmlns:p14="http://schemas.microsoft.com/office/powerpoint/2010/main" val="1867108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  <p:bldP spid="1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pic>
        <p:nvPicPr>
          <p:cNvPr id="4098" name="Picture 2" descr="Figure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153" y="1326980"/>
            <a:ext cx="6053694" cy="4755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208686" y="4864230"/>
            <a:ext cx="16968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PHBV</a:t>
            </a:r>
            <a:br>
              <a:rPr lang="en-US" sz="2000" b="1" dirty="0" smtClean="0">
                <a:solidFill>
                  <a:srgbClr val="FF0000"/>
                </a:solidFill>
              </a:rPr>
            </a:br>
            <a:r>
              <a:rPr lang="en-US" sz="2000" b="1" dirty="0" smtClean="0">
                <a:solidFill>
                  <a:srgbClr val="FF0000"/>
                </a:solidFill>
              </a:rPr>
              <a:t>copolymer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87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63758"/>
            <a:ext cx="7886700" cy="491324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/>
              <a:t>Acknowledgements</a:t>
            </a:r>
          </a:p>
          <a:p>
            <a:pPr lvl="1"/>
            <a:r>
              <a:rPr lang="en-US" sz="2000" dirty="0" smtClean="0"/>
              <a:t>Craig </a:t>
            </a:r>
            <a:r>
              <a:rPr lang="en-US" sz="2000" dirty="0" err="1" smtClean="0"/>
              <a:t>Criddle</a:t>
            </a:r>
            <a:endParaRPr lang="en-US" sz="2000" dirty="0" smtClean="0"/>
          </a:p>
          <a:p>
            <a:pPr lvl="2"/>
            <a:r>
              <a:rPr lang="en-US" sz="1600" dirty="0" err="1" smtClean="0"/>
              <a:t>Wakuna</a:t>
            </a:r>
            <a:r>
              <a:rPr lang="en-US" sz="1600" dirty="0" smtClean="0"/>
              <a:t> </a:t>
            </a:r>
            <a:r>
              <a:rPr lang="en-US" sz="1600" dirty="0" err="1" smtClean="0"/>
              <a:t>Galega</a:t>
            </a:r>
            <a:endParaRPr lang="en-US" sz="1600" dirty="0" smtClean="0"/>
          </a:p>
          <a:p>
            <a:pPr lvl="2"/>
            <a:r>
              <a:rPr lang="en-US" sz="1600" dirty="0" smtClean="0"/>
              <a:t>Nathan Strong</a:t>
            </a:r>
          </a:p>
          <a:p>
            <a:pPr lvl="2"/>
            <a:r>
              <a:rPr lang="en-US" sz="1600" dirty="0" smtClean="0"/>
              <a:t>Sung-</a:t>
            </a:r>
            <a:r>
              <a:rPr lang="en-US" sz="1600" dirty="0" err="1" smtClean="0"/>
              <a:t>Geun</a:t>
            </a:r>
            <a:r>
              <a:rPr lang="en-US" sz="1600" dirty="0" smtClean="0"/>
              <a:t> Woo</a:t>
            </a:r>
          </a:p>
          <a:p>
            <a:pPr lvl="1"/>
            <a:r>
              <a:rPr lang="en-US" sz="2000" dirty="0"/>
              <a:t>Robert </a:t>
            </a:r>
            <a:r>
              <a:rPr lang="en-US" sz="2000" dirty="0" err="1"/>
              <a:t>Waymouth</a:t>
            </a:r>
            <a:endParaRPr lang="en-US" sz="2000" dirty="0"/>
          </a:p>
          <a:p>
            <a:pPr lvl="2"/>
            <a:r>
              <a:rPr lang="en-US" sz="1600" dirty="0" smtClean="0"/>
              <a:t>James Flanagan</a:t>
            </a:r>
          </a:p>
          <a:p>
            <a:pPr lvl="1"/>
            <a:r>
              <a:rPr lang="en-US" sz="2000" dirty="0" err="1" smtClean="0"/>
              <a:t>Jizhong</a:t>
            </a:r>
            <a:r>
              <a:rPr lang="en-US" sz="2000" dirty="0" smtClean="0"/>
              <a:t> Zhou</a:t>
            </a:r>
          </a:p>
          <a:p>
            <a:pPr lvl="2"/>
            <a:r>
              <a:rPr lang="en-US" sz="1600" dirty="0"/>
              <a:t>Joy Van </a:t>
            </a:r>
            <a:r>
              <a:rPr lang="en-US" sz="1600" dirty="0" err="1" smtClean="0"/>
              <a:t>Nostrand</a:t>
            </a:r>
            <a:endParaRPr lang="en-US" sz="1600" dirty="0" smtClean="0"/>
          </a:p>
          <a:p>
            <a:pPr lvl="2"/>
            <a:r>
              <a:rPr lang="en-US" sz="1600" dirty="0" smtClean="0"/>
              <a:t>Tong Yuan</a:t>
            </a:r>
          </a:p>
          <a:p>
            <a:pPr lvl="1"/>
            <a:r>
              <a:rPr lang="en-US" sz="2000" dirty="0"/>
              <a:t>Curtis Frank</a:t>
            </a:r>
          </a:p>
          <a:p>
            <a:pPr lvl="1"/>
            <a:r>
              <a:rPr lang="en-US" sz="2000" dirty="0" smtClean="0"/>
              <a:t>Sarah </a:t>
            </a:r>
            <a:r>
              <a:rPr lang="en-US" sz="2000" dirty="0" err="1" smtClean="0"/>
              <a:t>Billington</a:t>
            </a:r>
            <a:endParaRPr lang="en-US" sz="2000" dirty="0" smtClean="0"/>
          </a:p>
          <a:p>
            <a:pPr lvl="2"/>
            <a:r>
              <a:rPr lang="en-US" sz="1600" dirty="0" smtClean="0"/>
              <a:t>Cecily Ryan</a:t>
            </a:r>
          </a:p>
          <a:p>
            <a:pPr lvl="1"/>
            <a:r>
              <a:rPr lang="en-US" sz="2000" dirty="0" smtClean="0"/>
              <a:t>Green Team</a:t>
            </a:r>
          </a:p>
          <a:p>
            <a:pPr lvl="1"/>
            <a:r>
              <a:rPr lang="en-US" sz="2000" dirty="0" smtClean="0"/>
              <a:t>Funding</a:t>
            </a:r>
          </a:p>
          <a:p>
            <a:pPr marL="914400" lvl="2" indent="0">
              <a:buNone/>
            </a:pPr>
            <a:r>
              <a:rPr lang="en-US" sz="1800" dirty="0" smtClean="0"/>
              <a:t>Samsung Scholarship</a:t>
            </a:r>
          </a:p>
          <a:p>
            <a:pPr marL="914400" lvl="2" indent="0">
              <a:buNone/>
            </a:pPr>
            <a:r>
              <a:rPr lang="en-US" sz="1800" dirty="0" smtClean="0"/>
              <a:t>Chevron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8196" name="Picture 4" descr="Criddlegroup20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720" y="1563758"/>
            <a:ext cx="4680250" cy="3104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6785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3526</TotalTime>
  <Words>863</Words>
  <Application>Microsoft Office PowerPoint</Application>
  <PresentationFormat>On-screen Show (4:3)</PresentationFormat>
  <Paragraphs>252</Paragraphs>
  <Slides>35</Slides>
  <Notes>7</Notes>
  <HiddenSlides>5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Arial</vt:lpstr>
      <vt:lpstr>Wingdings</vt:lpstr>
      <vt:lpstr>Times New Roman</vt:lpstr>
      <vt:lpstr>Calibri</vt:lpstr>
      <vt:lpstr>맑은 고딕</vt:lpstr>
      <vt:lpstr>1_Office Theme</vt:lpstr>
      <vt:lpstr>CS ChemDraw Drawing</vt:lpstr>
      <vt:lpstr>PHA Copolymers from CH4</vt:lpstr>
      <vt:lpstr>Research backgrounds</vt:lpstr>
      <vt:lpstr>Life Cycle of PHA Products</vt:lpstr>
      <vt:lpstr>Methane-PHA Cycle</vt:lpstr>
      <vt:lpstr>PHA Drawback: High Production Cost</vt:lpstr>
      <vt:lpstr>One Solution</vt:lpstr>
      <vt:lpstr>Limitations of P3HB</vt:lpstr>
      <vt:lpstr>PHBV</vt:lpstr>
      <vt:lpstr>Recall: how to produce PHBV?</vt:lpstr>
      <vt:lpstr>Problem: C1 Metabolism</vt:lpstr>
      <vt:lpstr>P3HB Production by methanotrophs</vt:lpstr>
      <vt:lpstr>PHBV Production by methanotrophs</vt:lpstr>
      <vt:lpstr>Pure culture &amp; enrichment strategy</vt:lpstr>
      <vt:lpstr>CH4-Fed Microbial Enrichment</vt:lpstr>
      <vt:lpstr>Two Phases</vt:lpstr>
      <vt:lpstr>PHA Accumulation</vt:lpstr>
      <vt:lpstr>SSA-SEM</vt:lpstr>
      <vt:lpstr>SSA-SEM</vt:lpstr>
      <vt:lpstr>SSA-SEM</vt:lpstr>
      <vt:lpstr>SSA-SEM</vt:lpstr>
      <vt:lpstr>SSA-SEM</vt:lpstr>
      <vt:lpstr>3-D Reconstruction of PHA Granules</vt:lpstr>
      <vt:lpstr>How do we know we got PHBV?</vt:lpstr>
      <vt:lpstr>PowerPoint Presentation</vt:lpstr>
      <vt:lpstr>Hypothesis</vt:lpstr>
      <vt:lpstr>Result</vt:lpstr>
      <vt:lpstr>NMR conclusion</vt:lpstr>
      <vt:lpstr>Methanotrophic PHBV Production</vt:lpstr>
      <vt:lpstr>Pure culture &amp; enrichment strategy</vt:lpstr>
      <vt:lpstr>Stable microbial community</vt:lpstr>
      <vt:lpstr>Stable functional performance</vt:lpstr>
      <vt:lpstr>PHA Production Phase</vt:lpstr>
      <vt:lpstr>“Customizable” PHBV Copolymer</vt:lpstr>
      <vt:lpstr>Summary</vt:lpstr>
      <vt:lpstr>Thank you!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Bioplastic Regeneration</dc:title>
  <dc:creator>Jaewook Myung</dc:creator>
  <cp:lastModifiedBy>Jaewook Myung</cp:lastModifiedBy>
  <cp:revision>150</cp:revision>
  <dcterms:created xsi:type="dcterms:W3CDTF">2014-04-24T22:51:57Z</dcterms:created>
  <dcterms:modified xsi:type="dcterms:W3CDTF">2015-08-10T04:56:12Z</dcterms:modified>
</cp:coreProperties>
</file>