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5" r:id="rId1"/>
  </p:sldMasterIdLst>
  <p:notesMasterIdLst>
    <p:notesMasterId r:id="rId36"/>
  </p:notesMasterIdLst>
  <p:sldIdLst>
    <p:sldId id="278" r:id="rId2"/>
    <p:sldId id="289" r:id="rId3"/>
    <p:sldId id="297" r:id="rId4"/>
    <p:sldId id="263" r:id="rId5"/>
    <p:sldId id="304" r:id="rId6"/>
    <p:sldId id="265" r:id="rId7"/>
    <p:sldId id="266" r:id="rId8"/>
    <p:sldId id="298" r:id="rId9"/>
    <p:sldId id="279" r:id="rId10"/>
    <p:sldId id="302" r:id="rId11"/>
    <p:sldId id="303" r:id="rId12"/>
    <p:sldId id="281" r:id="rId13"/>
    <p:sldId id="282" r:id="rId14"/>
    <p:sldId id="283" r:id="rId15"/>
    <p:sldId id="284" r:id="rId16"/>
    <p:sldId id="285" r:id="rId17"/>
    <p:sldId id="300" r:id="rId18"/>
    <p:sldId id="256" r:id="rId19"/>
    <p:sldId id="306" r:id="rId20"/>
    <p:sldId id="307" r:id="rId21"/>
    <p:sldId id="308" r:id="rId22"/>
    <p:sldId id="257" r:id="rId23"/>
    <p:sldId id="258" r:id="rId24"/>
    <p:sldId id="288" r:id="rId25"/>
    <p:sldId id="259" r:id="rId26"/>
    <p:sldId id="309" r:id="rId27"/>
    <p:sldId id="260" r:id="rId28"/>
    <p:sldId id="267" r:id="rId29"/>
    <p:sldId id="291" r:id="rId30"/>
    <p:sldId id="305" r:id="rId31"/>
    <p:sldId id="310" r:id="rId32"/>
    <p:sldId id="301" r:id="rId33"/>
    <p:sldId id="286" r:id="rId34"/>
    <p:sldId id="287" r:id="rId35"/>
  </p:sldIdLst>
  <p:sldSz cx="12192000" cy="6858000"/>
  <p:notesSz cx="6858000" cy="9144000"/>
  <p:embeddedFontLst>
    <p:embeddedFont>
      <p:font typeface="Ebrima" panose="02000000000000000000" pitchFamily="2" charset="0"/>
      <p:regular r:id="rId37"/>
      <p:bold r:id="rId38"/>
    </p:embeddedFont>
    <p:embeddedFont>
      <p:font typeface="Mistral" panose="03090702030407020403" pitchFamily="66" charset="0"/>
      <p:regular r:id="rId39"/>
    </p:embeddedFont>
    <p:embeddedFont>
      <p:font typeface="나눔명조 ExtraBold" panose="020B0600000101010101" charset="-127"/>
      <p:bold r:id="rId40"/>
    </p:embeddedFont>
    <p:embeddedFont>
      <p:font typeface="HY견고딕" panose="02030600000101010101" pitchFamily="18" charset="-127"/>
      <p:regular r:id="rId41"/>
    </p:embeddedFont>
    <p:embeddedFont>
      <p:font typeface="Khmer UI" panose="020B0502040204020203" pitchFamily="34" charset="0"/>
      <p:regular r:id="rId42"/>
      <p:bold r:id="rId43"/>
    </p:embeddedFont>
    <p:embeddedFont>
      <p:font typeface="Segoe UI Semibold" panose="020B0702040204020203" pitchFamily="34" charset="0"/>
      <p:bold r:id="rId44"/>
      <p:boldItalic r:id="rId45"/>
    </p:embeddedFont>
    <p:embeddedFont>
      <p:font typeface="Arial Unicode MS" panose="020B0604020202020204" pitchFamily="50" charset="-127"/>
      <p:regular r:id="rId46"/>
    </p:embeddedFont>
    <p:embeddedFont>
      <p:font typeface="함초롬돋움" panose="020B0604000101010101" pitchFamily="50" charset="-127"/>
      <p:regular r:id="rId47"/>
      <p:bold r:id="rId48"/>
    </p:embeddedFont>
    <p:embeddedFont>
      <p:font typeface="Calibri Light" panose="020F0302020204030204" pitchFamily="34" charset="0"/>
      <p:regular r:id="rId49"/>
      <p:italic r:id="rId50"/>
    </p:embeddedFont>
    <p:embeddedFont>
      <p:font typeface="맑은 고딕" panose="020B0503020000020004" pitchFamily="50" charset="-127"/>
      <p:regular r:id="rId51"/>
      <p:bold r:id="rId52"/>
    </p:embeddedFont>
    <p:embeddedFont>
      <p:font typeface="Lucida Calligraphy" panose="03010101010101010101" pitchFamily="66" charset="0"/>
      <p:regular r:id="rId53"/>
    </p:embeddedFont>
    <p:embeddedFont>
      <p:font typeface="Cambria Math" panose="02040503050406030204" pitchFamily="18" charset="0"/>
      <p:regular r:id="rId54"/>
    </p:embeddedFont>
    <p:embeddedFont>
      <p:font typeface="나눔고딕" panose="020B0600000101010101" charset="-127"/>
      <p:regular r:id="rId55"/>
      <p:bold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함초롬바탕" panose="02030604000101010101" pitchFamily="18" charset="-127"/>
      <p:regular r:id="rId61"/>
      <p:bold r:id="rId6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3520" userDrawn="1">
          <p15:clr>
            <a:srgbClr val="A4A3A4"/>
          </p15:clr>
        </p15:guide>
        <p15:guide id="4" orient="horz" pos="1298" userDrawn="1">
          <p15:clr>
            <a:srgbClr val="A4A3A4"/>
          </p15:clr>
        </p15:guide>
        <p15:guide id="5" orient="horz" pos="3906" userDrawn="1">
          <p15:clr>
            <a:srgbClr val="A4A3A4"/>
          </p15:clr>
        </p15:guide>
        <p15:guide id="6" pos="6357" userDrawn="1">
          <p15:clr>
            <a:srgbClr val="A4A3A4"/>
          </p15:clr>
        </p15:guide>
        <p15:guide id="7" pos="62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B587"/>
    <a:srgbClr val="99FF99"/>
    <a:srgbClr val="308665"/>
    <a:srgbClr val="68CAA2"/>
    <a:srgbClr val="ED7D31"/>
    <a:srgbClr val="CCCCCC"/>
    <a:srgbClr val="F0C5A2"/>
    <a:srgbClr val="E6E6E6"/>
    <a:srgbClr val="C68D68"/>
    <a:srgbClr val="E9AA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29" autoAdjust="0"/>
    <p:restoredTop sz="95943" autoAdjust="0"/>
  </p:normalViewPr>
  <p:slideViewPr>
    <p:cSldViewPr snapToGrid="0" showGuides="1">
      <p:cViewPr>
        <p:scale>
          <a:sx n="70" d="100"/>
          <a:sy n="70" d="100"/>
        </p:scale>
        <p:origin x="1464" y="144"/>
      </p:cViewPr>
      <p:guideLst>
        <p:guide orient="horz" pos="2137"/>
        <p:guide pos="3863"/>
        <p:guide orient="horz" pos="3520"/>
        <p:guide orient="horz" pos="1298"/>
        <p:guide orient="horz" pos="3906"/>
        <p:guide pos="6357"/>
        <p:guide pos="62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61" Type="http://schemas.openxmlformats.org/officeDocument/2006/relationships/font" Target="fonts/font2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&#44144;&#47000;&#47749;&#49464;&#54364;&#50857;%20&#54408;&#47785;_&#44256;&#47140;&#45824;&#54617;&#44368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dmin\Desktop\&#44144;&#47000;&#47749;&#49464;&#54364;&#50857;%20&#54408;&#47785;_&#44256;&#47140;&#45824;&#54617;&#44368;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07887645663951E-2"/>
          <c:y val="0.25269020063876158"/>
          <c:w val="0.90071415448721204"/>
          <c:h val="0.589825072525623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0866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512992977853997E-3"/>
                  <c:y val="2.96058801907873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3.48336681907830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3.35797146862730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3487161245685559E-3"/>
                  <c:y val="3.03935993615842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3.04781721011880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Sheet1!$C$2:$G$2</c:f>
              <c:strCache>
                <c:ptCount val="5"/>
                <c:pt idx="0">
                  <c:v>Insect</c:v>
                </c:pt>
                <c:pt idx="1">
                  <c:v>Mold</c:v>
                </c:pt>
                <c:pt idx="2">
                  <c:v>Metal</c:v>
                </c:pt>
                <c:pt idx="3">
                  <c:v>Plastic</c:v>
                </c:pt>
                <c:pt idx="4">
                  <c:v>Glass</c:v>
                </c:pt>
              </c:strCache>
            </c:strRef>
          </c:cat>
          <c:val>
            <c:numRef>
              <c:f>Sheet1!$C$3:$G$3</c:f>
              <c:numCache>
                <c:formatCode>0.0%</c:formatCode>
                <c:ptCount val="5"/>
                <c:pt idx="0">
                  <c:v>0.374</c:v>
                </c:pt>
                <c:pt idx="1">
                  <c:v>0.10299999999999999</c:v>
                </c:pt>
                <c:pt idx="2">
                  <c:v>7.2999999999999995E-2</c:v>
                </c:pt>
                <c:pt idx="3">
                  <c:v>4.7E-2</c:v>
                </c:pt>
                <c:pt idx="4">
                  <c:v>1.6E-2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B50-4E36-BFA8-56E42378F3D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88467968"/>
        <c:axId val="188469144"/>
      </c:barChart>
      <c:catAx>
        <c:axId val="18846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188469144"/>
        <c:crosses val="autoZero"/>
        <c:auto val="1"/>
        <c:lblAlgn val="ctr"/>
        <c:lblOffset val="100"/>
        <c:noMultiLvlLbl val="0"/>
      </c:catAx>
      <c:valAx>
        <c:axId val="188469144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88467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07887645663951E-2"/>
          <c:y val="0.25269020063876158"/>
          <c:w val="0.90071415448721204"/>
          <c:h val="0.589825072525623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08665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512992977853997E-3"/>
                  <c:y val="2.96058801907873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3.48336681907830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3.35797146862730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3487161245685559E-3"/>
                  <c:y val="3.03935993615842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3.047817210118803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B50-4E36-BFA8-56E42378F3D3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Sheet1!$C$2:$G$2</c:f>
              <c:strCache>
                <c:ptCount val="5"/>
                <c:pt idx="0">
                  <c:v>Insect</c:v>
                </c:pt>
                <c:pt idx="1">
                  <c:v>Mold</c:v>
                </c:pt>
                <c:pt idx="2">
                  <c:v>Metal</c:v>
                </c:pt>
                <c:pt idx="3">
                  <c:v>Plastic</c:v>
                </c:pt>
                <c:pt idx="4">
                  <c:v>Glass</c:v>
                </c:pt>
              </c:strCache>
            </c:strRef>
          </c:cat>
          <c:val>
            <c:numRef>
              <c:f>Sheet1!$C$3:$G$3</c:f>
              <c:numCache>
                <c:formatCode>0.0%</c:formatCode>
                <c:ptCount val="5"/>
                <c:pt idx="0">
                  <c:v>0.374</c:v>
                </c:pt>
                <c:pt idx="1">
                  <c:v>0.10299999999999999</c:v>
                </c:pt>
                <c:pt idx="2">
                  <c:v>7.2999999999999995E-2</c:v>
                </c:pt>
                <c:pt idx="3">
                  <c:v>4.7E-2</c:v>
                </c:pt>
                <c:pt idx="4">
                  <c:v>1.6E-2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B50-4E36-BFA8-56E42378F3D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88470320"/>
        <c:axId val="226141160"/>
      </c:barChart>
      <c:catAx>
        <c:axId val="18847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226141160"/>
        <c:crosses val="autoZero"/>
        <c:auto val="1"/>
        <c:lblAlgn val="ctr"/>
        <c:lblOffset val="100"/>
        <c:noMultiLvlLbl val="0"/>
      </c:catAx>
      <c:valAx>
        <c:axId val="22614116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8847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0.05482</cdr:x>
      <cdr:y>0.15342</cdr:y>
    </cdr:from>
    <cdr:to>
      <cdr:x>0.97399</cdr:x>
      <cdr:y>0.83559</cdr:y>
    </cdr:to>
    <cdr:sp macro="" textlink="">
      <cdr:nvSpPr>
        <cdr:cNvPr id="7" name="직사각형 6"/>
        <cdr:cNvSpPr/>
      </cdr:nvSpPr>
      <cdr:spPr>
        <a:xfrm xmlns:a="http://schemas.openxmlformats.org/drawingml/2006/main">
          <a:off x="154269" y="282989"/>
          <a:ext cx="2586633" cy="12583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0.05482</cdr:x>
      <cdr:y>0.15342</cdr:y>
    </cdr:from>
    <cdr:to>
      <cdr:x>0.97399</cdr:x>
      <cdr:y>0.83559</cdr:y>
    </cdr:to>
    <cdr:sp macro="" textlink="">
      <cdr:nvSpPr>
        <cdr:cNvPr id="7" name="직사각형 6"/>
        <cdr:cNvSpPr/>
      </cdr:nvSpPr>
      <cdr:spPr>
        <a:xfrm xmlns:a="http://schemas.openxmlformats.org/drawingml/2006/main">
          <a:off x="154269" y="282989"/>
          <a:ext cx="2586633" cy="12583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350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ko-KR"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  <a:noFill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F4263-FB9D-48A3-BDEE-5B0527A85924}" type="datetimeFigureOut">
              <a:rPr lang="ko-KR" altLang="en-US" smtClean="0"/>
              <a:t>2016-06-14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672A9-3BFD-41A5-8781-393EFD5207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1101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72A9-3BFD-41A5-8781-393EFD5207D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6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ffectLst/>
              </a:rPr>
              <a:t>impregnated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72A9-3BFD-41A5-8781-393EFD5207D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98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ffectLst/>
              </a:rPr>
              <a:t>impregnated / SiO2</a:t>
            </a:r>
            <a:r>
              <a:rPr lang="en-US" altLang="ko-KR" baseline="0" dirty="0" smtClean="0">
                <a:effectLst/>
              </a:rPr>
              <a:t> silica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72A9-3BFD-41A5-8781-393EFD5207D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268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AF15-4F92-4807-A0EE-6E05BA5BB86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99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72A9-3BFD-41A5-8781-393EFD5207D5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61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656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59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838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29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235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912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447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57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9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9946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065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79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2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1636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090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0950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324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201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71608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369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162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1959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0272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7251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200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026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0442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50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979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0226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7522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11787585" y="-236955"/>
            <a:ext cx="404415" cy="77284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71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00767-6644-4618-BC0C-9678D1934A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924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  <p:sldLayoutId id="2147483697" r:id="rId3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0" Type="http://schemas.openxmlformats.org/officeDocument/2006/relationships/image" Target="../media/image6.jpg"/><Relationship Id="rId4" Type="http://schemas.openxmlformats.org/officeDocument/2006/relationships/image" Target="../media/image1.png"/><Relationship Id="rId9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emf"/><Relationship Id="rId7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9.png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50.png"/><Relationship Id="rId11" Type="http://schemas.microsoft.com/office/2007/relationships/hdphoto" Target="../media/hdphoto4.wdp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1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56.png"/><Relationship Id="rId5" Type="http://schemas.openxmlformats.org/officeDocument/2006/relationships/image" Target="../media/image52.jpeg"/><Relationship Id="rId10" Type="http://schemas.openxmlformats.org/officeDocument/2006/relationships/image" Target="../media/image59.png"/><Relationship Id="rId4" Type="http://schemas.openxmlformats.org/officeDocument/2006/relationships/image" Target="../media/image55.png"/><Relationship Id="rId9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63.emf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jpeg"/><Relationship Id="rId7" Type="http://schemas.openxmlformats.org/officeDocument/2006/relationships/image" Target="../media/image67.jpeg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66.png"/><Relationship Id="rId11" Type="http://schemas.microsoft.com/office/2007/relationships/hdphoto" Target="../media/hdphoto7.wdp"/><Relationship Id="rId5" Type="http://schemas.openxmlformats.org/officeDocument/2006/relationships/image" Target="../media/image65.png"/><Relationship Id="rId10" Type="http://schemas.openxmlformats.org/officeDocument/2006/relationships/image" Target="../media/image70.jpeg"/><Relationship Id="rId4" Type="http://schemas.microsoft.com/office/2007/relationships/hdphoto" Target="../media/hdphoto6.wdp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7.jpeg"/><Relationship Id="rId11" Type="http://schemas.openxmlformats.org/officeDocument/2006/relationships/image" Target="../media/image82.png"/><Relationship Id="rId5" Type="http://schemas.openxmlformats.org/officeDocument/2006/relationships/image" Target="../media/image76.jpe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13" Type="http://schemas.openxmlformats.org/officeDocument/2006/relationships/image" Target="../media/image93.pn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5.jpeg"/><Relationship Id="rId11" Type="http://schemas.openxmlformats.org/officeDocument/2006/relationships/image" Target="../media/image90.jpeg"/><Relationship Id="rId5" Type="http://schemas.openxmlformats.org/officeDocument/2006/relationships/image" Target="../media/image84.jpeg"/><Relationship Id="rId10" Type="http://schemas.openxmlformats.org/officeDocument/2006/relationships/image" Target="../media/image89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6.jpe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1.png"/><Relationship Id="rId9" Type="http://schemas.openxmlformats.org/officeDocument/2006/relationships/image" Target="../media/image9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0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2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jpeg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gif"/><Relationship Id="rId9" Type="http://schemas.openxmlformats.org/officeDocument/2006/relationships/image" Target="../media/image11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0.jpeg"/><Relationship Id="rId3" Type="http://schemas.openxmlformats.org/officeDocument/2006/relationships/image" Target="../media/image113.jpeg"/><Relationship Id="rId7" Type="http://schemas.openxmlformats.org/officeDocument/2006/relationships/image" Target="../media/image116.jpeg"/><Relationship Id="rId12" Type="http://schemas.openxmlformats.org/officeDocument/2006/relationships/image" Target="../media/image72.jpe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115.jpeg"/><Relationship Id="rId11" Type="http://schemas.openxmlformats.org/officeDocument/2006/relationships/image" Target="../media/image119.jpg"/><Relationship Id="rId5" Type="http://schemas.microsoft.com/office/2007/relationships/hdphoto" Target="../media/hdphoto8.wdp"/><Relationship Id="rId10" Type="http://schemas.openxmlformats.org/officeDocument/2006/relationships/image" Target="../media/image118.jpeg"/><Relationship Id="rId4" Type="http://schemas.openxmlformats.org/officeDocument/2006/relationships/image" Target="../media/image114.jpeg"/><Relationship Id="rId9" Type="http://schemas.microsoft.com/office/2007/relationships/hdphoto" Target="../media/hdphoto9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pn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eg"/><Relationship Id="rId13" Type="http://schemas.openxmlformats.org/officeDocument/2006/relationships/image" Target="../media/image143.jpe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microsoft.com/office/2007/relationships/hdphoto" Target="../media/hdphoto10.wdp"/><Relationship Id="rId17" Type="http://schemas.openxmlformats.org/officeDocument/2006/relationships/image" Target="../media/image147.png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146.png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5.png"/><Relationship Id="rId10" Type="http://schemas.openxmlformats.org/officeDocument/2006/relationships/image" Target="../media/image141.jpeg"/><Relationship Id="rId4" Type="http://schemas.openxmlformats.org/officeDocument/2006/relationships/image" Target="../media/image135.png"/><Relationship Id="rId9" Type="http://schemas.openxmlformats.org/officeDocument/2006/relationships/image" Target="../media/image140.jpeg"/><Relationship Id="rId14" Type="http://schemas.openxmlformats.org/officeDocument/2006/relationships/image" Target="../media/image1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022395" y="1007662"/>
            <a:ext cx="8669722" cy="2308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Development of anti-insect food packaging materials containing encapsulated essential </a:t>
            </a:r>
            <a:r>
              <a:rPr lang="en-US" altLang="ko-KR" sz="3600" b="1" dirty="0" smtClean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oils </a:t>
            </a:r>
            <a:endParaRPr lang="en-US" altLang="ko-KR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at a </a:t>
            </a:r>
            <a:r>
              <a:rPr lang="en-US" altLang="ko-KR" sz="3600" b="1" dirty="0" smtClean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pilot plant scale</a:t>
            </a:r>
            <a:endParaRPr lang="ko-KR" altLang="en-US" sz="40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761509" y="3701105"/>
            <a:ext cx="3191495" cy="36294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Jaejoon</a:t>
            </a:r>
            <a:r>
              <a:rPr lang="en-US" altLang="ko-KR" sz="28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</a:t>
            </a:r>
            <a:endParaRPr lang="ko-KR" altLang="en-US" sz="32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1750" l="5560" r="24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1621" r="75156" b="8106"/>
          <a:stretch/>
        </p:blipFill>
        <p:spPr>
          <a:xfrm>
            <a:off x="5812571" y="5240741"/>
            <a:ext cx="1089371" cy="1463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직사각형 9"/>
          <p:cNvSpPr/>
          <p:nvPr/>
        </p:nvSpPr>
        <p:spPr>
          <a:xfrm>
            <a:off x="4562726" y="4212458"/>
            <a:ext cx="4054500" cy="36294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Engineering </a:t>
            </a:r>
            <a:r>
              <a:rPr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endParaRPr lang="ko-KR" altLang="en-US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직사각형 23"/>
          <p:cNvSpPr/>
          <p:nvPr/>
        </p:nvSpPr>
        <p:spPr>
          <a:xfrm>
            <a:off x="3797228" y="4545127"/>
            <a:ext cx="5139936" cy="65303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Food </a:t>
            </a: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Bioscience </a:t>
            </a:r>
            <a:r>
              <a:rPr lang="en-US" altLang="ko-KR" sz="16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  <a:p>
            <a:pPr algn="ctr"/>
            <a:r>
              <a:rPr lang="en-US" altLang="ko-KR" sz="16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Korea University</a:t>
            </a:r>
            <a:endParaRPr lang="en-US" altLang="ko-KR" sz="16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631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37232" y="5069738"/>
            <a:ext cx="7865164" cy="742529"/>
            <a:chOff x="2027582" y="4558750"/>
            <a:chExt cx="7865164" cy="742529"/>
          </a:xfrm>
        </p:grpSpPr>
        <p:sp>
          <p:nvSpPr>
            <p:cNvPr id="15" name="자유형 14"/>
            <p:cNvSpPr/>
            <p:nvPr/>
          </p:nvSpPr>
          <p:spPr>
            <a:xfrm>
              <a:off x="2027582" y="4558750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rgbClr val="3086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34391" y="4593393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43013" y="398653"/>
            <a:ext cx="337296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CONTENTS</a:t>
            </a:r>
            <a:endParaRPr lang="ko-KR" altLang="en-US" sz="48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037232" y="1537252"/>
            <a:ext cx="7865164" cy="715618"/>
            <a:chOff x="2027582" y="1537252"/>
            <a:chExt cx="7865164" cy="715618"/>
          </a:xfrm>
        </p:grpSpPr>
        <p:sp>
          <p:nvSpPr>
            <p:cNvPr id="12" name="자유형 11"/>
            <p:cNvSpPr/>
            <p:nvPr/>
          </p:nvSpPr>
          <p:spPr>
            <a:xfrm>
              <a:off x="2027582" y="1537252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rgbClr val="3086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34391" y="1537732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73860" y="1879339"/>
              <a:ext cx="2568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- Insect-proof packaging </a:t>
              </a:r>
              <a:endParaRPr lang="ko-KR" altLang="en-US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222569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9621265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자유형 33"/>
          <p:cNvSpPr/>
          <p:nvPr/>
        </p:nvSpPr>
        <p:spPr>
          <a:xfrm>
            <a:off x="301326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232219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0630915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 flipH="1">
            <a:off x="1069153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3037232" y="2714747"/>
            <a:ext cx="7865164" cy="742529"/>
            <a:chOff x="2027582" y="2714747"/>
            <a:chExt cx="7865164" cy="742529"/>
          </a:xfrm>
        </p:grpSpPr>
        <p:grpSp>
          <p:nvGrpSpPr>
            <p:cNvPr id="19" name="그룹 18"/>
            <p:cNvGrpSpPr/>
            <p:nvPr/>
          </p:nvGrpSpPr>
          <p:grpSpPr>
            <a:xfrm>
              <a:off x="2027582" y="2714747"/>
              <a:ext cx="7865164" cy="742529"/>
              <a:chOff x="2027582" y="2544418"/>
              <a:chExt cx="7865164" cy="74252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2027582" y="2544418"/>
                <a:ext cx="7865164" cy="742529"/>
                <a:chOff x="2027582" y="2544418"/>
                <a:chExt cx="7865164" cy="742529"/>
              </a:xfrm>
            </p:grpSpPr>
            <p:sp>
              <p:nvSpPr>
                <p:cNvPr id="13" name="자유형 12"/>
                <p:cNvSpPr/>
                <p:nvPr/>
              </p:nvSpPr>
              <p:spPr>
                <a:xfrm>
                  <a:off x="2027582" y="2544418"/>
                  <a:ext cx="7865164" cy="715618"/>
                </a:xfrm>
                <a:custGeom>
                  <a:avLst/>
                  <a:gdLst>
                    <a:gd name="connsiteX0" fmla="*/ 471173 w 7865164"/>
                    <a:gd name="connsiteY0" fmla="*/ 0 h 715618"/>
                    <a:gd name="connsiteX1" fmla="*/ 2207207 w 7865164"/>
                    <a:gd name="connsiteY1" fmla="*/ 0 h 715618"/>
                    <a:gd name="connsiteX2" fmla="*/ 2457558 w 7865164"/>
                    <a:gd name="connsiteY2" fmla="*/ 0 h 715618"/>
                    <a:gd name="connsiteX3" fmla="*/ 4181781 w 7865164"/>
                    <a:gd name="connsiteY3" fmla="*/ 0 h 715618"/>
                    <a:gd name="connsiteX4" fmla="*/ 4193592 w 7865164"/>
                    <a:gd name="connsiteY4" fmla="*/ 0 h 715618"/>
                    <a:gd name="connsiteX5" fmla="*/ 5407606 w 7865164"/>
                    <a:gd name="connsiteY5" fmla="*/ 0 h 715618"/>
                    <a:gd name="connsiteX6" fmla="*/ 6168166 w 7865164"/>
                    <a:gd name="connsiteY6" fmla="*/ 0 h 715618"/>
                    <a:gd name="connsiteX7" fmla="*/ 7393991 w 7865164"/>
                    <a:gd name="connsiteY7" fmla="*/ 0 h 715618"/>
                    <a:gd name="connsiteX8" fmla="*/ 7865164 w 7865164"/>
                    <a:gd name="connsiteY8" fmla="*/ 357809 h 715618"/>
                    <a:gd name="connsiteX9" fmla="*/ 7393991 w 7865164"/>
                    <a:gd name="connsiteY9" fmla="*/ 715618 h 715618"/>
                    <a:gd name="connsiteX10" fmla="*/ 6168166 w 7865164"/>
                    <a:gd name="connsiteY10" fmla="*/ 715618 h 715618"/>
                    <a:gd name="connsiteX11" fmla="*/ 5407606 w 7865164"/>
                    <a:gd name="connsiteY11" fmla="*/ 715618 h 715618"/>
                    <a:gd name="connsiteX12" fmla="*/ 4193592 w 7865164"/>
                    <a:gd name="connsiteY12" fmla="*/ 715618 h 715618"/>
                    <a:gd name="connsiteX13" fmla="*/ 4181781 w 7865164"/>
                    <a:gd name="connsiteY13" fmla="*/ 715618 h 715618"/>
                    <a:gd name="connsiteX14" fmla="*/ 2457558 w 7865164"/>
                    <a:gd name="connsiteY14" fmla="*/ 715618 h 715618"/>
                    <a:gd name="connsiteX15" fmla="*/ 2207207 w 7865164"/>
                    <a:gd name="connsiteY15" fmla="*/ 715618 h 715618"/>
                    <a:gd name="connsiteX16" fmla="*/ 471173 w 7865164"/>
                    <a:gd name="connsiteY16" fmla="*/ 715618 h 715618"/>
                    <a:gd name="connsiteX17" fmla="*/ 0 w 7865164"/>
                    <a:gd name="connsiteY17" fmla="*/ 357809 h 715618"/>
                    <a:gd name="connsiteX18" fmla="*/ 471173 w 7865164"/>
                    <a:gd name="connsiteY18" fmla="*/ 0 h 715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865164" h="715618">
                      <a:moveTo>
                        <a:pt x="471173" y="0"/>
                      </a:moveTo>
                      <a:lnTo>
                        <a:pt x="2207207" y="0"/>
                      </a:lnTo>
                      <a:lnTo>
                        <a:pt x="2457558" y="0"/>
                      </a:lnTo>
                      <a:lnTo>
                        <a:pt x="4181781" y="0"/>
                      </a:lnTo>
                      <a:lnTo>
                        <a:pt x="4193592" y="0"/>
                      </a:lnTo>
                      <a:lnTo>
                        <a:pt x="5407606" y="0"/>
                      </a:lnTo>
                      <a:lnTo>
                        <a:pt x="6168166" y="0"/>
                      </a:lnTo>
                      <a:lnTo>
                        <a:pt x="7393991" y="0"/>
                      </a:lnTo>
                      <a:cubicBezTo>
                        <a:pt x="7654187" y="0"/>
                        <a:pt x="7865164" y="160186"/>
                        <a:pt x="7865164" y="357809"/>
                      </a:cubicBezTo>
                      <a:cubicBezTo>
                        <a:pt x="7865164" y="555432"/>
                        <a:pt x="7654187" y="715618"/>
                        <a:pt x="7393991" y="715618"/>
                      </a:cubicBezTo>
                      <a:lnTo>
                        <a:pt x="6168166" y="715618"/>
                      </a:lnTo>
                      <a:lnTo>
                        <a:pt x="5407606" y="715618"/>
                      </a:lnTo>
                      <a:lnTo>
                        <a:pt x="4193592" y="715618"/>
                      </a:lnTo>
                      <a:lnTo>
                        <a:pt x="4181781" y="715618"/>
                      </a:lnTo>
                      <a:lnTo>
                        <a:pt x="2457558" y="715618"/>
                      </a:lnTo>
                      <a:lnTo>
                        <a:pt x="2207207" y="715618"/>
                      </a:lnTo>
                      <a:lnTo>
                        <a:pt x="471173" y="715618"/>
                      </a:lnTo>
                      <a:cubicBezTo>
                        <a:pt x="210977" y="715618"/>
                        <a:pt x="0" y="555432"/>
                        <a:pt x="0" y="357809"/>
                      </a:cubicBezTo>
                      <a:cubicBezTo>
                        <a:pt x="0" y="160186"/>
                        <a:pt x="210977" y="0"/>
                        <a:pt x="471173" y="0"/>
                      </a:cubicBezTo>
                      <a:close/>
                    </a:path>
                  </a:pathLst>
                </a:custGeom>
                <a:solidFill>
                  <a:srgbClr val="30866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3683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534391" y="2579061"/>
                  <a:ext cx="735835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b="1" dirty="0">
                      <a:ln>
                        <a:solidFill>
                          <a:schemeClr val="lt1">
                            <a:hueOff val="0"/>
                            <a:satOff val="0"/>
                            <a:lumOff val="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rPr>
                    <a:t>02</a:t>
                  </a:r>
                  <a:endParaRPr lang="ko-KR" altLang="en-US" sz="2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736930" y="2916005"/>
                <a:ext cx="3170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- </a:t>
                </a:r>
                <a:r>
                  <a:rPr lang="en-US" altLang="ko-KR" sz="1600" b="1" dirty="0" smtClean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For </a:t>
                </a:r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insect-proof packaging</a:t>
                </a:r>
                <a:endParaRPr lang="ko-KR" altLang="en-US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2222569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9621265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자유형 34"/>
          <p:cNvSpPr/>
          <p:nvPr/>
        </p:nvSpPr>
        <p:spPr>
          <a:xfrm>
            <a:off x="301326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 flipH="1">
            <a:off x="1069153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3037232" y="3892242"/>
            <a:ext cx="7865164" cy="742529"/>
            <a:chOff x="2027582" y="3892242"/>
            <a:chExt cx="7865164" cy="742529"/>
          </a:xfrm>
        </p:grpSpPr>
        <p:grpSp>
          <p:nvGrpSpPr>
            <p:cNvPr id="5" name="그룹 4"/>
            <p:cNvGrpSpPr/>
            <p:nvPr/>
          </p:nvGrpSpPr>
          <p:grpSpPr>
            <a:xfrm>
              <a:off x="2027582" y="3892242"/>
              <a:ext cx="7865164" cy="742529"/>
              <a:chOff x="2027582" y="3834766"/>
              <a:chExt cx="7865164" cy="74252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027582" y="3834766"/>
                <a:ext cx="7865164" cy="715618"/>
              </a:xfrm>
              <a:custGeom>
                <a:avLst/>
                <a:gdLst>
                  <a:gd name="connsiteX0" fmla="*/ 471173 w 7865164"/>
                  <a:gd name="connsiteY0" fmla="*/ 0 h 715618"/>
                  <a:gd name="connsiteX1" fmla="*/ 2207207 w 7865164"/>
                  <a:gd name="connsiteY1" fmla="*/ 0 h 715618"/>
                  <a:gd name="connsiteX2" fmla="*/ 2457558 w 7865164"/>
                  <a:gd name="connsiteY2" fmla="*/ 0 h 715618"/>
                  <a:gd name="connsiteX3" fmla="*/ 4181781 w 7865164"/>
                  <a:gd name="connsiteY3" fmla="*/ 0 h 715618"/>
                  <a:gd name="connsiteX4" fmla="*/ 4193592 w 7865164"/>
                  <a:gd name="connsiteY4" fmla="*/ 0 h 715618"/>
                  <a:gd name="connsiteX5" fmla="*/ 5407606 w 7865164"/>
                  <a:gd name="connsiteY5" fmla="*/ 0 h 715618"/>
                  <a:gd name="connsiteX6" fmla="*/ 6168166 w 7865164"/>
                  <a:gd name="connsiteY6" fmla="*/ 0 h 715618"/>
                  <a:gd name="connsiteX7" fmla="*/ 7393991 w 7865164"/>
                  <a:gd name="connsiteY7" fmla="*/ 0 h 715618"/>
                  <a:gd name="connsiteX8" fmla="*/ 7865164 w 7865164"/>
                  <a:gd name="connsiteY8" fmla="*/ 357809 h 715618"/>
                  <a:gd name="connsiteX9" fmla="*/ 7393991 w 7865164"/>
                  <a:gd name="connsiteY9" fmla="*/ 715618 h 715618"/>
                  <a:gd name="connsiteX10" fmla="*/ 6168166 w 7865164"/>
                  <a:gd name="connsiteY10" fmla="*/ 715618 h 715618"/>
                  <a:gd name="connsiteX11" fmla="*/ 5407606 w 7865164"/>
                  <a:gd name="connsiteY11" fmla="*/ 715618 h 715618"/>
                  <a:gd name="connsiteX12" fmla="*/ 4193592 w 7865164"/>
                  <a:gd name="connsiteY12" fmla="*/ 715618 h 715618"/>
                  <a:gd name="connsiteX13" fmla="*/ 4181781 w 7865164"/>
                  <a:gd name="connsiteY13" fmla="*/ 715618 h 715618"/>
                  <a:gd name="connsiteX14" fmla="*/ 2457558 w 7865164"/>
                  <a:gd name="connsiteY14" fmla="*/ 715618 h 715618"/>
                  <a:gd name="connsiteX15" fmla="*/ 2207207 w 7865164"/>
                  <a:gd name="connsiteY15" fmla="*/ 715618 h 715618"/>
                  <a:gd name="connsiteX16" fmla="*/ 471173 w 7865164"/>
                  <a:gd name="connsiteY16" fmla="*/ 715618 h 715618"/>
                  <a:gd name="connsiteX17" fmla="*/ 0 w 7865164"/>
                  <a:gd name="connsiteY17" fmla="*/ 357809 h 715618"/>
                  <a:gd name="connsiteX18" fmla="*/ 471173 w 7865164"/>
                  <a:gd name="connsiteY18" fmla="*/ 0 h 71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65164" h="715618">
                    <a:moveTo>
                      <a:pt x="471173" y="0"/>
                    </a:moveTo>
                    <a:lnTo>
                      <a:pt x="2207207" y="0"/>
                    </a:lnTo>
                    <a:lnTo>
                      <a:pt x="2457558" y="0"/>
                    </a:lnTo>
                    <a:lnTo>
                      <a:pt x="4181781" y="0"/>
                    </a:lnTo>
                    <a:lnTo>
                      <a:pt x="4193592" y="0"/>
                    </a:lnTo>
                    <a:lnTo>
                      <a:pt x="5407606" y="0"/>
                    </a:lnTo>
                    <a:lnTo>
                      <a:pt x="6168166" y="0"/>
                    </a:lnTo>
                    <a:lnTo>
                      <a:pt x="7393991" y="0"/>
                    </a:lnTo>
                    <a:cubicBezTo>
                      <a:pt x="7654187" y="0"/>
                      <a:pt x="7865164" y="160186"/>
                      <a:pt x="7865164" y="357809"/>
                    </a:cubicBezTo>
                    <a:cubicBezTo>
                      <a:pt x="7865164" y="555432"/>
                      <a:pt x="7654187" y="715618"/>
                      <a:pt x="7393991" y="715618"/>
                    </a:cubicBezTo>
                    <a:lnTo>
                      <a:pt x="6168166" y="715618"/>
                    </a:lnTo>
                    <a:lnTo>
                      <a:pt x="5407606" y="715618"/>
                    </a:lnTo>
                    <a:lnTo>
                      <a:pt x="4193592" y="715618"/>
                    </a:lnTo>
                    <a:lnTo>
                      <a:pt x="4181781" y="715618"/>
                    </a:lnTo>
                    <a:lnTo>
                      <a:pt x="2457558" y="715618"/>
                    </a:lnTo>
                    <a:lnTo>
                      <a:pt x="2207207" y="715618"/>
                    </a:lnTo>
                    <a:lnTo>
                      <a:pt x="471173" y="715618"/>
                    </a:lnTo>
                    <a:cubicBezTo>
                      <a:pt x="210977" y="715618"/>
                      <a:pt x="0" y="555432"/>
                      <a:pt x="0" y="357809"/>
                    </a:cubicBezTo>
                    <a:cubicBezTo>
                      <a:pt x="0" y="160186"/>
                      <a:pt x="210977" y="0"/>
                      <a:pt x="471173" y="0"/>
                    </a:cubicBezTo>
                    <a:close/>
                  </a:path>
                </a:pathLst>
              </a:custGeom>
              <a:solidFill>
                <a:srgbClr val="30866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6830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34391" y="3869409"/>
                <a:ext cx="65961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03</a:t>
                </a:r>
                <a:endParaRPr lang="ko-KR" altLang="en-US" sz="3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2222569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9621265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자유형 35"/>
          <p:cNvSpPr/>
          <p:nvPr/>
        </p:nvSpPr>
        <p:spPr>
          <a:xfrm>
            <a:off x="301326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 flipH="1">
            <a:off x="1069153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508195" y="1628965"/>
            <a:ext cx="331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INTRODUCTION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508195" y="2845589"/>
            <a:ext cx="2377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LAB SCALE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08195" y="4023085"/>
            <a:ext cx="4073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PILOT PLANT SCALE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508195" y="5187243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HAN LAB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95421" y="5418723"/>
            <a:ext cx="3170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lab introduction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643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37232" y="5069738"/>
            <a:ext cx="7865164" cy="742529"/>
            <a:chOff x="2027582" y="4558750"/>
            <a:chExt cx="7865164" cy="742529"/>
          </a:xfrm>
        </p:grpSpPr>
        <p:sp>
          <p:nvSpPr>
            <p:cNvPr id="15" name="자유형 14"/>
            <p:cNvSpPr/>
            <p:nvPr/>
          </p:nvSpPr>
          <p:spPr>
            <a:xfrm>
              <a:off x="2027582" y="4558750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34391" y="4593393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43013" y="398653"/>
            <a:ext cx="337296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CONTENTS</a:t>
            </a:r>
            <a:endParaRPr lang="ko-KR" altLang="en-US" sz="48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037232" y="1537252"/>
            <a:ext cx="7865164" cy="715618"/>
            <a:chOff x="2027582" y="1537252"/>
            <a:chExt cx="7865164" cy="715618"/>
          </a:xfrm>
        </p:grpSpPr>
        <p:sp>
          <p:nvSpPr>
            <p:cNvPr id="12" name="자유형 11"/>
            <p:cNvSpPr/>
            <p:nvPr/>
          </p:nvSpPr>
          <p:spPr>
            <a:xfrm>
              <a:off x="2027582" y="1537252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rgbClr val="3086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34391" y="1537732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04658" y="1851272"/>
              <a:ext cx="2968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- Insect-proof packaging </a:t>
              </a:r>
              <a:endParaRPr lang="ko-KR" altLang="en-US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222569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9621265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자유형 33"/>
          <p:cNvSpPr/>
          <p:nvPr/>
        </p:nvSpPr>
        <p:spPr>
          <a:xfrm>
            <a:off x="301326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232219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0630915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 flipH="1">
            <a:off x="1069153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3037232" y="2714747"/>
            <a:ext cx="7865164" cy="742529"/>
            <a:chOff x="2027582" y="2714747"/>
            <a:chExt cx="7865164" cy="742529"/>
          </a:xfrm>
        </p:grpSpPr>
        <p:grpSp>
          <p:nvGrpSpPr>
            <p:cNvPr id="19" name="그룹 18"/>
            <p:cNvGrpSpPr/>
            <p:nvPr/>
          </p:nvGrpSpPr>
          <p:grpSpPr>
            <a:xfrm>
              <a:off x="2027582" y="2714747"/>
              <a:ext cx="7865164" cy="742529"/>
              <a:chOff x="2027582" y="2544418"/>
              <a:chExt cx="7865164" cy="74252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2027582" y="2544418"/>
                <a:ext cx="7865164" cy="742529"/>
                <a:chOff x="2027582" y="2544418"/>
                <a:chExt cx="7865164" cy="742529"/>
              </a:xfrm>
            </p:grpSpPr>
            <p:sp>
              <p:nvSpPr>
                <p:cNvPr id="13" name="자유형 12"/>
                <p:cNvSpPr/>
                <p:nvPr/>
              </p:nvSpPr>
              <p:spPr>
                <a:xfrm>
                  <a:off x="2027582" y="2544418"/>
                  <a:ext cx="7865164" cy="715618"/>
                </a:xfrm>
                <a:custGeom>
                  <a:avLst/>
                  <a:gdLst>
                    <a:gd name="connsiteX0" fmla="*/ 471173 w 7865164"/>
                    <a:gd name="connsiteY0" fmla="*/ 0 h 715618"/>
                    <a:gd name="connsiteX1" fmla="*/ 2207207 w 7865164"/>
                    <a:gd name="connsiteY1" fmla="*/ 0 h 715618"/>
                    <a:gd name="connsiteX2" fmla="*/ 2457558 w 7865164"/>
                    <a:gd name="connsiteY2" fmla="*/ 0 h 715618"/>
                    <a:gd name="connsiteX3" fmla="*/ 4181781 w 7865164"/>
                    <a:gd name="connsiteY3" fmla="*/ 0 h 715618"/>
                    <a:gd name="connsiteX4" fmla="*/ 4193592 w 7865164"/>
                    <a:gd name="connsiteY4" fmla="*/ 0 h 715618"/>
                    <a:gd name="connsiteX5" fmla="*/ 5407606 w 7865164"/>
                    <a:gd name="connsiteY5" fmla="*/ 0 h 715618"/>
                    <a:gd name="connsiteX6" fmla="*/ 6168166 w 7865164"/>
                    <a:gd name="connsiteY6" fmla="*/ 0 h 715618"/>
                    <a:gd name="connsiteX7" fmla="*/ 7393991 w 7865164"/>
                    <a:gd name="connsiteY7" fmla="*/ 0 h 715618"/>
                    <a:gd name="connsiteX8" fmla="*/ 7865164 w 7865164"/>
                    <a:gd name="connsiteY8" fmla="*/ 357809 h 715618"/>
                    <a:gd name="connsiteX9" fmla="*/ 7393991 w 7865164"/>
                    <a:gd name="connsiteY9" fmla="*/ 715618 h 715618"/>
                    <a:gd name="connsiteX10" fmla="*/ 6168166 w 7865164"/>
                    <a:gd name="connsiteY10" fmla="*/ 715618 h 715618"/>
                    <a:gd name="connsiteX11" fmla="*/ 5407606 w 7865164"/>
                    <a:gd name="connsiteY11" fmla="*/ 715618 h 715618"/>
                    <a:gd name="connsiteX12" fmla="*/ 4193592 w 7865164"/>
                    <a:gd name="connsiteY12" fmla="*/ 715618 h 715618"/>
                    <a:gd name="connsiteX13" fmla="*/ 4181781 w 7865164"/>
                    <a:gd name="connsiteY13" fmla="*/ 715618 h 715618"/>
                    <a:gd name="connsiteX14" fmla="*/ 2457558 w 7865164"/>
                    <a:gd name="connsiteY14" fmla="*/ 715618 h 715618"/>
                    <a:gd name="connsiteX15" fmla="*/ 2207207 w 7865164"/>
                    <a:gd name="connsiteY15" fmla="*/ 715618 h 715618"/>
                    <a:gd name="connsiteX16" fmla="*/ 471173 w 7865164"/>
                    <a:gd name="connsiteY16" fmla="*/ 715618 h 715618"/>
                    <a:gd name="connsiteX17" fmla="*/ 0 w 7865164"/>
                    <a:gd name="connsiteY17" fmla="*/ 357809 h 715618"/>
                    <a:gd name="connsiteX18" fmla="*/ 471173 w 7865164"/>
                    <a:gd name="connsiteY18" fmla="*/ 0 h 715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865164" h="715618">
                      <a:moveTo>
                        <a:pt x="471173" y="0"/>
                      </a:moveTo>
                      <a:lnTo>
                        <a:pt x="2207207" y="0"/>
                      </a:lnTo>
                      <a:lnTo>
                        <a:pt x="2457558" y="0"/>
                      </a:lnTo>
                      <a:lnTo>
                        <a:pt x="4181781" y="0"/>
                      </a:lnTo>
                      <a:lnTo>
                        <a:pt x="4193592" y="0"/>
                      </a:lnTo>
                      <a:lnTo>
                        <a:pt x="5407606" y="0"/>
                      </a:lnTo>
                      <a:lnTo>
                        <a:pt x="6168166" y="0"/>
                      </a:lnTo>
                      <a:lnTo>
                        <a:pt x="7393991" y="0"/>
                      </a:lnTo>
                      <a:cubicBezTo>
                        <a:pt x="7654187" y="0"/>
                        <a:pt x="7865164" y="160186"/>
                        <a:pt x="7865164" y="357809"/>
                      </a:cubicBezTo>
                      <a:cubicBezTo>
                        <a:pt x="7865164" y="555432"/>
                        <a:pt x="7654187" y="715618"/>
                        <a:pt x="7393991" y="715618"/>
                      </a:cubicBezTo>
                      <a:lnTo>
                        <a:pt x="6168166" y="715618"/>
                      </a:lnTo>
                      <a:lnTo>
                        <a:pt x="5407606" y="715618"/>
                      </a:lnTo>
                      <a:lnTo>
                        <a:pt x="4193592" y="715618"/>
                      </a:lnTo>
                      <a:lnTo>
                        <a:pt x="4181781" y="715618"/>
                      </a:lnTo>
                      <a:lnTo>
                        <a:pt x="2457558" y="715618"/>
                      </a:lnTo>
                      <a:lnTo>
                        <a:pt x="2207207" y="715618"/>
                      </a:lnTo>
                      <a:lnTo>
                        <a:pt x="471173" y="715618"/>
                      </a:lnTo>
                      <a:cubicBezTo>
                        <a:pt x="210977" y="715618"/>
                        <a:pt x="0" y="555432"/>
                        <a:pt x="0" y="357809"/>
                      </a:cubicBezTo>
                      <a:cubicBezTo>
                        <a:pt x="0" y="160186"/>
                        <a:pt x="210977" y="0"/>
                        <a:pt x="47117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3683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534391" y="2579061"/>
                  <a:ext cx="735835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b="1" dirty="0">
                      <a:ln>
                        <a:solidFill>
                          <a:schemeClr val="lt1">
                            <a:hueOff val="0"/>
                            <a:satOff val="0"/>
                            <a:lumOff val="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rPr>
                    <a:t>02</a:t>
                  </a:r>
                  <a:endParaRPr lang="ko-KR" altLang="en-US" sz="2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693388" y="2890703"/>
                <a:ext cx="34371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- </a:t>
                </a:r>
                <a:r>
                  <a:rPr lang="en-US" altLang="ko-KR" b="1" dirty="0" smtClean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For </a:t>
                </a:r>
                <a:r>
                  <a:rPr lang="en-US" altLang="ko-KR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insect-proof packaging</a:t>
                </a:r>
                <a:endParaRPr lang="ko-KR" altLang="en-US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2222569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9621265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자유형 34"/>
          <p:cNvSpPr/>
          <p:nvPr/>
        </p:nvSpPr>
        <p:spPr>
          <a:xfrm>
            <a:off x="301326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 flipH="1">
            <a:off x="1069153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3037232" y="3892242"/>
            <a:ext cx="7865164" cy="742529"/>
            <a:chOff x="2027582" y="3892242"/>
            <a:chExt cx="7865164" cy="742529"/>
          </a:xfrm>
        </p:grpSpPr>
        <p:grpSp>
          <p:nvGrpSpPr>
            <p:cNvPr id="5" name="그룹 4"/>
            <p:cNvGrpSpPr/>
            <p:nvPr/>
          </p:nvGrpSpPr>
          <p:grpSpPr>
            <a:xfrm>
              <a:off x="2027582" y="3892242"/>
              <a:ext cx="7865164" cy="742529"/>
              <a:chOff x="2027582" y="3834766"/>
              <a:chExt cx="7865164" cy="74252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027582" y="3834766"/>
                <a:ext cx="7865164" cy="715618"/>
              </a:xfrm>
              <a:custGeom>
                <a:avLst/>
                <a:gdLst>
                  <a:gd name="connsiteX0" fmla="*/ 471173 w 7865164"/>
                  <a:gd name="connsiteY0" fmla="*/ 0 h 715618"/>
                  <a:gd name="connsiteX1" fmla="*/ 2207207 w 7865164"/>
                  <a:gd name="connsiteY1" fmla="*/ 0 h 715618"/>
                  <a:gd name="connsiteX2" fmla="*/ 2457558 w 7865164"/>
                  <a:gd name="connsiteY2" fmla="*/ 0 h 715618"/>
                  <a:gd name="connsiteX3" fmla="*/ 4181781 w 7865164"/>
                  <a:gd name="connsiteY3" fmla="*/ 0 h 715618"/>
                  <a:gd name="connsiteX4" fmla="*/ 4193592 w 7865164"/>
                  <a:gd name="connsiteY4" fmla="*/ 0 h 715618"/>
                  <a:gd name="connsiteX5" fmla="*/ 5407606 w 7865164"/>
                  <a:gd name="connsiteY5" fmla="*/ 0 h 715618"/>
                  <a:gd name="connsiteX6" fmla="*/ 6168166 w 7865164"/>
                  <a:gd name="connsiteY6" fmla="*/ 0 h 715618"/>
                  <a:gd name="connsiteX7" fmla="*/ 7393991 w 7865164"/>
                  <a:gd name="connsiteY7" fmla="*/ 0 h 715618"/>
                  <a:gd name="connsiteX8" fmla="*/ 7865164 w 7865164"/>
                  <a:gd name="connsiteY8" fmla="*/ 357809 h 715618"/>
                  <a:gd name="connsiteX9" fmla="*/ 7393991 w 7865164"/>
                  <a:gd name="connsiteY9" fmla="*/ 715618 h 715618"/>
                  <a:gd name="connsiteX10" fmla="*/ 6168166 w 7865164"/>
                  <a:gd name="connsiteY10" fmla="*/ 715618 h 715618"/>
                  <a:gd name="connsiteX11" fmla="*/ 5407606 w 7865164"/>
                  <a:gd name="connsiteY11" fmla="*/ 715618 h 715618"/>
                  <a:gd name="connsiteX12" fmla="*/ 4193592 w 7865164"/>
                  <a:gd name="connsiteY12" fmla="*/ 715618 h 715618"/>
                  <a:gd name="connsiteX13" fmla="*/ 4181781 w 7865164"/>
                  <a:gd name="connsiteY13" fmla="*/ 715618 h 715618"/>
                  <a:gd name="connsiteX14" fmla="*/ 2457558 w 7865164"/>
                  <a:gd name="connsiteY14" fmla="*/ 715618 h 715618"/>
                  <a:gd name="connsiteX15" fmla="*/ 2207207 w 7865164"/>
                  <a:gd name="connsiteY15" fmla="*/ 715618 h 715618"/>
                  <a:gd name="connsiteX16" fmla="*/ 471173 w 7865164"/>
                  <a:gd name="connsiteY16" fmla="*/ 715618 h 715618"/>
                  <a:gd name="connsiteX17" fmla="*/ 0 w 7865164"/>
                  <a:gd name="connsiteY17" fmla="*/ 357809 h 715618"/>
                  <a:gd name="connsiteX18" fmla="*/ 471173 w 7865164"/>
                  <a:gd name="connsiteY18" fmla="*/ 0 h 71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65164" h="715618">
                    <a:moveTo>
                      <a:pt x="471173" y="0"/>
                    </a:moveTo>
                    <a:lnTo>
                      <a:pt x="2207207" y="0"/>
                    </a:lnTo>
                    <a:lnTo>
                      <a:pt x="2457558" y="0"/>
                    </a:lnTo>
                    <a:lnTo>
                      <a:pt x="4181781" y="0"/>
                    </a:lnTo>
                    <a:lnTo>
                      <a:pt x="4193592" y="0"/>
                    </a:lnTo>
                    <a:lnTo>
                      <a:pt x="5407606" y="0"/>
                    </a:lnTo>
                    <a:lnTo>
                      <a:pt x="6168166" y="0"/>
                    </a:lnTo>
                    <a:lnTo>
                      <a:pt x="7393991" y="0"/>
                    </a:lnTo>
                    <a:cubicBezTo>
                      <a:pt x="7654187" y="0"/>
                      <a:pt x="7865164" y="160186"/>
                      <a:pt x="7865164" y="357809"/>
                    </a:cubicBezTo>
                    <a:cubicBezTo>
                      <a:pt x="7865164" y="555432"/>
                      <a:pt x="7654187" y="715618"/>
                      <a:pt x="7393991" y="715618"/>
                    </a:cubicBezTo>
                    <a:lnTo>
                      <a:pt x="6168166" y="715618"/>
                    </a:lnTo>
                    <a:lnTo>
                      <a:pt x="5407606" y="715618"/>
                    </a:lnTo>
                    <a:lnTo>
                      <a:pt x="4193592" y="715618"/>
                    </a:lnTo>
                    <a:lnTo>
                      <a:pt x="4181781" y="715618"/>
                    </a:lnTo>
                    <a:lnTo>
                      <a:pt x="2457558" y="715618"/>
                    </a:lnTo>
                    <a:lnTo>
                      <a:pt x="2207207" y="715618"/>
                    </a:lnTo>
                    <a:lnTo>
                      <a:pt x="471173" y="715618"/>
                    </a:lnTo>
                    <a:cubicBezTo>
                      <a:pt x="210977" y="715618"/>
                      <a:pt x="0" y="555432"/>
                      <a:pt x="0" y="357809"/>
                    </a:cubicBezTo>
                    <a:cubicBezTo>
                      <a:pt x="0" y="160186"/>
                      <a:pt x="210977" y="0"/>
                      <a:pt x="471173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6830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34391" y="3869409"/>
                <a:ext cx="65961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03</a:t>
                </a:r>
                <a:endParaRPr lang="ko-KR" altLang="en-US" sz="3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2222569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9621265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자유형 35"/>
          <p:cNvSpPr/>
          <p:nvPr/>
        </p:nvSpPr>
        <p:spPr>
          <a:xfrm>
            <a:off x="301326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 flipH="1">
            <a:off x="1069153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508195" y="1628965"/>
            <a:ext cx="331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INTRODUCTION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508195" y="2845589"/>
            <a:ext cx="2377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LAB SCALE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08195" y="4023085"/>
            <a:ext cx="4073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PILOT PLANT SCALE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508195" y="5187243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HAN LAB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08346" y="5401890"/>
            <a:ext cx="3170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lab introduction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771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3"/>
          <a:srcRect r="63177" b="39101"/>
          <a:stretch/>
        </p:blipFill>
        <p:spPr>
          <a:xfrm>
            <a:off x="5092213" y="3265714"/>
            <a:ext cx="6997839" cy="373546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t="3647" r="6816" b="3924"/>
          <a:stretch/>
        </p:blipFill>
        <p:spPr>
          <a:xfrm>
            <a:off x="603327" y="4470550"/>
            <a:ext cx="2089304" cy="198123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" r="3907" b="3228"/>
          <a:stretch/>
        </p:blipFill>
        <p:spPr>
          <a:xfrm rot="21382205">
            <a:off x="2783406" y="4119855"/>
            <a:ext cx="2141832" cy="2001947"/>
          </a:xfrm>
          <a:prstGeom prst="rect">
            <a:avLst/>
          </a:prstGeom>
        </p:spPr>
      </p:pic>
      <p:sp>
        <p:nvSpPr>
          <p:cNvPr id="2" name="모서리가 둥근 직사각형 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94065" y="245061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ko-KR" altLang="en-US" sz="40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0875" y="1072155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Increase of insect penetration risk into stored food products 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-5754289" y="687167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1350"/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80" y="1525796"/>
            <a:ext cx="11044352" cy="302080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714993" y="6445425"/>
            <a:ext cx="2689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Analysis of foreign materials reported in food in 2015, Ministry of Food and </a:t>
            </a:r>
            <a:r>
              <a:rPr lang="en-US" altLang="ko-KR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</a:t>
            </a:r>
            <a:r>
              <a:rPr lang="en-US" altLang="ko-KR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Safety, Korea</a:t>
            </a:r>
            <a:r>
              <a:rPr lang="ko-KR" altLang="en-US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(2016) &gt;</a:t>
            </a:r>
            <a:endParaRPr lang="ko-KR" altLang="en-US" sz="800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5897962" y="5027106"/>
            <a:ext cx="3480816" cy="1844566"/>
            <a:chOff x="6734888" y="4986109"/>
            <a:chExt cx="3480816" cy="1844566"/>
          </a:xfrm>
        </p:grpSpPr>
        <p:cxnSp>
          <p:nvCxnSpPr>
            <p:cNvPr id="48" name="직선 화살표 연결선 47"/>
            <p:cNvCxnSpPr/>
            <p:nvPr/>
          </p:nvCxnSpPr>
          <p:spPr>
            <a:xfrm flipV="1">
              <a:off x="7446545" y="5185911"/>
              <a:ext cx="2769159" cy="37561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2" name="차트 4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38670098"/>
                </p:ext>
              </p:extLst>
            </p:nvPr>
          </p:nvGraphicFramePr>
          <p:xfrm>
            <a:off x="6737822" y="4986109"/>
            <a:ext cx="2814097" cy="18445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43" name="직사각형 42"/>
            <p:cNvSpPr/>
            <p:nvPr/>
          </p:nvSpPr>
          <p:spPr>
            <a:xfrm>
              <a:off x="6734888" y="5014570"/>
              <a:ext cx="2843829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 sz="1200" b="1" i="0" u="none" strike="noStrike" kern="1200" baseline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r>
                <a:rPr lang="en-US" altLang="ko-KR" sz="1200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Foreign Materials reported in Foods</a:t>
              </a:r>
              <a:endParaRPr lang="ko-KR" altLang="ko-KR" sz="12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991351" y="5343525"/>
              <a:ext cx="409574" cy="1188651"/>
            </a:xfrm>
            <a:prstGeom prst="roundRect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9544906" y="5495767"/>
            <a:ext cx="2052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i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Plodia</a:t>
            </a:r>
            <a:r>
              <a:rPr lang="en-US" altLang="ko-KR" sz="1050" b="1" i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50" b="1" i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interpunctella</a:t>
            </a:r>
            <a:r>
              <a:rPr lang="en-US" altLang="ko-KR" sz="105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larvae </a:t>
            </a:r>
            <a:r>
              <a:rPr lang="en-US" altLang="ko-KR" sz="105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accounted for the majority of insect contamination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4214" y="4162202"/>
            <a:ext cx="2313958" cy="1532868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9836716" y="4937980"/>
            <a:ext cx="16882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93F38A9-4BAC-45C4-A795-0B8A431EBFBC}" type="CATEGORYNAME">
              <a:rPr lang="en-US" altLang="ko-KR" sz="105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pPr/>
              <a:t>Indian meal moth larvae</a:t>
            </a:fld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9180704" y="4589698"/>
            <a:ext cx="36420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Fly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9183401" y="4214623"/>
            <a:ext cx="83067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Cockroach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070852" y="4087665"/>
            <a:ext cx="48442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Moth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- 4 -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graphicFrame>
        <p:nvGraphicFramePr>
          <p:cNvPr id="6" name="차트 5"/>
          <p:cNvGraphicFramePr/>
          <p:nvPr>
            <p:extLst>
              <p:ext uri="{D42A27DB-BD31-4B8C-83A1-F6EECF244321}">
                <p14:modId xmlns:p14="http://schemas.microsoft.com/office/powerpoint/2010/main" val="23748067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46461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2"/>
          <a:srcRect r="63177" b="39101"/>
          <a:stretch/>
        </p:blipFill>
        <p:spPr>
          <a:xfrm>
            <a:off x="5092213" y="3265714"/>
            <a:ext cx="6997839" cy="3735468"/>
          </a:xfrm>
          <a:prstGeom prst="rect">
            <a:avLst/>
          </a:prstGeom>
        </p:spPr>
      </p:pic>
      <p:sp>
        <p:nvSpPr>
          <p:cNvPr id="2" name="모서리가 둥근 직사각형 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94065" y="245061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ko-KR" altLang="en-US" sz="40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0875" y="1072155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b="1" dirty="0" smtClean="0"/>
              <a:t>Indian meal moth (</a:t>
            </a:r>
            <a:r>
              <a:rPr lang="en-US" altLang="ko-KR" sz="2400" b="1" i="1" dirty="0" err="1" smtClean="0"/>
              <a:t>Plodia</a:t>
            </a:r>
            <a:r>
              <a:rPr lang="en-US" altLang="ko-KR" sz="2400" b="1" i="1" dirty="0" smtClean="0"/>
              <a:t> </a:t>
            </a:r>
            <a:r>
              <a:rPr lang="en-US" altLang="ko-KR" sz="2400" b="1" i="1" dirty="0" err="1" smtClean="0"/>
              <a:t>interpunctella</a:t>
            </a:r>
            <a:r>
              <a:rPr lang="en-US" altLang="ko-KR" sz="2400" b="1" i="1" dirty="0" smtClean="0"/>
              <a:t>) </a:t>
            </a:r>
            <a:endParaRPr lang="en-US" altLang="ko-KR" sz="24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714993" y="6445425"/>
            <a:ext cx="2689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Analysis of foreign materials reported in food in 2015, Ministry of Food and </a:t>
            </a:r>
            <a:r>
              <a:rPr lang="en-US" altLang="ko-KR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Drug </a:t>
            </a:r>
            <a:r>
              <a:rPr lang="en-US" altLang="ko-KR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Safety, Korea</a:t>
            </a:r>
            <a:r>
              <a:rPr lang="ko-KR" altLang="en-US" sz="8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(2016) &gt;</a:t>
            </a:r>
            <a:endParaRPr lang="ko-KR" altLang="en-US" sz="800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5897962" y="5027106"/>
            <a:ext cx="3480816" cy="1844566"/>
            <a:chOff x="6734888" y="4986109"/>
            <a:chExt cx="3480816" cy="1844566"/>
          </a:xfrm>
        </p:grpSpPr>
        <p:cxnSp>
          <p:nvCxnSpPr>
            <p:cNvPr id="48" name="직선 화살표 연결선 47"/>
            <p:cNvCxnSpPr/>
            <p:nvPr/>
          </p:nvCxnSpPr>
          <p:spPr>
            <a:xfrm flipV="1">
              <a:off x="7446545" y="5185911"/>
              <a:ext cx="2769159" cy="37561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2" name="차트 41"/>
            <p:cNvGraphicFramePr>
              <a:graphicFrameLocks/>
            </p:cNvGraphicFramePr>
            <p:nvPr>
              <p:extLst/>
            </p:nvPr>
          </p:nvGraphicFramePr>
          <p:xfrm>
            <a:off x="6737822" y="4986109"/>
            <a:ext cx="2814097" cy="18445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3" name="직사각형 42"/>
            <p:cNvSpPr/>
            <p:nvPr/>
          </p:nvSpPr>
          <p:spPr>
            <a:xfrm>
              <a:off x="6734888" y="5014570"/>
              <a:ext cx="2843829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 sz="1200" b="1" i="0" u="none" strike="noStrike" kern="1200" baseline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r>
                <a:rPr lang="en-US" altLang="ko-KR" sz="1200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Foreign Materials reported in Foods</a:t>
              </a:r>
              <a:endParaRPr lang="ko-KR" altLang="ko-KR" sz="12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6991351" y="5343525"/>
              <a:ext cx="409574" cy="1188651"/>
            </a:xfrm>
            <a:prstGeom prst="roundRect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9544906" y="5495767"/>
            <a:ext cx="2052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i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Plodia</a:t>
            </a:r>
            <a:r>
              <a:rPr lang="en-US" altLang="ko-KR" sz="1050" b="1" i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050" b="1" i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interpunctella</a:t>
            </a:r>
            <a:r>
              <a:rPr lang="en-US" altLang="ko-KR" sz="105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larvae </a:t>
            </a:r>
            <a:r>
              <a:rPr lang="en-US" altLang="ko-KR" sz="105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accounted for the majority of insect contamination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214" y="4162202"/>
            <a:ext cx="2313958" cy="1532868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9836716" y="4937980"/>
            <a:ext cx="16882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93F38A9-4BAC-45C4-A795-0B8A431EBFBC}" type="CATEGORYNAME">
              <a:rPr lang="en-US" altLang="ko-KR" sz="105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pPr/>
              <a:t>Indian meal moth larvae</a:t>
            </a:fld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9180704" y="4589698"/>
            <a:ext cx="36420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Fly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9183401" y="4214623"/>
            <a:ext cx="83067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Cockroach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0070852" y="4087665"/>
            <a:ext cx="48442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Moth</a:t>
            </a:r>
            <a:endParaRPr lang="ko-KR" altLang="en-US" sz="1050" dirty="0">
              <a:ln>
                <a:solidFill>
                  <a:schemeClr val="bg1">
                    <a:alpha val="0"/>
                  </a:schemeClr>
                </a:solidFill>
              </a:ln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- 4 -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36" name="Group 18"/>
          <p:cNvGrpSpPr/>
          <p:nvPr/>
        </p:nvGrpSpPr>
        <p:grpSpPr>
          <a:xfrm>
            <a:off x="837903" y="2398975"/>
            <a:ext cx="2058513" cy="4206956"/>
            <a:chOff x="685800" y="2285999"/>
            <a:chExt cx="2058513" cy="3845190"/>
          </a:xfrm>
        </p:grpSpPr>
        <p:pic>
          <p:nvPicPr>
            <p:cNvPr id="37" name="Picture 10" descr="http://urbanentomology.tamu.edu/spp/images/imm/imm_larva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85800" y="4226189"/>
              <a:ext cx="2058513" cy="1905000"/>
            </a:xfrm>
            <a:prstGeom prst="rect">
              <a:avLst/>
            </a:prstGeom>
            <a:noFill/>
          </p:spPr>
        </p:pic>
        <p:pic>
          <p:nvPicPr>
            <p:cNvPr id="38" name="Picture 12" descr="https://www.agric.wa.gov.au/sites/gateway/files/styles/landscape_medium/public/Indian%20meal%20moth_4.jpg?itok=8S9zl3HW&amp;c=cbc08ed83e997012476c2f93ec8b3a9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85800" y="2285999"/>
              <a:ext cx="2057400" cy="1905000"/>
            </a:xfrm>
            <a:prstGeom prst="rect">
              <a:avLst/>
            </a:prstGeom>
            <a:noFill/>
          </p:spPr>
        </p:pic>
      </p:grpSp>
      <p:sp>
        <p:nvSpPr>
          <p:cNvPr id="39" name="TextBox 38"/>
          <p:cNvSpPr txBox="1"/>
          <p:nvPr/>
        </p:nvSpPr>
        <p:spPr>
          <a:xfrm>
            <a:off x="4750905" y="1742881"/>
            <a:ext cx="692757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latinLnBrk="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smtClean="0"/>
              <a:t>One of the most troublesome pests in food industry in Korea during the last 10 years</a:t>
            </a:r>
          </a:p>
          <a:p>
            <a:pPr marL="285750" indent="-285750" algn="just" latinLnBrk="0">
              <a:buFont typeface="Wingdings" panose="05000000000000000000" pitchFamily="2" charset="2"/>
              <a:buChar char="ü"/>
            </a:pPr>
            <a:r>
              <a:rPr lang="en-US" sz="2000" dirty="0" smtClean="0"/>
              <a:t>“Penetrators”</a:t>
            </a:r>
          </a:p>
          <a:p>
            <a:pPr marL="225425" indent="-225425" algn="just" latinLnBrk="0">
              <a:spcAft>
                <a:spcPts val="600"/>
              </a:spcAft>
            </a:pPr>
            <a:r>
              <a:rPr lang="en-US" sz="2000" dirty="0" smtClean="0"/>
              <a:t>	  - Penetrate and tear plastic films using sharp mandibles</a:t>
            </a:r>
          </a:p>
          <a:p>
            <a:pPr marL="285750" indent="-285750" latinLnBrk="0">
              <a:buFont typeface="Wingdings" panose="05000000000000000000" pitchFamily="2" charset="2"/>
              <a:buChar char="ü"/>
            </a:pPr>
            <a:r>
              <a:rPr lang="en-US" sz="2000" dirty="0" smtClean="0"/>
              <a:t>Quantitative and qualitative losses in processed foods</a:t>
            </a:r>
          </a:p>
          <a:p>
            <a:pPr marL="225425" indent="41275" latinLnBrk="0"/>
            <a:r>
              <a:rPr lang="en-US" sz="2000" dirty="0" smtClean="0"/>
              <a:t>- Repulsion of the products by consumers</a:t>
            </a: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951" y="3166641"/>
            <a:ext cx="1828800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1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모서리가 둥근 직사각형 1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0875" y="1072155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Increasing needs of insect-proof food packaging system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4065" y="245061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ko-KR" altLang="en-US" sz="40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자유형 18"/>
          <p:cNvSpPr/>
          <p:nvPr/>
        </p:nvSpPr>
        <p:spPr>
          <a:xfrm>
            <a:off x="2200535" y="1836345"/>
            <a:ext cx="2305878" cy="2690192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>
            <a:off x="4939858" y="1836345"/>
            <a:ext cx="2305878" cy="2690192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7679181" y="1836345"/>
            <a:ext cx="2305878" cy="2690192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2200535" y="2199610"/>
            <a:ext cx="22717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PESTICIDE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956904" y="2204282"/>
            <a:ext cx="2271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INSECT-PROOF PACKAGING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435" y="3559563"/>
            <a:ext cx="887130" cy="887130"/>
          </a:xfrm>
          <a:prstGeom prst="rect">
            <a:avLst/>
          </a:prstGeom>
        </p:spPr>
      </p:pic>
      <p:sp>
        <p:nvSpPr>
          <p:cNvPr id="28" name="타원 27"/>
          <p:cNvSpPr/>
          <p:nvPr/>
        </p:nvSpPr>
        <p:spPr>
          <a:xfrm>
            <a:off x="5709784" y="3604384"/>
            <a:ext cx="772431" cy="772431"/>
          </a:xfrm>
          <a:prstGeom prst="ellipse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937805" y="2739285"/>
            <a:ext cx="2271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Symbol" panose="05050102010706020507" pitchFamily="18" charset="2"/>
              </a:rPr>
              <a:t> </a:t>
            </a:r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Use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of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essential oil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extracted from plants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4938213" y="3299597"/>
            <a:ext cx="22904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Symbol" panose="05050102010706020507" pitchFamily="18" charset="2"/>
              </a:rPr>
              <a:t>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Non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toxic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to human and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resistance to insect-invasion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to food </a:t>
            </a:r>
            <a:endParaRPr lang="ko-KR" altLang="en-US" sz="1600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327" y="3476611"/>
            <a:ext cx="901047" cy="901047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7686851" y="2204282"/>
            <a:ext cx="22717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BENEFIT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712519" y="2542836"/>
            <a:ext cx="22442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Symbol" panose="05050102010706020507" pitchFamily="18" charset="2"/>
              </a:rPr>
              <a:t> </a:t>
            </a:r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Helps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assure consumers of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insect-free food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and </a:t>
            </a:r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protects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manufacturers against loss of goodwill arising from insect-infested packaging</a:t>
            </a:r>
            <a:endParaRPr lang="ko-KR" altLang="en-US" sz="1600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0875" y="4695430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Various essential oils from 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plants 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can be applied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214287" y="2627501"/>
            <a:ext cx="22442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Symbol" panose="05050102010706020507" pitchFamily="18" charset="2"/>
              </a:rPr>
              <a:t> </a:t>
            </a:r>
            <a:r>
              <a:rPr lang="en-US" altLang="ko-KR" sz="1600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Effective 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for preventing insects, but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toxic</a:t>
            </a:r>
            <a:r>
              <a:rPr lang="en-US" altLang="ko-KR" sz="1600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to human</a:t>
            </a:r>
            <a:endParaRPr lang="ko-KR" altLang="en-US" sz="1600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- 5 -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410568" y="5314589"/>
            <a:ext cx="70866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Citronella, Clove, Lemongrass, Lemon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eucalyptus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en-US" altLang="ko-KR" sz="1600" b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Cedarwood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Rosemary, Tea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tree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Eucalyptus, Cedar, Catnip, Lavender, Peppermint, Basil, Rose Geranium,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Cinnamon,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Thyme, Lemon, Orange,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Pine,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etc.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120" y="4963726"/>
            <a:ext cx="2431673" cy="173102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121601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94065" y="245061"/>
            <a:ext cx="46474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Research objectives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440" y="1694016"/>
            <a:ext cx="9916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1) To find the most effective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anti-insect essential oil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extracted from natural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ingredients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against insect penetration into food products</a:t>
            </a:r>
            <a:endParaRPr lang="ko-KR" altLang="en-US" sz="24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6440" y="2976716"/>
            <a:ext cx="9916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2) To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micro-encapsulate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the essential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oils using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various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wall materials to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demonstrate the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controlled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release mechanism</a:t>
            </a:r>
            <a:endParaRPr lang="ko-KR" altLang="en-US" sz="24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6440" y="4348316"/>
            <a:ext cx="9916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3) To verify the use of a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pilot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plant scale system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on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manufacture of insect-proof package and its 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applicability</a:t>
            </a:r>
            <a:r>
              <a:rPr lang="en-US" altLang="ko-KR" sz="24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as a food packaging </a:t>
            </a:r>
            <a:r>
              <a:rPr lang="en-US" altLang="ko-KR" sz="24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material</a:t>
            </a:r>
            <a:endParaRPr lang="ko-KR" altLang="en-US" sz="24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- 6 -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791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43013" y="398653"/>
            <a:ext cx="337296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CONTENTS</a:t>
            </a:r>
            <a:endParaRPr lang="ko-KR" altLang="en-US" sz="48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037232" y="1537252"/>
            <a:ext cx="7865164" cy="715618"/>
            <a:chOff x="2027582" y="1537252"/>
            <a:chExt cx="7865164" cy="715618"/>
          </a:xfrm>
        </p:grpSpPr>
        <p:sp>
          <p:nvSpPr>
            <p:cNvPr id="12" name="자유형 11"/>
            <p:cNvSpPr/>
            <p:nvPr/>
          </p:nvSpPr>
          <p:spPr>
            <a:xfrm>
              <a:off x="2027582" y="1537252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34391" y="1537732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73860" y="1879339"/>
              <a:ext cx="2568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- Insect-proof packaging </a:t>
              </a:r>
              <a:endParaRPr lang="ko-KR" altLang="en-US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222569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9621265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자유형 33"/>
          <p:cNvSpPr/>
          <p:nvPr/>
        </p:nvSpPr>
        <p:spPr>
          <a:xfrm>
            <a:off x="301326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232219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0630915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 flipH="1">
            <a:off x="1069153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3037232" y="2714747"/>
            <a:ext cx="7865164" cy="742529"/>
            <a:chOff x="2027582" y="2714747"/>
            <a:chExt cx="7865164" cy="742529"/>
          </a:xfrm>
        </p:grpSpPr>
        <p:grpSp>
          <p:nvGrpSpPr>
            <p:cNvPr id="19" name="그룹 18"/>
            <p:cNvGrpSpPr/>
            <p:nvPr/>
          </p:nvGrpSpPr>
          <p:grpSpPr>
            <a:xfrm>
              <a:off x="2027582" y="2714747"/>
              <a:ext cx="7865164" cy="742529"/>
              <a:chOff x="2027582" y="2544418"/>
              <a:chExt cx="7865164" cy="74252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2027582" y="2544418"/>
                <a:ext cx="7865164" cy="742529"/>
                <a:chOff x="2027582" y="2544418"/>
                <a:chExt cx="7865164" cy="742529"/>
              </a:xfrm>
            </p:grpSpPr>
            <p:sp>
              <p:nvSpPr>
                <p:cNvPr id="13" name="자유형 12"/>
                <p:cNvSpPr/>
                <p:nvPr/>
              </p:nvSpPr>
              <p:spPr>
                <a:xfrm>
                  <a:off x="2027582" y="2544418"/>
                  <a:ext cx="7865164" cy="715618"/>
                </a:xfrm>
                <a:custGeom>
                  <a:avLst/>
                  <a:gdLst>
                    <a:gd name="connsiteX0" fmla="*/ 471173 w 7865164"/>
                    <a:gd name="connsiteY0" fmla="*/ 0 h 715618"/>
                    <a:gd name="connsiteX1" fmla="*/ 2207207 w 7865164"/>
                    <a:gd name="connsiteY1" fmla="*/ 0 h 715618"/>
                    <a:gd name="connsiteX2" fmla="*/ 2457558 w 7865164"/>
                    <a:gd name="connsiteY2" fmla="*/ 0 h 715618"/>
                    <a:gd name="connsiteX3" fmla="*/ 4181781 w 7865164"/>
                    <a:gd name="connsiteY3" fmla="*/ 0 h 715618"/>
                    <a:gd name="connsiteX4" fmla="*/ 4193592 w 7865164"/>
                    <a:gd name="connsiteY4" fmla="*/ 0 h 715618"/>
                    <a:gd name="connsiteX5" fmla="*/ 5407606 w 7865164"/>
                    <a:gd name="connsiteY5" fmla="*/ 0 h 715618"/>
                    <a:gd name="connsiteX6" fmla="*/ 6168166 w 7865164"/>
                    <a:gd name="connsiteY6" fmla="*/ 0 h 715618"/>
                    <a:gd name="connsiteX7" fmla="*/ 7393991 w 7865164"/>
                    <a:gd name="connsiteY7" fmla="*/ 0 h 715618"/>
                    <a:gd name="connsiteX8" fmla="*/ 7865164 w 7865164"/>
                    <a:gd name="connsiteY8" fmla="*/ 357809 h 715618"/>
                    <a:gd name="connsiteX9" fmla="*/ 7393991 w 7865164"/>
                    <a:gd name="connsiteY9" fmla="*/ 715618 h 715618"/>
                    <a:gd name="connsiteX10" fmla="*/ 6168166 w 7865164"/>
                    <a:gd name="connsiteY10" fmla="*/ 715618 h 715618"/>
                    <a:gd name="connsiteX11" fmla="*/ 5407606 w 7865164"/>
                    <a:gd name="connsiteY11" fmla="*/ 715618 h 715618"/>
                    <a:gd name="connsiteX12" fmla="*/ 4193592 w 7865164"/>
                    <a:gd name="connsiteY12" fmla="*/ 715618 h 715618"/>
                    <a:gd name="connsiteX13" fmla="*/ 4181781 w 7865164"/>
                    <a:gd name="connsiteY13" fmla="*/ 715618 h 715618"/>
                    <a:gd name="connsiteX14" fmla="*/ 2457558 w 7865164"/>
                    <a:gd name="connsiteY14" fmla="*/ 715618 h 715618"/>
                    <a:gd name="connsiteX15" fmla="*/ 2207207 w 7865164"/>
                    <a:gd name="connsiteY15" fmla="*/ 715618 h 715618"/>
                    <a:gd name="connsiteX16" fmla="*/ 471173 w 7865164"/>
                    <a:gd name="connsiteY16" fmla="*/ 715618 h 715618"/>
                    <a:gd name="connsiteX17" fmla="*/ 0 w 7865164"/>
                    <a:gd name="connsiteY17" fmla="*/ 357809 h 715618"/>
                    <a:gd name="connsiteX18" fmla="*/ 471173 w 7865164"/>
                    <a:gd name="connsiteY18" fmla="*/ 0 h 715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865164" h="715618">
                      <a:moveTo>
                        <a:pt x="471173" y="0"/>
                      </a:moveTo>
                      <a:lnTo>
                        <a:pt x="2207207" y="0"/>
                      </a:lnTo>
                      <a:lnTo>
                        <a:pt x="2457558" y="0"/>
                      </a:lnTo>
                      <a:lnTo>
                        <a:pt x="4181781" y="0"/>
                      </a:lnTo>
                      <a:lnTo>
                        <a:pt x="4193592" y="0"/>
                      </a:lnTo>
                      <a:lnTo>
                        <a:pt x="5407606" y="0"/>
                      </a:lnTo>
                      <a:lnTo>
                        <a:pt x="6168166" y="0"/>
                      </a:lnTo>
                      <a:lnTo>
                        <a:pt x="7393991" y="0"/>
                      </a:lnTo>
                      <a:cubicBezTo>
                        <a:pt x="7654187" y="0"/>
                        <a:pt x="7865164" y="160186"/>
                        <a:pt x="7865164" y="357809"/>
                      </a:cubicBezTo>
                      <a:cubicBezTo>
                        <a:pt x="7865164" y="555432"/>
                        <a:pt x="7654187" y="715618"/>
                        <a:pt x="7393991" y="715618"/>
                      </a:cubicBezTo>
                      <a:lnTo>
                        <a:pt x="6168166" y="715618"/>
                      </a:lnTo>
                      <a:lnTo>
                        <a:pt x="5407606" y="715618"/>
                      </a:lnTo>
                      <a:lnTo>
                        <a:pt x="4193592" y="715618"/>
                      </a:lnTo>
                      <a:lnTo>
                        <a:pt x="4181781" y="715618"/>
                      </a:lnTo>
                      <a:lnTo>
                        <a:pt x="2457558" y="715618"/>
                      </a:lnTo>
                      <a:lnTo>
                        <a:pt x="2207207" y="715618"/>
                      </a:lnTo>
                      <a:lnTo>
                        <a:pt x="471173" y="715618"/>
                      </a:lnTo>
                      <a:cubicBezTo>
                        <a:pt x="210977" y="715618"/>
                        <a:pt x="0" y="555432"/>
                        <a:pt x="0" y="357809"/>
                      </a:cubicBezTo>
                      <a:cubicBezTo>
                        <a:pt x="0" y="160186"/>
                        <a:pt x="210977" y="0"/>
                        <a:pt x="471173" y="0"/>
                      </a:cubicBezTo>
                      <a:close/>
                    </a:path>
                  </a:pathLst>
                </a:custGeom>
                <a:solidFill>
                  <a:srgbClr val="30866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3683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534391" y="2579061"/>
                  <a:ext cx="735835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b="1" dirty="0">
                      <a:ln>
                        <a:solidFill>
                          <a:schemeClr val="lt1">
                            <a:hueOff val="0"/>
                            <a:satOff val="0"/>
                            <a:lumOff val="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rPr>
                    <a:t>02</a:t>
                  </a:r>
                  <a:endParaRPr lang="ko-KR" altLang="en-US" sz="2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736930" y="2916005"/>
                <a:ext cx="3170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- </a:t>
                </a:r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F</a:t>
                </a:r>
                <a:r>
                  <a:rPr lang="en-US" altLang="ko-KR" sz="1600" b="1" dirty="0" smtClean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or </a:t>
                </a:r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insect-proof packaging</a:t>
                </a:r>
                <a:endParaRPr lang="ko-KR" altLang="en-US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2222569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9621265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자유형 34"/>
          <p:cNvSpPr/>
          <p:nvPr/>
        </p:nvSpPr>
        <p:spPr>
          <a:xfrm>
            <a:off x="301326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 flipH="1">
            <a:off x="1069153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3037232" y="3892242"/>
            <a:ext cx="7865164" cy="742529"/>
            <a:chOff x="2027582" y="3892242"/>
            <a:chExt cx="7865164" cy="742529"/>
          </a:xfrm>
        </p:grpSpPr>
        <p:grpSp>
          <p:nvGrpSpPr>
            <p:cNvPr id="5" name="그룹 4"/>
            <p:cNvGrpSpPr/>
            <p:nvPr/>
          </p:nvGrpSpPr>
          <p:grpSpPr>
            <a:xfrm>
              <a:off x="2027582" y="3892242"/>
              <a:ext cx="7865164" cy="742529"/>
              <a:chOff x="2027582" y="3834766"/>
              <a:chExt cx="7865164" cy="74252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027582" y="3834766"/>
                <a:ext cx="7865164" cy="715618"/>
              </a:xfrm>
              <a:custGeom>
                <a:avLst/>
                <a:gdLst>
                  <a:gd name="connsiteX0" fmla="*/ 471173 w 7865164"/>
                  <a:gd name="connsiteY0" fmla="*/ 0 h 715618"/>
                  <a:gd name="connsiteX1" fmla="*/ 2207207 w 7865164"/>
                  <a:gd name="connsiteY1" fmla="*/ 0 h 715618"/>
                  <a:gd name="connsiteX2" fmla="*/ 2457558 w 7865164"/>
                  <a:gd name="connsiteY2" fmla="*/ 0 h 715618"/>
                  <a:gd name="connsiteX3" fmla="*/ 4181781 w 7865164"/>
                  <a:gd name="connsiteY3" fmla="*/ 0 h 715618"/>
                  <a:gd name="connsiteX4" fmla="*/ 4193592 w 7865164"/>
                  <a:gd name="connsiteY4" fmla="*/ 0 h 715618"/>
                  <a:gd name="connsiteX5" fmla="*/ 5407606 w 7865164"/>
                  <a:gd name="connsiteY5" fmla="*/ 0 h 715618"/>
                  <a:gd name="connsiteX6" fmla="*/ 6168166 w 7865164"/>
                  <a:gd name="connsiteY6" fmla="*/ 0 h 715618"/>
                  <a:gd name="connsiteX7" fmla="*/ 7393991 w 7865164"/>
                  <a:gd name="connsiteY7" fmla="*/ 0 h 715618"/>
                  <a:gd name="connsiteX8" fmla="*/ 7865164 w 7865164"/>
                  <a:gd name="connsiteY8" fmla="*/ 357809 h 715618"/>
                  <a:gd name="connsiteX9" fmla="*/ 7393991 w 7865164"/>
                  <a:gd name="connsiteY9" fmla="*/ 715618 h 715618"/>
                  <a:gd name="connsiteX10" fmla="*/ 6168166 w 7865164"/>
                  <a:gd name="connsiteY10" fmla="*/ 715618 h 715618"/>
                  <a:gd name="connsiteX11" fmla="*/ 5407606 w 7865164"/>
                  <a:gd name="connsiteY11" fmla="*/ 715618 h 715618"/>
                  <a:gd name="connsiteX12" fmla="*/ 4193592 w 7865164"/>
                  <a:gd name="connsiteY12" fmla="*/ 715618 h 715618"/>
                  <a:gd name="connsiteX13" fmla="*/ 4181781 w 7865164"/>
                  <a:gd name="connsiteY13" fmla="*/ 715618 h 715618"/>
                  <a:gd name="connsiteX14" fmla="*/ 2457558 w 7865164"/>
                  <a:gd name="connsiteY14" fmla="*/ 715618 h 715618"/>
                  <a:gd name="connsiteX15" fmla="*/ 2207207 w 7865164"/>
                  <a:gd name="connsiteY15" fmla="*/ 715618 h 715618"/>
                  <a:gd name="connsiteX16" fmla="*/ 471173 w 7865164"/>
                  <a:gd name="connsiteY16" fmla="*/ 715618 h 715618"/>
                  <a:gd name="connsiteX17" fmla="*/ 0 w 7865164"/>
                  <a:gd name="connsiteY17" fmla="*/ 357809 h 715618"/>
                  <a:gd name="connsiteX18" fmla="*/ 471173 w 7865164"/>
                  <a:gd name="connsiteY18" fmla="*/ 0 h 71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65164" h="715618">
                    <a:moveTo>
                      <a:pt x="471173" y="0"/>
                    </a:moveTo>
                    <a:lnTo>
                      <a:pt x="2207207" y="0"/>
                    </a:lnTo>
                    <a:lnTo>
                      <a:pt x="2457558" y="0"/>
                    </a:lnTo>
                    <a:lnTo>
                      <a:pt x="4181781" y="0"/>
                    </a:lnTo>
                    <a:lnTo>
                      <a:pt x="4193592" y="0"/>
                    </a:lnTo>
                    <a:lnTo>
                      <a:pt x="5407606" y="0"/>
                    </a:lnTo>
                    <a:lnTo>
                      <a:pt x="6168166" y="0"/>
                    </a:lnTo>
                    <a:lnTo>
                      <a:pt x="7393991" y="0"/>
                    </a:lnTo>
                    <a:cubicBezTo>
                      <a:pt x="7654187" y="0"/>
                      <a:pt x="7865164" y="160186"/>
                      <a:pt x="7865164" y="357809"/>
                    </a:cubicBezTo>
                    <a:cubicBezTo>
                      <a:pt x="7865164" y="555432"/>
                      <a:pt x="7654187" y="715618"/>
                      <a:pt x="7393991" y="715618"/>
                    </a:cubicBezTo>
                    <a:lnTo>
                      <a:pt x="6168166" y="715618"/>
                    </a:lnTo>
                    <a:lnTo>
                      <a:pt x="5407606" y="715618"/>
                    </a:lnTo>
                    <a:lnTo>
                      <a:pt x="4193592" y="715618"/>
                    </a:lnTo>
                    <a:lnTo>
                      <a:pt x="4181781" y="715618"/>
                    </a:lnTo>
                    <a:lnTo>
                      <a:pt x="2457558" y="715618"/>
                    </a:lnTo>
                    <a:lnTo>
                      <a:pt x="2207207" y="715618"/>
                    </a:lnTo>
                    <a:lnTo>
                      <a:pt x="471173" y="715618"/>
                    </a:lnTo>
                    <a:cubicBezTo>
                      <a:pt x="210977" y="715618"/>
                      <a:pt x="0" y="555432"/>
                      <a:pt x="0" y="357809"/>
                    </a:cubicBezTo>
                    <a:cubicBezTo>
                      <a:pt x="0" y="160186"/>
                      <a:pt x="210977" y="0"/>
                      <a:pt x="471173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6830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34391" y="3869409"/>
                <a:ext cx="65961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03</a:t>
                </a:r>
                <a:endParaRPr lang="ko-KR" altLang="en-US" sz="3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2222569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9621265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자유형 35"/>
          <p:cNvSpPr/>
          <p:nvPr/>
        </p:nvSpPr>
        <p:spPr>
          <a:xfrm>
            <a:off x="301326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 flipH="1">
            <a:off x="1069153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3037232" y="5069738"/>
            <a:ext cx="7865164" cy="742529"/>
            <a:chOff x="2027582" y="4558750"/>
            <a:chExt cx="7865164" cy="742529"/>
          </a:xfrm>
        </p:grpSpPr>
        <p:sp>
          <p:nvSpPr>
            <p:cNvPr id="15" name="자유형 14"/>
            <p:cNvSpPr/>
            <p:nvPr/>
          </p:nvSpPr>
          <p:spPr>
            <a:xfrm>
              <a:off x="2027582" y="4558750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34391" y="4593393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4508195" y="1628965"/>
            <a:ext cx="331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INTRODUCTION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508195" y="2845589"/>
            <a:ext cx="2377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LAB SCALE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08195" y="4023085"/>
            <a:ext cx="4073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PILOT PLANT SCALE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508195" y="5187243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HAN LAB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95421" y="5418723"/>
            <a:ext cx="3170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lab introduction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44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9544062" y="4463400"/>
            <a:ext cx="1069114" cy="10691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66440" y="339860"/>
            <a:ext cx="10214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 of the natural anti-insect agents – Essential Oils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031" y="1349450"/>
            <a:ext cx="3296591" cy="168043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88747" y="1687498"/>
            <a:ext cx="6322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essential oils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have been widely used for their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antimicrobial, antioxidant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and insecticidal effects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Natural active agents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Easily evaporate and spread into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space (volatile)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647929"/>
              </p:ext>
            </p:extLst>
          </p:nvPr>
        </p:nvGraphicFramePr>
        <p:xfrm>
          <a:off x="1388747" y="3967031"/>
          <a:ext cx="7024373" cy="2077176"/>
        </p:xfrm>
        <a:graphic>
          <a:graphicData uri="http://schemas.openxmlformats.org/drawingml/2006/table">
            <a:tbl>
              <a:tblPr/>
              <a:tblGrid>
                <a:gridCol w="1512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57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16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43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Common</a:t>
                      </a:r>
                      <a:r>
                        <a:rPr lang="en-US" altLang="ko-KR" sz="1400" b="1" kern="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name</a:t>
                      </a:r>
                      <a:endParaRPr lang="ko-KR" altLang="en-US" sz="1400" b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Scientific</a:t>
                      </a:r>
                      <a:r>
                        <a:rPr lang="en-US" altLang="ko-KR" sz="1400" b="1" kern="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name</a:t>
                      </a:r>
                      <a:endParaRPr lang="ko-KR" altLang="en-US" sz="1400" b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Common name</a:t>
                      </a:r>
                      <a:endParaRPr lang="ko-KR" altLang="en-US" sz="1400" b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Scientific</a:t>
                      </a:r>
                      <a:r>
                        <a:rPr lang="en-US" altLang="ko-KR" sz="1400" b="1" kern="0" spc="0" baseline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name</a:t>
                      </a:r>
                      <a:endParaRPr lang="ko-KR" altLang="en-US" sz="1400" b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Garlic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Allium </a:t>
                      </a: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sativum</a:t>
                      </a:r>
                      <a:endParaRPr lang="en-US" sz="1400" i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Pine</a:t>
                      </a:r>
                    </a:p>
                  </a:txBody>
                  <a:tcPr marL="89909" marR="89909" marT="24857" marB="24857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Pinus</a:t>
                      </a: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rigida</a:t>
                      </a:r>
                      <a:endParaRPr lang="en-US" sz="1400" i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Onion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Allium </a:t>
                      </a: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cepa</a:t>
                      </a:r>
                      <a:endParaRPr lang="en-US" sz="1400" i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Mint</a:t>
                      </a:r>
                    </a:p>
                  </a:txBody>
                  <a:tcPr marL="89909" marR="89909" marT="24857" marB="24857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Mentha spp.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Oregano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Origanum</a:t>
                      </a: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vulgare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Tea tree</a:t>
                      </a:r>
                    </a:p>
                  </a:txBody>
                  <a:tcPr marL="89909" marR="89909" marT="24857" marB="24857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Melalueca alternifolia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Sage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Salvia officinalis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Clove</a:t>
                      </a:r>
                    </a:p>
                  </a:txBody>
                  <a:tcPr marL="89909" marR="89909" marT="24857" marB="24857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Syzygium</a:t>
                      </a: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aromaticum</a:t>
                      </a:r>
                      <a:endParaRPr lang="en-US" sz="1400" i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4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Orange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Citrus </a:t>
                      </a: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sinensis</a:t>
                      </a:r>
                      <a:endParaRPr lang="en-US" sz="1400" i="1" kern="0" spc="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Rosemary</a:t>
                      </a:r>
                    </a:p>
                  </a:txBody>
                  <a:tcPr marL="89909" marR="89909" marT="24857" marB="24857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0" spc="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Rosematinus</a:t>
                      </a:r>
                      <a:r>
                        <a:rPr lang="en-US" sz="1400" i="1" kern="0" spc="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officinalis</a:t>
                      </a:r>
                    </a:p>
                  </a:txBody>
                  <a:tcPr marL="89909" marR="89909" marT="24857" marB="24857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8082" y="3485553"/>
            <a:ext cx="8230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Table 1. L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ist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of the essential oils from 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plants – 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30 different essential oils</a:t>
            </a:r>
            <a:endParaRPr lang="ko-KR" altLang="en-US" sz="16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671331" y="3565066"/>
            <a:ext cx="2876024" cy="2966362"/>
            <a:chOff x="3983403" y="887320"/>
            <a:chExt cx="5058439" cy="5217328"/>
          </a:xfrm>
        </p:grpSpPr>
        <p:grpSp>
          <p:nvGrpSpPr>
            <p:cNvPr id="17" name="그룹 16"/>
            <p:cNvGrpSpPr/>
            <p:nvPr/>
          </p:nvGrpSpPr>
          <p:grpSpPr>
            <a:xfrm>
              <a:off x="4379913" y="2357874"/>
              <a:ext cx="661056" cy="887454"/>
              <a:chOff x="946758" y="4885444"/>
              <a:chExt cx="1108309" cy="1487882"/>
            </a:xfrm>
          </p:grpSpPr>
          <p:pic>
            <p:nvPicPr>
              <p:cNvPr id="41" name="그림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817840">
                <a:off x="1456555" y="5767895"/>
                <a:ext cx="598512" cy="605431"/>
              </a:xfrm>
              <a:prstGeom prst="rect">
                <a:avLst/>
              </a:prstGeom>
            </p:spPr>
          </p:pic>
          <p:pic>
            <p:nvPicPr>
              <p:cNvPr id="42" name="그림 4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275537">
                <a:off x="946758" y="4885444"/>
                <a:ext cx="696116" cy="1471446"/>
              </a:xfrm>
              <a:prstGeom prst="rect">
                <a:avLst/>
              </a:prstGeom>
            </p:spPr>
          </p:pic>
        </p:grpSp>
        <p:pic>
          <p:nvPicPr>
            <p:cNvPr id="18" name="그림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154988">
              <a:off x="4149297" y="3564508"/>
              <a:ext cx="929398" cy="859089"/>
            </a:xfrm>
            <a:prstGeom prst="rect">
              <a:avLst/>
            </a:prstGeom>
          </p:spPr>
        </p:pic>
        <p:pic>
          <p:nvPicPr>
            <p:cNvPr id="19" name="그림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85889" y="1542640"/>
              <a:ext cx="1066636" cy="812209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760559">
              <a:off x="6071819" y="1232468"/>
              <a:ext cx="1097670" cy="649737"/>
            </a:xfrm>
            <a:prstGeom prst="rect">
              <a:avLst/>
            </a:prstGeom>
          </p:spPr>
        </p:pic>
        <p:sp>
          <p:nvSpPr>
            <p:cNvPr id="21" name="타원 20"/>
            <p:cNvSpPr/>
            <p:nvPr/>
          </p:nvSpPr>
          <p:spPr>
            <a:xfrm>
              <a:off x="5366221" y="2376676"/>
              <a:ext cx="2273610" cy="227361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  <a:alpha val="22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069496">
              <a:off x="4848027" y="4656839"/>
              <a:ext cx="982759" cy="993214"/>
            </a:xfrm>
            <a:prstGeom prst="rect">
              <a:avLst/>
            </a:prstGeom>
          </p:spPr>
        </p:pic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58514" y="4887911"/>
              <a:ext cx="865615" cy="1150635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47535" y="4763582"/>
              <a:ext cx="1000546" cy="619946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114567" y="3736895"/>
              <a:ext cx="704176" cy="737258"/>
            </a:xfrm>
            <a:prstGeom prst="rect">
              <a:avLst/>
            </a:prstGeom>
          </p:spPr>
        </p:pic>
        <p:pic>
          <p:nvPicPr>
            <p:cNvPr id="26" name="그림 2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851142" y="2591520"/>
              <a:ext cx="1086844" cy="663287"/>
            </a:xfrm>
            <a:prstGeom prst="rect">
              <a:avLst/>
            </a:prstGeom>
          </p:spPr>
        </p:pic>
        <p:grpSp>
          <p:nvGrpSpPr>
            <p:cNvPr id="27" name="그룹 26"/>
            <p:cNvGrpSpPr/>
            <p:nvPr/>
          </p:nvGrpSpPr>
          <p:grpSpPr>
            <a:xfrm>
              <a:off x="5639169" y="3155418"/>
              <a:ext cx="2118078" cy="1100587"/>
              <a:chOff x="9102380" y="3422016"/>
              <a:chExt cx="2347112" cy="1219597"/>
            </a:xfrm>
          </p:grpSpPr>
          <p:sp>
            <p:nvSpPr>
              <p:cNvPr id="39" name="눈물 방울 38"/>
              <p:cNvSpPr/>
              <p:nvPr/>
            </p:nvSpPr>
            <p:spPr>
              <a:xfrm rot="18962750">
                <a:off x="9424757" y="3422016"/>
                <a:ext cx="1217894" cy="1219597"/>
              </a:xfrm>
              <a:prstGeom prst="teardrop">
                <a:avLst>
                  <a:gd name="adj" fmla="val 152918"/>
                </a:avLst>
              </a:prstGeom>
              <a:solidFill>
                <a:schemeClr val="accent4">
                  <a:lumMod val="40000"/>
                  <a:lumOff val="60000"/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102380" y="3721874"/>
                <a:ext cx="2347112" cy="659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latin typeface="Mistral" panose="03090702030407020403" pitchFamily="66" charset="0"/>
                    <a:cs typeface="Khmer UI" panose="020B0502040204020203" pitchFamily="34" charset="0"/>
                  </a:rPr>
                  <a:t>Essential</a:t>
                </a:r>
                <a:r>
                  <a:rPr lang="en-US" altLang="ko-KR" sz="1600" dirty="0">
                    <a:latin typeface="Mistral" panose="03090702030407020403" pitchFamily="66" charset="0"/>
                    <a:cs typeface="Khmer UI" panose="020B0502040204020203" pitchFamily="34" charset="0"/>
                  </a:rPr>
                  <a:t> oil</a:t>
                </a:r>
                <a:endParaRPr lang="ko-KR" altLang="en-US" sz="1600" dirty="0">
                  <a:latin typeface="Mistral" panose="03090702030407020403" pitchFamily="66" charset="0"/>
                  <a:cs typeface="Khmer UI" panose="020B0502040204020203" pitchFamily="34" charset="0"/>
                </a:endParaRPr>
              </a:p>
            </p:txBody>
          </p:sp>
        </p:grpSp>
        <p:sp>
          <p:nvSpPr>
            <p:cNvPr id="28" name="순서도: 페이지 연결자 27"/>
            <p:cNvSpPr/>
            <p:nvPr/>
          </p:nvSpPr>
          <p:spPr>
            <a:xfrm rot="19503226">
              <a:off x="4915483" y="1206115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947203" y="1570453"/>
              <a:ext cx="986779" cy="606123"/>
            </a:xfrm>
            <a:prstGeom prst="rect">
              <a:avLst/>
            </a:prstGeom>
          </p:spPr>
        </p:pic>
        <p:sp>
          <p:nvSpPr>
            <p:cNvPr id="30" name="순서도: 페이지 연결자 29"/>
            <p:cNvSpPr/>
            <p:nvPr/>
          </p:nvSpPr>
          <p:spPr>
            <a:xfrm>
              <a:off x="6000111" y="887320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순서도: 페이지 연결자 30"/>
            <p:cNvSpPr/>
            <p:nvPr/>
          </p:nvSpPr>
          <p:spPr>
            <a:xfrm rot="2128432">
              <a:off x="7067512" y="1280715"/>
              <a:ext cx="1119648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순서도: 페이지 연결자 31"/>
            <p:cNvSpPr/>
            <p:nvPr/>
          </p:nvSpPr>
          <p:spPr>
            <a:xfrm rot="17588182">
              <a:off x="4179969" y="2103750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순서도: 페이지 연결자 32"/>
            <p:cNvSpPr/>
            <p:nvPr/>
          </p:nvSpPr>
          <p:spPr>
            <a:xfrm rot="4260533">
              <a:off x="7740210" y="2217606"/>
              <a:ext cx="1119648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순서도: 페이지 연결자 33"/>
            <p:cNvSpPr/>
            <p:nvPr/>
          </p:nvSpPr>
          <p:spPr>
            <a:xfrm rot="15561036">
              <a:off x="4150759" y="3310576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순서도: 페이지 연결자 34"/>
            <p:cNvSpPr/>
            <p:nvPr/>
          </p:nvSpPr>
          <p:spPr>
            <a:xfrm rot="6502842">
              <a:off x="7754543" y="3347459"/>
              <a:ext cx="1120236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순서도: 페이지 연결자 35"/>
            <p:cNvSpPr/>
            <p:nvPr/>
          </p:nvSpPr>
          <p:spPr>
            <a:xfrm rot="10800000">
              <a:off x="6008826" y="4650286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순서도: 페이지 연결자 36"/>
            <p:cNvSpPr/>
            <p:nvPr/>
          </p:nvSpPr>
          <p:spPr>
            <a:xfrm rot="12694772">
              <a:off x="4884289" y="4349602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순서도: 페이지 연결자 37"/>
            <p:cNvSpPr/>
            <p:nvPr/>
          </p:nvSpPr>
          <p:spPr>
            <a:xfrm rot="8845578">
              <a:off x="7128357" y="4253737"/>
              <a:ext cx="1119649" cy="1454362"/>
            </a:xfrm>
            <a:prstGeom prst="flowChartOffpageConnector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910875" y="1072155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Essential oils extracted from plants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- 8 -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72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66440" y="339860"/>
            <a:ext cx="10214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 of the natural anti-insect agents – Essential Oils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38431" y="6277331"/>
            <a:ext cx="5313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Schematic diagram of the fumigant </a:t>
            </a:r>
            <a:r>
              <a:rPr lang="en-US" altLang="ko-KR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motal</a:t>
            </a:r>
            <a:r>
              <a:rPr lang="en-US" altLang="ko-KR" sz="140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ity</a:t>
            </a:r>
            <a:r>
              <a:rPr lang="en-US" altLang="ko-KR" sz="14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assay system &gt;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1312433" y="2666813"/>
            <a:ext cx="5261699" cy="3553112"/>
            <a:chOff x="1868675" y="2676036"/>
            <a:chExt cx="5261699" cy="3553112"/>
          </a:xfrm>
        </p:grpSpPr>
        <p:pic>
          <p:nvPicPr>
            <p:cNvPr id="47" name="그림 46"/>
            <p:cNvPicPr>
              <a:picLocks noChangeAspect="1"/>
            </p:cNvPicPr>
            <p:nvPr/>
          </p:nvPicPr>
          <p:blipFill rotWithShape="1">
            <a:blip r:embed="rId2"/>
            <a:srcRect l="1433" r="1706"/>
            <a:stretch/>
          </p:blipFill>
          <p:spPr>
            <a:xfrm>
              <a:off x="1868675" y="2676036"/>
              <a:ext cx="4969834" cy="3553112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4411160" y="2840476"/>
              <a:ext cx="1746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Filterpaper with EO inside of the cap</a:t>
              </a:r>
              <a:endPara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411159" y="3745415"/>
              <a:ext cx="18866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0.5L </a:t>
              </a:r>
              <a:r>
                <a:rPr lang="en-US" altLang="ko-KR" sz="140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Polyethylene jar</a:t>
              </a:r>
              <a:endPara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25815" y="4882602"/>
              <a:ext cx="1273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20 glass vials</a:t>
              </a:r>
              <a:endPara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109783" y="4308271"/>
              <a:ext cx="906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080754" y="4696274"/>
              <a:ext cx="9702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Calico cloth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894962" y="5541402"/>
              <a:ext cx="1235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ko-KR" sz="1100" baseline="300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rd</a:t>
              </a:r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instar larva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63871" y="5860418"/>
              <a:ext cx="155435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3 grains of brown rice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5" name="Picture 10" descr="http://urbanentomology.tamu.edu/spp/images/imm/imm_lar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7528" y="2129791"/>
            <a:ext cx="1503721" cy="1136520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_x588661864" descr="EMB000021f039c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010" y="2080094"/>
            <a:ext cx="1553445" cy="1189879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6460480" y="3310697"/>
            <a:ext cx="1457450" cy="430887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US" altLang="ko-KR" sz="1100" b="1" dirty="0"/>
              <a:t> Indian meal moth</a:t>
            </a:r>
            <a:endParaRPr lang="en-US" altLang="ko-KR" sz="11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ko-KR" sz="11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Plodia</a:t>
            </a:r>
            <a:r>
              <a:rPr lang="en-US" altLang="ko-KR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interpunctella</a:t>
            </a:r>
            <a:endParaRPr lang="ko-KR" altLang="en-US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071229" y="3295991"/>
            <a:ext cx="1422005" cy="430887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latin typeface="Arial" panose="020B0604020202020204" pitchFamily="34" charset="0"/>
                <a:cs typeface="Arial" panose="020B0604020202020204" pitchFamily="34" charset="0"/>
              </a:rPr>
              <a:t>Fumigant toxicity assay system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165151" y="3770496"/>
            <a:ext cx="4015806" cy="253738"/>
          </a:xfrm>
          <a:prstGeom prst="rect">
            <a:avLst/>
          </a:prstGeom>
          <a:solidFill>
            <a:srgbClr val="30866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180121" y="3726051"/>
                <a:ext cx="4015843" cy="3450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* Fumigant mortality </a:t>
                </a:r>
                <a14:m>
                  <m:oMath xmlns:m="http://schemas.openxmlformats.org/officeDocument/2006/math">
                    <m:r>
                      <a:rPr lang="en-US" altLang="ko-KR" sz="1050" b="0" i="1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latin typeface="Cambria Math" panose="02040503050406030204" pitchFamily="18" charset="0"/>
                      </a:rPr>
                      <m:t>(%)</m:t>
                    </m:r>
                  </m:oMath>
                </a14:m>
                <a:r>
                  <a:rPr lang="en-US" altLang="ko-KR" sz="105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050" b="0" i="1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𝑛𝑢𝑚𝑏𝑒𝑟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𝑑𝑒𝑎𝑑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𝑙𝑎𝑟𝑣𝑎𝑒</m:t>
                        </m:r>
                      </m:num>
                      <m:den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𝑡h𝑒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𝑠𝑡𝑎𝑟𝑡𝑖𝑛𝑔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𝑛𝑢𝑚𝑏𝑒𝑟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ko-KR" sz="1050" b="0" i="1" smtClean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</a:rPr>
                          <m:t>𝑙𝑎𝑟𝑣𝑎𝑒</m:t>
                        </m:r>
                      </m:den>
                    </m:f>
                    <m:r>
                      <a:rPr lang="en-US" altLang="ko-KR" sz="1050" b="0" i="1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1050" b="0" i="1" smtClean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 (%)</m:t>
                    </m:r>
                  </m:oMath>
                </a14:m>
                <a:endParaRPr lang="ko-KR" altLang="en-US" sz="10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121" y="3726051"/>
                <a:ext cx="4015843" cy="3450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910875" y="1072155"/>
            <a:ext cx="103667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Screening of the Essential Oils (EOs) for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anti-insect activity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against </a:t>
            </a:r>
            <a:r>
              <a:rPr lang="en-US" altLang="ko-KR" b="1" i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Plodia</a:t>
            </a:r>
            <a:r>
              <a:rPr lang="en-US" altLang="ko-KR" b="1" i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i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interpunctella</a:t>
            </a:r>
            <a:r>
              <a:rPr lang="en-US" altLang="ko-KR" b="1" i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ko-KR" b="1" i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i="1" dirty="0">
                <a:solidFill>
                  <a:srgbClr val="308665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Sitophilus </a:t>
            </a:r>
            <a:r>
              <a:rPr lang="en-US" altLang="ko-KR" b="1" i="1" dirty="0" err="1" smtClean="0">
                <a:solidFill>
                  <a:srgbClr val="308665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oryzae</a:t>
            </a:r>
            <a:r>
              <a:rPr lang="en-US" altLang="ko-KR" b="1" i="1" dirty="0" smtClean="0">
                <a:solidFill>
                  <a:srgbClr val="308665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was done by measuring the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fumigant activity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repellent activity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875" y="1959012"/>
            <a:ext cx="9045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Fumigant </a:t>
            </a:r>
            <a:r>
              <a:rPr lang="en-US" altLang="ko-KR" sz="2200" b="1" dirty="0" err="1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motality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assay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808304" y="4140229"/>
            <a:ext cx="4552122" cy="2628319"/>
            <a:chOff x="6923190" y="4140229"/>
            <a:chExt cx="4288149" cy="2432849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6923190" y="4140229"/>
              <a:ext cx="4288149" cy="24328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7349702" y="4396120"/>
              <a:ext cx="3503827" cy="2057240"/>
              <a:chOff x="7438317" y="4352103"/>
              <a:chExt cx="4238760" cy="2321835"/>
            </a:xfrm>
          </p:grpSpPr>
          <p:pic>
            <p:nvPicPr>
              <p:cNvPr id="64" name="_x390627152" descr="EMB00000a4c1309"/>
              <p:cNvPicPr preferRelativeResize="0">
                <a:picLocks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75" t="5257" r="8046" b="2468"/>
              <a:stretch/>
            </p:blipFill>
            <p:spPr bwMode="auto">
              <a:xfrm>
                <a:off x="7438317" y="4352103"/>
                <a:ext cx="4238760" cy="23218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" name="TextBox 64"/>
              <p:cNvSpPr txBox="1"/>
              <p:nvPr/>
            </p:nvSpPr>
            <p:spPr>
              <a:xfrm rot="16200000">
                <a:off x="6589650" y="5314939"/>
                <a:ext cx="2028169" cy="2806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ko-KR" sz="900" dirty="0">
                    <a:ln>
                      <a:solidFill>
                        <a:schemeClr val="tx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The number of dead larvae</a:t>
                </a:r>
                <a:endParaRPr lang="ko-KR" altLang="en-US" sz="9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" name="직사각형 61"/>
            <p:cNvSpPr/>
            <p:nvPr/>
          </p:nvSpPr>
          <p:spPr>
            <a:xfrm>
              <a:off x="6923190" y="4152486"/>
              <a:ext cx="2989116" cy="323367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ctr">
                <a:buFont typeface="Arial" panose="020B0604020202020204" pitchFamily="34" charset="0"/>
                <a:buChar char="•"/>
              </a:pPr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Screening of </a:t>
              </a:r>
              <a:r>
                <a:rPr lang="en-US" altLang="ko-KR" sz="1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Essential </a:t>
              </a:r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Oils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- 9 -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868" y="2107094"/>
            <a:ext cx="1488765" cy="1171161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8355019" y="3254272"/>
            <a:ext cx="1271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/>
              <a:t>Rice weevil </a:t>
            </a:r>
            <a:endParaRPr lang="en-US" altLang="ko-KR" sz="1200" b="1" dirty="0" smtClean="0"/>
          </a:p>
          <a:p>
            <a:r>
              <a:rPr lang="en-US" altLang="ko-KR" sz="1200" b="1" i="1" dirty="0" smtClean="0"/>
              <a:t>Sitophilus </a:t>
            </a:r>
            <a:r>
              <a:rPr lang="en-US" altLang="ko-KR" sz="1200" b="1" i="1" dirty="0" err="1" smtClean="0"/>
              <a:t>oryzae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5544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66440" y="339860"/>
            <a:ext cx="10214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 of the natural anti-insect agents – Essential Oils</a:t>
            </a:r>
          </a:p>
        </p:txBody>
      </p:sp>
      <p:pic>
        <p:nvPicPr>
          <p:cNvPr id="55" name="Picture 10" descr="http://urbanentomology.tamu.edu/spp/images/imm/imm_lar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9842" y="2596930"/>
            <a:ext cx="1195906" cy="903872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TextBox 56"/>
          <p:cNvSpPr txBox="1"/>
          <p:nvPr/>
        </p:nvSpPr>
        <p:spPr>
          <a:xfrm>
            <a:off x="5927298" y="3658566"/>
            <a:ext cx="1569660" cy="430887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</p:spPr>
        <p:txBody>
          <a:bodyPr wrap="none" rtlCol="0">
            <a:spAutoFit/>
          </a:bodyPr>
          <a:lstStyle/>
          <a:p>
            <a:pPr algn="just"/>
            <a:r>
              <a:rPr lang="en-US" altLang="ko-KR" sz="1100" b="1" dirty="0"/>
              <a:t> Indian meal moth</a:t>
            </a:r>
            <a:endParaRPr lang="en-US" altLang="ko-KR" sz="11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ko-KR" sz="11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Plodia</a:t>
            </a:r>
            <a:r>
              <a:rPr lang="en-US" altLang="ko-KR" sz="11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interpunctella</a:t>
            </a:r>
            <a:endParaRPr lang="ko-KR" altLang="en-US" sz="11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50631" y="913130"/>
            <a:ext cx="103667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Acetylcholinesterase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en-US" altLang="ko-KR" sz="2200" b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AChE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 inhibition 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assay: </a:t>
            </a:r>
          </a:p>
          <a:p>
            <a:pPr marL="357188" indent="-357188"/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2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Neurotransmitter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inhibition activity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of essential oils was measured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by the modified colorimetric method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altLang="ko-KR" b="1" dirty="0" err="1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acetylcholinesterase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as a substrate. 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- 9 -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735" y="4772440"/>
            <a:ext cx="1217853" cy="95804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8940" y="5729115"/>
            <a:ext cx="1271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/>
              <a:t>Rice weevil </a:t>
            </a:r>
            <a:endParaRPr lang="en-US" altLang="ko-KR" sz="1200" b="1" dirty="0" smtClean="0"/>
          </a:p>
          <a:p>
            <a:r>
              <a:rPr lang="en-US" altLang="ko-KR" sz="1200" b="1" i="1" dirty="0" smtClean="0"/>
              <a:t>Sitophilus </a:t>
            </a:r>
            <a:r>
              <a:rPr lang="en-US" altLang="ko-KR" sz="1200" b="1" i="1" dirty="0" err="1" smtClean="0"/>
              <a:t>oryzae</a:t>
            </a:r>
            <a:endParaRPr lang="ko-KR" altLang="en-US" sz="1200" dirty="0"/>
          </a:p>
        </p:txBody>
      </p:sp>
      <p:grpSp>
        <p:nvGrpSpPr>
          <p:cNvPr id="7" name="그룹 6"/>
          <p:cNvGrpSpPr/>
          <p:nvPr/>
        </p:nvGrpSpPr>
        <p:grpSpPr>
          <a:xfrm>
            <a:off x="1364040" y="2087218"/>
            <a:ext cx="4288338" cy="4557093"/>
            <a:chOff x="1463430" y="2454965"/>
            <a:chExt cx="4288338" cy="4557093"/>
          </a:xfrm>
        </p:grpSpPr>
        <p:sp>
          <p:nvSpPr>
            <p:cNvPr id="30" name="직사각형 29"/>
            <p:cNvSpPr/>
            <p:nvPr/>
          </p:nvSpPr>
          <p:spPr>
            <a:xfrm>
              <a:off x="1463430" y="2454965"/>
              <a:ext cx="4288338" cy="4557093"/>
            </a:xfrm>
            <a:prstGeom prst="rect">
              <a:avLst/>
            </a:prstGeom>
            <a:noFill/>
            <a:ln>
              <a:solidFill>
                <a:srgbClr val="6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475870" y="3685569"/>
              <a:ext cx="4264723" cy="1487195"/>
              <a:chOff x="4627804" y="3584781"/>
              <a:chExt cx="4264723" cy="1487195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5211643" y="3584781"/>
                <a:ext cx="30970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Enzyme source : 79 ㎕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07224" y="3780623"/>
                <a:ext cx="5058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+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297092" y="3976465"/>
                <a:ext cx="292614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Anti-insect agents 1 ㎕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507224" y="4172307"/>
                <a:ext cx="5058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+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627804" y="4759830"/>
                <a:ext cx="426472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4 </a:t>
                </a:r>
                <a:r>
                  <a:rPr lang="en-US" altLang="ko-KR" sz="1200" dirty="0" err="1">
                    <a:solidFill>
                      <a:prstClr val="black"/>
                    </a:solidFill>
                  </a:rPr>
                  <a:t>mM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5,5′-dithio-bis(2-nitrobenzoic) acid  (DTNB) : 10 ㎕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직사각형 37"/>
              <p:cNvSpPr/>
              <p:nvPr/>
            </p:nvSpPr>
            <p:spPr>
              <a:xfrm>
                <a:off x="4679626" y="3592614"/>
                <a:ext cx="4140524" cy="1479362"/>
              </a:xfrm>
              <a:prstGeom prst="rect">
                <a:avLst/>
              </a:prstGeom>
              <a:noFill/>
              <a:ln w="12700" cap="flat" cmpd="sng" algn="ctr">
                <a:solidFill>
                  <a:srgbClr val="6C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 latinLnBrk="0">
                  <a:defRPr/>
                </a:pPr>
                <a:endParaRPr lang="ko-KR" altLang="en-US" sz="1200" kern="0">
                  <a:solidFill>
                    <a:prstClr val="white"/>
                  </a:solidFill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000535" y="4368149"/>
                <a:ext cx="351926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10 </a:t>
                </a:r>
                <a:r>
                  <a:rPr lang="en-US" altLang="ko-KR" sz="1200" dirty="0" err="1">
                    <a:solidFill>
                      <a:prstClr val="black"/>
                    </a:solidFill>
                  </a:rPr>
                  <a:t>mM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</a:t>
                </a:r>
                <a:r>
                  <a:rPr lang="en-US" altLang="ko-KR" sz="1200" dirty="0" err="1">
                    <a:solidFill>
                      <a:prstClr val="black"/>
                    </a:solidFill>
                  </a:rPr>
                  <a:t>Acetylthiocholine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 iodide (</a:t>
                </a:r>
                <a:r>
                  <a:rPr lang="en-US" altLang="ko-KR" sz="1200" dirty="0" err="1">
                    <a:solidFill>
                      <a:prstClr val="black"/>
                    </a:solidFill>
                  </a:rPr>
                  <a:t>ATChI</a:t>
                </a:r>
                <a:r>
                  <a:rPr lang="en-US" altLang="ko-KR" sz="1200" dirty="0">
                    <a:solidFill>
                      <a:prstClr val="black"/>
                    </a:solidFill>
                  </a:rPr>
                  <a:t>) : 10 ㎕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6507224" y="4563990"/>
                <a:ext cx="5058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altLang="ko-KR" sz="1200" dirty="0">
                    <a:solidFill>
                      <a:prstClr val="black"/>
                    </a:solidFill>
                  </a:rPr>
                  <a:t>+</a:t>
                </a:r>
                <a:endParaRPr lang="ko-KR" altLang="en-US" sz="12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직사각형 40"/>
            <p:cNvSpPr/>
            <p:nvPr/>
          </p:nvSpPr>
          <p:spPr>
            <a:xfrm>
              <a:off x="1613368" y="6311161"/>
              <a:ext cx="39291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indent="-266700">
                <a:buFont typeface="Arial" panose="020B0604020202020204" pitchFamily="34" charset="0"/>
                <a:buChar char="•"/>
              </a:pPr>
              <a:r>
                <a:rPr lang="en-US" altLang="ko-KR" sz="1200" dirty="0"/>
                <a:t>Calculate the maximum velocity to measure </a:t>
              </a:r>
              <a:r>
                <a:rPr lang="en-US" altLang="ko-KR" sz="1200" dirty="0" smtClean="0"/>
                <a:t>O.D </a:t>
              </a:r>
              <a:r>
                <a:rPr lang="en-US" altLang="ko-KR" sz="1200" dirty="0"/>
                <a:t>every 30 sec for 20 min in 405 nm</a:t>
              </a:r>
              <a:r>
                <a:rPr lang="ko-KR" altLang="en-US" sz="1200" dirty="0"/>
                <a:t> </a:t>
              </a:r>
              <a:r>
                <a:rPr lang="en-US" altLang="ko-KR" sz="1200" dirty="0"/>
                <a:t>with </a:t>
              </a:r>
              <a:r>
                <a:rPr lang="en-US" altLang="ko-KR" sz="1200" dirty="0" err="1"/>
                <a:t>microplate</a:t>
              </a:r>
              <a:r>
                <a:rPr lang="en-US" altLang="ko-KR" sz="1200" dirty="0"/>
                <a:t> spectrophotometer</a:t>
              </a:r>
              <a:endParaRPr lang="ko-KR" altLang="en-US" sz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616959" y="5395735"/>
                  <a:ext cx="3417556" cy="9682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66700" indent="-266700">
                    <a:spcAft>
                      <a:spcPts val="1200"/>
                    </a:spcAft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ko-KR" sz="1200" b="0" i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Inhibition</m:t>
                      </m:r>
                      <m:r>
                        <a:rPr lang="en-US" altLang="ko-KR" sz="1200" b="0" i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200" b="0" i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activity</m:t>
                      </m:r>
                      <m:r>
                        <a:rPr lang="en-US" altLang="ko-KR" sz="1200" b="0" i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ko-KR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ko-KR" sz="12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%</m:t>
                          </m:r>
                        </m:e>
                      </m:d>
                    </m:oMath>
                  </a14:m>
                  <a:endParaRPr lang="en-US" altLang="ko-KR" sz="1200" dirty="0"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>
                    <a:spcAft>
                      <a:spcPts val="12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ko-KR" sz="1200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=100−</m:t>
                        </m:r>
                        <m:f>
                          <m:fPr>
                            <m:ctrlPr>
                              <a:rPr lang="en-US" altLang="ko-KR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 baseline="-25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max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of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chemical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treatment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V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 baseline="-250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max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of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control</m:t>
                            </m:r>
                            <m: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ko-KR" sz="1200" b="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treatment</m:t>
                            </m:r>
                          </m:den>
                        </m:f>
                        <m:r>
                          <a:rPr lang="en-US" altLang="ko-KR" sz="1200" b="0" i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×100</m:t>
                        </m:r>
                      </m:oMath>
                    </m:oMathPara>
                  </a14:m>
                  <a:endParaRPr lang="en-US" altLang="ko-KR" sz="1200" dirty="0"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16959" y="5395735"/>
                  <a:ext cx="3417556" cy="96821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3" name="그룹 42"/>
            <p:cNvGrpSpPr/>
            <p:nvPr/>
          </p:nvGrpSpPr>
          <p:grpSpPr>
            <a:xfrm>
              <a:off x="1663779" y="2682465"/>
              <a:ext cx="3844634" cy="784587"/>
              <a:chOff x="4838677" y="2443267"/>
              <a:chExt cx="3844634" cy="784587"/>
            </a:xfrm>
          </p:grpSpPr>
          <p:sp>
            <p:nvSpPr>
              <p:cNvPr id="44" name="오른쪽 화살표 43"/>
              <p:cNvSpPr/>
              <p:nvPr/>
            </p:nvSpPr>
            <p:spPr>
              <a:xfrm>
                <a:off x="6478260" y="2701949"/>
                <a:ext cx="679376" cy="278121"/>
              </a:xfrm>
              <a:prstGeom prst="rightArrow">
                <a:avLst/>
              </a:prstGeom>
              <a:solidFill>
                <a:srgbClr val="6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295292" y="2443267"/>
                <a:ext cx="961989" cy="251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/>
                  <a:t>homogenize</a:t>
                </a:r>
                <a:endParaRPr lang="ko-KR" altLang="en-US" sz="12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378272" y="2976037"/>
                <a:ext cx="874535" cy="251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/>
                  <a:t>centrifuge</a:t>
                </a:r>
                <a:endParaRPr lang="ko-KR" altLang="en-US" sz="1200" dirty="0"/>
              </a:p>
            </p:txBody>
          </p:sp>
          <p:grpSp>
            <p:nvGrpSpPr>
              <p:cNvPr id="66" name="그룹 65"/>
              <p:cNvGrpSpPr/>
              <p:nvPr/>
            </p:nvGrpSpPr>
            <p:grpSpPr>
              <a:xfrm>
                <a:off x="7263853" y="2517838"/>
                <a:ext cx="1419458" cy="625910"/>
                <a:chOff x="6413023" y="1844824"/>
                <a:chExt cx="2337521" cy="1008112"/>
              </a:xfrm>
            </p:grpSpPr>
            <p:sp>
              <p:nvSpPr>
                <p:cNvPr id="79" name="원통 78"/>
                <p:cNvSpPr/>
                <p:nvPr/>
              </p:nvSpPr>
              <p:spPr>
                <a:xfrm flipV="1">
                  <a:off x="6432483" y="2597193"/>
                  <a:ext cx="277624" cy="246181"/>
                </a:xfrm>
                <a:prstGeom prst="can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/>
                </a:p>
              </p:txBody>
            </p:sp>
            <p:grpSp>
              <p:nvGrpSpPr>
                <p:cNvPr id="80" name="그룹 79"/>
                <p:cNvGrpSpPr/>
                <p:nvPr/>
              </p:nvGrpSpPr>
              <p:grpSpPr>
                <a:xfrm>
                  <a:off x="6413023" y="1885455"/>
                  <a:ext cx="333731" cy="967481"/>
                  <a:chOff x="4231374" y="2658077"/>
                  <a:chExt cx="333731" cy="967481"/>
                </a:xfrm>
              </p:grpSpPr>
              <p:sp>
                <p:nvSpPr>
                  <p:cNvPr id="85" name="원통 84"/>
                  <p:cNvSpPr/>
                  <p:nvPr/>
                </p:nvSpPr>
                <p:spPr>
                  <a:xfrm flipV="1">
                    <a:off x="4243852" y="2852936"/>
                    <a:ext cx="305385" cy="772622"/>
                  </a:xfrm>
                  <a:prstGeom prst="can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/>
                  </a:p>
                </p:txBody>
              </p:sp>
              <p:sp>
                <p:nvSpPr>
                  <p:cNvPr id="86" name="원통 85"/>
                  <p:cNvSpPr/>
                  <p:nvPr/>
                </p:nvSpPr>
                <p:spPr>
                  <a:xfrm>
                    <a:off x="4231374" y="2658077"/>
                    <a:ext cx="333731" cy="295095"/>
                  </a:xfrm>
                  <a:prstGeom prst="can">
                    <a:avLst>
                      <a:gd name="adj" fmla="val 38486"/>
                    </a:avLst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/>
                  </a:p>
                </p:txBody>
              </p:sp>
            </p:grpSp>
            <p:sp>
              <p:nvSpPr>
                <p:cNvPr id="81" name="원통 80"/>
                <p:cNvSpPr/>
                <p:nvPr/>
              </p:nvSpPr>
              <p:spPr>
                <a:xfrm>
                  <a:off x="6440806" y="2411888"/>
                  <a:ext cx="277624" cy="246181"/>
                </a:xfrm>
                <a:prstGeom prst="can">
                  <a:avLst/>
                </a:prstGeom>
                <a:solidFill>
                  <a:schemeClr val="tx2">
                    <a:lumMod val="20000"/>
                    <a:lumOff val="80000"/>
                    <a:alpha val="73000"/>
                  </a:schemeClr>
                </a:solidFill>
                <a:ln w="952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/>
                </a:p>
              </p:txBody>
            </p:sp>
            <p:grpSp>
              <p:nvGrpSpPr>
                <p:cNvPr id="82" name="그룹 81"/>
                <p:cNvGrpSpPr/>
                <p:nvPr/>
              </p:nvGrpSpPr>
              <p:grpSpPr>
                <a:xfrm>
                  <a:off x="6579618" y="1844824"/>
                  <a:ext cx="2170926" cy="628610"/>
                  <a:chOff x="2377092" y="1841795"/>
                  <a:chExt cx="2170926" cy="628610"/>
                </a:xfrm>
              </p:grpSpPr>
              <p:sp>
                <p:nvSpPr>
                  <p:cNvPr id="83" name="직사각형 82"/>
                  <p:cNvSpPr/>
                  <p:nvPr/>
                </p:nvSpPr>
                <p:spPr>
                  <a:xfrm>
                    <a:off x="2874780" y="1841795"/>
                    <a:ext cx="1673238" cy="522782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000" dirty="0">
                        <a:solidFill>
                          <a:schemeClr val="tx1"/>
                        </a:solidFill>
                      </a:rPr>
                      <a:t>Supernatant: enzyme source</a:t>
                    </a:r>
                    <a:endParaRPr lang="ko-KR" altLang="en-US" sz="1000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84" name="직선 연결선 83"/>
                  <p:cNvCxnSpPr>
                    <a:stCxn id="81" idx="0"/>
                    <a:endCxn id="83" idx="1"/>
                  </p:cNvCxnSpPr>
                  <p:nvPr/>
                </p:nvCxnSpPr>
                <p:spPr>
                  <a:xfrm flipV="1">
                    <a:off x="2377092" y="2103187"/>
                    <a:ext cx="497690" cy="36721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7" name="그룹 66"/>
              <p:cNvGrpSpPr/>
              <p:nvPr/>
            </p:nvGrpSpPr>
            <p:grpSpPr>
              <a:xfrm>
                <a:off x="6131171" y="2498103"/>
                <a:ext cx="202659" cy="674854"/>
                <a:chOff x="1915324" y="1844824"/>
                <a:chExt cx="333731" cy="988131"/>
              </a:xfrm>
            </p:grpSpPr>
            <p:grpSp>
              <p:nvGrpSpPr>
                <p:cNvPr id="75" name="그룹 74"/>
                <p:cNvGrpSpPr/>
                <p:nvPr/>
              </p:nvGrpSpPr>
              <p:grpSpPr>
                <a:xfrm>
                  <a:off x="1915324" y="1844824"/>
                  <a:ext cx="333731" cy="988131"/>
                  <a:chOff x="4216860" y="2658077"/>
                  <a:chExt cx="333731" cy="988131"/>
                </a:xfrm>
              </p:grpSpPr>
              <p:sp>
                <p:nvSpPr>
                  <p:cNvPr id="77" name="원통 76"/>
                  <p:cNvSpPr/>
                  <p:nvPr/>
                </p:nvSpPr>
                <p:spPr>
                  <a:xfrm flipV="1">
                    <a:off x="4229336" y="2873586"/>
                    <a:ext cx="305385" cy="772622"/>
                  </a:xfrm>
                  <a:prstGeom prst="can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/>
                  </a:p>
                </p:txBody>
              </p:sp>
              <p:sp>
                <p:nvSpPr>
                  <p:cNvPr id="78" name="원통 77"/>
                  <p:cNvSpPr/>
                  <p:nvPr/>
                </p:nvSpPr>
                <p:spPr>
                  <a:xfrm>
                    <a:off x="4216860" y="2658077"/>
                    <a:ext cx="333731" cy="295095"/>
                  </a:xfrm>
                  <a:prstGeom prst="can">
                    <a:avLst>
                      <a:gd name="adj" fmla="val 38486"/>
                    </a:avLst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200"/>
                  </a:p>
                </p:txBody>
              </p:sp>
            </p:grpSp>
            <p:sp>
              <p:nvSpPr>
                <p:cNvPr id="76" name="원통 75"/>
                <p:cNvSpPr/>
                <p:nvPr/>
              </p:nvSpPr>
              <p:spPr>
                <a:xfrm>
                  <a:off x="1941683" y="2368346"/>
                  <a:ext cx="277623" cy="429445"/>
                </a:xfrm>
                <a:prstGeom prst="can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127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/>
                </a:p>
              </p:txBody>
            </p:sp>
          </p:grpSp>
          <p:grpSp>
            <p:nvGrpSpPr>
              <p:cNvPr id="68" name="그룹 67"/>
              <p:cNvGrpSpPr/>
              <p:nvPr/>
            </p:nvGrpSpPr>
            <p:grpSpPr>
              <a:xfrm flipH="1">
                <a:off x="4838678" y="2478074"/>
                <a:ext cx="1392794" cy="407021"/>
                <a:chOff x="1945525" y="1434993"/>
                <a:chExt cx="2775272" cy="721119"/>
              </a:xfrm>
            </p:grpSpPr>
            <p:sp>
              <p:nvSpPr>
                <p:cNvPr id="73" name="직사각형 72"/>
                <p:cNvSpPr/>
                <p:nvPr/>
              </p:nvSpPr>
              <p:spPr>
                <a:xfrm>
                  <a:off x="2662437" y="1434993"/>
                  <a:ext cx="2058360" cy="57244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solidFill>
                        <a:schemeClr val="tx1"/>
                      </a:solidFill>
                    </a:rPr>
                    <a:t>1 ml phosphate buffer</a:t>
                  </a:r>
                  <a:endParaRPr lang="ko-KR" altLang="en-US" sz="1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74" name="직선 연결선 73"/>
                <p:cNvCxnSpPr>
                  <a:stCxn id="76" idx="0"/>
                  <a:endCxn id="73" idx="1"/>
                </p:cNvCxnSpPr>
                <p:nvPr/>
              </p:nvCxnSpPr>
              <p:spPr>
                <a:xfrm flipV="1">
                  <a:off x="1945525" y="1721218"/>
                  <a:ext cx="716911" cy="4348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9" name="그룹 68"/>
              <p:cNvGrpSpPr/>
              <p:nvPr/>
            </p:nvGrpSpPr>
            <p:grpSpPr>
              <a:xfrm>
                <a:off x="4838677" y="2890348"/>
                <a:ext cx="1380176" cy="307277"/>
                <a:chOff x="-19988" y="1885017"/>
                <a:chExt cx="2750128" cy="544401"/>
              </a:xfrm>
            </p:grpSpPr>
            <p:sp>
              <p:nvSpPr>
                <p:cNvPr id="71" name="직사각형 70"/>
                <p:cNvSpPr/>
                <p:nvPr/>
              </p:nvSpPr>
              <p:spPr>
                <a:xfrm flipH="1">
                  <a:off x="-19988" y="1885017"/>
                  <a:ext cx="2058359" cy="544401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solidFill>
                        <a:schemeClr val="tx1"/>
                      </a:solidFill>
                    </a:rPr>
                    <a:t>Thirty of </a:t>
                  </a:r>
                </a:p>
                <a:p>
                  <a:pPr algn="ctr"/>
                  <a:r>
                    <a:rPr lang="en-US" altLang="ko-KR" sz="1000" dirty="0">
                      <a:solidFill>
                        <a:schemeClr val="tx1"/>
                      </a:solidFill>
                    </a:rPr>
                    <a:t>d</a:t>
                  </a:r>
                  <a:r>
                    <a:rPr lang="en-US" altLang="ko-KR" sz="1000" dirty="0" smtClean="0">
                      <a:solidFill>
                        <a:schemeClr val="tx1"/>
                      </a:solidFill>
                    </a:rPr>
                    <a:t>ead insects</a:t>
                  </a:r>
                  <a:endParaRPr lang="ko-KR" altLang="en-US" sz="10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72" name="직선 연결선 71"/>
                <p:cNvCxnSpPr>
                  <a:endCxn id="71" idx="1"/>
                </p:cNvCxnSpPr>
                <p:nvPr/>
              </p:nvCxnSpPr>
              <p:spPr>
                <a:xfrm flipH="1" flipV="1">
                  <a:off x="2038371" y="2157221"/>
                  <a:ext cx="691769" cy="262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70" name="내용 개체 틀 33" descr="유충-1.jp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88406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851861">
                <a:off x="6167142" y="3039993"/>
                <a:ext cx="117379" cy="49316"/>
              </a:xfrm>
              <a:prstGeom prst="rect">
                <a:avLst/>
              </a:prstGeom>
            </p:spPr>
          </p:pic>
        </p:grpSp>
      </p:grpSp>
      <p:pic>
        <p:nvPicPr>
          <p:cNvPr id="87" name="그림 86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1" y="2027581"/>
            <a:ext cx="4045226" cy="2464905"/>
          </a:xfrm>
          <a:prstGeom prst="rect">
            <a:avLst/>
          </a:prstGeom>
          <a:noFill/>
        </p:spPr>
      </p:pic>
      <p:pic>
        <p:nvPicPr>
          <p:cNvPr id="88" name="그림 87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618" y="4502426"/>
            <a:ext cx="4000996" cy="2355575"/>
          </a:xfrm>
          <a:prstGeom prst="rect">
            <a:avLst/>
          </a:prstGeom>
          <a:noFill/>
        </p:spPr>
      </p:pic>
      <p:sp>
        <p:nvSpPr>
          <p:cNvPr id="89" name="직사각형 88"/>
          <p:cNvSpPr/>
          <p:nvPr/>
        </p:nvSpPr>
        <p:spPr>
          <a:xfrm>
            <a:off x="11129048" y="4725300"/>
            <a:ext cx="402101" cy="174202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0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모서리가 둥근 직사각형 47"/>
          <p:cNvSpPr/>
          <p:nvPr/>
        </p:nvSpPr>
        <p:spPr>
          <a:xfrm>
            <a:off x="5737870" y="3922535"/>
            <a:ext cx="5738513" cy="268067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모서리가 둥근 직사각형 45"/>
          <p:cNvSpPr/>
          <p:nvPr/>
        </p:nvSpPr>
        <p:spPr>
          <a:xfrm>
            <a:off x="966322" y="3922535"/>
            <a:ext cx="4288149" cy="268067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966440" y="339860"/>
            <a:ext cx="10214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 of the natural anti-insect agents – Essential Oils</a:t>
            </a: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771" y="1553322"/>
            <a:ext cx="7136052" cy="206084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445954" y="3445762"/>
            <a:ext cx="5024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Schematic diagram of the repellent assay system &gt;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119421" y="4554031"/>
            <a:ext cx="1484932" cy="699525"/>
            <a:chOff x="4848898" y="2498103"/>
            <a:chExt cx="1484932" cy="699525"/>
          </a:xfrm>
        </p:grpSpPr>
        <p:grpSp>
          <p:nvGrpSpPr>
            <p:cNvPr id="32" name="그룹 31"/>
            <p:cNvGrpSpPr/>
            <p:nvPr/>
          </p:nvGrpSpPr>
          <p:grpSpPr>
            <a:xfrm>
              <a:off x="6131171" y="2498103"/>
              <a:ext cx="202659" cy="674854"/>
              <a:chOff x="1915324" y="1844824"/>
              <a:chExt cx="333731" cy="988131"/>
            </a:xfrm>
          </p:grpSpPr>
          <p:grpSp>
            <p:nvGrpSpPr>
              <p:cNvPr id="36" name="그룹 35"/>
              <p:cNvGrpSpPr/>
              <p:nvPr/>
            </p:nvGrpSpPr>
            <p:grpSpPr>
              <a:xfrm>
                <a:off x="1915324" y="1844824"/>
                <a:ext cx="333731" cy="988131"/>
                <a:chOff x="4216860" y="2658077"/>
                <a:chExt cx="333731" cy="988131"/>
              </a:xfrm>
            </p:grpSpPr>
            <p:sp>
              <p:nvSpPr>
                <p:cNvPr id="38" name="원통 37"/>
                <p:cNvSpPr/>
                <p:nvPr/>
              </p:nvSpPr>
              <p:spPr>
                <a:xfrm flipV="1">
                  <a:off x="4229336" y="2873586"/>
                  <a:ext cx="305385" cy="772622"/>
                </a:xfrm>
                <a:prstGeom prst="can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원통 38"/>
                <p:cNvSpPr/>
                <p:nvPr/>
              </p:nvSpPr>
              <p:spPr>
                <a:xfrm>
                  <a:off x="4216860" y="2658077"/>
                  <a:ext cx="333731" cy="295095"/>
                </a:xfrm>
                <a:prstGeom prst="can">
                  <a:avLst>
                    <a:gd name="adj" fmla="val 38486"/>
                  </a:avLst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7" name="원통 36"/>
              <p:cNvSpPr/>
              <p:nvPr/>
            </p:nvSpPr>
            <p:spPr>
              <a:xfrm>
                <a:off x="1941683" y="2368346"/>
                <a:ext cx="277623" cy="429445"/>
              </a:xfrm>
              <a:prstGeom prst="can">
                <a:avLst/>
              </a:prstGeom>
              <a:solidFill>
                <a:srgbClr val="EAFD35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4848898" y="2804892"/>
              <a:ext cx="1384470" cy="392736"/>
              <a:chOff x="378" y="1733614"/>
              <a:chExt cx="2758683" cy="695808"/>
            </a:xfrm>
          </p:grpSpPr>
          <p:sp>
            <p:nvSpPr>
              <p:cNvPr id="34" name="직사각형 33"/>
              <p:cNvSpPr/>
              <p:nvPr/>
            </p:nvSpPr>
            <p:spPr>
              <a:xfrm flipH="1">
                <a:off x="378" y="1733614"/>
                <a:ext cx="2165335" cy="695808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altLang="ko-KR" sz="1100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2% (v/v) EOs</a:t>
                </a:r>
                <a:endParaRPr lang="ko-KR" altLang="en-US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5" name="직선 연결선 34"/>
              <p:cNvCxnSpPr>
                <a:endCxn id="34" idx="1"/>
              </p:cNvCxnSpPr>
              <p:nvPr/>
            </p:nvCxnSpPr>
            <p:spPr>
              <a:xfrm flipH="1" flipV="1">
                <a:off x="2165713" y="2081518"/>
                <a:ext cx="593348" cy="1019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그룹 40"/>
          <p:cNvGrpSpPr/>
          <p:nvPr/>
        </p:nvGrpSpPr>
        <p:grpSpPr>
          <a:xfrm>
            <a:off x="3558338" y="4357129"/>
            <a:ext cx="1167834" cy="989524"/>
            <a:chOff x="2964801" y="4385224"/>
            <a:chExt cx="1132165" cy="1188121"/>
          </a:xfrm>
        </p:grpSpPr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31538">
              <a:off x="3468927" y="4385224"/>
              <a:ext cx="628039" cy="694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6" name="타원 65"/>
            <p:cNvSpPr/>
            <p:nvPr/>
          </p:nvSpPr>
          <p:spPr>
            <a:xfrm>
              <a:off x="3009013" y="5059033"/>
              <a:ext cx="890672" cy="185791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직사각형 66"/>
            <p:cNvSpPr/>
            <p:nvPr/>
          </p:nvSpPr>
          <p:spPr>
            <a:xfrm flipH="1">
              <a:off x="2964801" y="5304374"/>
              <a:ext cx="1046931" cy="26897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Filter paper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1379815" y="5579008"/>
            <a:ext cx="3464248" cy="880072"/>
            <a:chOff x="944019" y="5667642"/>
            <a:chExt cx="3464248" cy="880072"/>
          </a:xfrm>
        </p:grpSpPr>
        <p:grpSp>
          <p:nvGrpSpPr>
            <p:cNvPr id="69" name="그룹 68"/>
            <p:cNvGrpSpPr/>
            <p:nvPr/>
          </p:nvGrpSpPr>
          <p:grpSpPr>
            <a:xfrm>
              <a:off x="1087628" y="5667642"/>
              <a:ext cx="3067476" cy="880072"/>
              <a:chOff x="359087" y="1862018"/>
              <a:chExt cx="3973922" cy="1205923"/>
            </a:xfrm>
          </p:grpSpPr>
          <p:pic>
            <p:nvPicPr>
              <p:cNvPr id="73" name="그림 72"/>
              <p:cNvPicPr>
                <a:picLocks noChangeAspect="1"/>
              </p:cNvPicPr>
              <p:nvPr/>
            </p:nvPicPr>
            <p:blipFill rotWithShape="1">
              <a:blip r:embed="rId6"/>
              <a:srcRect b="3305"/>
              <a:stretch/>
            </p:blipFill>
            <p:spPr>
              <a:xfrm>
                <a:off x="359087" y="1887442"/>
                <a:ext cx="3973922" cy="1180499"/>
              </a:xfrm>
              <a:prstGeom prst="rect">
                <a:avLst/>
              </a:prstGeom>
            </p:spPr>
          </p:pic>
          <p:grpSp>
            <p:nvGrpSpPr>
              <p:cNvPr id="74" name="그룹 73"/>
              <p:cNvGrpSpPr/>
              <p:nvPr/>
            </p:nvGrpSpPr>
            <p:grpSpPr>
              <a:xfrm>
                <a:off x="588887" y="1862018"/>
                <a:ext cx="3665073" cy="379561"/>
                <a:chOff x="2267744" y="2833720"/>
                <a:chExt cx="4176466" cy="692587"/>
              </a:xfrm>
            </p:grpSpPr>
            <p:sp>
              <p:nvSpPr>
                <p:cNvPr id="75" name="원통 74"/>
                <p:cNvSpPr/>
                <p:nvPr/>
              </p:nvSpPr>
              <p:spPr>
                <a:xfrm rot="5400000">
                  <a:off x="4208485" y="1049260"/>
                  <a:ext cx="294983" cy="4176466"/>
                </a:xfrm>
                <a:prstGeom prst="ca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타원 75"/>
                <p:cNvSpPr/>
                <p:nvPr/>
              </p:nvSpPr>
              <p:spPr>
                <a:xfrm>
                  <a:off x="2325458" y="3014882"/>
                  <a:ext cx="59407" cy="240915"/>
                </a:xfrm>
                <a:prstGeom prst="ellipse">
                  <a:avLst/>
                </a:prstGeom>
                <a:ln w="127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884343" y="2833723"/>
                  <a:ext cx="283406" cy="6925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  <a:endParaRPr lang="ko-KR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4180488" y="2833720"/>
                  <a:ext cx="283406" cy="6925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  <a:endParaRPr lang="ko-KR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5548639" y="2833720"/>
                  <a:ext cx="283406" cy="6925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endParaRPr lang="ko-KR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0" name="직선 연결선 79"/>
                <p:cNvCxnSpPr/>
                <p:nvPr/>
              </p:nvCxnSpPr>
              <p:spPr>
                <a:xfrm>
                  <a:off x="3626643" y="2889084"/>
                  <a:ext cx="0" cy="504056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직선 연결선 80"/>
                <p:cNvCxnSpPr/>
                <p:nvPr/>
              </p:nvCxnSpPr>
              <p:spPr>
                <a:xfrm>
                  <a:off x="5021978" y="2880119"/>
                  <a:ext cx="0" cy="504056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직사각형 69"/>
            <p:cNvSpPr/>
            <p:nvPr/>
          </p:nvSpPr>
          <p:spPr>
            <a:xfrm flipH="1">
              <a:off x="944019" y="6398085"/>
              <a:ext cx="829684" cy="147174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Repellent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 flipH="1">
              <a:off x="2264164" y="6398075"/>
              <a:ext cx="657622" cy="14573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Larvae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 flipH="1">
              <a:off x="3466568" y="6398075"/>
              <a:ext cx="941699" cy="145736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Ventilation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5873807" y="4014435"/>
            <a:ext cx="5665349" cy="2588778"/>
            <a:chOff x="6187013" y="4106705"/>
            <a:chExt cx="5665349" cy="2588778"/>
          </a:xfrm>
        </p:grpSpPr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87013" y="4522943"/>
              <a:ext cx="2597064" cy="1807670"/>
            </a:xfrm>
            <a:prstGeom prst="rect">
              <a:avLst/>
            </a:prstGeom>
          </p:spPr>
        </p:pic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09624" y="4522943"/>
              <a:ext cx="2597064" cy="1807670"/>
            </a:xfrm>
            <a:prstGeom prst="rect">
              <a:avLst/>
            </a:prstGeom>
          </p:spPr>
        </p:pic>
        <p:sp>
          <p:nvSpPr>
            <p:cNvPr id="88" name="직사각형 87"/>
            <p:cNvSpPr/>
            <p:nvPr/>
          </p:nvSpPr>
          <p:spPr>
            <a:xfrm>
              <a:off x="6324040" y="6356929"/>
              <a:ext cx="505924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38100" algn="just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Figure 3. Repellent activity of clove bud oil, rosemary oil, and orange oil after (a) 24 h and (b) 48 h against </a:t>
              </a:r>
            </a:p>
            <a:p>
              <a:pPr lvl="0" indent="38100" algn="just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800" i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Plodia</a:t>
              </a:r>
              <a:r>
                <a:rPr lang="en-US" altLang="ko-KR" sz="800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800" i="1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interpunctella</a:t>
              </a:r>
              <a:r>
                <a:rPr lang="en-US" altLang="ko-KR" sz="8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larvae. Values that do not share a common letter are significantly different (p ≤ 0.05)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401969" y="4106705"/>
              <a:ext cx="14503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 : Clove bud oil</a:t>
              </a:r>
            </a:p>
            <a:p>
              <a:pPr algn="just"/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RO : Rosemary oil</a:t>
              </a:r>
            </a:p>
            <a:p>
              <a:pPr algn="just"/>
              <a:r>
                <a:rPr lang="en-US" altLang="ko-KR" sz="8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ORO : Orange oil</a:t>
              </a:r>
              <a:endParaRPr lang="ko-KR" altLang="en-US" sz="8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6413031" y="4756739"/>
              <a:ext cx="569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24 h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127908" y="4739789"/>
              <a:ext cx="56947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1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48 h</a:t>
              </a:r>
              <a:endParaRPr lang="ko-KR" altLang="en-US" sz="11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Repellent assay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170679" y="3950113"/>
            <a:ext cx="3149530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of repellent activity of EOs</a:t>
            </a:r>
            <a:endParaRPr lang="ko-KR" altLang="en-US" sz="12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5932714" y="3950113"/>
            <a:ext cx="3820886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 of repellent activity of EOs – Results</a:t>
            </a:r>
          </a:p>
        </p:txBody>
      </p:sp>
      <p:sp>
        <p:nvSpPr>
          <p:cNvPr id="55" name="톱니 모양의 오른쪽 화살표 54"/>
          <p:cNvSpPr/>
          <p:nvPr/>
        </p:nvSpPr>
        <p:spPr>
          <a:xfrm>
            <a:off x="2920976" y="4801902"/>
            <a:ext cx="381925" cy="272689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- 11 -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58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모서리가 둥근 직사각형 30"/>
          <p:cNvSpPr/>
          <p:nvPr/>
        </p:nvSpPr>
        <p:spPr>
          <a:xfrm>
            <a:off x="3747817" y="1851387"/>
            <a:ext cx="2005137" cy="1823059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모서리가 둥근 직사각형 31"/>
          <p:cNvSpPr/>
          <p:nvPr/>
        </p:nvSpPr>
        <p:spPr>
          <a:xfrm>
            <a:off x="6291573" y="1851387"/>
            <a:ext cx="2084721" cy="1823059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1282128" y="1851387"/>
            <a:ext cx="2005137" cy="1823059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57056" y="342854"/>
            <a:ext cx="102370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Microencapsulation for controlled release of anti-insect agents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446381" y="1977705"/>
            <a:ext cx="2099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400" b="1" u="sng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pPr latinLnBrk="0"/>
            <a:r>
              <a:rPr lang="en-US" altLang="ko-KR" u="none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(1) Essential oils</a:t>
            </a:r>
          </a:p>
        </p:txBody>
      </p:sp>
      <p:sp>
        <p:nvSpPr>
          <p:cNvPr id="49" name="덧셈 기호 48"/>
          <p:cNvSpPr/>
          <p:nvPr/>
        </p:nvSpPr>
        <p:spPr>
          <a:xfrm>
            <a:off x="3356200" y="2707167"/>
            <a:ext cx="324896" cy="343117"/>
          </a:xfrm>
          <a:prstGeom prst="mathPlus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3922774" y="1977705"/>
            <a:ext cx="2046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400" b="1" u="sng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pPr latinLnBrk="0"/>
            <a:r>
              <a:rPr lang="en-US" altLang="ko-KR" u="none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(2) Wall materials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4866" y="1977705"/>
            <a:ext cx="19556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400" b="1" u="sng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pPr latinLnBrk="0"/>
            <a:r>
              <a:rPr lang="en-US" altLang="ko-KR" u="none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(3) Encapsulation</a:t>
            </a:r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2" t="4396" r="4833" b="12891"/>
          <a:stretch/>
        </p:blipFill>
        <p:spPr>
          <a:xfrm>
            <a:off x="8543114" y="2124062"/>
            <a:ext cx="3007461" cy="1531968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/>
          <a:stretch/>
        </p:blipFill>
        <p:spPr>
          <a:xfrm>
            <a:off x="1972510" y="4463128"/>
            <a:ext cx="1985976" cy="1826188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249324" y="6377074"/>
            <a:ext cx="1432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l-GR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Cyclodextrin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&gt;</a:t>
            </a:r>
            <a:endParaRPr lang="ko-KR" altLang="en-US" sz="1200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/>
          <a:srcRect l="2491" t="1804" r="2140" b="1996"/>
          <a:stretch/>
        </p:blipFill>
        <p:spPr>
          <a:xfrm>
            <a:off x="7561416" y="4281488"/>
            <a:ext cx="2173518" cy="2005088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4918129" y="4701929"/>
            <a:ext cx="2462774" cy="1622118"/>
            <a:chOff x="4068649" y="4498359"/>
            <a:chExt cx="2087810" cy="1375146"/>
          </a:xfrm>
        </p:grpSpPr>
        <p:pic>
          <p:nvPicPr>
            <p:cNvPr id="61" name="그림 6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340" t="5121" b="12704"/>
            <a:stretch/>
          </p:blipFill>
          <p:spPr>
            <a:xfrm>
              <a:off x="4068649" y="4498359"/>
              <a:ext cx="1696043" cy="1375146"/>
            </a:xfrm>
            <a:prstGeom prst="rect">
              <a:avLst/>
            </a:prstGeom>
          </p:spPr>
        </p:pic>
        <p:sp>
          <p:nvSpPr>
            <p:cNvPr id="62" name="톱니 모양의 오른쪽 화살표 61"/>
            <p:cNvSpPr/>
            <p:nvPr/>
          </p:nvSpPr>
          <p:spPr>
            <a:xfrm>
              <a:off x="5764690" y="4954404"/>
              <a:ext cx="391769" cy="231171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5807093" y="6374075"/>
            <a:ext cx="1893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ko-KR" sz="1200" dirty="0" err="1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Halloysite</a:t>
            </a:r>
            <a:r>
              <a:rPr lang="en-US" altLang="ko-KR" sz="1200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nanotube &gt;</a:t>
            </a:r>
            <a:endParaRPr lang="ko-KR" altLang="en-US" sz="1200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Encapsulation techniques for controlled release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5863814" y="2766999"/>
            <a:ext cx="285702" cy="223452"/>
            <a:chOff x="5940014" y="2826832"/>
            <a:chExt cx="285702" cy="223452"/>
          </a:xfrm>
        </p:grpSpPr>
        <p:sp>
          <p:nvSpPr>
            <p:cNvPr id="54" name="갈매기형 수장 53"/>
            <p:cNvSpPr/>
            <p:nvPr/>
          </p:nvSpPr>
          <p:spPr>
            <a:xfrm>
              <a:off x="6072935" y="2826832"/>
              <a:ext cx="152781" cy="223452"/>
            </a:xfrm>
            <a:prstGeom prst="chevron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갈매기형 수장 22"/>
            <p:cNvSpPr/>
            <p:nvPr/>
          </p:nvSpPr>
          <p:spPr>
            <a:xfrm>
              <a:off x="5940014" y="2826832"/>
              <a:ext cx="152781" cy="223452"/>
            </a:xfrm>
            <a:prstGeom prst="chevron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1327850" y="2332089"/>
            <a:ext cx="202716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GRAS (generally recognized as safe)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Displaying repellent activity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Highly volatile substance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804243" y="2333305"/>
            <a:ext cx="200285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Acting as a carrier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Protecting essential oils from burst release</a:t>
            </a:r>
          </a:p>
          <a:p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(controlled release)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316335" y="2332089"/>
            <a:ext cx="24901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stability of essential oil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Controlled release  (sustained repellent activity)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3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intense odor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327850" y="3960704"/>
            <a:ext cx="30800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[ Examples of Wall materials ]</a:t>
            </a:r>
            <a:endParaRPr lang="ko-KR" altLang="en-US" sz="1600" b="1" dirty="0">
              <a:ln>
                <a:solidFill>
                  <a:schemeClr val="accent1"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- 12 -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865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57056" y="342854"/>
            <a:ext cx="102370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Microencapsulation for controlled release of anti-insect agents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71263" y="1631645"/>
            <a:ext cx="754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1)  Microcapsule emulsion containing anti-insect agents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1263" y="4252878"/>
            <a:ext cx="754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2)  Microcapsule powder containing anti-insect agents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8702615" y="2394742"/>
            <a:ext cx="2657467" cy="1444461"/>
            <a:chOff x="8722493" y="2539463"/>
            <a:chExt cx="2657467" cy="1444461"/>
          </a:xfrm>
        </p:grpSpPr>
        <p:pic>
          <p:nvPicPr>
            <p:cNvPr id="32" name="_x189656728" descr="EMB00000b407f36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025299" y="2539463"/>
              <a:ext cx="2051854" cy="1141633"/>
            </a:xfrm>
            <a:prstGeom prst="rect">
              <a:avLst/>
            </a:prstGeom>
            <a:noFill/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TextBox 32"/>
            <p:cNvSpPr txBox="1"/>
            <p:nvPr/>
          </p:nvSpPr>
          <p:spPr>
            <a:xfrm>
              <a:off x="8722493" y="3706925"/>
              <a:ext cx="26574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Micrographs of emulsion form &gt;</a:t>
              </a:r>
              <a:endPara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445175" y="2022258"/>
            <a:ext cx="100734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materials </a:t>
            </a:r>
            <a:r>
              <a:rPr lang="en-US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Gum </a:t>
            </a:r>
            <a:r>
              <a:rPr lang="en-US" altLang="ko-KR" sz="1400" b="1" dirty="0" err="1" smtClean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arabic</a:t>
            </a:r>
            <a:r>
              <a:rPr lang="en-US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, maltodextrin, whey protein isolate, </a:t>
            </a:r>
            <a:r>
              <a:rPr lang="el-GR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ko-KR" sz="1400" b="1" dirty="0" err="1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cyclodextrin</a:t>
            </a:r>
            <a:r>
              <a:rPr lang="en-US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1400" b="1" dirty="0" smtClean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starch, polyvinyl </a:t>
            </a:r>
            <a:r>
              <a:rPr lang="en-US" altLang="ko-KR" sz="14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alcohol (PVA) </a:t>
            </a:r>
            <a:endParaRPr lang="ko-KR" altLang="en-US" sz="1400" b="1" dirty="0">
              <a:ln>
                <a:solidFill>
                  <a:srgbClr val="308665">
                    <a:alpha val="0"/>
                  </a:srgb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8810663" y="3937799"/>
            <a:ext cx="2380798" cy="1379637"/>
            <a:chOff x="8800723" y="4818093"/>
            <a:chExt cx="2501006" cy="1527072"/>
          </a:xfrm>
        </p:grpSpPr>
        <p:pic>
          <p:nvPicPr>
            <p:cNvPr id="95" name="Picture 6"/>
            <p:cNvPicPr>
              <a:picLocks noChangeArrowheads="1"/>
            </p:cNvPicPr>
            <p:nvPr/>
          </p:nvPicPr>
          <p:blipFill>
            <a:blip r:embed="rId5"/>
            <a:srcRect t="14960" r="5433"/>
            <a:stretch>
              <a:fillRect/>
            </a:stretch>
          </p:blipFill>
          <p:spPr bwMode="auto">
            <a:xfrm>
              <a:off x="9013626" y="4818093"/>
              <a:ext cx="2075201" cy="1237341"/>
            </a:xfrm>
            <a:prstGeom prst="rect">
              <a:avLst/>
            </a:prstGeom>
            <a:noFill/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6" name="TextBox 95"/>
            <p:cNvSpPr txBox="1"/>
            <p:nvPr/>
          </p:nvSpPr>
          <p:spPr>
            <a:xfrm>
              <a:off x="8800723" y="6068166"/>
              <a:ext cx="25010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Micrographs of powder form &gt;</a:t>
              </a:r>
              <a:endPara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Microcapsule containing anti-insect agents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844148" y="2438897"/>
            <a:ext cx="5427492" cy="1825486"/>
            <a:chOff x="1844148" y="2379884"/>
            <a:chExt cx="5427492" cy="1939093"/>
          </a:xfrm>
        </p:grpSpPr>
        <p:grpSp>
          <p:nvGrpSpPr>
            <p:cNvPr id="8" name="그룹 7"/>
            <p:cNvGrpSpPr/>
            <p:nvPr/>
          </p:nvGrpSpPr>
          <p:grpSpPr>
            <a:xfrm>
              <a:off x="1844148" y="2379884"/>
              <a:ext cx="5427492" cy="1939093"/>
              <a:chOff x="1844148" y="2379884"/>
              <a:chExt cx="5427492" cy="1939093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1844148" y="2379884"/>
                <a:ext cx="5427492" cy="1939093"/>
                <a:chOff x="2937068" y="2799030"/>
                <a:chExt cx="5300999" cy="2842945"/>
              </a:xfrm>
            </p:grpSpPr>
            <p:pic>
              <p:nvPicPr>
                <p:cNvPr id="26" name="그림 25"/>
                <p:cNvPicPr>
                  <a:picLocks noChangeAspect="1"/>
                </p:cNvPicPr>
                <p:nvPr/>
              </p:nvPicPr>
              <p:blipFill rotWithShape="1">
                <a:blip r:embed="rId6"/>
                <a:srcRect t="8076"/>
                <a:stretch/>
              </p:blipFill>
              <p:spPr>
                <a:xfrm>
                  <a:off x="2937068" y="2799030"/>
                  <a:ext cx="5198338" cy="2842945"/>
                </a:xfrm>
                <a:prstGeom prst="rect">
                  <a:avLst/>
                </a:prstGeom>
              </p:spPr>
            </p:pic>
            <p:sp>
              <p:nvSpPr>
                <p:cNvPr id="27" name="직사각형 26"/>
                <p:cNvSpPr/>
                <p:nvPr/>
              </p:nvSpPr>
              <p:spPr>
                <a:xfrm>
                  <a:off x="7975601" y="3920067"/>
                  <a:ext cx="262466" cy="4317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" name="직사각형 1"/>
              <p:cNvSpPr/>
              <p:nvPr/>
            </p:nvSpPr>
            <p:spPr>
              <a:xfrm>
                <a:off x="3439885" y="3061925"/>
                <a:ext cx="583475" cy="4163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직사각형 104"/>
              <p:cNvSpPr/>
              <p:nvPr/>
            </p:nvSpPr>
            <p:spPr>
              <a:xfrm>
                <a:off x="5012081" y="3121517"/>
                <a:ext cx="583475" cy="3441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8" name="톱니 모양의 오른쪽 화살표 107"/>
            <p:cNvSpPr/>
            <p:nvPr/>
          </p:nvSpPr>
          <p:spPr>
            <a:xfrm>
              <a:off x="3578624" y="3207004"/>
              <a:ext cx="286946" cy="24789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톱니 모양의 오른쪽 화살표 108"/>
            <p:cNvSpPr/>
            <p:nvPr/>
          </p:nvSpPr>
          <p:spPr>
            <a:xfrm>
              <a:off x="5187487" y="3207004"/>
              <a:ext cx="286946" cy="24789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1724863" y="4829966"/>
            <a:ext cx="1459776" cy="1585219"/>
            <a:chOff x="1576916" y="4592417"/>
            <a:chExt cx="1870208" cy="1933575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76916" y="4592417"/>
              <a:ext cx="1790700" cy="1933575"/>
            </a:xfrm>
            <a:prstGeom prst="rect">
              <a:avLst/>
            </a:prstGeom>
          </p:spPr>
        </p:pic>
        <p:sp>
          <p:nvSpPr>
            <p:cNvPr id="37" name="직사각형 36"/>
            <p:cNvSpPr/>
            <p:nvPr/>
          </p:nvSpPr>
          <p:spPr>
            <a:xfrm>
              <a:off x="3204329" y="5618522"/>
              <a:ext cx="242795" cy="299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톱니 모양의 오른쪽 화살표 37"/>
          <p:cNvSpPr/>
          <p:nvPr/>
        </p:nvSpPr>
        <p:spPr>
          <a:xfrm>
            <a:off x="3157649" y="5329444"/>
            <a:ext cx="406364" cy="310572"/>
          </a:xfrm>
          <a:prstGeom prst="notched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3728678" y="4666102"/>
            <a:ext cx="1175652" cy="1851317"/>
            <a:chOff x="3855320" y="4823131"/>
            <a:chExt cx="1175652" cy="1851317"/>
          </a:xfrm>
        </p:grpSpPr>
        <p:pic>
          <p:nvPicPr>
            <p:cNvPr id="40" name="Picture 11" descr="http://static2.buchi.com/sites/default/files/styles/medium/public/product-images/B-290_01.jpg?itok=FShvjdRF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09" r="25451"/>
            <a:stretch/>
          </p:blipFill>
          <p:spPr bwMode="auto">
            <a:xfrm>
              <a:off x="3855320" y="4823131"/>
              <a:ext cx="1175652" cy="1651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3966656" y="6412838"/>
              <a:ext cx="10047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latinLnBrk="0"/>
              <a:r>
                <a:rPr lang="en-US" altLang="ko-KR" sz="11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Spray dryer</a:t>
              </a:r>
              <a:endPara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823488" y="4829967"/>
            <a:ext cx="929372" cy="1585608"/>
            <a:chOff x="5100579" y="4686889"/>
            <a:chExt cx="1001244" cy="1708230"/>
          </a:xfrm>
        </p:grpSpPr>
        <p:sp>
          <p:nvSpPr>
            <p:cNvPr id="44" name="자유형 43"/>
            <p:cNvSpPr/>
            <p:nvPr/>
          </p:nvSpPr>
          <p:spPr>
            <a:xfrm>
              <a:off x="5192932" y="4909620"/>
              <a:ext cx="838197" cy="1485499"/>
            </a:xfrm>
            <a:custGeom>
              <a:avLst/>
              <a:gdLst>
                <a:gd name="connsiteX0" fmla="*/ 0 w 1337996"/>
                <a:gd name="connsiteY0" fmla="*/ 0 h 2718668"/>
                <a:gd name="connsiteX1" fmla="*/ 1018821 w 1337996"/>
                <a:gd name="connsiteY1" fmla="*/ 0 h 2718668"/>
                <a:gd name="connsiteX2" fmla="*/ 1018821 w 1337996"/>
                <a:gd name="connsiteY2" fmla="*/ 1 h 2718668"/>
                <a:gd name="connsiteX3" fmla="*/ 1022344 w 1337996"/>
                <a:gd name="connsiteY3" fmla="*/ 1 h 2718668"/>
                <a:gd name="connsiteX4" fmla="*/ 1022344 w 1337996"/>
                <a:gd name="connsiteY4" fmla="*/ 546943 h 2718668"/>
                <a:gd name="connsiteX5" fmla="*/ 1337996 w 1337996"/>
                <a:gd name="connsiteY5" fmla="*/ 862595 h 2718668"/>
                <a:gd name="connsiteX6" fmla="*/ 1337996 w 1337996"/>
                <a:gd name="connsiteY6" fmla="*/ 874106 h 2718668"/>
                <a:gd name="connsiteX7" fmla="*/ 1337996 w 1337996"/>
                <a:gd name="connsiteY7" fmla="*/ 1914812 h 2718668"/>
                <a:gd name="connsiteX8" fmla="*/ 1337996 w 1337996"/>
                <a:gd name="connsiteY8" fmla="*/ 1926323 h 2718668"/>
                <a:gd name="connsiteX9" fmla="*/ 1022344 w 1337996"/>
                <a:gd name="connsiteY9" fmla="*/ 2241975 h 2718668"/>
                <a:gd name="connsiteX10" fmla="*/ 1022344 w 1337996"/>
                <a:gd name="connsiteY10" fmla="*/ 2718668 h 2718668"/>
                <a:gd name="connsiteX11" fmla="*/ 739247 w 1337996"/>
                <a:gd name="connsiteY11" fmla="*/ 2718668 h 2718668"/>
                <a:gd name="connsiteX12" fmla="*/ 739247 w 1337996"/>
                <a:gd name="connsiteY12" fmla="*/ 2241974 h 2718668"/>
                <a:gd name="connsiteX13" fmla="*/ 423596 w 1337996"/>
                <a:gd name="connsiteY13" fmla="*/ 1926323 h 2718668"/>
                <a:gd name="connsiteX14" fmla="*/ 423596 w 1337996"/>
                <a:gd name="connsiteY14" fmla="*/ 1914812 h 2718668"/>
                <a:gd name="connsiteX15" fmla="*/ 423596 w 1337996"/>
                <a:gd name="connsiteY15" fmla="*/ 874106 h 2718668"/>
                <a:gd name="connsiteX16" fmla="*/ 423596 w 1337996"/>
                <a:gd name="connsiteY16" fmla="*/ 862595 h 2718668"/>
                <a:gd name="connsiteX17" fmla="*/ 739247 w 1337996"/>
                <a:gd name="connsiteY17" fmla="*/ 546944 h 2718668"/>
                <a:gd name="connsiteX18" fmla="*/ 739247 w 1337996"/>
                <a:gd name="connsiteY18" fmla="*/ 283097 h 2718668"/>
                <a:gd name="connsiteX19" fmla="*/ 0 w 1337996"/>
                <a:gd name="connsiteY19" fmla="*/ 283097 h 27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37996" h="2718668">
                  <a:moveTo>
                    <a:pt x="0" y="0"/>
                  </a:moveTo>
                  <a:lnTo>
                    <a:pt x="1018821" y="0"/>
                  </a:lnTo>
                  <a:lnTo>
                    <a:pt x="1018821" y="1"/>
                  </a:lnTo>
                  <a:lnTo>
                    <a:pt x="1022344" y="1"/>
                  </a:lnTo>
                  <a:lnTo>
                    <a:pt x="1022344" y="546943"/>
                  </a:lnTo>
                  <a:lnTo>
                    <a:pt x="1337996" y="862595"/>
                  </a:lnTo>
                  <a:lnTo>
                    <a:pt x="1337996" y="874106"/>
                  </a:lnTo>
                  <a:lnTo>
                    <a:pt x="1337996" y="1914812"/>
                  </a:lnTo>
                  <a:lnTo>
                    <a:pt x="1337996" y="1926323"/>
                  </a:lnTo>
                  <a:lnTo>
                    <a:pt x="1022344" y="2241975"/>
                  </a:lnTo>
                  <a:lnTo>
                    <a:pt x="1022344" y="2718668"/>
                  </a:lnTo>
                  <a:lnTo>
                    <a:pt x="739247" y="2718668"/>
                  </a:lnTo>
                  <a:lnTo>
                    <a:pt x="739247" y="2241974"/>
                  </a:lnTo>
                  <a:lnTo>
                    <a:pt x="423596" y="1926323"/>
                  </a:lnTo>
                  <a:lnTo>
                    <a:pt x="423596" y="1914812"/>
                  </a:lnTo>
                  <a:lnTo>
                    <a:pt x="423596" y="874106"/>
                  </a:lnTo>
                  <a:lnTo>
                    <a:pt x="423596" y="862595"/>
                  </a:lnTo>
                  <a:lnTo>
                    <a:pt x="739247" y="546944"/>
                  </a:lnTo>
                  <a:lnTo>
                    <a:pt x="739247" y="283097"/>
                  </a:lnTo>
                  <a:lnTo>
                    <a:pt x="0" y="283097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자유형 44"/>
            <p:cNvSpPr/>
            <p:nvPr/>
          </p:nvSpPr>
          <p:spPr>
            <a:xfrm rot="5400000">
              <a:off x="5478419" y="4966424"/>
              <a:ext cx="612960" cy="162686"/>
            </a:xfrm>
            <a:custGeom>
              <a:avLst/>
              <a:gdLst>
                <a:gd name="connsiteX0" fmla="*/ 0 w 978455"/>
                <a:gd name="connsiteY0" fmla="*/ 259692 h 259692"/>
                <a:gd name="connsiteX1" fmla="*/ 0 w 978455"/>
                <a:gd name="connsiteY1" fmla="*/ 158091 h 259692"/>
                <a:gd name="connsiteX2" fmla="*/ 0 w 978455"/>
                <a:gd name="connsiteY2" fmla="*/ 0 h 259692"/>
                <a:gd name="connsiteX3" fmla="*/ 97170 w 978455"/>
                <a:gd name="connsiteY3" fmla="*/ 0 h 259692"/>
                <a:gd name="connsiteX4" fmla="*/ 97170 w 978455"/>
                <a:gd name="connsiteY4" fmla="*/ 158091 h 259692"/>
                <a:gd name="connsiteX5" fmla="*/ 978455 w 978455"/>
                <a:gd name="connsiteY5" fmla="*/ 158091 h 259692"/>
                <a:gd name="connsiteX6" fmla="*/ 978455 w 978455"/>
                <a:gd name="connsiteY6" fmla="*/ 259692 h 259692"/>
                <a:gd name="connsiteX7" fmla="*/ 97170 w 978455"/>
                <a:gd name="connsiteY7" fmla="*/ 259692 h 25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8455" h="259692">
                  <a:moveTo>
                    <a:pt x="0" y="259692"/>
                  </a:moveTo>
                  <a:lnTo>
                    <a:pt x="0" y="158091"/>
                  </a:lnTo>
                  <a:lnTo>
                    <a:pt x="0" y="0"/>
                  </a:lnTo>
                  <a:lnTo>
                    <a:pt x="97170" y="0"/>
                  </a:lnTo>
                  <a:lnTo>
                    <a:pt x="97170" y="158091"/>
                  </a:lnTo>
                  <a:lnTo>
                    <a:pt x="978455" y="158091"/>
                  </a:lnTo>
                  <a:lnTo>
                    <a:pt x="978455" y="259692"/>
                  </a:lnTo>
                  <a:lnTo>
                    <a:pt x="97170" y="259692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이등변 삼각형 45"/>
            <p:cNvSpPr/>
            <p:nvPr/>
          </p:nvSpPr>
          <p:spPr>
            <a:xfrm>
              <a:off x="5561644" y="5347493"/>
              <a:ext cx="361597" cy="35345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4" name="직선 화살표 연결선 63"/>
            <p:cNvCxnSpPr/>
            <p:nvPr/>
          </p:nvCxnSpPr>
          <p:spPr>
            <a:xfrm>
              <a:off x="5561644" y="5384911"/>
              <a:ext cx="0" cy="2370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/>
            <p:cNvCxnSpPr/>
            <p:nvPr/>
          </p:nvCxnSpPr>
          <p:spPr>
            <a:xfrm>
              <a:off x="5923241" y="5367978"/>
              <a:ext cx="0" cy="2370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직사각형 65"/>
            <p:cNvSpPr/>
            <p:nvPr/>
          </p:nvSpPr>
          <p:spPr>
            <a:xfrm>
              <a:off x="5100579" y="4906178"/>
              <a:ext cx="122259" cy="1954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/>
            <p:cNvSpPr/>
            <p:nvPr/>
          </p:nvSpPr>
          <p:spPr>
            <a:xfrm rot="16200000">
              <a:off x="5901441" y="4608766"/>
              <a:ext cx="122259" cy="2785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5545409" y="5801055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타원 68"/>
            <p:cNvSpPr/>
            <p:nvPr/>
          </p:nvSpPr>
          <p:spPr>
            <a:xfrm>
              <a:off x="5657729" y="5977219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타원 69"/>
            <p:cNvSpPr/>
            <p:nvPr/>
          </p:nvSpPr>
          <p:spPr>
            <a:xfrm>
              <a:off x="5742442" y="5832896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타원 70"/>
            <p:cNvSpPr/>
            <p:nvPr/>
          </p:nvSpPr>
          <p:spPr>
            <a:xfrm>
              <a:off x="5877856" y="5763030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5714044" y="6198866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8" name="톱니 모양의 오른쪽 화살표 97"/>
          <p:cNvSpPr/>
          <p:nvPr/>
        </p:nvSpPr>
        <p:spPr>
          <a:xfrm>
            <a:off x="6185287" y="5325739"/>
            <a:ext cx="406364" cy="310572"/>
          </a:xfrm>
          <a:prstGeom prst="notched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3036633" y="5324613"/>
            <a:ext cx="530432" cy="312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6096273" y="5324613"/>
            <a:ext cx="530432" cy="312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0" name="톱니 모양의 오른쪽 화살표 109"/>
          <p:cNvSpPr/>
          <p:nvPr/>
        </p:nvSpPr>
        <p:spPr>
          <a:xfrm>
            <a:off x="3227214" y="5338026"/>
            <a:ext cx="286946" cy="247899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톱니 모양의 오른쪽 화살표 110"/>
          <p:cNvSpPr/>
          <p:nvPr/>
        </p:nvSpPr>
        <p:spPr>
          <a:xfrm>
            <a:off x="5971074" y="5338026"/>
            <a:ext cx="286946" cy="247899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사다리꼴 96"/>
          <p:cNvSpPr/>
          <p:nvPr/>
        </p:nvSpPr>
        <p:spPr>
          <a:xfrm rot="13140923">
            <a:off x="7071861" y="4920621"/>
            <a:ext cx="649987" cy="1385556"/>
          </a:xfrm>
          <a:prstGeom prst="trapezoid">
            <a:avLst>
              <a:gd name="adj" fmla="val 61911"/>
            </a:avLst>
          </a:prstGeom>
          <a:gradFill>
            <a:gsLst>
              <a:gs pos="0">
                <a:schemeClr val="bg1">
                  <a:alpha val="12000"/>
                </a:schemeClr>
              </a:gs>
              <a:gs pos="50000">
                <a:schemeClr val="bg1">
                  <a:alpha val="4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  <a:alpha val="58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/>
          </a:p>
        </p:txBody>
      </p:sp>
      <p:grpSp>
        <p:nvGrpSpPr>
          <p:cNvPr id="73" name="그룹 72"/>
          <p:cNvGrpSpPr/>
          <p:nvPr/>
        </p:nvGrpSpPr>
        <p:grpSpPr>
          <a:xfrm>
            <a:off x="6485683" y="5530431"/>
            <a:ext cx="868830" cy="824775"/>
            <a:chOff x="7309088" y="5284391"/>
            <a:chExt cx="813174" cy="968090"/>
          </a:xfrm>
        </p:grpSpPr>
        <p:sp>
          <p:nvSpPr>
            <p:cNvPr id="74" name="원통 73"/>
            <p:cNvSpPr/>
            <p:nvPr/>
          </p:nvSpPr>
          <p:spPr>
            <a:xfrm>
              <a:off x="7309088" y="5284391"/>
              <a:ext cx="813174" cy="968090"/>
            </a:xfrm>
            <a:prstGeom prst="can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타원 74"/>
            <p:cNvSpPr/>
            <p:nvPr/>
          </p:nvSpPr>
          <p:spPr>
            <a:xfrm>
              <a:off x="7309088" y="6108101"/>
              <a:ext cx="796499" cy="136592"/>
            </a:xfrm>
            <a:prstGeom prst="ellipse">
              <a:avLst/>
            </a:prstGeom>
            <a:solidFill>
              <a:schemeClr val="accent3">
                <a:alpha val="62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타원 75"/>
            <p:cNvSpPr/>
            <p:nvPr/>
          </p:nvSpPr>
          <p:spPr>
            <a:xfrm>
              <a:off x="7441061" y="6043895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7532715" y="6108101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7573034" y="5999773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타원 78"/>
            <p:cNvSpPr/>
            <p:nvPr/>
          </p:nvSpPr>
          <p:spPr>
            <a:xfrm>
              <a:off x="7653958" y="6111180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타원 79"/>
            <p:cNvSpPr/>
            <p:nvPr/>
          </p:nvSpPr>
          <p:spPr>
            <a:xfrm>
              <a:off x="7660207" y="6016447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1" name="타원 80"/>
            <p:cNvSpPr/>
            <p:nvPr/>
          </p:nvSpPr>
          <p:spPr>
            <a:xfrm>
              <a:off x="7751183" y="6110432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타원 81"/>
            <p:cNvSpPr/>
            <p:nvPr/>
          </p:nvSpPr>
          <p:spPr>
            <a:xfrm>
              <a:off x="7604130" y="6154577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82"/>
            <p:cNvSpPr/>
            <p:nvPr/>
          </p:nvSpPr>
          <p:spPr>
            <a:xfrm>
              <a:off x="7739506" y="6019339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83"/>
            <p:cNvSpPr/>
            <p:nvPr/>
          </p:nvSpPr>
          <p:spPr>
            <a:xfrm>
              <a:off x="7426928" y="6121825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7879772" y="6116402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85"/>
            <p:cNvSpPr/>
            <p:nvPr/>
          </p:nvSpPr>
          <p:spPr>
            <a:xfrm>
              <a:off x="7840194" y="6052196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86"/>
            <p:cNvSpPr/>
            <p:nvPr/>
          </p:nvSpPr>
          <p:spPr>
            <a:xfrm>
              <a:off x="7956900" y="6089722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87"/>
            <p:cNvSpPr/>
            <p:nvPr/>
          </p:nvSpPr>
          <p:spPr>
            <a:xfrm>
              <a:off x="7935401" y="5977520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88"/>
            <p:cNvSpPr/>
            <p:nvPr/>
          </p:nvSpPr>
          <p:spPr>
            <a:xfrm>
              <a:off x="7610379" y="5923288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89"/>
            <p:cNvSpPr/>
            <p:nvPr/>
          </p:nvSpPr>
          <p:spPr>
            <a:xfrm>
              <a:off x="7842837" y="5975928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90"/>
            <p:cNvSpPr/>
            <p:nvPr/>
          </p:nvSpPr>
          <p:spPr>
            <a:xfrm>
              <a:off x="7512476" y="5960684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91"/>
            <p:cNvSpPr/>
            <p:nvPr/>
          </p:nvSpPr>
          <p:spPr>
            <a:xfrm>
              <a:off x="7794367" y="5900547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92"/>
            <p:cNvSpPr/>
            <p:nvPr/>
          </p:nvSpPr>
          <p:spPr>
            <a:xfrm>
              <a:off x="7693679" y="5923254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93"/>
            <p:cNvSpPr/>
            <p:nvPr/>
          </p:nvSpPr>
          <p:spPr>
            <a:xfrm>
              <a:off x="7394885" y="5947350"/>
              <a:ext cx="91654" cy="9165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3" name="_x299099928" descr="EMB00001b2c0d3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513" y="4434113"/>
            <a:ext cx="1076080" cy="12119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- 13 -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00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064" y="5394105"/>
            <a:ext cx="1719222" cy="1265111"/>
          </a:xfrm>
          <a:prstGeom prst="rect">
            <a:avLst/>
          </a:prstGeom>
          <a:noFill/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16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57056" y="342854"/>
            <a:ext cx="1023709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Microencapsulation for controlled release of anti-insect agents </a:t>
            </a:r>
          </a:p>
        </p:txBody>
      </p:sp>
      <p:grpSp>
        <p:nvGrpSpPr>
          <p:cNvPr id="107" name="그룹 106"/>
          <p:cNvGrpSpPr/>
          <p:nvPr/>
        </p:nvGrpSpPr>
        <p:grpSpPr>
          <a:xfrm>
            <a:off x="1618263" y="4877743"/>
            <a:ext cx="1430695" cy="1334382"/>
            <a:chOff x="590618" y="2315112"/>
            <a:chExt cx="1277307" cy="1191319"/>
          </a:xfrm>
        </p:grpSpPr>
        <p:grpSp>
          <p:nvGrpSpPr>
            <p:cNvPr id="108" name="그룹 107"/>
            <p:cNvGrpSpPr/>
            <p:nvPr/>
          </p:nvGrpSpPr>
          <p:grpSpPr>
            <a:xfrm>
              <a:off x="590618" y="2315112"/>
              <a:ext cx="886530" cy="1191319"/>
              <a:chOff x="7164288" y="2069944"/>
              <a:chExt cx="1136230" cy="1524864"/>
            </a:xfrm>
          </p:grpSpPr>
          <p:grpSp>
            <p:nvGrpSpPr>
              <p:cNvPr id="112" name="그룹 111"/>
              <p:cNvGrpSpPr/>
              <p:nvPr/>
            </p:nvGrpSpPr>
            <p:grpSpPr>
              <a:xfrm>
                <a:off x="7164288" y="2069944"/>
                <a:ext cx="1136230" cy="1269675"/>
                <a:chOff x="7260423" y="1946281"/>
                <a:chExt cx="1136230" cy="1269675"/>
              </a:xfrm>
            </p:grpSpPr>
            <p:sp>
              <p:nvSpPr>
                <p:cNvPr id="114" name="원통 113"/>
                <p:cNvSpPr/>
                <p:nvPr/>
              </p:nvSpPr>
              <p:spPr bwMode="auto">
                <a:xfrm>
                  <a:off x="7265948" y="1946281"/>
                  <a:ext cx="1130705" cy="1269675"/>
                </a:xfrm>
                <a:prstGeom prst="can">
                  <a:avLst>
                    <a:gd name="adj" fmla="val 23035"/>
                  </a:avLst>
                </a:prstGeom>
                <a:solidFill>
                  <a:srgbClr val="FFFFFF">
                    <a:lumMod val="95000"/>
                    <a:alpha val="58000"/>
                  </a:srgbClr>
                </a:solidFill>
                <a:ln w="15875" cap="flat" cmpd="sng" algn="ctr">
                  <a:solidFill>
                    <a:srgbClr val="808080">
                      <a:lumMod val="60000"/>
                      <a:lumOff val="4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</a:endParaRPr>
                </a:p>
              </p:txBody>
            </p:sp>
            <p:sp>
              <p:nvSpPr>
                <p:cNvPr id="115" name="원통 114"/>
                <p:cNvSpPr/>
                <p:nvPr/>
              </p:nvSpPr>
              <p:spPr bwMode="auto">
                <a:xfrm>
                  <a:off x="7260423" y="2525543"/>
                  <a:ext cx="1130705" cy="690413"/>
                </a:xfrm>
                <a:prstGeom prst="can">
                  <a:avLst>
                    <a:gd name="adj" fmla="val 38332"/>
                  </a:avLst>
                </a:prstGeom>
                <a:solidFill>
                  <a:schemeClr val="bg1">
                    <a:lumMod val="65000"/>
                    <a:alpha val="73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ea"/>
                  </a:endParaRPr>
                </a:p>
              </p:txBody>
            </p:sp>
          </p:grpSp>
          <p:cxnSp>
            <p:nvCxnSpPr>
              <p:cNvPr id="113" name="직선 연결선 112"/>
              <p:cNvCxnSpPr/>
              <p:nvPr/>
            </p:nvCxnSpPr>
            <p:spPr>
              <a:xfrm>
                <a:off x="7686103" y="3594808"/>
                <a:ext cx="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9" name="직선 연결선 108"/>
            <p:cNvCxnSpPr/>
            <p:nvPr/>
          </p:nvCxnSpPr>
          <p:spPr>
            <a:xfrm>
              <a:off x="1254590" y="3157960"/>
              <a:ext cx="321003" cy="307689"/>
            </a:xfrm>
            <a:prstGeom prst="line">
              <a:avLst/>
            </a:prstGeom>
            <a:ln w="15875"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사다리꼴 109"/>
            <p:cNvSpPr/>
            <p:nvPr/>
          </p:nvSpPr>
          <p:spPr>
            <a:xfrm rot="12793483">
              <a:off x="935327" y="2654558"/>
              <a:ext cx="638527" cy="543518"/>
            </a:xfrm>
            <a:prstGeom prst="trapezoid">
              <a:avLst>
                <a:gd name="adj" fmla="val 61911"/>
              </a:avLst>
            </a:prstGeom>
            <a:gradFill>
              <a:gsLst>
                <a:gs pos="0">
                  <a:schemeClr val="bg1">
                    <a:alpha val="12000"/>
                  </a:schemeClr>
                </a:gs>
                <a:gs pos="50000">
                  <a:schemeClr val="bg1">
                    <a:alpha val="42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gradFill>
                <a:gsLst>
                  <a:gs pos="0">
                    <a:schemeClr val="tx1">
                      <a:lumMod val="50000"/>
                      <a:lumOff val="50000"/>
                      <a:alpha val="0"/>
                    </a:schemeClr>
                  </a:gs>
                  <a:gs pos="50000">
                    <a:schemeClr val="tx1">
                      <a:lumMod val="50000"/>
                      <a:lumOff val="50000"/>
                      <a:alpha val="58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latin typeface="+mn-ea"/>
              </a:endParaRPr>
            </a:p>
          </p:txBody>
        </p:sp>
        <p:pic>
          <p:nvPicPr>
            <p:cNvPr id="111" name="그림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19305">
              <a:off x="1059453" y="2418773"/>
              <a:ext cx="808472" cy="367742"/>
            </a:xfrm>
            <a:prstGeom prst="rect">
              <a:avLst/>
            </a:prstGeom>
          </p:spPr>
        </p:pic>
      </p:grpSp>
      <p:sp>
        <p:nvSpPr>
          <p:cNvPr id="116" name="TextBox 115"/>
          <p:cNvSpPr txBox="1"/>
          <p:nvPr/>
        </p:nvSpPr>
        <p:spPr>
          <a:xfrm>
            <a:off x="1894100" y="6193793"/>
            <a:ext cx="24753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altLang="ko-KR" sz="1100" b="1" dirty="0" err="1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Halloysite</a:t>
            </a:r>
            <a:r>
              <a:rPr lang="en-US" altLang="ko-KR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suspension</a:t>
            </a:r>
            <a:endParaRPr lang="ko-KR" altLang="en-US" sz="11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4227864" y="4606963"/>
            <a:ext cx="1224680" cy="1851076"/>
            <a:chOff x="3855320" y="4823131"/>
            <a:chExt cx="1224680" cy="1851076"/>
          </a:xfrm>
        </p:grpSpPr>
        <p:pic>
          <p:nvPicPr>
            <p:cNvPr id="118" name="Picture 11" descr="http://static2.buchi.com/sites/default/files/styles/medium/public/product-images/B-290_01.jpg?itok=FShvjdR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09" r="25451"/>
            <a:stretch/>
          </p:blipFill>
          <p:spPr bwMode="auto">
            <a:xfrm>
              <a:off x="3855320" y="4823131"/>
              <a:ext cx="1175652" cy="1651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9" name="TextBox 118"/>
            <p:cNvSpPr txBox="1"/>
            <p:nvPr/>
          </p:nvSpPr>
          <p:spPr>
            <a:xfrm>
              <a:off x="3855320" y="6412597"/>
              <a:ext cx="12246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n-US" altLang="ko-KR" sz="11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Spray dryer</a:t>
              </a:r>
              <a:endParaRPr lang="ko-KR" altLang="en-US" sz="11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5269505" y="4700148"/>
            <a:ext cx="1001244" cy="1708230"/>
            <a:chOff x="5100579" y="4686889"/>
            <a:chExt cx="1001244" cy="1708230"/>
          </a:xfrm>
        </p:grpSpPr>
        <p:sp>
          <p:nvSpPr>
            <p:cNvPr id="121" name="자유형 120"/>
            <p:cNvSpPr/>
            <p:nvPr/>
          </p:nvSpPr>
          <p:spPr>
            <a:xfrm>
              <a:off x="5192932" y="4909620"/>
              <a:ext cx="838197" cy="1485499"/>
            </a:xfrm>
            <a:custGeom>
              <a:avLst/>
              <a:gdLst>
                <a:gd name="connsiteX0" fmla="*/ 0 w 1337996"/>
                <a:gd name="connsiteY0" fmla="*/ 0 h 2718668"/>
                <a:gd name="connsiteX1" fmla="*/ 1018821 w 1337996"/>
                <a:gd name="connsiteY1" fmla="*/ 0 h 2718668"/>
                <a:gd name="connsiteX2" fmla="*/ 1018821 w 1337996"/>
                <a:gd name="connsiteY2" fmla="*/ 1 h 2718668"/>
                <a:gd name="connsiteX3" fmla="*/ 1022344 w 1337996"/>
                <a:gd name="connsiteY3" fmla="*/ 1 h 2718668"/>
                <a:gd name="connsiteX4" fmla="*/ 1022344 w 1337996"/>
                <a:gd name="connsiteY4" fmla="*/ 546943 h 2718668"/>
                <a:gd name="connsiteX5" fmla="*/ 1337996 w 1337996"/>
                <a:gd name="connsiteY5" fmla="*/ 862595 h 2718668"/>
                <a:gd name="connsiteX6" fmla="*/ 1337996 w 1337996"/>
                <a:gd name="connsiteY6" fmla="*/ 874106 h 2718668"/>
                <a:gd name="connsiteX7" fmla="*/ 1337996 w 1337996"/>
                <a:gd name="connsiteY7" fmla="*/ 1914812 h 2718668"/>
                <a:gd name="connsiteX8" fmla="*/ 1337996 w 1337996"/>
                <a:gd name="connsiteY8" fmla="*/ 1926323 h 2718668"/>
                <a:gd name="connsiteX9" fmla="*/ 1022344 w 1337996"/>
                <a:gd name="connsiteY9" fmla="*/ 2241975 h 2718668"/>
                <a:gd name="connsiteX10" fmla="*/ 1022344 w 1337996"/>
                <a:gd name="connsiteY10" fmla="*/ 2718668 h 2718668"/>
                <a:gd name="connsiteX11" fmla="*/ 739247 w 1337996"/>
                <a:gd name="connsiteY11" fmla="*/ 2718668 h 2718668"/>
                <a:gd name="connsiteX12" fmla="*/ 739247 w 1337996"/>
                <a:gd name="connsiteY12" fmla="*/ 2241974 h 2718668"/>
                <a:gd name="connsiteX13" fmla="*/ 423596 w 1337996"/>
                <a:gd name="connsiteY13" fmla="*/ 1926323 h 2718668"/>
                <a:gd name="connsiteX14" fmla="*/ 423596 w 1337996"/>
                <a:gd name="connsiteY14" fmla="*/ 1914812 h 2718668"/>
                <a:gd name="connsiteX15" fmla="*/ 423596 w 1337996"/>
                <a:gd name="connsiteY15" fmla="*/ 874106 h 2718668"/>
                <a:gd name="connsiteX16" fmla="*/ 423596 w 1337996"/>
                <a:gd name="connsiteY16" fmla="*/ 862595 h 2718668"/>
                <a:gd name="connsiteX17" fmla="*/ 739247 w 1337996"/>
                <a:gd name="connsiteY17" fmla="*/ 546944 h 2718668"/>
                <a:gd name="connsiteX18" fmla="*/ 739247 w 1337996"/>
                <a:gd name="connsiteY18" fmla="*/ 283097 h 2718668"/>
                <a:gd name="connsiteX19" fmla="*/ 0 w 1337996"/>
                <a:gd name="connsiteY19" fmla="*/ 283097 h 2718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37996" h="2718668">
                  <a:moveTo>
                    <a:pt x="0" y="0"/>
                  </a:moveTo>
                  <a:lnTo>
                    <a:pt x="1018821" y="0"/>
                  </a:lnTo>
                  <a:lnTo>
                    <a:pt x="1018821" y="1"/>
                  </a:lnTo>
                  <a:lnTo>
                    <a:pt x="1022344" y="1"/>
                  </a:lnTo>
                  <a:lnTo>
                    <a:pt x="1022344" y="546943"/>
                  </a:lnTo>
                  <a:lnTo>
                    <a:pt x="1337996" y="862595"/>
                  </a:lnTo>
                  <a:lnTo>
                    <a:pt x="1337996" y="874106"/>
                  </a:lnTo>
                  <a:lnTo>
                    <a:pt x="1337996" y="1914812"/>
                  </a:lnTo>
                  <a:lnTo>
                    <a:pt x="1337996" y="1926323"/>
                  </a:lnTo>
                  <a:lnTo>
                    <a:pt x="1022344" y="2241975"/>
                  </a:lnTo>
                  <a:lnTo>
                    <a:pt x="1022344" y="2718668"/>
                  </a:lnTo>
                  <a:lnTo>
                    <a:pt x="739247" y="2718668"/>
                  </a:lnTo>
                  <a:lnTo>
                    <a:pt x="739247" y="2241974"/>
                  </a:lnTo>
                  <a:lnTo>
                    <a:pt x="423596" y="1926323"/>
                  </a:lnTo>
                  <a:lnTo>
                    <a:pt x="423596" y="1914812"/>
                  </a:lnTo>
                  <a:lnTo>
                    <a:pt x="423596" y="874106"/>
                  </a:lnTo>
                  <a:lnTo>
                    <a:pt x="423596" y="862595"/>
                  </a:lnTo>
                  <a:lnTo>
                    <a:pt x="739247" y="546944"/>
                  </a:lnTo>
                  <a:lnTo>
                    <a:pt x="739247" y="283097"/>
                  </a:lnTo>
                  <a:lnTo>
                    <a:pt x="0" y="283097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2" name="자유형 121"/>
            <p:cNvSpPr/>
            <p:nvPr/>
          </p:nvSpPr>
          <p:spPr>
            <a:xfrm rot="5400000">
              <a:off x="5478419" y="4966424"/>
              <a:ext cx="612960" cy="162686"/>
            </a:xfrm>
            <a:custGeom>
              <a:avLst/>
              <a:gdLst>
                <a:gd name="connsiteX0" fmla="*/ 0 w 978455"/>
                <a:gd name="connsiteY0" fmla="*/ 259692 h 259692"/>
                <a:gd name="connsiteX1" fmla="*/ 0 w 978455"/>
                <a:gd name="connsiteY1" fmla="*/ 158091 h 259692"/>
                <a:gd name="connsiteX2" fmla="*/ 0 w 978455"/>
                <a:gd name="connsiteY2" fmla="*/ 0 h 259692"/>
                <a:gd name="connsiteX3" fmla="*/ 97170 w 978455"/>
                <a:gd name="connsiteY3" fmla="*/ 0 h 259692"/>
                <a:gd name="connsiteX4" fmla="*/ 97170 w 978455"/>
                <a:gd name="connsiteY4" fmla="*/ 158091 h 259692"/>
                <a:gd name="connsiteX5" fmla="*/ 978455 w 978455"/>
                <a:gd name="connsiteY5" fmla="*/ 158091 h 259692"/>
                <a:gd name="connsiteX6" fmla="*/ 978455 w 978455"/>
                <a:gd name="connsiteY6" fmla="*/ 259692 h 259692"/>
                <a:gd name="connsiteX7" fmla="*/ 97170 w 978455"/>
                <a:gd name="connsiteY7" fmla="*/ 259692 h 25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8455" h="259692">
                  <a:moveTo>
                    <a:pt x="0" y="259692"/>
                  </a:moveTo>
                  <a:lnTo>
                    <a:pt x="0" y="158091"/>
                  </a:lnTo>
                  <a:lnTo>
                    <a:pt x="0" y="0"/>
                  </a:lnTo>
                  <a:lnTo>
                    <a:pt x="97170" y="0"/>
                  </a:lnTo>
                  <a:lnTo>
                    <a:pt x="97170" y="158091"/>
                  </a:lnTo>
                  <a:lnTo>
                    <a:pt x="978455" y="158091"/>
                  </a:lnTo>
                  <a:lnTo>
                    <a:pt x="978455" y="259692"/>
                  </a:lnTo>
                  <a:lnTo>
                    <a:pt x="97170" y="259692"/>
                  </a:lnTo>
                  <a:close/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이등변 삼각형 122"/>
            <p:cNvSpPr/>
            <p:nvPr/>
          </p:nvSpPr>
          <p:spPr>
            <a:xfrm>
              <a:off x="5561644" y="5347493"/>
              <a:ext cx="361597" cy="353453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4" name="직선 화살표 연결선 123"/>
            <p:cNvCxnSpPr/>
            <p:nvPr/>
          </p:nvCxnSpPr>
          <p:spPr>
            <a:xfrm>
              <a:off x="5561644" y="5384911"/>
              <a:ext cx="0" cy="2370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직선 화살표 연결선 124"/>
            <p:cNvCxnSpPr/>
            <p:nvPr/>
          </p:nvCxnSpPr>
          <p:spPr>
            <a:xfrm>
              <a:off x="5923241" y="5367978"/>
              <a:ext cx="0" cy="2370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직사각형 125"/>
            <p:cNvSpPr/>
            <p:nvPr/>
          </p:nvSpPr>
          <p:spPr>
            <a:xfrm>
              <a:off x="5100579" y="4906178"/>
              <a:ext cx="122259" cy="1954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직사각형 126"/>
            <p:cNvSpPr/>
            <p:nvPr/>
          </p:nvSpPr>
          <p:spPr>
            <a:xfrm rot="16200000">
              <a:off x="5901441" y="4608766"/>
              <a:ext cx="122259" cy="2785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타원 127"/>
            <p:cNvSpPr/>
            <p:nvPr/>
          </p:nvSpPr>
          <p:spPr>
            <a:xfrm>
              <a:off x="5545409" y="5801055"/>
              <a:ext cx="91654" cy="9165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9" name="타원 128"/>
            <p:cNvSpPr/>
            <p:nvPr/>
          </p:nvSpPr>
          <p:spPr>
            <a:xfrm>
              <a:off x="5657729" y="5977219"/>
              <a:ext cx="91654" cy="9165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타원 129"/>
            <p:cNvSpPr/>
            <p:nvPr/>
          </p:nvSpPr>
          <p:spPr>
            <a:xfrm>
              <a:off x="5742442" y="5832896"/>
              <a:ext cx="91654" cy="9165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타원 130"/>
            <p:cNvSpPr/>
            <p:nvPr/>
          </p:nvSpPr>
          <p:spPr>
            <a:xfrm>
              <a:off x="5877856" y="5763030"/>
              <a:ext cx="91654" cy="9165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타원 131"/>
            <p:cNvSpPr/>
            <p:nvPr/>
          </p:nvSpPr>
          <p:spPr>
            <a:xfrm>
              <a:off x="5714044" y="6198866"/>
              <a:ext cx="91654" cy="91654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8702481" y="4723900"/>
            <a:ext cx="2705832" cy="1939661"/>
            <a:chOff x="9009644" y="4506842"/>
            <a:chExt cx="2705832" cy="1939661"/>
          </a:xfrm>
        </p:grpSpPr>
        <p:pic>
          <p:nvPicPr>
            <p:cNvPr id="140" name="그림 13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" t="31643" r="86495" b="9983"/>
            <a:stretch/>
          </p:blipFill>
          <p:spPr>
            <a:xfrm>
              <a:off x="9196382" y="4506842"/>
              <a:ext cx="2282364" cy="1339314"/>
            </a:xfrm>
            <a:prstGeom prst="rect">
              <a:avLst/>
            </a:prstGeom>
            <a:noFill/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1" name="TextBox 140"/>
            <p:cNvSpPr txBox="1"/>
            <p:nvPr/>
          </p:nvSpPr>
          <p:spPr>
            <a:xfrm>
              <a:off x="9009644" y="5984838"/>
              <a:ext cx="270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Micrographs of nanotube form &gt;</a:t>
              </a:r>
              <a:endPara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6568442" y="6167169"/>
            <a:ext cx="214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Microcapsule powder &gt;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3320" y="2087088"/>
            <a:ext cx="9585360" cy="179916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Microencapsulation of anti-insect agents using </a:t>
            </a:r>
            <a:r>
              <a:rPr lang="en-US" altLang="ko-KR" sz="2200" b="1" dirty="0" err="1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halloysite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nanotube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71263" y="1631645"/>
            <a:ext cx="754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1)  Development of insect repellent-loaded </a:t>
            </a:r>
            <a:r>
              <a:rPr lang="en-US" altLang="ko-KR" b="1" dirty="0" err="1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halloysite</a:t>
            </a:r>
            <a:r>
              <a:rPr lang="en-US" altLang="ko-KR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nanotubes  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71263" y="4156623"/>
            <a:ext cx="7549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2)  Encapsulated anti-insect agent into HNTs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3940035" y="2765976"/>
            <a:ext cx="591562" cy="44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톱니 모양의 오른쪽 화살표 51"/>
          <p:cNvSpPr/>
          <p:nvPr/>
        </p:nvSpPr>
        <p:spPr>
          <a:xfrm>
            <a:off x="4063904" y="2835355"/>
            <a:ext cx="343823" cy="297036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직사각형 52"/>
          <p:cNvSpPr/>
          <p:nvPr/>
        </p:nvSpPr>
        <p:spPr>
          <a:xfrm>
            <a:off x="7456232" y="2765976"/>
            <a:ext cx="591562" cy="44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톱니 모양의 오른쪽 화살표 53"/>
          <p:cNvSpPr/>
          <p:nvPr/>
        </p:nvSpPr>
        <p:spPr>
          <a:xfrm>
            <a:off x="7456232" y="2835355"/>
            <a:ext cx="343823" cy="297036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톱니 모양의 오른쪽 화살표 55"/>
          <p:cNvSpPr/>
          <p:nvPr/>
        </p:nvSpPr>
        <p:spPr>
          <a:xfrm>
            <a:off x="3441006" y="5257051"/>
            <a:ext cx="343823" cy="297036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- 14 -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236" l="0" r="100000">
                        <a14:foregroundMark x1="27315" y1="58699" x2="27315" y2="58699"/>
                        <a14:foregroundMark x1="33333" y1="56667" x2="33333" y2="56667"/>
                        <a14:foregroundMark x1="46296" y1="72927" x2="46296" y2="72927"/>
                        <a14:foregroundMark x1="40509" y1="72602" x2="40509" y2="72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" r="-1" b="14546"/>
          <a:stretch/>
        </p:blipFill>
        <p:spPr>
          <a:xfrm>
            <a:off x="12356617" y="255085"/>
            <a:ext cx="762001" cy="62071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4104" y="4701210"/>
            <a:ext cx="1889614" cy="137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66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모서리가 둥근 직사각형 8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910875" y="3789068"/>
            <a:ext cx="5048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0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Development of anti-insect sachet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3"/>
          <a:srcRect l="2719" t="18671" r="3143" b="13789"/>
          <a:stretch/>
        </p:blipFill>
        <p:spPr>
          <a:xfrm>
            <a:off x="2359032" y="2046017"/>
            <a:ext cx="8410312" cy="1651339"/>
          </a:xfrm>
          <a:prstGeom prst="rect">
            <a:avLst/>
          </a:prstGeom>
        </p:spPr>
      </p:pic>
      <p:grpSp>
        <p:nvGrpSpPr>
          <p:cNvPr id="54" name="그룹 53"/>
          <p:cNvGrpSpPr/>
          <p:nvPr/>
        </p:nvGrpSpPr>
        <p:grpSpPr>
          <a:xfrm>
            <a:off x="6790502" y="4187286"/>
            <a:ext cx="4748828" cy="1965032"/>
            <a:chOff x="6434070" y="3966211"/>
            <a:chExt cx="4727605" cy="1710280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 rotWithShape="1">
            <a:blip r:embed="rId4"/>
            <a:srcRect r="8255"/>
            <a:stretch/>
          </p:blipFill>
          <p:spPr>
            <a:xfrm>
              <a:off x="6851957" y="3966211"/>
              <a:ext cx="4309718" cy="1285723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6434070" y="5199889"/>
              <a:ext cx="1891914" cy="46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l-GR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en-US" altLang="ko-KR" sz="105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Cyclodextrin</a:t>
              </a:r>
              <a:endParaRPr lang="en-US" altLang="ko-KR" sz="10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+ EOs</a:t>
              </a:r>
              <a:endParaRPr lang="ko-KR" altLang="en-US" sz="10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143520" y="5198067"/>
              <a:ext cx="1719922" cy="478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/>
              <a:r>
                <a:rPr lang="el-GR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r>
                <a:rPr lang="en-US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altLang="ko-KR" sz="1050" b="1" dirty="0" err="1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Cyclodextrin</a:t>
              </a:r>
              <a:r>
                <a:rPr lang="ko-KR" altLang="en-US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inclusion complex</a:t>
              </a:r>
              <a:endParaRPr lang="ko-KR" altLang="en-US" sz="10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419778" y="4572866"/>
              <a:ext cx="692096" cy="290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latinLnBrk="0"/>
              <a:r>
                <a:rPr lang="en-US" altLang="ko-KR" sz="105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Sachet</a:t>
              </a:r>
              <a:endParaRPr lang="ko-KR" altLang="en-US" sz="10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0" name="그림 59"/>
          <p:cNvPicPr>
            <a:picLocks noChangeAspect="1"/>
          </p:cNvPicPr>
          <p:nvPr/>
        </p:nvPicPr>
        <p:blipFill rotWithShape="1">
          <a:blip r:embed="rId5"/>
          <a:srcRect l="2627" t="18030" r="2703" b="7521"/>
          <a:stretch/>
        </p:blipFill>
        <p:spPr>
          <a:xfrm>
            <a:off x="797398" y="4685854"/>
            <a:ext cx="6024591" cy="20329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94065" y="245061"/>
            <a:ext cx="6699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Anti-insect packaging system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Development of anti-insect multi-layered film 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427321" y="1597993"/>
            <a:ext cx="4801201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Anti-insect packaging system – </a:t>
            </a:r>
            <a:r>
              <a:rPr lang="en-US" altLang="ko-KR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1427321" y="4313906"/>
            <a:ext cx="4893966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  </a:t>
            </a:r>
            <a:r>
              <a:rPr lang="en-US" altLang="ko-KR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Anti-insect packaging system – </a:t>
            </a:r>
            <a:r>
              <a:rPr lang="en-US" altLang="ko-KR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Sachet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250088" y="4637273"/>
            <a:ext cx="520749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(1)</a:t>
            </a:r>
            <a:endParaRPr lang="en-US" altLang="ko-KR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039330" y="4637273"/>
            <a:ext cx="520749" cy="323367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(2)</a:t>
            </a:r>
            <a:endParaRPr lang="en-US" altLang="ko-KR" sz="14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- 15 -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5350" y="5726178"/>
            <a:ext cx="1320429" cy="90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23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37232" y="5069738"/>
            <a:ext cx="7865164" cy="742529"/>
            <a:chOff x="2027582" y="4558750"/>
            <a:chExt cx="7865164" cy="742529"/>
          </a:xfrm>
        </p:grpSpPr>
        <p:sp>
          <p:nvSpPr>
            <p:cNvPr id="15" name="자유형 14"/>
            <p:cNvSpPr/>
            <p:nvPr/>
          </p:nvSpPr>
          <p:spPr>
            <a:xfrm>
              <a:off x="2027582" y="4558750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34391" y="4593393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43013" y="398653"/>
            <a:ext cx="337296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CONTENTS</a:t>
            </a:r>
            <a:endParaRPr lang="ko-KR" altLang="en-US" sz="48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037232" y="1537252"/>
            <a:ext cx="7865164" cy="715618"/>
            <a:chOff x="2027582" y="1537252"/>
            <a:chExt cx="7865164" cy="715618"/>
          </a:xfrm>
        </p:grpSpPr>
        <p:sp>
          <p:nvSpPr>
            <p:cNvPr id="12" name="자유형 11"/>
            <p:cNvSpPr/>
            <p:nvPr/>
          </p:nvSpPr>
          <p:spPr>
            <a:xfrm>
              <a:off x="2027582" y="1537252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34391" y="1537732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73860" y="1879339"/>
              <a:ext cx="2568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- Insect-proof packaging </a:t>
              </a:r>
              <a:endParaRPr lang="ko-KR" altLang="en-US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222569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9621265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자유형 33"/>
          <p:cNvSpPr/>
          <p:nvPr/>
        </p:nvSpPr>
        <p:spPr>
          <a:xfrm>
            <a:off x="301326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232219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0630915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 flipH="1">
            <a:off x="1069153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3037232" y="2714747"/>
            <a:ext cx="7865164" cy="742529"/>
            <a:chOff x="2027582" y="2714747"/>
            <a:chExt cx="7865164" cy="742529"/>
          </a:xfrm>
        </p:grpSpPr>
        <p:grpSp>
          <p:nvGrpSpPr>
            <p:cNvPr id="19" name="그룹 18"/>
            <p:cNvGrpSpPr/>
            <p:nvPr/>
          </p:nvGrpSpPr>
          <p:grpSpPr>
            <a:xfrm>
              <a:off x="2027582" y="2714747"/>
              <a:ext cx="7865164" cy="742529"/>
              <a:chOff x="2027582" y="2544418"/>
              <a:chExt cx="7865164" cy="74252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2027582" y="2544418"/>
                <a:ext cx="7865164" cy="742529"/>
                <a:chOff x="2027582" y="2544418"/>
                <a:chExt cx="7865164" cy="742529"/>
              </a:xfrm>
            </p:grpSpPr>
            <p:sp>
              <p:nvSpPr>
                <p:cNvPr id="13" name="자유형 12"/>
                <p:cNvSpPr/>
                <p:nvPr/>
              </p:nvSpPr>
              <p:spPr>
                <a:xfrm>
                  <a:off x="2027582" y="2544418"/>
                  <a:ext cx="7865164" cy="715618"/>
                </a:xfrm>
                <a:custGeom>
                  <a:avLst/>
                  <a:gdLst>
                    <a:gd name="connsiteX0" fmla="*/ 471173 w 7865164"/>
                    <a:gd name="connsiteY0" fmla="*/ 0 h 715618"/>
                    <a:gd name="connsiteX1" fmla="*/ 2207207 w 7865164"/>
                    <a:gd name="connsiteY1" fmla="*/ 0 h 715618"/>
                    <a:gd name="connsiteX2" fmla="*/ 2457558 w 7865164"/>
                    <a:gd name="connsiteY2" fmla="*/ 0 h 715618"/>
                    <a:gd name="connsiteX3" fmla="*/ 4181781 w 7865164"/>
                    <a:gd name="connsiteY3" fmla="*/ 0 h 715618"/>
                    <a:gd name="connsiteX4" fmla="*/ 4193592 w 7865164"/>
                    <a:gd name="connsiteY4" fmla="*/ 0 h 715618"/>
                    <a:gd name="connsiteX5" fmla="*/ 5407606 w 7865164"/>
                    <a:gd name="connsiteY5" fmla="*/ 0 h 715618"/>
                    <a:gd name="connsiteX6" fmla="*/ 6168166 w 7865164"/>
                    <a:gd name="connsiteY6" fmla="*/ 0 h 715618"/>
                    <a:gd name="connsiteX7" fmla="*/ 7393991 w 7865164"/>
                    <a:gd name="connsiteY7" fmla="*/ 0 h 715618"/>
                    <a:gd name="connsiteX8" fmla="*/ 7865164 w 7865164"/>
                    <a:gd name="connsiteY8" fmla="*/ 357809 h 715618"/>
                    <a:gd name="connsiteX9" fmla="*/ 7393991 w 7865164"/>
                    <a:gd name="connsiteY9" fmla="*/ 715618 h 715618"/>
                    <a:gd name="connsiteX10" fmla="*/ 6168166 w 7865164"/>
                    <a:gd name="connsiteY10" fmla="*/ 715618 h 715618"/>
                    <a:gd name="connsiteX11" fmla="*/ 5407606 w 7865164"/>
                    <a:gd name="connsiteY11" fmla="*/ 715618 h 715618"/>
                    <a:gd name="connsiteX12" fmla="*/ 4193592 w 7865164"/>
                    <a:gd name="connsiteY12" fmla="*/ 715618 h 715618"/>
                    <a:gd name="connsiteX13" fmla="*/ 4181781 w 7865164"/>
                    <a:gd name="connsiteY13" fmla="*/ 715618 h 715618"/>
                    <a:gd name="connsiteX14" fmla="*/ 2457558 w 7865164"/>
                    <a:gd name="connsiteY14" fmla="*/ 715618 h 715618"/>
                    <a:gd name="connsiteX15" fmla="*/ 2207207 w 7865164"/>
                    <a:gd name="connsiteY15" fmla="*/ 715618 h 715618"/>
                    <a:gd name="connsiteX16" fmla="*/ 471173 w 7865164"/>
                    <a:gd name="connsiteY16" fmla="*/ 715618 h 715618"/>
                    <a:gd name="connsiteX17" fmla="*/ 0 w 7865164"/>
                    <a:gd name="connsiteY17" fmla="*/ 357809 h 715618"/>
                    <a:gd name="connsiteX18" fmla="*/ 471173 w 7865164"/>
                    <a:gd name="connsiteY18" fmla="*/ 0 h 715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865164" h="715618">
                      <a:moveTo>
                        <a:pt x="471173" y="0"/>
                      </a:moveTo>
                      <a:lnTo>
                        <a:pt x="2207207" y="0"/>
                      </a:lnTo>
                      <a:lnTo>
                        <a:pt x="2457558" y="0"/>
                      </a:lnTo>
                      <a:lnTo>
                        <a:pt x="4181781" y="0"/>
                      </a:lnTo>
                      <a:lnTo>
                        <a:pt x="4193592" y="0"/>
                      </a:lnTo>
                      <a:lnTo>
                        <a:pt x="5407606" y="0"/>
                      </a:lnTo>
                      <a:lnTo>
                        <a:pt x="6168166" y="0"/>
                      </a:lnTo>
                      <a:lnTo>
                        <a:pt x="7393991" y="0"/>
                      </a:lnTo>
                      <a:cubicBezTo>
                        <a:pt x="7654187" y="0"/>
                        <a:pt x="7865164" y="160186"/>
                        <a:pt x="7865164" y="357809"/>
                      </a:cubicBezTo>
                      <a:cubicBezTo>
                        <a:pt x="7865164" y="555432"/>
                        <a:pt x="7654187" y="715618"/>
                        <a:pt x="7393991" y="715618"/>
                      </a:cubicBezTo>
                      <a:lnTo>
                        <a:pt x="6168166" y="715618"/>
                      </a:lnTo>
                      <a:lnTo>
                        <a:pt x="5407606" y="715618"/>
                      </a:lnTo>
                      <a:lnTo>
                        <a:pt x="4193592" y="715618"/>
                      </a:lnTo>
                      <a:lnTo>
                        <a:pt x="4181781" y="715618"/>
                      </a:lnTo>
                      <a:lnTo>
                        <a:pt x="2457558" y="715618"/>
                      </a:lnTo>
                      <a:lnTo>
                        <a:pt x="2207207" y="715618"/>
                      </a:lnTo>
                      <a:lnTo>
                        <a:pt x="471173" y="715618"/>
                      </a:lnTo>
                      <a:cubicBezTo>
                        <a:pt x="210977" y="715618"/>
                        <a:pt x="0" y="555432"/>
                        <a:pt x="0" y="357809"/>
                      </a:cubicBezTo>
                      <a:cubicBezTo>
                        <a:pt x="0" y="160186"/>
                        <a:pt x="210977" y="0"/>
                        <a:pt x="47117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3683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534391" y="2579061"/>
                  <a:ext cx="735835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b="1" dirty="0">
                      <a:ln>
                        <a:solidFill>
                          <a:schemeClr val="lt1">
                            <a:hueOff val="0"/>
                            <a:satOff val="0"/>
                            <a:lumOff val="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rPr>
                    <a:t>02</a:t>
                  </a:r>
                  <a:endParaRPr lang="ko-KR" altLang="en-US" sz="2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736930" y="2916005"/>
                <a:ext cx="3170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- </a:t>
                </a:r>
                <a:r>
                  <a:rPr lang="en-US" altLang="ko-KR" sz="1600" b="1" dirty="0" smtClean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For </a:t>
                </a:r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insect-proof packaging</a:t>
                </a:r>
                <a:endParaRPr lang="ko-KR" altLang="en-US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2222569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9621265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자유형 34"/>
          <p:cNvSpPr/>
          <p:nvPr/>
        </p:nvSpPr>
        <p:spPr>
          <a:xfrm>
            <a:off x="301326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 flipH="1">
            <a:off x="1069153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3037232" y="3892242"/>
            <a:ext cx="7865164" cy="742529"/>
            <a:chOff x="2027582" y="3892242"/>
            <a:chExt cx="7865164" cy="742529"/>
          </a:xfrm>
        </p:grpSpPr>
        <p:grpSp>
          <p:nvGrpSpPr>
            <p:cNvPr id="5" name="그룹 4"/>
            <p:cNvGrpSpPr/>
            <p:nvPr/>
          </p:nvGrpSpPr>
          <p:grpSpPr>
            <a:xfrm>
              <a:off x="2027582" y="3892242"/>
              <a:ext cx="7865164" cy="742529"/>
              <a:chOff x="2027582" y="3834766"/>
              <a:chExt cx="7865164" cy="74252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027582" y="3834766"/>
                <a:ext cx="7865164" cy="715618"/>
              </a:xfrm>
              <a:custGeom>
                <a:avLst/>
                <a:gdLst>
                  <a:gd name="connsiteX0" fmla="*/ 471173 w 7865164"/>
                  <a:gd name="connsiteY0" fmla="*/ 0 h 715618"/>
                  <a:gd name="connsiteX1" fmla="*/ 2207207 w 7865164"/>
                  <a:gd name="connsiteY1" fmla="*/ 0 h 715618"/>
                  <a:gd name="connsiteX2" fmla="*/ 2457558 w 7865164"/>
                  <a:gd name="connsiteY2" fmla="*/ 0 h 715618"/>
                  <a:gd name="connsiteX3" fmla="*/ 4181781 w 7865164"/>
                  <a:gd name="connsiteY3" fmla="*/ 0 h 715618"/>
                  <a:gd name="connsiteX4" fmla="*/ 4193592 w 7865164"/>
                  <a:gd name="connsiteY4" fmla="*/ 0 h 715618"/>
                  <a:gd name="connsiteX5" fmla="*/ 5407606 w 7865164"/>
                  <a:gd name="connsiteY5" fmla="*/ 0 h 715618"/>
                  <a:gd name="connsiteX6" fmla="*/ 6168166 w 7865164"/>
                  <a:gd name="connsiteY6" fmla="*/ 0 h 715618"/>
                  <a:gd name="connsiteX7" fmla="*/ 7393991 w 7865164"/>
                  <a:gd name="connsiteY7" fmla="*/ 0 h 715618"/>
                  <a:gd name="connsiteX8" fmla="*/ 7865164 w 7865164"/>
                  <a:gd name="connsiteY8" fmla="*/ 357809 h 715618"/>
                  <a:gd name="connsiteX9" fmla="*/ 7393991 w 7865164"/>
                  <a:gd name="connsiteY9" fmla="*/ 715618 h 715618"/>
                  <a:gd name="connsiteX10" fmla="*/ 6168166 w 7865164"/>
                  <a:gd name="connsiteY10" fmla="*/ 715618 h 715618"/>
                  <a:gd name="connsiteX11" fmla="*/ 5407606 w 7865164"/>
                  <a:gd name="connsiteY11" fmla="*/ 715618 h 715618"/>
                  <a:gd name="connsiteX12" fmla="*/ 4193592 w 7865164"/>
                  <a:gd name="connsiteY12" fmla="*/ 715618 h 715618"/>
                  <a:gd name="connsiteX13" fmla="*/ 4181781 w 7865164"/>
                  <a:gd name="connsiteY13" fmla="*/ 715618 h 715618"/>
                  <a:gd name="connsiteX14" fmla="*/ 2457558 w 7865164"/>
                  <a:gd name="connsiteY14" fmla="*/ 715618 h 715618"/>
                  <a:gd name="connsiteX15" fmla="*/ 2207207 w 7865164"/>
                  <a:gd name="connsiteY15" fmla="*/ 715618 h 715618"/>
                  <a:gd name="connsiteX16" fmla="*/ 471173 w 7865164"/>
                  <a:gd name="connsiteY16" fmla="*/ 715618 h 715618"/>
                  <a:gd name="connsiteX17" fmla="*/ 0 w 7865164"/>
                  <a:gd name="connsiteY17" fmla="*/ 357809 h 715618"/>
                  <a:gd name="connsiteX18" fmla="*/ 471173 w 7865164"/>
                  <a:gd name="connsiteY18" fmla="*/ 0 h 71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65164" h="715618">
                    <a:moveTo>
                      <a:pt x="471173" y="0"/>
                    </a:moveTo>
                    <a:lnTo>
                      <a:pt x="2207207" y="0"/>
                    </a:lnTo>
                    <a:lnTo>
                      <a:pt x="2457558" y="0"/>
                    </a:lnTo>
                    <a:lnTo>
                      <a:pt x="4181781" y="0"/>
                    </a:lnTo>
                    <a:lnTo>
                      <a:pt x="4193592" y="0"/>
                    </a:lnTo>
                    <a:lnTo>
                      <a:pt x="5407606" y="0"/>
                    </a:lnTo>
                    <a:lnTo>
                      <a:pt x="6168166" y="0"/>
                    </a:lnTo>
                    <a:lnTo>
                      <a:pt x="7393991" y="0"/>
                    </a:lnTo>
                    <a:cubicBezTo>
                      <a:pt x="7654187" y="0"/>
                      <a:pt x="7865164" y="160186"/>
                      <a:pt x="7865164" y="357809"/>
                    </a:cubicBezTo>
                    <a:cubicBezTo>
                      <a:pt x="7865164" y="555432"/>
                      <a:pt x="7654187" y="715618"/>
                      <a:pt x="7393991" y="715618"/>
                    </a:cubicBezTo>
                    <a:lnTo>
                      <a:pt x="6168166" y="715618"/>
                    </a:lnTo>
                    <a:lnTo>
                      <a:pt x="5407606" y="715618"/>
                    </a:lnTo>
                    <a:lnTo>
                      <a:pt x="4193592" y="715618"/>
                    </a:lnTo>
                    <a:lnTo>
                      <a:pt x="4181781" y="715618"/>
                    </a:lnTo>
                    <a:lnTo>
                      <a:pt x="2457558" y="715618"/>
                    </a:lnTo>
                    <a:lnTo>
                      <a:pt x="2207207" y="715618"/>
                    </a:lnTo>
                    <a:lnTo>
                      <a:pt x="471173" y="715618"/>
                    </a:lnTo>
                    <a:cubicBezTo>
                      <a:pt x="210977" y="715618"/>
                      <a:pt x="0" y="555432"/>
                      <a:pt x="0" y="357809"/>
                    </a:cubicBezTo>
                    <a:cubicBezTo>
                      <a:pt x="0" y="160186"/>
                      <a:pt x="210977" y="0"/>
                      <a:pt x="471173" y="0"/>
                    </a:cubicBezTo>
                    <a:close/>
                  </a:path>
                </a:pathLst>
              </a:custGeom>
              <a:solidFill>
                <a:srgbClr val="30866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6830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34391" y="3869409"/>
                <a:ext cx="65961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03</a:t>
                </a:r>
                <a:endParaRPr lang="ko-KR" altLang="en-US" sz="3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2222569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9621265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자유형 35"/>
          <p:cNvSpPr/>
          <p:nvPr/>
        </p:nvSpPr>
        <p:spPr>
          <a:xfrm>
            <a:off x="301326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 flipH="1">
            <a:off x="1069153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508195" y="1628965"/>
            <a:ext cx="331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INTRODUCTION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508195" y="2845589"/>
            <a:ext cx="2377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LAB SCALE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08195" y="4023085"/>
            <a:ext cx="4073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PILOT PLANT SCALE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508195" y="5187243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HAN LAB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95421" y="5418723"/>
            <a:ext cx="3170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lab introduction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12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499" y="-1104964"/>
            <a:ext cx="867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Application of a pilot-plant scale system </a:t>
            </a:r>
            <a:endParaRPr lang="ko-KR" altLang="en-US" sz="32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511683" y="-1158925"/>
            <a:ext cx="32254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1) Twin screw extruder</a:t>
            </a:r>
            <a:endParaRPr lang="ko-KR" altLang="en-US" sz="2200" b="1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13052" y="1537570"/>
            <a:ext cx="8119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altLang="ko-KR" sz="105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impregnated with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cinnamon oil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LDPE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were used to produce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batch </a:t>
            </a:r>
            <a:r>
              <a:rPr lang="en-US" altLang="ko-KR" sz="1600" b="1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using a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twin screw extruder</a:t>
            </a:r>
            <a:endParaRPr lang="ko-KR" altLang="en-US" sz="1600" b="1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8060634" y="5436704"/>
            <a:ext cx="3429000" cy="1331845"/>
            <a:chOff x="7671201" y="4097767"/>
            <a:chExt cx="3714678" cy="1889545"/>
          </a:xfrm>
        </p:grpSpPr>
        <p:pic>
          <p:nvPicPr>
            <p:cNvPr id="46" name="그림 45"/>
            <p:cNvPicPr preferRelativeResize="0">
              <a:picLocks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75" b="21418"/>
            <a:stretch/>
          </p:blipFill>
          <p:spPr>
            <a:xfrm>
              <a:off x="10282638" y="4123167"/>
              <a:ext cx="1103241" cy="1515633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</p:spPr>
        </p:pic>
        <p:sp>
          <p:nvSpPr>
            <p:cNvPr id="45" name="TextBox 8"/>
            <p:cNvSpPr txBox="1"/>
            <p:nvPr/>
          </p:nvSpPr>
          <p:spPr>
            <a:xfrm>
              <a:off x="8184524" y="5683090"/>
              <a:ext cx="2649971" cy="304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>
                <a:defRPr sz="1200" b="1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ctr" latinLnBrk="0"/>
              <a:r>
                <a:rPr lang="en-US" altLang="ko-KR" b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rPr>
                <a:t>&lt; Master batch of cinnamon oil &gt;</a:t>
              </a:r>
              <a:endParaRPr lang="ko-KR" altLang="en-US" b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pic>
          <p:nvPicPr>
            <p:cNvPr id="80" name="그림 7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3" t="5807" r="73353" b="18299"/>
            <a:stretch/>
          </p:blipFill>
          <p:spPr>
            <a:xfrm>
              <a:off x="7671201" y="4123167"/>
              <a:ext cx="986273" cy="1515633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63" t="3741" r="40700" b="15066"/>
            <a:stretch/>
          </p:blipFill>
          <p:spPr>
            <a:xfrm>
              <a:off x="8891500" y="4097767"/>
              <a:ext cx="1123308" cy="1566644"/>
            </a:xfrm>
            <a:prstGeom prst="rect">
              <a:avLst/>
            </a:prstGeom>
          </p:spPr>
        </p:pic>
        <p:sp>
          <p:nvSpPr>
            <p:cNvPr id="82" name="덧셈 기호 81"/>
            <p:cNvSpPr/>
            <p:nvPr/>
          </p:nvSpPr>
          <p:spPr>
            <a:xfrm>
              <a:off x="8679664" y="4733744"/>
              <a:ext cx="215900" cy="215900"/>
            </a:xfrm>
            <a:prstGeom prst="mathPlus">
              <a:avLst/>
            </a:prstGeom>
            <a:solidFill>
              <a:schemeClr val="tx1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아래쪽 화살표 84"/>
            <p:cNvSpPr/>
            <p:nvPr/>
          </p:nvSpPr>
          <p:spPr>
            <a:xfrm rot="16200000">
              <a:off x="10076013" y="4747891"/>
              <a:ext cx="135613" cy="187605"/>
            </a:xfrm>
            <a:prstGeom prst="downArrow">
              <a:avLst/>
            </a:prstGeom>
            <a:solidFill>
              <a:schemeClr val="tx1"/>
            </a:solidFill>
            <a:ln>
              <a:solidFill>
                <a:srgbClr val="E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모서리가 둥근 직사각형 36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563006" y="3198383"/>
            <a:ext cx="6937322" cy="3605701"/>
            <a:chOff x="669978" y="2715727"/>
            <a:chExt cx="6937322" cy="3605701"/>
          </a:xfrm>
        </p:grpSpPr>
        <p:grpSp>
          <p:nvGrpSpPr>
            <p:cNvPr id="2" name="그룹 1"/>
            <p:cNvGrpSpPr/>
            <p:nvPr/>
          </p:nvGrpSpPr>
          <p:grpSpPr>
            <a:xfrm>
              <a:off x="669978" y="2750500"/>
              <a:ext cx="6937322" cy="3570928"/>
              <a:chOff x="334182" y="2394900"/>
              <a:chExt cx="7076268" cy="3570928"/>
            </a:xfrm>
          </p:grpSpPr>
          <p:pic>
            <p:nvPicPr>
              <p:cNvPr id="35" name="그림 34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64" t="9633" r="9080" b="11907"/>
              <a:stretch/>
            </p:blipFill>
            <p:spPr>
              <a:xfrm>
                <a:off x="791167" y="2952198"/>
                <a:ext cx="6619283" cy="2726876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334182" y="2394900"/>
                <a:ext cx="10638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solidFill>
                      <a:srgbClr val="308665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LDPE</a:t>
                </a:r>
                <a:endParaRPr lang="ko-KR" altLang="en-US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아래쪽 화살표 59"/>
              <p:cNvSpPr/>
              <p:nvPr/>
            </p:nvSpPr>
            <p:spPr>
              <a:xfrm>
                <a:off x="1657125" y="2640791"/>
                <a:ext cx="177800" cy="280653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아래쪽 화살표 60"/>
              <p:cNvSpPr/>
              <p:nvPr/>
            </p:nvSpPr>
            <p:spPr>
              <a:xfrm rot="19687572">
                <a:off x="883756" y="2665293"/>
                <a:ext cx="177800" cy="280653"/>
              </a:xfrm>
              <a:prstGeom prst="downArrow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TextBox 8"/>
              <p:cNvSpPr txBox="1"/>
              <p:nvPr/>
            </p:nvSpPr>
            <p:spPr>
              <a:xfrm>
                <a:off x="1841644" y="5150891"/>
                <a:ext cx="84991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1. Melting</a:t>
                </a:r>
                <a:endParaRPr lang="ko-KR" altLang="en-US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8"/>
              <p:cNvSpPr txBox="1"/>
              <p:nvPr/>
            </p:nvSpPr>
            <p:spPr>
              <a:xfrm>
                <a:off x="2746119" y="5150891"/>
                <a:ext cx="7986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2. Mixing</a:t>
                </a:r>
                <a:endParaRPr lang="ko-KR" altLang="en-US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Box 8"/>
              <p:cNvSpPr txBox="1"/>
              <p:nvPr/>
            </p:nvSpPr>
            <p:spPr>
              <a:xfrm>
                <a:off x="3546058" y="5156045"/>
                <a:ext cx="14181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3. Homogeneous discharge</a:t>
                </a:r>
                <a:endParaRPr lang="ko-KR" altLang="en-US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0" name="직선 연결선 69"/>
              <p:cNvCxnSpPr/>
              <p:nvPr/>
            </p:nvCxnSpPr>
            <p:spPr>
              <a:xfrm>
                <a:off x="2736850" y="5176420"/>
                <a:ext cx="0" cy="404061"/>
              </a:xfrm>
              <a:prstGeom prst="line">
                <a:avLst/>
              </a:prstGeom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/>
              <p:cNvCxnSpPr/>
              <p:nvPr/>
            </p:nvCxnSpPr>
            <p:spPr>
              <a:xfrm>
                <a:off x="3549650" y="5176420"/>
                <a:ext cx="0" cy="404061"/>
              </a:xfrm>
              <a:prstGeom prst="line">
                <a:avLst/>
              </a:prstGeom>
              <a:ln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8"/>
              <p:cNvSpPr txBox="1"/>
              <p:nvPr/>
            </p:nvSpPr>
            <p:spPr>
              <a:xfrm>
                <a:off x="5385622" y="4820691"/>
                <a:ext cx="8739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4. Cooling</a:t>
                </a:r>
                <a:endParaRPr lang="ko-KR" altLang="en-US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TextBox 8"/>
              <p:cNvSpPr txBox="1"/>
              <p:nvPr/>
            </p:nvSpPr>
            <p:spPr>
              <a:xfrm>
                <a:off x="6350230" y="5688829"/>
                <a:ext cx="10534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ko-KR" sz="12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5. Pelletizing</a:t>
                </a:r>
                <a:endParaRPr lang="ko-KR" altLang="en-US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1712945" y="2715727"/>
              <a:ext cx="21472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SiO</a:t>
              </a:r>
              <a:r>
                <a:rPr lang="en-US" altLang="ko-KR" sz="1400" b="1" baseline="-250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4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impregnated with </a:t>
              </a:r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cinnamon  oil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10875" y="1022460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Twin screw extruder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35039" y="2626818"/>
            <a:ext cx="36170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Hot melt extrusion process 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- 17 -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95" y="1928196"/>
            <a:ext cx="2246776" cy="181885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9571" y="1938132"/>
            <a:ext cx="2277969" cy="1779518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2176" y="3786808"/>
            <a:ext cx="2735901" cy="1536424"/>
          </a:xfrm>
          <a:prstGeom prst="rect">
            <a:avLst/>
          </a:prstGeom>
        </p:spPr>
      </p:pic>
      <p:pic>
        <p:nvPicPr>
          <p:cNvPr id="43" name="그림 42"/>
          <p:cNvPicPr preferRelativeResize="0">
            <a:picLocks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826" r="4478" b="13600"/>
          <a:stretch/>
        </p:blipFill>
        <p:spPr>
          <a:xfrm>
            <a:off x="8589180" y="3810405"/>
            <a:ext cx="1856845" cy="1497091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5545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0876" y="1072155"/>
            <a:ext cx="669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Manufacture of m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aster batch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1845642" y="1571625"/>
            <a:ext cx="7143836" cy="4878794"/>
            <a:chOff x="1845642" y="1571625"/>
            <a:chExt cx="7143836" cy="4878794"/>
          </a:xfrm>
        </p:grpSpPr>
        <p:grpSp>
          <p:nvGrpSpPr>
            <p:cNvPr id="2" name="그룹 1"/>
            <p:cNvGrpSpPr/>
            <p:nvPr/>
          </p:nvGrpSpPr>
          <p:grpSpPr>
            <a:xfrm>
              <a:off x="1857375" y="1685925"/>
              <a:ext cx="3611284" cy="1504950"/>
              <a:chOff x="2019300" y="1600200"/>
              <a:chExt cx="3611284" cy="1504950"/>
            </a:xfrm>
          </p:grpSpPr>
          <p:pic>
            <p:nvPicPr>
              <p:cNvPr id="9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740" t="3336" r="31650" b="78427"/>
              <a:stretch/>
            </p:blipFill>
            <p:spPr bwMode="auto">
              <a:xfrm>
                <a:off x="2105025" y="1828800"/>
                <a:ext cx="2828925" cy="1276350"/>
              </a:xfrm>
              <a:prstGeom prst="rect">
                <a:avLst/>
              </a:prstGeom>
              <a:noFill/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2019300" y="1600200"/>
                <a:ext cx="36112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(1) Preparation of master batch manufacture</a:t>
                </a: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5309755" y="1693649"/>
              <a:ext cx="1341716" cy="1504950"/>
              <a:chOff x="5973484" y="1600200"/>
              <a:chExt cx="1341716" cy="1504950"/>
            </a:xfrm>
          </p:grpSpPr>
          <p:pic>
            <p:nvPicPr>
              <p:cNvPr id="15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76656" t="3336" r="1417" b="78427"/>
              <a:stretch/>
            </p:blipFill>
            <p:spPr bwMode="auto">
              <a:xfrm>
                <a:off x="6057900" y="1828800"/>
                <a:ext cx="1257300" cy="1276350"/>
              </a:xfrm>
              <a:prstGeom prst="rect">
                <a:avLst/>
              </a:prstGeom>
              <a:noFill/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5973484" y="1600200"/>
                <a:ext cx="13144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(2) Input of resin</a:t>
                </a:r>
              </a:p>
            </p:txBody>
          </p:sp>
        </p:grpSp>
        <p:grpSp>
          <p:nvGrpSpPr>
            <p:cNvPr id="4" name="그룹 3"/>
            <p:cNvGrpSpPr/>
            <p:nvPr/>
          </p:nvGrpSpPr>
          <p:grpSpPr>
            <a:xfrm>
              <a:off x="7161935" y="1571625"/>
              <a:ext cx="1595384" cy="1619250"/>
              <a:chOff x="8265993" y="1485900"/>
              <a:chExt cx="1595384" cy="1619250"/>
            </a:xfrm>
          </p:grpSpPr>
          <p:pic>
            <p:nvPicPr>
              <p:cNvPr id="16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9090" t="28456" r="68211" b="53306"/>
              <a:stretch/>
            </p:blipFill>
            <p:spPr bwMode="auto">
              <a:xfrm>
                <a:off x="8315325" y="1828800"/>
                <a:ext cx="1266826" cy="1276350"/>
              </a:xfrm>
              <a:prstGeom prst="rect">
                <a:avLst/>
              </a:prstGeom>
              <a:noFill/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8265993" y="1485900"/>
                <a:ext cx="159538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(3) Mixture of natural insect-proof materials</a:t>
                </a: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1845642" y="3317084"/>
              <a:ext cx="2690309" cy="1483805"/>
              <a:chOff x="2446616" y="3242245"/>
              <a:chExt cx="2690309" cy="1483805"/>
            </a:xfrm>
          </p:grpSpPr>
          <p:pic>
            <p:nvPicPr>
              <p:cNvPr id="17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41081" t="28190" r="13070" b="53436"/>
              <a:stretch/>
            </p:blipFill>
            <p:spPr bwMode="auto">
              <a:xfrm>
                <a:off x="2524125" y="3448050"/>
                <a:ext cx="2612800" cy="1278000"/>
              </a:xfrm>
              <a:prstGeom prst="rect">
                <a:avLst/>
              </a:prstGeom>
              <a:noFill/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2446616" y="3242245"/>
                <a:ext cx="18872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(4) Extrusion process</a:t>
                </a: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4908735" y="3317085"/>
              <a:ext cx="4080743" cy="1483804"/>
              <a:chOff x="5513666" y="3242245"/>
              <a:chExt cx="4080743" cy="1483804"/>
            </a:xfrm>
          </p:grpSpPr>
          <p:pic>
            <p:nvPicPr>
              <p:cNvPr id="18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783" t="54705" r="19572" b="27089"/>
              <a:stretch/>
            </p:blipFill>
            <p:spPr bwMode="auto">
              <a:xfrm>
                <a:off x="5600700" y="3448049"/>
                <a:ext cx="3993709" cy="1278000"/>
              </a:xfrm>
              <a:prstGeom prst="rect">
                <a:avLst/>
              </a:prstGeom>
              <a:noFill/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5513666" y="3242245"/>
                <a:ext cx="18872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(5) Freezing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2637116" y="4956745"/>
              <a:ext cx="3306484" cy="1493330"/>
              <a:chOff x="2446616" y="4994845"/>
              <a:chExt cx="3306484" cy="1493330"/>
            </a:xfrm>
          </p:grpSpPr>
          <p:pic>
            <p:nvPicPr>
              <p:cNvPr id="19" name="_x239722672" descr="EMB00000f4cbb16"/>
              <p:cNvPicPr>
                <a:picLocks noChangeAspect="1" noChangeArrowheads="1"/>
              </p:cNvPicPr>
              <p:nvPr/>
            </p:nvPicPr>
            <p:blipFill rotWithShape="1">
              <a:blip r:embed="rId2" cstate="print"/>
              <a:srcRect l="719" t="79828" r="30673" b="2376"/>
              <a:stretch/>
            </p:blipFill>
            <p:spPr bwMode="auto">
              <a:xfrm>
                <a:off x="2505075" y="5210175"/>
                <a:ext cx="3248025" cy="1278000"/>
              </a:xfrm>
              <a:prstGeom prst="rect">
                <a:avLst/>
              </a:prstGeom>
              <a:noFill/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2446616" y="4994845"/>
                <a:ext cx="29254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(6) Cutting, drying, and packaging process</a:t>
                </a:r>
              </a:p>
            </p:txBody>
          </p:sp>
        </p:grpSp>
        <p:grpSp>
          <p:nvGrpSpPr>
            <p:cNvPr id="10" name="그룹 9"/>
            <p:cNvGrpSpPr/>
            <p:nvPr/>
          </p:nvGrpSpPr>
          <p:grpSpPr>
            <a:xfrm>
              <a:off x="6762951" y="4800889"/>
              <a:ext cx="1468159" cy="1649530"/>
              <a:chOff x="6942416" y="4840956"/>
              <a:chExt cx="1468159" cy="1649530"/>
            </a:xfrm>
          </p:grpSpPr>
          <p:pic>
            <p:nvPicPr>
              <p:cNvPr id="12" name="_x377281464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906" r="28906"/>
              <a:stretch/>
            </p:blipFill>
            <p:spPr bwMode="auto">
              <a:xfrm>
                <a:off x="7043685" y="5212486"/>
                <a:ext cx="1126145" cy="127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6942416" y="4840956"/>
                <a:ext cx="1468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(7) Master batch </a:t>
                </a:r>
              </a:p>
              <a:p>
                <a:r>
                  <a:rPr lang="en-US" altLang="ko-KR" sz="10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(cinnamon oil added)</a:t>
                </a:r>
              </a:p>
            </p:txBody>
          </p:sp>
        </p:grpSp>
        <p:sp>
          <p:nvSpPr>
            <p:cNvPr id="35" name="톱니 모양의 오른쪽 화살표 34"/>
            <p:cNvSpPr/>
            <p:nvPr/>
          </p:nvSpPr>
          <p:spPr>
            <a:xfrm>
              <a:off x="4892135" y="2425747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톱니 모양의 오른쪽 화살표 35"/>
            <p:cNvSpPr/>
            <p:nvPr/>
          </p:nvSpPr>
          <p:spPr>
            <a:xfrm>
              <a:off x="6741078" y="2425747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톱니 모양의 오른쪽 화살표 36"/>
            <p:cNvSpPr/>
            <p:nvPr/>
          </p:nvSpPr>
          <p:spPr>
            <a:xfrm>
              <a:off x="8554672" y="2425747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톱니 모양의 오른쪽 화살표 37"/>
            <p:cNvSpPr/>
            <p:nvPr/>
          </p:nvSpPr>
          <p:spPr>
            <a:xfrm>
              <a:off x="4574897" y="4025544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톱니 모양의 오른쪽 화살표 38"/>
            <p:cNvSpPr/>
            <p:nvPr/>
          </p:nvSpPr>
          <p:spPr>
            <a:xfrm>
              <a:off x="2093458" y="5674730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톱니 모양의 오른쪽 화살표 39"/>
            <p:cNvSpPr/>
            <p:nvPr/>
          </p:nvSpPr>
          <p:spPr>
            <a:xfrm>
              <a:off x="6189208" y="5674730"/>
              <a:ext cx="381925" cy="272689"/>
            </a:xfrm>
            <a:prstGeom prst="notchedRightArrow">
              <a:avLst/>
            </a:prstGeom>
            <a:solidFill>
              <a:srgbClr val="40B5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148413" y="3276599"/>
            <a:ext cx="7951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Cooling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358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9"/>
          <p:cNvGrpSpPr/>
          <p:nvPr/>
        </p:nvGrpSpPr>
        <p:grpSpPr>
          <a:xfrm>
            <a:off x="2038671" y="4429739"/>
            <a:ext cx="5962328" cy="1260004"/>
            <a:chOff x="310054" y="3774120"/>
            <a:chExt cx="5777141" cy="1517102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0" r="5390"/>
            <a:stretch/>
          </p:blipFill>
          <p:spPr>
            <a:xfrm>
              <a:off x="3302588" y="3774120"/>
              <a:ext cx="1420329" cy="1513946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48" b="5648"/>
            <a:stretch/>
          </p:blipFill>
          <p:spPr>
            <a:xfrm rot="5400000">
              <a:off x="1776721" y="3787754"/>
              <a:ext cx="1517096" cy="1489839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6" b="5506"/>
            <a:stretch/>
          </p:blipFill>
          <p:spPr>
            <a:xfrm rot="5400000">
              <a:off x="4659286" y="3860157"/>
              <a:ext cx="1513943" cy="13418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9" r="5059"/>
            <a:stretch/>
          </p:blipFill>
          <p:spPr>
            <a:xfrm>
              <a:off x="310054" y="3774121"/>
              <a:ext cx="1457896" cy="1517097"/>
            </a:xfrm>
            <a:prstGeom prst="rect">
              <a:avLst/>
            </a:prstGeom>
          </p:spPr>
        </p:pic>
      </p:grpSp>
      <p:grpSp>
        <p:nvGrpSpPr>
          <p:cNvPr id="3" name="그룹 18"/>
          <p:cNvGrpSpPr/>
          <p:nvPr/>
        </p:nvGrpSpPr>
        <p:grpSpPr>
          <a:xfrm>
            <a:off x="2029618" y="2103189"/>
            <a:ext cx="8280000" cy="1260000"/>
            <a:chOff x="302034" y="1153549"/>
            <a:chExt cx="9032736" cy="1695447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8" r="12658"/>
            <a:stretch/>
          </p:blipFill>
          <p:spPr>
            <a:xfrm>
              <a:off x="2563647" y="1153549"/>
              <a:ext cx="2248000" cy="1686000"/>
            </a:xfrm>
            <a:prstGeom prst="rect">
              <a:avLst/>
            </a:prstGeom>
          </p:spPr>
        </p:pic>
        <p:pic>
          <p:nvPicPr>
            <p:cNvPr id="10" name="그림 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1" r="12821"/>
            <a:stretch/>
          </p:blipFill>
          <p:spPr>
            <a:xfrm>
              <a:off x="4822060" y="1153549"/>
              <a:ext cx="2241700" cy="1681275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47" r="13147"/>
            <a:stretch/>
          </p:blipFill>
          <p:spPr>
            <a:xfrm>
              <a:off x="7074174" y="1153549"/>
              <a:ext cx="2260596" cy="1695447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52" r="12752"/>
            <a:stretch/>
          </p:blipFill>
          <p:spPr>
            <a:xfrm>
              <a:off x="302034" y="1153549"/>
              <a:ext cx="2251200" cy="1688400"/>
            </a:xfrm>
            <a:prstGeom prst="rect">
              <a:avLst/>
            </a:prstGeom>
          </p:spPr>
        </p:pic>
      </p:grp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2" t="8799" r="20989" b="10402"/>
          <a:stretch/>
        </p:blipFill>
        <p:spPr>
          <a:xfrm>
            <a:off x="8559490" y="4429740"/>
            <a:ext cx="1745138" cy="1247978"/>
          </a:xfrm>
          <a:prstGeom prst="rect">
            <a:avLst/>
          </a:prstGeom>
        </p:spPr>
      </p:pic>
      <p:sp>
        <p:nvSpPr>
          <p:cNvPr id="30" name="모서리가 둥근 직사각형 29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0875" y="1072155"/>
            <a:ext cx="9961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Application of master batch to manufacture food sheet and containers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57374" y="1749425"/>
            <a:ext cx="5813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[ Mixture of cinnamon oil and citric acid master batch 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02909" y="3375025"/>
            <a:ext cx="1530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Cinnamon oil </a:t>
            </a:r>
          </a:p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master batch 15 %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43966" y="3375025"/>
            <a:ext cx="1530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Cinnamon oil </a:t>
            </a:r>
          </a:p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master batch 30 %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08084" y="3375025"/>
            <a:ext cx="15308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Citric acid </a:t>
            </a:r>
          </a:p>
          <a:p>
            <a:pPr algn="ctr"/>
            <a:r>
              <a:rPr lang="en-US" altLang="ko-KR" sz="1050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master batch 15 %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857374" y="4084195"/>
                <a:ext cx="5813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[ Extrusion process (cup) – temp 220 </a:t>
                </a:r>
                <a14:m>
                  <m:oMath xmlns:m="http://schemas.openxmlformats.org/officeDocument/2006/math">
                    <m:r>
                      <a:rPr lang="en-US" altLang="ko-KR" sz="1600" b="1">
                        <a:ln>
                          <a:solidFill>
                            <a:srgbClr val="308665">
                              <a:alpha val="0"/>
                            </a:srgbClr>
                          </a:solidFill>
                        </a:ln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℃</m:t>
                    </m:r>
                  </m:oMath>
                </a14:m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 ]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4" y="4084195"/>
                <a:ext cx="5813426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톱니 모양의 오른쪽 화살표 41"/>
          <p:cNvSpPr/>
          <p:nvPr/>
        </p:nvSpPr>
        <p:spPr>
          <a:xfrm>
            <a:off x="8105587" y="4914473"/>
            <a:ext cx="381925" cy="272689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2172665" y="5655696"/>
            <a:ext cx="28119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(1) Input of blending material, hopper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93563" y="5655696"/>
            <a:ext cx="28119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(2) Purge and extrusion process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70208" y="5655696"/>
            <a:ext cx="11925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Cup</a:t>
            </a:r>
          </a:p>
        </p:txBody>
      </p:sp>
    </p:spTree>
    <p:extLst>
      <p:ext uri="{BB962C8B-B14F-4D97-AF65-F5344CB8AC3E}">
        <p14:creationId xmlns:p14="http://schemas.microsoft.com/office/powerpoint/2010/main" val="32004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"/>
          <p:cNvGrpSpPr/>
          <p:nvPr/>
        </p:nvGrpSpPr>
        <p:grpSpPr>
          <a:xfrm>
            <a:off x="2040851" y="1426585"/>
            <a:ext cx="8015149" cy="1260001"/>
            <a:chOff x="516955" y="1492017"/>
            <a:chExt cx="8332210" cy="1557376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35" r="5135"/>
            <a:stretch/>
          </p:blipFill>
          <p:spPr>
            <a:xfrm>
              <a:off x="516955" y="1492017"/>
              <a:ext cx="2076501" cy="1557375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8" r="5208"/>
            <a:stretch/>
          </p:blipFill>
          <p:spPr>
            <a:xfrm>
              <a:off x="2613826" y="1492018"/>
              <a:ext cx="2076499" cy="1557375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3" r="3863"/>
            <a:stretch/>
          </p:blipFill>
          <p:spPr>
            <a:xfrm>
              <a:off x="4710695" y="1492018"/>
              <a:ext cx="2076500" cy="1557375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8" r="6348"/>
            <a:stretch/>
          </p:blipFill>
          <p:spPr>
            <a:xfrm>
              <a:off x="6807565" y="1492018"/>
              <a:ext cx="2041600" cy="1557374"/>
            </a:xfrm>
            <a:prstGeom prst="rect">
              <a:avLst/>
            </a:prstGeom>
          </p:spPr>
        </p:pic>
      </p:grpSp>
      <p:grpSp>
        <p:nvGrpSpPr>
          <p:cNvPr id="3" name="그룹 22"/>
          <p:cNvGrpSpPr/>
          <p:nvPr/>
        </p:nvGrpSpPr>
        <p:grpSpPr>
          <a:xfrm>
            <a:off x="2136000" y="3840374"/>
            <a:ext cx="5892879" cy="1260000"/>
            <a:chOff x="434124" y="4253241"/>
            <a:chExt cx="6004920" cy="1512147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2" r="5642"/>
            <a:stretch/>
          </p:blipFill>
          <p:spPr>
            <a:xfrm>
              <a:off x="5111796" y="4253241"/>
              <a:ext cx="1327248" cy="1504948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5" r="5335"/>
            <a:stretch/>
          </p:blipFill>
          <p:spPr>
            <a:xfrm>
              <a:off x="3567833" y="4253241"/>
              <a:ext cx="1505353" cy="1497822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8" r="5408"/>
            <a:stretch/>
          </p:blipFill>
          <p:spPr>
            <a:xfrm>
              <a:off x="2055755" y="4253241"/>
              <a:ext cx="1473468" cy="1509747"/>
            </a:xfrm>
            <a:prstGeom prst="rect">
              <a:avLst/>
            </a:prstGeom>
          </p:spPr>
        </p:pic>
        <p:pic>
          <p:nvPicPr>
            <p:cNvPr id="22" name="그림 2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5" r="5005"/>
            <a:stretch/>
          </p:blipFill>
          <p:spPr>
            <a:xfrm>
              <a:off x="434124" y="4253241"/>
              <a:ext cx="1583020" cy="1512147"/>
            </a:xfrm>
            <a:prstGeom prst="rect">
              <a:avLst/>
            </a:prstGeom>
          </p:spPr>
        </p:pic>
      </p:grpSp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" t="7400" r="8651" b="3402"/>
          <a:stretch/>
        </p:blipFill>
        <p:spPr>
          <a:xfrm>
            <a:off x="8378877" y="3831969"/>
            <a:ext cx="1672925" cy="12418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857374" y="1084517"/>
                <a:ext cx="5813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[ Extrusion process (sheet) – temp 225 </a:t>
                </a:r>
                <a14:m>
                  <m:oMath xmlns:m="http://schemas.openxmlformats.org/officeDocument/2006/math">
                    <m:r>
                      <a:rPr lang="en-US" altLang="ko-KR" sz="1600" b="1">
                        <a:ln>
                          <a:solidFill>
                            <a:srgbClr val="308665">
                              <a:alpha val="0"/>
                            </a:srgbClr>
                          </a:solidFill>
                        </a:ln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℃</m:t>
                    </m:r>
                  </m:oMath>
                </a14:m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 ]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4" y="1084517"/>
                <a:ext cx="5813426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모서리가 둥근 직사각형 36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73857" y="2667170"/>
            <a:ext cx="1663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(1) Input of blending material, hopper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39012" y="2667170"/>
            <a:ext cx="31246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(2) After pressing, sheet molding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857374" y="3507677"/>
                <a:ext cx="58134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[ Extrusion process (tray) – temp 225 </a:t>
                </a:r>
                <a14:m>
                  <m:oMath xmlns:m="http://schemas.openxmlformats.org/officeDocument/2006/math">
                    <m:r>
                      <a:rPr lang="en-US" altLang="ko-KR" sz="1600" b="1">
                        <a:ln>
                          <a:solidFill>
                            <a:srgbClr val="308665">
                              <a:alpha val="0"/>
                            </a:srgbClr>
                          </a:solidFill>
                        </a:ln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℃</m:t>
                    </m:r>
                  </m:oMath>
                </a14:m>
                <a:r>
                  <a:rPr lang="en-US" altLang="ko-KR" sz="1600" b="1" dirty="0">
                    <a:ln>
                      <a:solidFill>
                        <a:srgbClr val="308665">
                          <a:alpha val="0"/>
                        </a:srgb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 ]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374" y="3507677"/>
                <a:ext cx="5813426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톱니 모양의 오른쪽 화살표 44"/>
          <p:cNvSpPr/>
          <p:nvPr/>
        </p:nvSpPr>
        <p:spPr>
          <a:xfrm>
            <a:off x="8089070" y="4329966"/>
            <a:ext cx="237145" cy="272689"/>
          </a:xfrm>
          <a:prstGeom prst="notchedRightArrow">
            <a:avLst/>
          </a:prstGeom>
          <a:solidFill>
            <a:srgbClr val="40B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050834" y="5064683"/>
            <a:ext cx="1663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(1) Input of sheet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18738" y="5064683"/>
            <a:ext cx="3069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(2) Molding process under high temperature and high pressure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842753" y="5064683"/>
            <a:ext cx="30697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(3) Cutting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08038" y="5064683"/>
            <a:ext cx="1906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Tray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08038" y="2676878"/>
            <a:ext cx="19060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ln>
                  <a:solidFill>
                    <a:srgbClr val="308665">
                      <a:alpha val="0"/>
                    </a:srgb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</a:p>
        </p:txBody>
      </p:sp>
    </p:spTree>
    <p:extLst>
      <p:ext uri="{BB962C8B-B14F-4D97-AF65-F5344CB8AC3E}">
        <p14:creationId xmlns:p14="http://schemas.microsoft.com/office/powerpoint/2010/main" val="379065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" y="1263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1" y="1263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625755" y="2064424"/>
            <a:ext cx="6650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were coated on PP and LDPE, respectively, and then dried to make insect-proof </a:t>
            </a:r>
            <a:r>
              <a:rPr lang="en-US" altLang="ko-KR" sz="1600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films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135390" y="3087445"/>
            <a:ext cx="4346041" cy="3425510"/>
            <a:chOff x="1224711" y="3353532"/>
            <a:chExt cx="4346041" cy="3425510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58"/>
            <a:stretch/>
          </p:blipFill>
          <p:spPr>
            <a:xfrm>
              <a:off x="1705466" y="3353532"/>
              <a:ext cx="3432662" cy="280504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1224711" y="3700340"/>
              <a:ext cx="11274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</a:t>
              </a:r>
              <a:r>
                <a:rPr lang="en-US" altLang="ko-KR" sz="14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ko-KR" sz="14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or </a:t>
              </a:r>
            </a:p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LDPE film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아래쪽 화살표 33"/>
            <p:cNvSpPr/>
            <p:nvPr/>
          </p:nvSpPr>
          <p:spPr>
            <a:xfrm rot="16200000">
              <a:off x="2219952" y="3732723"/>
              <a:ext cx="177800" cy="280653"/>
            </a:xfrm>
            <a:prstGeom prst="downArrow">
              <a:avLst/>
            </a:prstGeom>
            <a:solidFill>
              <a:srgbClr val="40B58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0B587"/>
                </a:solidFill>
              </a:endParaRPr>
            </a:p>
          </p:txBody>
        </p:sp>
        <p:sp>
          <p:nvSpPr>
            <p:cNvPr id="35" name="아래쪽 화살표 34"/>
            <p:cNvSpPr/>
            <p:nvPr/>
          </p:nvSpPr>
          <p:spPr>
            <a:xfrm>
              <a:off x="2842425" y="5809441"/>
              <a:ext cx="177800" cy="280653"/>
            </a:xfrm>
            <a:prstGeom prst="downArrow">
              <a:avLst/>
            </a:prstGeom>
            <a:solidFill>
              <a:srgbClr val="40B58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29607" y="6040378"/>
              <a:ext cx="314114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solidFill>
                    <a:srgbClr val="30866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Essential oil </a:t>
              </a:r>
              <a:r>
                <a:rPr lang="en-US" altLang="ko-KR" sz="14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such as Cinnamon oil, allyl disulfide, ally </a:t>
              </a:r>
              <a:r>
                <a:rPr lang="en-US" altLang="ko-KR" sz="1400" dirty="0" err="1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mercaptan</a:t>
              </a:r>
              <a:r>
                <a:rPr lang="en-US" altLang="ko-KR" sz="14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, and clove bud oil</a:t>
              </a:r>
              <a:endParaRPr lang="ko-KR" altLang="en-US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213052" y="1587265"/>
            <a:ext cx="6558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(1)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Cinnamon oil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encapsulated with PVA </a:t>
            </a:r>
          </a:p>
          <a:p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 (2)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Allyl disulfide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allyl </a:t>
            </a:r>
            <a:r>
              <a:rPr lang="en-US" altLang="ko-KR" sz="1600" b="1" dirty="0" err="1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mercaptan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homogenized with rice flour </a:t>
            </a:r>
          </a:p>
          <a:p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 (3)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Clove bud oil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loaded into </a:t>
            </a:r>
            <a:r>
              <a:rPr lang="en-US" altLang="ko-KR" sz="1600" dirty="0" err="1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halloysite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401624" y="2987447"/>
            <a:ext cx="4085481" cy="1756839"/>
            <a:chOff x="6112619" y="2070099"/>
            <a:chExt cx="4085481" cy="1756839"/>
          </a:xfrm>
        </p:grpSpPr>
        <p:pic>
          <p:nvPicPr>
            <p:cNvPr id="2053" name="_x539841896" descr="EMB00002d30327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2619" y="2070100"/>
              <a:ext cx="1974065" cy="1465672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_x539845496" descr="EMB00002d30327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1122" y="2070099"/>
              <a:ext cx="1956978" cy="1466440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34"/>
            <p:cNvSpPr txBox="1"/>
            <p:nvPr/>
          </p:nvSpPr>
          <p:spPr>
            <a:xfrm>
              <a:off x="6438900" y="3549939"/>
              <a:ext cx="3421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/>
              <a:r>
                <a:rPr lang="en-US" altLang="ko-KR" sz="12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Process of gravure printed film &gt;</a:t>
              </a:r>
              <a:endParaRPr lang="ko-KR" altLang="en-US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7" name="_x539846536" descr="EMB00002d3032a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" t="3040" r="2937" b="5914"/>
          <a:stretch>
            <a:fillRect/>
          </a:stretch>
        </p:blipFill>
        <p:spPr bwMode="auto">
          <a:xfrm>
            <a:off x="6465110" y="5074614"/>
            <a:ext cx="1974065" cy="1333677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4"/>
          <p:cNvSpPr txBox="1"/>
          <p:nvPr/>
        </p:nvSpPr>
        <p:spPr>
          <a:xfrm>
            <a:off x="6791391" y="6430586"/>
            <a:ext cx="3421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Developed insect-proof 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film and paper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Gravure printing method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99120" y="2556561"/>
            <a:ext cx="48453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Gravure printing 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process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- 18 -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4633" y="2852323"/>
            <a:ext cx="1546585" cy="1749704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656983" y="4800595"/>
            <a:ext cx="8852997" cy="29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419890872" descr="EMB000033bc367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" r="5386"/>
          <a:stretch>
            <a:fillRect/>
          </a:stretch>
        </p:blipFill>
        <p:spPr bwMode="auto">
          <a:xfrm>
            <a:off x="8656983" y="5075422"/>
            <a:ext cx="2236304" cy="135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865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2824458" y="5206497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133600" y="4662465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2133600" y="6277975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765800" y="4623030"/>
            <a:ext cx="1917700" cy="38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863058" y="8908533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172200" y="8364501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6172200" y="9980011"/>
            <a:ext cx="18669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9804400" y="8325066"/>
            <a:ext cx="1917700" cy="3871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r="3694"/>
          <a:stretch/>
        </p:blipFill>
        <p:spPr>
          <a:xfrm>
            <a:off x="1012819" y="2809882"/>
            <a:ext cx="6424301" cy="36784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Dry laminating &amp; Extrusion lamination machine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13051" y="1587265"/>
            <a:ext cx="10182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ko-KR" sz="16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Insect-proof multilayer films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, which composed of PP film coated </a:t>
            </a:r>
            <a:r>
              <a:rPr lang="en-US" altLang="ko-KR" sz="1600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anti-insect material and LDPE, were produced by dry lamination and extrusion lamination machine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94065" y="2239223"/>
            <a:ext cx="68886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Process of insect-proof multilayer film manufacture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- 19 -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8032735" y="5326040"/>
            <a:ext cx="3421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&lt; Insect-proof multilayer film &gt;</a:t>
            </a:r>
            <a:endParaRPr lang="ko-KR" altLang="en-US" sz="12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3658" y="3483890"/>
            <a:ext cx="3919242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43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65" y="2100198"/>
            <a:ext cx="5710991" cy="4212118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7533470" y="2832886"/>
            <a:ext cx="3139080" cy="3063286"/>
            <a:chOff x="3757940" y="4404973"/>
            <a:chExt cx="2530271" cy="2393176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6" t="3824" r="12054"/>
            <a:stretch/>
          </p:blipFill>
          <p:spPr>
            <a:xfrm>
              <a:off x="3757940" y="4404973"/>
              <a:ext cx="2530271" cy="2145878"/>
            </a:xfrm>
            <a:prstGeom prst="rect">
              <a:avLst/>
            </a:prstGeom>
          </p:spPr>
        </p:pic>
        <p:sp>
          <p:nvSpPr>
            <p:cNvPr id="30" name="TextBox 34"/>
            <p:cNvSpPr txBox="1"/>
            <p:nvPr/>
          </p:nvSpPr>
          <p:spPr>
            <a:xfrm>
              <a:off x="3854750" y="6557700"/>
              <a:ext cx="2336649" cy="240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4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Penetration test trap &gt;</a:t>
              </a:r>
              <a:endParaRPr lang="ko-KR" altLang="en-US" sz="14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Penetration test of developed insect-proof films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4065" y="1639985"/>
            <a:ext cx="6888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Device for measuring the penetration activity of vermin</a:t>
            </a:r>
            <a:r>
              <a:rPr lang="ko-KR" altLang="en-US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- 20 -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970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19020" y="2573079"/>
            <a:ext cx="7791333" cy="3599772"/>
            <a:chOff x="5399615" y="1880056"/>
            <a:chExt cx="6664387" cy="3631744"/>
          </a:xfrm>
        </p:grpSpPr>
        <p:pic>
          <p:nvPicPr>
            <p:cNvPr id="39" name="_x275772256" descr="EMB000018803f4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9615" y="1880056"/>
              <a:ext cx="6487585" cy="3631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7461323" y="1980456"/>
              <a:ext cx="266087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Accumulated penetration rate (%)</a:t>
              </a:r>
              <a:endParaRPr lang="ko-KR" altLang="en-US" sz="12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8905875" y="5298361"/>
              <a:ext cx="514349" cy="154835"/>
            </a:xfrm>
            <a:prstGeom prst="roundRect">
              <a:avLst/>
            </a:prstGeom>
            <a:ln w="317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22909" y="5119310"/>
              <a:ext cx="548234" cy="897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Time (d)</a:t>
              </a:r>
              <a:endParaRPr lang="ko-KR" altLang="en-US" sz="9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30056" y="5002575"/>
              <a:ext cx="6533946" cy="14461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1      2     3     4     5     6     7     8     9     10    11    12     13    14    15    16    17    18    19    20    21    22    23     24    25    26    27    28    29    30 </a:t>
              </a:r>
              <a:endParaRPr lang="ko-KR" altLang="en-US" sz="9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886362" y="6167708"/>
            <a:ext cx="258411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Control : untreated film</a:t>
            </a:r>
            <a:endParaRPr lang="ko-KR" altLang="en-US" sz="10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6362" y="6414451"/>
            <a:ext cx="440210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AD 5%l : insect-proof film treated  with allyl disulfide 5%</a:t>
            </a:r>
            <a:endParaRPr lang="ko-KR" altLang="en-US" sz="10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Penetration test of developed insect-proof films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0772" y="1639985"/>
            <a:ext cx="900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Result of penetration test of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insect-proof </a:t>
            </a:r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multilayer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film, 30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Times New Roman"/>
                <a:ea typeface="나눔고딕" panose="020D0604000000000000" pitchFamily="50" charset="-127"/>
                <a:cs typeface="Times New Roman"/>
              </a:rPr>
              <a:t>µm</a:t>
            </a:r>
            <a:r>
              <a:rPr lang="ko-KR" altLang="en-US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thick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8261498" y="3212175"/>
            <a:ext cx="34236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600" b="1" dirty="0" smtClean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en-US" altLang="ko-KR" sz="16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 insect-penetration </a:t>
            </a:r>
            <a:r>
              <a:rPr lang="en-US" altLang="ko-KR" sz="1600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shown in multi-layer film but not in control film.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600" dirty="0">
              <a:ln>
                <a:solidFill>
                  <a:srgbClr val="FDE8DB">
                    <a:alpha val="0"/>
                  </a:srgbClr>
                </a:solidFill>
              </a:ln>
              <a:solidFill>
                <a:srgbClr val="2721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600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Insect-proof film containing 5 % allyl disulfide showed a </a:t>
            </a:r>
            <a:r>
              <a:rPr lang="en-US" altLang="ko-KR" sz="16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insect-proof ability</a:t>
            </a:r>
            <a:r>
              <a:rPr lang="en-US" altLang="ko-KR" sz="1600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it has a potential use as an </a:t>
            </a:r>
            <a:r>
              <a:rPr lang="en-US" altLang="ko-KR" sz="1600" b="1" dirty="0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3086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anti-insect material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- 21 -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8" name="그림 17" descr="\\Hanlab_server\hdd1\임시 공유 파일은 여기로!\핀홀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268" y="1282147"/>
            <a:ext cx="1898375" cy="14278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831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모서리가 둥근 직사각형 2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94065" y="245061"/>
            <a:ext cx="9007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of a pilot-plant scale system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0875" y="1072155"/>
            <a:ext cx="10366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Penetration test of developed insect-proof films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- 21 -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269280" y="2275367"/>
            <a:ext cx="5269743" cy="3742661"/>
            <a:chOff x="2002926" y="2413806"/>
            <a:chExt cx="5295867" cy="3846738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2"/>
            <a:srcRect t="-1" b="2429"/>
            <a:stretch/>
          </p:blipFill>
          <p:spPr>
            <a:xfrm>
              <a:off x="2002926" y="2657289"/>
              <a:ext cx="5295867" cy="3603255"/>
            </a:xfrm>
            <a:prstGeom prst="rect">
              <a:avLst/>
            </a:prstGeom>
          </p:spPr>
        </p:pic>
        <p:sp>
          <p:nvSpPr>
            <p:cNvPr id="20" name="타원 19"/>
            <p:cNvSpPr/>
            <p:nvPr/>
          </p:nvSpPr>
          <p:spPr>
            <a:xfrm>
              <a:off x="4844623" y="2750019"/>
              <a:ext cx="144016" cy="13850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4842726" y="4253908"/>
              <a:ext cx="144016" cy="13850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90651" y="2413806"/>
              <a:ext cx="12519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100%</a:t>
              </a:r>
              <a:endParaRPr lang="ko-KR" altLang="en-US" sz="14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01591" y="4389924"/>
              <a:ext cx="11693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48.8%</a:t>
              </a:r>
              <a:endParaRPr lang="ko-KR" altLang="en-US" sz="12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35410" y="6116105"/>
            <a:ext cx="90976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* Printed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LDPE : 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Gravure-printed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low-density polyethylene 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film</a:t>
            </a:r>
          </a:p>
          <a:p>
            <a:endParaRPr lang="en-US" altLang="ko-KR" sz="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HNTs/CO film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Gravure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printed film containing clove bud oil-loaded </a:t>
            </a:r>
            <a:r>
              <a:rPr lang="en-US" altLang="ko-KR" sz="1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halloysite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nanotubes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HNTs/CO/LBL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film : </a:t>
            </a:r>
            <a:r>
              <a:rPr lang="en-US" altLang="ko-KR" sz="1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Gravure-printed film 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containing clove bud oil-loaded </a:t>
            </a:r>
            <a:r>
              <a:rPr lang="en-US" altLang="ko-KR" sz="1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halloysite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nanotubes with </a:t>
            </a:r>
            <a:r>
              <a:rPr lang="en-US" altLang="ko-KR" sz="1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polyethylenimine</a:t>
            </a:r>
            <a:r>
              <a:rPr lang="en-US" altLang="ko-KR" sz="1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coating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801293" y="2861286"/>
            <a:ext cx="48838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penetration </a:t>
            </a:r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tests, </a:t>
            </a:r>
            <a:r>
              <a:rPr lang="en-US" altLang="ko-KR" sz="1600" dirty="0">
                <a:solidFill>
                  <a:srgbClr val="40B587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HNTs/CO/LBL </a:t>
            </a:r>
            <a:r>
              <a:rPr lang="en-US" altLang="ko-KR" sz="1600" dirty="0" smtClean="0">
                <a:solidFill>
                  <a:srgbClr val="40B587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film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showed </a:t>
            </a:r>
            <a:r>
              <a:rPr lang="en-US" altLang="ko-KR" sz="1600" dirty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the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anti-insect effect as compared to control.</a:t>
            </a:r>
            <a:endParaRPr lang="en-US" altLang="ko-KR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7792" y="3918007"/>
            <a:ext cx="4572207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The encapsulated essential oil was </a:t>
            </a:r>
            <a:r>
              <a:rPr lang="en-US" altLang="ko-KR" sz="1600" dirty="0" smtClean="0">
                <a:solidFill>
                  <a:srgbClr val="40B587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gradually and slowly released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by the </a:t>
            </a:r>
            <a:r>
              <a:rPr lang="en-US" altLang="ko-KR" sz="1600" dirty="0" smtClean="0">
                <a:solidFill>
                  <a:srgbClr val="40B587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encapsulation process</a:t>
            </a:r>
            <a:r>
              <a:rPr lang="en-US" altLang="ko-KR" sz="1600" i="1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, </a:t>
            </a:r>
            <a:r>
              <a:rPr lang="en-US" altLang="ko-KR" sz="1600" dirty="0" smtClean="0"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causing delayed penetration by insects.</a:t>
            </a:r>
            <a:endParaRPr lang="ko-KR" altLang="en-US" sz="1600" dirty="0"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0772" y="1639985"/>
            <a:ext cx="900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Result of penetration test of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insect-proof </a:t>
            </a:r>
            <a:r>
              <a:rPr lang="en-US" altLang="ko-KR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multilayer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film, 30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Times New Roman"/>
                <a:ea typeface="나눔고딕" panose="020D0604000000000000" pitchFamily="50" charset="-127"/>
                <a:cs typeface="Times New Roman"/>
              </a:rPr>
              <a:t>µm</a:t>
            </a:r>
            <a:r>
              <a:rPr lang="ko-KR" altLang="en-US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thick</a:t>
            </a:r>
            <a:r>
              <a:rPr lang="en-US" altLang="ko-KR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ko-KR" altLang="en-US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5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357090" y="1887299"/>
            <a:ext cx="2813632" cy="1235129"/>
            <a:chOff x="1086431" y="1925584"/>
            <a:chExt cx="2813632" cy="1235129"/>
          </a:xfrm>
        </p:grpSpPr>
        <p:sp>
          <p:nvSpPr>
            <p:cNvPr id="33" name="사다리꼴 32"/>
            <p:cNvSpPr/>
            <p:nvPr/>
          </p:nvSpPr>
          <p:spPr>
            <a:xfrm rot="15321564">
              <a:off x="2221281" y="1970982"/>
              <a:ext cx="649987" cy="1385556"/>
            </a:xfrm>
            <a:prstGeom prst="trapezoid">
              <a:avLst>
                <a:gd name="adj" fmla="val 61911"/>
              </a:avLst>
            </a:prstGeom>
            <a:gradFill>
              <a:gsLst>
                <a:gs pos="0">
                  <a:schemeClr val="bg1">
                    <a:alpha val="12000"/>
                  </a:schemeClr>
                </a:gs>
                <a:gs pos="50000">
                  <a:schemeClr val="bg1">
                    <a:alpha val="42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gradFill>
                <a:gsLst>
                  <a:gs pos="0">
                    <a:schemeClr val="tx1">
                      <a:lumMod val="50000"/>
                      <a:lumOff val="50000"/>
                      <a:alpha val="0"/>
                    </a:schemeClr>
                  </a:gs>
                  <a:gs pos="50000">
                    <a:schemeClr val="tx1">
                      <a:lumMod val="50000"/>
                      <a:lumOff val="50000"/>
                      <a:alpha val="58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/>
            </a:p>
          </p:txBody>
        </p:sp>
        <p:pic>
          <p:nvPicPr>
            <p:cNvPr id="44" name="그림 43" descr="C:\Users\SangEun\Desktop\에멀전.jpg"/>
            <p:cNvPicPr preferRelativeResize="0"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7109" y="2122811"/>
              <a:ext cx="1052954" cy="772166"/>
            </a:xfrm>
            <a:prstGeom prst="rect">
              <a:avLst/>
            </a:prstGeom>
            <a:noFill/>
            <a:ln>
              <a:solidFill>
                <a:srgbClr val="E6E6E6"/>
              </a:solidFill>
            </a:ln>
          </p:spPr>
        </p:pic>
        <p:grpSp>
          <p:nvGrpSpPr>
            <p:cNvPr id="45" name="그룹 44"/>
            <p:cNvGrpSpPr/>
            <p:nvPr/>
          </p:nvGrpSpPr>
          <p:grpSpPr>
            <a:xfrm>
              <a:off x="1086431" y="1925584"/>
              <a:ext cx="1233647" cy="1235129"/>
              <a:chOff x="9991406" y="26123481"/>
              <a:chExt cx="1115027" cy="1264075"/>
            </a:xfrm>
          </p:grpSpPr>
          <p:grpSp>
            <p:nvGrpSpPr>
              <p:cNvPr id="46" name="그룹 45"/>
              <p:cNvGrpSpPr/>
              <p:nvPr/>
            </p:nvGrpSpPr>
            <p:grpSpPr>
              <a:xfrm>
                <a:off x="10001853" y="26123481"/>
                <a:ext cx="1081086" cy="1264075"/>
                <a:chOff x="8572466" y="26123481"/>
                <a:chExt cx="1081086" cy="1264075"/>
              </a:xfrm>
            </p:grpSpPr>
            <p:sp>
              <p:nvSpPr>
                <p:cNvPr id="48" name="원통 47"/>
                <p:cNvSpPr/>
                <p:nvPr/>
              </p:nvSpPr>
              <p:spPr>
                <a:xfrm>
                  <a:off x="8572466" y="26614923"/>
                  <a:ext cx="1081086" cy="742067"/>
                </a:xfrm>
                <a:prstGeom prst="can">
                  <a:avLst/>
                </a:prstGeom>
                <a:solidFill>
                  <a:srgbClr val="F0C5A2"/>
                </a:solidFill>
                <a:ln w="6350">
                  <a:solidFill>
                    <a:schemeClr val="bg1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 prstMaterial="dkEdge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  <p:sp>
              <p:nvSpPr>
                <p:cNvPr id="49" name="원통 48"/>
                <p:cNvSpPr/>
                <p:nvPr/>
              </p:nvSpPr>
              <p:spPr>
                <a:xfrm>
                  <a:off x="8576700" y="26123481"/>
                  <a:ext cx="1075145" cy="1264075"/>
                </a:xfrm>
                <a:prstGeom prst="can">
                  <a:avLst/>
                </a:prstGeom>
                <a:solidFill>
                  <a:schemeClr val="accent1">
                    <a:lumMod val="20000"/>
                    <a:lumOff val="80000"/>
                    <a:alpha val="26000"/>
                  </a:schemeClr>
                </a:solidFill>
                <a:ln w="6350" cap="flat" cmpd="sng" algn="ctr">
                  <a:solidFill>
                    <a:schemeClr val="tx1"/>
                  </a:solidFill>
                  <a:prstDash val="solid"/>
                </a:ln>
                <a:effectLst/>
                <a:scene3d>
                  <a:camera prst="orthographicFront">
                    <a:rot lat="0" lon="21599943" rev="0"/>
                  </a:camera>
                  <a:lightRig rig="threePt" dir="t">
                    <a:rot lat="0" lon="0" rev="0"/>
                  </a:lightRig>
                </a:scene3d>
                <a:sp3d prstMaterial="dkEdge">
                  <a:bevelT w="552450" h="139700"/>
                  <a:bevelB w="1416050" h="920750"/>
                </a:sp3d>
              </p:spPr>
              <p:txBody>
                <a:bodyPr rtlCol="0" anchor="ctr"/>
                <a:lstStyle/>
                <a:p>
                  <a:pPr algn="ctr" defTabSz="914377"/>
                  <a:endParaRPr lang="ko-KR" altLang="en-US" kern="0">
                    <a:solidFill>
                      <a:prstClr val="white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endParaRPr>
                </a:p>
              </p:txBody>
            </p:sp>
          </p:grpSp>
          <p:sp>
            <p:nvSpPr>
              <p:cNvPr id="47" name="TextBox 46"/>
              <p:cNvSpPr txBox="1"/>
              <p:nvPr/>
            </p:nvSpPr>
            <p:spPr>
              <a:xfrm>
                <a:off x="9991406" y="26875339"/>
                <a:ext cx="1115027" cy="187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tx1">
                          <a:lumMod val="15000"/>
                          <a:lumOff val="85000"/>
                          <a:alpha val="0"/>
                        </a:schemeClr>
                      </a:solidFill>
                    </a:ln>
                    <a:solidFill>
                      <a:prstClr val="black"/>
                    </a:solidFill>
                    <a:latin typeface="나눔명조 ExtraBold" panose="02020603020101020101" pitchFamily="18" charset="-127"/>
                    <a:ea typeface="나눔명조 ExtraBold" panose="02020603020101020101" pitchFamily="18" charset="-127"/>
                  </a:rPr>
                  <a:t>Encapsulated cinnamon oil</a:t>
                </a:r>
                <a:endParaRPr lang="ko-KR" altLang="en-US" sz="1100" dirty="0">
                  <a:ln>
                    <a:solidFill>
                      <a:schemeClr val="tx1">
                        <a:lumMod val="15000"/>
                        <a:lumOff val="85000"/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명조 ExtraBold" panose="02020603020101020101" pitchFamily="18" charset="-127"/>
                  <a:ea typeface="나눔명조 ExtraBold" panose="02020603020101020101" pitchFamily="18" charset="-127"/>
                </a:endParaRPr>
              </a:p>
            </p:txBody>
          </p:sp>
        </p:grpSp>
      </p:grpSp>
      <p:pic>
        <p:nvPicPr>
          <p:cNvPr id="5125" name="_x308892240" descr="DRW00002d3034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154" y="3468902"/>
            <a:ext cx="3348324" cy="158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_x542395744" descr="EMB00002d30328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066" y="2356327"/>
            <a:ext cx="4978494" cy="412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모서리가 둥근 직사각형 3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094065" y="245061"/>
            <a:ext cx="775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to real food packaging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아래쪽 화살표 35"/>
          <p:cNvSpPr/>
          <p:nvPr/>
        </p:nvSpPr>
        <p:spPr>
          <a:xfrm>
            <a:off x="2870094" y="3141877"/>
            <a:ext cx="668320" cy="200775"/>
          </a:xfrm>
          <a:prstGeom prst="downArrow">
            <a:avLst/>
          </a:prstGeom>
          <a:solidFill>
            <a:srgbClr val="40B58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0722" y="1741551"/>
            <a:ext cx="1506823" cy="1424031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430617" y="1714647"/>
            <a:ext cx="4740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Application of encapsulated cinnamon oil to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corrugated paper box </a:t>
            </a:r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manufacture ]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0875" y="1072155"/>
            <a:ext cx="7682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Encapsulated cinnamon oil for insect-proof adhesive 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470" y="5083602"/>
            <a:ext cx="5854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Anti-insect starch-based adhesive including cinnamon oil encapsulated with </a:t>
            </a:r>
            <a:r>
              <a:rPr lang="en-US" altLang="ko-KR" sz="1600" b="1" dirty="0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β–</a:t>
            </a:r>
            <a:r>
              <a:rPr lang="en-US" altLang="ko-KR" sz="1600" b="1" dirty="0" err="1" smtClean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cyclodextrin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- 22 -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6227" y="5699301"/>
            <a:ext cx="5327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against </a:t>
            </a:r>
            <a:r>
              <a:rPr lang="en-US" altLang="ko-KR" sz="1600" i="1" dirty="0" err="1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Plodia</a:t>
            </a:r>
            <a:r>
              <a:rPr lang="en-US" altLang="ko-KR" sz="1600" i="1" dirty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i="1" dirty="0" err="1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interpunctella</a:t>
            </a:r>
            <a:r>
              <a:rPr lang="en-US" altLang="ko-KR" sz="1600" i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dirty="0" smtClean="0">
                <a:solidFill>
                  <a:schemeClr val="accent1">
                    <a:lumMod val="50000"/>
                  </a:schemeClr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and </a:t>
            </a:r>
            <a:r>
              <a:rPr lang="en-US" altLang="ko-KR" sz="1600" i="1" dirty="0" err="1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Trogoderma</a:t>
            </a:r>
            <a:r>
              <a:rPr lang="en-US" altLang="ko-KR" sz="1600" i="1" dirty="0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</a:t>
            </a:r>
            <a:r>
              <a:rPr lang="en-US" altLang="ko-KR" sz="1600" i="1" dirty="0" err="1" smtClean="0">
                <a:solidFill>
                  <a:srgbClr val="C00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granarium</a:t>
            </a:r>
            <a:endParaRPr lang="ko-KR" altLang="en-US" sz="1600" i="1" dirty="0">
              <a:solidFill>
                <a:srgbClr val="C00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798740">
            <a:off x="3576435" y="5839426"/>
            <a:ext cx="634563" cy="12029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997494">
            <a:off x="4818407" y="6026906"/>
            <a:ext cx="1274279" cy="72555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6275" y="6211956"/>
            <a:ext cx="1546985" cy="453059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3779069" y="6498607"/>
            <a:ext cx="13336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b="1" dirty="0" smtClean="0"/>
              <a:t>(</a:t>
            </a:r>
            <a:r>
              <a:rPr lang="en-US" altLang="ko-KR" sz="1400" b="1" dirty="0" err="1" smtClean="0"/>
              <a:t>Khapra</a:t>
            </a:r>
            <a:r>
              <a:rPr lang="en-US" altLang="ko-KR" sz="1400" b="1" dirty="0" smtClean="0"/>
              <a:t> beetle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72800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4453750" y="4286332"/>
            <a:ext cx="1741156" cy="2003732"/>
            <a:chOff x="2882207" y="1615572"/>
            <a:chExt cx="1473893" cy="1696164"/>
          </a:xfrm>
        </p:grpSpPr>
        <p:pic>
          <p:nvPicPr>
            <p:cNvPr id="30" name="Picture 6" descr="D:\연구실\Data\화랑곡\사진자료\관능평가\20130708_20062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5" t="18259" r="18100" b="7002"/>
            <a:stretch/>
          </p:blipFill>
          <p:spPr bwMode="auto">
            <a:xfrm>
              <a:off x="2882207" y="1615572"/>
              <a:ext cx="1473893" cy="1405038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3076188" y="3025149"/>
              <a:ext cx="1085930" cy="286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Chocolate</a:t>
              </a:r>
              <a:endParaRPr lang="ko-KR" altLang="en-US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10359" y="4286331"/>
            <a:ext cx="1635028" cy="2003733"/>
            <a:chOff x="4483345" y="1615571"/>
            <a:chExt cx="1384055" cy="1696165"/>
          </a:xfrm>
        </p:grpSpPr>
        <p:pic>
          <p:nvPicPr>
            <p:cNvPr id="20" name="Picture 4" descr="D:\연구실\Data\화랑곡\사진자료\관능평가\20130708_20055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97" t="15272" r="14326" b="12556"/>
            <a:stretch/>
          </p:blipFill>
          <p:spPr bwMode="auto">
            <a:xfrm>
              <a:off x="4483345" y="1615571"/>
              <a:ext cx="1384055" cy="1405038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4649286" y="3025149"/>
              <a:ext cx="1085930" cy="286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Cookie</a:t>
              </a:r>
              <a:endParaRPr lang="ko-KR" altLang="en-US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8060839" y="4286332"/>
            <a:ext cx="1605789" cy="1997050"/>
            <a:chOff x="6006697" y="1615572"/>
            <a:chExt cx="1359304" cy="1690508"/>
          </a:xfrm>
        </p:grpSpPr>
        <p:pic>
          <p:nvPicPr>
            <p:cNvPr id="29" name="Picture 5" descr="D:\연구실\Data\화랑곡\사진자료\관능평가\20130708_200607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00" t="24025" r="32350" b="32722"/>
            <a:stretch/>
          </p:blipFill>
          <p:spPr bwMode="auto">
            <a:xfrm>
              <a:off x="6006697" y="1615572"/>
              <a:ext cx="1359304" cy="1405037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1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6172639" y="3019493"/>
              <a:ext cx="1085930" cy="286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Caramel</a:t>
              </a:r>
              <a:endParaRPr lang="ko-KR" altLang="en-US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1" name="_x539846536" descr="EMB00002d3032a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" t="3040" r="2937" b="5914"/>
          <a:stretch>
            <a:fillRect/>
          </a:stretch>
        </p:blipFill>
        <p:spPr bwMode="auto">
          <a:xfrm>
            <a:off x="5815412" y="1724815"/>
            <a:ext cx="3211146" cy="163063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그림 41"/>
          <p:cNvPicPr preferRelativeResize="0">
            <a:picLocks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75" b="21418"/>
          <a:stretch/>
        </p:blipFill>
        <p:spPr>
          <a:xfrm>
            <a:off x="1202975" y="1724815"/>
            <a:ext cx="1738035" cy="163063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4600" r="2916" b="3320"/>
          <a:stretch/>
        </p:blipFill>
        <p:spPr>
          <a:xfrm>
            <a:off x="606628" y="4221670"/>
            <a:ext cx="1840478" cy="165981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t="15608" r="17835" b="8893"/>
          <a:stretch/>
        </p:blipFill>
        <p:spPr>
          <a:xfrm>
            <a:off x="2864532" y="4221670"/>
            <a:ext cx="1228201" cy="165981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43" name="직사각형 42"/>
          <p:cNvSpPr/>
          <p:nvPr/>
        </p:nvSpPr>
        <p:spPr>
          <a:xfrm>
            <a:off x="2907347" y="3041528"/>
            <a:ext cx="2584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/>
            <a:r>
              <a:rPr lang="en-US" altLang="ko-KR" sz="12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▶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Master batch including anti-insect material 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1094065" y="245061"/>
            <a:ext cx="7750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Application to real food packaging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15554" y="5901814"/>
            <a:ext cx="1085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Tray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60073" y="5901814"/>
            <a:ext cx="1085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Cup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8961020" y="2770675"/>
            <a:ext cx="27750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/>
            <a:r>
              <a:rPr lang="en-US" altLang="ko-KR" sz="12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▶ </a:t>
            </a:r>
            <a:r>
              <a:rPr lang="en-US" altLang="ko-KR" sz="16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Anti-insect films coated by gravure printing machine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0876" y="1072155"/>
            <a:ext cx="2432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Master batch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42328" y="1074209"/>
            <a:ext cx="54859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Gravure printed insect-proof films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7188" indent="-357188"/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683" y="3746138"/>
            <a:ext cx="3726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Application of master batch ]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00158" y="3636807"/>
            <a:ext cx="4402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Application of printed insect-proof films ]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- 23 -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31" name="_x37728146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6" r="28906"/>
          <a:stretch/>
        </p:blipFill>
        <p:spPr bwMode="auto">
          <a:xfrm>
            <a:off x="3429784" y="1337635"/>
            <a:ext cx="1668989" cy="160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5" t="14794" r="16594" b="19886"/>
          <a:stretch/>
        </p:blipFill>
        <p:spPr>
          <a:xfrm>
            <a:off x="9879496" y="4324949"/>
            <a:ext cx="1863782" cy="158245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128742" y="5968020"/>
            <a:ext cx="12828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Brown rice</a:t>
            </a:r>
            <a:endParaRPr lang="ko-KR" altLang="en-US" sz="1600" dirty="0">
              <a:ln>
                <a:solidFill>
                  <a:schemeClr val="accent1">
                    <a:lumMod val="75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759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82499" y="14681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4065" y="245061"/>
            <a:ext cx="4416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Sensory evaluation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7620078" y="2282090"/>
            <a:ext cx="27483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9.    Like Extremely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8.    Like Very Much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7.    Like Moderately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6.    Like Slightly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5.    Neither Like nor Dislike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4.    Dislike Slightly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3.    Dislike Moderately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2.    Dislike Very Much </a:t>
            </a:r>
          </a:p>
          <a:p>
            <a:pPr>
              <a:lnSpc>
                <a:spcPct val="200000"/>
              </a:lnSpc>
            </a:pPr>
            <a:r>
              <a:rPr lang="en-US" altLang="ko-KR" sz="1400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1.    Dislike Extremely  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0876" y="1072155"/>
            <a:ext cx="866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Sensory evaluation and Acceptance test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438949" y="1948549"/>
            <a:ext cx="4384229" cy="4406815"/>
            <a:chOff x="6632571" y="1552927"/>
            <a:chExt cx="5306139" cy="5333475"/>
          </a:xfrm>
        </p:grpSpPr>
        <p:sp>
          <p:nvSpPr>
            <p:cNvPr id="41" name="모서리가 둥근 직사각형 40"/>
            <p:cNvSpPr/>
            <p:nvPr/>
          </p:nvSpPr>
          <p:spPr>
            <a:xfrm rot="2702770">
              <a:off x="8207936" y="1559927"/>
              <a:ext cx="2155409" cy="2141409"/>
            </a:xfrm>
            <a:prstGeom prst="roundRect">
              <a:avLst/>
            </a:prstGeom>
            <a:solidFill>
              <a:srgbClr val="E6E6E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모서리가 둥근 직사각형 41"/>
            <p:cNvSpPr/>
            <p:nvPr/>
          </p:nvSpPr>
          <p:spPr>
            <a:xfrm rot="2702770">
              <a:off x="9790301" y="3148960"/>
              <a:ext cx="2155409" cy="2141409"/>
            </a:xfrm>
            <a:prstGeom prst="roundRect">
              <a:avLst/>
            </a:prstGeom>
            <a:solidFill>
              <a:srgbClr val="40B587">
                <a:alpha val="57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모서리가 둥근 직사각형 42"/>
            <p:cNvSpPr/>
            <p:nvPr/>
          </p:nvSpPr>
          <p:spPr>
            <a:xfrm rot="2702770">
              <a:off x="8207936" y="4737993"/>
              <a:ext cx="2155409" cy="2141409"/>
            </a:xfrm>
            <a:prstGeom prst="roundRect">
              <a:avLst/>
            </a:prstGeom>
            <a:solidFill>
              <a:srgbClr val="E9AA6E">
                <a:alpha val="62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모서리가 둥근 직사각형 43"/>
            <p:cNvSpPr/>
            <p:nvPr/>
          </p:nvSpPr>
          <p:spPr>
            <a:xfrm rot="2702770">
              <a:off x="6625571" y="3148960"/>
              <a:ext cx="2155409" cy="2141409"/>
            </a:xfrm>
            <a:prstGeom prst="roundRect">
              <a:avLst/>
            </a:prstGeom>
            <a:solidFill>
              <a:srgbClr val="E6E6E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8302944" y="1618779"/>
              <a:ext cx="1881166" cy="372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Samples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732007" y="3307925"/>
              <a:ext cx="1881166" cy="372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en-US" altLang="ko-KR" sz="1400" b="1" dirty="0" smtClean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0 </a:t>
              </a:r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Panelists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1647" y="3717382"/>
              <a:ext cx="1663255" cy="1067254"/>
            </a:xfrm>
            <a:prstGeom prst="rect">
              <a:avLst/>
            </a:prstGeom>
          </p:spPr>
        </p:pic>
        <p:grpSp>
          <p:nvGrpSpPr>
            <p:cNvPr id="18" name="그룹 17"/>
            <p:cNvGrpSpPr/>
            <p:nvPr/>
          </p:nvGrpSpPr>
          <p:grpSpPr>
            <a:xfrm>
              <a:off x="9956554" y="3885633"/>
              <a:ext cx="1822902" cy="598028"/>
              <a:chOff x="5160828" y="2029112"/>
              <a:chExt cx="2996308" cy="982980"/>
            </a:xfrm>
          </p:grpSpPr>
          <p:pic>
            <p:nvPicPr>
              <p:cNvPr id="12" name="그림 1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1420" r="80042" b="30359"/>
              <a:stretch/>
            </p:blipFill>
            <p:spPr>
              <a:xfrm>
                <a:off x="5160828" y="2029112"/>
                <a:ext cx="988512" cy="982980"/>
              </a:xfrm>
              <a:prstGeom prst="rect">
                <a:avLst/>
              </a:prstGeom>
            </p:spPr>
          </p:pic>
          <p:pic>
            <p:nvPicPr>
              <p:cNvPr id="29" name="그림 28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79" t="31420" b="30359"/>
              <a:stretch/>
            </p:blipFill>
            <p:spPr>
              <a:xfrm>
                <a:off x="6172199" y="2029112"/>
                <a:ext cx="1036246" cy="982980"/>
              </a:xfrm>
              <a:prstGeom prst="rect">
                <a:avLst/>
              </a:prstGeom>
            </p:spPr>
          </p:pic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462" t="31420" r="20923" b="30359"/>
              <a:stretch/>
            </p:blipFill>
            <p:spPr>
              <a:xfrm>
                <a:off x="7185585" y="2029112"/>
                <a:ext cx="971551" cy="982980"/>
              </a:xfrm>
              <a:prstGeom prst="rect">
                <a:avLst/>
              </a:prstGeom>
            </p:spPr>
          </p:pic>
        </p:grpSp>
        <p:grpSp>
          <p:nvGrpSpPr>
            <p:cNvPr id="15" name="그룹 14"/>
            <p:cNvGrpSpPr/>
            <p:nvPr/>
          </p:nvGrpSpPr>
          <p:grpSpPr>
            <a:xfrm>
              <a:off x="8253195" y="2021094"/>
              <a:ext cx="3228719" cy="4285797"/>
              <a:chOff x="-525507" y="1245538"/>
              <a:chExt cx="5883882" cy="7810279"/>
            </a:xfrm>
          </p:grpSpPr>
          <p:pic>
            <p:nvPicPr>
              <p:cNvPr id="6147" name="_x308901200" descr="EMB00002d30325a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738" b="22607"/>
              <a:stretch/>
            </p:blipFill>
            <p:spPr bwMode="auto">
              <a:xfrm>
                <a:off x="247125" y="1245538"/>
                <a:ext cx="2082404" cy="6297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직사각형 13"/>
              <p:cNvSpPr/>
              <p:nvPr/>
            </p:nvSpPr>
            <p:spPr>
              <a:xfrm>
                <a:off x="403837" y="1772108"/>
                <a:ext cx="1750791" cy="5600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5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Chocolate</a:t>
                </a:r>
                <a:endParaRPr lang="ko-KR" altLang="en-US" sz="1050" dirty="0"/>
              </a:p>
            </p:txBody>
          </p:sp>
          <p:sp>
            <p:nvSpPr>
              <p:cNvPr id="46" name="직사각형 45"/>
              <p:cNvSpPr/>
              <p:nvPr/>
            </p:nvSpPr>
            <p:spPr>
              <a:xfrm>
                <a:off x="3207511" y="5837557"/>
                <a:ext cx="2150864" cy="916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Color, flavor, </a:t>
                </a:r>
              </a:p>
              <a:p>
                <a:pPr algn="ctr"/>
                <a:r>
                  <a:rPr lang="en-US" altLang="ko-KR" sz="105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taste, texture</a:t>
                </a:r>
                <a:endParaRPr lang="ko-KR" altLang="en-US" sz="1050" dirty="0"/>
              </a:p>
            </p:txBody>
          </p:sp>
          <p:sp>
            <p:nvSpPr>
              <p:cNvPr id="48" name="직사각형 47"/>
              <p:cNvSpPr/>
              <p:nvPr/>
            </p:nvSpPr>
            <p:spPr>
              <a:xfrm>
                <a:off x="-525507" y="7783026"/>
                <a:ext cx="3733019" cy="12727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(most widely used scale for measuring food acceptability)</a:t>
                </a:r>
                <a:endParaRPr lang="ko-KR" altLang="en-US" sz="1050" dirty="0"/>
              </a:p>
            </p:txBody>
          </p:sp>
        </p:grpSp>
        <p:grpSp>
          <p:nvGrpSpPr>
            <p:cNvPr id="16" name="그룹 15"/>
            <p:cNvGrpSpPr/>
            <p:nvPr/>
          </p:nvGrpSpPr>
          <p:grpSpPr>
            <a:xfrm>
              <a:off x="8677168" y="2566830"/>
              <a:ext cx="1142697" cy="617362"/>
              <a:chOff x="187205" y="2214817"/>
              <a:chExt cx="1710412" cy="924085"/>
            </a:xfrm>
          </p:grpSpPr>
          <p:pic>
            <p:nvPicPr>
              <p:cNvPr id="6145" name="_x308900080" descr="EMB00002d30325c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356" b="35665"/>
              <a:stretch/>
            </p:blipFill>
            <p:spPr bwMode="auto">
              <a:xfrm>
                <a:off x="187205" y="2214817"/>
                <a:ext cx="1710412" cy="5392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직사각형 20"/>
              <p:cNvSpPr/>
              <p:nvPr/>
            </p:nvSpPr>
            <p:spPr>
              <a:xfrm>
                <a:off x="421129" y="2664975"/>
                <a:ext cx="1260896" cy="473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1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Cookies</a:t>
                </a:r>
                <a:endParaRPr lang="ko-KR" altLang="en-US" sz="1100" dirty="0"/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8676388" y="3123877"/>
              <a:ext cx="1143476" cy="561450"/>
              <a:chOff x="195718" y="3137062"/>
              <a:chExt cx="2175175" cy="1068015"/>
            </a:xfrm>
          </p:grpSpPr>
          <p:pic>
            <p:nvPicPr>
              <p:cNvPr id="6146" name="_x308900240" descr="EMB00002d30325b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704" b="29590"/>
              <a:stretch/>
            </p:blipFill>
            <p:spPr bwMode="auto">
              <a:xfrm>
                <a:off x="195718" y="3137062"/>
                <a:ext cx="2175175" cy="5669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직사각형 21"/>
              <p:cNvSpPr/>
              <p:nvPr/>
            </p:nvSpPr>
            <p:spPr>
              <a:xfrm>
                <a:off x="513277" y="3602786"/>
                <a:ext cx="1654088" cy="602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100" dirty="0">
                    <a:ln>
                      <a:solidFill>
                        <a:schemeClr val="accent1">
                          <a:lumMod val="75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Caramel</a:t>
                </a:r>
                <a:endParaRPr lang="ko-KR" altLang="en-US" sz="1100" dirty="0"/>
              </a:p>
            </p:txBody>
          </p:sp>
        </p:grpSp>
        <p:sp>
          <p:nvSpPr>
            <p:cNvPr id="39" name="직사각형 38"/>
            <p:cNvSpPr/>
            <p:nvPr/>
          </p:nvSpPr>
          <p:spPr>
            <a:xfrm>
              <a:off x="9879809" y="3307925"/>
              <a:ext cx="1881166" cy="372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List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8201487" y="4922745"/>
              <a:ext cx="2168306" cy="633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9-point-</a:t>
              </a:r>
            </a:p>
            <a:p>
              <a:pPr algn="ctr"/>
              <a:r>
                <a:rPr lang="en-US" altLang="ko-KR" sz="1400" b="1" dirty="0">
                  <a:ln>
                    <a:solidFill>
                      <a:schemeClr val="accent1">
                        <a:lumMod val="75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hedonic scale </a:t>
              </a:r>
              <a:endParaRPr lang="ko-KR" altLang="en-US" sz="14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683322" y="1874741"/>
            <a:ext cx="3726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ctr"/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[ 9-point-hedonic scale ]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- 24 -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6675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82499" y="14681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4065" y="245061"/>
            <a:ext cx="44165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Sensory evaluation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0876" y="1072155"/>
            <a:ext cx="866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Sensory evaluation and Acceptance test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6132513" y="1984214"/>
            <a:ext cx="5244164" cy="1903834"/>
            <a:chOff x="6371334" y="3445995"/>
            <a:chExt cx="5244164" cy="1903834"/>
          </a:xfrm>
        </p:grpSpPr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6439788" y="5088219"/>
              <a:ext cx="4225837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R="0" indent="0" latinLnBrk="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cs typeface="Arial" panose="020B0604020202020204" pitchFamily="34" charset="0"/>
                </a:rPr>
                <a:t>&lt; Table 2. Sensory evaluation of cookies with anti-insect films &gt;</a:t>
              </a:r>
            </a:p>
          </p:txBody>
        </p:sp>
        <p:pic>
          <p:nvPicPr>
            <p:cNvPr id="58" name="_x308900880" descr="EMB00002d30325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9788" y="3445995"/>
              <a:ext cx="5096262" cy="1648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xtBox 82"/>
            <p:cNvSpPr txBox="1"/>
            <p:nvPr/>
          </p:nvSpPr>
          <p:spPr>
            <a:xfrm>
              <a:off x="6514714" y="3512009"/>
              <a:ext cx="7796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Cookie</a:t>
              </a:r>
              <a:endParaRPr lang="ko-KR" altLang="en-US" sz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875605" y="3465659"/>
              <a:ext cx="559808" cy="1818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710337" y="346565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545069" y="346565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Texture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464740" y="346565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Taste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직사각형 87"/>
            <p:cNvSpPr/>
            <p:nvPr/>
          </p:nvSpPr>
          <p:spPr>
            <a:xfrm>
              <a:off x="11169041" y="3505819"/>
              <a:ext cx="329453" cy="252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7387596" y="3505819"/>
              <a:ext cx="329453" cy="252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7387596" y="3518723"/>
              <a:ext cx="329453" cy="24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7294326" y="3446676"/>
              <a:ext cx="55980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 of film</a:t>
              </a:r>
              <a:endPara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1033714" y="3453128"/>
              <a:ext cx="58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Overall preference</a:t>
              </a: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직사각형 92"/>
            <p:cNvSpPr/>
            <p:nvPr/>
          </p:nvSpPr>
          <p:spPr>
            <a:xfrm>
              <a:off x="6458481" y="3877953"/>
              <a:ext cx="857573" cy="22337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6469983" y="4494331"/>
              <a:ext cx="857573" cy="24571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직사각형 94"/>
            <p:cNvSpPr/>
            <p:nvPr/>
          </p:nvSpPr>
          <p:spPr>
            <a:xfrm>
              <a:off x="6464232" y="4161602"/>
              <a:ext cx="857573" cy="223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직사각형 95"/>
            <p:cNvSpPr/>
            <p:nvPr/>
          </p:nvSpPr>
          <p:spPr>
            <a:xfrm>
              <a:off x="6469983" y="4809675"/>
              <a:ext cx="857573" cy="2457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424258" y="3834336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0 % (control)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371334" y="4457456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1 %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424258" y="4132760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371334" y="4767220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863676" y="4163809"/>
            <a:ext cx="5237814" cy="1910841"/>
            <a:chOff x="1025610" y="4995199"/>
            <a:chExt cx="5237814" cy="1910841"/>
          </a:xfrm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1094064" y="6644430"/>
              <a:ext cx="4695516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R="0" indent="0" latinLnBrk="0">
                <a:lnSpc>
                  <a:spcPct val="100000"/>
                </a:lnSpc>
                <a:buClrTx/>
                <a:buSzTx/>
                <a:buFontTx/>
                <a:buNone/>
                <a:tabLst/>
              </a:pP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cs typeface="Arial" panose="020B0604020202020204" pitchFamily="34" charset="0"/>
                </a:rPr>
                <a:t>&lt; Table 3. Sensory evaluation of caramel candies with anti-insect films &gt;</a:t>
              </a:r>
            </a:p>
          </p:txBody>
        </p:sp>
        <p:pic>
          <p:nvPicPr>
            <p:cNvPr id="59" name="_x308901120" descr="EMB00002d30325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064" y="4995199"/>
              <a:ext cx="5096263" cy="1648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_x308901120" descr="EMB00002d30325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065" y="4995199"/>
              <a:ext cx="5096263" cy="16485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TextBox 101"/>
            <p:cNvSpPr txBox="1"/>
            <p:nvPr/>
          </p:nvSpPr>
          <p:spPr>
            <a:xfrm>
              <a:off x="1168990" y="5061212"/>
              <a:ext cx="7796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Caramel</a:t>
              </a:r>
              <a:endParaRPr lang="ko-KR" altLang="en-US" sz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29881" y="5019998"/>
              <a:ext cx="559808" cy="18186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364613" y="5019997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199345" y="5019997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Texture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119016" y="5019997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Taste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5823317" y="5055022"/>
              <a:ext cx="329453" cy="252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2041872" y="5055022"/>
              <a:ext cx="329453" cy="252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직사각형 108"/>
            <p:cNvSpPr/>
            <p:nvPr/>
          </p:nvSpPr>
          <p:spPr>
            <a:xfrm>
              <a:off x="2041872" y="5067926"/>
              <a:ext cx="329453" cy="24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48602" y="5002229"/>
              <a:ext cx="55980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 of film</a:t>
              </a:r>
              <a:endPara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681640" y="5008681"/>
              <a:ext cx="58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Overall preference</a:t>
              </a: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1130010" y="5427156"/>
              <a:ext cx="857573" cy="22337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130010" y="6043534"/>
              <a:ext cx="857573" cy="24571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1130010" y="5711138"/>
              <a:ext cx="857573" cy="2457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1130010" y="6358878"/>
              <a:ext cx="857573" cy="2457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078534" y="5383539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0 % (control)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025610" y="6006659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1 %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078534" y="5681963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025610" y="6316423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863676" y="1989297"/>
            <a:ext cx="5266903" cy="1901474"/>
            <a:chOff x="1020967" y="1898101"/>
            <a:chExt cx="5266903" cy="1901474"/>
          </a:xfrm>
        </p:grpSpPr>
        <p:pic>
          <p:nvPicPr>
            <p:cNvPr id="57" name="_x308897200" descr="EMB00002d30325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065" y="1898101"/>
              <a:ext cx="5091618" cy="1647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164347" y="1971963"/>
              <a:ext cx="779612" cy="2034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Chocolate</a:t>
              </a:r>
              <a:endParaRPr lang="ko-KR" altLang="en-US" sz="10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525238" y="1918049"/>
              <a:ext cx="559808" cy="18186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359970" y="191804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Color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194702" y="191804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Texture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114373" y="1918048"/>
              <a:ext cx="559808" cy="1818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Taste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직사각형 71"/>
            <p:cNvSpPr/>
            <p:nvPr/>
          </p:nvSpPr>
          <p:spPr>
            <a:xfrm>
              <a:off x="5818674" y="1965773"/>
              <a:ext cx="329453" cy="2529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037229" y="1965773"/>
              <a:ext cx="329453" cy="2529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037229" y="1978677"/>
              <a:ext cx="329453" cy="24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943959" y="1900280"/>
              <a:ext cx="55980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Odor of film</a:t>
              </a:r>
              <a:endPara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647908" y="1900138"/>
              <a:ext cx="639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Overall preference</a:t>
              </a:r>
            </a:p>
            <a:p>
              <a:pPr algn="ctr"/>
              <a:r>
                <a:rPr lang="en-US" altLang="ko-KR" sz="5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(Score)</a:t>
              </a:r>
              <a:endParaRPr lang="ko-KR" altLang="en-US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125367" y="2337907"/>
              <a:ext cx="857573" cy="223379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직사각형 76"/>
            <p:cNvSpPr/>
            <p:nvPr/>
          </p:nvSpPr>
          <p:spPr>
            <a:xfrm>
              <a:off x="1125367" y="2942783"/>
              <a:ext cx="857573" cy="24571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8" name="직사각형 77"/>
            <p:cNvSpPr/>
            <p:nvPr/>
          </p:nvSpPr>
          <p:spPr>
            <a:xfrm>
              <a:off x="1125367" y="2621556"/>
              <a:ext cx="857573" cy="223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1125367" y="3263878"/>
              <a:ext cx="857573" cy="2457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073891" y="2294290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0 % (control)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20967" y="2917410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1 %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73891" y="2592714"/>
              <a:ext cx="943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Cinnamon oil (CO)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020967" y="3227174"/>
              <a:ext cx="10678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7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Micro-encapsulated CO emulsion 2 %</a:t>
              </a:r>
              <a:endParaRPr lang="ko-KR" altLang="en-US" sz="7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1081921" y="3537965"/>
              <a:ext cx="5119291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10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rPr>
                <a:t>&lt; Table1. Sensory evaluation of chocolates with anti-insect films &gt;</a:t>
              </a: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22979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모서리가 둥근 직사각형 127"/>
          <p:cNvSpPr/>
          <p:nvPr/>
        </p:nvSpPr>
        <p:spPr>
          <a:xfrm>
            <a:off x="6216445" y="4143700"/>
            <a:ext cx="5064248" cy="1679561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29" name="Rectangle 11"/>
          <p:cNvSpPr>
            <a:spLocks noChangeArrowheads="1"/>
          </p:cNvSpPr>
          <p:nvPr/>
        </p:nvSpPr>
        <p:spPr bwMode="auto">
          <a:xfrm>
            <a:off x="6464069" y="4192672"/>
            <a:ext cx="461536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indent="0" latinLnBrk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Sensory evaluation of Milk chocolate, cookies, and caramels</a:t>
            </a:r>
          </a:p>
        </p:txBody>
      </p:sp>
      <p:sp>
        <p:nvSpPr>
          <p:cNvPr id="130" name="Rectangle 11"/>
          <p:cNvSpPr>
            <a:spLocks noChangeArrowheads="1"/>
          </p:cNvSpPr>
          <p:nvPr/>
        </p:nvSpPr>
        <p:spPr bwMode="auto">
          <a:xfrm>
            <a:off x="6294474" y="4458272"/>
            <a:ext cx="496540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indent="-17145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In chocolate and cookie, the 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8665"/>
                </a:solidFill>
                <a:cs typeface="Arial" panose="020B0604020202020204" pitchFamily="34" charset="0"/>
              </a:rPr>
              <a:t>flavor of films with cinnamon oil </a:t>
            </a:r>
            <a:r>
              <a:rPr lang="en-US" altLang="ko-KR" sz="1200" b="1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8665"/>
                </a:solidFill>
                <a:cs typeface="Arial" panose="020B0604020202020204" pitchFamily="34" charset="0"/>
              </a:rPr>
              <a:t>5%</a:t>
            </a:r>
            <a:r>
              <a:rPr lang="en-US" altLang="ko-KR" sz="1200" dirty="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was 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8665"/>
                </a:solidFill>
                <a:cs typeface="Arial" panose="020B0604020202020204" pitchFamily="34" charset="0"/>
              </a:rPr>
              <a:t>the strongest one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in 4 experimental groups.</a:t>
            </a:r>
          </a:p>
          <a:p>
            <a:pPr marL="171450" marR="0" indent="-17145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There was 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8665"/>
                </a:solidFill>
                <a:cs typeface="Arial" panose="020B0604020202020204" pitchFamily="34" charset="0"/>
              </a:rPr>
              <a:t>no big difference 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with a control group although the </a:t>
            </a:r>
            <a:r>
              <a:rPr lang="en-US" altLang="ko-KR" sz="12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308665"/>
                </a:solidFill>
                <a:cs typeface="Arial" panose="020B0604020202020204" pitchFamily="34" charset="0"/>
              </a:rPr>
              <a:t>microencapsulated form of cinnamon oil</a:t>
            </a: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 was applied.</a:t>
            </a:r>
          </a:p>
          <a:p>
            <a:pPr marL="171450" marR="0" indent="-17145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12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cs typeface="Arial" panose="020B0604020202020204" pitchFamily="34" charset="0"/>
              </a:rPr>
              <a:t>The application of insect-proof films to package real foods has no potential effect on organoleptic property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- 25 -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27233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직사각형 120"/>
          <p:cNvSpPr/>
          <p:nvPr/>
        </p:nvSpPr>
        <p:spPr>
          <a:xfrm>
            <a:off x="31361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직사각형 121"/>
          <p:cNvSpPr/>
          <p:nvPr/>
        </p:nvSpPr>
        <p:spPr>
          <a:xfrm>
            <a:off x="35615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직사각형 122"/>
          <p:cNvSpPr/>
          <p:nvPr/>
        </p:nvSpPr>
        <p:spPr>
          <a:xfrm>
            <a:off x="39870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/>
          <p:cNvSpPr/>
          <p:nvPr/>
        </p:nvSpPr>
        <p:spPr>
          <a:xfrm>
            <a:off x="44124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직사각형 124"/>
          <p:cNvSpPr/>
          <p:nvPr/>
        </p:nvSpPr>
        <p:spPr>
          <a:xfrm>
            <a:off x="47998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직사각형 125"/>
          <p:cNvSpPr/>
          <p:nvPr/>
        </p:nvSpPr>
        <p:spPr>
          <a:xfrm>
            <a:off x="52252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229790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2" name="직사각형 131"/>
          <p:cNvSpPr/>
          <p:nvPr/>
        </p:nvSpPr>
        <p:spPr>
          <a:xfrm>
            <a:off x="272335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직사각형 132"/>
          <p:cNvSpPr/>
          <p:nvPr/>
        </p:nvSpPr>
        <p:spPr>
          <a:xfrm>
            <a:off x="313610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4" name="직사각형 133"/>
          <p:cNvSpPr/>
          <p:nvPr/>
        </p:nvSpPr>
        <p:spPr>
          <a:xfrm>
            <a:off x="356155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직사각형 134"/>
          <p:cNvSpPr/>
          <p:nvPr/>
        </p:nvSpPr>
        <p:spPr>
          <a:xfrm>
            <a:off x="398700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441245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직사각형 136"/>
          <p:cNvSpPr/>
          <p:nvPr/>
        </p:nvSpPr>
        <p:spPr>
          <a:xfrm>
            <a:off x="479980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8" name="직사각형 137"/>
          <p:cNvSpPr/>
          <p:nvPr/>
        </p:nvSpPr>
        <p:spPr>
          <a:xfrm>
            <a:off x="5225250" y="44053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9" name="직사각형 138"/>
          <p:cNvSpPr/>
          <p:nvPr/>
        </p:nvSpPr>
        <p:spPr>
          <a:xfrm>
            <a:off x="75557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0" name="직사각형 139"/>
          <p:cNvSpPr/>
          <p:nvPr/>
        </p:nvSpPr>
        <p:spPr>
          <a:xfrm>
            <a:off x="79811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1" name="직사각형 140"/>
          <p:cNvSpPr/>
          <p:nvPr/>
        </p:nvSpPr>
        <p:spPr>
          <a:xfrm>
            <a:off x="83939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직사각형 141"/>
          <p:cNvSpPr/>
          <p:nvPr/>
        </p:nvSpPr>
        <p:spPr>
          <a:xfrm>
            <a:off x="88193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/>
          <p:cNvSpPr/>
          <p:nvPr/>
        </p:nvSpPr>
        <p:spPr>
          <a:xfrm>
            <a:off x="92448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4" name="직사각형 143"/>
          <p:cNvSpPr/>
          <p:nvPr/>
        </p:nvSpPr>
        <p:spPr>
          <a:xfrm>
            <a:off x="96702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직사각형 144"/>
          <p:cNvSpPr/>
          <p:nvPr/>
        </p:nvSpPr>
        <p:spPr>
          <a:xfrm>
            <a:off x="1005760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직사각형 145"/>
          <p:cNvSpPr/>
          <p:nvPr/>
        </p:nvSpPr>
        <p:spPr>
          <a:xfrm>
            <a:off x="10483050" y="2220931"/>
            <a:ext cx="327846" cy="1173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19075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61620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301625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44170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85445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27990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469265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11175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190751" y="43307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616201" y="43688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016251" y="43307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3441701" y="43688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3854451" y="43307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4279901" y="43688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692651" y="43307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5111751" y="43688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745490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788035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28040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870585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911860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954405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956801" y="2159000"/>
            <a:ext cx="553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Number of people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0375901" y="2197100"/>
            <a:ext cx="5536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0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Score</a:t>
            </a:r>
            <a:endParaRPr lang="ko-KR" altLang="en-US" sz="5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1842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187925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024008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4860092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35184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187924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4024007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86009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351842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3187925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0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024008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4860092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0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2351841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3187924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4024007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4860091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609642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8445725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9281808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0117892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760964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8445724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9281807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11789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7609642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8445725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9281808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10117892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7609641" y="3383924"/>
            <a:ext cx="239168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8445724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9281807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2351842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187925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024008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4860092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2324591" y="4911099"/>
            <a:ext cx="293670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12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3187924" y="491109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4024007" y="491109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4860091" y="491109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351842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3187925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0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4024008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4860092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2351841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3187924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4024007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860091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2706761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6.20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3613375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4449458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5215011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5.67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2706760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4.33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3613374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4378926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6.33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28554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2734012" y="3053724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3611772" y="3053724"/>
            <a:ext cx="242374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-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4378927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6.33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5215011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6.15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2734011" y="3383924"/>
            <a:ext cx="325730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30" name="TextBox 229"/>
          <p:cNvSpPr txBox="1"/>
          <p:nvPr/>
        </p:nvSpPr>
        <p:spPr>
          <a:xfrm>
            <a:off x="3570094" y="3383924"/>
            <a:ext cx="325730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4406177" y="3383924"/>
            <a:ext cx="325730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5285541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1859035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3.89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1859035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5.67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1859035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4.56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9567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5695117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5624585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5.89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5624585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6.15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5624585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6.08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2" name="TextBox 261"/>
          <p:cNvSpPr txBox="1"/>
          <p:nvPr/>
        </p:nvSpPr>
        <p:spPr>
          <a:xfrm>
            <a:off x="7951861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7.57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3" name="TextBox 262"/>
          <p:cNvSpPr txBox="1"/>
          <p:nvPr/>
        </p:nvSpPr>
        <p:spPr>
          <a:xfrm>
            <a:off x="8787944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5.33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9624027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5.67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10530642" y="242507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6" name="TextBox 265"/>
          <p:cNvSpPr txBox="1"/>
          <p:nvPr/>
        </p:nvSpPr>
        <p:spPr>
          <a:xfrm>
            <a:off x="7951860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3.86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8858474" y="2742574"/>
            <a:ext cx="239168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9694557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10530641" y="274257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7979112" y="3053724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2.4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8858475" y="3053724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9651278" y="3053724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10487362" y="3053724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7951860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2.78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8787943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5.86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9624026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3.89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10117890" y="3383924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10530641" y="3383924"/>
            <a:ext cx="239168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7120011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2.08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7120010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7.54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7120011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3.23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7120010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3.31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10891911" y="242507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6.31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4" name="TextBox 283"/>
          <p:cNvSpPr txBox="1"/>
          <p:nvPr/>
        </p:nvSpPr>
        <p:spPr>
          <a:xfrm>
            <a:off x="10891910" y="274257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5.92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10891912" y="3053724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5.31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10891910" y="3383924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4.58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2727662" y="4593599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3.5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3607025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4443108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279192" y="459359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2700411" y="491109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4.67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3536493" y="491109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4.71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372576" y="491109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5.13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5208660" y="491109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5.67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2770942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3605422" y="5222249"/>
            <a:ext cx="242374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-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4443108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5279192" y="5222249"/>
            <a:ext cx="239168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2770941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0" name="TextBox 299"/>
          <p:cNvSpPr txBox="1"/>
          <p:nvPr/>
        </p:nvSpPr>
        <p:spPr>
          <a:xfrm>
            <a:off x="3607024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4399827" y="5552449"/>
            <a:ext cx="325730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6.2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2" name="TextBox 301"/>
          <p:cNvSpPr txBox="1"/>
          <p:nvPr/>
        </p:nvSpPr>
        <p:spPr>
          <a:xfrm>
            <a:off x="5208661" y="555244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6.33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5624585" y="4593599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4.78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5695117" y="491109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5" name="TextBox 304"/>
          <p:cNvSpPr txBox="1"/>
          <p:nvPr/>
        </p:nvSpPr>
        <p:spPr>
          <a:xfrm>
            <a:off x="5624585" y="5222249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5.17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6" name="TextBox 305"/>
          <p:cNvSpPr txBox="1"/>
          <p:nvPr/>
        </p:nvSpPr>
        <p:spPr>
          <a:xfrm>
            <a:off x="5624585" y="555244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5.21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1886286" y="4593599"/>
            <a:ext cx="325730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4.5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1859035" y="4911099"/>
            <a:ext cx="380232" cy="1969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2.79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1859035" y="5222249"/>
            <a:ext cx="380232" cy="196977"/>
          </a:xfrm>
          <a:prstGeom prst="rect">
            <a:avLst/>
          </a:prstGeom>
          <a:solidFill>
            <a:srgbClr val="CCCCCC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1.96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1929567" y="5552449"/>
            <a:ext cx="239169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68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3</a:t>
            </a:r>
            <a:endParaRPr lang="ko-KR" altLang="en-US" sz="68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모서리가 둥근 직사각형 30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4065" y="245061"/>
            <a:ext cx="85972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 smtClean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Anti-insect Food Packaging Research 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0876" y="987091"/>
            <a:ext cx="866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Publications on SCI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7993669" y="1543712"/>
            <a:ext cx="3213047" cy="2592350"/>
            <a:chOff x="7913659" y="1628775"/>
            <a:chExt cx="3135085" cy="2449739"/>
          </a:xfrm>
        </p:grpSpPr>
        <p:sp>
          <p:nvSpPr>
            <p:cNvPr id="37" name="직사각형 36"/>
            <p:cNvSpPr/>
            <p:nvPr/>
          </p:nvSpPr>
          <p:spPr>
            <a:xfrm>
              <a:off x="7913659" y="1628775"/>
              <a:ext cx="3135085" cy="24497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8008840" y="1699754"/>
              <a:ext cx="2943964" cy="2350058"/>
              <a:chOff x="1064071" y="1719675"/>
              <a:chExt cx="2943964" cy="2350058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1064071" y="3837057"/>
                <a:ext cx="2943964" cy="2326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&lt; Journal of Stored Products Research, </a:t>
                </a:r>
                <a:r>
                  <a:rPr lang="en-US" altLang="ko-KR" sz="10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2015 </a:t>
                </a:r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&gt;</a:t>
                </a:r>
                <a:endParaRPr lang="ko-KR" altLang="en-US" sz="1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76338" y="1719675"/>
                <a:ext cx="2679382" cy="2118568"/>
                <a:chOff x="1176338" y="1719675"/>
                <a:chExt cx="2679382" cy="2118568"/>
              </a:xfrm>
            </p:grpSpPr>
            <p:pic>
              <p:nvPicPr>
                <p:cNvPr id="2" name="그림 1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58421" t="14889" r="12237" b="5555"/>
                <a:stretch/>
              </p:blipFill>
              <p:spPr>
                <a:xfrm>
                  <a:off x="1216387" y="1719675"/>
                  <a:ext cx="2639333" cy="2118568"/>
                </a:xfrm>
                <a:prstGeom prst="rect">
                  <a:avLst/>
                </a:prstGeom>
                <a:ln>
                  <a:solidFill>
                    <a:srgbClr val="CCCCCC"/>
                  </a:solidFill>
                </a:ln>
                <a:effectLst/>
              </p:spPr>
            </p:pic>
            <p:sp>
              <p:nvSpPr>
                <p:cNvPr id="10" name="직사각형 9"/>
                <p:cNvSpPr/>
                <p:nvPr/>
              </p:nvSpPr>
              <p:spPr>
                <a:xfrm>
                  <a:off x="1247775" y="2252663"/>
                  <a:ext cx="2224088" cy="2047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" name="직사각형 2"/>
                <p:cNvSpPr/>
                <p:nvPr/>
              </p:nvSpPr>
              <p:spPr>
                <a:xfrm>
                  <a:off x="1176338" y="2210759"/>
                  <a:ext cx="2376487" cy="2708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ko-KR" sz="50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latin typeface="Arial" panose="020B0604020202020204" pitchFamily="34" charset="0"/>
                      <a:cs typeface="Arial" panose="020B0604020202020204" pitchFamily="34" charset="0"/>
                    </a:rPr>
                    <a:t>Development of anti-insect food packaging film containing a polyvinyl</a:t>
                  </a:r>
                </a:p>
                <a:p>
                  <a:r>
                    <a:rPr lang="en-US" altLang="ko-KR" sz="500" dirty="0">
                      <a:ln>
                        <a:solidFill>
                          <a:schemeClr val="accent1">
                            <a:shade val="50000"/>
                            <a:alpha val="0"/>
                          </a:schemeClr>
                        </a:solidFill>
                      </a:ln>
                      <a:latin typeface="Arial" panose="020B0604020202020204" pitchFamily="34" charset="0"/>
                      <a:cs typeface="Arial" panose="020B0604020202020204" pitchFamily="34" charset="0"/>
                    </a:rPr>
                    <a:t>alcohol and cinnamon oil emulsion at a pilot plant scale</a:t>
                  </a:r>
                  <a:endParaRPr lang="ko-KR" altLang="en-US" sz="500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24" name="그룹 23"/>
          <p:cNvGrpSpPr/>
          <p:nvPr/>
        </p:nvGrpSpPr>
        <p:grpSpPr>
          <a:xfrm>
            <a:off x="1270181" y="1522446"/>
            <a:ext cx="3301819" cy="2634880"/>
            <a:chOff x="1190171" y="1628775"/>
            <a:chExt cx="3135085" cy="2449739"/>
          </a:xfrm>
        </p:grpSpPr>
        <p:sp>
          <p:nvSpPr>
            <p:cNvPr id="21" name="직사각형 20"/>
            <p:cNvSpPr/>
            <p:nvPr/>
          </p:nvSpPr>
          <p:spPr>
            <a:xfrm>
              <a:off x="1190171" y="1628775"/>
              <a:ext cx="3135085" cy="24497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1283453" y="1699754"/>
              <a:ext cx="2925339" cy="2341540"/>
              <a:chOff x="1283453" y="1724437"/>
              <a:chExt cx="2925339" cy="2341540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3"/>
              <a:srcRect l="52500" t="14131" r="15395" b="7518"/>
              <a:stretch/>
            </p:blipFill>
            <p:spPr>
              <a:xfrm>
                <a:off x="1283453" y="1724437"/>
                <a:ext cx="2925339" cy="2113555"/>
              </a:xfrm>
              <a:prstGeom prst="rect">
                <a:avLst/>
              </a:prstGeom>
              <a:ln>
                <a:solidFill>
                  <a:srgbClr val="CCCCCC"/>
                </a:solidFill>
              </a:ln>
              <a:effectLst/>
            </p:spPr>
          </p:pic>
          <p:sp>
            <p:nvSpPr>
              <p:cNvPr id="26" name="직사각형 25"/>
              <p:cNvSpPr/>
              <p:nvPr/>
            </p:nvSpPr>
            <p:spPr>
              <a:xfrm>
                <a:off x="1681292" y="3837057"/>
                <a:ext cx="2129660" cy="2289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&lt; Journal of Food </a:t>
                </a:r>
                <a:r>
                  <a:rPr lang="en-US" altLang="ko-KR" sz="10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Science</a:t>
                </a:r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, 2013 &gt;</a:t>
                </a:r>
                <a:endParaRPr lang="ko-KR" altLang="en-US" sz="1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그룹 29"/>
          <p:cNvGrpSpPr/>
          <p:nvPr/>
        </p:nvGrpSpPr>
        <p:grpSpPr>
          <a:xfrm>
            <a:off x="4631925" y="1554344"/>
            <a:ext cx="3225535" cy="2581717"/>
            <a:chOff x="4619171" y="1628775"/>
            <a:chExt cx="3135085" cy="2449739"/>
          </a:xfrm>
        </p:grpSpPr>
        <p:sp>
          <p:nvSpPr>
            <p:cNvPr id="36" name="직사각형 35"/>
            <p:cNvSpPr/>
            <p:nvPr/>
          </p:nvSpPr>
          <p:spPr>
            <a:xfrm>
              <a:off x="4619171" y="1628775"/>
              <a:ext cx="3135085" cy="24497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4719284" y="1699754"/>
              <a:ext cx="2913127" cy="2351016"/>
              <a:chOff x="4404934" y="1719675"/>
              <a:chExt cx="2913127" cy="2351016"/>
            </a:xfrm>
          </p:grpSpPr>
          <p:pic>
            <p:nvPicPr>
              <p:cNvPr id="9" name="그림 8"/>
              <p:cNvPicPr>
                <a:picLocks noChangeAspect="1"/>
              </p:cNvPicPr>
              <p:nvPr/>
            </p:nvPicPr>
            <p:blipFill rotWithShape="1">
              <a:blip r:embed="rId4"/>
              <a:srcRect l="52500" t="15024" r="15789" b="5647"/>
              <a:stretch/>
            </p:blipFill>
            <p:spPr>
              <a:xfrm>
                <a:off x="4404934" y="1719675"/>
                <a:ext cx="2913127" cy="2118384"/>
              </a:xfrm>
              <a:prstGeom prst="rect">
                <a:avLst/>
              </a:prstGeom>
              <a:ln>
                <a:solidFill>
                  <a:srgbClr val="CCCCCC"/>
                </a:solidFill>
              </a:ln>
              <a:effectLst/>
            </p:spPr>
          </p:pic>
          <p:sp>
            <p:nvSpPr>
              <p:cNvPr id="27" name="직사각형 26"/>
              <p:cNvSpPr/>
              <p:nvPr/>
            </p:nvSpPr>
            <p:spPr>
              <a:xfrm>
                <a:off x="4771483" y="3837057"/>
                <a:ext cx="2180027" cy="2336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&lt; Journal of Food </a:t>
                </a:r>
                <a:r>
                  <a:rPr lang="en-US" altLang="ko-KR" sz="10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Science</a:t>
                </a:r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, 2013 &gt;</a:t>
                </a:r>
                <a:endParaRPr lang="ko-KR" altLang="en-US" sz="1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그룹 22"/>
          <p:cNvGrpSpPr/>
          <p:nvPr/>
        </p:nvGrpSpPr>
        <p:grpSpPr>
          <a:xfrm>
            <a:off x="2647508" y="4229100"/>
            <a:ext cx="3197654" cy="2543839"/>
            <a:chOff x="2938613" y="4229100"/>
            <a:chExt cx="3135085" cy="2295525"/>
          </a:xfrm>
        </p:grpSpPr>
        <p:sp>
          <p:nvSpPr>
            <p:cNvPr id="39" name="직사각형 38"/>
            <p:cNvSpPr/>
            <p:nvPr/>
          </p:nvSpPr>
          <p:spPr>
            <a:xfrm>
              <a:off x="2938613" y="4229100"/>
              <a:ext cx="3135085" cy="22955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3051388" y="4305849"/>
              <a:ext cx="2935224" cy="2184019"/>
              <a:chOff x="1283454" y="4305849"/>
              <a:chExt cx="2935224" cy="2184019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 rotWithShape="1">
              <a:blip r:embed="rId5"/>
              <a:srcRect l="57087" t="15958" r="10716" b="11354"/>
              <a:stretch/>
            </p:blipFill>
            <p:spPr>
              <a:xfrm>
                <a:off x="1283454" y="4305849"/>
                <a:ext cx="2935224" cy="1961833"/>
              </a:xfrm>
              <a:prstGeom prst="rect">
                <a:avLst/>
              </a:prstGeom>
              <a:ln>
                <a:solidFill>
                  <a:srgbClr val="CCCCCC"/>
                </a:solidFill>
              </a:ln>
              <a:effectLst/>
            </p:spPr>
          </p:pic>
          <p:sp>
            <p:nvSpPr>
              <p:cNvPr id="28" name="직사각형 27"/>
              <p:cNvSpPr/>
              <p:nvPr/>
            </p:nvSpPr>
            <p:spPr>
              <a:xfrm>
                <a:off x="1636819" y="6267682"/>
                <a:ext cx="2199035" cy="2221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&lt; Journal of Food </a:t>
                </a:r>
                <a:r>
                  <a:rPr lang="en-US" altLang="ko-KR" sz="10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Science</a:t>
                </a:r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, 2014 &gt;</a:t>
                </a:r>
                <a:endParaRPr lang="ko-KR" altLang="en-US" sz="1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6304748" y="4229100"/>
            <a:ext cx="3285819" cy="2511942"/>
            <a:chOff x="6348563" y="4229100"/>
            <a:chExt cx="3135085" cy="2295525"/>
          </a:xfrm>
        </p:grpSpPr>
        <p:sp>
          <p:nvSpPr>
            <p:cNvPr id="40" name="직사각형 39"/>
            <p:cNvSpPr/>
            <p:nvPr/>
          </p:nvSpPr>
          <p:spPr>
            <a:xfrm>
              <a:off x="6348563" y="4229100"/>
              <a:ext cx="3135085" cy="22955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6448844" y="4305849"/>
              <a:ext cx="2955103" cy="2186841"/>
              <a:chOff x="4405816" y="4305849"/>
              <a:chExt cx="2955103" cy="2186841"/>
            </a:xfrm>
          </p:grpSpPr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6"/>
              <a:srcRect l="52577" t="15774" r="15581" b="4895"/>
              <a:stretch/>
            </p:blipFill>
            <p:spPr>
              <a:xfrm>
                <a:off x="4405816" y="4305849"/>
                <a:ext cx="2955103" cy="1961833"/>
              </a:xfrm>
              <a:prstGeom prst="rect">
                <a:avLst/>
              </a:prstGeom>
              <a:ln>
                <a:solidFill>
                  <a:srgbClr val="CCCCCC"/>
                </a:solidFill>
              </a:ln>
              <a:effectLst/>
            </p:spPr>
          </p:pic>
          <p:sp>
            <p:nvSpPr>
              <p:cNvPr id="29" name="직사각형 28"/>
              <p:cNvSpPr/>
              <p:nvPr/>
            </p:nvSpPr>
            <p:spPr>
              <a:xfrm>
                <a:off x="4769120" y="6267682"/>
                <a:ext cx="2140030" cy="2250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&lt; Journal of Food </a:t>
                </a:r>
                <a:r>
                  <a:rPr lang="en-US" altLang="ko-KR" sz="1000" b="1" dirty="0" smtClean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Science</a:t>
                </a:r>
                <a:r>
                  <a:rPr lang="en-US" altLang="ko-KR" sz="10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, 2016 &gt;</a:t>
                </a:r>
                <a:endParaRPr lang="ko-KR" altLang="en-US" sz="10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16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3037232" y="5069738"/>
            <a:ext cx="7865164" cy="742529"/>
            <a:chOff x="2027582" y="4558750"/>
            <a:chExt cx="7865164" cy="742529"/>
          </a:xfrm>
        </p:grpSpPr>
        <p:sp>
          <p:nvSpPr>
            <p:cNvPr id="15" name="자유형 14"/>
            <p:cNvSpPr/>
            <p:nvPr/>
          </p:nvSpPr>
          <p:spPr>
            <a:xfrm>
              <a:off x="2027582" y="4558750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rgbClr val="30866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34391" y="4593393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04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43013" y="398653"/>
            <a:ext cx="337296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CONTENTS</a:t>
            </a:r>
            <a:endParaRPr lang="ko-KR" altLang="en-US" sz="48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037232" y="1537252"/>
            <a:ext cx="7865164" cy="715618"/>
            <a:chOff x="2027582" y="1537252"/>
            <a:chExt cx="7865164" cy="715618"/>
          </a:xfrm>
        </p:grpSpPr>
        <p:sp>
          <p:nvSpPr>
            <p:cNvPr id="12" name="자유형 11"/>
            <p:cNvSpPr/>
            <p:nvPr/>
          </p:nvSpPr>
          <p:spPr>
            <a:xfrm>
              <a:off x="2027582" y="1537252"/>
              <a:ext cx="7865164" cy="715618"/>
            </a:xfrm>
            <a:custGeom>
              <a:avLst/>
              <a:gdLst>
                <a:gd name="connsiteX0" fmla="*/ 471173 w 7865164"/>
                <a:gd name="connsiteY0" fmla="*/ 0 h 715618"/>
                <a:gd name="connsiteX1" fmla="*/ 2207207 w 7865164"/>
                <a:gd name="connsiteY1" fmla="*/ 0 h 715618"/>
                <a:gd name="connsiteX2" fmla="*/ 2457558 w 7865164"/>
                <a:gd name="connsiteY2" fmla="*/ 0 h 715618"/>
                <a:gd name="connsiteX3" fmla="*/ 4181781 w 7865164"/>
                <a:gd name="connsiteY3" fmla="*/ 0 h 715618"/>
                <a:gd name="connsiteX4" fmla="*/ 4193592 w 7865164"/>
                <a:gd name="connsiteY4" fmla="*/ 0 h 715618"/>
                <a:gd name="connsiteX5" fmla="*/ 5407606 w 7865164"/>
                <a:gd name="connsiteY5" fmla="*/ 0 h 715618"/>
                <a:gd name="connsiteX6" fmla="*/ 6168166 w 7865164"/>
                <a:gd name="connsiteY6" fmla="*/ 0 h 715618"/>
                <a:gd name="connsiteX7" fmla="*/ 7393991 w 7865164"/>
                <a:gd name="connsiteY7" fmla="*/ 0 h 715618"/>
                <a:gd name="connsiteX8" fmla="*/ 7865164 w 7865164"/>
                <a:gd name="connsiteY8" fmla="*/ 357809 h 715618"/>
                <a:gd name="connsiteX9" fmla="*/ 7393991 w 7865164"/>
                <a:gd name="connsiteY9" fmla="*/ 715618 h 715618"/>
                <a:gd name="connsiteX10" fmla="*/ 6168166 w 7865164"/>
                <a:gd name="connsiteY10" fmla="*/ 715618 h 715618"/>
                <a:gd name="connsiteX11" fmla="*/ 5407606 w 7865164"/>
                <a:gd name="connsiteY11" fmla="*/ 715618 h 715618"/>
                <a:gd name="connsiteX12" fmla="*/ 4193592 w 7865164"/>
                <a:gd name="connsiteY12" fmla="*/ 715618 h 715618"/>
                <a:gd name="connsiteX13" fmla="*/ 4181781 w 7865164"/>
                <a:gd name="connsiteY13" fmla="*/ 715618 h 715618"/>
                <a:gd name="connsiteX14" fmla="*/ 2457558 w 7865164"/>
                <a:gd name="connsiteY14" fmla="*/ 715618 h 715618"/>
                <a:gd name="connsiteX15" fmla="*/ 2207207 w 7865164"/>
                <a:gd name="connsiteY15" fmla="*/ 715618 h 715618"/>
                <a:gd name="connsiteX16" fmla="*/ 471173 w 7865164"/>
                <a:gd name="connsiteY16" fmla="*/ 715618 h 715618"/>
                <a:gd name="connsiteX17" fmla="*/ 0 w 7865164"/>
                <a:gd name="connsiteY17" fmla="*/ 357809 h 715618"/>
                <a:gd name="connsiteX18" fmla="*/ 471173 w 7865164"/>
                <a:gd name="connsiteY18" fmla="*/ 0 h 715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65164" h="715618">
                  <a:moveTo>
                    <a:pt x="471173" y="0"/>
                  </a:moveTo>
                  <a:lnTo>
                    <a:pt x="2207207" y="0"/>
                  </a:lnTo>
                  <a:lnTo>
                    <a:pt x="2457558" y="0"/>
                  </a:lnTo>
                  <a:lnTo>
                    <a:pt x="4181781" y="0"/>
                  </a:lnTo>
                  <a:lnTo>
                    <a:pt x="4193592" y="0"/>
                  </a:lnTo>
                  <a:lnTo>
                    <a:pt x="5407606" y="0"/>
                  </a:lnTo>
                  <a:lnTo>
                    <a:pt x="6168166" y="0"/>
                  </a:lnTo>
                  <a:lnTo>
                    <a:pt x="7393991" y="0"/>
                  </a:lnTo>
                  <a:cubicBezTo>
                    <a:pt x="7654187" y="0"/>
                    <a:pt x="7865164" y="160186"/>
                    <a:pt x="7865164" y="357809"/>
                  </a:cubicBezTo>
                  <a:cubicBezTo>
                    <a:pt x="7865164" y="555432"/>
                    <a:pt x="7654187" y="715618"/>
                    <a:pt x="7393991" y="715618"/>
                  </a:cubicBezTo>
                  <a:lnTo>
                    <a:pt x="6168166" y="715618"/>
                  </a:lnTo>
                  <a:lnTo>
                    <a:pt x="5407606" y="715618"/>
                  </a:lnTo>
                  <a:lnTo>
                    <a:pt x="4193592" y="715618"/>
                  </a:lnTo>
                  <a:lnTo>
                    <a:pt x="4181781" y="715618"/>
                  </a:lnTo>
                  <a:lnTo>
                    <a:pt x="2457558" y="715618"/>
                  </a:lnTo>
                  <a:lnTo>
                    <a:pt x="2207207" y="715618"/>
                  </a:lnTo>
                  <a:lnTo>
                    <a:pt x="471173" y="715618"/>
                  </a:lnTo>
                  <a:cubicBezTo>
                    <a:pt x="210977" y="715618"/>
                    <a:pt x="0" y="555432"/>
                    <a:pt x="0" y="357809"/>
                  </a:cubicBezTo>
                  <a:cubicBezTo>
                    <a:pt x="0" y="160186"/>
                    <a:pt x="210977" y="0"/>
                    <a:pt x="4711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68300" h="508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34391" y="1537732"/>
              <a:ext cx="498251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01</a:t>
              </a:r>
              <a:endParaRPr lang="ko-KR" altLang="en-US" sz="3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773860" y="1879339"/>
              <a:ext cx="25683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rPr>
                <a:t>- Insect-proof packaging </a:t>
              </a:r>
              <a:endParaRPr lang="ko-KR" altLang="en-US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2222569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/>
          </p:nvSpPr>
          <p:spPr>
            <a:xfrm>
              <a:off x="9621265" y="1834444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자유형 33"/>
          <p:cNvSpPr/>
          <p:nvPr/>
        </p:nvSpPr>
        <p:spPr>
          <a:xfrm>
            <a:off x="301326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타원 31"/>
          <p:cNvSpPr/>
          <p:nvPr/>
        </p:nvSpPr>
        <p:spPr>
          <a:xfrm>
            <a:off x="3232219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10630915" y="5352059"/>
            <a:ext cx="121235" cy="1212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4445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자유형 36"/>
          <p:cNvSpPr/>
          <p:nvPr/>
        </p:nvSpPr>
        <p:spPr>
          <a:xfrm flipH="1">
            <a:off x="10691532" y="1909482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3037232" y="2714747"/>
            <a:ext cx="7865164" cy="742529"/>
            <a:chOff x="2027582" y="2714747"/>
            <a:chExt cx="7865164" cy="742529"/>
          </a:xfrm>
        </p:grpSpPr>
        <p:grpSp>
          <p:nvGrpSpPr>
            <p:cNvPr id="19" name="그룹 18"/>
            <p:cNvGrpSpPr/>
            <p:nvPr/>
          </p:nvGrpSpPr>
          <p:grpSpPr>
            <a:xfrm>
              <a:off x="2027582" y="2714747"/>
              <a:ext cx="7865164" cy="742529"/>
              <a:chOff x="2027582" y="2544418"/>
              <a:chExt cx="7865164" cy="742529"/>
            </a:xfrm>
          </p:grpSpPr>
          <p:grpSp>
            <p:nvGrpSpPr>
              <p:cNvPr id="4" name="그룹 3"/>
              <p:cNvGrpSpPr/>
              <p:nvPr/>
            </p:nvGrpSpPr>
            <p:grpSpPr>
              <a:xfrm>
                <a:off x="2027582" y="2544418"/>
                <a:ext cx="7865164" cy="742529"/>
                <a:chOff x="2027582" y="2544418"/>
                <a:chExt cx="7865164" cy="742529"/>
              </a:xfrm>
            </p:grpSpPr>
            <p:sp>
              <p:nvSpPr>
                <p:cNvPr id="13" name="자유형 12"/>
                <p:cNvSpPr/>
                <p:nvPr/>
              </p:nvSpPr>
              <p:spPr>
                <a:xfrm>
                  <a:off x="2027582" y="2544418"/>
                  <a:ext cx="7865164" cy="715618"/>
                </a:xfrm>
                <a:custGeom>
                  <a:avLst/>
                  <a:gdLst>
                    <a:gd name="connsiteX0" fmla="*/ 471173 w 7865164"/>
                    <a:gd name="connsiteY0" fmla="*/ 0 h 715618"/>
                    <a:gd name="connsiteX1" fmla="*/ 2207207 w 7865164"/>
                    <a:gd name="connsiteY1" fmla="*/ 0 h 715618"/>
                    <a:gd name="connsiteX2" fmla="*/ 2457558 w 7865164"/>
                    <a:gd name="connsiteY2" fmla="*/ 0 h 715618"/>
                    <a:gd name="connsiteX3" fmla="*/ 4181781 w 7865164"/>
                    <a:gd name="connsiteY3" fmla="*/ 0 h 715618"/>
                    <a:gd name="connsiteX4" fmla="*/ 4193592 w 7865164"/>
                    <a:gd name="connsiteY4" fmla="*/ 0 h 715618"/>
                    <a:gd name="connsiteX5" fmla="*/ 5407606 w 7865164"/>
                    <a:gd name="connsiteY5" fmla="*/ 0 h 715618"/>
                    <a:gd name="connsiteX6" fmla="*/ 6168166 w 7865164"/>
                    <a:gd name="connsiteY6" fmla="*/ 0 h 715618"/>
                    <a:gd name="connsiteX7" fmla="*/ 7393991 w 7865164"/>
                    <a:gd name="connsiteY7" fmla="*/ 0 h 715618"/>
                    <a:gd name="connsiteX8" fmla="*/ 7865164 w 7865164"/>
                    <a:gd name="connsiteY8" fmla="*/ 357809 h 715618"/>
                    <a:gd name="connsiteX9" fmla="*/ 7393991 w 7865164"/>
                    <a:gd name="connsiteY9" fmla="*/ 715618 h 715618"/>
                    <a:gd name="connsiteX10" fmla="*/ 6168166 w 7865164"/>
                    <a:gd name="connsiteY10" fmla="*/ 715618 h 715618"/>
                    <a:gd name="connsiteX11" fmla="*/ 5407606 w 7865164"/>
                    <a:gd name="connsiteY11" fmla="*/ 715618 h 715618"/>
                    <a:gd name="connsiteX12" fmla="*/ 4193592 w 7865164"/>
                    <a:gd name="connsiteY12" fmla="*/ 715618 h 715618"/>
                    <a:gd name="connsiteX13" fmla="*/ 4181781 w 7865164"/>
                    <a:gd name="connsiteY13" fmla="*/ 715618 h 715618"/>
                    <a:gd name="connsiteX14" fmla="*/ 2457558 w 7865164"/>
                    <a:gd name="connsiteY14" fmla="*/ 715618 h 715618"/>
                    <a:gd name="connsiteX15" fmla="*/ 2207207 w 7865164"/>
                    <a:gd name="connsiteY15" fmla="*/ 715618 h 715618"/>
                    <a:gd name="connsiteX16" fmla="*/ 471173 w 7865164"/>
                    <a:gd name="connsiteY16" fmla="*/ 715618 h 715618"/>
                    <a:gd name="connsiteX17" fmla="*/ 0 w 7865164"/>
                    <a:gd name="connsiteY17" fmla="*/ 357809 h 715618"/>
                    <a:gd name="connsiteX18" fmla="*/ 471173 w 7865164"/>
                    <a:gd name="connsiteY18" fmla="*/ 0 h 715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865164" h="715618">
                      <a:moveTo>
                        <a:pt x="471173" y="0"/>
                      </a:moveTo>
                      <a:lnTo>
                        <a:pt x="2207207" y="0"/>
                      </a:lnTo>
                      <a:lnTo>
                        <a:pt x="2457558" y="0"/>
                      </a:lnTo>
                      <a:lnTo>
                        <a:pt x="4181781" y="0"/>
                      </a:lnTo>
                      <a:lnTo>
                        <a:pt x="4193592" y="0"/>
                      </a:lnTo>
                      <a:lnTo>
                        <a:pt x="5407606" y="0"/>
                      </a:lnTo>
                      <a:lnTo>
                        <a:pt x="6168166" y="0"/>
                      </a:lnTo>
                      <a:lnTo>
                        <a:pt x="7393991" y="0"/>
                      </a:lnTo>
                      <a:cubicBezTo>
                        <a:pt x="7654187" y="0"/>
                        <a:pt x="7865164" y="160186"/>
                        <a:pt x="7865164" y="357809"/>
                      </a:cubicBezTo>
                      <a:cubicBezTo>
                        <a:pt x="7865164" y="555432"/>
                        <a:pt x="7654187" y="715618"/>
                        <a:pt x="7393991" y="715618"/>
                      </a:cubicBezTo>
                      <a:lnTo>
                        <a:pt x="6168166" y="715618"/>
                      </a:lnTo>
                      <a:lnTo>
                        <a:pt x="5407606" y="715618"/>
                      </a:lnTo>
                      <a:lnTo>
                        <a:pt x="4193592" y="715618"/>
                      </a:lnTo>
                      <a:lnTo>
                        <a:pt x="4181781" y="715618"/>
                      </a:lnTo>
                      <a:lnTo>
                        <a:pt x="2457558" y="715618"/>
                      </a:lnTo>
                      <a:lnTo>
                        <a:pt x="2207207" y="715618"/>
                      </a:lnTo>
                      <a:lnTo>
                        <a:pt x="471173" y="715618"/>
                      </a:lnTo>
                      <a:cubicBezTo>
                        <a:pt x="210977" y="715618"/>
                        <a:pt x="0" y="555432"/>
                        <a:pt x="0" y="357809"/>
                      </a:cubicBezTo>
                      <a:cubicBezTo>
                        <a:pt x="0" y="160186"/>
                        <a:pt x="210977" y="0"/>
                        <a:pt x="47117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368300" h="508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2534391" y="2579061"/>
                  <a:ext cx="735835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4000" b="1" dirty="0">
                      <a:ln>
                        <a:solidFill>
                          <a:schemeClr val="lt1">
                            <a:hueOff val="0"/>
                            <a:satOff val="0"/>
                            <a:lumOff val="0"/>
                            <a:alpha val="0"/>
                          </a:schemeClr>
                        </a:solidFill>
                      </a:ln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Ebrima" panose="02000000000000000000" pitchFamily="2" charset="0"/>
                      <a:ea typeface="Ebrima" panose="02000000000000000000" pitchFamily="2" charset="0"/>
                      <a:cs typeface="Ebrima" panose="02000000000000000000" pitchFamily="2" charset="0"/>
                    </a:rPr>
                    <a:t>02</a:t>
                  </a:r>
                  <a:endParaRPr lang="ko-KR" altLang="en-US" sz="2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endParaRP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736930" y="2916005"/>
                <a:ext cx="31703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- </a:t>
                </a:r>
                <a:r>
                  <a:rPr lang="en-US" altLang="ko-KR" sz="1600" b="1" dirty="0" smtClean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For </a:t>
                </a:r>
                <a:r>
                  <a:rPr lang="en-US" altLang="ko-KR" sz="16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insect-proof packaging</a:t>
                </a:r>
                <a:endParaRPr lang="ko-KR" altLang="en-US" sz="1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2222569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>
              <a:off x="9621265" y="3025717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자유형 34"/>
          <p:cNvSpPr/>
          <p:nvPr/>
        </p:nvSpPr>
        <p:spPr>
          <a:xfrm>
            <a:off x="301326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 37"/>
          <p:cNvSpPr/>
          <p:nvPr/>
        </p:nvSpPr>
        <p:spPr>
          <a:xfrm flipH="1">
            <a:off x="10691532" y="3106271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그룹 40"/>
          <p:cNvGrpSpPr/>
          <p:nvPr/>
        </p:nvGrpSpPr>
        <p:grpSpPr>
          <a:xfrm>
            <a:off x="3037232" y="3892242"/>
            <a:ext cx="7865164" cy="742529"/>
            <a:chOff x="2027582" y="3892242"/>
            <a:chExt cx="7865164" cy="742529"/>
          </a:xfrm>
        </p:grpSpPr>
        <p:grpSp>
          <p:nvGrpSpPr>
            <p:cNvPr id="5" name="그룹 4"/>
            <p:cNvGrpSpPr/>
            <p:nvPr/>
          </p:nvGrpSpPr>
          <p:grpSpPr>
            <a:xfrm>
              <a:off x="2027582" y="3892242"/>
              <a:ext cx="7865164" cy="742529"/>
              <a:chOff x="2027582" y="3834766"/>
              <a:chExt cx="7865164" cy="742529"/>
            </a:xfrm>
          </p:grpSpPr>
          <p:sp>
            <p:nvSpPr>
              <p:cNvPr id="14" name="자유형 13"/>
              <p:cNvSpPr/>
              <p:nvPr/>
            </p:nvSpPr>
            <p:spPr>
              <a:xfrm>
                <a:off x="2027582" y="3834766"/>
                <a:ext cx="7865164" cy="715618"/>
              </a:xfrm>
              <a:custGeom>
                <a:avLst/>
                <a:gdLst>
                  <a:gd name="connsiteX0" fmla="*/ 471173 w 7865164"/>
                  <a:gd name="connsiteY0" fmla="*/ 0 h 715618"/>
                  <a:gd name="connsiteX1" fmla="*/ 2207207 w 7865164"/>
                  <a:gd name="connsiteY1" fmla="*/ 0 h 715618"/>
                  <a:gd name="connsiteX2" fmla="*/ 2457558 w 7865164"/>
                  <a:gd name="connsiteY2" fmla="*/ 0 h 715618"/>
                  <a:gd name="connsiteX3" fmla="*/ 4181781 w 7865164"/>
                  <a:gd name="connsiteY3" fmla="*/ 0 h 715618"/>
                  <a:gd name="connsiteX4" fmla="*/ 4193592 w 7865164"/>
                  <a:gd name="connsiteY4" fmla="*/ 0 h 715618"/>
                  <a:gd name="connsiteX5" fmla="*/ 5407606 w 7865164"/>
                  <a:gd name="connsiteY5" fmla="*/ 0 h 715618"/>
                  <a:gd name="connsiteX6" fmla="*/ 6168166 w 7865164"/>
                  <a:gd name="connsiteY6" fmla="*/ 0 h 715618"/>
                  <a:gd name="connsiteX7" fmla="*/ 7393991 w 7865164"/>
                  <a:gd name="connsiteY7" fmla="*/ 0 h 715618"/>
                  <a:gd name="connsiteX8" fmla="*/ 7865164 w 7865164"/>
                  <a:gd name="connsiteY8" fmla="*/ 357809 h 715618"/>
                  <a:gd name="connsiteX9" fmla="*/ 7393991 w 7865164"/>
                  <a:gd name="connsiteY9" fmla="*/ 715618 h 715618"/>
                  <a:gd name="connsiteX10" fmla="*/ 6168166 w 7865164"/>
                  <a:gd name="connsiteY10" fmla="*/ 715618 h 715618"/>
                  <a:gd name="connsiteX11" fmla="*/ 5407606 w 7865164"/>
                  <a:gd name="connsiteY11" fmla="*/ 715618 h 715618"/>
                  <a:gd name="connsiteX12" fmla="*/ 4193592 w 7865164"/>
                  <a:gd name="connsiteY12" fmla="*/ 715618 h 715618"/>
                  <a:gd name="connsiteX13" fmla="*/ 4181781 w 7865164"/>
                  <a:gd name="connsiteY13" fmla="*/ 715618 h 715618"/>
                  <a:gd name="connsiteX14" fmla="*/ 2457558 w 7865164"/>
                  <a:gd name="connsiteY14" fmla="*/ 715618 h 715618"/>
                  <a:gd name="connsiteX15" fmla="*/ 2207207 w 7865164"/>
                  <a:gd name="connsiteY15" fmla="*/ 715618 h 715618"/>
                  <a:gd name="connsiteX16" fmla="*/ 471173 w 7865164"/>
                  <a:gd name="connsiteY16" fmla="*/ 715618 h 715618"/>
                  <a:gd name="connsiteX17" fmla="*/ 0 w 7865164"/>
                  <a:gd name="connsiteY17" fmla="*/ 357809 h 715618"/>
                  <a:gd name="connsiteX18" fmla="*/ 471173 w 7865164"/>
                  <a:gd name="connsiteY18" fmla="*/ 0 h 715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65164" h="715618">
                    <a:moveTo>
                      <a:pt x="471173" y="0"/>
                    </a:moveTo>
                    <a:lnTo>
                      <a:pt x="2207207" y="0"/>
                    </a:lnTo>
                    <a:lnTo>
                      <a:pt x="2457558" y="0"/>
                    </a:lnTo>
                    <a:lnTo>
                      <a:pt x="4181781" y="0"/>
                    </a:lnTo>
                    <a:lnTo>
                      <a:pt x="4193592" y="0"/>
                    </a:lnTo>
                    <a:lnTo>
                      <a:pt x="5407606" y="0"/>
                    </a:lnTo>
                    <a:lnTo>
                      <a:pt x="6168166" y="0"/>
                    </a:lnTo>
                    <a:lnTo>
                      <a:pt x="7393991" y="0"/>
                    </a:lnTo>
                    <a:cubicBezTo>
                      <a:pt x="7654187" y="0"/>
                      <a:pt x="7865164" y="160186"/>
                      <a:pt x="7865164" y="357809"/>
                    </a:cubicBezTo>
                    <a:cubicBezTo>
                      <a:pt x="7865164" y="555432"/>
                      <a:pt x="7654187" y="715618"/>
                      <a:pt x="7393991" y="715618"/>
                    </a:cubicBezTo>
                    <a:lnTo>
                      <a:pt x="6168166" y="715618"/>
                    </a:lnTo>
                    <a:lnTo>
                      <a:pt x="5407606" y="715618"/>
                    </a:lnTo>
                    <a:lnTo>
                      <a:pt x="4193592" y="715618"/>
                    </a:lnTo>
                    <a:lnTo>
                      <a:pt x="4181781" y="715618"/>
                    </a:lnTo>
                    <a:lnTo>
                      <a:pt x="2457558" y="715618"/>
                    </a:lnTo>
                    <a:lnTo>
                      <a:pt x="2207207" y="715618"/>
                    </a:lnTo>
                    <a:lnTo>
                      <a:pt x="471173" y="715618"/>
                    </a:lnTo>
                    <a:cubicBezTo>
                      <a:pt x="210977" y="715618"/>
                      <a:pt x="0" y="555432"/>
                      <a:pt x="0" y="357809"/>
                    </a:cubicBezTo>
                    <a:cubicBezTo>
                      <a:pt x="0" y="160186"/>
                      <a:pt x="210977" y="0"/>
                      <a:pt x="471173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368300" h="508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34391" y="3869409"/>
                <a:ext cx="65961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4000" b="1" dirty="0">
                    <a:ln>
                      <a:solidFill>
                        <a:schemeClr val="lt1">
                          <a:hueOff val="0"/>
                          <a:satOff val="0"/>
                          <a:lumOff val="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brima" panose="02000000000000000000" pitchFamily="2" charset="0"/>
                    <a:ea typeface="Ebrima" panose="02000000000000000000" pitchFamily="2" charset="0"/>
                    <a:cs typeface="Ebrima" panose="02000000000000000000" pitchFamily="2" charset="0"/>
                  </a:rPr>
                  <a:t>03</a:t>
                </a:r>
                <a:endParaRPr lang="ko-KR" altLang="en-US" sz="3600" b="1" dirty="0">
                  <a:ln>
                    <a:solidFill>
                      <a:schemeClr val="lt1">
                        <a:hueOff val="0"/>
                        <a:satOff val="0"/>
                        <a:lumOff val="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brima" panose="02000000000000000000" pitchFamily="2" charset="0"/>
                  <a:ea typeface="Ebrima" panose="02000000000000000000" pitchFamily="2" charset="0"/>
                  <a:cs typeface="Ebrima" panose="02000000000000000000" pitchFamily="2" charset="0"/>
                </a:endParaRPr>
              </a:p>
            </p:txBody>
          </p:sp>
        </p:grpSp>
        <p:sp>
          <p:nvSpPr>
            <p:cNvPr id="25" name="타원 24"/>
            <p:cNvSpPr/>
            <p:nvPr/>
          </p:nvSpPr>
          <p:spPr>
            <a:xfrm>
              <a:off x="2222569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9621265" y="4209059"/>
              <a:ext cx="121235" cy="1212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4445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자유형 35"/>
          <p:cNvSpPr/>
          <p:nvPr/>
        </p:nvSpPr>
        <p:spPr>
          <a:xfrm>
            <a:off x="301326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자유형 38"/>
          <p:cNvSpPr/>
          <p:nvPr/>
        </p:nvSpPr>
        <p:spPr>
          <a:xfrm flipH="1">
            <a:off x="10691532" y="4283766"/>
            <a:ext cx="268941" cy="1196789"/>
          </a:xfrm>
          <a:custGeom>
            <a:avLst/>
            <a:gdLst>
              <a:gd name="connsiteX0" fmla="*/ 268941 w 268941"/>
              <a:gd name="connsiteY0" fmla="*/ 0 h 1196789"/>
              <a:gd name="connsiteX1" fmla="*/ 0 w 268941"/>
              <a:gd name="connsiteY1" fmla="*/ 537883 h 1196789"/>
              <a:gd name="connsiteX2" fmla="*/ 268941 w 268941"/>
              <a:gd name="connsiteY2" fmla="*/ 1196789 h 119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196789">
                <a:moveTo>
                  <a:pt x="268941" y="0"/>
                </a:moveTo>
                <a:cubicBezTo>
                  <a:pt x="134470" y="169209"/>
                  <a:pt x="0" y="338418"/>
                  <a:pt x="0" y="537883"/>
                </a:cubicBezTo>
                <a:cubicBezTo>
                  <a:pt x="0" y="737348"/>
                  <a:pt x="134470" y="967068"/>
                  <a:pt x="268941" y="1196789"/>
                </a:cubicBezTo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4508195" y="1628965"/>
            <a:ext cx="331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INTRODUCTION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508195" y="2845589"/>
            <a:ext cx="23775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LAB SCALE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508195" y="4023085"/>
            <a:ext cx="4073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PILOT PLANT SCALE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4508195" y="5187243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HAN LAB </a:t>
            </a:r>
            <a:endParaRPr lang="ko-KR" altLang="en-US" sz="3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95421" y="5418723"/>
            <a:ext cx="3170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lab introduction</a:t>
            </a:r>
            <a:endParaRPr lang="ko-KR" altLang="en-US" sz="16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-522" y="-406399"/>
            <a:ext cx="1858351" cy="7532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8980"/>
            <a:ext cx="1897200" cy="111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2870178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9" t="14207" r="5561" b="9583"/>
          <a:stretch/>
        </p:blipFill>
        <p:spPr>
          <a:xfrm>
            <a:off x="-522" y="5588000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1501370"/>
            <a:ext cx="1897200" cy="11432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2" y="4229089"/>
            <a:ext cx="1897200" cy="11333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1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자유형 119"/>
          <p:cNvSpPr/>
          <p:nvPr/>
        </p:nvSpPr>
        <p:spPr>
          <a:xfrm>
            <a:off x="533426" y="2217581"/>
            <a:ext cx="3273691" cy="4144155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1" name="자유형 120"/>
          <p:cNvSpPr/>
          <p:nvPr/>
        </p:nvSpPr>
        <p:spPr>
          <a:xfrm>
            <a:off x="3945532" y="2217094"/>
            <a:ext cx="3905312" cy="4154432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자유형 121"/>
          <p:cNvSpPr/>
          <p:nvPr/>
        </p:nvSpPr>
        <p:spPr>
          <a:xfrm>
            <a:off x="7989260" y="2241246"/>
            <a:ext cx="3403598" cy="4130280"/>
          </a:xfrm>
          <a:custGeom>
            <a:avLst/>
            <a:gdLst>
              <a:gd name="connsiteX0" fmla="*/ 1152939 w 2305878"/>
              <a:gd name="connsiteY0" fmla="*/ 162131 h 2690192"/>
              <a:gd name="connsiteX1" fmla="*/ 1099930 w 2305878"/>
              <a:gd name="connsiteY1" fmla="*/ 215140 h 2690192"/>
              <a:gd name="connsiteX2" fmla="*/ 1152939 w 2305878"/>
              <a:gd name="connsiteY2" fmla="*/ 268149 h 2690192"/>
              <a:gd name="connsiteX3" fmla="*/ 1205948 w 2305878"/>
              <a:gd name="connsiteY3" fmla="*/ 215140 h 2690192"/>
              <a:gd name="connsiteX4" fmla="*/ 1152939 w 2305878"/>
              <a:gd name="connsiteY4" fmla="*/ 162131 h 2690192"/>
              <a:gd name="connsiteX5" fmla="*/ 384321 w 2305878"/>
              <a:gd name="connsiteY5" fmla="*/ 0 h 2690192"/>
              <a:gd name="connsiteX6" fmla="*/ 1921557 w 2305878"/>
              <a:gd name="connsiteY6" fmla="*/ 0 h 2690192"/>
              <a:gd name="connsiteX7" fmla="*/ 2305878 w 2305878"/>
              <a:gd name="connsiteY7" fmla="*/ 384321 h 2690192"/>
              <a:gd name="connsiteX8" fmla="*/ 2305878 w 2305878"/>
              <a:gd name="connsiteY8" fmla="*/ 2305871 h 2690192"/>
              <a:gd name="connsiteX9" fmla="*/ 1921557 w 2305878"/>
              <a:gd name="connsiteY9" fmla="*/ 2690192 h 2690192"/>
              <a:gd name="connsiteX10" fmla="*/ 384321 w 2305878"/>
              <a:gd name="connsiteY10" fmla="*/ 2690192 h 2690192"/>
              <a:gd name="connsiteX11" fmla="*/ 0 w 2305878"/>
              <a:gd name="connsiteY11" fmla="*/ 2305871 h 2690192"/>
              <a:gd name="connsiteX12" fmla="*/ 0 w 2305878"/>
              <a:gd name="connsiteY12" fmla="*/ 384321 h 2690192"/>
              <a:gd name="connsiteX13" fmla="*/ 384321 w 2305878"/>
              <a:gd name="connsiteY13" fmla="*/ 0 h 2690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05878" h="2690192">
                <a:moveTo>
                  <a:pt x="1152939" y="162131"/>
                </a:moveTo>
                <a:cubicBezTo>
                  <a:pt x="1123663" y="162131"/>
                  <a:pt x="1099930" y="185864"/>
                  <a:pt x="1099930" y="215140"/>
                </a:cubicBezTo>
                <a:cubicBezTo>
                  <a:pt x="1099930" y="244416"/>
                  <a:pt x="1123663" y="268149"/>
                  <a:pt x="1152939" y="268149"/>
                </a:cubicBezTo>
                <a:cubicBezTo>
                  <a:pt x="1182215" y="268149"/>
                  <a:pt x="1205948" y="244416"/>
                  <a:pt x="1205948" y="215140"/>
                </a:cubicBezTo>
                <a:cubicBezTo>
                  <a:pt x="1205948" y="185864"/>
                  <a:pt x="1182215" y="162131"/>
                  <a:pt x="1152939" y="162131"/>
                </a:cubicBezTo>
                <a:close/>
                <a:moveTo>
                  <a:pt x="384321" y="0"/>
                </a:moveTo>
                <a:lnTo>
                  <a:pt x="1921557" y="0"/>
                </a:lnTo>
                <a:cubicBezTo>
                  <a:pt x="2133812" y="0"/>
                  <a:pt x="2305878" y="172066"/>
                  <a:pt x="2305878" y="384321"/>
                </a:cubicBezTo>
                <a:lnTo>
                  <a:pt x="2305878" y="2305871"/>
                </a:lnTo>
                <a:cubicBezTo>
                  <a:pt x="2305878" y="2518126"/>
                  <a:pt x="2133812" y="2690192"/>
                  <a:pt x="1921557" y="2690192"/>
                </a:cubicBezTo>
                <a:lnTo>
                  <a:pt x="384321" y="2690192"/>
                </a:lnTo>
                <a:cubicBezTo>
                  <a:pt x="172066" y="2690192"/>
                  <a:pt x="0" y="2518126"/>
                  <a:pt x="0" y="2305871"/>
                </a:cubicBezTo>
                <a:lnTo>
                  <a:pt x="0" y="384321"/>
                </a:lnTo>
                <a:cubicBezTo>
                  <a:pt x="0" y="172066"/>
                  <a:pt x="172066" y="0"/>
                  <a:pt x="384321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82499" y="14681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966440" y="255085"/>
            <a:ext cx="10214517" cy="692770"/>
          </a:xfrm>
          <a:prstGeom prst="roundRect">
            <a:avLst/>
          </a:prstGeom>
          <a:gradFill>
            <a:gsLst>
              <a:gs pos="0">
                <a:srgbClr val="40B587">
                  <a:alpha val="94000"/>
                </a:srgbClr>
              </a:gs>
              <a:gs pos="50000">
                <a:srgbClr val="40B587"/>
              </a:gs>
              <a:gs pos="100000">
                <a:srgbClr val="308665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4065" y="245061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Our Lab</a:t>
            </a:r>
            <a:endParaRPr lang="ko-KR" altLang="en-US" sz="3600" b="1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8753260" y="943448"/>
            <a:ext cx="2381074" cy="1097278"/>
            <a:chOff x="8545516" y="155432"/>
            <a:chExt cx="3726712" cy="1717393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24102" y="155432"/>
              <a:ext cx="2293377" cy="1096520"/>
            </a:xfrm>
            <a:prstGeom prst="rect">
              <a:avLst/>
            </a:prstGeom>
          </p:spPr>
        </p:pic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09504" y="753496"/>
              <a:ext cx="1462481" cy="1119329"/>
            </a:xfrm>
            <a:prstGeom prst="rect">
              <a:avLst/>
            </a:prstGeom>
          </p:spPr>
        </p:pic>
        <p:pic>
          <p:nvPicPr>
            <p:cNvPr id="44" name="그림 4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45516" y="571405"/>
              <a:ext cx="2065127" cy="922006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14035" y="489079"/>
              <a:ext cx="1058193" cy="1073310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4099197" y="2628342"/>
            <a:ext cx="351989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Active packaging</a:t>
            </a:r>
          </a:p>
          <a:p>
            <a:pPr marL="363538" latinLnBrk="0"/>
            <a:r>
              <a:rPr lang="en-US" altLang="ko-KR" sz="1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Anti-microbial packaging</a:t>
            </a:r>
          </a:p>
          <a:p>
            <a:pPr marL="363538" latinLnBrk="0"/>
            <a:r>
              <a:rPr lang="en-US" altLang="ko-KR" sz="1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Anti-oxidant packaging</a:t>
            </a:r>
          </a:p>
          <a:p>
            <a:pPr marL="363538" latinLnBrk="0"/>
            <a:r>
              <a:rPr lang="en-US" altLang="ko-KR" sz="1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Anti-insect packaging</a:t>
            </a:r>
          </a:p>
          <a:p>
            <a:pPr marL="363538" latinLnBrk="0"/>
            <a:r>
              <a:rPr lang="en-US" altLang="ko-KR" sz="1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Oxygen scavenger</a:t>
            </a:r>
          </a:p>
          <a:p>
            <a:pPr latinLnBrk="0">
              <a:lnSpc>
                <a:spcPct val="150000"/>
              </a:lnSpc>
            </a:pP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6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Smart packaging</a:t>
            </a:r>
          </a:p>
          <a:p>
            <a:pPr latinLnBrk="0">
              <a:lnSpc>
                <a:spcPct val="150000"/>
              </a:lnSpc>
            </a:pPr>
            <a:r>
              <a:rPr lang="en-US" altLang="ko-KR" sz="1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7021" y="2631546"/>
            <a:ext cx="3447943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Packaging study – Migration</a:t>
            </a:r>
          </a:p>
          <a:p>
            <a:pPr latinLnBrk="0">
              <a:lnSpc>
                <a:spcPct val="150000"/>
              </a:lnSpc>
            </a:pP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Regulations on packaging safety</a:t>
            </a: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  <a:p>
            <a:pPr latinLnBrk="0">
              <a:lnSpc>
                <a:spcPct val="150000"/>
              </a:lnSpc>
            </a:pPr>
            <a:endParaRPr lang="en-US" altLang="ko-KR" sz="14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3345" y="2627278"/>
            <a:ext cx="30609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Biodegradable plastics </a:t>
            </a:r>
          </a:p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Edible coating</a:t>
            </a:r>
          </a:p>
          <a:p>
            <a:pPr marL="285750" indent="-285750" latinLnBrk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4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Eco-friendly film coating</a:t>
            </a:r>
          </a:p>
        </p:txBody>
      </p:sp>
      <p:sp>
        <p:nvSpPr>
          <p:cNvPr id="50" name="제목 1"/>
          <p:cNvSpPr txBox="1">
            <a:spLocks/>
          </p:cNvSpPr>
          <p:nvPr/>
        </p:nvSpPr>
        <p:spPr>
          <a:xfrm>
            <a:off x="603567" y="1887100"/>
            <a:ext cx="3363306" cy="3926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b="1" dirty="0">
                <a:ln>
                  <a:solidFill>
                    <a:schemeClr val="tx1">
                      <a:lumMod val="75000"/>
                      <a:lumOff val="25000"/>
                      <a:alpha val="21000"/>
                    </a:schemeClr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1. Noble packaging materials</a:t>
            </a:r>
            <a:endParaRPr lang="ko-KR" altLang="en-US" sz="1600" b="1" dirty="0">
              <a:ln>
                <a:solidFill>
                  <a:schemeClr val="tx1">
                    <a:lumMod val="75000"/>
                    <a:lumOff val="25000"/>
                    <a:alpha val="21000"/>
                  </a:schemeClr>
                </a:solidFill>
              </a:ln>
              <a:solidFill>
                <a:srgbClr val="C00000"/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55" name="그룹 54"/>
          <p:cNvGrpSpPr/>
          <p:nvPr/>
        </p:nvGrpSpPr>
        <p:grpSpPr>
          <a:xfrm>
            <a:off x="930421" y="3770280"/>
            <a:ext cx="1058883" cy="950595"/>
            <a:chOff x="1985409" y="1517437"/>
            <a:chExt cx="2664296" cy="1914326"/>
          </a:xfrm>
        </p:grpSpPr>
        <p:pic>
          <p:nvPicPr>
            <p:cNvPr id="56" name="Picture 3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60"/>
            <a:stretch/>
          </p:blipFill>
          <p:spPr bwMode="auto">
            <a:xfrm>
              <a:off x="1985409" y="2178282"/>
              <a:ext cx="558000" cy="1088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" name="그림 5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21"/>
            <a:stretch/>
          </p:blipFill>
          <p:spPr>
            <a:xfrm>
              <a:off x="2473925" y="1517437"/>
              <a:ext cx="2175780" cy="1914326"/>
            </a:xfrm>
            <a:prstGeom prst="rect">
              <a:avLst/>
            </a:prstGeom>
          </p:spPr>
        </p:pic>
      </p:grpSp>
      <p:sp>
        <p:nvSpPr>
          <p:cNvPr id="58" name="TextBox 57"/>
          <p:cNvSpPr txBox="1"/>
          <p:nvPr/>
        </p:nvSpPr>
        <p:spPr>
          <a:xfrm>
            <a:off x="1784647" y="3928047"/>
            <a:ext cx="21851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10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4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Apple peel by-products</a:t>
            </a:r>
            <a:endParaRPr lang="ko-KR" altLang="en-US" sz="110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accent4"/>
              </a:solidFill>
              <a:latin typeface="Arial" panose="020B0604020202020204" pitchFamily="34" charset="0"/>
              <a:ea typeface="함초롬돋움" panose="020B0604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79369" y="4177969"/>
            <a:ext cx="16142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 indent="-806450" algn="ctr"/>
            <a:r>
              <a:rPr lang="en-US" altLang="ko-KR" sz="105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ED7D31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Antioxidant activity</a:t>
            </a:r>
          </a:p>
          <a:p>
            <a:pPr marL="288925" indent="-806450" algn="ctr"/>
            <a:r>
              <a:rPr lang="en-US" altLang="ko-KR" sz="105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ED7D31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Film-forming ability</a:t>
            </a:r>
            <a:endParaRPr lang="ko-KR" altLang="en-US" sz="105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rgbClr val="ED7D31"/>
              </a:solidFill>
              <a:latin typeface="Arial" panose="020B0604020202020204" pitchFamily="34" charset="0"/>
              <a:ea typeface="함초롬돋움" panose="020B0604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60" name="오른쪽 화살표 59"/>
          <p:cNvSpPr/>
          <p:nvPr/>
        </p:nvSpPr>
        <p:spPr>
          <a:xfrm>
            <a:off x="2033977" y="4319818"/>
            <a:ext cx="235190" cy="16103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" name="그림 6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79" y="4813002"/>
            <a:ext cx="881993" cy="794568"/>
          </a:xfrm>
          <a:prstGeom prst="rect">
            <a:avLst/>
          </a:prstGeom>
        </p:spPr>
      </p:pic>
      <p:pic>
        <p:nvPicPr>
          <p:cNvPr id="62" name="Picture 2" descr="http://cdn.blisstree.com/files/2012/05/shutterstock_4613167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444" y="4818507"/>
            <a:ext cx="816299" cy="61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971832" y="5469070"/>
            <a:ext cx="1003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05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4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Turmeric</a:t>
            </a:r>
            <a:endParaRPr lang="ko-KR" altLang="en-US" sz="105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accent4"/>
              </a:solidFill>
              <a:latin typeface="Arial" panose="020B0604020202020204" pitchFamily="34" charset="0"/>
              <a:ea typeface="함초롬돋움" panose="020B0604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77911" y="5464306"/>
            <a:ext cx="66284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05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4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Gelatin</a:t>
            </a:r>
            <a:endParaRPr lang="ko-KR" altLang="en-US" sz="105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accent4"/>
              </a:solidFill>
              <a:latin typeface="Arial" panose="020B0604020202020204" pitchFamily="34" charset="0"/>
              <a:ea typeface="함초롬돋움" panose="020B0604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65" name="그룹 64"/>
          <p:cNvGrpSpPr/>
          <p:nvPr/>
        </p:nvGrpSpPr>
        <p:grpSpPr>
          <a:xfrm>
            <a:off x="1075961" y="5424739"/>
            <a:ext cx="2149509" cy="926830"/>
            <a:chOff x="-4601152" y="4747817"/>
            <a:chExt cx="2412488" cy="1040222"/>
          </a:xfrm>
        </p:grpSpPr>
        <p:pic>
          <p:nvPicPr>
            <p:cNvPr id="66" name="그림 65" descr="G:\05.18_New\ma works\연구재단\Manuscript\Film_pic2_selected.jpg"/>
            <p:cNvPicPr/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04" t="6913" r="20620" b="4886"/>
            <a:stretch/>
          </p:blipFill>
          <p:spPr bwMode="auto">
            <a:xfrm>
              <a:off x="-3792205" y="4747817"/>
              <a:ext cx="1096514" cy="104022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7" name="직사각형 66"/>
            <p:cNvSpPr/>
            <p:nvPr/>
          </p:nvSpPr>
          <p:spPr>
            <a:xfrm>
              <a:off x="-4601152" y="4975561"/>
              <a:ext cx="2412488" cy="7986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8925" algn="ctr"/>
              <a:r>
                <a:rPr lang="en-US" altLang="ko-KR" sz="1100" b="1" dirty="0">
                  <a:ln>
                    <a:solidFill>
                      <a:srgbClr val="5B9BD5">
                        <a:shade val="50000"/>
                        <a:alpha val="0"/>
                      </a:srgbClr>
                    </a:solidFill>
                  </a:ln>
                  <a:solidFill>
                    <a:srgbClr val="C00000"/>
                  </a:solidFill>
                  <a:latin typeface="Arial" panose="020B0604020202020204" pitchFamily="34" charset="0"/>
                  <a:ea typeface="함초롬돋움" panose="020B0604000101010101" pitchFamily="50" charset="-127"/>
                  <a:cs typeface="Arial" panose="020B0604020202020204" pitchFamily="34" charset="0"/>
                </a:rPr>
                <a:t>Turmeric-gelatin biodegradable film</a:t>
              </a:r>
              <a:endParaRPr lang="ko-KR" altLang="en-US" sz="110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rgbClr val="C00000"/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68" name="구부러진 연결선 67"/>
          <p:cNvCxnSpPr/>
          <p:nvPr/>
        </p:nvCxnSpPr>
        <p:spPr>
          <a:xfrm>
            <a:off x="1267964" y="5723881"/>
            <a:ext cx="334735" cy="193567"/>
          </a:xfrm>
          <a:prstGeom prst="curved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구부러진 연결선 68"/>
          <p:cNvCxnSpPr/>
          <p:nvPr/>
        </p:nvCxnSpPr>
        <p:spPr>
          <a:xfrm rot="5400000">
            <a:off x="3017675" y="5696151"/>
            <a:ext cx="252891" cy="249763"/>
          </a:xfrm>
          <a:prstGeom prst="curved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그림 6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t="15949" r="14475" b="29272"/>
          <a:stretch/>
        </p:blipFill>
        <p:spPr>
          <a:xfrm>
            <a:off x="6164457" y="4004637"/>
            <a:ext cx="664654" cy="6117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71" name="TextBox 70"/>
          <p:cNvSpPr txBox="1"/>
          <p:nvPr/>
        </p:nvSpPr>
        <p:spPr>
          <a:xfrm>
            <a:off x="6184055" y="3568572"/>
            <a:ext cx="15886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400" b="1" u="sng">
                <a:ln>
                  <a:solidFill>
                    <a:srgbClr val="FDE8DB">
                      <a:alpha val="0"/>
                    </a:srgbClr>
                  </a:solidFill>
                </a:ln>
                <a:solidFill>
                  <a:srgbClr val="27211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  <a:cs typeface="함초롬돋움" panose="020B0604000101010101" pitchFamily="50" charset="-127"/>
              </a:defRPr>
            </a:lvl1pPr>
          </a:lstStyle>
          <a:p>
            <a:pPr algn="ctr"/>
            <a:r>
              <a:rPr lang="en-US" altLang="ko-KR" sz="1100" u="none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Non-metallic </a:t>
            </a:r>
          </a:p>
          <a:p>
            <a:pPr algn="ctr"/>
            <a:r>
              <a:rPr lang="en-US" altLang="ko-KR" sz="1100" u="none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oxygen scavenger</a:t>
            </a: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023" y="3998910"/>
            <a:ext cx="838171" cy="61745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3" name="_x38317024" descr="EMB0000197439c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888" y="5203561"/>
            <a:ext cx="3000817" cy="10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4241405" y="4895107"/>
            <a:ext cx="35070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1100" b="1" dirty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Colorimetric pH indicator using natural </a:t>
            </a:r>
            <a:r>
              <a:rPr lang="en-US" altLang="ko-KR" sz="1100" b="1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pigment</a:t>
            </a:r>
            <a:r>
              <a:rPr lang="en-US" altLang="ko-KR" sz="1100" b="1" dirty="0" smtClean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함초롬돋움" panose="020B0604000101010101" pitchFamily="50" charset="-127"/>
                <a:cs typeface="Arial" panose="020B0604020202020204" pitchFamily="34" charset="0"/>
              </a:rPr>
              <a:t>s</a:t>
            </a:r>
            <a:endParaRPr lang="ko-KR" altLang="en-US" sz="1100" b="1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함초롬돋움" panose="020B0604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8689646" y="3112382"/>
            <a:ext cx="1994417" cy="822364"/>
            <a:chOff x="2343496" y="2582978"/>
            <a:chExt cx="4430791" cy="2079173"/>
          </a:xfrm>
        </p:grpSpPr>
        <p:sp>
          <p:nvSpPr>
            <p:cNvPr id="76" name="양쪽 모서리가 둥근 사각형 75"/>
            <p:cNvSpPr/>
            <p:nvPr/>
          </p:nvSpPr>
          <p:spPr>
            <a:xfrm>
              <a:off x="2395470" y="2582978"/>
              <a:ext cx="4378817" cy="846021"/>
            </a:xfrm>
            <a:prstGeom prst="round2Same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77" name="양쪽 모서리가 둥근 사각형 76"/>
            <p:cNvSpPr/>
            <p:nvPr/>
          </p:nvSpPr>
          <p:spPr>
            <a:xfrm rot="10800000">
              <a:off x="2395469" y="3428998"/>
              <a:ext cx="4378817" cy="1233153"/>
            </a:xfrm>
            <a:prstGeom prst="round2SameRect">
              <a:avLst>
                <a:gd name="adj1" fmla="val 50000"/>
                <a:gd name="adj2" fmla="val 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343496" y="2793860"/>
              <a:ext cx="1232918" cy="700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함초롬바탕" panose="02030604000101010101" pitchFamily="18" charset="-127"/>
                  <a:ea typeface="함초롬바탕" panose="02030604000101010101" pitchFamily="18" charset="-127"/>
                  <a:cs typeface="함초롬바탕" panose="02030604000101010101" pitchFamily="18" charset="-127"/>
                </a:rPr>
                <a:t>Packaging materials</a:t>
              </a:r>
              <a:endParaRPr lang="ko-KR" altLang="en-US" sz="600" b="1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408744" y="3428996"/>
              <a:ext cx="974432" cy="505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700" b="1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함초롬바탕" panose="02030604000101010101" pitchFamily="18" charset="-127"/>
                  <a:ea typeface="함초롬바탕" panose="02030604000101010101" pitchFamily="18" charset="-127"/>
                  <a:cs typeface="함초롬바탕" panose="02030604000101010101" pitchFamily="18" charset="-127"/>
                </a:rPr>
                <a:t>Foods</a:t>
              </a:r>
              <a:endParaRPr lang="ko-KR" altLang="en-US" sz="700" b="1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0" name="타원 79"/>
            <p:cNvSpPr/>
            <p:nvPr/>
          </p:nvSpPr>
          <p:spPr>
            <a:xfrm>
              <a:off x="3482216" y="2842981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1" name="타원 80"/>
            <p:cNvSpPr/>
            <p:nvPr/>
          </p:nvSpPr>
          <p:spPr>
            <a:xfrm>
              <a:off x="3736015" y="2799902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2" name="타원 81"/>
            <p:cNvSpPr/>
            <p:nvPr/>
          </p:nvSpPr>
          <p:spPr>
            <a:xfrm>
              <a:off x="4287030" y="3039698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3" name="타원 82"/>
            <p:cNvSpPr/>
            <p:nvPr/>
          </p:nvSpPr>
          <p:spPr>
            <a:xfrm>
              <a:off x="4948282" y="3029120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4" name="타원 83"/>
            <p:cNvSpPr/>
            <p:nvPr/>
          </p:nvSpPr>
          <p:spPr>
            <a:xfrm>
              <a:off x="5209864" y="2897723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5" name="타원 84"/>
            <p:cNvSpPr/>
            <p:nvPr/>
          </p:nvSpPr>
          <p:spPr>
            <a:xfrm>
              <a:off x="5360356" y="3119719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6" name="타원 85"/>
            <p:cNvSpPr/>
            <p:nvPr/>
          </p:nvSpPr>
          <p:spPr>
            <a:xfrm>
              <a:off x="5631972" y="2879768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7" name="타원 86"/>
            <p:cNvSpPr/>
            <p:nvPr/>
          </p:nvSpPr>
          <p:spPr>
            <a:xfrm>
              <a:off x="5804384" y="3372421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8" name="타원 87"/>
            <p:cNvSpPr/>
            <p:nvPr/>
          </p:nvSpPr>
          <p:spPr>
            <a:xfrm>
              <a:off x="6203129" y="2813535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89" name="타원 88"/>
            <p:cNvSpPr/>
            <p:nvPr/>
          </p:nvSpPr>
          <p:spPr>
            <a:xfrm>
              <a:off x="6263529" y="3073663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0" name="타원 89"/>
            <p:cNvSpPr/>
            <p:nvPr/>
          </p:nvSpPr>
          <p:spPr>
            <a:xfrm>
              <a:off x="5850588" y="2701006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1" name="타원 90"/>
            <p:cNvSpPr/>
            <p:nvPr/>
          </p:nvSpPr>
          <p:spPr>
            <a:xfrm>
              <a:off x="4725334" y="3264112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2" name="타원 91"/>
            <p:cNvSpPr/>
            <p:nvPr/>
          </p:nvSpPr>
          <p:spPr>
            <a:xfrm>
              <a:off x="5391358" y="2646264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3" name="타원 92"/>
            <p:cNvSpPr/>
            <p:nvPr/>
          </p:nvSpPr>
          <p:spPr>
            <a:xfrm>
              <a:off x="4694943" y="2772862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4" name="타원 93"/>
            <p:cNvSpPr/>
            <p:nvPr/>
          </p:nvSpPr>
          <p:spPr>
            <a:xfrm>
              <a:off x="3917056" y="3044086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5" name="타원 94"/>
            <p:cNvSpPr/>
            <p:nvPr/>
          </p:nvSpPr>
          <p:spPr>
            <a:xfrm>
              <a:off x="4523849" y="2662562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3213090" y="2747440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7" name="타원 96"/>
            <p:cNvSpPr/>
            <p:nvPr/>
          </p:nvSpPr>
          <p:spPr>
            <a:xfrm>
              <a:off x="4058005" y="3351233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8" name="타원 97"/>
            <p:cNvSpPr/>
            <p:nvPr/>
          </p:nvSpPr>
          <p:spPr>
            <a:xfrm>
              <a:off x="3503128" y="3119719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99" name="타원 98"/>
            <p:cNvSpPr/>
            <p:nvPr/>
          </p:nvSpPr>
          <p:spPr>
            <a:xfrm>
              <a:off x="4058006" y="2814737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100" name="타원 99"/>
            <p:cNvSpPr/>
            <p:nvPr/>
          </p:nvSpPr>
          <p:spPr>
            <a:xfrm>
              <a:off x="5283146" y="3670977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101" name="타원 100"/>
            <p:cNvSpPr/>
            <p:nvPr/>
          </p:nvSpPr>
          <p:spPr>
            <a:xfrm>
              <a:off x="4505259" y="4298827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102" name="타원 101"/>
            <p:cNvSpPr/>
            <p:nvPr/>
          </p:nvSpPr>
          <p:spPr>
            <a:xfrm>
              <a:off x="5943507" y="4239273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103" name="타원 102"/>
            <p:cNvSpPr/>
            <p:nvPr/>
          </p:nvSpPr>
          <p:spPr>
            <a:xfrm>
              <a:off x="3466563" y="3839568"/>
              <a:ext cx="196717" cy="196717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cxnSp>
          <p:nvCxnSpPr>
            <p:cNvPr id="104" name="직선 화살표 연결선 103"/>
            <p:cNvCxnSpPr>
              <a:stCxn id="97" idx="4"/>
            </p:cNvCxnSpPr>
            <p:nvPr/>
          </p:nvCxnSpPr>
          <p:spPr>
            <a:xfrm flipH="1">
              <a:off x="4156363" y="3547950"/>
              <a:ext cx="1" cy="3009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직선 화살표 연결선 104"/>
            <p:cNvCxnSpPr/>
            <p:nvPr/>
          </p:nvCxnSpPr>
          <p:spPr>
            <a:xfrm flipH="1">
              <a:off x="4840802" y="3468430"/>
              <a:ext cx="1" cy="3009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직선 화살표 연결선 105"/>
            <p:cNvCxnSpPr/>
            <p:nvPr/>
          </p:nvCxnSpPr>
          <p:spPr>
            <a:xfrm flipH="1">
              <a:off x="5916713" y="3547950"/>
              <a:ext cx="1" cy="3009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TextBox 106"/>
          <p:cNvSpPr txBox="1"/>
          <p:nvPr/>
        </p:nvSpPr>
        <p:spPr>
          <a:xfrm>
            <a:off x="7564744" y="3957859"/>
            <a:ext cx="42442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n>
                  <a:solidFill>
                    <a:schemeClr val="tx1">
                      <a:alpha val="0"/>
                    </a:schemeClr>
                  </a:solidFill>
                </a:ln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Mass transfer by concentration gradient</a:t>
            </a:r>
            <a:endParaRPr lang="ko-KR" altLang="en-US" sz="1100" b="1" dirty="0">
              <a:ln>
                <a:solidFill>
                  <a:schemeClr val="tx1">
                    <a:alpha val="0"/>
                  </a:schemeClr>
                </a:solidFill>
              </a:ln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8599498" y="4609375"/>
            <a:ext cx="2214978" cy="1607155"/>
            <a:chOff x="9129544" y="5067094"/>
            <a:chExt cx="2321477" cy="16844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9" name="그림 108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129544" y="5627480"/>
              <a:ext cx="2321477" cy="1124043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10" name="그림 10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355074" y="5067094"/>
              <a:ext cx="1833682" cy="544375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2" name="제목 1"/>
          <p:cNvSpPr txBox="1">
            <a:spLocks/>
          </p:cNvSpPr>
          <p:nvPr/>
        </p:nvSpPr>
        <p:spPr>
          <a:xfrm>
            <a:off x="3705538" y="1887100"/>
            <a:ext cx="4374764" cy="3926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b="1" dirty="0">
                <a:ln>
                  <a:solidFill>
                    <a:schemeClr val="tx1">
                      <a:lumMod val="75000"/>
                      <a:lumOff val="25000"/>
                      <a:alpha val="21000"/>
                    </a:schemeClr>
                  </a:solidFill>
                </a:ln>
                <a:solidFill>
                  <a:srgbClr val="00B0F0"/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2. New packaging system &amp; technology</a:t>
            </a:r>
            <a:endParaRPr lang="ko-KR" altLang="en-US" sz="1600" b="1" dirty="0">
              <a:ln>
                <a:solidFill>
                  <a:schemeClr val="tx1">
                    <a:lumMod val="75000"/>
                    <a:lumOff val="25000"/>
                    <a:alpha val="21000"/>
                  </a:schemeClr>
                </a:solidFill>
              </a:ln>
              <a:solidFill>
                <a:srgbClr val="00B0F0"/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8003283" y="1887100"/>
            <a:ext cx="3433849" cy="39266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1600" b="1" dirty="0">
                <a:ln>
                  <a:solidFill>
                    <a:schemeClr val="tx1">
                      <a:lumMod val="75000"/>
                      <a:lumOff val="25000"/>
                      <a:alpha val="21000"/>
                    </a:schemeClr>
                  </a:solidFill>
                </a:ln>
                <a:solidFill>
                  <a:srgbClr val="7030A0"/>
                </a:solidFill>
                <a:latin typeface="Arial" panose="020B0604020202020204" pitchFamily="34" charset="0"/>
                <a:ea typeface="함초롬바탕" panose="02030604000101010101" pitchFamily="18" charset="-127"/>
                <a:cs typeface="Arial" panose="020B0604020202020204" pitchFamily="34" charset="0"/>
              </a:rPr>
              <a:t>3. Safety of packaging materials</a:t>
            </a:r>
            <a:endParaRPr lang="ko-KR" altLang="en-US" sz="1600" b="1" dirty="0">
              <a:ln>
                <a:solidFill>
                  <a:schemeClr val="tx1">
                    <a:lumMod val="75000"/>
                    <a:lumOff val="25000"/>
                    <a:alpha val="21000"/>
                  </a:schemeClr>
                </a:solidFill>
              </a:ln>
              <a:solidFill>
                <a:srgbClr val="7030A0"/>
              </a:solidFill>
              <a:latin typeface="Arial" panose="020B0604020202020204" pitchFamily="34" charset="0"/>
              <a:ea typeface="함초롬바탕" panose="02030604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10876" y="1072155"/>
            <a:ext cx="8669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/>
            <a:r>
              <a:rPr lang="en-US" altLang="ko-KR" sz="28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▪</a:t>
            </a:r>
            <a:r>
              <a:rPr lang="en-US" altLang="ko-KR" sz="2200" b="1" dirty="0">
                <a:ln>
                  <a:solidFill>
                    <a:schemeClr val="lt1">
                      <a:hueOff val="0"/>
                      <a:satOff val="0"/>
                      <a:lumOff val="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en-US" altLang="ko-KR" sz="2200" b="1" dirty="0">
                <a:ln>
                  <a:solidFill>
                    <a:schemeClr val="accent1">
                      <a:lumMod val="75000"/>
                      <a:alpha val="0"/>
                    </a:schemeClr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Emerging new technologies in food packaging</a:t>
            </a:r>
            <a:endParaRPr lang="ko-KR" altLang="en-US" sz="2200" b="1" dirty="0">
              <a:ln>
                <a:solidFill>
                  <a:schemeClr val="lt1">
                    <a:hueOff val="0"/>
                    <a:satOff val="0"/>
                    <a:lumOff val="0"/>
                    <a:alpha val="0"/>
                  </a:schemeClr>
                </a:solidFill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1404041" y="6554368"/>
            <a:ext cx="1193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solidFill>
                  <a:schemeClr val="lt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- 27 -</a:t>
            </a:r>
            <a:endParaRPr lang="ko-KR" altLang="en-US" sz="1100" dirty="0">
              <a:solidFill>
                <a:schemeClr val="lt1"/>
              </a:solidFill>
              <a:latin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0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</a:schemeClr>
            </a:gs>
            <a:gs pos="76000">
              <a:schemeClr val="bg1"/>
            </a:gs>
            <a:gs pos="36000">
              <a:schemeClr val="bg1"/>
            </a:gs>
            <a:gs pos="49000">
              <a:schemeClr val="bg1"/>
            </a:gs>
            <a:gs pos="85000">
              <a:schemeClr val="bg1">
                <a:lumMod val="9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82499" y="14681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 </a:t>
            </a: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8" name="그림 1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58" y="505197"/>
            <a:ext cx="10409485" cy="5847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" name="직사각형 121"/>
          <p:cNvSpPr/>
          <p:nvPr/>
        </p:nvSpPr>
        <p:spPr>
          <a:xfrm>
            <a:off x="5943247" y="4025731"/>
            <a:ext cx="3571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http://hanlab.korea.ac.kr/</a:t>
            </a:r>
          </a:p>
        </p:txBody>
      </p:sp>
      <p:sp>
        <p:nvSpPr>
          <p:cNvPr id="123" name="직사각형 122"/>
          <p:cNvSpPr/>
          <p:nvPr/>
        </p:nvSpPr>
        <p:spPr>
          <a:xfrm>
            <a:off x="4185452" y="4532092"/>
            <a:ext cx="7050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Food 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Process Engineering </a:t>
            </a:r>
            <a:r>
              <a:rPr lang="en-US" altLang="ko-KR" sz="2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 </a:t>
            </a:r>
            <a:r>
              <a:rPr lang="en-US" altLang="ko-KR" sz="2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altLang="ko-KR" sz="24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Korea university</a:t>
            </a:r>
            <a:endParaRPr lang="ko-KR" altLang="en-US" sz="24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342" y="1242391"/>
            <a:ext cx="4191438" cy="250781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4" name="직사각형 3"/>
          <p:cNvSpPr/>
          <p:nvPr/>
        </p:nvSpPr>
        <p:spPr>
          <a:xfrm>
            <a:off x="944217" y="1958009"/>
            <a:ext cx="61324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ko-K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Grazie mille</a:t>
            </a:r>
            <a:endParaRPr lang="ko-KR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031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 테마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</TotalTime>
  <Words>2597</Words>
  <Application>Microsoft Office PowerPoint</Application>
  <PresentationFormat>와이드스크린</PresentationFormat>
  <Paragraphs>664</Paragraphs>
  <Slides>34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55" baseType="lpstr">
      <vt:lpstr>Arial</vt:lpstr>
      <vt:lpstr>Times New Roman</vt:lpstr>
      <vt:lpstr>바탕</vt:lpstr>
      <vt:lpstr>Ebrima</vt:lpstr>
      <vt:lpstr>Mistral</vt:lpstr>
      <vt:lpstr>나눔명조 ExtraBold</vt:lpstr>
      <vt:lpstr>HY견고딕</vt:lpstr>
      <vt:lpstr>Wingdings</vt:lpstr>
      <vt:lpstr>Symbol</vt:lpstr>
      <vt:lpstr>Khmer UI</vt:lpstr>
      <vt:lpstr>Segoe UI Semibold</vt:lpstr>
      <vt:lpstr>Arial Unicode MS</vt:lpstr>
      <vt:lpstr>함초롬돋움</vt:lpstr>
      <vt:lpstr>Calibri Light</vt:lpstr>
      <vt:lpstr>맑은 고딕</vt:lpstr>
      <vt:lpstr>Lucida Calligraphy</vt:lpstr>
      <vt:lpstr>Cambria Math</vt:lpstr>
      <vt:lpstr>나눔고딕</vt:lpstr>
      <vt:lpstr>Calibri</vt:lpstr>
      <vt:lpstr>함초롬바탕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</dc:creator>
  <cp:lastModifiedBy>김소연</cp:lastModifiedBy>
  <cp:revision>183</cp:revision>
  <dcterms:created xsi:type="dcterms:W3CDTF">2016-06-02T07:29:39Z</dcterms:created>
  <dcterms:modified xsi:type="dcterms:W3CDTF">2016-06-13T18:45:09Z</dcterms:modified>
</cp:coreProperties>
</file>