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9" r:id="rId1"/>
  </p:sldMasterIdLst>
  <p:notesMasterIdLst>
    <p:notesMasterId r:id="rId20"/>
  </p:notesMasterIdLst>
  <p:handoutMasterIdLst>
    <p:handoutMasterId r:id="rId21"/>
  </p:handoutMasterIdLst>
  <p:sldIdLst>
    <p:sldId id="334" r:id="rId2"/>
    <p:sldId id="957" r:id="rId3"/>
    <p:sldId id="858" r:id="rId4"/>
    <p:sldId id="937" r:id="rId5"/>
    <p:sldId id="951" r:id="rId6"/>
    <p:sldId id="952" r:id="rId7"/>
    <p:sldId id="954" r:id="rId8"/>
    <p:sldId id="953" r:id="rId9"/>
    <p:sldId id="938" r:id="rId10"/>
    <p:sldId id="958" r:id="rId11"/>
    <p:sldId id="959" r:id="rId12"/>
    <p:sldId id="960" r:id="rId13"/>
    <p:sldId id="961" r:id="rId14"/>
    <p:sldId id="962" r:id="rId15"/>
    <p:sldId id="963" r:id="rId16"/>
    <p:sldId id="964" r:id="rId17"/>
    <p:sldId id="955" r:id="rId18"/>
    <p:sldId id="876" r:id="rId19"/>
  </p:sldIdLst>
  <p:sldSz cx="9144000" cy="6858000" type="screen4x3"/>
  <p:notesSz cx="6797675" cy="9926638"/>
  <p:embeddedFontLst>
    <p:embeddedFont>
      <p:font typeface="Monotype Sorts" panose="05000000000000000000" charset="2"/>
      <p:regular r:id="rId22"/>
    </p:embeddedFont>
    <p:embeddedFont>
      <p:font typeface="Arial Unicode MS" panose="020B0604020202020204" pitchFamily="50" charset="-127"/>
      <p:regular r:id="rId23"/>
    </p:embeddedFont>
    <p:embeddedFont>
      <p:font typeface="HY헤드라인M" panose="02030600000101010101" pitchFamily="18" charset="-127"/>
      <p:regular r:id="rId24"/>
    </p:embeddedFont>
    <p:embeddedFont>
      <p:font typeface="맑은 고딕" panose="020B0503020000020004" pitchFamily="50" charset="-127"/>
      <p:regular r:id="rId25"/>
      <p:bold r:id="rId26"/>
    </p:embeddedFont>
    <p:embeddedFont>
      <p:font typeface="HY견고딕" panose="02030600000101010101" pitchFamily="18" charset="-127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" userDrawn="1">
          <p15:clr>
            <a:srgbClr val="A4A3A4"/>
          </p15:clr>
        </p15:guide>
        <p15:guide id="2" orient="horz" pos="709">
          <p15:clr>
            <a:srgbClr val="A4A3A4"/>
          </p15:clr>
        </p15:guide>
        <p15:guide id="3" orient="horz" pos="1661" userDrawn="1">
          <p15:clr>
            <a:srgbClr val="A4A3A4"/>
          </p15:clr>
        </p15:guide>
        <p15:guide id="4" pos="4876">
          <p15:clr>
            <a:srgbClr val="A4A3A4"/>
          </p15:clr>
        </p15:guide>
        <p15:guide id="5" pos="2109">
          <p15:clr>
            <a:srgbClr val="A4A3A4"/>
          </p15:clr>
        </p15:guide>
        <p15:guide id="6" pos="295">
          <p15:clr>
            <a:srgbClr val="A4A3A4"/>
          </p15:clr>
        </p15:guide>
        <p15:guide id="7" pos="385">
          <p15:clr>
            <a:srgbClr val="A4A3A4"/>
          </p15:clr>
        </p15:guide>
        <p15:guide id="8" pos="564">
          <p15:clr>
            <a:srgbClr val="A4A3A4"/>
          </p15:clr>
        </p15:guide>
        <p15:guide id="9" pos="2608">
          <p15:clr>
            <a:srgbClr val="A4A3A4"/>
          </p15:clr>
        </p15:guide>
        <p15:guide id="10" pos="657">
          <p15:clr>
            <a:srgbClr val="A4A3A4"/>
          </p15:clr>
        </p15:guide>
        <p15:guide id="11" orient="horz" pos="351">
          <p15:clr>
            <a:srgbClr val="A4A3A4"/>
          </p15:clr>
        </p15:guide>
        <p15:guide id="12" orient="horz" pos="572">
          <p15:clr>
            <a:srgbClr val="A4A3A4"/>
          </p15:clr>
        </p15:guide>
        <p15:guide id="13" orient="horz" pos="1979" userDrawn="1">
          <p15:clr>
            <a:srgbClr val="A4A3A4"/>
          </p15:clr>
        </p15:guide>
        <p15:guide id="14" orient="horz" pos="754">
          <p15:clr>
            <a:srgbClr val="A4A3A4"/>
          </p15:clr>
        </p15:guide>
        <p15:guide id="15" orient="horz" pos="3067" userDrawn="1">
          <p15:clr>
            <a:srgbClr val="A4A3A4"/>
          </p15:clr>
        </p15:guide>
        <p15:guide id="16" pos="4045">
          <p15:clr>
            <a:srgbClr val="A4A3A4"/>
          </p15:clr>
        </p15:guide>
        <p15:guide id="17" pos="2181">
          <p15:clr>
            <a:srgbClr val="A4A3A4"/>
          </p15:clr>
        </p15:guide>
        <p15:guide id="18" pos="265">
          <p15:clr>
            <a:srgbClr val="A4A3A4"/>
          </p15:clr>
        </p15:guide>
        <p15:guide id="19" pos="2416">
          <p15:clr>
            <a:srgbClr val="A4A3A4"/>
          </p15:clr>
        </p15:guide>
        <p15:guide id="20" pos="789">
          <p15:clr>
            <a:srgbClr val="A4A3A4"/>
          </p15:clr>
        </p15:guide>
        <p15:guide id="21" pos="181">
          <p15:clr>
            <a:srgbClr val="A4A3A4"/>
          </p15:clr>
        </p15:guide>
        <p15:guide id="22" pos="474">
          <p15:clr>
            <a:srgbClr val="A4A3A4"/>
          </p15:clr>
        </p15:guide>
        <p15:guide id="23" pos="2880">
          <p15:clr>
            <a:srgbClr val="A4A3A4"/>
          </p15:clr>
        </p15:guide>
        <p15:guide id="24" pos="3878">
          <p15:clr>
            <a:srgbClr val="A4A3A4"/>
          </p15:clr>
        </p15:guide>
        <p15:guide id="25" pos="521">
          <p15:clr>
            <a:srgbClr val="A4A3A4"/>
          </p15:clr>
        </p15:guide>
        <p15:guide id="26" pos="151">
          <p15:clr>
            <a:srgbClr val="A4A3A4"/>
          </p15:clr>
        </p15:guide>
        <p15:guide id="27" pos="235">
          <p15:clr>
            <a:srgbClr val="A4A3A4"/>
          </p15:clr>
        </p15:guide>
        <p15:guide id="28" pos="5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0000"/>
    <a:srgbClr val="FFFF99"/>
    <a:srgbClr val="FCC4E9"/>
    <a:srgbClr val="DCC5ED"/>
    <a:srgbClr val="BDECFB"/>
    <a:srgbClr val="A3E7FF"/>
    <a:srgbClr val="71DAFF"/>
    <a:srgbClr val="0033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97" autoAdjust="0"/>
    <p:restoredTop sz="82719" autoAdjust="0"/>
  </p:normalViewPr>
  <p:slideViewPr>
    <p:cSldViewPr>
      <p:cViewPr varScale="1">
        <p:scale>
          <a:sx n="113" d="100"/>
          <a:sy n="113" d="100"/>
        </p:scale>
        <p:origin x="1776" y="96"/>
      </p:cViewPr>
      <p:guideLst>
        <p:guide orient="horz" pos="164"/>
        <p:guide orient="horz" pos="709"/>
        <p:guide orient="horz" pos="1661"/>
        <p:guide pos="4876"/>
        <p:guide pos="2109"/>
        <p:guide pos="295"/>
        <p:guide pos="385"/>
        <p:guide pos="564"/>
        <p:guide pos="2608"/>
        <p:guide pos="657"/>
        <p:guide orient="horz" pos="351"/>
        <p:guide orient="horz" pos="572"/>
        <p:guide orient="horz" pos="1979"/>
        <p:guide orient="horz" pos="754"/>
        <p:guide orient="horz" pos="3067"/>
        <p:guide pos="4045"/>
        <p:guide pos="2181"/>
        <p:guide pos="265"/>
        <p:guide pos="2416"/>
        <p:guide pos="789"/>
        <p:guide pos="181"/>
        <p:guide pos="474"/>
        <p:guide pos="2880"/>
        <p:guide pos="3878"/>
        <p:guide pos="521"/>
        <p:guide pos="151"/>
        <p:guide pos="235"/>
        <p:guide pos="5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098" y="1"/>
            <a:ext cx="2944958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242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098" y="9428242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fld id="{EA20CBA2-5761-46B0-BD36-9D129C69CC0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04454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958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098" y="1"/>
            <a:ext cx="2944958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312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12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606" y="4715712"/>
            <a:ext cx="5438464" cy="4466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312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242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312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098" y="9428242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fld id="{15B7DACB-B13E-4BB9-B502-92EF4D550E9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856094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C16E85-59DD-427A-906F-D6FB46273492}" type="slidenum">
              <a:rPr lang="en-US" altLang="ko-KR"/>
              <a:pPr/>
              <a:t>1</a:t>
            </a:fld>
            <a:endParaRPr lang="en-US" altLang="ko-KR" dirty="0"/>
          </a:p>
        </p:txBody>
      </p:sp>
      <p:sp>
        <p:nvSpPr>
          <p:cNvPr id="33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(</a:t>
            </a:r>
            <a:r>
              <a:rPr lang="ko-KR" altLang="en-US" dirty="0"/>
              <a:t>의장이 소개할 경우</a:t>
            </a:r>
            <a:r>
              <a:rPr lang="en-US" altLang="ko-KR" dirty="0"/>
              <a:t>) Thanks chairman</a:t>
            </a:r>
            <a:r>
              <a:rPr lang="en-US" altLang="ko-KR" baseline="0" dirty="0"/>
              <a:t> </a:t>
            </a:r>
            <a:r>
              <a:rPr lang="en-US" altLang="ko-KR" dirty="0"/>
              <a:t>for</a:t>
            </a:r>
            <a:r>
              <a:rPr lang="en-US" altLang="ko-KR" baseline="0" dirty="0"/>
              <a:t> introducing me. 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(</a:t>
            </a:r>
            <a:r>
              <a:rPr lang="ko-KR" altLang="en-US" dirty="0"/>
              <a:t>의장이 소속이나 이름을 다 소개하지 않을 경우</a:t>
            </a:r>
            <a:r>
              <a:rPr lang="en-US" altLang="ko-KR" dirty="0"/>
              <a:t> My name is Jae-Min</a:t>
            </a:r>
            <a:r>
              <a:rPr lang="en-US" altLang="ko-KR" baseline="0" dirty="0"/>
              <a:t> So</a:t>
            </a:r>
            <a:r>
              <a:rPr lang="en-US" altLang="ko-KR" dirty="0"/>
              <a:t>. I’m a doctoral</a:t>
            </a:r>
            <a:r>
              <a:rPr lang="en-US" altLang="ko-KR" baseline="0" dirty="0"/>
              <a:t> course’s student in </a:t>
            </a:r>
            <a:r>
              <a:rPr lang="en-US" altLang="ko-KR" baseline="0" dirty="0" err="1"/>
              <a:t>Sejong</a:t>
            </a:r>
            <a:r>
              <a:rPr lang="en-US" altLang="ko-KR" baseline="0" dirty="0"/>
              <a:t> university, South Korea.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aseline="0" dirty="0"/>
              <a:t>Today, I’d like to talk about the </a:t>
            </a:r>
            <a:r>
              <a:rPr lang="en-US" altLang="ko-KR" baseline="0" dirty="0" smtClean="0"/>
              <a:t>“</a:t>
            </a:r>
            <a:r>
              <a:rPr lang="en-US" altLang="ko-KR" sz="1200" b="1" spc="-1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Projection of drought characteristics according to future climate </a:t>
            </a:r>
            <a:br>
              <a:rPr lang="en-US" altLang="ko-KR" sz="1200" b="1" spc="-1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</a:br>
            <a:r>
              <a:rPr lang="en-US" altLang="ko-KR" sz="1200" b="1" spc="-1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and hydrological change in the Korean Peninsula</a:t>
            </a:r>
            <a:r>
              <a:rPr lang="en-US" altLang="ko-KR" baseline="0" dirty="0" smtClean="0"/>
              <a:t>”</a:t>
            </a:r>
            <a:endParaRPr lang="en-US" altLang="ko-KR" baseline="0" dirty="0"/>
          </a:p>
          <a:p>
            <a:endParaRPr lang="en-US" altLang="ko-KR" baseline="0" dirty="0"/>
          </a:p>
          <a:p>
            <a:r>
              <a:rPr lang="en-US" altLang="ko-KR" baseline="0" dirty="0" smtClean="0"/>
              <a:t>Today, I’d like to talk about my topic, These are my topic.</a:t>
            </a:r>
            <a:endParaRPr lang="en-US" altLang="ko-KR" baseline="0" dirty="0"/>
          </a:p>
        </p:txBody>
      </p:sp>
    </p:spTree>
    <p:extLst>
      <p:ext uri="{BB962C8B-B14F-4D97-AF65-F5344CB8AC3E}">
        <p14:creationId xmlns:p14="http://schemas.microsoft.com/office/powerpoint/2010/main" val="1380005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</a:rPr>
              <a:t>Drought is one of the serious natural disasters along with the floods, and that of South Korea with </a:t>
            </a:r>
            <a:r>
              <a:rPr lang="en-US" altLang="ko-KR" b="1" dirty="0" smtClean="0">
                <a:solidFill>
                  <a:srgbClr val="0070C0"/>
                </a:solidFill>
                <a:latin typeface="Calibri" panose="020F0502020204030204" pitchFamily="34" charset="0"/>
                <a:ea typeface="맑은 고딕" pitchFamily="50" charset="-127"/>
              </a:rPr>
              <a:t>2-3 year cycle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</a:rPr>
              <a:t>is no exception</a:t>
            </a:r>
            <a:endParaRPr lang="en-US" altLang="ko-KR" b="1" dirty="0" smtClean="0">
              <a:solidFill>
                <a:srgbClr val="000000"/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However, understanding of drought characteristics in North Korea is very limited  due to </a:t>
            </a:r>
            <a:r>
              <a:rPr lang="en-US" altLang="ko-KR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the lack of meteorological and hydrological information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Moreover, drought is projected to be more severe due to </a:t>
            </a:r>
            <a:r>
              <a:rPr lang="en-US" altLang="ko-KR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climate change impact</a:t>
            </a:r>
            <a:endParaRPr lang="en-US" altLang="ko-KR" b="1" dirty="0" smtClean="0">
              <a:solidFill>
                <a:srgbClr val="000000"/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Therefore, it is useful</a:t>
            </a:r>
            <a:r>
              <a:rPr lang="en-US" altLang="ko-KR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 to project future drought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 conditions in Korea and to compare their characteristics in South and North Korea</a:t>
            </a:r>
            <a:endParaRPr lang="ko-KR" altLang="en-US" b="1" dirty="0" smtClean="0">
              <a:solidFill>
                <a:srgbClr val="000000"/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  <a:p>
            <a:r>
              <a:rPr lang="en-US" altLang="ko-KR" b="1" baseline="0" dirty="0" smtClean="0"/>
              <a:t>So the objectives of this study is to project drought conditions using future global scale~ and to analyze the change of drought trend and frequency in the region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b="1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9421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baseline="0" dirty="0" smtClean="0"/>
              <a:t>The procedure of this </a:t>
            </a:r>
            <a:r>
              <a:rPr lang="en-US" altLang="ko-KR" b="1" baseline="0" dirty="0" smtClean="0"/>
              <a:t>study / </a:t>
            </a:r>
            <a:r>
              <a:rPr lang="en-US" altLang="ko-KR" b="1" baseline="0" dirty="0" smtClean="0"/>
              <a:t>are divided 2 part.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The first part is the historical data analysis to compute the drought indices by using hydro-meteorological data and hydrology model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And second part is the future projections by using the RCM with a downscaling scheme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200" b="1" i="0" u="none" strike="noStrike" kern="1200" baseline="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200" b="1" i="0" u="none" strike="noStrike" kern="1200" baseline="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For </a:t>
            </a:r>
            <a:r>
              <a:rPr kumimoji="1" lang="en-US" altLang="ko-KR" sz="1200" b="1" i="0" u="none" strike="noStrike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the historical analysis, the past climatology data was collected from NCDC (</a:t>
            </a:r>
            <a:r>
              <a:rPr lang="en-US" altLang="ko-KR" sz="1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National Climate Data Center)</a:t>
            </a:r>
            <a:r>
              <a:rPr kumimoji="1" lang="en-US" altLang="ko-KR" sz="1200" b="1" i="0" u="none" strike="noStrike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and Korea meteorological Administration respectively. 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And then for analysis of historical data, we used the hydrological model. 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The future scenarios of RCM were used daily time scale, and applied delta method. 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Finally, the hydrology model was run using scenario data to compute the future hydrology information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And then Drought indices was calculated for historical and future periods based on precipitation, Runoff, soil moisture</a:t>
            </a:r>
            <a:r>
              <a:rPr kumimoji="1" lang="en-US" altLang="ko-KR" sz="1200" b="1" i="0" u="none" strike="noStrike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200" b="1" i="0" u="none" strike="noStrike" kern="1200" baseline="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b="1" baseline="0" dirty="0" smtClean="0"/>
          </a:p>
          <a:p>
            <a:endParaRPr lang="en-US" altLang="ko-KR" b="1" dirty="0" smtClean="0"/>
          </a:p>
          <a:p>
            <a:endParaRPr lang="en-US" altLang="ko-KR" b="1" dirty="0" smtClean="0"/>
          </a:p>
          <a:p>
            <a:endParaRPr lang="ko-KR" altLang="en-US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52781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This is</a:t>
            </a:r>
            <a:r>
              <a:rPr lang="en-US" altLang="ko-KR" baseline="0" dirty="0" smtClean="0"/>
              <a:t> / our study area and data collections</a:t>
            </a:r>
          </a:p>
          <a:p>
            <a:r>
              <a:rPr lang="en-US" altLang="ko-KR" dirty="0" smtClean="0"/>
              <a:t>Out study area is the </a:t>
            </a:r>
            <a:r>
              <a:rPr lang="en-US" altLang="ko-KR" baseline="0" dirty="0" smtClean="0"/>
              <a:t>Korean Peninsula for both south and north Korea</a:t>
            </a:r>
          </a:p>
          <a:p>
            <a:r>
              <a:rPr lang="en-US" altLang="ko-KR" baseline="0" dirty="0" smtClean="0"/>
              <a:t>You can see the area in here.</a:t>
            </a:r>
          </a:p>
          <a:p>
            <a:r>
              <a:rPr lang="en-US" altLang="ko-KR" baseline="0" dirty="0" smtClean="0"/>
              <a:t>For the me~ and Top~ data collections</a:t>
            </a:r>
          </a:p>
          <a:p>
            <a:r>
              <a:rPr lang="en-US" altLang="ko-KR" baseline="0" dirty="0" smtClean="0"/>
              <a:t>We used a 59 ~ from KMA, and 24 NCDC data </a:t>
            </a:r>
          </a:p>
          <a:p>
            <a:r>
              <a:rPr lang="en-US" altLang="ko-KR" baseline="0" dirty="0" smtClean="0"/>
              <a:t>For to~ data, we used USGS ~ , </a:t>
            </a:r>
            <a:r>
              <a:rPr lang="en-US" altLang="ko-KR" baseline="0" dirty="0" err="1" smtClean="0"/>
              <a:t>univer</a:t>
            </a:r>
            <a:r>
              <a:rPr lang="en-US" altLang="ko-KR" baseline="0" dirty="0" smtClean="0"/>
              <a:t> </a:t>
            </a:r>
            <a:r>
              <a:rPr lang="en-US" altLang="ko-KR" baseline="0" dirty="0" err="1" smtClean="0"/>
              <a:t>landuse</a:t>
            </a:r>
            <a:r>
              <a:rPr lang="en-US" altLang="ko-KR" baseline="0" dirty="0" smtClean="0"/>
              <a:t>, </a:t>
            </a:r>
            <a:r>
              <a:rPr lang="en-US" altLang="ko-KR" baseline="0" dirty="0" err="1" smtClean="0"/>
              <a:t>Fao</a:t>
            </a:r>
            <a:r>
              <a:rPr lang="en-US" altLang="ko-KR" baseline="0" dirty="0" smtClean="0"/>
              <a:t> Soil properties data </a:t>
            </a:r>
          </a:p>
          <a:p>
            <a:r>
              <a:rPr lang="en-US" altLang="ko-KR" baseline="0" dirty="0" smtClean="0"/>
              <a:t>`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with south and north Korea, those of area is like this. </a:t>
            </a:r>
            <a:endParaRPr lang="en-US" altLang="ko-KR" dirty="0" smtClean="0"/>
          </a:p>
          <a:p>
            <a:r>
              <a:rPr lang="en-US" altLang="ko-KR" dirty="0" smtClean="0"/>
              <a:t>For </a:t>
            </a:r>
            <a:r>
              <a:rPr lang="en-US" altLang="ko-KR" dirty="0" smtClean="0"/>
              <a:t>detail</a:t>
            </a:r>
            <a:r>
              <a:rPr lang="en-US" altLang="ko-KR" baseline="0" dirty="0" smtClean="0"/>
              <a:t>, </a:t>
            </a:r>
            <a:r>
              <a:rPr lang="en-US" altLang="ko-KR" dirty="0" smtClean="0"/>
              <a:t>The study </a:t>
            </a:r>
            <a:r>
              <a:rPr lang="en-US" altLang="ko-KR" dirty="0"/>
              <a:t>area </a:t>
            </a:r>
            <a:r>
              <a:rPr lang="en-US" altLang="ko-KR" dirty="0" smtClean="0"/>
              <a:t>is</a:t>
            </a:r>
            <a:r>
              <a:rPr lang="en-US" altLang="ko-KR" baseline="0" dirty="0" smtClean="0"/>
              <a:t> the Korean Peninsula with south and north Korea, those of area like this. </a:t>
            </a:r>
          </a:p>
          <a:p>
            <a:r>
              <a:rPr lang="en-US" altLang="ko-KR" baseline="0" dirty="0" smtClean="0"/>
              <a:t>South and North Korea meteorological data was collected from KMA and NCDC. We used 59 ASOS data of KMA and 24 NCDC data for south and north Korea.</a:t>
            </a:r>
          </a:p>
          <a:p>
            <a:r>
              <a:rPr lang="en-US" altLang="ko-KR" baseline="0" dirty="0" smtClean="0"/>
              <a:t>For this topographical data to apply the hydrologic model, we used USGS DEM, UMD land use data, and FAO soil properties data.</a:t>
            </a:r>
          </a:p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50443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We</a:t>
            </a:r>
            <a:r>
              <a:rPr lang="en-US" altLang="ko-KR" baseline="0" dirty="0" smtClean="0"/>
              <a:t> used RCP 8.5 emission scenario, </a:t>
            </a:r>
          </a:p>
          <a:p>
            <a:r>
              <a:rPr lang="en-US" altLang="ko-KR" baseline="0" dirty="0" smtClean="0"/>
              <a:t>Had a0 GCM from IPCC, Had </a:t>
            </a:r>
            <a:r>
              <a:rPr lang="en-US" altLang="ko-KR" baseline="0" dirty="0" err="1" smtClean="0"/>
              <a:t>ra</a:t>
            </a:r>
            <a:r>
              <a:rPr lang="en-US" altLang="ko-KR" baseline="0" dirty="0" smtClean="0"/>
              <a:t> for the regional model~ from KMA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 smtClean="0"/>
              <a:t>RCM used in this study were driven by RCP 8.5 scenarios based on AR5,</a:t>
            </a:r>
            <a:r>
              <a:rPr lang="en-US" altLang="ko-KR" baseline="0" dirty="0" smtClean="0"/>
              <a:t> (</a:t>
            </a:r>
            <a:r>
              <a:rPr lang="en-US" altLang="ko-KR" dirty="0" smtClean="0"/>
              <a:t>which have an important role for climate projection and water resource management in the future</a:t>
            </a:r>
            <a:r>
              <a:rPr lang="en-US" altLang="ko-KR" dirty="0" smtClean="0"/>
              <a:t>.)</a:t>
            </a:r>
            <a:br>
              <a:rPr lang="en-US" altLang="ko-KR" dirty="0" smtClean="0"/>
            </a:br>
            <a:r>
              <a:rPr lang="en-US" altLang="ko-KR" dirty="0" smtClean="0"/>
              <a:t>The GCM and RCM</a:t>
            </a:r>
            <a:r>
              <a:rPr lang="en-US" altLang="ko-KR" baseline="0" dirty="0" smtClean="0"/>
              <a:t> data</a:t>
            </a:r>
            <a:r>
              <a:rPr lang="en-US" altLang="ko-KR" dirty="0" smtClean="0"/>
              <a:t> </a:t>
            </a:r>
            <a:r>
              <a:rPr lang="en-US" altLang="ko-KR" dirty="0" smtClean="0"/>
              <a:t>was collected from IPCC Data</a:t>
            </a:r>
            <a:r>
              <a:rPr lang="en-US" altLang="ko-KR" baseline="0" dirty="0" smtClean="0"/>
              <a:t> Distribution Center </a:t>
            </a:r>
            <a:r>
              <a:rPr lang="en-US" altLang="ko-KR" baseline="0" dirty="0" smtClean="0"/>
              <a:t>and KMA, </a:t>
            </a:r>
            <a:r>
              <a:rPr lang="en-US" altLang="ko-KR" baseline="0" dirty="0" err="1" smtClean="0"/>
              <a:t>respectivily</a:t>
            </a:r>
            <a:endParaRPr lang="en-US" altLang="ko-KR" baseline="0" dirty="0" smtClean="0"/>
          </a:p>
          <a:p>
            <a:r>
              <a:rPr lang="en-US" altLang="ko-KR" dirty="0" smtClean="0"/>
              <a:t>For</a:t>
            </a:r>
            <a:r>
              <a:rPr lang="en-US" altLang="ko-KR" baseline="0" dirty="0" smtClean="0"/>
              <a:t> </a:t>
            </a:r>
            <a:r>
              <a:rPr lang="en-US" altLang="ko-KR" baseline="0" dirty="0" smtClean="0"/>
              <a:t>the downscaling from RCM outputs to regional scale </a:t>
            </a:r>
            <a:r>
              <a:rPr lang="en-US" altLang="ko-KR" baseline="0" dirty="0" smtClean="0"/>
              <a:t>results</a:t>
            </a:r>
          </a:p>
          <a:p>
            <a:r>
              <a:rPr lang="en-US" altLang="ko-KR" baseline="0" dirty="0" smtClean="0"/>
              <a:t>We do the post processing by using the delta method for bias correction</a:t>
            </a:r>
            <a:endParaRPr lang="en-US" altLang="ko-KR" baseline="0" dirty="0"/>
          </a:p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4590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For the future projection of hydrologic</a:t>
            </a:r>
            <a:r>
              <a:rPr lang="en-US" altLang="ko-KR" baseline="0" dirty="0" smtClean="0"/>
              <a:t> information like </a:t>
            </a:r>
            <a:r>
              <a:rPr lang="en-US" altLang="ko-KR" dirty="0" smtClean="0"/>
              <a:t>runoff,</a:t>
            </a:r>
            <a:r>
              <a:rPr lang="en-US" altLang="ko-KR" baseline="0" dirty="0" smtClean="0"/>
              <a:t> </a:t>
            </a:r>
            <a:r>
              <a:rPr lang="en-US" altLang="ko-KR" dirty="0" smtClean="0"/>
              <a:t>soil moisture,</a:t>
            </a:r>
            <a:r>
              <a:rPr lang="en-US" altLang="ko-KR" baseline="0" dirty="0" smtClean="0"/>
              <a:t> else on, we selected VIC model.</a:t>
            </a: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The VIC model is a soil-vegetation-atmospheric transfer scheme that consider both energy and water balances, so it </a:t>
            </a:r>
            <a:r>
              <a:rPr lang="en-US" altLang="ko-KR" baseline="0" dirty="0" smtClean="0"/>
              <a:t>widely used for analyzing the variations of water resources on climate change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79276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We used the drought indices like SPI,</a:t>
            </a:r>
            <a:r>
              <a:rPr lang="en-US" altLang="ko-KR" baseline="0" dirty="0" smtClean="0"/>
              <a:t> SRI and SSI </a:t>
            </a:r>
            <a:r>
              <a:rPr kumimoji="1" lang="it-IT" altLang="ko-KR" sz="1200" kern="12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+mn-cs"/>
              </a:rPr>
              <a:t>classified as meteorological, hydrological and agricultural drought </a:t>
            </a:r>
            <a:r>
              <a:rPr lang="en-US" altLang="ko-KR" baseline="0" dirty="0" smtClean="0"/>
              <a:t>(</a:t>
            </a:r>
            <a:r>
              <a:rPr lang="en-US" altLang="ko-KR" dirty="0" smtClean="0"/>
              <a:t>to apply</a:t>
            </a:r>
            <a:r>
              <a:rPr lang="en-US" altLang="ko-KR" baseline="0" dirty="0" smtClean="0"/>
              <a:t> on South and North Korea)</a:t>
            </a:r>
            <a:endParaRPr lang="en-US" altLang="ko-KR" dirty="0" smtClean="0"/>
          </a:p>
          <a:p>
            <a:r>
              <a:rPr lang="en-US" altLang="ko-KR" dirty="0" smtClean="0"/>
              <a:t>This figure</a:t>
            </a:r>
            <a:r>
              <a:rPr lang="en-US" altLang="ko-KR" baseline="0" dirty="0" smtClean="0"/>
              <a:t> show the drought index calculation</a:t>
            </a:r>
            <a:endParaRPr lang="en-US" altLang="ko-KR" dirty="0" smtClean="0"/>
          </a:p>
          <a:p>
            <a:r>
              <a:rPr lang="en-US" altLang="ko-KR" dirty="0" smtClean="0"/>
              <a:t>we need the</a:t>
            </a:r>
            <a:r>
              <a:rPr lang="en-US" altLang="ko-KR" baseline="0" dirty="0" smtClean="0"/>
              <a:t> </a:t>
            </a:r>
            <a:r>
              <a:rPr lang="en-US" altLang="ko-KR" dirty="0" smtClean="0"/>
              <a:t>technique to estimate drought indices from hydro-climate variables.</a:t>
            </a:r>
          </a:p>
          <a:p>
            <a:r>
              <a:rPr lang="en-US" altLang="ko-KR" baseline="0" dirty="0" smtClean="0"/>
              <a:t>Firstly, we estimate time series for 3-month cumulative </a:t>
            </a:r>
            <a:r>
              <a:rPr lang="en-US" altLang="ko-KR" baseline="0" dirty="0" err="1" smtClean="0"/>
              <a:t>prec</a:t>
            </a:r>
            <a:r>
              <a:rPr lang="en-US" altLang="ko-KR" baseline="0" dirty="0" smtClean="0"/>
              <a:t>, runoff, soil moisture.</a:t>
            </a:r>
          </a:p>
          <a:p>
            <a:r>
              <a:rPr lang="en-US" altLang="ko-KR" dirty="0" smtClean="0"/>
              <a:t>And than select the</a:t>
            </a:r>
            <a:r>
              <a:rPr lang="en-US" altLang="ko-KR" baseline="0" dirty="0" smtClean="0"/>
              <a:t> optimal distribution and estimate distribution parameter</a:t>
            </a:r>
          </a:p>
          <a:p>
            <a:r>
              <a:rPr lang="en-US" altLang="ko-KR" dirty="0" smtClean="0"/>
              <a:t>Finally,</a:t>
            </a:r>
            <a:r>
              <a:rPr lang="en-US" altLang="ko-KR" baseline="0" dirty="0" smtClean="0"/>
              <a:t> </a:t>
            </a:r>
            <a:r>
              <a:rPr lang="en-US" altLang="ko-KR" dirty="0" smtClean="0"/>
              <a:t>through the normalization</a:t>
            </a:r>
            <a:r>
              <a:rPr lang="en-US" altLang="ko-KR" baseline="0" dirty="0" smtClean="0"/>
              <a:t> process,</a:t>
            </a:r>
            <a:r>
              <a:rPr lang="en-US" altLang="ko-KR" dirty="0" smtClean="0"/>
              <a:t> we </a:t>
            </a:r>
            <a:r>
              <a:rPr lang="en-US" altLang="ko-KR" baseline="0" dirty="0" smtClean="0"/>
              <a:t>estimate the drought index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33233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For estimating</a:t>
            </a:r>
            <a:r>
              <a:rPr lang="en-US" altLang="ko-KR" baseline="0" dirty="0" smtClean="0"/>
              <a:t> the optimal distribution for hydro-climate variables. We used the several distribution like that.</a:t>
            </a:r>
          </a:p>
          <a:p>
            <a:r>
              <a:rPr lang="en-US" altLang="ko-KR" baseline="0" dirty="0" smtClean="0"/>
              <a:t>This figure show the fit-test result for several distributions. </a:t>
            </a:r>
          </a:p>
          <a:p>
            <a:r>
              <a:rPr lang="en-US" altLang="ko-KR" baseline="0" dirty="0" smtClean="0"/>
              <a:t>Based on this result, we selected the Gamma, Log-</a:t>
            </a:r>
            <a:r>
              <a:rPr lang="en-US" altLang="ko-KR" baseline="0" dirty="0" err="1" smtClean="0"/>
              <a:t>pearson</a:t>
            </a:r>
            <a:r>
              <a:rPr lang="en-US" altLang="ko-KR" baseline="0" dirty="0" smtClean="0"/>
              <a:t>, and </a:t>
            </a:r>
            <a:r>
              <a:rPr lang="en-US" altLang="ko-KR" baseline="0" dirty="0" err="1" smtClean="0"/>
              <a:t>Wakeby</a:t>
            </a:r>
            <a:r>
              <a:rPr lang="en-US" altLang="ko-KR" baseline="0" dirty="0" smtClean="0"/>
              <a:t> distribution for prec. Runoff, soil moisture and calculated drought index using each distribution</a:t>
            </a:r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63758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aseline="0" dirty="0" smtClean="0"/>
              <a:t>This slide show the future precipitation and temperature projections in South and North Korea.</a:t>
            </a:r>
          </a:p>
          <a:p>
            <a:r>
              <a:rPr lang="en-US" altLang="ko-KR" baseline="0" dirty="0" smtClean="0"/>
              <a:t>As you can see this figures, </a:t>
            </a:r>
          </a:p>
          <a:p>
            <a:r>
              <a:rPr lang="en-US" altLang="ko-KR" baseline="0" dirty="0" smtClean="0"/>
              <a:t>Precipitation increases in spring season, and temperature rise in all the month in South Korea.</a:t>
            </a:r>
          </a:p>
          <a:p>
            <a:r>
              <a:rPr lang="en-US" altLang="ko-KR" baseline="0" dirty="0" smtClean="0"/>
              <a:t>In North Korea, P increases in summer season, and tem. rise with similar pattern of South Korea</a:t>
            </a:r>
            <a:r>
              <a:rPr lang="en-US" altLang="ko-KR" baseline="0" dirty="0"/>
              <a:t>.</a:t>
            </a: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48248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aseline="0" dirty="0" smtClean="0"/>
              <a:t>This slide show the future soil moisture and runoff projections in South and North Korea.</a:t>
            </a:r>
          </a:p>
          <a:p>
            <a:r>
              <a:rPr lang="en-US" altLang="ko-KR" baseline="0" dirty="0" smtClean="0"/>
              <a:t>Soil moisture increase in may, jun., </a:t>
            </a:r>
            <a:r>
              <a:rPr lang="en-US" altLang="ko-KR" baseline="0" dirty="0" err="1" smtClean="0"/>
              <a:t>aug.</a:t>
            </a:r>
            <a:r>
              <a:rPr lang="en-US" altLang="ko-KR" baseline="0" dirty="0" smtClean="0"/>
              <a:t>, and runoff increases in Apr, may, </a:t>
            </a:r>
            <a:r>
              <a:rPr lang="en-US" altLang="ko-KR" baseline="0" dirty="0" err="1" smtClean="0"/>
              <a:t>jun</a:t>
            </a:r>
            <a:r>
              <a:rPr lang="en-US" altLang="ko-KR" baseline="0" dirty="0" smtClean="0"/>
              <a:t> in South Korea</a:t>
            </a:r>
          </a:p>
          <a:p>
            <a:r>
              <a:rPr lang="en-US" altLang="ko-KR" baseline="0" dirty="0" smtClean="0"/>
              <a:t>And in North Korea, Soil moisture increases in almost all the months, and runoff increases </a:t>
            </a:r>
            <a:r>
              <a:rPr lang="en-US" altLang="ko-KR" baseline="0" dirty="0" err="1" smtClean="0"/>
              <a:t>jun</a:t>
            </a:r>
            <a:r>
              <a:rPr lang="en-US" altLang="ko-KR" baseline="0" dirty="0" smtClean="0"/>
              <a:t>, </a:t>
            </a:r>
            <a:r>
              <a:rPr lang="en-US" altLang="ko-KR" baseline="0" dirty="0" err="1" smtClean="0"/>
              <a:t>jul</a:t>
            </a:r>
            <a:r>
              <a:rPr lang="en-US" altLang="ko-KR" baseline="0" dirty="0" smtClean="0"/>
              <a:t>, </a:t>
            </a:r>
            <a:r>
              <a:rPr lang="en-US" altLang="ko-KR" baseline="0" dirty="0" err="1" smtClean="0"/>
              <a:t>aug</a:t>
            </a:r>
            <a:endParaRPr lang="en-US" altLang="ko-KR" baseline="0" dirty="0" smtClean="0"/>
          </a:p>
          <a:p>
            <a:r>
              <a:rPr lang="en-US" altLang="ko-KR" baseline="0" dirty="0" smtClean="0"/>
              <a:t>Therefore, We can say The increase of runoff are directly related to the increase of Precipitation due to the similar temperature change</a:t>
            </a:r>
          </a:p>
          <a:p>
            <a:endParaRPr lang="en-US" altLang="ko-KR" baseline="0" dirty="0" smtClean="0"/>
          </a:p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10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223462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This</a:t>
            </a:r>
            <a:r>
              <a:rPr lang="en-US" altLang="ko-KR" baseline="0" dirty="0" smtClean="0"/>
              <a:t> slide show result of the future drought trend in the region</a:t>
            </a:r>
          </a:p>
          <a:p>
            <a:r>
              <a:rPr lang="en-US" altLang="ko-KR" baseline="0" dirty="0" smtClean="0"/>
              <a:t>As you can see the table, </a:t>
            </a:r>
          </a:p>
          <a:p>
            <a:r>
              <a:rPr lang="en-US" altLang="ko-KR" baseline="0" dirty="0" smtClean="0"/>
              <a:t>Spring drought increases, and statistically significant compared to the other seasons in South Korea</a:t>
            </a:r>
          </a:p>
          <a:p>
            <a:r>
              <a:rPr lang="en-US" altLang="ko-KR" baseline="0" dirty="0" smtClean="0"/>
              <a:t>But, in North Korea, Summer drought increases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11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62833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This is</a:t>
            </a:r>
            <a:r>
              <a:rPr lang="en-US" altLang="ko-KR" baseline="0" dirty="0" smtClean="0"/>
              <a:t> SRI results.</a:t>
            </a:r>
          </a:p>
          <a:p>
            <a:r>
              <a:rPr lang="en-US" altLang="ko-KR" baseline="0" dirty="0" smtClean="0"/>
              <a:t>In South Korea, autumn drought increases, but North Korea, Summer drought Increases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12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11429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For SSI</a:t>
            </a:r>
            <a:r>
              <a:rPr lang="en-US" altLang="ko-KR" baseline="0" dirty="0" smtClean="0"/>
              <a:t> result is here.</a:t>
            </a:r>
          </a:p>
          <a:p>
            <a:r>
              <a:rPr lang="en-US" altLang="ko-KR" baseline="0" dirty="0" smtClean="0"/>
              <a:t>In south Korea, Autumn drought increases, but North Korea, Winter drought increases</a:t>
            </a:r>
          </a:p>
          <a:p>
            <a:r>
              <a:rPr lang="en-US" altLang="ko-KR" baseline="0" dirty="0" smtClean="0"/>
              <a:t>Therefore, We can say the critical increasing seasons of drought are different for each meteorological, hydrological, agricultural drought in south and north </a:t>
            </a:r>
            <a:r>
              <a:rPr lang="en-US" altLang="ko-KR" baseline="0" dirty="0" err="1" smtClean="0"/>
              <a:t>korea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13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149689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2" indent="0" algn="l" eaLnBrk="0" latinLnBrk="0" hangingPunct="0"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None/>
            </a:pPr>
            <a:r>
              <a:rPr kumimoji="1" lang="en-US" altLang="ko-KR" sz="1400" b="1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굴림" pitchFamily="50" charset="-127"/>
                <a:cs typeface="+mn-cs"/>
              </a:rPr>
              <a:t>This slide show the future drought</a:t>
            </a:r>
            <a:r>
              <a:rPr kumimoji="1" lang="en-US" altLang="ko-KR" sz="1400" b="1" kern="1200" baseline="0" dirty="0" smtClean="0">
                <a:solidFill>
                  <a:srgbClr val="000000"/>
                </a:solidFill>
                <a:latin typeface="Calibri" panose="020F0502020204030204" pitchFamily="34" charset="0"/>
                <a:ea typeface="굴림" pitchFamily="50" charset="-127"/>
                <a:cs typeface="+mn-cs"/>
              </a:rPr>
              <a:t> frequency for SPI according to severity.</a:t>
            </a:r>
          </a:p>
          <a:p>
            <a:pPr marL="0" lvl="2" indent="0" algn="l" eaLnBrk="0" latinLnBrk="0" hangingPunct="0"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None/>
            </a:pPr>
            <a:r>
              <a:rPr kumimoji="1" lang="en-US" altLang="ko-KR" sz="1400" b="1" kern="1200" baseline="0" dirty="0" smtClean="0">
                <a:solidFill>
                  <a:srgbClr val="000000"/>
                </a:solidFill>
                <a:latin typeface="Calibri" panose="020F0502020204030204" pitchFamily="34" charset="0"/>
                <a:ea typeface="굴림" pitchFamily="50" charset="-127"/>
                <a:cs typeface="+mn-cs"/>
              </a:rPr>
              <a:t>As you can see the figures.</a:t>
            </a:r>
            <a:endParaRPr kumimoji="1" lang="en-US" altLang="ko-KR" sz="1400" b="1" kern="1200" dirty="0" smtClean="0">
              <a:solidFill>
                <a:srgbClr val="000000"/>
              </a:solidFill>
              <a:latin typeface="Calibri" panose="020F0502020204030204" pitchFamily="34" charset="0"/>
              <a:ea typeface="굴림" pitchFamily="50" charset="-127"/>
              <a:cs typeface="+mn-cs"/>
            </a:endParaRPr>
          </a:p>
          <a:p>
            <a:pPr marL="0" lvl="2" indent="0" algn="l" eaLnBrk="0" latinLnBrk="0" hangingPunct="0"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None/>
            </a:pPr>
            <a:r>
              <a:rPr kumimoji="1" lang="en-US" altLang="ko-KR" sz="1400" b="1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굴림" pitchFamily="50" charset="-127"/>
                <a:cs typeface="+mn-cs"/>
              </a:rPr>
              <a:t>In South Korea, future drought frequency </a:t>
            </a:r>
            <a:r>
              <a:rPr kumimoji="1" lang="en-US" altLang="ko-KR" sz="1400" b="1" kern="1200" dirty="0" smtClean="0">
                <a:solidFill>
                  <a:srgbClr val="0070C0"/>
                </a:solidFill>
                <a:latin typeface="Calibri" panose="020F0502020204030204" pitchFamily="34" charset="0"/>
                <a:ea typeface="굴림" pitchFamily="50" charset="-127"/>
                <a:cs typeface="+mn-cs"/>
              </a:rPr>
              <a:t>decreased</a:t>
            </a:r>
            <a:r>
              <a:rPr kumimoji="1" lang="en-US" altLang="ko-KR" sz="1400" b="1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굴림" pitchFamily="50" charset="-127"/>
                <a:cs typeface="+mn-cs"/>
              </a:rPr>
              <a:t> </a:t>
            </a:r>
            <a:r>
              <a:rPr kumimoji="1" lang="en-US" altLang="ko-KR" sz="1400" b="1" kern="1200" dirty="0" smtClean="0">
                <a:solidFill>
                  <a:srgbClr val="0070C0"/>
                </a:solidFill>
                <a:latin typeface="Calibri" panose="020F0502020204030204" pitchFamily="34" charset="0"/>
                <a:ea typeface="굴림" pitchFamily="50" charset="-127"/>
                <a:cs typeface="+mn-cs"/>
              </a:rPr>
              <a:t>on all the </a:t>
            </a:r>
            <a:r>
              <a:rPr kumimoji="1" lang="en-US" altLang="ko-KR" sz="1400" b="1" i="1" kern="1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굴림" pitchFamily="50" charset="-127"/>
                <a:cs typeface="+mn-cs"/>
              </a:rPr>
              <a:t>cases</a:t>
            </a:r>
            <a:r>
              <a:rPr kumimoji="1" lang="en-US" altLang="ko-KR" sz="1400" b="1" kern="1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굴림" pitchFamily="50" charset="-127"/>
                <a:cs typeface="+mn-cs"/>
              </a:rPr>
              <a:t> </a:t>
            </a:r>
            <a:r>
              <a:rPr kumimoji="1" lang="en-US" altLang="ko-KR" sz="1400" b="1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굴림" pitchFamily="50" charset="-127"/>
                <a:cs typeface="+mn-cs"/>
              </a:rPr>
              <a:t>for three future periods</a:t>
            </a:r>
          </a:p>
          <a:p>
            <a:pPr marL="0" lvl="2" indent="0" algn="l" eaLnBrk="0" latinLnBrk="0" hangingPunct="0"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None/>
            </a:pPr>
            <a:r>
              <a:rPr kumimoji="1" lang="en-US" altLang="ko-KR" sz="1400" b="1" kern="1200" baseline="0" dirty="0" smtClean="0">
                <a:solidFill>
                  <a:srgbClr val="000000"/>
                </a:solidFill>
                <a:latin typeface="Calibri" panose="020F0502020204030204" pitchFamily="34" charset="0"/>
                <a:ea typeface="굴림" pitchFamily="50" charset="-127"/>
                <a:cs typeface="+mn-cs"/>
              </a:rPr>
              <a:t>North Korea, frequency on moderate drought decrease, but increases for the rest of two cases</a:t>
            </a:r>
            <a:endParaRPr kumimoji="1" lang="ko-KR" altLang="en-US" sz="1400" b="1" kern="1200" dirty="0">
              <a:solidFill>
                <a:srgbClr val="000000"/>
              </a:solidFill>
              <a:latin typeface="Calibri" panose="020F0502020204030204" pitchFamily="34" charset="0"/>
              <a:ea typeface="굴림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14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127945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This slide</a:t>
            </a:r>
            <a:r>
              <a:rPr lang="en-US" altLang="ko-KR" baseline="0" dirty="0" smtClean="0"/>
              <a:t> show the </a:t>
            </a:r>
            <a:r>
              <a:rPr lang="en-US" altLang="ko-KR" dirty="0" smtClean="0"/>
              <a:t>SRI</a:t>
            </a:r>
            <a:r>
              <a:rPr lang="en-US" altLang="ko-KR" baseline="0" dirty="0" smtClean="0"/>
              <a:t> results like bellow figures.</a:t>
            </a:r>
          </a:p>
          <a:p>
            <a:r>
              <a:rPr lang="en-US" altLang="ko-KR" baseline="0" dirty="0" smtClean="0"/>
              <a:t>Future drought frequency on extreme drought increases in South Korea, but decreases in North Korea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15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20101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For SSI results</a:t>
            </a:r>
          </a:p>
          <a:p>
            <a:r>
              <a:rPr lang="en-US" altLang="ko-KR" dirty="0" smtClean="0"/>
              <a:t>Future</a:t>
            </a:r>
            <a:r>
              <a:rPr lang="en-US" altLang="ko-KR" baseline="0" dirty="0" smtClean="0"/>
              <a:t> drought frequency on Extreme drought increases in South and North Korea</a:t>
            </a:r>
          </a:p>
          <a:p>
            <a:r>
              <a:rPr lang="en-US" altLang="ko-KR" baseline="0" dirty="0" smtClean="0"/>
              <a:t>But Those on Moderate and severe drought decreases in the region</a:t>
            </a:r>
          </a:p>
          <a:p>
            <a:r>
              <a:rPr lang="en-US" altLang="ko-KR" baseline="0" dirty="0" smtClean="0"/>
              <a:t>Therefore, We can say The extreme drought frequency between North and South Korea are different for meteorological, hydrological and agricultural drought.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16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034438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The analysis of future</a:t>
            </a:r>
            <a:r>
              <a:rPr lang="en-US" altLang="ko-KR" baseline="0" dirty="0" smtClean="0"/>
              <a:t> climate and hydrology projections is the increases of runoff are directly related to the increases of precipitation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In term of the future drought trend analysis, the critical ~ for each meteorological, hydrological and agricultural drought in south and north </a:t>
            </a:r>
            <a:r>
              <a:rPr lang="en-US" altLang="ko-KR" baseline="0" dirty="0" err="1" smtClean="0"/>
              <a:t>korea</a:t>
            </a:r>
            <a:endParaRPr lang="en-US" altLang="ko-KR" baseline="0" dirty="0" smtClean="0"/>
          </a:p>
          <a:p>
            <a:r>
              <a:rPr lang="en-US" altLang="ko-KR" baseline="0" dirty="0" smtClean="0"/>
              <a:t>However, the future trend of spi3, sri3, and ssi3 ~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and further researches will be necessary to ~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In term of the future drought frequency analysis, The extreme drought ~ for meteorological, hydrological, and agricultural drought </a:t>
            </a:r>
          </a:p>
          <a:p>
            <a:r>
              <a:rPr lang="en-US" altLang="ko-KR" baseline="0" dirty="0" smtClean="0"/>
              <a:t>Therefore, those are related to the extreme variables of precipitation, soil moisture, runoff, but further research for finding the cause and effect is required in the near future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17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533133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7DACB-B13E-4BB9-B502-92EF4D550E9B}" type="slidenum">
              <a:rPr lang="en-US" altLang="ko-KR" smtClean="0"/>
              <a:pPr/>
              <a:t>18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37197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717550" y="1492250"/>
            <a:ext cx="7720013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ko-KR" altLang="en-US"/>
              <a:t>마스터 제목 유형 편집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79550" y="3887788"/>
            <a:ext cx="6400800" cy="1752600"/>
          </a:xfrm>
          <a:effectLst>
            <a:outerShdw dist="35921" dir="2700000" algn="ctr" rotWithShape="0">
              <a:srgbClr val="000066"/>
            </a:outerShdw>
          </a:effectLst>
        </p:spPr>
        <p:txBody>
          <a:bodyPr/>
          <a:lstStyle>
            <a:lvl1pPr marL="0" indent="0" algn="ctr">
              <a:buFont typeface="Monotype Sorts" pitchFamily="2" charset="2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/>
              <a:t>마스터 부제목 유형 편집</a:t>
            </a:r>
          </a:p>
        </p:txBody>
      </p:sp>
      <p:pic>
        <p:nvPicPr>
          <p:cNvPr id="4117" name="Picture 21" descr="펭귄"/>
          <p:cNvPicPr>
            <a:picLocks noChangeAspect="1" noChangeArrowheads="1"/>
          </p:cNvPicPr>
          <p:nvPr userDrawn="1"/>
        </p:nvPicPr>
        <p:blipFill>
          <a:blip r:embed="rId2" cstate="print"/>
          <a:srcRect t="5714" b="30952"/>
          <a:stretch>
            <a:fillRect/>
          </a:stretch>
        </p:blipFill>
        <p:spPr bwMode="auto">
          <a:xfrm>
            <a:off x="6350" y="-26988"/>
            <a:ext cx="2828925" cy="1089026"/>
          </a:xfrm>
          <a:prstGeom prst="rect">
            <a:avLst/>
          </a:prstGeom>
          <a:noFill/>
        </p:spPr>
      </p:pic>
      <p:pic>
        <p:nvPicPr>
          <p:cNvPr id="4118" name="Picture 22" descr="untitled"/>
          <p:cNvPicPr>
            <a:picLocks noChangeAspect="1" noChangeArrowheads="1"/>
          </p:cNvPicPr>
          <p:nvPr userDrawn="1"/>
        </p:nvPicPr>
        <p:blipFill>
          <a:blip r:embed="rId3" cstate="print"/>
          <a:srcRect t="20776" b="30008"/>
          <a:stretch>
            <a:fillRect/>
          </a:stretch>
        </p:blipFill>
        <p:spPr bwMode="auto">
          <a:xfrm>
            <a:off x="-17463" y="5641975"/>
            <a:ext cx="9217026" cy="1316038"/>
          </a:xfrm>
          <a:prstGeom prst="rect">
            <a:avLst/>
          </a:prstGeom>
          <a:noFill/>
        </p:spPr>
      </p:pic>
      <p:pic>
        <p:nvPicPr>
          <p:cNvPr id="4119" name="Picture 23" descr="수문방01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62263" y="-36513"/>
            <a:ext cx="3240087" cy="1079501"/>
          </a:xfrm>
          <a:prstGeom prst="rect">
            <a:avLst/>
          </a:prstGeom>
          <a:noFill/>
        </p:spPr>
      </p:pic>
      <p:pic>
        <p:nvPicPr>
          <p:cNvPr id="4120" name="Picture 24" descr="photo_01"/>
          <p:cNvPicPr>
            <a:picLocks noChangeAspect="1" noChangeArrowheads="1"/>
          </p:cNvPicPr>
          <p:nvPr userDrawn="1"/>
        </p:nvPicPr>
        <p:blipFill>
          <a:blip r:embed="rId5" cstate="print"/>
          <a:srcRect b="9406"/>
          <a:stretch>
            <a:fillRect/>
          </a:stretch>
        </p:blipFill>
        <p:spPr bwMode="auto">
          <a:xfrm>
            <a:off x="6127750" y="-26988"/>
            <a:ext cx="3052763" cy="1079501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574675" y="1071546"/>
            <a:ext cx="8435975" cy="5065712"/>
          </a:xfrm>
        </p:spPr>
        <p:txBody>
          <a:bodyPr/>
          <a:lstStyle>
            <a:lvl1pPr>
              <a:lnSpc>
                <a:spcPct val="150000"/>
              </a:lnSpc>
              <a:defRPr sz="2200"/>
            </a:lvl1pPr>
            <a:lvl2pPr>
              <a:lnSpc>
                <a:spcPct val="150000"/>
              </a:lnSpc>
              <a:buClr>
                <a:srgbClr val="576F5C"/>
              </a:buClr>
              <a:defRPr sz="1600">
                <a:solidFill>
                  <a:srgbClr val="000000"/>
                </a:solidFill>
              </a:defRPr>
            </a:lvl2pPr>
            <a:lvl3pPr>
              <a:lnSpc>
                <a:spcPct val="130000"/>
              </a:lnSpc>
              <a:defRPr sz="1300"/>
            </a:lvl3pPr>
            <a:lvl4pPr>
              <a:lnSpc>
                <a:spcPct val="130000"/>
              </a:lnSpc>
              <a:defRPr/>
            </a:lvl4pPr>
            <a:lvl5pPr>
              <a:lnSpc>
                <a:spcPct val="130000"/>
              </a:lnSpc>
              <a:defRPr/>
            </a:lvl5pPr>
          </a:lstStyle>
          <a:p>
            <a:pPr lvl="0"/>
            <a:r>
              <a:rPr lang="ko-KR" altLang="en-US" dirty="0"/>
              <a:t> 마스터 텍스트 스타일을 편집합니다</a:t>
            </a:r>
          </a:p>
          <a:p>
            <a:pPr lvl="1"/>
            <a:r>
              <a:rPr lang="ko-KR" altLang="en-US" dirty="0"/>
              <a:t> 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F36EA33-CDA5-4D05-86BC-31AD73D85879}" type="slidenum">
              <a:rPr lang="en-US" altLang="ko-KR"/>
              <a:pPr/>
              <a:t>‹#›</a:t>
            </a:fld>
            <a:endParaRPr lang="en-US" altLang="ko-KR" dirty="0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AEFA24B-3524-4638-8305-FA755441BFC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74675" y="1243013"/>
            <a:ext cx="3941763" cy="5065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68838" y="1243013"/>
            <a:ext cx="3941762" cy="5065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B86CEE2-6770-431C-A5C6-17F8CC35006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3CF43E8-638B-4647-8CC3-2B47DC446B1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C6F697-8AB5-44EC-9F7B-EF95A593462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5A61453-5E1B-4D63-8656-CF0A4B14886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5843525-6535-480B-ADAE-90052646D212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CD6788-C5D3-461D-A15C-0B1B1E10B9F2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DDE5C29-1027-44CD-ABAF-19878E5F7912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02413" y="188913"/>
            <a:ext cx="2008187" cy="611981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74675" y="188913"/>
            <a:ext cx="5875338" cy="611981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E611EDB-1E07-4AB5-8FFF-B9A61A9494B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제목, 텍스트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638" y="188913"/>
            <a:ext cx="7878762" cy="48418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574675" y="1243013"/>
            <a:ext cx="3941763" cy="50657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68838" y="1243013"/>
            <a:ext cx="3941762" cy="245586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668838" y="3851275"/>
            <a:ext cx="3941762" cy="245745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7010400" y="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9807CA9-6FE1-4DED-AC1A-940019A7DDA4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5638" y="188913"/>
            <a:ext cx="7878762" cy="48418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574675" y="1243013"/>
            <a:ext cx="3941763" cy="50657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68838" y="1243013"/>
            <a:ext cx="3941762" cy="50657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0"/>
          </p:nvPr>
        </p:nvSpPr>
        <p:spPr>
          <a:xfrm>
            <a:off x="7010400" y="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CDDB50D-1AB7-4588-AF20-6AAFE63CC3C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574675" y="188913"/>
            <a:ext cx="8035925" cy="61198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7010400" y="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3AC0581-A816-4F48-BB66-87E2BBFFCEC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4675" y="1243013"/>
            <a:ext cx="8035925" cy="506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dirty="0"/>
              <a:t> </a:t>
            </a:r>
            <a:r>
              <a:rPr lang="ko-KR" altLang="en-US" dirty="0"/>
              <a:t>마스터 문자열 유형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55638" y="188913"/>
            <a:ext cx="7878762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I. </a:t>
            </a:r>
            <a:r>
              <a:rPr lang="ko-KR" altLang="en-US"/>
              <a:t>과제 개요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ea typeface="굴림" pitchFamily="50" charset="-127"/>
              </a:defRPr>
            </a:lvl1pPr>
          </a:lstStyle>
          <a:p>
            <a:fld id="{F61030B3-CFFC-4688-A248-069967BD3EE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ransition>
    <p:zoom/>
  </p:transition>
  <p:txStyles>
    <p:titleStyle>
      <a:lvl1pPr algn="ctr" rtl="0" fontAlgn="base" latinLnBrk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HY견고딕" pitchFamily="18" charset="-127"/>
          <a:ea typeface="HY견고딕" pitchFamily="18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HY견고딕" pitchFamily="18" charset="-127"/>
          <a:ea typeface="HY견고딕" pitchFamily="18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HY견고딕" pitchFamily="18" charset="-127"/>
          <a:ea typeface="HY견고딕" pitchFamily="18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HY견고딕" pitchFamily="18" charset="-127"/>
          <a:ea typeface="HY견고딕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HY견고딕" pitchFamily="18" charset="-127"/>
          <a:ea typeface="HY견고딕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HY견고딕" pitchFamily="18" charset="-127"/>
          <a:ea typeface="HY견고딕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HY견고딕" pitchFamily="18" charset="-127"/>
          <a:ea typeface="HY견고딕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HY견고딕" pitchFamily="18" charset="-127"/>
          <a:ea typeface="HY견고딕" pitchFamily="18" charset="-127"/>
        </a:defRPr>
      </a:lvl9pPr>
    </p:titleStyle>
    <p:bodyStyle>
      <a:lvl1pPr marL="177800" indent="-177800" algn="l" rtl="0" fontAlgn="base" latinLnBrk="1">
        <a:spcBef>
          <a:spcPct val="20000"/>
        </a:spcBef>
        <a:spcAft>
          <a:spcPct val="0"/>
        </a:spcAft>
        <a:buClr>
          <a:schemeClr val="tx2"/>
        </a:buClr>
        <a:buSzPct val="100000"/>
        <a:buFont typeface="Monotype Sorts" pitchFamily="2" charset="2"/>
        <a:buBlip>
          <a:blip r:embed="rId16"/>
        </a:buBlip>
        <a:defRPr kumimoji="1" sz="2000">
          <a:solidFill>
            <a:srgbClr val="000000"/>
          </a:solidFill>
          <a:latin typeface="+mn-lt"/>
          <a:ea typeface="+mn-ea"/>
          <a:cs typeface="+mn-cs"/>
        </a:defRPr>
      </a:lvl1pPr>
      <a:lvl2pPr marL="541338" indent="-184150" algn="l" rtl="0" fontAlgn="base" latinLnBrk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Ø"/>
        <a:defRPr kumimoji="1" sz="1600">
          <a:solidFill>
            <a:srgbClr val="996600"/>
          </a:solidFill>
          <a:latin typeface="+mn-lt"/>
          <a:ea typeface="+mn-ea"/>
        </a:defRPr>
      </a:lvl2pPr>
      <a:lvl3pPr marL="895350" indent="-174625" algn="l" rtl="0" fontAlgn="base" latinLnBrk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Monotype Sorts" pitchFamily="2" charset="2"/>
        <a:buBlip>
          <a:blip r:embed="rId17"/>
        </a:buBlip>
        <a:defRPr kumimoji="1" sz="1400">
          <a:solidFill>
            <a:srgbClr val="003366"/>
          </a:solidFill>
          <a:latin typeface="+mn-lt"/>
          <a:ea typeface="+mn-ea"/>
        </a:defRPr>
      </a:lvl3pPr>
      <a:lvl4pPr marL="1258888" indent="-184150" algn="l" rtl="0" fontAlgn="base" latinLnBrk="1">
        <a:spcBef>
          <a:spcPct val="20000"/>
        </a:spcBef>
        <a:spcAft>
          <a:spcPct val="0"/>
        </a:spcAft>
        <a:buClr>
          <a:schemeClr val="tx1"/>
        </a:buClr>
        <a:buSzPct val="75000"/>
        <a:buChar char="•"/>
        <a:defRPr kumimoji="1" sz="1200">
          <a:solidFill>
            <a:srgbClr val="000000"/>
          </a:solidFill>
          <a:latin typeface="HY헤드라인M" pitchFamily="18" charset="-127"/>
          <a:ea typeface="HY헤드라인M" pitchFamily="18" charset="-127"/>
        </a:defRPr>
      </a:lvl4pPr>
      <a:lvl5pPr marL="1614488" indent="-176213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2" charset="2"/>
        <a:buChar char="ä"/>
        <a:defRPr kumimoji="1" sz="1000">
          <a:solidFill>
            <a:schemeClr val="tx1"/>
          </a:solidFill>
          <a:latin typeface="HY헤드라인M" pitchFamily="18" charset="-127"/>
          <a:ea typeface="HY헤드라인M" pitchFamily="18" charset="-127"/>
        </a:defRPr>
      </a:lvl5pPr>
      <a:lvl6pPr marL="2071688" indent="-176213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2" charset="2"/>
        <a:buChar char="ä"/>
        <a:defRPr kumimoji="1" sz="1000">
          <a:solidFill>
            <a:schemeClr val="tx1"/>
          </a:solidFill>
          <a:latin typeface="HY헤드라인M" pitchFamily="18" charset="-127"/>
          <a:ea typeface="HY헤드라인M" pitchFamily="18" charset="-127"/>
        </a:defRPr>
      </a:lvl6pPr>
      <a:lvl7pPr marL="2528888" indent="-176213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2" charset="2"/>
        <a:buChar char="ä"/>
        <a:defRPr kumimoji="1" sz="1000">
          <a:solidFill>
            <a:schemeClr val="tx1"/>
          </a:solidFill>
          <a:latin typeface="HY헤드라인M" pitchFamily="18" charset="-127"/>
          <a:ea typeface="HY헤드라인M" pitchFamily="18" charset="-127"/>
        </a:defRPr>
      </a:lvl7pPr>
      <a:lvl8pPr marL="2986088" indent="-176213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2" charset="2"/>
        <a:buChar char="ä"/>
        <a:defRPr kumimoji="1" sz="1000">
          <a:solidFill>
            <a:schemeClr val="tx1"/>
          </a:solidFill>
          <a:latin typeface="HY헤드라인M" pitchFamily="18" charset="-127"/>
          <a:ea typeface="HY헤드라인M" pitchFamily="18" charset="-127"/>
        </a:defRPr>
      </a:lvl8pPr>
      <a:lvl9pPr marL="3443288" indent="-176213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2" charset="2"/>
        <a:buChar char="ä"/>
        <a:defRPr kumimoji="1" sz="1000">
          <a:solidFill>
            <a:schemeClr val="tx1"/>
          </a:solidFill>
          <a:latin typeface="HY헤드라인M" pitchFamily="18" charset="-127"/>
          <a:ea typeface="HY헤드라인M" pitchFamily="18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gi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2.png"/><Relationship Id="rId10" Type="http://schemas.openxmlformats.org/officeDocument/2006/relationships/image" Target="../media/image15.png"/><Relationship Id="rId4" Type="http://schemas.openxmlformats.org/officeDocument/2006/relationships/image" Target="../media/image1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7.gif"/><Relationship Id="rId7" Type="http://schemas.openxmlformats.org/officeDocument/2006/relationships/image" Target="../media/image22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png"/><Relationship Id="rId10" Type="http://schemas.openxmlformats.org/officeDocument/2006/relationships/image" Target="../media/image25.emf"/><Relationship Id="rId4" Type="http://schemas.openxmlformats.org/officeDocument/2006/relationships/image" Target="../media/image19.png"/><Relationship Id="rId9" Type="http://schemas.openxmlformats.org/officeDocument/2006/relationships/image" Target="../media/image2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7.gif"/><Relationship Id="rId7" Type="http://schemas.openxmlformats.org/officeDocument/2006/relationships/image" Target="../media/image27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wmf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7.gif"/><Relationship Id="rId7" Type="http://schemas.openxmlformats.org/officeDocument/2006/relationships/image" Target="../media/image3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11" Type="http://schemas.openxmlformats.org/officeDocument/2006/relationships/image" Target="../media/image2.png"/><Relationship Id="rId5" Type="http://schemas.openxmlformats.org/officeDocument/2006/relationships/image" Target="../media/image29.emf"/><Relationship Id="rId10" Type="http://schemas.openxmlformats.org/officeDocument/2006/relationships/image" Target="../media/image1.png"/><Relationship Id="rId4" Type="http://schemas.openxmlformats.org/officeDocument/2006/relationships/image" Target="../media/image11.png"/><Relationship Id="rId9" Type="http://schemas.openxmlformats.org/officeDocument/2006/relationships/image" Target="../media/image3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7.gif"/><Relationship Id="rId7" Type="http://schemas.openxmlformats.org/officeDocument/2006/relationships/image" Target="../media/image3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37.emf"/><Relationship Id="rId5" Type="http://schemas.openxmlformats.org/officeDocument/2006/relationships/image" Target="../media/image1.png"/><Relationship Id="rId10" Type="http://schemas.openxmlformats.org/officeDocument/2006/relationships/image" Target="../media/image36.emf"/><Relationship Id="rId4" Type="http://schemas.openxmlformats.org/officeDocument/2006/relationships/image" Target="../media/image11.png"/><Relationship Id="rId9" Type="http://schemas.openxmlformats.org/officeDocument/2006/relationships/image" Target="../media/image3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image" Target="../media/image38.emf"/><Relationship Id="rId7" Type="http://schemas.openxmlformats.org/officeDocument/2006/relationships/image" Target="../media/image4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10" Type="http://schemas.openxmlformats.org/officeDocument/2006/relationships/image" Target="../media/image11.png"/><Relationship Id="rId4" Type="http://schemas.openxmlformats.org/officeDocument/2006/relationships/image" Target="../media/image7.gif"/><Relationship Id="rId9" Type="http://schemas.openxmlformats.org/officeDocument/2006/relationships/image" Target="../media/image43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image" Target="../media/image7.gif"/><Relationship Id="rId7" Type="http://schemas.openxmlformats.org/officeDocument/2006/relationships/image" Target="../media/image4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10" Type="http://schemas.openxmlformats.org/officeDocument/2006/relationships/image" Target="../media/image11.png"/><Relationship Id="rId4" Type="http://schemas.openxmlformats.org/officeDocument/2006/relationships/image" Target="../media/image44.emf"/><Relationship Id="rId9" Type="http://schemas.openxmlformats.org/officeDocument/2006/relationships/image" Target="../media/image49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image" Target="../media/image7.gif"/><Relationship Id="rId7" Type="http://schemas.openxmlformats.org/officeDocument/2006/relationships/image" Target="../media/image5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10" Type="http://schemas.openxmlformats.org/officeDocument/2006/relationships/image" Target="../media/image55.emf"/><Relationship Id="rId4" Type="http://schemas.openxmlformats.org/officeDocument/2006/relationships/image" Target="../media/image11.png"/><Relationship Id="rId9" Type="http://schemas.openxmlformats.org/officeDocument/2006/relationships/image" Target="../media/image5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139700" y="2098948"/>
            <a:ext cx="9423400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2400" b="1" spc="-1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Projection of drought characteristics according to future climate </a:t>
            </a:r>
            <a:br>
              <a:rPr lang="en-US" altLang="ko-KR" sz="2400" b="1" spc="-1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</a:br>
            <a:r>
              <a:rPr lang="en-US" altLang="ko-KR" sz="2400" b="1" spc="-1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and hydrological change in the Korean Peninsula</a:t>
            </a:r>
          </a:p>
        </p:txBody>
      </p:sp>
      <p:sp>
        <p:nvSpPr>
          <p:cNvPr id="14" name="Rectangle 34"/>
          <p:cNvSpPr>
            <a:spLocks noChangeArrowheads="1"/>
          </p:cNvSpPr>
          <p:nvPr/>
        </p:nvSpPr>
        <p:spPr bwMode="auto">
          <a:xfrm>
            <a:off x="285720" y="5161468"/>
            <a:ext cx="8556625" cy="344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1619250" indent="-161925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100000"/>
              <a:buFont typeface="Monotype Sorts" pitchFamily="2" charset="2"/>
              <a:buNone/>
            </a:pPr>
            <a:r>
              <a:rPr lang="en-US" altLang="ko-KR" sz="19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Dept. of Civil &amp; Environmental Engineering, </a:t>
            </a:r>
            <a:r>
              <a:rPr lang="en-US" altLang="ko-KR" sz="190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Sejong</a:t>
            </a:r>
            <a:r>
              <a:rPr lang="en-US" altLang="ko-KR" sz="19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Univ., Seoul, Korea</a:t>
            </a:r>
          </a:p>
        </p:txBody>
      </p: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10391" y="1052736"/>
            <a:ext cx="8826047" cy="606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92075" tIns="46038" rIns="92075" bIns="46038" anchor="ctr"/>
          <a:lstStyle/>
          <a:p>
            <a:pPr algn="l">
              <a:lnSpc>
                <a:spcPct val="130000"/>
              </a:lnSpc>
              <a:defRPr/>
            </a:pPr>
            <a:r>
              <a:rPr lang="en-US" altLang="ko-KR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2016 World Conference on Climate Change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698224" y="3717032"/>
            <a:ext cx="3738557" cy="354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619250" marR="0" lvl="0" indent="-1619250" algn="ctr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pitchFamily="2" charset="2"/>
              <a:buNone/>
              <a:tabLst/>
              <a:defRPr/>
            </a:pPr>
            <a:r>
              <a:rPr kumimoji="1" lang="en-US" altLang="ko-KR" sz="19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October</a:t>
            </a:r>
            <a:r>
              <a:rPr lang="en-US" altLang="ko-KR" sz="1900" kern="0" noProof="0" dirty="0">
                <a:solidFill>
                  <a:srgbClr val="000000"/>
                </a:solidFill>
                <a:latin typeface="Calibri" pitchFamily="34" charset="0"/>
                <a:ea typeface="+mn-ea"/>
                <a:cs typeface="Calibri" pitchFamily="34" charset="0"/>
              </a:rPr>
              <a:t>, 25, </a:t>
            </a:r>
            <a:r>
              <a:rPr kumimoji="1" lang="en-US" altLang="ko-KR" sz="19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2016</a:t>
            </a:r>
          </a:p>
        </p:txBody>
      </p:sp>
      <p:sp>
        <p:nvSpPr>
          <p:cNvPr id="9" name="Rectangle 34"/>
          <p:cNvSpPr>
            <a:spLocks noChangeArrowheads="1"/>
          </p:cNvSpPr>
          <p:nvPr/>
        </p:nvSpPr>
        <p:spPr bwMode="auto">
          <a:xfrm>
            <a:off x="271070" y="4592480"/>
            <a:ext cx="8582855" cy="279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pPr marL="1619250" indent="-161925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100000"/>
              <a:buFont typeface="Monotype Sorts" pitchFamily="2" charset="2"/>
              <a:buNone/>
            </a:pPr>
            <a:r>
              <a:rPr lang="en-US" altLang="ko-KR" sz="19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Jae-Min So*, Kyung-Hwan Son, </a:t>
            </a:r>
            <a:r>
              <a:rPr lang="en-US" altLang="ko-KR" sz="190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Deg-Hyo</a:t>
            </a:r>
            <a:r>
              <a:rPr lang="en-US" altLang="ko-KR" sz="19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ko-KR" sz="190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Bae</a:t>
            </a:r>
            <a:endParaRPr lang="en-US" altLang="ko-KR" sz="19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advTm="11837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 bwMode="auto">
          <a:xfrm>
            <a:off x="8705" y="280517"/>
            <a:ext cx="9108722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+mj-ea"/>
                <a:cs typeface="Times New Roman" pitchFamily="18" charset="0"/>
              </a:rPr>
              <a:t> Introduction</a:t>
            </a: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539552" y="980728"/>
            <a:ext cx="67325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ker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Times New Roman" pitchFamily="18" charset="0"/>
              </a:defRPr>
            </a:lvl1pPr>
          </a:lstStyle>
          <a:p>
            <a:r>
              <a:rPr lang="en-US" altLang="ko-KR" sz="2200"/>
              <a:t> </a:t>
            </a:r>
            <a:r>
              <a:rPr lang="en-US" altLang="ko-KR" sz="2200" b="1" smtClean="0">
                <a:effectLst/>
              </a:rPr>
              <a:t>Necessities </a:t>
            </a:r>
            <a:r>
              <a:rPr lang="en-US" altLang="ko-KR" sz="2200" b="1" dirty="0">
                <a:effectLst/>
              </a:rPr>
              <a:t>of this study</a:t>
            </a:r>
          </a:p>
        </p:txBody>
      </p:sp>
      <p:sp>
        <p:nvSpPr>
          <p:cNvPr id="27" name="Rectangle 4"/>
          <p:cNvSpPr>
            <a:spLocks noChangeAspect="1" noChangeArrowheads="1"/>
          </p:cNvSpPr>
          <p:nvPr/>
        </p:nvSpPr>
        <p:spPr bwMode="auto">
          <a:xfrm>
            <a:off x="289620" y="1055338"/>
            <a:ext cx="246062" cy="246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53882" dir="2700000" algn="ctr" rotWithShape="0">
              <a:srgbClr val="000099"/>
            </a:outerShdw>
          </a:effec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000099">
                  <a:lumMod val="50000"/>
                </a:srgbClr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537617" y="4418062"/>
            <a:ext cx="67325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ker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Times New Roman" pitchFamily="18" charset="0"/>
              </a:defRPr>
            </a:lvl1pPr>
          </a:lstStyle>
          <a:p>
            <a:r>
              <a:rPr lang="en-US" altLang="ko-KR" sz="2200"/>
              <a:t> </a:t>
            </a:r>
            <a:r>
              <a:rPr lang="en-US" altLang="ko-KR" sz="2200" b="1" smtClean="0">
                <a:effectLst/>
              </a:rPr>
              <a:t>Objectives </a:t>
            </a:r>
            <a:r>
              <a:rPr lang="en-US" altLang="ko-KR" sz="2200" b="1" dirty="0">
                <a:effectLst/>
              </a:rPr>
              <a:t>of this study</a:t>
            </a:r>
          </a:p>
        </p:txBody>
      </p:sp>
      <p:sp>
        <p:nvSpPr>
          <p:cNvPr id="29" name="Rectangle 4"/>
          <p:cNvSpPr>
            <a:spLocks noChangeAspect="1" noChangeArrowheads="1"/>
          </p:cNvSpPr>
          <p:nvPr/>
        </p:nvSpPr>
        <p:spPr bwMode="auto">
          <a:xfrm>
            <a:off x="287685" y="4492672"/>
            <a:ext cx="246062" cy="246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53882" dir="2700000" algn="ctr" rotWithShape="0">
              <a:srgbClr val="000099"/>
            </a:outerShdw>
          </a:effec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000099">
                  <a:lumMod val="50000"/>
                </a:srgbClr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30" name="내용 개체 틀 2"/>
          <p:cNvSpPr>
            <a:spLocks noGrp="1"/>
          </p:cNvSpPr>
          <p:nvPr>
            <p:ph idx="4294967295"/>
          </p:nvPr>
        </p:nvSpPr>
        <p:spPr>
          <a:xfrm>
            <a:off x="414586" y="1510086"/>
            <a:ext cx="8515132" cy="406746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80975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</a:pP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</a:rPr>
              <a:t>Drought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</a:rPr>
              <a:t>is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</a:rPr>
              <a:t>one of the serious natural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</a:rPr>
              <a:t>disasters along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</a:rPr>
              <a:t>with the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</a:rPr>
              <a:t>floods,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</a:rPr>
              <a:t>and that of South Korea with </a:t>
            </a:r>
            <a:r>
              <a:rPr lang="en-US" altLang="ko-KR" b="1" dirty="0" smtClean="0">
                <a:solidFill>
                  <a:srgbClr val="0070C0"/>
                </a:solidFill>
                <a:latin typeface="Calibri" panose="020F0502020204030204" pitchFamily="34" charset="0"/>
                <a:ea typeface="맑은 고딕" pitchFamily="50" charset="-127"/>
              </a:rPr>
              <a:t>2-3 year cycle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</a:rPr>
              <a:t>is no exception</a:t>
            </a:r>
            <a:endParaRPr lang="en-US" altLang="ko-KR" b="1" dirty="0">
              <a:solidFill>
                <a:srgbClr val="000000"/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364088" y="4576352"/>
            <a:ext cx="3563579" cy="2145966"/>
            <a:chOff x="5495925" y="2543175"/>
            <a:chExt cx="3563579" cy="2145966"/>
          </a:xfrm>
        </p:grpSpPr>
        <p:sp>
          <p:nvSpPr>
            <p:cNvPr id="32" name="AutoShape 7"/>
            <p:cNvSpPr>
              <a:spLocks noChangeArrowheads="1"/>
            </p:cNvSpPr>
            <p:nvPr/>
          </p:nvSpPr>
          <p:spPr bwMode="auto">
            <a:xfrm>
              <a:off x="5495925" y="2543175"/>
              <a:ext cx="3563579" cy="2145966"/>
            </a:xfrm>
            <a:prstGeom prst="roundRect">
              <a:avLst>
                <a:gd name="adj" fmla="val 1606"/>
              </a:avLst>
            </a:prstGeom>
            <a:noFill/>
            <a:ln w="28575" algn="ctr">
              <a:solidFill>
                <a:srgbClr val="DDDDDD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ko-KR" altLang="en-US" sz="1600"/>
            </a:p>
          </p:txBody>
        </p:sp>
        <p:pic>
          <p:nvPicPr>
            <p:cNvPr id="33" name="Picture 5"/>
            <p:cNvPicPr preferRelativeResize="0">
              <a:picLocks noChangeArrowheads="1"/>
            </p:cNvPicPr>
            <p:nvPr/>
          </p:nvPicPr>
          <p:blipFill>
            <a:blip r:embed="rId4" cstate="print"/>
            <a:srcRect l="23428" t="34725" r="42715" b="24830"/>
            <a:stretch>
              <a:fillRect/>
            </a:stretch>
          </p:blipFill>
          <p:spPr bwMode="auto">
            <a:xfrm>
              <a:off x="7312642" y="3686572"/>
              <a:ext cx="1579014" cy="988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Rectangle 6"/>
            <p:cNvSpPr>
              <a:spLocks noChangeArrowheads="1"/>
            </p:cNvSpPr>
            <p:nvPr/>
          </p:nvSpPr>
          <p:spPr bwMode="auto">
            <a:xfrm>
              <a:off x="7555678" y="4368629"/>
              <a:ext cx="1422183" cy="227911"/>
            </a:xfrm>
            <a:prstGeom prst="rect">
              <a:avLst/>
            </a:prstGeom>
            <a:noFill/>
            <a:ln w="19050">
              <a:noFill/>
              <a:prstDash val="dash"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vl="0" algn="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b="1" i="1" kern="0" dirty="0">
                  <a:solidFill>
                    <a:srgbClr val="000000"/>
                  </a:solidFill>
                  <a:effectLst>
                    <a:glow rad="63500">
                      <a:srgbClr val="00CC00">
                        <a:satMod val="175000"/>
                        <a:alpha val="40000"/>
                      </a:srgbClr>
                    </a:glow>
                  </a:effectLst>
                  <a:latin typeface="Calibri" pitchFamily="34" charset="0"/>
                  <a:ea typeface="돋움" pitchFamily="50" charset="-127"/>
                  <a:cs typeface="Times New Roman" pitchFamily="18" charset="0"/>
                </a:rPr>
                <a:t>Drought</a:t>
              </a:r>
            </a:p>
            <a:p>
              <a:pPr lvl="0" algn="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b="1" i="1" kern="0" dirty="0">
                  <a:solidFill>
                    <a:srgbClr val="000000"/>
                  </a:solidFill>
                  <a:effectLst>
                    <a:glow rad="63500">
                      <a:srgbClr val="00CC00">
                        <a:satMod val="175000"/>
                        <a:alpha val="40000"/>
                      </a:srgbClr>
                    </a:glow>
                  </a:effectLst>
                  <a:latin typeface="Calibri" pitchFamily="34" charset="0"/>
                  <a:ea typeface="돋움" pitchFamily="50" charset="-127"/>
                  <a:cs typeface="Times New Roman" pitchFamily="18" charset="0"/>
                </a:rPr>
                <a:t>USA (2012)</a:t>
              </a:r>
              <a:endParaRPr kumimoji="0" lang="en-US" altLang="ko-KR" sz="1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glow rad="63500">
                    <a:srgbClr val="00CC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itchFamily="34" charset="0"/>
                <a:ea typeface="돋움" pitchFamily="50" charset="-127"/>
                <a:cs typeface="Times New Roman" pitchFamily="18" charset="0"/>
              </a:endParaRPr>
            </a:p>
          </p:txBody>
        </p:sp>
        <p:pic>
          <p:nvPicPr>
            <p:cNvPr id="35" name="Picture 7"/>
            <p:cNvPicPr preferRelativeResize="0">
              <a:picLocks noChangeArrowheads="1"/>
            </p:cNvPicPr>
            <p:nvPr/>
          </p:nvPicPr>
          <p:blipFill>
            <a:blip r:embed="rId5" cstate="print"/>
            <a:srcRect l="14910" t="39480" r="47014" b="30492"/>
            <a:stretch>
              <a:fillRect/>
            </a:stretch>
          </p:blipFill>
          <p:spPr bwMode="auto">
            <a:xfrm>
              <a:off x="7347914" y="2640000"/>
              <a:ext cx="1579014" cy="994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Rectangle 6"/>
            <p:cNvSpPr>
              <a:spLocks noChangeArrowheads="1"/>
            </p:cNvSpPr>
            <p:nvPr/>
          </p:nvSpPr>
          <p:spPr bwMode="auto">
            <a:xfrm>
              <a:off x="7500245" y="3318330"/>
              <a:ext cx="1422183" cy="227911"/>
            </a:xfrm>
            <a:prstGeom prst="rect">
              <a:avLst/>
            </a:prstGeom>
            <a:noFill/>
            <a:ln w="19050">
              <a:noFill/>
              <a:prstDash val="dash"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vl="0" algn="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b="1" i="1" kern="0" dirty="0">
                  <a:solidFill>
                    <a:srgbClr val="000000"/>
                  </a:solidFill>
                  <a:effectLst>
                    <a:glow rad="63500">
                      <a:srgbClr val="00CC00">
                        <a:satMod val="175000"/>
                        <a:alpha val="40000"/>
                      </a:srgbClr>
                    </a:glow>
                  </a:effectLst>
                  <a:latin typeface="Calibri" pitchFamily="34" charset="0"/>
                  <a:ea typeface="돋움" pitchFamily="50" charset="-127"/>
                  <a:cs typeface="Times New Roman" pitchFamily="18" charset="0"/>
                </a:rPr>
                <a:t>Drought</a:t>
              </a:r>
            </a:p>
            <a:p>
              <a:pPr lvl="0" algn="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b="1" i="1" kern="0" dirty="0">
                  <a:solidFill>
                    <a:srgbClr val="000000"/>
                  </a:solidFill>
                  <a:effectLst>
                    <a:glow rad="63500">
                      <a:srgbClr val="00CC00">
                        <a:satMod val="175000"/>
                        <a:alpha val="40000"/>
                      </a:srgbClr>
                    </a:glow>
                  </a:effectLst>
                  <a:latin typeface="Calibri" pitchFamily="34" charset="0"/>
                  <a:ea typeface="돋움" pitchFamily="50" charset="-127"/>
                  <a:cs typeface="Times New Roman" pitchFamily="18" charset="0"/>
                </a:rPr>
                <a:t>China (2009)</a:t>
              </a:r>
              <a:endParaRPr kumimoji="0" lang="en-US" altLang="ko-KR" sz="1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glow rad="63500">
                    <a:srgbClr val="00CC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itchFamily="34" charset="0"/>
                <a:ea typeface="돋움" pitchFamily="50" charset="-127"/>
                <a:cs typeface="Times New Roman" pitchFamily="18" charset="0"/>
              </a:endParaRPr>
            </a:p>
          </p:txBody>
        </p:sp>
        <p:pic>
          <p:nvPicPr>
            <p:cNvPr id="37" name="Picture 4" descr="risk_temp_IPCC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36" t="3642" r="28568" b="40605"/>
            <a:stretch>
              <a:fillRect/>
            </a:stretch>
          </p:blipFill>
          <p:spPr bwMode="auto">
            <a:xfrm>
              <a:off x="5619952" y="2676526"/>
              <a:ext cx="1584719" cy="1897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내용 개체 틀 2"/>
          <p:cNvSpPr>
            <a:spLocks noGrp="1"/>
          </p:cNvSpPr>
          <p:nvPr>
            <p:ph idx="4294967295"/>
          </p:nvPr>
        </p:nvSpPr>
        <p:spPr>
          <a:xfrm>
            <a:off x="414895" y="4879557"/>
            <a:ext cx="4877185" cy="59005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80975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</a:pP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To project drought conditions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using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future global-scale climate &amp;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hydrological information in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Korea</a:t>
            </a:r>
            <a:endParaRPr lang="ko-KR" altLang="en-US" b="1" dirty="0">
              <a:solidFill>
                <a:srgbClr val="000000"/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sp>
        <p:nvSpPr>
          <p:cNvPr id="23" name="내용 개체 틀 2"/>
          <p:cNvSpPr>
            <a:spLocks noGrp="1"/>
          </p:cNvSpPr>
          <p:nvPr>
            <p:ph idx="4294967295"/>
          </p:nvPr>
        </p:nvSpPr>
        <p:spPr>
          <a:xfrm>
            <a:off x="415526" y="5671645"/>
            <a:ext cx="4948562" cy="1020266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80975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</a:pP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To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analyze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the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changes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of drought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trend and frequency in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the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region </a:t>
            </a:r>
            <a:endParaRPr lang="ko-KR" altLang="en-US" b="1" dirty="0">
              <a:solidFill>
                <a:srgbClr val="000000"/>
              </a:solidFill>
              <a:latin typeface="Calibri" panose="020F0502020204030204" pitchFamily="34" charset="0"/>
              <a:ea typeface="HY견고딕" pitchFamily="18" charset="-127"/>
            </a:endParaRPr>
          </a:p>
        </p:txBody>
      </p:sp>
      <p:sp>
        <p:nvSpPr>
          <p:cNvPr id="24" name="내용 개체 틀 2"/>
          <p:cNvSpPr>
            <a:spLocks noGrp="1"/>
          </p:cNvSpPr>
          <p:nvPr>
            <p:ph idx="4294967295"/>
          </p:nvPr>
        </p:nvSpPr>
        <p:spPr>
          <a:xfrm>
            <a:off x="415216" y="2242964"/>
            <a:ext cx="8424936" cy="406746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80975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</a:pP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Understanding of drought characteristics in North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Korea is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very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limited due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to </a:t>
            </a:r>
            <a:r>
              <a:rPr lang="en-US" altLang="ko-KR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the lack of meteorological </a:t>
            </a:r>
            <a:r>
              <a:rPr lang="en-US" altLang="ko-KR" b="1" dirty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and hydrological information</a:t>
            </a:r>
          </a:p>
        </p:txBody>
      </p:sp>
      <p:sp>
        <p:nvSpPr>
          <p:cNvPr id="25" name="내용 개체 틀 2"/>
          <p:cNvSpPr>
            <a:spLocks noGrp="1"/>
          </p:cNvSpPr>
          <p:nvPr>
            <p:ph idx="4294967295"/>
          </p:nvPr>
        </p:nvSpPr>
        <p:spPr>
          <a:xfrm>
            <a:off x="414586" y="2963044"/>
            <a:ext cx="8424936" cy="406746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80975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</a:pP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Drought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is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projected to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be more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severe due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to </a:t>
            </a:r>
            <a:r>
              <a:rPr lang="en-US" altLang="ko-KR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climate change impact</a:t>
            </a:r>
            <a:endParaRPr lang="en-US" altLang="ko-KR" b="1" dirty="0">
              <a:solidFill>
                <a:srgbClr val="000000"/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sp>
        <p:nvSpPr>
          <p:cNvPr id="39" name="내용 개체 틀 2"/>
          <p:cNvSpPr>
            <a:spLocks noGrp="1"/>
          </p:cNvSpPr>
          <p:nvPr>
            <p:ph idx="4294967295"/>
          </p:nvPr>
        </p:nvSpPr>
        <p:spPr>
          <a:xfrm>
            <a:off x="414586" y="3390899"/>
            <a:ext cx="8785606" cy="68023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80975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</a:pP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It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is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useful</a:t>
            </a:r>
            <a:r>
              <a:rPr lang="en-US" altLang="ko-KR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 </a:t>
            </a:r>
            <a:r>
              <a:rPr lang="en-US" altLang="ko-KR" b="1" dirty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to </a:t>
            </a:r>
            <a:r>
              <a:rPr lang="en-US" altLang="ko-KR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project future </a:t>
            </a:r>
            <a:r>
              <a:rPr lang="en-US" altLang="ko-KR" b="1" dirty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drought </a:t>
            </a:r>
            <a:r>
              <a:rPr lang="en-US" altLang="ko-KR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conditions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in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Korea and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to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compare their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characteristics </a:t>
            </a:r>
            <a:b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</a:b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in South and North Korea</a:t>
            </a:r>
            <a:endParaRPr lang="ko-KR" altLang="en-US" b="1" dirty="0">
              <a:solidFill>
                <a:srgbClr val="000000"/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3460251"/>
      </p:ext>
    </p:extLst>
  </p:cSld>
  <p:clrMapOvr>
    <a:masterClrMapping/>
  </p:clrMapOvr>
  <p:transition advTm="88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1"/>
          <p:cNvSpPr txBox="1">
            <a:spLocks/>
          </p:cNvSpPr>
          <p:nvPr/>
        </p:nvSpPr>
        <p:spPr bwMode="auto">
          <a:xfrm>
            <a:off x="-6020" y="252413"/>
            <a:ext cx="9151279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altLang="ko-KR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+mj-ea"/>
                <a:cs typeface="Times New Roman" pitchFamily="18" charset="0"/>
              </a:rPr>
              <a:t>Methodology</a:t>
            </a:r>
            <a:endParaRPr lang="ko-KR" altLang="en-US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ea typeface="+mj-ea"/>
              <a:cs typeface="Times New Roman" pitchFamily="18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172766" y="5445224"/>
            <a:ext cx="3186591" cy="357829"/>
          </a:xfrm>
          <a:prstGeom prst="rect">
            <a:avLst/>
          </a:prstGeom>
          <a:noFill/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맑은 고딕"/>
                <a:cs typeface="Arial" pitchFamily="34" charset="0"/>
              </a:rPr>
              <a:t>Historical analysis</a:t>
            </a: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784579" y="5445224"/>
            <a:ext cx="3051023" cy="357829"/>
          </a:xfrm>
          <a:prstGeom prst="rect">
            <a:avLst/>
          </a:prstGeom>
          <a:noFill/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맑은 고딕"/>
                <a:cs typeface="Arial" pitchFamily="34" charset="0"/>
              </a:rPr>
              <a:t>Future analysis</a:t>
            </a: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73967" y="1675835"/>
            <a:ext cx="6813239" cy="663235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맑은 고딕"/>
                <a:cs typeface="Arial" pitchFamily="34" charset="0"/>
              </a:rPr>
              <a:t>Study</a:t>
            </a:r>
            <a:r>
              <a:rPr kumimoji="0" lang="en-US" altLang="ko-KR" sz="1600" b="1" i="0" u="none" strike="noStrike" kern="0" cap="none" spc="0" normalizeH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맑은 고딕"/>
                <a:cs typeface="Arial" pitchFamily="34" charset="0"/>
              </a:rPr>
              <a:t> </a:t>
            </a:r>
            <a:r>
              <a:rPr kumimoji="0" lang="en-US" altLang="ko-KR" sz="1600" b="1" i="0" u="none" strike="noStrike" kern="0" cap="none" spc="0" normalizeH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맑은 고딕"/>
                <a:cs typeface="Arial" pitchFamily="34" charset="0"/>
              </a:rPr>
              <a:t>area </a:t>
            </a:r>
            <a:r>
              <a:rPr kumimoji="0" lang="en-US" altLang="ko-KR" sz="1600" b="1" i="0" u="none" strike="noStrike" kern="0" cap="none" spc="0" normalizeH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맑은 고딕"/>
                <a:cs typeface="Arial" pitchFamily="34" charset="0"/>
              </a:rPr>
              <a:t>&amp; 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맑은 고딕"/>
                <a:cs typeface="Arial" pitchFamily="34" charset="0"/>
              </a:rPr>
              <a:t>Data collection</a:t>
            </a:r>
          </a:p>
          <a:p>
            <a:pPr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맑은 고딕"/>
                <a:cs typeface="Times New Roman" pitchFamily="18" charset="0"/>
              </a:rPr>
              <a:t>Study domain : Korean Peninsula</a:t>
            </a:r>
          </a:p>
          <a:p>
            <a:pPr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100" b="1" kern="0" spc="-20" noProof="0" dirty="0">
                <a:solidFill>
                  <a:sysClr val="windowText" lastClr="000000"/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NCDC</a:t>
            </a:r>
            <a:r>
              <a:rPr kumimoji="0" lang="en-US" altLang="ko-KR" sz="1100" b="1" i="0" u="none" strike="noStrike" kern="0" cap="none" spc="-2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맑은 고딕"/>
                <a:cs typeface="Times New Roman" pitchFamily="18" charset="0"/>
              </a:rPr>
              <a:t> (prec., temp., wind.),  </a:t>
            </a:r>
            <a:r>
              <a:rPr kumimoji="0" lang="en-US" altLang="ko-KR" sz="1100" b="1" kern="0" spc="-20" noProof="0" dirty="0">
                <a:solidFill>
                  <a:sysClr val="windowText" lastClr="000000"/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ASOS (</a:t>
            </a:r>
            <a:r>
              <a:rPr kumimoji="0" lang="en-US" altLang="ko-KR" sz="1200" b="1" kern="0" spc="-20" dirty="0">
                <a:solidFill>
                  <a:sysClr val="windowText" lastClr="000000"/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prec., temp., </a:t>
            </a:r>
            <a:r>
              <a:rPr kumimoji="0" lang="en-US" altLang="ko-KR" sz="1200" b="1" kern="0" spc="-20">
                <a:solidFill>
                  <a:sysClr val="windowText" lastClr="000000"/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wind</a:t>
            </a:r>
            <a:r>
              <a:rPr kumimoji="0" lang="en-US" altLang="ko-KR" sz="1200" b="1" kern="0" spc="-20" smtClean="0">
                <a:solidFill>
                  <a:sysClr val="windowText" lastClr="000000"/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.)VIC </a:t>
            </a:r>
            <a:r>
              <a:rPr kumimoji="0" lang="en-US" altLang="ko-KR" sz="1200" b="1" i="0" u="none" strike="noStrike" kern="0" cap="none" spc="-2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맑은 고딕"/>
                <a:cs typeface="Times New Roman" pitchFamily="18" charset="0"/>
              </a:rPr>
              <a:t>model data set </a:t>
            </a:r>
            <a:r>
              <a:rPr kumimoji="0" lang="en-US" altLang="ko-KR" sz="1100" b="1" i="0" u="none" strike="noStrike" kern="0" cap="none" spc="-2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맑은 고딕"/>
                <a:cs typeface="Times New Roman" pitchFamily="18" charset="0"/>
              </a:rPr>
              <a:t>(</a:t>
            </a:r>
            <a:r>
              <a:rPr kumimoji="0" lang="en-US" altLang="ko-KR" sz="1100" b="1" kern="0" spc="-20" noProof="0" dirty="0">
                <a:solidFill>
                  <a:sysClr val="windowText" lastClr="000000"/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prec., </a:t>
            </a:r>
            <a:r>
              <a:rPr kumimoji="0" lang="en-US" altLang="ko-KR" sz="1100" b="1" i="0" u="none" strike="noStrike" kern="0" cap="none" spc="-2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맑은 고딕"/>
                <a:cs typeface="Times New Roman" pitchFamily="18" charset="0"/>
              </a:rPr>
              <a:t>max/min temp., wind), RCM</a:t>
            </a:r>
            <a:endParaRPr kumimoji="0" lang="ko-KR" altLang="en-US" sz="1100" b="1" i="0" u="none" strike="noStrike" kern="0" cap="none" spc="-20" normalizeH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맑은 고딕"/>
              <a:cs typeface="Times New Roman" pitchFamily="18" charset="0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329372" y="3638875"/>
            <a:ext cx="3552841" cy="625953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맑은 고딕"/>
                <a:cs typeface="Arial" pitchFamily="34" charset="0"/>
              </a:rPr>
              <a:t>Future scenario</a:t>
            </a:r>
          </a:p>
          <a:p>
            <a:pPr lvl="0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맑은 고딕"/>
                <a:cs typeface="Times New Roman" pitchFamily="18" charset="0"/>
              </a:rPr>
              <a:t>(RCP8.5 </a:t>
            </a: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맑은 고딕"/>
                <a:cs typeface="Times New Roman" pitchFamily="18" charset="0"/>
              </a:rPr>
              <a:t>scenario,</a:t>
            </a:r>
            <a:r>
              <a:rPr kumimoji="0" lang="en-US" altLang="ko-KR" sz="12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맑은 고딕"/>
                <a:cs typeface="Times New Roman" pitchFamily="18" charset="0"/>
              </a:rPr>
              <a:t>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RCM, Delta </a:t>
            </a:r>
            <a:r>
              <a:rPr kumimoji="0" lang="en-US" altLang="ko-KR" sz="12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method)</a:t>
            </a:r>
            <a:endParaRPr kumimoji="0" lang="en-US" altLang="ko-KR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맑은 고딕"/>
              <a:cs typeface="Times New Roman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178344" y="4625234"/>
            <a:ext cx="6664792" cy="477104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맑은 고딕"/>
                <a:cs typeface="Arial" pitchFamily="34" charset="0"/>
              </a:rPr>
              <a:t>Hydrology analysis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맑은 고딕"/>
                <a:cs typeface="Times New Roman" pitchFamily="18" charset="0"/>
              </a:rPr>
              <a:t>(VIC model)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맑은 고딕"/>
              <a:cs typeface="Times New Roman" pitchFamily="18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359357" y="2655513"/>
            <a:ext cx="3489172" cy="626333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</a:ln>
          <a:effectLst/>
        </p:spPr>
        <p:txBody>
          <a:bodyPr rtlCol="0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맑은 고딕"/>
                <a:cs typeface="Arial" pitchFamily="34" charset="0"/>
              </a:rPr>
              <a:t>RCM </a:t>
            </a:r>
            <a:r>
              <a:rPr kumimoji="0" lang="en-US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맑은 고딕"/>
                <a:cs typeface="Arial" pitchFamily="34" charset="0"/>
              </a:rPr>
              <a:t>selection</a:t>
            </a:r>
          </a:p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(HadGEM3-RA)</a:t>
            </a:r>
            <a:endParaRPr kumimoji="0" lang="en-US" altLang="ko-KR" sz="1200" b="1" kern="0" dirty="0">
              <a:solidFill>
                <a:sysClr val="windowText" lastClr="000000"/>
              </a:solidFill>
              <a:latin typeface="Times New Roman" pitchFamily="18" charset="0"/>
              <a:ea typeface="맑은 고딕"/>
              <a:cs typeface="Times New Roman" pitchFamily="18" charset="0"/>
            </a:endParaRPr>
          </a:p>
        </p:txBody>
      </p:sp>
      <p:sp>
        <p:nvSpPr>
          <p:cNvPr id="15" name="아래쪽 화살표 14"/>
          <p:cNvSpPr/>
          <p:nvPr/>
        </p:nvSpPr>
        <p:spPr>
          <a:xfrm>
            <a:off x="5986966" y="2394688"/>
            <a:ext cx="226002" cy="209648"/>
          </a:xfrm>
          <a:prstGeom prst="downArrow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6" name="아래쪽 화살표 15"/>
          <p:cNvSpPr/>
          <p:nvPr/>
        </p:nvSpPr>
        <p:spPr>
          <a:xfrm>
            <a:off x="2581027" y="3446022"/>
            <a:ext cx="226002" cy="1048238"/>
          </a:xfrm>
          <a:prstGeom prst="downArrow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7" name="아래쪽 화살표 16"/>
          <p:cNvSpPr/>
          <p:nvPr/>
        </p:nvSpPr>
        <p:spPr>
          <a:xfrm>
            <a:off x="5986966" y="3368614"/>
            <a:ext cx="226002" cy="209648"/>
          </a:xfrm>
          <a:prstGeom prst="downArrow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8" name="아래쪽 화살표 17"/>
          <p:cNvSpPr/>
          <p:nvPr/>
        </p:nvSpPr>
        <p:spPr>
          <a:xfrm>
            <a:off x="5986966" y="4340870"/>
            <a:ext cx="226002" cy="209648"/>
          </a:xfrm>
          <a:prstGeom prst="downArrow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9" name="아래쪽 화살표 18"/>
          <p:cNvSpPr/>
          <p:nvPr/>
        </p:nvSpPr>
        <p:spPr>
          <a:xfrm>
            <a:off x="5986966" y="5154143"/>
            <a:ext cx="226002" cy="216000"/>
          </a:xfrm>
          <a:prstGeom prst="downArrow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20" name="아래쪽 화살표 19"/>
          <p:cNvSpPr/>
          <p:nvPr/>
        </p:nvSpPr>
        <p:spPr>
          <a:xfrm>
            <a:off x="2581027" y="5154143"/>
            <a:ext cx="226002" cy="216000"/>
          </a:xfrm>
          <a:prstGeom prst="downArrow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19225" y="1590676"/>
            <a:ext cx="7103489" cy="5124450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245124" y="2664020"/>
            <a:ext cx="2929796" cy="626333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맑은 고딕"/>
                <a:cs typeface="Arial" pitchFamily="34" charset="0"/>
              </a:rPr>
              <a:t>NCDC &amp; ASOS data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맑은 고딕"/>
                <a:cs typeface="Times New Roman" pitchFamily="18" charset="0"/>
              </a:rPr>
              <a:t>(1976~2005)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맑은 고딕"/>
              <a:cs typeface="Times New Roman" pitchFamily="18" charset="0"/>
            </a:endParaRPr>
          </a:p>
        </p:txBody>
      </p:sp>
      <p:sp>
        <p:nvSpPr>
          <p:cNvPr id="23" name="아래쪽 화살표 22"/>
          <p:cNvSpPr/>
          <p:nvPr/>
        </p:nvSpPr>
        <p:spPr>
          <a:xfrm>
            <a:off x="2581027" y="2400822"/>
            <a:ext cx="226002" cy="209648"/>
          </a:xfrm>
          <a:prstGeom prst="downArrow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26" name="Rectangle 4"/>
          <p:cNvSpPr>
            <a:spLocks noChangeAspect="1" noChangeArrowheads="1"/>
          </p:cNvSpPr>
          <p:nvPr/>
        </p:nvSpPr>
        <p:spPr bwMode="auto">
          <a:xfrm>
            <a:off x="280095" y="1032957"/>
            <a:ext cx="246062" cy="246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53882" dir="2700000" algn="ctr" rotWithShape="0">
              <a:srgbClr val="000099"/>
            </a:outerShdw>
          </a:effec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000099">
                  <a:lumMod val="50000"/>
                </a:srgbClr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178099" y="6165304"/>
            <a:ext cx="6664792" cy="477104"/>
          </a:xfrm>
          <a:prstGeom prst="rect">
            <a:avLst/>
          </a:prstGeom>
          <a:noFill/>
          <a:ln w="19050" cap="flat" cmpd="sng" algn="ctr">
            <a:solidFill>
              <a:srgbClr val="0000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맑은 고딕"/>
                <a:cs typeface="Arial" pitchFamily="34" charset="0"/>
              </a:rPr>
              <a:t>Drought indices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맑은 고딕"/>
                <a:cs typeface="Times New Roman" pitchFamily="18" charset="0"/>
              </a:rPr>
              <a:t>SPI, SRI, SSI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맑은 고딕"/>
              <a:cs typeface="Times New Roman" pitchFamily="18" charset="0"/>
            </a:endParaRPr>
          </a:p>
        </p:txBody>
      </p:sp>
      <p:sp>
        <p:nvSpPr>
          <p:cNvPr id="28" name="아래쪽 화살표 27"/>
          <p:cNvSpPr/>
          <p:nvPr/>
        </p:nvSpPr>
        <p:spPr>
          <a:xfrm>
            <a:off x="5980765" y="5886821"/>
            <a:ext cx="226002" cy="216000"/>
          </a:xfrm>
          <a:prstGeom prst="downArrow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29" name="아래쪽 화살표 28"/>
          <p:cNvSpPr/>
          <p:nvPr/>
        </p:nvSpPr>
        <p:spPr>
          <a:xfrm>
            <a:off x="2574826" y="5886821"/>
            <a:ext cx="226002" cy="216000"/>
          </a:xfrm>
          <a:prstGeom prst="downArrow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530027" y="952153"/>
            <a:ext cx="67325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ker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Times New Roman" pitchFamily="18" charset="0"/>
              </a:defRPr>
            </a:lvl1pPr>
          </a:lstStyle>
          <a:p>
            <a:r>
              <a:rPr lang="en-US" altLang="ko-KR" sz="2200" dirty="0"/>
              <a:t> </a:t>
            </a:r>
            <a:r>
              <a:rPr lang="en-US" altLang="ko-KR" sz="2200" b="1" dirty="0">
                <a:effectLst/>
              </a:rPr>
              <a:t>Procedure of this study</a:t>
            </a:r>
          </a:p>
        </p:txBody>
      </p:sp>
    </p:spTree>
  </p:cSld>
  <p:clrMapOvr>
    <a:masterClrMapping/>
  </p:clrMapOvr>
  <p:transition advTm="56465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 bwMode="auto">
          <a:xfrm>
            <a:off x="18230" y="261467"/>
            <a:ext cx="9108722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+mj-ea"/>
                <a:cs typeface="Times New Roman" pitchFamily="18" charset="0"/>
              </a:rPr>
              <a:t>Study Area &amp; Data Collection</a:t>
            </a:r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568127" y="958347"/>
            <a:ext cx="349981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ko-KR"/>
            </a:defPPr>
            <a:lvl1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ker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Times New Roman" pitchFamily="18" charset="0"/>
              </a:defRPr>
            </a:lvl1pPr>
          </a:lstStyle>
          <a:p>
            <a:r>
              <a:rPr kumimoji="1" lang="en-US" altLang="ko-KR" sz="2200" b="1" dirty="0">
                <a:solidFill>
                  <a:srgbClr val="000000"/>
                </a:solidFill>
                <a:effectLst/>
                <a:ea typeface="+mn-ea"/>
                <a:cs typeface="+mn-cs"/>
              </a:rPr>
              <a:t>Study area</a:t>
            </a:r>
            <a:endParaRPr kumimoji="1" lang="en-US" altLang="en-US" sz="2200" b="1" dirty="0">
              <a:solidFill>
                <a:srgbClr val="000000"/>
              </a:solidFill>
              <a:effectLst/>
              <a:ea typeface="+mn-ea"/>
              <a:cs typeface="+mn-cs"/>
            </a:endParaRPr>
          </a:p>
        </p:txBody>
      </p:sp>
      <p:sp>
        <p:nvSpPr>
          <p:cNvPr id="32" name="Rectangle 4"/>
          <p:cNvSpPr>
            <a:spLocks noChangeAspect="1" noChangeArrowheads="1"/>
          </p:cNvSpPr>
          <p:nvPr/>
        </p:nvSpPr>
        <p:spPr bwMode="auto">
          <a:xfrm>
            <a:off x="280095" y="1032957"/>
            <a:ext cx="246062" cy="246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53882" dir="2700000" algn="ctr" rotWithShape="0">
              <a:srgbClr val="000099"/>
            </a:outerShdw>
          </a:effec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000099">
                  <a:lumMod val="50000"/>
                </a:srgbClr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33" name="Text Box 3"/>
          <p:cNvSpPr txBox="1">
            <a:spLocks noChangeArrowheads="1"/>
          </p:cNvSpPr>
          <p:nvPr/>
        </p:nvSpPr>
        <p:spPr bwMode="auto">
          <a:xfrm>
            <a:off x="4572591" y="961678"/>
            <a:ext cx="457140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ko-KR"/>
            </a:defPPr>
            <a:lvl1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ker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+mn-ea"/>
              </a:defRPr>
            </a:lvl1pPr>
          </a:lstStyle>
          <a:p>
            <a:r>
              <a:rPr lang="en-US" altLang="ko-KR" dirty="0">
                <a:effectLst/>
              </a:rPr>
              <a:t>Meteorological &amp; topographical data</a:t>
            </a:r>
            <a:endParaRPr lang="en-US" altLang="en-US" dirty="0">
              <a:effectLst/>
            </a:endParaRPr>
          </a:p>
        </p:txBody>
      </p:sp>
      <p:sp>
        <p:nvSpPr>
          <p:cNvPr id="35" name="Rectangle 4"/>
          <p:cNvSpPr>
            <a:spLocks noChangeAspect="1" noChangeArrowheads="1"/>
          </p:cNvSpPr>
          <p:nvPr/>
        </p:nvSpPr>
        <p:spPr bwMode="auto">
          <a:xfrm>
            <a:off x="4284559" y="1036288"/>
            <a:ext cx="246062" cy="246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53882" dir="2700000" algn="ctr" rotWithShape="0">
              <a:srgbClr val="000099"/>
            </a:outerShdw>
          </a:effec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000099">
                  <a:lumMod val="50000"/>
                </a:srgbClr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66" name="내용 개체 틀 2"/>
          <p:cNvSpPr>
            <a:spLocks noGrp="1"/>
          </p:cNvSpPr>
          <p:nvPr>
            <p:ph idx="4294967295"/>
          </p:nvPr>
        </p:nvSpPr>
        <p:spPr>
          <a:xfrm>
            <a:off x="4572000" y="1412776"/>
            <a:ext cx="3932495" cy="406746"/>
          </a:xfrm>
          <a:noFill/>
        </p:spPr>
        <p:txBody>
          <a:bodyPr anchor="ctr"/>
          <a:lstStyle/>
          <a:p>
            <a:pPr marL="180975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  <a:defRPr/>
            </a:pPr>
            <a:r>
              <a:rPr lang="en-US" altLang="ko-KR" sz="1700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Meteorological data</a:t>
            </a:r>
            <a:endParaRPr lang="ko-KR" altLang="en-US" sz="1700" b="1" dirty="0">
              <a:solidFill>
                <a:srgbClr val="000000"/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sp>
        <p:nvSpPr>
          <p:cNvPr id="67" name="내용 개체 틀 2"/>
          <p:cNvSpPr>
            <a:spLocks noGrp="1"/>
          </p:cNvSpPr>
          <p:nvPr>
            <p:ph idx="4294967295"/>
          </p:nvPr>
        </p:nvSpPr>
        <p:spPr>
          <a:xfrm>
            <a:off x="4571370" y="2696122"/>
            <a:ext cx="3932495" cy="406746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180975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</a:pPr>
            <a:r>
              <a:rPr lang="en-US" altLang="ko-KR" sz="1700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Topographical data</a:t>
            </a:r>
          </a:p>
        </p:txBody>
      </p:sp>
      <p:sp>
        <p:nvSpPr>
          <p:cNvPr id="69" name="내용 개체 틀 2"/>
          <p:cNvSpPr>
            <a:spLocks noGrp="1"/>
          </p:cNvSpPr>
          <p:nvPr>
            <p:ph idx="4294967295"/>
          </p:nvPr>
        </p:nvSpPr>
        <p:spPr>
          <a:xfrm>
            <a:off x="414586" y="1412776"/>
            <a:ext cx="3932495" cy="406746"/>
          </a:xfrm>
          <a:noFill/>
        </p:spPr>
        <p:txBody>
          <a:bodyPr/>
          <a:lstStyle/>
          <a:p>
            <a:pPr marL="180975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  <a:defRPr/>
            </a:pP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Korean Peninsula with South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and North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Korea</a:t>
            </a:r>
            <a:endParaRPr lang="ko-KR" altLang="en-US" b="1" dirty="0">
              <a:solidFill>
                <a:srgbClr val="000000"/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sp>
        <p:nvSpPr>
          <p:cNvPr id="70" name="내용 개체 틀 2"/>
          <p:cNvSpPr>
            <a:spLocks noGrp="1"/>
          </p:cNvSpPr>
          <p:nvPr/>
        </p:nvSpPr>
        <p:spPr bwMode="auto">
          <a:xfrm>
            <a:off x="607891" y="2066181"/>
            <a:ext cx="3826011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177800" indent="-17780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pitchFamily="2" charset="2"/>
              <a:buBlip>
                <a:blip r:embed="rId4"/>
              </a:buBlip>
              <a:defRPr kumimoji="1"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41338" indent="-18415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576F5C"/>
              </a:buClr>
              <a:buSzPct val="80000"/>
              <a:buFont typeface="Wingdings" pitchFamily="2" charset="2"/>
              <a:buChar char="Ø"/>
              <a:defRPr kumimoji="1" sz="1600">
                <a:solidFill>
                  <a:srgbClr val="000000"/>
                </a:solidFill>
                <a:latin typeface="+mn-lt"/>
                <a:ea typeface="+mn-ea"/>
              </a:defRPr>
            </a:lvl2pPr>
            <a:lvl3pPr marL="895350" indent="-174625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Monotype Sorts" pitchFamily="2" charset="2"/>
              <a:buBlip>
                <a:blip r:embed="rId5"/>
              </a:buBlip>
              <a:defRPr kumimoji="1" sz="1300">
                <a:solidFill>
                  <a:srgbClr val="000000"/>
                </a:solidFill>
                <a:latin typeface="+mn-lt"/>
                <a:ea typeface="+mn-ea"/>
              </a:defRPr>
            </a:lvl3pPr>
            <a:lvl4pPr marL="1258888" indent="-184150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•"/>
              <a:defRPr kumimoji="1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1614488" indent="-176213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0716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5288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29860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4432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marL="195263" lvl="2" indent="-195263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6"/>
              </a:buBlip>
              <a:defRPr/>
            </a:pPr>
            <a:r>
              <a:rPr lang="en-US" altLang="ko-KR" dirty="0">
                <a:latin typeface="+mn-ea"/>
                <a:ea typeface="HY견고딕" pitchFamily="18" charset="-127"/>
              </a:rPr>
              <a:t>South Korea area : </a:t>
            </a:r>
            <a:r>
              <a:rPr lang="en-US" altLang="ko-KR" dirty="0">
                <a:solidFill>
                  <a:srgbClr val="0070C0"/>
                </a:solidFill>
                <a:latin typeface="+mn-ea"/>
                <a:ea typeface="HY견고딕" pitchFamily="18" charset="-127"/>
              </a:rPr>
              <a:t>120,500km</a:t>
            </a:r>
            <a:r>
              <a:rPr lang="en-US" altLang="ko-KR" baseline="30000" dirty="0">
                <a:solidFill>
                  <a:srgbClr val="0070C0"/>
                </a:solidFill>
                <a:latin typeface="+mn-ea"/>
                <a:ea typeface="HY견고딕" pitchFamily="18" charset="-127"/>
              </a:rPr>
              <a:t>2</a:t>
            </a:r>
            <a:r>
              <a:rPr lang="en-US" altLang="ko-KR" dirty="0">
                <a:solidFill>
                  <a:srgbClr val="0070C0"/>
                </a:solidFill>
                <a:latin typeface="+mn-ea"/>
                <a:ea typeface="HY견고딕" pitchFamily="18" charset="-127"/>
              </a:rPr>
              <a:t> </a:t>
            </a:r>
            <a:endParaRPr lang="ko-KR" altLang="en-US" dirty="0">
              <a:solidFill>
                <a:srgbClr val="0070C0"/>
              </a:solidFill>
              <a:latin typeface="+mn-ea"/>
              <a:ea typeface="HY견고딕" pitchFamily="18" charset="-127"/>
            </a:endParaRPr>
          </a:p>
        </p:txBody>
      </p:sp>
      <p:sp>
        <p:nvSpPr>
          <p:cNvPr id="71" name="내용 개체 틀 2"/>
          <p:cNvSpPr>
            <a:spLocks noGrp="1"/>
          </p:cNvSpPr>
          <p:nvPr/>
        </p:nvSpPr>
        <p:spPr bwMode="auto">
          <a:xfrm>
            <a:off x="611498" y="2350021"/>
            <a:ext cx="3826011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177800" indent="-17780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pitchFamily="2" charset="2"/>
              <a:buBlip>
                <a:blip r:embed="rId4"/>
              </a:buBlip>
              <a:defRPr kumimoji="1"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41338" indent="-18415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576F5C"/>
              </a:buClr>
              <a:buSzPct val="80000"/>
              <a:buFont typeface="Wingdings" pitchFamily="2" charset="2"/>
              <a:buChar char="Ø"/>
              <a:defRPr kumimoji="1" sz="1600">
                <a:solidFill>
                  <a:srgbClr val="000000"/>
                </a:solidFill>
                <a:latin typeface="+mn-lt"/>
                <a:ea typeface="+mn-ea"/>
              </a:defRPr>
            </a:lvl2pPr>
            <a:lvl3pPr marL="895350" indent="-174625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Monotype Sorts" pitchFamily="2" charset="2"/>
              <a:buBlip>
                <a:blip r:embed="rId5"/>
              </a:buBlip>
              <a:defRPr kumimoji="1" sz="1300">
                <a:solidFill>
                  <a:srgbClr val="000000"/>
                </a:solidFill>
                <a:latin typeface="+mn-lt"/>
                <a:ea typeface="+mn-ea"/>
              </a:defRPr>
            </a:lvl3pPr>
            <a:lvl4pPr marL="1258888" indent="-184150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•"/>
              <a:defRPr kumimoji="1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1614488" indent="-176213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0716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5288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29860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4432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marL="195263" lvl="2" indent="-195263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6"/>
              </a:buBlip>
              <a:defRPr/>
            </a:pPr>
            <a:r>
              <a:rPr lang="en-US" altLang="ko-KR" dirty="0">
                <a:latin typeface="+mn-ea"/>
                <a:ea typeface="HY견고딕" pitchFamily="18" charset="-127"/>
              </a:rPr>
              <a:t>North Korea area : </a:t>
            </a:r>
            <a:r>
              <a:rPr lang="en-US" altLang="ko-KR" dirty="0">
                <a:solidFill>
                  <a:srgbClr val="0070C0"/>
                </a:solidFill>
                <a:latin typeface="+mn-ea"/>
                <a:ea typeface="HY견고딕" pitchFamily="18" charset="-127"/>
              </a:rPr>
              <a:t>99,720km</a:t>
            </a:r>
            <a:r>
              <a:rPr lang="en-US" altLang="ko-KR" baseline="30000" dirty="0">
                <a:solidFill>
                  <a:srgbClr val="0070C0"/>
                </a:solidFill>
                <a:latin typeface="+mn-ea"/>
                <a:ea typeface="HY견고딕" pitchFamily="18" charset="-127"/>
              </a:rPr>
              <a:t>2</a:t>
            </a:r>
            <a:endParaRPr lang="ko-KR" altLang="en-US" baseline="30000" dirty="0">
              <a:solidFill>
                <a:srgbClr val="0070C0"/>
              </a:solidFill>
              <a:latin typeface="+mn-ea"/>
              <a:ea typeface="HY견고딕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4788025" y="5337175"/>
            <a:ext cx="4032448" cy="1475583"/>
            <a:chOff x="4788024" y="4752975"/>
            <a:chExt cx="4295775" cy="2059784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 l="36161" t="32905" r="11474" b="25690"/>
            <a:stretch>
              <a:fillRect/>
            </a:stretch>
          </p:blipFill>
          <p:spPr bwMode="auto">
            <a:xfrm>
              <a:off x="4860032" y="5806673"/>
              <a:ext cx="1843613" cy="9346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 l="595" t="14285" r="41071" b="27167"/>
            <a:stretch>
              <a:fillRect/>
            </a:stretch>
          </p:blipFill>
          <p:spPr bwMode="auto">
            <a:xfrm>
              <a:off x="4869557" y="4821421"/>
              <a:ext cx="1795994" cy="922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4"/>
            <p:cNvPicPr>
              <a:picLocks noChangeAspect="1" noChangeArrowheads="1"/>
            </p:cNvPicPr>
            <p:nvPr/>
          </p:nvPicPr>
          <p:blipFill>
            <a:blip r:embed="rId9" cstate="print"/>
            <a:srcRect l="752" t="9447" r="601" b="13839"/>
            <a:stretch>
              <a:fillRect/>
            </a:stretch>
          </p:blipFill>
          <p:spPr bwMode="auto">
            <a:xfrm>
              <a:off x="6778748" y="4821427"/>
              <a:ext cx="2221402" cy="115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5"/>
            <p:cNvPicPr>
              <a:picLocks noChangeAspect="1" noChangeArrowheads="1"/>
            </p:cNvPicPr>
            <p:nvPr/>
          </p:nvPicPr>
          <p:blipFill>
            <a:blip r:embed="rId10" cstate="print"/>
            <a:srcRect l="1072" t="51650" b="1576"/>
            <a:stretch>
              <a:fillRect/>
            </a:stretch>
          </p:blipFill>
          <p:spPr bwMode="auto">
            <a:xfrm>
              <a:off x="6765404" y="5965929"/>
              <a:ext cx="2232000" cy="768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" name="직사각형 71"/>
            <p:cNvSpPr/>
            <p:nvPr/>
          </p:nvSpPr>
          <p:spPr bwMode="auto">
            <a:xfrm>
              <a:off x="4788024" y="4752975"/>
              <a:ext cx="4295775" cy="2059784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73" name="내용 개체 틀 2"/>
          <p:cNvSpPr>
            <a:spLocks noGrp="1"/>
          </p:cNvSpPr>
          <p:nvPr/>
        </p:nvSpPr>
        <p:spPr bwMode="auto">
          <a:xfrm>
            <a:off x="4725541" y="3005135"/>
            <a:ext cx="3826011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marL="177800" indent="-17780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pitchFamily="2" charset="2"/>
              <a:buBlip>
                <a:blip r:embed="rId4"/>
              </a:buBlip>
              <a:defRPr kumimoji="1"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41338" indent="-18415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576F5C"/>
              </a:buClr>
              <a:buSzPct val="80000"/>
              <a:buFont typeface="Wingdings" pitchFamily="2" charset="2"/>
              <a:buChar char="Ø"/>
              <a:defRPr kumimoji="1" sz="1600">
                <a:solidFill>
                  <a:srgbClr val="000000"/>
                </a:solidFill>
                <a:latin typeface="+mn-lt"/>
                <a:ea typeface="+mn-ea"/>
              </a:defRPr>
            </a:lvl2pPr>
            <a:lvl3pPr marL="895350" indent="-174625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Monotype Sorts" pitchFamily="2" charset="2"/>
              <a:buBlip>
                <a:blip r:embed="rId5"/>
              </a:buBlip>
              <a:defRPr kumimoji="1" sz="1300">
                <a:solidFill>
                  <a:srgbClr val="000000"/>
                </a:solidFill>
                <a:latin typeface="+mn-lt"/>
                <a:ea typeface="+mn-ea"/>
              </a:defRPr>
            </a:lvl3pPr>
            <a:lvl4pPr marL="1258888" indent="-184150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•"/>
              <a:defRPr kumimoji="1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1614488" indent="-176213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0716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5288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29860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4432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marL="195263" lvl="2" indent="-195263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6"/>
              </a:buBlip>
              <a:defRPr/>
            </a:pPr>
            <a:r>
              <a:rPr lang="en-US" altLang="ko-KR" sz="1400" b="1" dirty="0">
                <a:latin typeface="Calibri" panose="020F0502020204030204" pitchFamily="34" charset="0"/>
                <a:ea typeface="HY견고딕" pitchFamily="18" charset="-127"/>
              </a:rPr>
              <a:t>DEM</a:t>
            </a:r>
          </a:p>
        </p:txBody>
      </p:sp>
      <p:sp>
        <p:nvSpPr>
          <p:cNvPr id="74" name="내용 개체 틀 2"/>
          <p:cNvSpPr txBox="1">
            <a:spLocks/>
          </p:cNvSpPr>
          <p:nvPr/>
        </p:nvSpPr>
        <p:spPr bwMode="auto">
          <a:xfrm>
            <a:off x="4879082" y="3366667"/>
            <a:ext cx="3797374" cy="31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180975" marR="0" lvl="2" indent="-180975" algn="l" defTabSz="989013" eaLnBrk="0" hangingPunct="0">
              <a:spcBef>
                <a:spcPct val="20000"/>
              </a:spcBef>
              <a:buClr>
                <a:schemeClr val="tx1"/>
              </a:buClr>
              <a:buSzPct val="75000"/>
              <a:buBlip>
                <a:blip r:embed="rId5"/>
              </a:buBlip>
              <a:tabLst/>
              <a:defRPr/>
            </a:pPr>
            <a:r>
              <a:rPr lang="en-US" altLang="ko-KR" sz="11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United States Geological Survey (USGS)</a:t>
            </a:r>
          </a:p>
          <a:p>
            <a:pPr marL="180975" lvl="2" indent="-180975" algn="l" defTabSz="989013" eaLnBrk="0" hangingPunct="0">
              <a:spcBef>
                <a:spcPct val="20000"/>
              </a:spcBef>
              <a:buClr>
                <a:schemeClr val="tx1"/>
              </a:buClr>
              <a:buSzPct val="75000"/>
              <a:buBlip>
                <a:blip r:embed="rId5"/>
              </a:buBlip>
              <a:defRPr/>
            </a:pPr>
            <a:r>
              <a:rPr lang="en-US" altLang="ko-KR" sz="11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Resolution : 30″×30″</a:t>
            </a:r>
          </a:p>
        </p:txBody>
      </p:sp>
      <p:sp>
        <p:nvSpPr>
          <p:cNvPr id="75" name="내용 개체 틀 2"/>
          <p:cNvSpPr>
            <a:spLocks noGrp="1"/>
          </p:cNvSpPr>
          <p:nvPr/>
        </p:nvSpPr>
        <p:spPr bwMode="auto">
          <a:xfrm>
            <a:off x="4715954" y="3741415"/>
            <a:ext cx="3826011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marL="177800" indent="-17780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pitchFamily="2" charset="2"/>
              <a:buBlip>
                <a:blip r:embed="rId4"/>
              </a:buBlip>
              <a:defRPr kumimoji="1"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41338" indent="-18415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576F5C"/>
              </a:buClr>
              <a:buSzPct val="80000"/>
              <a:buFont typeface="Wingdings" pitchFamily="2" charset="2"/>
              <a:buChar char="Ø"/>
              <a:defRPr kumimoji="1" sz="1600">
                <a:solidFill>
                  <a:srgbClr val="000000"/>
                </a:solidFill>
                <a:latin typeface="+mn-lt"/>
                <a:ea typeface="+mn-ea"/>
              </a:defRPr>
            </a:lvl2pPr>
            <a:lvl3pPr marL="895350" indent="-174625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Monotype Sorts" pitchFamily="2" charset="2"/>
              <a:buBlip>
                <a:blip r:embed="rId5"/>
              </a:buBlip>
              <a:defRPr kumimoji="1" sz="1300">
                <a:solidFill>
                  <a:srgbClr val="000000"/>
                </a:solidFill>
                <a:latin typeface="+mn-lt"/>
                <a:ea typeface="+mn-ea"/>
              </a:defRPr>
            </a:lvl3pPr>
            <a:lvl4pPr marL="1258888" indent="-184150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•"/>
              <a:defRPr kumimoji="1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1614488" indent="-176213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0716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5288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29860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4432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marL="195263" lvl="2" indent="-195263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6"/>
              </a:buBlip>
              <a:defRPr/>
            </a:pPr>
            <a:r>
              <a:rPr lang="en-US" altLang="ko-KR" sz="1400" b="1" dirty="0">
                <a:latin typeface="Calibri" panose="020F0502020204030204" pitchFamily="34" charset="0"/>
                <a:ea typeface="HY견고딕" pitchFamily="18" charset="-127"/>
              </a:rPr>
              <a:t>Land use</a:t>
            </a:r>
          </a:p>
        </p:txBody>
      </p:sp>
      <p:sp>
        <p:nvSpPr>
          <p:cNvPr id="76" name="내용 개체 틀 2"/>
          <p:cNvSpPr txBox="1">
            <a:spLocks/>
          </p:cNvSpPr>
          <p:nvPr/>
        </p:nvSpPr>
        <p:spPr bwMode="auto">
          <a:xfrm>
            <a:off x="4869557" y="4122988"/>
            <a:ext cx="3797374" cy="31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180975" marR="0" lvl="2" indent="-180975" algn="l" defTabSz="989013" eaLnBrk="0" hangingPunct="0">
              <a:spcBef>
                <a:spcPct val="20000"/>
              </a:spcBef>
              <a:buClr>
                <a:schemeClr val="tx1"/>
              </a:buClr>
              <a:buSzPct val="75000"/>
              <a:buBlip>
                <a:blip r:embed="rId5"/>
              </a:buBlip>
              <a:tabLst/>
              <a:defRPr/>
            </a:pPr>
            <a:r>
              <a:rPr lang="en-US" altLang="ko-KR" sz="11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University of Maryland (UMD)</a:t>
            </a:r>
          </a:p>
          <a:p>
            <a:pPr marL="180975" marR="0" lvl="2" indent="-180975" algn="l" defTabSz="989013" eaLnBrk="0" hangingPunct="0">
              <a:spcBef>
                <a:spcPct val="20000"/>
              </a:spcBef>
              <a:buClr>
                <a:schemeClr val="tx1"/>
              </a:buClr>
              <a:buSzPct val="75000"/>
              <a:buBlip>
                <a:blip r:embed="rId5"/>
              </a:buBlip>
              <a:tabLst/>
              <a:defRPr/>
            </a:pPr>
            <a:r>
              <a:rPr lang="en-US" altLang="ko-KR" sz="11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Resolution : 1km×1km</a:t>
            </a:r>
          </a:p>
        </p:txBody>
      </p:sp>
      <p:sp>
        <p:nvSpPr>
          <p:cNvPr id="77" name="내용 개체 틀 2"/>
          <p:cNvSpPr>
            <a:spLocks noGrp="1"/>
          </p:cNvSpPr>
          <p:nvPr/>
        </p:nvSpPr>
        <p:spPr bwMode="auto">
          <a:xfrm>
            <a:off x="4729733" y="4490070"/>
            <a:ext cx="3826011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marL="177800" indent="-17780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pitchFamily="2" charset="2"/>
              <a:buBlip>
                <a:blip r:embed="rId4"/>
              </a:buBlip>
              <a:defRPr kumimoji="1"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41338" indent="-18415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576F5C"/>
              </a:buClr>
              <a:buSzPct val="80000"/>
              <a:buFont typeface="Wingdings" pitchFamily="2" charset="2"/>
              <a:buChar char="Ø"/>
              <a:defRPr kumimoji="1" sz="1600">
                <a:solidFill>
                  <a:srgbClr val="000000"/>
                </a:solidFill>
                <a:latin typeface="+mn-lt"/>
                <a:ea typeface="+mn-ea"/>
              </a:defRPr>
            </a:lvl2pPr>
            <a:lvl3pPr marL="895350" indent="-174625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Monotype Sorts" pitchFamily="2" charset="2"/>
              <a:buBlip>
                <a:blip r:embed="rId5"/>
              </a:buBlip>
              <a:defRPr kumimoji="1" sz="1300">
                <a:solidFill>
                  <a:srgbClr val="000000"/>
                </a:solidFill>
                <a:latin typeface="+mn-lt"/>
                <a:ea typeface="+mn-ea"/>
              </a:defRPr>
            </a:lvl3pPr>
            <a:lvl4pPr marL="1258888" indent="-184150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•"/>
              <a:defRPr kumimoji="1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1614488" indent="-176213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0716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5288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29860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4432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marL="195263" lvl="2" indent="-195263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6"/>
              </a:buBlip>
              <a:defRPr/>
            </a:pPr>
            <a:r>
              <a:rPr lang="en-US" altLang="ko-KR" sz="1400" b="1" dirty="0">
                <a:latin typeface="Calibri" panose="020F0502020204030204" pitchFamily="34" charset="0"/>
                <a:ea typeface="HY견고딕" pitchFamily="18" charset="-127"/>
              </a:rPr>
              <a:t>Soil properties</a:t>
            </a:r>
          </a:p>
        </p:txBody>
      </p:sp>
      <p:sp>
        <p:nvSpPr>
          <p:cNvPr id="78" name="내용 개체 틀 2"/>
          <p:cNvSpPr txBox="1">
            <a:spLocks/>
          </p:cNvSpPr>
          <p:nvPr/>
        </p:nvSpPr>
        <p:spPr bwMode="auto">
          <a:xfrm>
            <a:off x="4883336" y="4890693"/>
            <a:ext cx="3797374" cy="31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180975" marR="0" lvl="2" indent="-180975" algn="l" defTabSz="989013" eaLnBrk="0" hangingPunct="0">
              <a:spcBef>
                <a:spcPct val="20000"/>
              </a:spcBef>
              <a:buClr>
                <a:schemeClr val="tx1"/>
              </a:buClr>
              <a:buSzPct val="75000"/>
              <a:buBlip>
                <a:blip r:embed="rId5"/>
              </a:buBlip>
              <a:tabLst/>
              <a:defRPr/>
            </a:pPr>
            <a:r>
              <a:rPr lang="en-US" altLang="ko-KR" sz="11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Food Agriculture Organization (FAO)</a:t>
            </a:r>
          </a:p>
          <a:p>
            <a:pPr marL="180975" marR="0" lvl="2" indent="-180975" algn="l" defTabSz="989013" eaLnBrk="0" hangingPunct="0">
              <a:spcBef>
                <a:spcPct val="20000"/>
              </a:spcBef>
              <a:buClr>
                <a:schemeClr val="tx1"/>
              </a:buClr>
              <a:buSzPct val="75000"/>
              <a:buBlip>
                <a:blip r:embed="rId5"/>
              </a:buBlip>
              <a:tabLst/>
              <a:defRPr/>
            </a:pPr>
            <a:r>
              <a:rPr lang="en-US" altLang="ko-KR" sz="11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Resolution : 5′×5′</a:t>
            </a:r>
          </a:p>
        </p:txBody>
      </p:sp>
      <p:sp>
        <p:nvSpPr>
          <p:cNvPr id="79" name="내용 개체 틀 2"/>
          <p:cNvSpPr>
            <a:spLocks noGrp="1"/>
          </p:cNvSpPr>
          <p:nvPr/>
        </p:nvSpPr>
        <p:spPr bwMode="auto">
          <a:xfrm>
            <a:off x="4721872" y="2357430"/>
            <a:ext cx="4746672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Blip>
                <a:blip r:embed="rId6"/>
              </a:buBlip>
            </a:pP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N. Korea : </a:t>
            </a:r>
            <a:r>
              <a:rPr lang="en-US" altLang="ko-KR" sz="1400" b="1" dirty="0">
                <a:solidFill>
                  <a:srgbClr val="0070C0"/>
                </a:solidFill>
                <a:latin typeface="Calibri" panose="020F0502020204030204" pitchFamily="34" charset="0"/>
              </a:rPr>
              <a:t>24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NCDC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(National Climate Data Center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)  data</a:t>
            </a:r>
            <a:endParaRPr lang="ko-KR" altLang="en-US" sz="14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80" name="내용 개체 틀 2"/>
          <p:cNvSpPr>
            <a:spLocks noGrp="1"/>
          </p:cNvSpPr>
          <p:nvPr/>
        </p:nvSpPr>
        <p:spPr bwMode="auto">
          <a:xfrm>
            <a:off x="4715954" y="1928802"/>
            <a:ext cx="4527041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marL="177800" indent="-17780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pitchFamily="2" charset="2"/>
              <a:buBlip>
                <a:blip r:embed="rId4"/>
              </a:buBlip>
              <a:defRPr kumimoji="1"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41338" indent="-18415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576F5C"/>
              </a:buClr>
              <a:buSzPct val="80000"/>
              <a:buFont typeface="Wingdings" pitchFamily="2" charset="2"/>
              <a:buChar char="Ø"/>
              <a:defRPr kumimoji="1" sz="1600">
                <a:solidFill>
                  <a:srgbClr val="000000"/>
                </a:solidFill>
                <a:latin typeface="+mn-lt"/>
                <a:ea typeface="+mn-ea"/>
              </a:defRPr>
            </a:lvl2pPr>
            <a:lvl3pPr marL="895350" indent="-174625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Monotype Sorts" pitchFamily="2" charset="2"/>
              <a:buBlip>
                <a:blip r:embed="rId5"/>
              </a:buBlip>
              <a:defRPr kumimoji="1" sz="1300">
                <a:solidFill>
                  <a:srgbClr val="000000"/>
                </a:solidFill>
                <a:latin typeface="+mn-lt"/>
                <a:ea typeface="+mn-ea"/>
              </a:defRPr>
            </a:lvl3pPr>
            <a:lvl4pPr marL="1258888" indent="-184150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•"/>
              <a:defRPr kumimoji="1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1614488" indent="-176213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0716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5288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29860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4432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marL="195263" lvl="2" indent="-195263" eaLnBrk="0" latinLnBrk="0" hangingPunct="0">
              <a:lnSpc>
                <a:spcPct val="100000"/>
              </a:lnSpc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6"/>
              </a:buBlip>
              <a:defRPr/>
            </a:pPr>
            <a:r>
              <a:rPr lang="en-US" altLang="ko-KR" sz="1400" b="1" dirty="0">
                <a:latin typeface="Calibri" panose="020F0502020204030204" pitchFamily="34" charset="0"/>
                <a:ea typeface="HY견고딕" pitchFamily="18" charset="-127"/>
              </a:rPr>
              <a:t>S. Korea</a:t>
            </a:r>
            <a:r>
              <a:rPr lang="ko-KR" altLang="en-US" sz="1400" b="1" dirty="0">
                <a:latin typeface="Calibri" panose="020F0502020204030204" pitchFamily="34" charset="0"/>
                <a:ea typeface="HY견고딕" pitchFamily="18" charset="-127"/>
              </a:rPr>
              <a:t> </a:t>
            </a:r>
            <a:r>
              <a:rPr lang="en-US" altLang="ko-KR" sz="1400" b="1" dirty="0">
                <a:latin typeface="Calibri" panose="020F0502020204030204" pitchFamily="34" charset="0"/>
                <a:ea typeface="HY견고딕" pitchFamily="18" charset="-127"/>
              </a:rPr>
              <a:t>: </a:t>
            </a:r>
            <a:r>
              <a:rPr lang="en-US" altLang="ko-KR" sz="1400" b="1" dirty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</a:rPr>
              <a:t>59 ASOS of KMA </a:t>
            </a:r>
            <a:r>
              <a:rPr lang="en-US" altLang="ko-KR" sz="1400" b="1" dirty="0">
                <a:latin typeface="Calibri" panose="020F0502020204030204" pitchFamily="34" charset="0"/>
                <a:ea typeface="HY견고딕" pitchFamily="18" charset="-127"/>
              </a:rPr>
              <a:t>(Korea Meteorological </a:t>
            </a:r>
            <a:r>
              <a:rPr lang="en-US" altLang="ko-KR" sz="1400" b="1" dirty="0" smtClean="0">
                <a:latin typeface="Calibri" panose="020F0502020204030204" pitchFamily="34" charset="0"/>
                <a:ea typeface="HY견고딕" pitchFamily="18" charset="-127"/>
              </a:rPr>
              <a:t>	 Administration</a:t>
            </a:r>
            <a:r>
              <a:rPr lang="en-US" altLang="ko-KR" sz="1400" b="1" dirty="0">
                <a:latin typeface="Calibri" panose="020F0502020204030204" pitchFamily="34" charset="0"/>
                <a:ea typeface="HY견고딕" pitchFamily="18" charset="-127"/>
              </a:rPr>
              <a:t>)</a:t>
            </a:r>
            <a:endParaRPr lang="ko-KR" altLang="en-US" sz="1400" b="1" dirty="0">
              <a:latin typeface="Calibri" panose="020F0502020204030204" pitchFamily="34" charset="0"/>
              <a:ea typeface="HY견고딕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09" y="2759536"/>
            <a:ext cx="3304032" cy="405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19323"/>
      </p:ext>
    </p:extLst>
  </p:cSld>
  <p:clrMapOvr>
    <a:masterClrMapping/>
  </p:clrMapOvr>
  <p:transition advTm="57917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39552" y="558205"/>
            <a:ext cx="67325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altLang="ko-KR" sz="2200" b="1" kern="0" dirty="0">
                <a:solidFill>
                  <a:srgbClr val="000000"/>
                </a:solidFill>
                <a:latin typeface="Calibri" pitchFamily="34" charset="0"/>
                <a:ea typeface="+mn-ea"/>
              </a:rPr>
              <a:t>Climate </a:t>
            </a:r>
            <a:r>
              <a:rPr lang="en-US" altLang="ko-KR" sz="2200" b="1" kern="0">
                <a:solidFill>
                  <a:srgbClr val="000000"/>
                </a:solidFill>
                <a:latin typeface="Calibri" pitchFamily="34" charset="0"/>
                <a:ea typeface="+mn-ea"/>
              </a:rPr>
              <a:t>change </a:t>
            </a:r>
            <a:r>
              <a:rPr lang="en-US" altLang="ko-KR" sz="2200" b="1" kern="0" smtClean="0">
                <a:solidFill>
                  <a:srgbClr val="000000"/>
                </a:solidFill>
                <a:latin typeface="Calibri" pitchFamily="34" charset="0"/>
                <a:ea typeface="+mn-ea"/>
              </a:rPr>
              <a:t>scenario &amp; Climate variables</a:t>
            </a:r>
            <a:endParaRPr lang="en-US" altLang="ko-KR" sz="2200" b="1" kern="0" dirty="0">
              <a:solidFill>
                <a:srgbClr val="000000"/>
              </a:solidFill>
              <a:latin typeface="Calibri" pitchFamily="34" charset="0"/>
              <a:ea typeface="+mn-ea"/>
            </a:endParaRPr>
          </a:p>
        </p:txBody>
      </p:sp>
      <p:sp>
        <p:nvSpPr>
          <p:cNvPr id="7" name="Rectangle 4"/>
          <p:cNvSpPr>
            <a:spLocks noChangeAspect="1" noChangeArrowheads="1"/>
          </p:cNvSpPr>
          <p:nvPr/>
        </p:nvSpPr>
        <p:spPr bwMode="auto">
          <a:xfrm>
            <a:off x="289620" y="632815"/>
            <a:ext cx="246062" cy="246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53882" dir="2700000" algn="ctr" rotWithShape="0">
              <a:srgbClr val="000099"/>
            </a:outerShdw>
          </a:effec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000099">
                  <a:lumMod val="50000"/>
                </a:srgbClr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2044208" y="4031908"/>
            <a:ext cx="969488" cy="753920"/>
          </a:xfrm>
          <a:prstGeom prst="rect">
            <a:avLst/>
          </a:prstGeom>
          <a:solidFill>
            <a:srgbClr val="D7E4BD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lIns="0" tIns="36000" rIns="0" bIns="72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</a:rPr>
              <a:t>GCM</a:t>
            </a:r>
          </a:p>
        </p:txBody>
      </p:sp>
      <p:sp>
        <p:nvSpPr>
          <p:cNvPr id="36" name="직사각형 35"/>
          <p:cNvSpPr/>
          <p:nvPr/>
        </p:nvSpPr>
        <p:spPr bwMode="auto">
          <a:xfrm>
            <a:off x="866498" y="4042438"/>
            <a:ext cx="969488" cy="753920"/>
          </a:xfrm>
          <a:prstGeom prst="rect">
            <a:avLst/>
          </a:prstGeom>
          <a:solidFill>
            <a:srgbClr val="D7E4BD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lIns="0" tIns="36000" rIns="0" bIns="72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</a:rPr>
              <a:t>Emission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</a:rPr>
              <a:t>Scenario 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37" name="꺾인 연결선 38"/>
          <p:cNvCxnSpPr>
            <a:cxnSpLocks noChangeShapeType="1"/>
            <a:stCxn id="36" idx="3"/>
            <a:endCxn id="35" idx="1"/>
          </p:cNvCxnSpPr>
          <p:nvPr/>
        </p:nvCxnSpPr>
        <p:spPr bwMode="auto">
          <a:xfrm flipV="1">
            <a:off x="1835986" y="4408869"/>
            <a:ext cx="208222" cy="0"/>
          </a:xfrm>
          <a:prstGeom prst="bentConnector3">
            <a:avLst>
              <a:gd name="adj1" fmla="val 50000"/>
            </a:avLst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직사각형 37"/>
          <p:cNvSpPr/>
          <p:nvPr/>
        </p:nvSpPr>
        <p:spPr bwMode="auto">
          <a:xfrm>
            <a:off x="3322876" y="4031908"/>
            <a:ext cx="1348853" cy="753920"/>
          </a:xfrm>
          <a:prstGeom prst="rect">
            <a:avLst/>
          </a:prstGeom>
          <a:solidFill>
            <a:srgbClr val="D7E4BD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lIns="0" tIns="36000" rIns="0" bIns="72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</a:rPr>
              <a:t>RCM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39" name="꺾인 연결선 38"/>
          <p:cNvCxnSpPr>
            <a:cxnSpLocks noChangeShapeType="1"/>
            <a:stCxn id="35" idx="3"/>
            <a:endCxn id="38" idx="1"/>
          </p:cNvCxnSpPr>
          <p:nvPr/>
        </p:nvCxnSpPr>
        <p:spPr bwMode="auto">
          <a:xfrm>
            <a:off x="3013697" y="4408869"/>
            <a:ext cx="309179" cy="0"/>
          </a:xfrm>
          <a:prstGeom prst="bentConnector3">
            <a:avLst>
              <a:gd name="adj1" fmla="val 50000"/>
            </a:avLst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" name="위로 구부러진 화살표 43"/>
          <p:cNvSpPr>
            <a:spLocks noChangeAspect="1"/>
          </p:cNvSpPr>
          <p:nvPr/>
        </p:nvSpPr>
        <p:spPr>
          <a:xfrm rot="17027346">
            <a:off x="6950567" y="5009093"/>
            <a:ext cx="1030159" cy="365352"/>
          </a:xfrm>
          <a:prstGeom prst="curvedUp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ea typeface="맑은 고딕"/>
            </a:endParaRPr>
          </a:p>
        </p:txBody>
      </p:sp>
      <p:grpSp>
        <p:nvGrpSpPr>
          <p:cNvPr id="45" name="그룹 44"/>
          <p:cNvGrpSpPr/>
          <p:nvPr/>
        </p:nvGrpSpPr>
        <p:grpSpPr>
          <a:xfrm>
            <a:off x="5080568" y="4031908"/>
            <a:ext cx="2269173" cy="2461220"/>
            <a:chOff x="4690069" y="1313636"/>
            <a:chExt cx="2374966" cy="2016158"/>
          </a:xfrm>
        </p:grpSpPr>
        <p:sp>
          <p:nvSpPr>
            <p:cNvPr id="48" name="직사각형 47"/>
            <p:cNvSpPr/>
            <p:nvPr/>
          </p:nvSpPr>
          <p:spPr>
            <a:xfrm>
              <a:off x="4691124" y="1319842"/>
              <a:ext cx="2365284" cy="2009952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  <a:ea typeface="맑은 고딕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866151" y="2302026"/>
              <a:ext cx="779734" cy="35567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  <a:ea typeface="맑은 고딕"/>
                </a:rPr>
                <a:t>Scenario run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맑은 고딕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084716" y="2302026"/>
              <a:ext cx="833035" cy="35567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  <a:ea typeface="맑은 고딕"/>
                </a:rPr>
                <a:t>Historical run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맑은 고딕"/>
              </a:endParaRPr>
            </a:p>
          </p:txBody>
        </p:sp>
        <p:sp>
          <p:nvSpPr>
            <p:cNvPr id="51" name="위쪽/아래쪽 화살표 50"/>
            <p:cNvSpPr/>
            <p:nvPr/>
          </p:nvSpPr>
          <p:spPr>
            <a:xfrm rot="1800000">
              <a:off x="6343570" y="2639626"/>
              <a:ext cx="206604" cy="449063"/>
            </a:xfrm>
            <a:prstGeom prst="upDownArrow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  <a:ea typeface="맑은 고딕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014277" y="2043468"/>
              <a:ext cx="1691652" cy="226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Calibri" pitchFamily="34" charset="0"/>
                </a:rPr>
                <a:t>Climate change factor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5195298" y="2864771"/>
              <a:ext cx="1070648" cy="35567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  <a:ea typeface="맑은 고딕"/>
                </a:rPr>
                <a:t>Observation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맑은 고딕"/>
              </a:endParaRPr>
            </a:p>
          </p:txBody>
        </p:sp>
        <p:sp>
          <p:nvSpPr>
            <p:cNvPr id="54" name="위쪽/아래쪽 화살표 53"/>
            <p:cNvSpPr/>
            <p:nvPr/>
          </p:nvSpPr>
          <p:spPr>
            <a:xfrm rot="5400000">
              <a:off x="5791774" y="2269769"/>
              <a:ext cx="167578" cy="413206"/>
            </a:xfrm>
            <a:prstGeom prst="upDownArrow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itchFamily="34" charset="0"/>
                <a:ea typeface="맑은 고딕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407272" y="2840378"/>
              <a:ext cx="527531" cy="226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Calibri" pitchFamily="34" charset="0"/>
                </a:rPr>
                <a:t>Bias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6" name="직사각형 55"/>
            <p:cNvSpPr/>
            <p:nvPr/>
          </p:nvSpPr>
          <p:spPr bwMode="auto">
            <a:xfrm>
              <a:off x="4690069" y="1313636"/>
              <a:ext cx="2374966" cy="617589"/>
            </a:xfrm>
            <a:prstGeom prst="rect">
              <a:avLst/>
            </a:prstGeom>
            <a:solidFill>
              <a:srgbClr val="D7E4BD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36000" rIns="0" bIns="720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  <a:cs typeface="Arial" pitchFamily="34" charset="0"/>
                </a:rPr>
                <a:t>Statistical post processing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</a:endParaRPr>
            </a:p>
          </p:txBody>
        </p:sp>
      </p:grpSp>
      <p:sp>
        <p:nvSpPr>
          <p:cNvPr id="46" name="직사각형 45"/>
          <p:cNvSpPr/>
          <p:nvPr/>
        </p:nvSpPr>
        <p:spPr bwMode="auto">
          <a:xfrm>
            <a:off x="7703948" y="4035398"/>
            <a:ext cx="987092" cy="753920"/>
          </a:xfrm>
          <a:prstGeom prst="rect">
            <a:avLst/>
          </a:prstGeom>
          <a:solidFill>
            <a:srgbClr val="D7E4BD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lIns="0" tIns="36000" rIns="0" bIns="72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kern="0" dirty="0">
                <a:solidFill>
                  <a:sysClr val="windowText" lastClr="000000"/>
                </a:solidFill>
                <a:latin typeface="Calibri" pitchFamily="34" charset="0"/>
                <a:cs typeface="Arial" pitchFamily="34" charset="0"/>
              </a:rPr>
              <a:t>Data</a:t>
            </a:r>
            <a:br>
              <a:rPr kumimoji="0" lang="en-US" altLang="ko-KR" sz="1400" b="1" kern="0" dirty="0">
                <a:solidFill>
                  <a:sysClr val="windowText" lastClr="000000"/>
                </a:solidFill>
                <a:latin typeface="Calibri" pitchFamily="34" charset="0"/>
                <a:cs typeface="Arial" pitchFamily="34" charset="0"/>
              </a:rPr>
            </a:br>
            <a:r>
              <a:rPr kumimoji="0" lang="en-US" altLang="ko-KR" sz="1400" b="1" kern="0" dirty="0">
                <a:solidFill>
                  <a:sysClr val="windowText" lastClr="000000"/>
                </a:solidFill>
                <a:latin typeface="Calibri" pitchFamily="34" charset="0"/>
                <a:cs typeface="Arial" pitchFamily="34" charset="0"/>
              </a:rPr>
              <a:t>extraction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47" name="꺾인 연결선 38"/>
          <p:cNvCxnSpPr>
            <a:cxnSpLocks noChangeShapeType="1"/>
            <a:stCxn id="56" idx="3"/>
            <a:endCxn id="46" idx="1"/>
          </p:cNvCxnSpPr>
          <p:nvPr/>
        </p:nvCxnSpPr>
        <p:spPr bwMode="auto">
          <a:xfrm>
            <a:off x="7349741" y="4408869"/>
            <a:ext cx="354207" cy="0"/>
          </a:xfrm>
          <a:prstGeom prst="bentConnector3">
            <a:avLst>
              <a:gd name="adj1" fmla="val 50000"/>
            </a:avLst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내용 개체 틀 2"/>
          <p:cNvSpPr>
            <a:spLocks noGrp="1"/>
          </p:cNvSpPr>
          <p:nvPr>
            <p:ph idx="4294967295"/>
          </p:nvPr>
        </p:nvSpPr>
        <p:spPr>
          <a:xfrm>
            <a:off x="414586" y="1150046"/>
            <a:ext cx="7326064" cy="406746"/>
          </a:xfrm>
          <a:noFill/>
        </p:spPr>
        <p:txBody>
          <a:bodyPr/>
          <a:lstStyle/>
          <a:p>
            <a:pPr marL="180975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  <a:defRPr/>
            </a:pP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Emission scenario : </a:t>
            </a:r>
            <a:r>
              <a:rPr lang="en-US" altLang="ko-KR" b="1" dirty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RCP8.5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 (</a:t>
            </a:r>
            <a:r>
              <a:rPr lang="en-US" altLang="ko-KR" b="1" dirty="0" err="1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Radiative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 force, 8.5 W/m</a:t>
            </a:r>
            <a:r>
              <a:rPr lang="en-US" altLang="ko-KR" b="1" baseline="30000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2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,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2099yr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)</a:t>
            </a:r>
          </a:p>
        </p:txBody>
      </p:sp>
      <p:sp>
        <p:nvSpPr>
          <p:cNvPr id="31" name="내용 개체 틀 2"/>
          <p:cNvSpPr>
            <a:spLocks noGrp="1"/>
          </p:cNvSpPr>
          <p:nvPr>
            <p:ph idx="4294967295"/>
          </p:nvPr>
        </p:nvSpPr>
        <p:spPr>
          <a:xfrm>
            <a:off x="414586" y="1575842"/>
            <a:ext cx="7326064" cy="406746"/>
          </a:xfrm>
          <a:noFill/>
        </p:spPr>
        <p:txBody>
          <a:bodyPr/>
          <a:lstStyle/>
          <a:p>
            <a:pPr marL="180975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  <a:defRPr/>
            </a:pP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GCM &amp;RCM : </a:t>
            </a:r>
            <a:r>
              <a:rPr lang="en-US" altLang="ko-KR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HadGEM3-A0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 &amp; </a:t>
            </a:r>
            <a:r>
              <a:rPr lang="en-US" altLang="ko-KR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HadGEM3-RA</a:t>
            </a:r>
            <a:endParaRPr lang="en-US" altLang="ko-KR" b="1" dirty="0">
              <a:solidFill>
                <a:srgbClr val="0070C0"/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sp>
        <p:nvSpPr>
          <p:cNvPr id="32" name="내용 개체 틀 2"/>
          <p:cNvSpPr>
            <a:spLocks noGrp="1"/>
          </p:cNvSpPr>
          <p:nvPr>
            <p:ph idx="4294967295"/>
          </p:nvPr>
        </p:nvSpPr>
        <p:spPr>
          <a:xfrm>
            <a:off x="423812" y="2041798"/>
            <a:ext cx="8190349" cy="406746"/>
          </a:xfrm>
          <a:noFill/>
        </p:spPr>
        <p:txBody>
          <a:bodyPr/>
          <a:lstStyle/>
          <a:p>
            <a:pPr marL="180975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  <a:defRPr/>
            </a:pPr>
            <a:r>
              <a:rPr kumimoji="0" lang="en-US" altLang="ko-KR" b="1" dirty="0">
                <a:solidFill>
                  <a:sysClr val="windowText" lastClr="000000"/>
                </a:solidFill>
                <a:latin typeface="Calibri" pitchFamily="34" charset="0"/>
                <a:cs typeface="Arial" pitchFamily="34" charset="0"/>
              </a:rPr>
              <a:t>Statistical post </a:t>
            </a:r>
            <a:r>
              <a:rPr kumimoji="0" lang="en-US" altLang="ko-KR" b="1" dirty="0" smtClean="0">
                <a:solidFill>
                  <a:sysClr val="windowText" lastClr="000000"/>
                </a:solidFill>
                <a:latin typeface="Calibri" pitchFamily="34" charset="0"/>
                <a:cs typeface="Arial" pitchFamily="34" charset="0"/>
              </a:rPr>
              <a:t>processing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: </a:t>
            </a:r>
            <a:r>
              <a:rPr lang="en-US" altLang="ko-KR" b="1" dirty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Delta </a:t>
            </a:r>
            <a:r>
              <a:rPr lang="en-US" altLang="ko-KR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method</a:t>
            </a:r>
            <a:endParaRPr lang="en-US" altLang="ko-KR" b="1" dirty="0">
              <a:solidFill>
                <a:srgbClr val="000000"/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sp>
        <p:nvSpPr>
          <p:cNvPr id="33" name="내용 개체 틀 2"/>
          <p:cNvSpPr>
            <a:spLocks noGrp="1"/>
          </p:cNvSpPr>
          <p:nvPr/>
        </p:nvSpPr>
        <p:spPr bwMode="auto">
          <a:xfrm>
            <a:off x="611560" y="2420888"/>
            <a:ext cx="7518780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177800" indent="-17780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pitchFamily="2" charset="2"/>
              <a:buBlip>
                <a:blip r:embed="rId4"/>
              </a:buBlip>
              <a:defRPr kumimoji="1"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41338" indent="-18415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576F5C"/>
              </a:buClr>
              <a:buSzPct val="80000"/>
              <a:buFont typeface="Wingdings" pitchFamily="2" charset="2"/>
              <a:buChar char="Ø"/>
              <a:defRPr kumimoji="1" sz="1600">
                <a:solidFill>
                  <a:srgbClr val="000000"/>
                </a:solidFill>
                <a:latin typeface="+mn-lt"/>
                <a:ea typeface="+mn-ea"/>
              </a:defRPr>
            </a:lvl2pPr>
            <a:lvl3pPr marL="895350" indent="-174625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Monotype Sorts" pitchFamily="2" charset="2"/>
              <a:buBlip>
                <a:blip r:embed="rId5"/>
              </a:buBlip>
              <a:defRPr kumimoji="1" sz="1300">
                <a:solidFill>
                  <a:srgbClr val="000000"/>
                </a:solidFill>
                <a:latin typeface="+mn-lt"/>
                <a:ea typeface="+mn-ea"/>
              </a:defRPr>
            </a:lvl3pPr>
            <a:lvl4pPr marL="1258888" indent="-184150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•"/>
              <a:defRPr kumimoji="1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1614488" indent="-176213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0716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5288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29860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4432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marL="195263" lvl="2" indent="-195263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6"/>
              </a:buBlip>
              <a:defRPr/>
            </a:pPr>
            <a:r>
              <a:rPr lang="en-US" altLang="ko-KR" sz="1400" b="1" dirty="0">
                <a:latin typeface="Calibri" panose="020F0502020204030204" pitchFamily="34" charset="0"/>
                <a:ea typeface="HY견고딕" pitchFamily="18" charset="-127"/>
              </a:rPr>
              <a:t>Reference </a:t>
            </a:r>
            <a:r>
              <a:rPr lang="en-US" altLang="ko-KR" sz="1400" b="1" dirty="0" smtClean="0">
                <a:latin typeface="Calibri" panose="020F0502020204030204" pitchFamily="34" charset="0"/>
                <a:ea typeface="HY견고딕" pitchFamily="18" charset="-127"/>
              </a:rPr>
              <a:t>period (S0) </a:t>
            </a:r>
            <a:r>
              <a:rPr lang="en-US" altLang="ko-KR" sz="1400" b="1" dirty="0">
                <a:latin typeface="Calibri" panose="020F0502020204030204" pitchFamily="34" charset="0"/>
                <a:ea typeface="HY견고딕" pitchFamily="18" charset="-127"/>
              </a:rPr>
              <a:t>: </a:t>
            </a:r>
            <a:r>
              <a:rPr lang="en-US" altLang="ko-KR" sz="1400" b="1" dirty="0" smtClean="0">
                <a:latin typeface="Calibri" panose="020F0502020204030204" pitchFamily="34" charset="0"/>
                <a:ea typeface="HY견고딕" pitchFamily="18" charset="-127"/>
              </a:rPr>
              <a:t>1977-2006yr</a:t>
            </a:r>
            <a:r>
              <a:rPr lang="en-US" altLang="ko-KR" sz="1400" b="1" dirty="0">
                <a:latin typeface="Calibri" panose="020F0502020204030204" pitchFamily="34" charset="0"/>
                <a:ea typeface="HY견고딕" pitchFamily="18" charset="-127"/>
              </a:rPr>
              <a:t>.</a:t>
            </a:r>
          </a:p>
        </p:txBody>
      </p:sp>
      <p:sp>
        <p:nvSpPr>
          <p:cNvPr id="57" name="내용 개체 틀 2"/>
          <p:cNvSpPr>
            <a:spLocks noGrp="1"/>
          </p:cNvSpPr>
          <p:nvPr/>
        </p:nvSpPr>
        <p:spPr bwMode="auto">
          <a:xfrm>
            <a:off x="605994" y="2799978"/>
            <a:ext cx="8214477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177800" indent="-17780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pitchFamily="2" charset="2"/>
              <a:buBlip>
                <a:blip r:embed="rId4"/>
              </a:buBlip>
              <a:defRPr kumimoji="1"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41338" indent="-18415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576F5C"/>
              </a:buClr>
              <a:buSzPct val="80000"/>
              <a:buFont typeface="Wingdings" pitchFamily="2" charset="2"/>
              <a:buChar char="Ø"/>
              <a:defRPr kumimoji="1" sz="1600">
                <a:solidFill>
                  <a:srgbClr val="000000"/>
                </a:solidFill>
                <a:latin typeface="+mn-lt"/>
                <a:ea typeface="+mn-ea"/>
              </a:defRPr>
            </a:lvl2pPr>
            <a:lvl3pPr marL="895350" indent="-174625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Monotype Sorts" pitchFamily="2" charset="2"/>
              <a:buBlip>
                <a:blip r:embed="rId5"/>
              </a:buBlip>
              <a:defRPr kumimoji="1" sz="1300">
                <a:solidFill>
                  <a:srgbClr val="000000"/>
                </a:solidFill>
                <a:latin typeface="+mn-lt"/>
                <a:ea typeface="+mn-ea"/>
              </a:defRPr>
            </a:lvl3pPr>
            <a:lvl4pPr marL="1258888" indent="-184150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•"/>
              <a:defRPr kumimoji="1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1614488" indent="-176213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0716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5288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29860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4432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marL="195263" lvl="2" indent="-195263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6"/>
              </a:buBlip>
              <a:defRPr/>
            </a:pPr>
            <a:r>
              <a:rPr lang="en-US" altLang="ko-KR" sz="1400" b="1">
                <a:latin typeface="Calibri" panose="020F0502020204030204" pitchFamily="34" charset="0"/>
                <a:ea typeface="HY견고딕" pitchFamily="18" charset="-127"/>
              </a:rPr>
              <a:t>Projection </a:t>
            </a:r>
            <a:r>
              <a:rPr lang="en-US" altLang="ko-KR" sz="1400" b="1" smtClean="0">
                <a:latin typeface="Calibri" panose="020F0502020204030204" pitchFamily="34" charset="0"/>
                <a:ea typeface="HY견고딕" pitchFamily="18" charset="-127"/>
              </a:rPr>
              <a:t>periods (S1, S2, S3) </a:t>
            </a:r>
            <a:r>
              <a:rPr lang="en-US" altLang="ko-KR" sz="1400" b="1" dirty="0">
                <a:latin typeface="Calibri" panose="020F0502020204030204" pitchFamily="34" charset="0"/>
                <a:ea typeface="HY견고딕" pitchFamily="18" charset="-127"/>
              </a:rPr>
              <a:t>: 2020s(2010~2039yr.), 2050s(2040~2069yr.), 2080s(2070~2099yr.)</a:t>
            </a:r>
          </a:p>
        </p:txBody>
      </p:sp>
      <p:sp>
        <p:nvSpPr>
          <p:cNvPr id="58" name="내용 개체 틀 2"/>
          <p:cNvSpPr>
            <a:spLocks noGrp="1"/>
          </p:cNvSpPr>
          <p:nvPr/>
        </p:nvSpPr>
        <p:spPr bwMode="auto">
          <a:xfrm>
            <a:off x="611560" y="3187251"/>
            <a:ext cx="8214477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177800" indent="-17780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pitchFamily="2" charset="2"/>
              <a:buBlip>
                <a:blip r:embed="rId4"/>
              </a:buBlip>
              <a:defRPr kumimoji="1"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41338" indent="-18415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576F5C"/>
              </a:buClr>
              <a:buSzPct val="80000"/>
              <a:buFont typeface="Wingdings" pitchFamily="2" charset="2"/>
              <a:buChar char="Ø"/>
              <a:defRPr kumimoji="1" sz="1600">
                <a:solidFill>
                  <a:srgbClr val="000000"/>
                </a:solidFill>
                <a:latin typeface="+mn-lt"/>
                <a:ea typeface="+mn-ea"/>
              </a:defRPr>
            </a:lvl2pPr>
            <a:lvl3pPr marL="895350" indent="-174625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Monotype Sorts" pitchFamily="2" charset="2"/>
              <a:buBlip>
                <a:blip r:embed="rId5"/>
              </a:buBlip>
              <a:defRPr kumimoji="1" sz="1300">
                <a:solidFill>
                  <a:srgbClr val="000000"/>
                </a:solidFill>
                <a:latin typeface="+mn-lt"/>
                <a:ea typeface="+mn-ea"/>
              </a:defRPr>
            </a:lvl3pPr>
            <a:lvl4pPr marL="1258888" indent="-184150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•"/>
              <a:defRPr kumimoji="1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1614488" indent="-176213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0716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5288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29860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4432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marL="195263" lvl="2" indent="-195263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6"/>
              </a:buBlip>
              <a:defRPr/>
            </a:pPr>
            <a:r>
              <a:rPr lang="en-US" altLang="ko-KR" sz="1400" b="1" dirty="0">
                <a:latin typeface="Calibri" panose="020F0502020204030204" pitchFamily="34" charset="0"/>
                <a:ea typeface="HY견고딕" pitchFamily="18" charset="-127"/>
              </a:rPr>
              <a:t>Meteorological variables : Precipitation, Max. &amp; Min. temperature, Wind speed</a:t>
            </a:r>
          </a:p>
        </p:txBody>
      </p:sp>
      <p:sp>
        <p:nvSpPr>
          <p:cNvPr id="59" name="AutoShape 7"/>
          <p:cNvSpPr>
            <a:spLocks noChangeArrowheads="1"/>
          </p:cNvSpPr>
          <p:nvPr/>
        </p:nvSpPr>
        <p:spPr bwMode="auto">
          <a:xfrm>
            <a:off x="746051" y="3889970"/>
            <a:ext cx="8045524" cy="2682280"/>
          </a:xfrm>
          <a:prstGeom prst="roundRect">
            <a:avLst>
              <a:gd name="adj" fmla="val 1606"/>
            </a:avLst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cxnSp>
        <p:nvCxnSpPr>
          <p:cNvPr id="60" name="꺾인 연결선 59"/>
          <p:cNvCxnSpPr>
            <a:cxnSpLocks noChangeShapeType="1"/>
            <a:stCxn id="38" idx="3"/>
            <a:endCxn id="56" idx="1"/>
          </p:cNvCxnSpPr>
          <p:nvPr/>
        </p:nvCxnSpPr>
        <p:spPr bwMode="auto">
          <a:xfrm>
            <a:off x="4671729" y="4408868"/>
            <a:ext cx="408839" cy="0"/>
          </a:xfrm>
          <a:prstGeom prst="bentConnector3">
            <a:avLst>
              <a:gd name="adj1" fmla="val 50000"/>
            </a:avLst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42394811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spect="1" noChangeArrowheads="1"/>
          </p:cNvSpPr>
          <p:nvPr/>
        </p:nvSpPr>
        <p:spPr bwMode="auto">
          <a:xfrm>
            <a:off x="289620" y="604240"/>
            <a:ext cx="246062" cy="246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53882" dir="2700000" algn="ctr" rotWithShape="0">
              <a:srgbClr val="000099"/>
            </a:outerShdw>
          </a:effec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000099">
                  <a:lumMod val="50000"/>
                </a:srgbClr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39552" y="558205"/>
            <a:ext cx="67325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altLang="ko-KR" sz="2200" b="1" kern="0" dirty="0">
                <a:solidFill>
                  <a:srgbClr val="000000"/>
                </a:solidFill>
                <a:latin typeface="Calibri" pitchFamily="34" charset="0"/>
                <a:ea typeface="+mn-ea"/>
              </a:rPr>
              <a:t>Hydrological model</a:t>
            </a:r>
          </a:p>
        </p:txBody>
      </p:sp>
      <p:sp>
        <p:nvSpPr>
          <p:cNvPr id="12" name="내용 개체 틀 2"/>
          <p:cNvSpPr>
            <a:spLocks noGrp="1"/>
          </p:cNvSpPr>
          <p:nvPr>
            <p:ph idx="4294967295"/>
          </p:nvPr>
        </p:nvSpPr>
        <p:spPr>
          <a:xfrm>
            <a:off x="414586" y="1197617"/>
            <a:ext cx="8333878" cy="595517"/>
          </a:xfrm>
          <a:noFill/>
        </p:spPr>
        <p:txBody>
          <a:bodyPr anchor="ctr"/>
          <a:lstStyle/>
          <a:p>
            <a:pPr marL="180975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  <a:defRPr/>
            </a:pPr>
            <a:r>
              <a:rPr lang="en-US" altLang="ko-KR" b="1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VIC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(Variable Infiltration Capacity) </a:t>
            </a:r>
            <a:r>
              <a:rPr lang="en-US" altLang="ko-KR" b="1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model </a:t>
            </a:r>
            <a:r>
              <a:rPr lang="en-US" altLang="ko-KR" b="1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: </a:t>
            </a:r>
            <a:r>
              <a:rPr lang="en-US" altLang="ko-KR" b="1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a </a:t>
            </a:r>
            <a:r>
              <a:rPr lang="en-US" altLang="ko-KR" b="1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soil-vegetation-atmospheric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transfer scheme that considers both energy and water balances</a:t>
            </a:r>
          </a:p>
        </p:txBody>
      </p:sp>
      <p:sp>
        <p:nvSpPr>
          <p:cNvPr id="13" name="내용 개체 틀 2"/>
          <p:cNvSpPr>
            <a:spLocks noGrp="1"/>
          </p:cNvSpPr>
          <p:nvPr>
            <p:ph idx="4294967295"/>
          </p:nvPr>
        </p:nvSpPr>
        <p:spPr>
          <a:xfrm>
            <a:off x="414586" y="1844824"/>
            <a:ext cx="8729414" cy="595517"/>
          </a:xfrm>
          <a:noFill/>
        </p:spPr>
        <p:txBody>
          <a:bodyPr anchor="ctr"/>
          <a:lstStyle/>
          <a:p>
            <a:pPr marL="180975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  <a:defRPr/>
            </a:pP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A grid-based macro-scale model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 :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usually implemented at various spatial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scales from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1/8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°to 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2°</a:t>
            </a:r>
          </a:p>
        </p:txBody>
      </p:sp>
      <p:sp>
        <p:nvSpPr>
          <p:cNvPr id="14" name="내용 개체 틀 2"/>
          <p:cNvSpPr>
            <a:spLocks noGrp="1"/>
          </p:cNvSpPr>
          <p:nvPr>
            <p:ph idx="4294967295"/>
          </p:nvPr>
        </p:nvSpPr>
        <p:spPr>
          <a:xfrm>
            <a:off x="414586" y="2393170"/>
            <a:ext cx="8333878" cy="595517"/>
          </a:xfrm>
          <a:noFill/>
        </p:spPr>
        <p:txBody>
          <a:bodyPr anchor="ctr"/>
          <a:lstStyle/>
          <a:p>
            <a:pPr marL="180975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  <a:defRPr/>
            </a:pP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Widely used for analyzing the variations of water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resources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on </a:t>
            </a:r>
            <a:r>
              <a:rPr lang="en-US" altLang="ko-KR" b="1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climate </a:t>
            </a:r>
            <a:r>
              <a:rPr lang="en-US" altLang="ko-KR" b="1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change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694585" y="3146327"/>
            <a:ext cx="7898264" cy="3407195"/>
            <a:chOff x="791763" y="3229010"/>
            <a:chExt cx="7742637" cy="3241829"/>
          </a:xfrm>
        </p:grpSpPr>
        <p:pic>
          <p:nvPicPr>
            <p:cNvPr id="9" name="_x68806488" descr="EMB00000e5c399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91763" y="3355829"/>
              <a:ext cx="3635919" cy="3055602"/>
            </a:xfrm>
            <a:prstGeom prst="rect">
              <a:avLst/>
            </a:prstGeom>
            <a:noFill/>
            <a:ln>
              <a:noFill/>
            </a:ln>
            <a:effectLst>
              <a:softEdge rad="63500"/>
            </a:effectLst>
          </p:spPr>
        </p:pic>
        <p:pic>
          <p:nvPicPr>
            <p:cNvPr id="10" name="table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6290" y="3356983"/>
              <a:ext cx="3876481" cy="3015760"/>
            </a:xfrm>
            <a:prstGeom prst="rect">
              <a:avLst/>
            </a:prstGeom>
          </p:spPr>
        </p:pic>
        <p:sp>
          <p:nvSpPr>
            <p:cNvPr id="15" name="AutoShape 7"/>
            <p:cNvSpPr>
              <a:spLocks noChangeArrowheads="1"/>
            </p:cNvSpPr>
            <p:nvPr/>
          </p:nvSpPr>
          <p:spPr bwMode="auto">
            <a:xfrm>
              <a:off x="806151" y="3229010"/>
              <a:ext cx="7728249" cy="3241829"/>
            </a:xfrm>
            <a:prstGeom prst="roundRect">
              <a:avLst>
                <a:gd name="adj" fmla="val 1606"/>
              </a:avLst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6325193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77652" y="520105"/>
            <a:ext cx="67325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ker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Times New Roman" pitchFamily="18" charset="0"/>
              </a:defRPr>
            </a:lvl1pPr>
          </a:lstStyle>
          <a:p>
            <a:r>
              <a:rPr lang="en-US" altLang="ko-KR" sz="2400" b="1" smtClean="0">
                <a:effectLst/>
              </a:rPr>
              <a:t>Drought </a:t>
            </a:r>
            <a:r>
              <a:rPr lang="en-US" altLang="ko-KR" sz="2400" b="1" dirty="0">
                <a:effectLst/>
              </a:rPr>
              <a:t>index calculation</a:t>
            </a:r>
            <a:endParaRPr lang="en-US" altLang="en-US" sz="2400" b="1" dirty="0">
              <a:effectLst/>
            </a:endParaRPr>
          </a:p>
        </p:txBody>
      </p:sp>
      <p:sp>
        <p:nvSpPr>
          <p:cNvPr id="5" name="Rectangle 4"/>
          <p:cNvSpPr>
            <a:spLocks noChangeAspect="1" noChangeArrowheads="1"/>
          </p:cNvSpPr>
          <p:nvPr/>
        </p:nvSpPr>
        <p:spPr bwMode="auto">
          <a:xfrm>
            <a:off x="289620" y="604240"/>
            <a:ext cx="246062" cy="246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53882" dir="2700000" algn="ctr" rotWithShape="0">
              <a:srgbClr val="000099"/>
            </a:outerShdw>
          </a:effec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000099">
                  <a:lumMod val="50000"/>
                </a:srgbClr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414586" y="1052736"/>
            <a:ext cx="8429652" cy="412421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54000" rIns="54000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266700" lvl="1" indent="-180975" algn="l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SzPct val="80000"/>
              <a:buBlip>
                <a:blip r:embed="rId3"/>
              </a:buBlip>
              <a:defRPr/>
            </a:pPr>
            <a:r>
              <a:rPr lang="en-US" altLang="ko-KR" sz="16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Use 3-month cumulative precipitation</a:t>
            </a:r>
            <a:r>
              <a:rPr lang="en-US" altLang="ko-KR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, runoff and soil moisture </a:t>
            </a:r>
            <a:r>
              <a:rPr lang="en-US" altLang="ko-KR" sz="16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at </a:t>
            </a:r>
            <a:r>
              <a:rPr lang="en-US" altLang="ko-KR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each </a:t>
            </a:r>
            <a:r>
              <a:rPr lang="en-US" altLang="ko-KR" sz="16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grid</a:t>
            </a:r>
            <a:endParaRPr lang="en-US" altLang="ko-KR" sz="16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2144" name="그룹 2143"/>
          <p:cNvGrpSpPr>
            <a:grpSpLocks noChangeAspect="1"/>
          </p:cNvGrpSpPr>
          <p:nvPr/>
        </p:nvGrpSpPr>
        <p:grpSpPr>
          <a:xfrm>
            <a:off x="955029" y="2487441"/>
            <a:ext cx="6824746" cy="4202170"/>
            <a:chOff x="886441" y="2382726"/>
            <a:chExt cx="6961923" cy="4286634"/>
          </a:xfrm>
        </p:grpSpPr>
        <p:sp>
          <p:nvSpPr>
            <p:cNvPr id="129" name="직사각형 128"/>
            <p:cNvSpPr/>
            <p:nvPr/>
          </p:nvSpPr>
          <p:spPr>
            <a:xfrm>
              <a:off x="4255555" y="3138516"/>
              <a:ext cx="3438000" cy="79208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lgDash"/>
            </a:ln>
            <a:effectLst/>
          </p:spPr>
          <p:txBody>
            <a:bodyPr rtlCol="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직사각형 129"/>
            <p:cNvSpPr/>
            <p:nvPr/>
          </p:nvSpPr>
          <p:spPr>
            <a:xfrm>
              <a:off x="4267064" y="5248078"/>
              <a:ext cx="3436938" cy="1348256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lgDash"/>
            </a:ln>
            <a:effectLst/>
          </p:spPr>
          <p:txBody>
            <a:bodyPr rtlCol="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모서리가 둥근 직사각형 130"/>
            <p:cNvSpPr/>
            <p:nvPr/>
          </p:nvSpPr>
          <p:spPr>
            <a:xfrm>
              <a:off x="4378320" y="2994785"/>
              <a:ext cx="3175300" cy="35640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72000" rIns="0" bIns="0" rtlCol="0" anchor="ctr"/>
            <a:lstStyle/>
            <a:p>
              <a:pPr fontAlgn="auto" latinLnBrk="0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Estimation of the Cumulative Time Series</a:t>
              </a:r>
              <a:endParaRPr kumimoji="0" lang="ko-KR" altLang="en-US" sz="12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모서리가 둥근 직사각형 131"/>
            <p:cNvSpPr/>
            <p:nvPr/>
          </p:nvSpPr>
          <p:spPr>
            <a:xfrm>
              <a:off x="4380803" y="4076937"/>
              <a:ext cx="3175200" cy="35640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Selection of Optimal Distribution</a:t>
              </a:r>
              <a:endParaRPr kumimoji="0" lang="ko-KR" altLang="en-US" sz="12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모서리가 둥근 직사각형 132"/>
            <p:cNvSpPr/>
            <p:nvPr/>
          </p:nvSpPr>
          <p:spPr>
            <a:xfrm>
              <a:off x="4378320" y="4560632"/>
              <a:ext cx="3175200" cy="35640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Estimation of the Cumulative Probability</a:t>
              </a:r>
              <a:endParaRPr kumimoji="0" lang="ko-KR" altLang="en-US" sz="12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모서리가 둥근 직사각형 133"/>
            <p:cNvSpPr/>
            <p:nvPr/>
          </p:nvSpPr>
          <p:spPr>
            <a:xfrm>
              <a:off x="4378320" y="5071814"/>
              <a:ext cx="3175200" cy="35640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000" rIns="36000" rtlCol="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b="1" kern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Standardization</a:t>
              </a:r>
              <a:endParaRPr kumimoji="0" lang="ko-KR" altLang="en-US" sz="12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모서리가 둥근 직사각형 134"/>
            <p:cNvSpPr/>
            <p:nvPr/>
          </p:nvSpPr>
          <p:spPr>
            <a:xfrm>
              <a:off x="886441" y="2634459"/>
              <a:ext cx="2918786" cy="4032449"/>
            </a:xfrm>
            <a:prstGeom prst="roundRect">
              <a:avLst>
                <a:gd name="adj" fmla="val 2332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2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순서도: 준비 135"/>
            <p:cNvSpPr/>
            <p:nvPr/>
          </p:nvSpPr>
          <p:spPr>
            <a:xfrm>
              <a:off x="1304103" y="2383752"/>
              <a:ext cx="2160464" cy="512832"/>
            </a:xfrm>
            <a:prstGeom prst="flowChartPreparation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18000" rIns="18000" rtlCol="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VIC Model</a:t>
              </a:r>
              <a:endParaRPr kumimoji="0" lang="en-US" altLang="ko-KR" sz="10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(Physical based)</a:t>
              </a:r>
              <a:endParaRPr kumimoji="0" lang="ko-KR" altLang="en-US" sz="10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모서리가 둥근 직사각형 136"/>
            <p:cNvSpPr/>
            <p:nvPr/>
          </p:nvSpPr>
          <p:spPr>
            <a:xfrm>
              <a:off x="4090288" y="2637360"/>
              <a:ext cx="3758076" cy="4032000"/>
            </a:xfrm>
            <a:prstGeom prst="roundRect">
              <a:avLst>
                <a:gd name="adj" fmla="val 2332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2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순서도: 준비 137"/>
            <p:cNvSpPr/>
            <p:nvPr/>
          </p:nvSpPr>
          <p:spPr>
            <a:xfrm>
              <a:off x="4817522" y="2382726"/>
              <a:ext cx="2360090" cy="512832"/>
            </a:xfrm>
            <a:prstGeom prst="flowChartPreparation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Drought Indices</a:t>
              </a:r>
            </a:p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(Statistical based)</a:t>
              </a:r>
              <a:endParaRPr kumimoji="0" lang="ko-KR" altLang="en-US" sz="1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39" name="직선 화살표 연결선 138"/>
            <p:cNvCxnSpPr>
              <a:stCxn id="148" idx="3"/>
            </p:cNvCxnSpPr>
            <p:nvPr/>
          </p:nvCxnSpPr>
          <p:spPr>
            <a:xfrm>
              <a:off x="3495175" y="3159997"/>
              <a:ext cx="864095" cy="0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sm"/>
            </a:ln>
            <a:effectLst/>
          </p:spPr>
        </p:cxnSp>
        <p:cxnSp>
          <p:nvCxnSpPr>
            <p:cNvPr id="140" name="직선 화살표 연결선 139"/>
            <p:cNvCxnSpPr>
              <a:stCxn id="129" idx="2"/>
              <a:endCxn id="132" idx="0"/>
            </p:cNvCxnSpPr>
            <p:nvPr/>
          </p:nvCxnSpPr>
          <p:spPr>
            <a:xfrm rot="5400000">
              <a:off x="5898313" y="4000694"/>
              <a:ext cx="146333" cy="6152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sm"/>
            </a:ln>
            <a:effectLst/>
          </p:spPr>
        </p:cxnSp>
        <p:cxnSp>
          <p:nvCxnSpPr>
            <p:cNvPr id="141" name="직선 화살표 연결선 140"/>
            <p:cNvCxnSpPr>
              <a:stCxn id="132" idx="2"/>
              <a:endCxn id="133" idx="0"/>
            </p:cNvCxnSpPr>
            <p:nvPr/>
          </p:nvCxnSpPr>
          <p:spPr>
            <a:xfrm rot="5400000">
              <a:off x="5903515" y="4495743"/>
              <a:ext cx="127295" cy="2483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sm"/>
            </a:ln>
            <a:effectLst/>
          </p:spPr>
        </p:cxnSp>
        <p:cxnSp>
          <p:nvCxnSpPr>
            <p:cNvPr id="142" name="직선 화살표 연결선 141"/>
            <p:cNvCxnSpPr>
              <a:stCxn id="133" idx="2"/>
              <a:endCxn id="134" idx="0"/>
            </p:cNvCxnSpPr>
            <p:nvPr/>
          </p:nvCxnSpPr>
          <p:spPr>
            <a:xfrm rot="5400000">
              <a:off x="5888529" y="4994423"/>
              <a:ext cx="154782" cy="1588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sm"/>
            </a:ln>
            <a:effectLst/>
          </p:spPr>
        </p:cxnSp>
        <p:pic>
          <p:nvPicPr>
            <p:cNvPr id="143" name="_x200507344" descr="EMB000002388275"/>
            <p:cNvPicPr>
              <a:picLocks noChangeAspect="1" noChangeArrowheads="1"/>
            </p:cNvPicPr>
            <p:nvPr/>
          </p:nvPicPr>
          <p:blipFill>
            <a:blip r:embed="rId4" cstate="print"/>
            <a:srcRect r="47006" b="7447"/>
            <a:stretch>
              <a:fillRect/>
            </a:stretch>
          </p:blipFill>
          <p:spPr bwMode="auto">
            <a:xfrm>
              <a:off x="4322924" y="5500835"/>
              <a:ext cx="1206934" cy="1021422"/>
            </a:xfrm>
            <a:prstGeom prst="rect">
              <a:avLst/>
            </a:prstGeom>
            <a:noFill/>
          </p:spPr>
        </p:pic>
        <p:pic>
          <p:nvPicPr>
            <p:cNvPr id="144" name="_x200507344" descr="EMB000002388275"/>
            <p:cNvPicPr>
              <a:picLocks noChangeAspect="1" noChangeArrowheads="1"/>
            </p:cNvPicPr>
            <p:nvPr/>
          </p:nvPicPr>
          <p:blipFill>
            <a:blip r:embed="rId5" cstate="print"/>
            <a:srcRect l="53875" b="7713"/>
            <a:stretch>
              <a:fillRect/>
            </a:stretch>
          </p:blipFill>
          <p:spPr bwMode="auto">
            <a:xfrm>
              <a:off x="5362099" y="5503730"/>
              <a:ext cx="971046" cy="1019578"/>
            </a:xfrm>
            <a:prstGeom prst="rect">
              <a:avLst/>
            </a:prstGeom>
            <a:noFill/>
          </p:spPr>
        </p:pic>
        <p:sp>
          <p:nvSpPr>
            <p:cNvPr id="145" name="직사각형 144"/>
            <p:cNvSpPr/>
            <p:nvPr/>
          </p:nvSpPr>
          <p:spPr>
            <a:xfrm>
              <a:off x="6394543" y="5491890"/>
              <a:ext cx="1265889" cy="1039937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dash"/>
            </a:ln>
            <a:effectLst/>
          </p:spPr>
          <p:txBody>
            <a:bodyPr lIns="0" rIns="0" rtlCol="0" anchor="ctr"/>
            <a:lstStyle/>
            <a:p>
              <a:pPr marL="112713" indent="-66675" algn="just" fontAlgn="auto" latinLnBrk="0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kumimoji="0" lang="en-US" altLang="ko-KR" sz="1000" b="1" kern="0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SPI</a:t>
              </a:r>
              <a:r>
                <a:rPr kumimoji="0" lang="en-US" altLang="ko-KR" sz="1000" b="1" kern="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(Standardized</a:t>
              </a:r>
            </a:p>
            <a:p>
              <a:pPr marL="112713" indent="-66675" algn="just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kern="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   Precipitation Index)</a:t>
              </a:r>
            </a:p>
            <a:p>
              <a:pPr marL="112713" indent="-66675" algn="just" fontAlgn="auto" latinLnBrk="0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kumimoji="0" lang="en-US" altLang="ko-KR" sz="1000" b="1" kern="0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SRI</a:t>
              </a:r>
              <a:r>
                <a:rPr kumimoji="0" lang="en-US" altLang="ko-KR" sz="1000" b="1" kern="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(Standardized</a:t>
              </a:r>
            </a:p>
            <a:p>
              <a:pPr marL="112713" indent="-66675" algn="just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kern="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   Runoff Index)</a:t>
              </a:r>
            </a:p>
            <a:p>
              <a:pPr marL="112713" indent="-66675" algn="just" fontAlgn="auto" latinLnBrk="0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kumimoji="0" lang="en-US" altLang="ko-KR" sz="1000" b="1" kern="0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SSI</a:t>
              </a:r>
              <a:r>
                <a:rPr kumimoji="0" lang="en-US" altLang="ko-KR" sz="1000" b="1" kern="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(Standardized</a:t>
              </a:r>
            </a:p>
            <a:p>
              <a:pPr marL="112713" indent="-66675" algn="just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kern="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  Soil </a:t>
              </a:r>
              <a:r>
                <a:rPr kumimoji="0" lang="en-US" altLang="ko-KR" sz="1000" b="1" kern="0" dirty="0" err="1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moiture</a:t>
              </a:r>
              <a:r>
                <a:rPr kumimoji="0" lang="en-US" altLang="ko-KR" sz="1000" b="1" kern="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 Index)</a:t>
              </a:r>
            </a:p>
          </p:txBody>
        </p:sp>
        <p:pic>
          <p:nvPicPr>
            <p:cNvPr id="146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91826" y="3403462"/>
              <a:ext cx="3382119" cy="478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47" name="그룹 146"/>
            <p:cNvGrpSpPr/>
            <p:nvPr/>
          </p:nvGrpSpPr>
          <p:grpSpPr>
            <a:xfrm>
              <a:off x="1030239" y="2971698"/>
              <a:ext cx="2701962" cy="976323"/>
              <a:chOff x="1030239" y="2557452"/>
              <a:chExt cx="2701962" cy="1241442"/>
            </a:xfrm>
          </p:grpSpPr>
          <p:sp>
            <p:nvSpPr>
              <p:cNvPr id="148" name="직사각형 147"/>
              <p:cNvSpPr/>
              <p:nvPr/>
            </p:nvSpPr>
            <p:spPr>
              <a:xfrm>
                <a:off x="1266780" y="2703504"/>
                <a:ext cx="2228395" cy="186756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dash"/>
              </a:ln>
              <a:effectLst/>
            </p:spPr>
            <p:txBody>
              <a:bodyPr lIns="0" rIns="0" rtlCol="0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1000" b="1" kern="0" dirty="0"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Precipitation, Runoff, Soil moisture</a:t>
                </a:r>
                <a:endParaRPr kumimoji="0" lang="ko-KR" altLang="en-US" sz="1000" b="1" kern="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49" name="_x64739256" descr="EMB000013ec34a8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048404" y="3049584"/>
                <a:ext cx="1274389" cy="684000"/>
              </a:xfrm>
              <a:prstGeom prst="rect">
                <a:avLst/>
              </a:prstGeom>
              <a:noFill/>
            </p:spPr>
          </p:pic>
          <p:pic>
            <p:nvPicPr>
              <p:cNvPr id="150" name="_x161345928" descr="EMB000013ec34a9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442526" y="3032121"/>
                <a:ext cx="1262687" cy="684000"/>
              </a:xfrm>
              <a:prstGeom prst="rect">
                <a:avLst/>
              </a:prstGeom>
              <a:noFill/>
            </p:spPr>
          </p:pic>
          <p:sp>
            <p:nvSpPr>
              <p:cNvPr id="151" name="모서리가 둥근 직사각형 150"/>
              <p:cNvSpPr/>
              <p:nvPr/>
            </p:nvSpPr>
            <p:spPr bwMode="auto">
              <a:xfrm>
                <a:off x="1030239" y="2557452"/>
                <a:ext cx="2701962" cy="1241442"/>
              </a:xfrm>
              <a:prstGeom prst="roundRect">
                <a:avLst>
                  <a:gd name="adj" fmla="val 0"/>
                </a:avLst>
              </a:prstGeom>
              <a:noFill/>
              <a:ln w="19050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l"/>
                <a:endParaRPr lang="ko-KR" altLang="en-US">
                  <a:solidFill>
                    <a:srgbClr val="000099"/>
                  </a:solidFill>
                  <a:latin typeface="굴림" charset="-127"/>
                  <a:ea typeface="굴림" charset="-127"/>
                </a:endParaRPr>
              </a:p>
            </p:txBody>
          </p:sp>
        </p:grpSp>
        <p:pic>
          <p:nvPicPr>
            <p:cNvPr id="152" name="Picture 124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20" t="26511" r="27120" b="34014"/>
            <a:stretch/>
          </p:blipFill>
          <p:spPr bwMode="auto">
            <a:xfrm>
              <a:off x="1269157" y="4029312"/>
              <a:ext cx="2074586" cy="24207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3" name="모서리가 둥근 직사각형 152"/>
            <p:cNvSpPr/>
            <p:nvPr/>
          </p:nvSpPr>
          <p:spPr>
            <a:xfrm>
              <a:off x="1082314" y="6375688"/>
              <a:ext cx="2448272" cy="212384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72000" rIns="0" bIns="0" rtlCol="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b="1" kern="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&lt; Study Area&gt;</a:t>
              </a:r>
              <a:endParaRPr kumimoji="0" lang="ko-KR" altLang="en-US" sz="14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4" name="모서리가 둥근 직사각형 153"/>
            <p:cNvSpPr/>
            <p:nvPr/>
          </p:nvSpPr>
          <p:spPr bwMode="auto">
            <a:xfrm>
              <a:off x="1024558" y="4000001"/>
              <a:ext cx="2701962" cy="2395945"/>
            </a:xfrm>
            <a:prstGeom prst="roundRect">
              <a:avLst>
                <a:gd name="adj" fmla="val 0"/>
              </a:avLst>
            </a:prstGeom>
            <a:noFill/>
            <a:ln w="1905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/>
              <a:endParaRPr lang="ko-KR" altLang="en-US">
                <a:solidFill>
                  <a:srgbClr val="000099"/>
                </a:solidFill>
                <a:latin typeface="굴림" charset="-127"/>
                <a:ea typeface="굴림" charset="-127"/>
              </a:endParaRPr>
            </a:p>
          </p:txBody>
        </p:sp>
      </p:grpSp>
      <p:sp>
        <p:nvSpPr>
          <p:cNvPr id="33" name="TextBox 12"/>
          <p:cNvSpPr txBox="1">
            <a:spLocks noChangeArrowheads="1"/>
          </p:cNvSpPr>
          <p:nvPr/>
        </p:nvSpPr>
        <p:spPr bwMode="auto">
          <a:xfrm>
            <a:off x="414586" y="1431826"/>
            <a:ext cx="8429652" cy="412421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54000" rIns="54000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266700" lvl="1" indent="-180975" algn="l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SzPct val="80000"/>
              <a:buBlip>
                <a:blip r:embed="rId3"/>
              </a:buBlip>
              <a:defRPr/>
            </a:pPr>
            <a:r>
              <a:rPr lang="en-US" altLang="ko-KR" sz="1600" b="1" smtClean="0">
                <a:solidFill>
                  <a:srgbClr val="000000"/>
                </a:solidFill>
                <a:latin typeface="Calibri" panose="020F0502020204030204" pitchFamily="34" charset="0"/>
              </a:rPr>
              <a:t>Select the appropriate distribution </a:t>
            </a:r>
            <a:r>
              <a:rPr lang="en-US" altLang="ko-KR" sz="1600" b="1">
                <a:solidFill>
                  <a:srgbClr val="000000"/>
                </a:solidFill>
                <a:latin typeface="Calibri" panose="020F0502020204030204" pitchFamily="34" charset="0"/>
              </a:rPr>
              <a:t>for </a:t>
            </a:r>
            <a:r>
              <a:rPr lang="en-US" altLang="ko-KR" sz="1600" b="1" smtClean="0">
                <a:solidFill>
                  <a:srgbClr val="000000"/>
                </a:solidFill>
                <a:latin typeface="Calibri" panose="020F0502020204030204" pitchFamily="34" charset="0"/>
              </a:rPr>
              <a:t>the variables</a:t>
            </a:r>
            <a:endParaRPr lang="en-US" altLang="ko-KR" sz="16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TextBox 12"/>
          <p:cNvSpPr txBox="1">
            <a:spLocks noChangeArrowheads="1"/>
          </p:cNvSpPr>
          <p:nvPr/>
        </p:nvSpPr>
        <p:spPr bwMode="auto">
          <a:xfrm>
            <a:off x="414586" y="1844824"/>
            <a:ext cx="8429652" cy="412421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54000" rIns="54000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266700" lvl="1" indent="-180975" algn="l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SzPct val="80000"/>
              <a:buBlip>
                <a:blip r:embed="rId3"/>
              </a:buBlip>
              <a:defRPr/>
            </a:pPr>
            <a:r>
              <a:rPr lang="en-US" altLang="ko-KR" sz="1600" b="1" smtClean="0">
                <a:solidFill>
                  <a:srgbClr val="000000"/>
                </a:solidFill>
                <a:latin typeface="Calibri" panose="020F0502020204030204" pitchFamily="34" charset="0"/>
              </a:rPr>
              <a:t>Compute the drought </a:t>
            </a:r>
            <a:r>
              <a:rPr lang="en-US" altLang="ko-KR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indices (SPI, SRI, SSI) by </a:t>
            </a:r>
            <a:r>
              <a:rPr lang="en-US" altLang="ko-KR" sz="1600" b="1">
                <a:solidFill>
                  <a:srgbClr val="000000"/>
                </a:solidFill>
                <a:latin typeface="Calibri" panose="020F0502020204030204" pitchFamily="34" charset="0"/>
              </a:rPr>
              <a:t>using </a:t>
            </a:r>
            <a:r>
              <a:rPr lang="en-US" altLang="ko-KR" sz="1600" b="1" smtClean="0">
                <a:solidFill>
                  <a:srgbClr val="000000"/>
                </a:solidFill>
                <a:latin typeface="Calibri" panose="020F0502020204030204" pitchFamily="34" charset="0"/>
              </a:rPr>
              <a:t>normalization process</a:t>
            </a:r>
            <a:endParaRPr lang="en-US" altLang="ko-KR" sz="16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952550" y="5843812"/>
            <a:ext cx="1142030" cy="590474"/>
            <a:chOff x="952550" y="5843812"/>
            <a:chExt cx="1142030" cy="590474"/>
          </a:xfrm>
        </p:grpSpPr>
        <p:sp>
          <p:nvSpPr>
            <p:cNvPr id="35" name="내용 개체 틀 2"/>
            <p:cNvSpPr txBox="1">
              <a:spLocks/>
            </p:cNvSpPr>
            <p:nvPr/>
          </p:nvSpPr>
          <p:spPr bwMode="auto">
            <a:xfrm>
              <a:off x="952550" y="5843812"/>
              <a:ext cx="1089072" cy="297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9pPr>
            </a:lstStyle>
            <a:p>
              <a:pPr marL="0" marR="0" lvl="2" defTabSz="989013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tabLst/>
                <a:defRPr/>
              </a:pPr>
              <a:r>
                <a:rPr lang="en-US" altLang="ko-KR" sz="800" b="1" dirty="0">
                  <a:solidFill>
                    <a:srgbClr val="000000"/>
                  </a:solidFill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Number of Grid</a:t>
              </a:r>
            </a:p>
          </p:txBody>
        </p:sp>
        <p:sp>
          <p:nvSpPr>
            <p:cNvPr id="36" name="내용 개체 틀 2"/>
            <p:cNvSpPr txBox="1">
              <a:spLocks/>
            </p:cNvSpPr>
            <p:nvPr/>
          </p:nvSpPr>
          <p:spPr bwMode="auto">
            <a:xfrm>
              <a:off x="1005508" y="5984777"/>
              <a:ext cx="1089072" cy="297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9pPr>
            </a:lstStyle>
            <a:p>
              <a:pPr marL="0" marR="0" lvl="2" algn="l" defTabSz="989013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tabLst/>
                <a:defRPr/>
              </a:pPr>
              <a:r>
                <a:rPr lang="en-US" altLang="ko-KR" sz="800" b="1" dirty="0">
                  <a:solidFill>
                    <a:srgbClr val="000000"/>
                  </a:solidFill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 - N. Korea : 929</a:t>
              </a:r>
            </a:p>
          </p:txBody>
        </p:sp>
        <p:sp>
          <p:nvSpPr>
            <p:cNvPr id="37" name="내용 개체 틀 2"/>
            <p:cNvSpPr txBox="1">
              <a:spLocks/>
            </p:cNvSpPr>
            <p:nvPr/>
          </p:nvSpPr>
          <p:spPr bwMode="auto">
            <a:xfrm>
              <a:off x="1000175" y="6137177"/>
              <a:ext cx="1089072" cy="297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9pPr>
            </a:lstStyle>
            <a:p>
              <a:pPr marL="0" marR="0" lvl="2" algn="l" defTabSz="989013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tabLst/>
                <a:defRPr/>
              </a:pPr>
              <a:r>
                <a:rPr lang="en-US" altLang="ko-KR" sz="800" b="1" dirty="0">
                  <a:solidFill>
                    <a:srgbClr val="000000"/>
                  </a:solidFill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 - S. Korea : 572</a:t>
              </a: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2838220" y="6067585"/>
            <a:ext cx="975063" cy="403735"/>
            <a:chOff x="3640945" y="4602573"/>
            <a:chExt cx="1154773" cy="420128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7" t="29192" r="78882" b="62246"/>
            <a:stretch/>
          </p:blipFill>
          <p:spPr bwMode="auto">
            <a:xfrm>
              <a:off x="3657347" y="4796848"/>
              <a:ext cx="178532" cy="178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1" name="그룹 40"/>
            <p:cNvGrpSpPr/>
            <p:nvPr/>
          </p:nvGrpSpPr>
          <p:grpSpPr>
            <a:xfrm>
              <a:off x="3640945" y="4602573"/>
              <a:ext cx="1148404" cy="297109"/>
              <a:chOff x="3630331" y="4597911"/>
              <a:chExt cx="1171489" cy="312265"/>
            </a:xfrm>
          </p:grpSpPr>
          <p:pic>
            <p:nvPicPr>
              <p:cNvPr id="43" name="Picture 2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447" t="16711" r="79423" b="74726"/>
              <a:stretch/>
            </p:blipFill>
            <p:spPr bwMode="auto">
              <a:xfrm>
                <a:off x="3630331" y="4686520"/>
                <a:ext cx="170906" cy="1785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4" name="내용 개체 틀 2"/>
              <p:cNvSpPr txBox="1">
                <a:spLocks/>
              </p:cNvSpPr>
              <p:nvPr/>
            </p:nvSpPr>
            <p:spPr bwMode="auto">
              <a:xfrm>
                <a:off x="3712747" y="4597911"/>
                <a:ext cx="1089073" cy="312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2075" tIns="46038" rIns="92075" bIns="46038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algn="ct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1pPr>
                <a:lvl2pPr marL="457200" algn="ct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2pPr>
                <a:lvl3pPr marL="914400" algn="ct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3pPr>
                <a:lvl4pPr marL="1371600" algn="ct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4pPr>
                <a:lvl5pPr marL="1828800" algn="ct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9pPr>
              </a:lstStyle>
              <a:p>
                <a:pPr marL="0" marR="0" lvl="2" algn="l" defTabSz="989013" eaLnBrk="0" hangingPunct="0">
                  <a:spcBef>
                    <a:spcPct val="20000"/>
                  </a:spcBef>
                  <a:buClr>
                    <a:schemeClr val="tx1"/>
                  </a:buClr>
                  <a:buSzPct val="75000"/>
                  <a:tabLst/>
                  <a:defRPr/>
                </a:pPr>
                <a:r>
                  <a:rPr lang="en-US" altLang="ko-KR" sz="800" b="1" dirty="0">
                    <a:solidFill>
                      <a:srgbClr val="000000"/>
                    </a:solidFill>
                    <a:latin typeface="Arial" pitchFamily="34" charset="0"/>
                    <a:ea typeface="Arial Unicode MS" pitchFamily="50" charset="-127"/>
                    <a:cs typeface="Arial" pitchFamily="34" charset="0"/>
                  </a:rPr>
                  <a:t>NCDC stations</a:t>
                </a:r>
              </a:p>
            </p:txBody>
          </p:sp>
        </p:grpSp>
        <p:sp>
          <p:nvSpPr>
            <p:cNvPr id="42" name="내용 개체 틀 2"/>
            <p:cNvSpPr txBox="1">
              <a:spLocks/>
            </p:cNvSpPr>
            <p:nvPr/>
          </p:nvSpPr>
          <p:spPr bwMode="auto">
            <a:xfrm>
              <a:off x="3717429" y="4725592"/>
              <a:ext cx="1078289" cy="297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9pPr>
            </a:lstStyle>
            <a:p>
              <a:pPr marL="0" marR="0" lvl="2" algn="l" defTabSz="989013" eaLnBrk="0" hangingPunct="0">
                <a:spcBef>
                  <a:spcPct val="20000"/>
                </a:spcBef>
                <a:buClr>
                  <a:schemeClr val="tx1"/>
                </a:buClr>
                <a:buSzPct val="75000"/>
                <a:tabLst/>
                <a:defRPr/>
              </a:pPr>
              <a:r>
                <a:rPr lang="en-US" altLang="ko-KR" sz="800" b="1" dirty="0">
                  <a:solidFill>
                    <a:srgbClr val="000000"/>
                  </a:solidFill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ASOS stations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356049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내용 개체 틀 2"/>
          <p:cNvSpPr>
            <a:spLocks noGrp="1"/>
          </p:cNvSpPr>
          <p:nvPr>
            <p:ph idx="4294967295"/>
          </p:nvPr>
        </p:nvSpPr>
        <p:spPr>
          <a:xfrm>
            <a:off x="414586" y="564989"/>
            <a:ext cx="8429651" cy="413063"/>
          </a:xfrm>
          <a:noFill/>
          <a:ln w="19050" algn="ctr">
            <a:noFill/>
            <a:miter lim="800000"/>
            <a:headEnd/>
            <a:tailEnd/>
          </a:ln>
        </p:spPr>
        <p:txBody>
          <a:bodyPr wrap="square" lIns="54000" rIns="54000">
            <a:spAutoFit/>
          </a:bodyPr>
          <a:lstStyle/>
          <a:p>
            <a:pPr marL="266700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</a:pPr>
            <a:r>
              <a:rPr lang="en-US" altLang="ko-KR" b="1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Estimation </a:t>
            </a:r>
            <a:r>
              <a:rPr lang="en-US" altLang="ko-KR" b="1" kern="1200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of </a:t>
            </a:r>
            <a:r>
              <a:rPr lang="en-US" altLang="ko-KR" b="1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optimal distribution for hydro-climate variables</a:t>
            </a:r>
            <a:endParaRPr lang="ko-KR" altLang="en-US" b="1" kern="1200" dirty="0">
              <a:solidFill>
                <a:srgbClr val="000000"/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sp>
        <p:nvSpPr>
          <p:cNvPr id="17" name="내용 개체 틀 2"/>
          <p:cNvSpPr>
            <a:spLocks noGrp="1"/>
          </p:cNvSpPr>
          <p:nvPr>
            <p:ph idx="4294967295"/>
          </p:nvPr>
        </p:nvSpPr>
        <p:spPr>
          <a:xfrm>
            <a:off x="617490" y="1194930"/>
            <a:ext cx="7669733" cy="406746"/>
          </a:xfrm>
          <a:noFill/>
        </p:spPr>
        <p:txBody>
          <a:bodyPr/>
          <a:lstStyle/>
          <a:p>
            <a:pPr marL="195263" lvl="2" indent="-195263" eaLnBrk="0" latinLnBrk="0" hangingPunct="0">
              <a:lnSpc>
                <a:spcPct val="130000"/>
              </a:lnSpc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4"/>
              </a:buBlip>
              <a:defRPr/>
            </a:pPr>
            <a:r>
              <a:rPr lang="en-US" altLang="ko-KR" b="1" kern="1200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Application of </a:t>
            </a:r>
            <a:r>
              <a:rPr lang="en-US" altLang="ko-KR" b="1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pdf and their parameter </a:t>
            </a:r>
            <a:r>
              <a:rPr lang="en-US" altLang="ko-KR" b="1" kern="1200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estimation</a:t>
            </a:r>
            <a:endParaRPr lang="ko-KR" altLang="en-US" b="1" kern="1200" dirty="0">
              <a:solidFill>
                <a:srgbClr val="000000"/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sp>
        <p:nvSpPr>
          <p:cNvPr id="19" name="내용 개체 틀 2"/>
          <p:cNvSpPr>
            <a:spLocks noGrp="1"/>
          </p:cNvSpPr>
          <p:nvPr>
            <p:ph idx="4294967295"/>
          </p:nvPr>
        </p:nvSpPr>
        <p:spPr>
          <a:xfrm>
            <a:off x="620467" y="2465772"/>
            <a:ext cx="7669733" cy="406746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95263" lvl="2" indent="-195263" eaLnBrk="0" latinLnBrk="0" hangingPunct="0">
              <a:lnSpc>
                <a:spcPct val="130000"/>
              </a:lnSpc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4"/>
              </a:buBlip>
            </a:pPr>
            <a:r>
              <a:rPr lang="en-US" altLang="ko-KR" b="1" kern="1200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Selection of suitable distribution </a:t>
            </a:r>
            <a:endParaRPr lang="ko-KR" altLang="en-US" b="1" kern="1200" dirty="0">
              <a:solidFill>
                <a:srgbClr val="000000"/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sp>
        <p:nvSpPr>
          <p:cNvPr id="25" name="내용 개체 틀 2"/>
          <p:cNvSpPr txBox="1">
            <a:spLocks/>
          </p:cNvSpPr>
          <p:nvPr/>
        </p:nvSpPr>
        <p:spPr bwMode="auto">
          <a:xfrm>
            <a:off x="853056" y="1630251"/>
            <a:ext cx="8140007" cy="31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85725" marR="0" lvl="2" indent="-85725" algn="l" defTabSz="989013" eaLnBrk="0" hangingPunct="0">
              <a:spcBef>
                <a:spcPct val="20000"/>
              </a:spcBef>
              <a:buClr>
                <a:schemeClr val="tx1"/>
              </a:buClr>
              <a:buSzPct val="75000"/>
              <a:buBlip>
                <a:blip r:embed="rId5"/>
              </a:buBlip>
              <a:tabLst/>
              <a:defRPr/>
            </a:pPr>
            <a:r>
              <a:rPr lang="ko-KR" altLang="en-US" sz="12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lang="en-US" altLang="ko-KR" sz="12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Probability distributions</a:t>
            </a:r>
            <a:r>
              <a:rPr lang="ko-KR" altLang="en-US" sz="12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lang="en-US" altLang="ko-KR" sz="12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: Lognormal(2p), Gamma(2p), Log-</a:t>
            </a:r>
            <a:r>
              <a:rPr lang="en-US" altLang="ko-KR" sz="1200" b="1" dirty="0" err="1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pearson</a:t>
            </a:r>
            <a:r>
              <a:rPr lang="en-US" altLang="ko-KR" sz="12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type-3, </a:t>
            </a:r>
            <a:r>
              <a:rPr lang="en-US" altLang="ko-KR" sz="1200" b="1" dirty="0" err="1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Gumbel</a:t>
            </a:r>
            <a:r>
              <a:rPr lang="en-US" altLang="ko-KR" sz="12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, GEV, </a:t>
            </a:r>
            <a:r>
              <a:rPr lang="en-US" altLang="ko-KR" sz="1200" b="1" dirty="0" err="1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Wakeby</a:t>
            </a:r>
            <a:r>
              <a:rPr lang="en-US" altLang="ko-KR" sz="12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(5p)</a:t>
            </a:r>
          </a:p>
        </p:txBody>
      </p:sp>
      <p:sp>
        <p:nvSpPr>
          <p:cNvPr id="26" name="내용 개체 틀 2"/>
          <p:cNvSpPr txBox="1">
            <a:spLocks/>
          </p:cNvSpPr>
          <p:nvPr/>
        </p:nvSpPr>
        <p:spPr bwMode="auto">
          <a:xfrm>
            <a:off x="856159" y="2008040"/>
            <a:ext cx="8140007" cy="31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85725" lvl="2" indent="-85725" algn="l" defTabSz="989013" eaLnBrk="0" hangingPunct="0">
              <a:spcBef>
                <a:spcPct val="20000"/>
              </a:spcBef>
              <a:buClr>
                <a:schemeClr val="tx1"/>
              </a:buClr>
              <a:buSzPct val="75000"/>
              <a:buBlip>
                <a:blip r:embed="rId5"/>
              </a:buBlip>
              <a:defRPr/>
            </a:pPr>
            <a:r>
              <a:rPr lang="ko-KR" altLang="en-US" sz="12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lang="en-US" altLang="ko-KR" sz="12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Parameter estimation methods</a:t>
            </a:r>
            <a:r>
              <a:rPr lang="ko-KR" altLang="en-US" sz="12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lang="en-US" altLang="ko-KR" sz="12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: L-moment method</a:t>
            </a:r>
            <a:r>
              <a:rPr lang="ko-KR" altLang="en-US" sz="12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</a:t>
            </a:r>
            <a:r>
              <a:rPr lang="en-US" altLang="ko-KR" sz="12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(Hosking and Wallis, 1993)</a:t>
            </a:r>
            <a:endParaRPr lang="ko-KR" altLang="en-US" sz="1200" b="1" dirty="0">
              <a:solidFill>
                <a:srgbClr val="000000"/>
              </a:solidFill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27" name="내용 개체 틀 2"/>
          <p:cNvSpPr txBox="1">
            <a:spLocks/>
          </p:cNvSpPr>
          <p:nvPr/>
        </p:nvSpPr>
        <p:spPr bwMode="auto">
          <a:xfrm>
            <a:off x="901822" y="2891186"/>
            <a:ext cx="8140007" cy="31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85725" marR="0" lvl="2" indent="-85725" algn="l" defTabSz="989013" eaLnBrk="0" hangingPunct="0">
              <a:spcBef>
                <a:spcPct val="20000"/>
              </a:spcBef>
              <a:buClr>
                <a:schemeClr val="tx1"/>
              </a:buClr>
              <a:buSzPct val="75000"/>
              <a:buBlip>
                <a:blip r:embed="rId5"/>
              </a:buBlip>
              <a:tabLst/>
              <a:defRPr/>
            </a:pPr>
            <a:r>
              <a:rPr lang="en-US" altLang="ko-KR" sz="12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Precipitation :</a:t>
            </a:r>
            <a:r>
              <a:rPr lang="en-US" altLang="ko-KR" sz="1200" b="1" dirty="0">
                <a:solidFill>
                  <a:srgbClr val="0070C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Gamma</a:t>
            </a:r>
            <a:r>
              <a:rPr lang="en-US" altLang="ko-KR" sz="12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, Runoff : </a:t>
            </a:r>
            <a:r>
              <a:rPr lang="en-US" altLang="ko-KR" sz="1200" b="1" dirty="0">
                <a:solidFill>
                  <a:srgbClr val="0070C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Log-</a:t>
            </a:r>
            <a:r>
              <a:rPr lang="en-US" altLang="ko-KR" sz="1200" b="1" dirty="0" err="1">
                <a:solidFill>
                  <a:srgbClr val="0070C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pearson</a:t>
            </a:r>
            <a:r>
              <a:rPr lang="en-US" altLang="ko-KR" sz="1200" b="1" dirty="0">
                <a:solidFill>
                  <a:srgbClr val="0070C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type-3</a:t>
            </a:r>
            <a:r>
              <a:rPr lang="en-US" altLang="ko-KR" sz="1200" b="1" dirty="0">
                <a:solidFill>
                  <a:srgbClr val="00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, Soil moisture : </a:t>
            </a:r>
            <a:r>
              <a:rPr lang="en-US" altLang="ko-KR" sz="1200" b="1" dirty="0" err="1">
                <a:solidFill>
                  <a:srgbClr val="0070C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Wakeby</a:t>
            </a:r>
            <a:r>
              <a:rPr lang="en-US" altLang="ko-KR" sz="1200" b="1" dirty="0">
                <a:solidFill>
                  <a:srgbClr val="0070C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(5 parameters)</a:t>
            </a:r>
            <a:endParaRPr lang="ko-KR" altLang="en-US" sz="1200" b="1" dirty="0">
              <a:solidFill>
                <a:srgbClr val="0070C0"/>
              </a:solidFill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1084658" y="3443399"/>
            <a:ext cx="7222233" cy="3067087"/>
            <a:chOff x="1094183" y="4105994"/>
            <a:chExt cx="6934201" cy="2419350"/>
          </a:xfrm>
        </p:grpSpPr>
        <p:pic>
          <p:nvPicPr>
            <p:cNvPr id="21" name="_x90680424" descr="EMB000001085f1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04050" y="4163516"/>
              <a:ext cx="3081225" cy="1872208"/>
            </a:xfrm>
            <a:prstGeom prst="rect">
              <a:avLst/>
            </a:prstGeom>
            <a:noFill/>
          </p:spPr>
        </p:pic>
        <p:pic>
          <p:nvPicPr>
            <p:cNvPr id="22" name="_x90682248" descr="EMB000001085f1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794925" y="4173041"/>
              <a:ext cx="3080883" cy="1872000"/>
            </a:xfrm>
            <a:prstGeom prst="rect">
              <a:avLst/>
            </a:prstGeom>
            <a:noFill/>
          </p:spPr>
        </p:pic>
        <p:pic>
          <p:nvPicPr>
            <p:cNvPr id="23" name="Picture 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268710" y="6189057"/>
              <a:ext cx="4464000" cy="233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8" name="AutoShape 7"/>
            <p:cNvSpPr>
              <a:spLocks noChangeArrowheads="1"/>
            </p:cNvSpPr>
            <p:nvPr/>
          </p:nvSpPr>
          <p:spPr bwMode="auto">
            <a:xfrm>
              <a:off x="1094183" y="4105994"/>
              <a:ext cx="6934201" cy="2419350"/>
            </a:xfrm>
            <a:prstGeom prst="roundRect">
              <a:avLst>
                <a:gd name="adj" fmla="val 1606"/>
              </a:avLst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5911822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 bwMode="auto">
          <a:xfrm>
            <a:off x="18230" y="256134"/>
            <a:ext cx="9108722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+mj-ea"/>
                <a:cs typeface="Times New Roman" pitchFamily="18" charset="0"/>
              </a:rPr>
              <a:t>Results &amp; Analysis</a:t>
            </a:r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448495" y="855762"/>
            <a:ext cx="86784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kern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Times New Roman" pitchFamily="18" charset="0"/>
              </a:defRPr>
            </a:lvl1pPr>
          </a:lstStyle>
          <a:p>
            <a:r>
              <a:rPr lang="en-US" altLang="ko-KR" dirty="0" smtClean="0"/>
              <a:t>Future </a:t>
            </a:r>
            <a:r>
              <a:rPr lang="en-US" altLang="ko-KR" dirty="0"/>
              <a:t>climate and </a:t>
            </a:r>
            <a:r>
              <a:rPr lang="en-US" altLang="ko-KR" dirty="0" smtClean="0"/>
              <a:t>hydrology projections</a:t>
            </a:r>
            <a:endParaRPr lang="en-US" altLang="en-US" dirty="0"/>
          </a:p>
        </p:txBody>
      </p:sp>
      <p:sp>
        <p:nvSpPr>
          <p:cNvPr id="29" name="Rectangle 4"/>
          <p:cNvSpPr>
            <a:spLocks noChangeAspect="1" noChangeArrowheads="1"/>
          </p:cNvSpPr>
          <p:nvPr/>
        </p:nvSpPr>
        <p:spPr bwMode="auto">
          <a:xfrm>
            <a:off x="160462" y="949422"/>
            <a:ext cx="246062" cy="246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53882" dir="2700000" algn="ctr" rotWithShape="0">
              <a:srgbClr val="000099"/>
            </a:outerShdw>
          </a:effec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000099">
                  <a:lumMod val="50000"/>
                </a:srgbClr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59" name="내용 개체 틀 2"/>
          <p:cNvSpPr>
            <a:spLocks noGrp="1"/>
          </p:cNvSpPr>
          <p:nvPr>
            <p:ph idx="4294967295"/>
          </p:nvPr>
        </p:nvSpPr>
        <p:spPr>
          <a:xfrm>
            <a:off x="236662" y="1357298"/>
            <a:ext cx="8429651" cy="413063"/>
          </a:xfrm>
          <a:noFill/>
          <a:ln w="19050" algn="ctr">
            <a:noFill/>
            <a:miter lim="800000"/>
            <a:headEnd/>
            <a:tailEnd/>
          </a:ln>
          <a:effectLst/>
        </p:spPr>
        <p:txBody>
          <a:bodyPr vert="horz" wrap="square" lIns="54000" tIns="46038" rIns="54000" bIns="46038" numCol="1" anchor="t" anchorCtr="0" compatLnSpc="1">
            <a:prstTxWarp prst="textNoShape">
              <a:avLst/>
            </a:prstTxWarp>
            <a:spAutoFit/>
          </a:bodyPr>
          <a:lstStyle/>
          <a:p>
            <a:pPr marL="266700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</a:pPr>
            <a:r>
              <a:rPr lang="en-US" altLang="ko-KR" b="1" kern="1200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Monthly </a:t>
            </a:r>
            <a:r>
              <a:rPr lang="en-US" altLang="ko-KR" b="1" kern="120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average </a:t>
            </a:r>
            <a:r>
              <a:rPr lang="en-US" altLang="ko-KR" b="1" kern="120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precipitation (P), temperature (T) </a:t>
            </a:r>
            <a:r>
              <a:rPr lang="en-US" altLang="ko-KR" b="1" kern="1200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in </a:t>
            </a:r>
            <a:r>
              <a:rPr lang="en-US" altLang="ko-KR" b="1" kern="120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the </a:t>
            </a:r>
            <a:r>
              <a:rPr lang="en-US" altLang="ko-KR" b="1" kern="1200" smtClean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region</a:t>
            </a:r>
            <a:endParaRPr lang="ko-KR" altLang="en-US" b="1" kern="1200" dirty="0">
              <a:solidFill>
                <a:srgbClr val="000000"/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sp>
        <p:nvSpPr>
          <p:cNvPr id="60" name="내용 개체 틀 2"/>
          <p:cNvSpPr>
            <a:spLocks noGrp="1"/>
          </p:cNvSpPr>
          <p:nvPr/>
        </p:nvSpPr>
        <p:spPr bwMode="auto">
          <a:xfrm>
            <a:off x="423710" y="1738908"/>
            <a:ext cx="10638535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lnSpc>
                <a:spcPct val="130000"/>
              </a:lnSpc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Blip>
                <a:blip r:embed="rId4"/>
              </a:buBlip>
            </a:pP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P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increases </a:t>
            </a:r>
            <a:r>
              <a:rPr lang="en-US" altLang="ko-KR" sz="1400" b="1" dirty="0">
                <a:solidFill>
                  <a:srgbClr val="0070C0"/>
                </a:solidFill>
                <a:latin typeface="Calibri" panose="020F0502020204030204" pitchFamily="34" charset="0"/>
              </a:rPr>
              <a:t>in Mar. ~ Jun.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, and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T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rises </a:t>
            </a:r>
            <a:r>
              <a:rPr lang="en-US" altLang="ko-KR" sz="1400" b="1" dirty="0">
                <a:solidFill>
                  <a:srgbClr val="0070C0"/>
                </a:solidFill>
                <a:latin typeface="Calibri" panose="020F0502020204030204" pitchFamily="34" charset="0"/>
              </a:rPr>
              <a:t>in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all the month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 South Korea, </a:t>
            </a:r>
            <a:endParaRPr lang="ko-KR" altLang="en-US" sz="14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724620" y="2580894"/>
            <a:ext cx="7621910" cy="4098761"/>
            <a:chOff x="798190" y="2654464"/>
            <a:chExt cx="7621910" cy="4331467"/>
          </a:xfrm>
        </p:grpSpPr>
        <p:pic>
          <p:nvPicPr>
            <p:cNvPr id="62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175" y="2707181"/>
              <a:ext cx="3073165" cy="20024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506" y="4700811"/>
              <a:ext cx="3074400" cy="2044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5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0512" y="5805264"/>
              <a:ext cx="886004" cy="646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AutoShape 7"/>
            <p:cNvSpPr>
              <a:spLocks noChangeArrowheads="1"/>
            </p:cNvSpPr>
            <p:nvPr/>
          </p:nvSpPr>
          <p:spPr bwMode="auto">
            <a:xfrm>
              <a:off x="798190" y="2654464"/>
              <a:ext cx="7621910" cy="4331467"/>
            </a:xfrm>
            <a:prstGeom prst="roundRect">
              <a:avLst>
                <a:gd name="adj" fmla="val 1606"/>
              </a:avLst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915816" y="2716947"/>
              <a:ext cx="103746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i="1" kern="0" dirty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Precipitation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915692" y="4704561"/>
              <a:ext cx="104547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i="1" kern="0" dirty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Temperature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5393" y="2711918"/>
              <a:ext cx="3074400" cy="2003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2"/>
            <p:cNvPicPr preferRelativeResize="0"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0318" y="4740486"/>
              <a:ext cx="3074400" cy="2001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직사각형 22"/>
            <p:cNvSpPr/>
            <p:nvPr/>
          </p:nvSpPr>
          <p:spPr>
            <a:xfrm>
              <a:off x="6301011" y="2708920"/>
              <a:ext cx="103746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i="1" kern="0" dirty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Precipitation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6287208" y="4749163"/>
              <a:ext cx="104547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i="1" kern="0" dirty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Temperature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1984089" y="6406188"/>
            <a:ext cx="11176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kern="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[South Korea]</a:t>
            </a:r>
            <a:endParaRPr lang="ko-KR" altLang="en-US" sz="11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ysClr val="windowText" lastClr="0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361725" y="6408341"/>
            <a:ext cx="11192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kern="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[North Korea]</a:t>
            </a:r>
            <a:endParaRPr lang="ko-KR" altLang="en-US" sz="11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ysClr val="windowText" lastClr="0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7" name="내용 개체 틀 2"/>
          <p:cNvSpPr>
            <a:spLocks noGrp="1"/>
          </p:cNvSpPr>
          <p:nvPr/>
        </p:nvSpPr>
        <p:spPr bwMode="auto">
          <a:xfrm>
            <a:off x="423588" y="2044648"/>
            <a:ext cx="8286776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177800" indent="-17780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pitchFamily="2" charset="2"/>
              <a:buBlip>
                <a:blip r:embed="rId10"/>
              </a:buBlip>
              <a:defRPr kumimoji="1"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41338" indent="-18415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576F5C"/>
              </a:buClr>
              <a:buSzPct val="80000"/>
              <a:buFont typeface="Wingdings" pitchFamily="2" charset="2"/>
              <a:buChar char="Ø"/>
              <a:defRPr kumimoji="1" sz="1600">
                <a:solidFill>
                  <a:srgbClr val="000000"/>
                </a:solidFill>
                <a:latin typeface="+mn-lt"/>
                <a:ea typeface="+mn-ea"/>
              </a:defRPr>
            </a:lvl2pPr>
            <a:lvl3pPr marL="895350" indent="-174625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Monotype Sorts" pitchFamily="2" charset="2"/>
              <a:buBlip>
                <a:blip r:embed="rId11"/>
              </a:buBlip>
              <a:defRPr kumimoji="1" sz="1300">
                <a:solidFill>
                  <a:srgbClr val="000000"/>
                </a:solidFill>
                <a:latin typeface="+mn-lt"/>
                <a:ea typeface="+mn-ea"/>
              </a:defRPr>
            </a:lvl3pPr>
            <a:lvl4pPr marL="1258888" indent="-184150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•"/>
              <a:defRPr kumimoji="1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1614488" indent="-176213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0716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5288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29860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4432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marL="195263" lvl="2" indent="-195263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4"/>
              </a:buBlip>
              <a:defRPr/>
            </a:pPr>
            <a:r>
              <a:rPr lang="en-US" altLang="ko-KR" sz="1400" b="1" smtClean="0">
                <a:latin typeface="Calibri" panose="020F0502020204030204" pitchFamily="34" charset="0"/>
              </a:rPr>
              <a:t>In North Korea, P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increases </a:t>
            </a:r>
            <a:r>
              <a:rPr lang="en-US" altLang="ko-KR" sz="1400" b="1" dirty="0">
                <a:solidFill>
                  <a:srgbClr val="0070C0"/>
                </a:solidFill>
                <a:latin typeface="Calibri" panose="020F0502020204030204" pitchFamily="34" charset="0"/>
              </a:rPr>
              <a:t>in Jun. ~ Sep.</a:t>
            </a:r>
            <a:r>
              <a:rPr lang="en-US" altLang="ko-KR" sz="1400" b="1" dirty="0">
                <a:latin typeface="Calibri" panose="020F0502020204030204" pitchFamily="34" charset="0"/>
              </a:rPr>
              <a:t>, and </a:t>
            </a:r>
            <a:r>
              <a:rPr lang="en-US" altLang="ko-KR" sz="1400" b="1" dirty="0" smtClean="0">
                <a:latin typeface="Calibri" panose="020F0502020204030204" pitchFamily="34" charset="0"/>
              </a:rPr>
              <a:t>T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rises with similar pattern of South Korea</a:t>
            </a:r>
            <a:endParaRPr lang="ko-KR" altLang="en-US" sz="1400" b="1" dirty="0">
              <a:latin typeface="Calibri" panose="020F0502020204030204" pitchFamily="34" charset="0"/>
            </a:endParaRPr>
          </a:p>
        </p:txBody>
      </p:sp>
      <p:sp>
        <p:nvSpPr>
          <p:cNvPr id="6" name="타원 5"/>
          <p:cNvSpPr/>
          <p:nvPr/>
        </p:nvSpPr>
        <p:spPr bwMode="auto">
          <a:xfrm>
            <a:off x="1655642" y="3234028"/>
            <a:ext cx="918244" cy="624548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타원 30"/>
          <p:cNvSpPr/>
          <p:nvPr/>
        </p:nvSpPr>
        <p:spPr bwMode="auto">
          <a:xfrm>
            <a:off x="5665021" y="3129500"/>
            <a:ext cx="1005840" cy="666798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0125604"/>
      </p:ext>
    </p:extLst>
  </p:cSld>
  <p:clrMapOvr>
    <a:masterClrMapping/>
  </p:clrMapOvr>
  <p:transition advTm="52402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>
            <a:spLocks noGrp="1"/>
          </p:cNvSpPr>
          <p:nvPr>
            <p:ph idx="4294967295"/>
          </p:nvPr>
        </p:nvSpPr>
        <p:spPr>
          <a:xfrm>
            <a:off x="236662" y="309372"/>
            <a:ext cx="8429651" cy="387158"/>
          </a:xfrm>
          <a:noFill/>
          <a:ln w="19050" algn="ctr">
            <a:noFill/>
            <a:miter lim="800000"/>
            <a:headEnd/>
            <a:tailEnd/>
          </a:ln>
          <a:effectLst/>
        </p:spPr>
        <p:txBody>
          <a:bodyPr vert="horz" wrap="square" lIns="54000" tIns="46038" rIns="54000" bIns="46038" numCol="1" anchor="t" anchorCtr="0" compatLnSpc="1">
            <a:prstTxWarp prst="textNoShape">
              <a:avLst/>
            </a:prstTxWarp>
            <a:spAutoFit/>
          </a:bodyPr>
          <a:lstStyle/>
          <a:p>
            <a:pPr marL="266700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</a:pPr>
            <a:r>
              <a:rPr lang="en-US" altLang="ko-KR" b="1" kern="1200" dirty="0">
                <a:solidFill>
                  <a:srgbClr val="00000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Monthly average soil moisture (SM), runoff (Q) in the region</a:t>
            </a:r>
          </a:p>
        </p:txBody>
      </p:sp>
      <p:sp>
        <p:nvSpPr>
          <p:cNvPr id="29" name="내용 개체 틀 2"/>
          <p:cNvSpPr>
            <a:spLocks noGrp="1"/>
          </p:cNvSpPr>
          <p:nvPr/>
        </p:nvSpPr>
        <p:spPr bwMode="auto">
          <a:xfrm>
            <a:off x="419518" y="711452"/>
            <a:ext cx="8286776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lnSpc>
                <a:spcPct val="130000"/>
              </a:lnSpc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Blip>
                <a:blip r:embed="rId4"/>
              </a:buBlip>
            </a:pP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SM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increases </a:t>
            </a:r>
            <a:r>
              <a:rPr lang="en-US" altLang="ko-KR" sz="1400" b="1" dirty="0">
                <a:solidFill>
                  <a:srgbClr val="0070C0"/>
                </a:solidFill>
                <a:latin typeface="Calibri" panose="020F0502020204030204" pitchFamily="34" charset="0"/>
              </a:rPr>
              <a:t>in May, Jun., Aug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.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and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Q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increases </a:t>
            </a:r>
            <a:r>
              <a:rPr lang="en-US" altLang="ko-KR" sz="1400" b="1" dirty="0">
                <a:solidFill>
                  <a:srgbClr val="0070C0"/>
                </a:solidFill>
                <a:latin typeface="Calibri" panose="020F0502020204030204" pitchFamily="34" charset="0"/>
              </a:rPr>
              <a:t>in Apr. ~ Jun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.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 South Korea</a:t>
            </a:r>
            <a:endParaRPr lang="ko-KR" altLang="en-US" sz="1400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내용 개체 틀 2"/>
          <p:cNvSpPr>
            <a:spLocks noGrp="1"/>
          </p:cNvSpPr>
          <p:nvPr/>
        </p:nvSpPr>
        <p:spPr bwMode="auto">
          <a:xfrm>
            <a:off x="414586" y="1089965"/>
            <a:ext cx="8549902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177800" indent="-17780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pitchFamily="2" charset="2"/>
              <a:buBlip>
                <a:blip r:embed="rId5"/>
              </a:buBlip>
              <a:defRPr kumimoji="1"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41338" indent="-184150" algn="l" rtl="0" fontAlgn="base" latinLnBrk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576F5C"/>
              </a:buClr>
              <a:buSzPct val="80000"/>
              <a:buFont typeface="Wingdings" pitchFamily="2" charset="2"/>
              <a:buChar char="Ø"/>
              <a:defRPr kumimoji="1" sz="1600">
                <a:solidFill>
                  <a:srgbClr val="000000"/>
                </a:solidFill>
                <a:latin typeface="+mn-lt"/>
                <a:ea typeface="+mn-ea"/>
              </a:defRPr>
            </a:lvl2pPr>
            <a:lvl3pPr marL="895350" indent="-174625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Monotype Sorts" pitchFamily="2" charset="2"/>
              <a:buBlip>
                <a:blip r:embed="rId6"/>
              </a:buBlip>
              <a:defRPr kumimoji="1" sz="1300">
                <a:solidFill>
                  <a:srgbClr val="000000"/>
                </a:solidFill>
                <a:latin typeface="+mn-lt"/>
                <a:ea typeface="+mn-ea"/>
              </a:defRPr>
            </a:lvl3pPr>
            <a:lvl4pPr marL="1258888" indent="-184150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•"/>
              <a:defRPr kumimoji="1" sz="120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1614488" indent="-176213" algn="l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0716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5288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29860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443288" indent="-176213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kumimoji="1" sz="10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marL="195263" lvl="2" indent="-195263" eaLnBrk="0" latinLnBrk="0" hangingPunct="0"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4"/>
              </a:buBlip>
            </a:pPr>
            <a:r>
              <a:rPr lang="en-US" altLang="ko-KR" sz="1400" b="1" dirty="0" smtClean="0">
                <a:latin typeface="Calibri" panose="020F0502020204030204" pitchFamily="34" charset="0"/>
                <a:ea typeface="HY견고딕" pitchFamily="18" charset="-127"/>
              </a:rPr>
              <a:t>SM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</a:rPr>
              <a:t>increases </a:t>
            </a:r>
            <a:r>
              <a:rPr lang="en-US" altLang="ko-KR" sz="1400" b="1" dirty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</a:rPr>
              <a:t>in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</a:rPr>
              <a:t>almost all the month</a:t>
            </a:r>
            <a:r>
              <a:rPr lang="en-US" altLang="ko-KR" sz="1400" b="1" dirty="0" smtClean="0">
                <a:latin typeface="Calibri" panose="020F0502020204030204" pitchFamily="34" charset="0"/>
                <a:ea typeface="HY견고딕" pitchFamily="18" charset="-127"/>
              </a:rPr>
              <a:t>, and Q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</a:rPr>
              <a:t> increases </a:t>
            </a:r>
            <a:r>
              <a:rPr lang="en-US" altLang="ko-KR" sz="1400" b="1" dirty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</a:rPr>
              <a:t>in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</a:rPr>
              <a:t>jun. </a:t>
            </a:r>
            <a:r>
              <a:rPr lang="en-US" altLang="ko-KR" sz="1400" b="1" dirty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</a:rPr>
              <a:t>~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</a:rPr>
              <a:t>Sep. </a:t>
            </a:r>
            <a:r>
              <a:rPr lang="en-US" altLang="ko-KR" sz="1400" b="1" dirty="0" smtClean="0">
                <a:latin typeface="Calibri" panose="020F0502020204030204" pitchFamily="34" charset="0"/>
              </a:rPr>
              <a:t>in North Korea </a:t>
            </a:r>
            <a:endParaRPr lang="ko-KR" altLang="en-US" sz="1400" b="1" dirty="0">
              <a:solidFill>
                <a:srgbClr val="0070C0"/>
              </a:solidFill>
              <a:latin typeface="Calibri" panose="020F0502020204030204" pitchFamily="34" charset="0"/>
              <a:ea typeface="HY견고딕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683568" y="1575548"/>
            <a:ext cx="7621910" cy="4229716"/>
            <a:chOff x="683568" y="1393318"/>
            <a:chExt cx="7621910" cy="4545310"/>
          </a:xfrm>
        </p:grpSpPr>
        <p:pic>
          <p:nvPicPr>
            <p:cNvPr id="31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5890" y="4696160"/>
              <a:ext cx="886004" cy="611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AutoShape 7"/>
            <p:cNvSpPr>
              <a:spLocks noChangeArrowheads="1"/>
            </p:cNvSpPr>
            <p:nvPr/>
          </p:nvSpPr>
          <p:spPr bwMode="auto">
            <a:xfrm>
              <a:off x="683568" y="1393318"/>
              <a:ext cx="7621910" cy="4545310"/>
            </a:xfrm>
            <a:prstGeom prst="roundRect">
              <a:avLst>
                <a:gd name="adj" fmla="val 1606"/>
              </a:avLst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1943037" y="5622739"/>
              <a:ext cx="111761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kern="0" dirty="0" smtClean="0">
                  <a:ln>
                    <a:solidFill>
                      <a:schemeClr val="accent2">
                        <a:lumMod val="75000"/>
                      </a:schemeClr>
                    </a:solidFill>
                  </a:ln>
                  <a:solidFill>
                    <a:sysClr val="windowText" lastClr="00000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[South Korea]</a:t>
              </a:r>
              <a:endParaRPr lang="ko-KR" altLang="en-US" sz="11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5373435" y="5624892"/>
              <a:ext cx="111921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kern="0" dirty="0" smtClean="0">
                  <a:ln>
                    <a:solidFill>
                      <a:schemeClr val="accent2">
                        <a:lumMod val="75000"/>
                      </a:schemeClr>
                    </a:solidFill>
                  </a:ln>
                  <a:solidFill>
                    <a:sysClr val="windowText" lastClr="00000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[North Korea]</a:t>
              </a:r>
              <a:endParaRPr lang="ko-KR" altLang="en-US" sz="11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pic>
          <p:nvPicPr>
            <p:cNvPr id="35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307" y="3612031"/>
              <a:ext cx="3062210" cy="20024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" name="Picture 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403" y="1542899"/>
              <a:ext cx="3023003" cy="20024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직사각형 36"/>
            <p:cNvSpPr/>
            <p:nvPr/>
          </p:nvSpPr>
          <p:spPr>
            <a:xfrm>
              <a:off x="2794977" y="1563925"/>
              <a:ext cx="1075937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altLang="ko-KR" sz="1100" b="1" i="1" kern="0" dirty="0" smtClean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Soil moisture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3183195" y="3615363"/>
              <a:ext cx="644728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altLang="ko-KR" sz="1100" b="1" i="1" kern="0" dirty="0" smtClean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Runoff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pic>
          <p:nvPicPr>
            <p:cNvPr id="39" name="Picture 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9346" y="3604259"/>
              <a:ext cx="3103301" cy="2029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3310" y="1537333"/>
              <a:ext cx="3103301" cy="20556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1" name="직사각형 40"/>
            <p:cNvSpPr/>
            <p:nvPr/>
          </p:nvSpPr>
          <p:spPr>
            <a:xfrm>
              <a:off x="6242711" y="1558844"/>
              <a:ext cx="1075937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altLang="ko-KR" sz="1100" b="1" i="1" kern="0" dirty="0" smtClean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Soil moisture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576158" y="3616531"/>
              <a:ext cx="644728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altLang="ko-KR" sz="1100" b="1" i="1" kern="0" dirty="0" smtClean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Runoff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23" name="타원 22"/>
            <p:cNvSpPr/>
            <p:nvPr/>
          </p:nvSpPr>
          <p:spPr bwMode="auto">
            <a:xfrm>
              <a:off x="1709488" y="4281923"/>
              <a:ext cx="938165" cy="624548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4" name="타원 23"/>
            <p:cNvSpPr/>
            <p:nvPr/>
          </p:nvSpPr>
          <p:spPr bwMode="auto">
            <a:xfrm>
              <a:off x="5597931" y="4129540"/>
              <a:ext cx="1063251" cy="806826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9" name="타원 18"/>
            <p:cNvSpPr/>
            <p:nvPr/>
          </p:nvSpPr>
          <p:spPr bwMode="auto">
            <a:xfrm>
              <a:off x="2042957" y="2377365"/>
              <a:ext cx="938165" cy="624548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```</a:t>
              </a:r>
              <a:endParaRPr kumimoji="1" lang="ko-KR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0" name="내용 개체 틀 2"/>
          <p:cNvSpPr>
            <a:spLocks noGrp="1"/>
          </p:cNvSpPr>
          <p:nvPr/>
        </p:nvSpPr>
        <p:spPr bwMode="auto">
          <a:xfrm>
            <a:off x="323528" y="6077096"/>
            <a:ext cx="8286776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0" lvl="2" eaLnBrk="0" latinLnBrk="0" hangingPunct="0">
              <a:lnSpc>
                <a:spcPct val="130000"/>
              </a:lnSpc>
              <a:spcBef>
                <a:spcPct val="40000"/>
              </a:spcBef>
              <a:buClr>
                <a:srgbClr val="006600"/>
              </a:buClr>
              <a:buSzPct val="100000"/>
            </a:pPr>
            <a:r>
              <a:rPr lang="en-US" altLang="ko-KR" b="1" i="1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The increase of Q are directly related to the increase of P</a:t>
            </a:r>
            <a:endParaRPr lang="ko-KR" altLang="en-US" b="1" i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74131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038212"/>
              </p:ext>
            </p:extLst>
          </p:nvPr>
        </p:nvGraphicFramePr>
        <p:xfrm>
          <a:off x="695356" y="2708922"/>
          <a:ext cx="7556406" cy="4005859"/>
        </p:xfrm>
        <a:graphic>
          <a:graphicData uri="http://schemas.openxmlformats.org/drawingml/2006/table">
            <a:tbl>
              <a:tblPr/>
              <a:tblGrid>
                <a:gridCol w="6513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109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220551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-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South</a:t>
                      </a:r>
                      <a:r>
                        <a:rPr lang="en-US" sz="1000" b="1" baseline="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Korea</a:t>
                      </a:r>
                      <a:endParaRPr 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North</a:t>
                      </a:r>
                      <a:r>
                        <a:rPr lang="en-US" altLang="ko-KR" sz="1000" b="1" baseline="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Korea</a:t>
                      </a:r>
                      <a:endParaRPr lang="en-US" altLang="ko-KR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3804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1" dirty="0">
                        <a:solidFill>
                          <a:srgbClr val="000000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▲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↑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△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(95%↓)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▽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(95%↓)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▼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↑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▲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↑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△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(95%↓)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▽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(95%↓)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▼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↑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Jan.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79.9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18.2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83.1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16.8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Feb.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17.7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79.0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19.1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60.1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20.9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Mar.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60.7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39.3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75.6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18.1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Apr.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46.2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53.3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78.5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21.3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May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91.1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82.7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15.9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Jun.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12.4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86.9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13.1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80.6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Jul.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9.6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85.8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63.1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Aug.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10.1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88.5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80.8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9.1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Sep.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92.8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16.7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78.1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Oct.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90.0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89.2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5.9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Nov.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92.8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68.9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Dec.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75.9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24.1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86.3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13.7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Spr.</a:t>
                      </a:r>
                      <a:endParaRPr lang="ko-KR" altLang="en-US" sz="1000" b="1" dirty="0">
                        <a:solidFill>
                          <a:srgbClr val="0070C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60.8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38.1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77.8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18.2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Sum.</a:t>
                      </a:r>
                      <a:endParaRPr lang="ko-KR" altLang="en-US" sz="1000" b="1" dirty="0">
                        <a:solidFill>
                          <a:srgbClr val="0070C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26.2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72.9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0.9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26.2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67.1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 err="1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Aut</a:t>
                      </a:r>
                      <a:r>
                        <a:rPr lang="en-US" altLang="ko-KR" sz="1000" b="1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rgbClr val="0070C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13.1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86.9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19.9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77.7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Win.</a:t>
                      </a:r>
                      <a:endParaRPr lang="ko-KR" altLang="en-US" sz="1000" b="1" dirty="0">
                        <a:solidFill>
                          <a:srgbClr val="0070C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43.5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51.2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18.7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71.4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9.1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68127" y="558205"/>
            <a:ext cx="67325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kern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Times New Roman" pitchFamily="18" charset="0"/>
              </a:defRPr>
            </a:lvl1pPr>
          </a:lstStyle>
          <a:p>
            <a:r>
              <a:rPr lang="en-US" altLang="ko-KR" dirty="0" smtClean="0"/>
              <a:t>Future </a:t>
            </a:r>
            <a:r>
              <a:rPr lang="en-US" altLang="ko-KR" dirty="0"/>
              <a:t>drought </a:t>
            </a:r>
            <a:r>
              <a:rPr lang="en-US" altLang="ko-KR" dirty="0" smtClean="0"/>
              <a:t>trend analysis by Mann-Kendall test</a:t>
            </a:r>
            <a:endParaRPr lang="en-US" altLang="en-US" dirty="0"/>
          </a:p>
        </p:txBody>
      </p:sp>
      <p:sp>
        <p:nvSpPr>
          <p:cNvPr id="6" name="Rectangle 4"/>
          <p:cNvSpPr>
            <a:spLocks noChangeAspect="1" noChangeArrowheads="1"/>
          </p:cNvSpPr>
          <p:nvPr/>
        </p:nvSpPr>
        <p:spPr bwMode="auto">
          <a:xfrm>
            <a:off x="280095" y="644235"/>
            <a:ext cx="246062" cy="246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53882" dir="2700000" algn="ctr" rotWithShape="0">
              <a:srgbClr val="000099"/>
            </a:outerShdw>
          </a:effec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000099">
                  <a:lumMod val="50000"/>
                </a:srgbClr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idx="4294967295"/>
          </p:nvPr>
        </p:nvSpPr>
        <p:spPr>
          <a:xfrm>
            <a:off x="285428" y="1086644"/>
            <a:ext cx="8429651" cy="413063"/>
          </a:xfrm>
          <a:noFill/>
          <a:ln w="19050" algn="ctr">
            <a:noFill/>
            <a:miter lim="800000"/>
            <a:headEnd/>
            <a:tailEnd/>
          </a:ln>
          <a:effectLst/>
        </p:spPr>
        <p:txBody>
          <a:bodyPr vert="horz" wrap="square" lIns="54000" tIns="46038" rIns="54000" bIns="46038" numCol="1" anchor="t" anchorCtr="0" compatLnSpc="1">
            <a:prstTxWarp prst="textNoShape">
              <a:avLst/>
            </a:prstTxWarp>
            <a:spAutoFit/>
          </a:bodyPr>
          <a:lstStyle/>
          <a:p>
            <a:pPr marL="266700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</a:pPr>
            <a:r>
              <a:rPr lang="en-US" altLang="ko-KR" b="1" kern="120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SPI3 </a:t>
            </a:r>
            <a:r>
              <a:rPr lang="en-US" altLang="ko-KR" b="1" kern="1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: Meteorological drought</a:t>
            </a:r>
            <a:endParaRPr lang="ko-KR" altLang="en-US" b="1" kern="12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/>
        </p:nvSpPr>
        <p:spPr bwMode="auto">
          <a:xfrm>
            <a:off x="469038" y="1499642"/>
            <a:ext cx="8538296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4"/>
              </a:buBlip>
            </a:pP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Increasing trend, but not statistically significant on all the months of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South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and North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Korea </a:t>
            </a:r>
            <a:r>
              <a:rPr lang="en-US" altLang="ko-KR" sz="1400" b="1" smtClean="0">
                <a:solidFill>
                  <a:srgbClr val="000000"/>
                </a:solidFill>
                <a:latin typeface="Calibri" panose="020F0502020204030204" pitchFamily="34" charset="0"/>
              </a:rPr>
              <a:t>for S1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S2, S3 </a:t>
            </a:r>
            <a:endParaRPr lang="en-US" altLang="ko-KR" sz="1400" b="1" dirty="0">
              <a:solidFill>
                <a:srgbClr val="000000"/>
              </a:solidFill>
              <a:latin typeface="Calibri" panose="020F0502020204030204" pitchFamily="34" charset="0"/>
              <a:ea typeface="+mn-ea"/>
            </a:endParaRPr>
          </a:p>
        </p:txBody>
      </p:sp>
      <p:sp>
        <p:nvSpPr>
          <p:cNvPr id="9" name="내용 개체 틀 2"/>
          <p:cNvSpPr>
            <a:spLocks noGrp="1"/>
          </p:cNvSpPr>
          <p:nvPr/>
        </p:nvSpPr>
        <p:spPr bwMode="auto">
          <a:xfrm>
            <a:off x="474894" y="1854349"/>
            <a:ext cx="8784976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Blip>
                <a:blip r:embed="rId4"/>
              </a:buBlip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Spring </a:t>
            </a:r>
            <a:r>
              <a:rPr lang="en-US" altLang="ko-KR" sz="1400" b="1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drought </a:t>
            </a:r>
            <a:r>
              <a:rPr lang="en-US" altLang="ko-KR" sz="1400" b="1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increase </a:t>
            </a:r>
            <a:r>
              <a:rPr lang="en-US" altLang="ko-KR" sz="1400" b="1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is </a:t>
            </a:r>
            <a:r>
              <a:rPr lang="en-US" altLang="ko-KR" sz="1400" b="1" smtClean="0">
                <a:solidFill>
                  <a:srgbClr val="000000"/>
                </a:solidFill>
                <a:latin typeface="Calibri" panose="020F0502020204030204" pitchFamily="34" charset="0"/>
              </a:rPr>
              <a:t>significant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compared to the other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seasons in South Korea</a:t>
            </a:r>
            <a:endParaRPr lang="ko-KR" altLang="en-US" sz="1400" b="1" dirty="0">
              <a:solidFill>
                <a:srgbClr val="000000"/>
              </a:solidFill>
              <a:latin typeface="Calibri" panose="020F0502020204030204" pitchFamily="34" charset="0"/>
              <a:ea typeface="+mn-ea"/>
            </a:endParaRPr>
          </a:p>
        </p:txBody>
      </p:sp>
      <p:sp>
        <p:nvSpPr>
          <p:cNvPr id="10" name="내용 개체 틀 2"/>
          <p:cNvSpPr>
            <a:spLocks noGrp="1"/>
          </p:cNvSpPr>
          <p:nvPr/>
        </p:nvSpPr>
        <p:spPr bwMode="auto">
          <a:xfrm>
            <a:off x="474894" y="2188664"/>
            <a:ext cx="8286776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Blip>
                <a:blip r:embed="rId4"/>
              </a:buBlip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Summer </a:t>
            </a:r>
            <a:r>
              <a:rPr lang="en-US" altLang="ko-KR" sz="1400" b="1" dirty="0">
                <a:solidFill>
                  <a:srgbClr val="0070C0"/>
                </a:solidFill>
                <a:latin typeface="Calibri" panose="020F0502020204030204" pitchFamily="34" charset="0"/>
              </a:rPr>
              <a:t>drought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increases,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but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not statistically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significant in North Korea</a:t>
            </a:r>
            <a:endParaRPr lang="ko-KR" altLang="en-US" sz="1400" b="1" dirty="0">
              <a:solidFill>
                <a:srgbClr val="000000"/>
              </a:solidFill>
              <a:latin typeface="Calibri" panose="020F0502020204030204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0027692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>
            <a:spLocks noGrp="1"/>
          </p:cNvSpPr>
          <p:nvPr>
            <p:ph idx="4294967295"/>
          </p:nvPr>
        </p:nvSpPr>
        <p:spPr>
          <a:xfrm>
            <a:off x="241995" y="558205"/>
            <a:ext cx="8429651" cy="413063"/>
          </a:xfrm>
          <a:noFill/>
          <a:ln w="19050" algn="ctr">
            <a:noFill/>
            <a:miter lim="800000"/>
            <a:headEnd/>
            <a:tailEnd/>
          </a:ln>
          <a:effectLst/>
        </p:spPr>
        <p:txBody>
          <a:bodyPr vert="horz" wrap="square" lIns="54000" tIns="46038" rIns="54000" bIns="46038" numCol="1" anchor="t" anchorCtr="0" compatLnSpc="1">
            <a:prstTxWarp prst="textNoShape">
              <a:avLst/>
            </a:prstTxWarp>
            <a:spAutoFit/>
          </a:bodyPr>
          <a:lstStyle/>
          <a:p>
            <a:pPr marL="266700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</a:pPr>
            <a:r>
              <a:rPr lang="en-US" altLang="ko-KR" b="1" kern="120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SRI3  </a:t>
            </a:r>
            <a:r>
              <a:rPr lang="en-US" altLang="ko-KR" b="1" kern="1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: Hydrological drought</a:t>
            </a:r>
            <a:endParaRPr lang="ko-KR" altLang="en-US" b="1" kern="12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458852"/>
              </p:ext>
            </p:extLst>
          </p:nvPr>
        </p:nvGraphicFramePr>
        <p:xfrm>
          <a:off x="651923" y="2377455"/>
          <a:ext cx="7556406" cy="4005859"/>
        </p:xfrm>
        <a:graphic>
          <a:graphicData uri="http://schemas.openxmlformats.org/drawingml/2006/table">
            <a:tbl>
              <a:tblPr/>
              <a:tblGrid>
                <a:gridCol w="6513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109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220551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-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South</a:t>
                      </a:r>
                      <a:r>
                        <a:rPr lang="en-US" sz="1000" b="1" baseline="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Korea</a:t>
                      </a:r>
                      <a:endParaRPr 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North</a:t>
                      </a:r>
                      <a:r>
                        <a:rPr lang="en-US" altLang="ko-KR" sz="1000" b="1" baseline="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Korea</a:t>
                      </a:r>
                      <a:endParaRPr lang="en-US" altLang="ko-KR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3804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1" dirty="0">
                        <a:solidFill>
                          <a:srgbClr val="000000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▲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↑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△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(95%↓)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▽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(95%↓)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▼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↑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▲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↑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△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(95%↓)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▽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(95%↓)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▼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↑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Jan.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57.5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42.5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78.6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15.0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Feb.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71.5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27.4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14.3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72.2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12.7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Mar.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11.7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80.8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69.8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23.6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Apr.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81.8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12.4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68.4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26.6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May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83.4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14.7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65.2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30.7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Jun.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86.0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9.8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11.0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66.7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22.3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Jul.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88.5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23.1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65.4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11.4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Aug.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83.0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9.6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79.4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15.3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Sep.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89.2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8.6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78.1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14.3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Oct.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90.0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82.8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12.2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Nov.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92.3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86.3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Dec.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68.0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32.0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77.8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13.5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Spr.</a:t>
                      </a:r>
                      <a:endParaRPr lang="ko-KR" altLang="en-US" sz="1000" b="1" dirty="0">
                        <a:solidFill>
                          <a:srgbClr val="0070C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82.2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9.3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70.5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24.2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Sum.</a:t>
                      </a:r>
                      <a:endParaRPr lang="ko-KR" altLang="en-US" sz="1000" b="1" dirty="0">
                        <a:solidFill>
                          <a:srgbClr val="0070C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11.0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83.7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22.4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63.2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14.3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 err="1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Aut</a:t>
                      </a:r>
                      <a:r>
                        <a:rPr lang="en-US" altLang="ko-KR" sz="1000" b="1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rgbClr val="0070C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94.6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78.5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11.0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25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Win.</a:t>
                      </a:r>
                      <a:endParaRPr lang="ko-KR" altLang="en-US" sz="1000" b="1" dirty="0">
                        <a:solidFill>
                          <a:srgbClr val="0070C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25.0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72.4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1.9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90.2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6" name="내용 개체 틀 2"/>
          <p:cNvSpPr>
            <a:spLocks noGrp="1"/>
          </p:cNvSpPr>
          <p:nvPr/>
        </p:nvSpPr>
        <p:spPr bwMode="auto">
          <a:xfrm>
            <a:off x="371153" y="1007961"/>
            <a:ext cx="8538296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4"/>
              </a:buBlip>
            </a:pP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Increasing trend, but not statistically significant on all the months of South and North Korea for S1, S2, S3 </a:t>
            </a:r>
          </a:p>
          <a:p>
            <a:pPr marL="195263" lvl="2" indent="-195263" algn="l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Blip>
                <a:blip r:embed="rId4"/>
              </a:buBlip>
            </a:pP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 </a:t>
            </a:r>
            <a:endParaRPr lang="en-US" altLang="ko-KR" sz="1400" b="1" dirty="0">
              <a:solidFill>
                <a:srgbClr val="000000"/>
              </a:solidFill>
              <a:latin typeface="Calibri" panose="020F0502020204030204" pitchFamily="34" charset="0"/>
              <a:ea typeface="+mn-ea"/>
            </a:endParaRPr>
          </a:p>
        </p:txBody>
      </p:sp>
      <p:sp>
        <p:nvSpPr>
          <p:cNvPr id="7" name="내용 개체 틀 2"/>
          <p:cNvSpPr>
            <a:spLocks noGrp="1"/>
          </p:cNvSpPr>
          <p:nvPr/>
        </p:nvSpPr>
        <p:spPr bwMode="auto">
          <a:xfrm>
            <a:off x="371153" y="1384201"/>
            <a:ext cx="8784976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Blip>
                <a:blip r:embed="rId4"/>
              </a:buBlip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Autumn </a:t>
            </a:r>
            <a:r>
              <a:rPr lang="en-US" altLang="ko-KR" sz="1400" b="1" dirty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drought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increases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, but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not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statistically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significant In South Korea</a:t>
            </a:r>
            <a:endParaRPr lang="ko-KR" altLang="en-US" sz="1400" b="1" dirty="0">
              <a:solidFill>
                <a:srgbClr val="000000"/>
              </a:solidFill>
              <a:latin typeface="Calibri" panose="020F0502020204030204" pitchFamily="34" charset="0"/>
              <a:ea typeface="+mn-ea"/>
            </a:endParaRPr>
          </a:p>
        </p:txBody>
      </p:sp>
      <p:sp>
        <p:nvSpPr>
          <p:cNvPr id="8" name="내용 개체 틀 2"/>
          <p:cNvSpPr>
            <a:spLocks noGrp="1"/>
          </p:cNvSpPr>
          <p:nvPr/>
        </p:nvSpPr>
        <p:spPr bwMode="auto">
          <a:xfrm>
            <a:off x="371153" y="1771474"/>
            <a:ext cx="9125966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Blip>
                <a:blip r:embed="rId4"/>
              </a:buBlip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Summer </a:t>
            </a:r>
            <a:r>
              <a:rPr lang="en-US" altLang="ko-KR" sz="1400" b="1" dirty="0">
                <a:solidFill>
                  <a:srgbClr val="0070C0"/>
                </a:solidFill>
                <a:latin typeface="Calibri" panose="020F0502020204030204" pitchFamily="34" charset="0"/>
              </a:rPr>
              <a:t>drought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increases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and relatively statistical significance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compared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to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other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seasons in North Korea</a:t>
            </a:r>
            <a:endParaRPr lang="ko-KR" altLang="en-US" sz="1400" b="1" dirty="0">
              <a:solidFill>
                <a:srgbClr val="000000"/>
              </a:solidFill>
              <a:latin typeface="Calibri" panose="020F0502020204030204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3737909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>
            <a:spLocks noGrp="1"/>
          </p:cNvSpPr>
          <p:nvPr>
            <p:ph idx="4294967295"/>
          </p:nvPr>
        </p:nvSpPr>
        <p:spPr>
          <a:xfrm>
            <a:off x="241995" y="286488"/>
            <a:ext cx="8429651" cy="413063"/>
          </a:xfrm>
          <a:noFill/>
          <a:ln w="19050" algn="ctr">
            <a:noFill/>
            <a:miter lim="800000"/>
            <a:headEnd/>
            <a:tailEnd/>
          </a:ln>
          <a:effectLst/>
        </p:spPr>
        <p:txBody>
          <a:bodyPr vert="horz" wrap="square" lIns="54000" tIns="46038" rIns="54000" bIns="46038" numCol="1" anchor="t" anchorCtr="0" compatLnSpc="1">
            <a:prstTxWarp prst="textNoShape">
              <a:avLst/>
            </a:prstTxWarp>
            <a:spAutoFit/>
          </a:bodyPr>
          <a:lstStyle/>
          <a:p>
            <a:pPr marL="266700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</a:pPr>
            <a:r>
              <a:rPr lang="en-US" altLang="ko-KR" b="1" kern="1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SSI3 : Agricultural drought</a:t>
            </a:r>
            <a:endParaRPr lang="ko-KR" altLang="en-US" b="1" kern="12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908897"/>
              </p:ext>
            </p:extLst>
          </p:nvPr>
        </p:nvGraphicFramePr>
        <p:xfrm>
          <a:off x="661448" y="2190226"/>
          <a:ext cx="7556406" cy="3659464"/>
        </p:xfrm>
        <a:graphic>
          <a:graphicData uri="http://schemas.openxmlformats.org/drawingml/2006/table">
            <a:tbl>
              <a:tblPr/>
              <a:tblGrid>
                <a:gridCol w="6513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109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5630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207292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-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South</a:t>
                      </a:r>
                      <a:r>
                        <a:rPr lang="en-US" sz="1000" b="1" baseline="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Korea</a:t>
                      </a:r>
                      <a:endParaRPr 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North</a:t>
                      </a:r>
                      <a:r>
                        <a:rPr lang="en-US" altLang="ko-KR" sz="1000" b="1" baseline="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Korea</a:t>
                      </a:r>
                      <a:endParaRPr lang="en-US" altLang="ko-KR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6725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1" dirty="0">
                        <a:solidFill>
                          <a:srgbClr val="000000"/>
                        </a:solidFill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▲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↑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△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(95%↓)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▽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(95%↓)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▼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↑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▲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↑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△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(95%↓)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▽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(95%↓)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▼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(95%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↑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)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Jan.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29.9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69.8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57.5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36.7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2.9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Feb.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45.1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54.4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51.9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42.0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Mar.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60.5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36.5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60.4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34.3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Apr.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60.1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37.8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60.8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33.4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May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59.1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40.4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57.6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35.0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Jun.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58.0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42.0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57.2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34.1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Jul.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59.3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40.7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57.3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34.6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0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Aug.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64.7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35.0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57.6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34.1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Sep.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73.4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26.4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52.3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39.2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0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Oct.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89.0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10.7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62.0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30.5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0.6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0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Nov.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60.8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39.0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60.5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31.0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0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Dec.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44.4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55.1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56.8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34.1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0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Spr.</a:t>
                      </a:r>
                      <a:endParaRPr lang="ko-KR" altLang="en-US" sz="1000" b="1" dirty="0">
                        <a:solidFill>
                          <a:srgbClr val="0070C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smtClean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42.8</a:t>
                      </a:r>
                      <a:endParaRPr lang="en-US" altLang="ko-KR" sz="1000" b="1" kern="1200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 smtClean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59.8</a:t>
                      </a:r>
                      <a:endParaRPr lang="en-US" altLang="ko-KR" sz="1000" b="1" kern="1200" dirty="0">
                        <a:solidFill>
                          <a:srgbClr val="00000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57.7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34.4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Sum.</a:t>
                      </a:r>
                      <a:endParaRPr lang="ko-KR" altLang="en-US" sz="1000" b="1" dirty="0">
                        <a:solidFill>
                          <a:srgbClr val="0070C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63.6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36.4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53.9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32.3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4.3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 err="1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Aut</a:t>
                      </a:r>
                      <a:r>
                        <a:rPr lang="en-US" altLang="ko-KR" sz="1000" b="1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.</a:t>
                      </a:r>
                      <a:endParaRPr lang="ko-KR" altLang="en-US" sz="1000" b="1" dirty="0">
                        <a:solidFill>
                          <a:srgbClr val="0070C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79.7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20.1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0.0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59.1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30.8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04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70C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Win.</a:t>
                      </a:r>
                      <a:endParaRPr lang="ko-KR" altLang="en-US" sz="1000" b="1" dirty="0">
                        <a:solidFill>
                          <a:srgbClr val="0070C0"/>
                        </a:solidFill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0" marR="0" marT="15203" marB="15203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70.1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28.7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rgbClr val="000000"/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10.2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82.7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6.9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0.2</a:t>
                      </a:r>
                    </a:p>
                  </a:txBody>
                  <a:tcPr marL="9525" marR="9525" marT="9525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7" name="내용 개체 틀 2"/>
          <p:cNvSpPr>
            <a:spLocks noGrp="1"/>
          </p:cNvSpPr>
          <p:nvPr/>
        </p:nvSpPr>
        <p:spPr bwMode="auto">
          <a:xfrm>
            <a:off x="380678" y="1308253"/>
            <a:ext cx="8784976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Blip>
                <a:blip r:embed="rId4"/>
              </a:buBlip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Autumn </a:t>
            </a:r>
            <a:r>
              <a:rPr lang="en-US" altLang="ko-KR" sz="1400" b="1" dirty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drought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increases,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but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not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statistically significant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South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Korea</a:t>
            </a:r>
            <a:endParaRPr lang="ko-KR" altLang="en-US" sz="1400" b="1" dirty="0">
              <a:solidFill>
                <a:srgbClr val="000000"/>
              </a:solidFill>
              <a:latin typeface="Calibri" panose="020F0502020204030204" pitchFamily="34" charset="0"/>
              <a:ea typeface="+mn-ea"/>
            </a:endParaRPr>
          </a:p>
        </p:txBody>
      </p:sp>
      <p:sp>
        <p:nvSpPr>
          <p:cNvPr id="8" name="내용 개체 틀 2"/>
          <p:cNvSpPr>
            <a:spLocks noGrp="1"/>
          </p:cNvSpPr>
          <p:nvPr/>
        </p:nvSpPr>
        <p:spPr bwMode="auto">
          <a:xfrm>
            <a:off x="380678" y="1663996"/>
            <a:ext cx="9125966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Blip>
                <a:blip r:embed="rId4"/>
              </a:buBlip>
            </a:pP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Winter </a:t>
            </a:r>
            <a:r>
              <a:rPr lang="en-US" altLang="ko-KR" sz="1400" b="1" dirty="0">
                <a:solidFill>
                  <a:srgbClr val="0070C0"/>
                </a:solidFill>
                <a:latin typeface="Calibri" panose="020F0502020204030204" pitchFamily="34" charset="0"/>
              </a:rPr>
              <a:t>drought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increases,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but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not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statistically significant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North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Korea</a:t>
            </a:r>
            <a:endParaRPr lang="ko-KR" altLang="en-US" sz="1400" b="1" dirty="0">
              <a:solidFill>
                <a:srgbClr val="000000"/>
              </a:solidFill>
              <a:latin typeface="Calibri" panose="020F0502020204030204" pitchFamily="34" charset="0"/>
              <a:ea typeface="+mn-ea"/>
            </a:endParaRPr>
          </a:p>
        </p:txBody>
      </p:sp>
      <p:sp>
        <p:nvSpPr>
          <p:cNvPr id="9" name="내용 개체 틀 2"/>
          <p:cNvSpPr>
            <a:spLocks noGrp="1"/>
          </p:cNvSpPr>
          <p:nvPr/>
        </p:nvSpPr>
        <p:spPr bwMode="auto">
          <a:xfrm>
            <a:off x="424111" y="634456"/>
            <a:ext cx="9025384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Blip>
                <a:blip r:embed="rId4"/>
              </a:buBlip>
            </a:pP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Not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statistically significant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increasing trend on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all the months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of the region, but decreasing trend in spring season </a:t>
            </a:r>
            <a:b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of South Korea</a:t>
            </a:r>
          </a:p>
        </p:txBody>
      </p:sp>
      <p:sp>
        <p:nvSpPr>
          <p:cNvPr id="10" name="내용 개체 틀 2"/>
          <p:cNvSpPr>
            <a:spLocks noGrp="1"/>
          </p:cNvSpPr>
          <p:nvPr/>
        </p:nvSpPr>
        <p:spPr bwMode="auto">
          <a:xfrm>
            <a:off x="88046" y="6103806"/>
            <a:ext cx="9025384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0" lvl="2" eaLnBrk="0" latinLnBrk="0" hangingPunct="0">
              <a:lnSpc>
                <a:spcPct val="130000"/>
              </a:lnSpc>
              <a:spcBef>
                <a:spcPct val="40000"/>
              </a:spcBef>
              <a:buClr>
                <a:srgbClr val="006600"/>
              </a:buClr>
              <a:buSzPct val="100000"/>
            </a:pPr>
            <a:r>
              <a:rPr lang="en-US" altLang="ko-KR" sz="1600" b="1" i="1" dirty="0">
                <a:solidFill>
                  <a:schemeClr val="accent6"/>
                </a:solidFill>
                <a:latin typeface="Calibri" panose="020F0502020204030204" pitchFamily="34" charset="0"/>
              </a:rPr>
              <a:t>The critical increasing seasons of drought are </a:t>
            </a:r>
            <a:r>
              <a:rPr lang="en-US" altLang="ko-KR" sz="1600" b="1" i="1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different </a:t>
            </a:r>
            <a:r>
              <a:rPr lang="en-US" altLang="ko-KR" sz="1600" b="1" i="1" dirty="0">
                <a:solidFill>
                  <a:schemeClr val="accent6"/>
                </a:solidFill>
                <a:latin typeface="Calibri" panose="020F0502020204030204" pitchFamily="34" charset="0"/>
              </a:rPr>
              <a:t>for each SPI3, SRI3 and SSI3 and each region</a:t>
            </a:r>
          </a:p>
        </p:txBody>
      </p:sp>
    </p:spTree>
    <p:extLst>
      <p:ext uri="{BB962C8B-B14F-4D97-AF65-F5344CB8AC3E}">
        <p14:creationId xmlns:p14="http://schemas.microsoft.com/office/powerpoint/2010/main" val="359171963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68127" y="562496"/>
            <a:ext cx="67325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kern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Times New Roman" pitchFamily="18" charset="0"/>
              </a:defRPr>
            </a:lvl1pPr>
          </a:lstStyle>
          <a:p>
            <a:r>
              <a:rPr lang="en-US" altLang="ko-KR" dirty="0" smtClean="0"/>
              <a:t>Future drought </a:t>
            </a:r>
            <a:r>
              <a:rPr lang="en-US" altLang="ko-KR" dirty="0"/>
              <a:t>frequency according to severity</a:t>
            </a:r>
            <a:endParaRPr lang="en-US" altLang="en-US" dirty="0"/>
          </a:p>
        </p:txBody>
      </p:sp>
      <p:sp>
        <p:nvSpPr>
          <p:cNvPr id="5" name="Rectangle 4"/>
          <p:cNvSpPr>
            <a:spLocks noChangeAspect="1" noChangeArrowheads="1"/>
          </p:cNvSpPr>
          <p:nvPr/>
        </p:nvSpPr>
        <p:spPr bwMode="auto">
          <a:xfrm>
            <a:off x="280095" y="686105"/>
            <a:ext cx="246062" cy="246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53882" dir="2700000" algn="ctr" rotWithShape="0">
              <a:srgbClr val="000099"/>
            </a:outerShdw>
          </a:effec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000099">
                  <a:lumMod val="50000"/>
                </a:srgbClr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647700" y="2646437"/>
            <a:ext cx="8258175" cy="3784129"/>
          </a:xfrm>
          <a:prstGeom prst="roundRect">
            <a:avLst>
              <a:gd name="adj" fmla="val 1606"/>
            </a:avLst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pic>
        <p:nvPicPr>
          <p:cNvPr id="7" name="Picture 9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316" y="2970709"/>
            <a:ext cx="2450488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39572" y="3486248"/>
            <a:ext cx="5150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9.0%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80306" y="3492345"/>
            <a:ext cx="5150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8.8%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89695" y="3492345"/>
            <a:ext cx="5150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7.7%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7468" y="3495773"/>
            <a:ext cx="5150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7.5%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872447" y="2683861"/>
            <a:ext cx="145264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Moderate Drought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" name="내용 개체 틀 2"/>
          <p:cNvSpPr>
            <a:spLocks noGrp="1"/>
          </p:cNvSpPr>
          <p:nvPr>
            <p:ph idx="4294967295"/>
          </p:nvPr>
        </p:nvSpPr>
        <p:spPr>
          <a:xfrm>
            <a:off x="287603" y="1196752"/>
            <a:ext cx="8429651" cy="387158"/>
          </a:xfrm>
          <a:noFill/>
          <a:ln w="19050" algn="ctr">
            <a:noFill/>
            <a:miter lim="800000"/>
            <a:headEnd/>
            <a:tailEnd/>
          </a:ln>
          <a:effectLst/>
        </p:spPr>
        <p:txBody>
          <a:bodyPr vert="horz" wrap="square" lIns="54000" tIns="46038" rIns="54000" bIns="46038" numCol="1" anchor="t" anchorCtr="0" compatLnSpc="1">
            <a:prstTxWarp prst="textNoShape">
              <a:avLst/>
            </a:prstTxWarp>
            <a:spAutoFit/>
          </a:bodyPr>
          <a:lstStyle/>
          <a:p>
            <a:pPr marL="266700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4"/>
              </a:buBlip>
            </a:pPr>
            <a:r>
              <a:rPr lang="en-US" altLang="ko-KR" b="1" kern="120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SPI3</a:t>
            </a:r>
            <a:endParaRPr lang="ko-KR" altLang="en-US" b="1" kern="12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pic>
        <p:nvPicPr>
          <p:cNvPr id="30" name="Picture 2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04538"/>
            <a:ext cx="2451600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971" y="4706510"/>
            <a:ext cx="2451600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734" y="4706510"/>
            <a:ext cx="2451600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직사각형 34"/>
          <p:cNvSpPr/>
          <p:nvPr/>
        </p:nvSpPr>
        <p:spPr>
          <a:xfrm>
            <a:off x="8480623" y="4740453"/>
            <a:ext cx="3946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SPI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31429" y="5065301"/>
            <a:ext cx="5150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7.8%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172163" y="5071646"/>
            <a:ext cx="5150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6.9%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81552" y="5071646"/>
            <a:ext cx="5150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6.6%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199325" y="5065301"/>
            <a:ext cx="5150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6.8%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17293" y="5119271"/>
            <a:ext cx="5150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8.9%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758027" y="5125616"/>
            <a:ext cx="5150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9.3%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267416" y="5125616"/>
            <a:ext cx="5150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9.0%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785189" y="5138321"/>
            <a:ext cx="5150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9.1%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809581" y="5439058"/>
            <a:ext cx="5150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1.1%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338020" y="5445403"/>
            <a:ext cx="5150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1.5%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859704" y="5445403"/>
            <a:ext cx="5150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1.5%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77477" y="5439058"/>
            <a:ext cx="5150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1.4%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48" name="Picture 2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519" y="2973406"/>
            <a:ext cx="2451600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5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272" y="2990636"/>
            <a:ext cx="2451600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직사각형 50"/>
          <p:cNvSpPr/>
          <p:nvPr/>
        </p:nvSpPr>
        <p:spPr>
          <a:xfrm>
            <a:off x="8419824" y="3015772"/>
            <a:ext cx="394660" cy="2514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SPI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201887" y="3289273"/>
            <a:ext cx="5150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4.7%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742621" y="3295371"/>
            <a:ext cx="5150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4.6%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252010" y="3295371"/>
            <a:ext cx="5150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3.9%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769783" y="3289273"/>
            <a:ext cx="5150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3.5%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773165" y="3330749"/>
            <a:ext cx="5150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2.7%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313899" y="3336846"/>
            <a:ext cx="5150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2.4%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823288" y="3336846"/>
            <a:ext cx="5150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1.9%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341061" y="3330749"/>
            <a:ext cx="5150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1.8%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674043" y="3518198"/>
            <a:ext cx="57900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kern="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South</a:t>
            </a:r>
            <a:br>
              <a:rPr lang="en-US" altLang="ko-KR" sz="1100" b="1" kern="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100" b="1" kern="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Korea</a:t>
            </a:r>
            <a:endParaRPr lang="ko-KR" altLang="en-US" sz="11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ysClr val="windowText" lastClr="0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663703" y="5274965"/>
            <a:ext cx="58060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kern="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North</a:t>
            </a:r>
            <a:br>
              <a:rPr lang="en-US" altLang="ko-KR" sz="1100" b="1" kern="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100" b="1" kern="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Korea</a:t>
            </a:r>
            <a:endParaRPr lang="ko-KR" altLang="en-US" sz="11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ysClr val="windowText" lastClr="0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5886482" y="4738823"/>
            <a:ext cx="3946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SPI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5854258" y="3014142"/>
            <a:ext cx="394660" cy="2514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SPI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3337627" y="4715798"/>
            <a:ext cx="3946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SPI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3324453" y="2991117"/>
            <a:ext cx="394660" cy="2514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SPI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4" name="내용 개체 틀 2"/>
          <p:cNvSpPr>
            <a:spLocks noGrp="1"/>
          </p:cNvSpPr>
          <p:nvPr/>
        </p:nvSpPr>
        <p:spPr bwMode="auto">
          <a:xfrm>
            <a:off x="414586" y="1666900"/>
            <a:ext cx="8286776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10"/>
              </a:buBlip>
            </a:pP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Future drought frequencies for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S1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, S2, S3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decreases on </a:t>
            </a:r>
            <a:r>
              <a:rPr lang="en-US" altLang="ko-KR" sz="1400" b="1" i="1" dirty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all </a:t>
            </a:r>
            <a:r>
              <a:rPr lang="en-US" altLang="ko-KR" sz="1400" b="1" i="1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the cases</a:t>
            </a:r>
            <a:r>
              <a:rPr lang="en-US" altLang="ko-KR" sz="1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+mn-ea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South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Korea</a:t>
            </a:r>
            <a:endParaRPr lang="ko-KR" altLang="en-US" sz="1400" b="1" dirty="0">
              <a:solidFill>
                <a:srgbClr val="000000"/>
              </a:solidFill>
              <a:latin typeface="Calibri" panose="020F0502020204030204" pitchFamily="34" charset="0"/>
              <a:ea typeface="+mn-ea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4584638" y="2705031"/>
            <a:ext cx="12410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Severe Drought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7114427" y="2705268"/>
            <a:ext cx="134363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Extreme Drought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8" name="내용 개체 틀 2"/>
          <p:cNvSpPr>
            <a:spLocks noGrp="1"/>
          </p:cNvSpPr>
          <p:nvPr/>
        </p:nvSpPr>
        <p:spPr bwMode="auto">
          <a:xfrm>
            <a:off x="414586" y="2098948"/>
            <a:ext cx="8729414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10"/>
              </a:buBlip>
            </a:pP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The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frequency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on </a:t>
            </a:r>
            <a:r>
              <a:rPr lang="en-US" altLang="ko-KR" sz="1400" b="1" i="1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Moderate drought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 decreases, but increases for the rest of two cases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North Korea</a:t>
            </a:r>
            <a:endParaRPr lang="en-US" altLang="ko-KR" sz="14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95263" lvl="2" indent="-195263" algn="l" eaLnBrk="0" latinLnBrk="0" hangingPunct="0"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Blip>
                <a:blip r:embed="rId10"/>
              </a:buBlip>
            </a:pPr>
            <a:endParaRPr lang="ko-KR" altLang="en-US" sz="1400" b="1" i="1" dirty="0">
              <a:solidFill>
                <a:srgbClr val="0070C0"/>
              </a:solidFill>
              <a:latin typeface="Calibri" panose="020F0502020204030204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0540828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>
            <a:spLocks noGrp="1"/>
          </p:cNvSpPr>
          <p:nvPr>
            <p:ph idx="4294967295"/>
          </p:nvPr>
        </p:nvSpPr>
        <p:spPr>
          <a:xfrm>
            <a:off x="287603" y="268034"/>
            <a:ext cx="8429651" cy="387158"/>
          </a:xfrm>
          <a:noFill/>
          <a:ln w="19050" algn="ctr">
            <a:noFill/>
            <a:miter lim="800000"/>
            <a:headEnd/>
            <a:tailEnd/>
          </a:ln>
          <a:effectLst/>
        </p:spPr>
        <p:txBody>
          <a:bodyPr vert="horz" wrap="square" lIns="54000" tIns="46038" rIns="54000" bIns="46038" numCol="1" anchor="t" anchorCtr="0" compatLnSpc="1">
            <a:prstTxWarp prst="textNoShape">
              <a:avLst/>
            </a:prstTxWarp>
            <a:spAutoFit/>
          </a:bodyPr>
          <a:lstStyle/>
          <a:p>
            <a:pPr marL="266700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</a:pPr>
            <a:r>
              <a:rPr lang="en-US" altLang="ko-KR" b="1" kern="120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SRI3</a:t>
            </a:r>
            <a:endParaRPr lang="ko-KR" altLang="en-US" b="1" kern="12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647700" y="1333305"/>
            <a:ext cx="8258175" cy="4904007"/>
            <a:chOff x="647700" y="2190750"/>
            <a:chExt cx="8258175" cy="4219575"/>
          </a:xfrm>
        </p:grpSpPr>
        <p:sp>
          <p:nvSpPr>
            <p:cNvPr id="5" name="AutoShape 7"/>
            <p:cNvSpPr>
              <a:spLocks noChangeArrowheads="1"/>
            </p:cNvSpPr>
            <p:nvPr/>
          </p:nvSpPr>
          <p:spPr bwMode="auto">
            <a:xfrm>
              <a:off x="647700" y="2190750"/>
              <a:ext cx="8258175" cy="4219575"/>
            </a:xfrm>
            <a:prstGeom prst="roundRect">
              <a:avLst>
                <a:gd name="adj" fmla="val 1606"/>
              </a:avLst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1872447" y="2325519"/>
              <a:ext cx="1452642" cy="2917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i="1" kern="0" dirty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Moderate Drought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674043" y="3162826"/>
              <a:ext cx="579005" cy="4804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kern="0" dirty="0">
                  <a:ln>
                    <a:solidFill>
                      <a:schemeClr val="accent2">
                        <a:lumMod val="75000"/>
                      </a:schemeClr>
                    </a:solidFill>
                  </a:ln>
                  <a:solidFill>
                    <a:sysClr val="windowText" lastClr="00000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South</a:t>
              </a:r>
              <a:br>
                <a:rPr lang="en-US" altLang="ko-KR" sz="1100" b="1" kern="0" dirty="0">
                  <a:ln>
                    <a:solidFill>
                      <a:schemeClr val="accent2">
                        <a:lumMod val="75000"/>
                      </a:schemeClr>
                    </a:solidFill>
                  </a:ln>
                  <a:solidFill>
                    <a:sysClr val="windowText" lastClr="00000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</a:br>
              <a:r>
                <a:rPr lang="en-US" altLang="ko-KR" sz="1100" b="1" kern="0" dirty="0">
                  <a:ln>
                    <a:solidFill>
                      <a:schemeClr val="accent2">
                        <a:lumMod val="75000"/>
                      </a:schemeClr>
                    </a:solidFill>
                  </a:ln>
                  <a:solidFill>
                    <a:sysClr val="windowText" lastClr="00000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Korea</a:t>
              </a:r>
              <a:endParaRPr lang="ko-KR" altLang="en-US" sz="11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663703" y="5121747"/>
              <a:ext cx="580607" cy="4804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kern="0" dirty="0">
                  <a:ln>
                    <a:solidFill>
                      <a:schemeClr val="accent2">
                        <a:lumMod val="75000"/>
                      </a:schemeClr>
                    </a:solidFill>
                  </a:ln>
                  <a:solidFill>
                    <a:sysClr val="windowText" lastClr="00000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North</a:t>
              </a:r>
              <a:br>
                <a:rPr lang="en-US" altLang="ko-KR" sz="1100" b="1" kern="0" dirty="0">
                  <a:ln>
                    <a:solidFill>
                      <a:schemeClr val="accent2">
                        <a:lumMod val="75000"/>
                      </a:schemeClr>
                    </a:solidFill>
                  </a:ln>
                  <a:solidFill>
                    <a:sysClr val="windowText" lastClr="00000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</a:br>
              <a:r>
                <a:rPr lang="en-US" altLang="ko-KR" sz="1100" b="1" kern="0" dirty="0">
                  <a:ln>
                    <a:solidFill>
                      <a:schemeClr val="accent2">
                        <a:lumMod val="75000"/>
                      </a:schemeClr>
                    </a:solidFill>
                  </a:ln>
                  <a:solidFill>
                    <a:sysClr val="windowText" lastClr="00000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Korea</a:t>
              </a:r>
              <a:endParaRPr lang="ko-KR" altLang="en-US" sz="11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584638" y="2349126"/>
              <a:ext cx="1241045" cy="2917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i="1" kern="0" dirty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Severe Drought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7114427" y="2349389"/>
              <a:ext cx="1343638" cy="2917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i="1" kern="0" dirty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Extreme Drought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pic>
          <p:nvPicPr>
            <p:cNvPr id="47" name="Picture 1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3835" y="2680284"/>
              <a:ext cx="2450488" cy="1687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8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2395" y="2678413"/>
              <a:ext cx="2451600" cy="1687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9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8010" y="2678224"/>
              <a:ext cx="2451600" cy="1687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0" name="직사각형 49"/>
            <p:cNvSpPr/>
            <p:nvPr/>
          </p:nvSpPr>
          <p:spPr>
            <a:xfrm>
              <a:off x="3277882" y="2678152"/>
              <a:ext cx="401072" cy="280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i="1" kern="0" dirty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SRI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5847577" y="2698729"/>
              <a:ext cx="401072" cy="280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i="1" kern="0" dirty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SRI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8430316" y="2688874"/>
              <a:ext cx="401072" cy="280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i="1" kern="0" dirty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SRI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625616" y="3093588"/>
              <a:ext cx="515003" cy="280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</a:rPr>
                <a:t>9.7%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121550" y="3090181"/>
              <a:ext cx="566503" cy="280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itchFamily="34" charset="0"/>
                </a:rPr>
                <a:t>10.0%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675739" y="3090180"/>
              <a:ext cx="515003" cy="280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itchFamily="34" charset="0"/>
                </a:rPr>
                <a:t>8.8%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174462" y="3093588"/>
              <a:ext cx="515003" cy="280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itchFamily="34" charset="0"/>
                </a:rPr>
                <a:t>8.9</a:t>
              </a: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itchFamily="34" charset="0"/>
                </a:rPr>
                <a:t>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202435" y="3010279"/>
              <a:ext cx="515003" cy="280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</a:rPr>
                <a:t>3.9%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698369" y="3006873"/>
              <a:ext cx="566503" cy="280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itchFamily="34" charset="0"/>
                </a:rPr>
                <a:t>4.1%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252558" y="3006872"/>
              <a:ext cx="515003" cy="280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itchFamily="34" charset="0"/>
                </a:rPr>
                <a:t>3.6%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751281" y="3010279"/>
              <a:ext cx="515003" cy="280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itchFamily="34" charset="0"/>
                </a:rPr>
                <a:t>3.7%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797100" y="3114830"/>
              <a:ext cx="515003" cy="280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</a:rPr>
                <a:t>0.7%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293034" y="3120783"/>
              <a:ext cx="566503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itchFamily="34" charset="0"/>
                </a:rPr>
                <a:t>1.0%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847223" y="3120782"/>
              <a:ext cx="515003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itchFamily="34" charset="0"/>
                </a:rPr>
                <a:t>1.4%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8345946" y="3124190"/>
              <a:ext cx="515003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itchFamily="34" charset="0"/>
                </a:rPr>
                <a:t>1.3%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pic>
          <p:nvPicPr>
            <p:cNvPr id="65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1782" y="4606682"/>
              <a:ext cx="2451600" cy="1690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6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9067" y="4608597"/>
              <a:ext cx="2451600" cy="1690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7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1987" y="4612134"/>
              <a:ext cx="2451600" cy="1690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8" name="직사각형 67"/>
            <p:cNvSpPr/>
            <p:nvPr/>
          </p:nvSpPr>
          <p:spPr>
            <a:xfrm>
              <a:off x="3280442" y="4620182"/>
              <a:ext cx="401072" cy="2917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i="1" kern="0" dirty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SRI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5865531" y="4618579"/>
              <a:ext cx="401072" cy="2917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i="1" kern="0" dirty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SRI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8455575" y="4628854"/>
              <a:ext cx="401072" cy="2917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100" b="1" i="1" kern="0" dirty="0">
                  <a:solidFill>
                    <a:srgbClr val="000000"/>
                  </a:solidFill>
                  <a:effectLst>
                    <a:glow rad="635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맑은 고딕" pitchFamily="50" charset="-127"/>
                  <a:ea typeface="맑은 고딕" pitchFamily="50" charset="-127"/>
                </a:rPr>
                <a:t>SRI</a:t>
              </a:r>
              <a:endParaRPr lang="ko-KR" altLang="en-US" sz="1100" i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620359" y="4732340"/>
              <a:ext cx="566503" cy="48047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</a:rPr>
                <a:t>15.4%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142043" y="4823172"/>
              <a:ext cx="566503" cy="29171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itchFamily="34" charset="0"/>
                </a:rPr>
                <a:t>12.8%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670482" y="4728794"/>
              <a:ext cx="566503" cy="48047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itchFamily="34" charset="0"/>
                </a:rPr>
                <a:t>13.6%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169205" y="4732340"/>
              <a:ext cx="566503" cy="48047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itchFamily="34" charset="0"/>
                </a:rPr>
                <a:t>13.9%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228797" y="5110799"/>
              <a:ext cx="515003" cy="29171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</a:rPr>
                <a:t>1.9%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724731" y="5107254"/>
              <a:ext cx="566503" cy="29171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itchFamily="34" charset="0"/>
                </a:rPr>
                <a:t>1.2%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278920" y="5107253"/>
              <a:ext cx="515003" cy="29171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itchFamily="34" charset="0"/>
                </a:rPr>
                <a:t>1.5%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777643" y="5110799"/>
              <a:ext cx="515003" cy="29171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itchFamily="34" charset="0"/>
                </a:rPr>
                <a:t>1.9%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807501" y="5325765"/>
              <a:ext cx="515003" cy="29171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</a:rPr>
                <a:t>1.5%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303435" y="5322220"/>
              <a:ext cx="566503" cy="29171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itchFamily="34" charset="0"/>
                </a:rPr>
                <a:t>0.8%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57624" y="5322219"/>
              <a:ext cx="515003" cy="29171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itchFamily="34" charset="0"/>
                </a:rPr>
                <a:t>1.0%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356347" y="5325765"/>
              <a:ext cx="515003" cy="29171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itchFamily="34" charset="0"/>
                </a:rPr>
                <a:t>1.1%</a:t>
              </a:r>
              <a:endPara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</p:grpSp>
      <p:sp>
        <p:nvSpPr>
          <p:cNvPr id="83" name="내용 개체 틀 2"/>
          <p:cNvSpPr>
            <a:spLocks noGrp="1"/>
          </p:cNvSpPr>
          <p:nvPr/>
        </p:nvSpPr>
        <p:spPr bwMode="auto">
          <a:xfrm>
            <a:off x="424111" y="743107"/>
            <a:ext cx="8286776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Blip>
                <a:blip r:embed="rId10"/>
              </a:buBlip>
            </a:pP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Future drought frequency on </a:t>
            </a:r>
            <a:r>
              <a:rPr lang="en-US" altLang="ko-KR" sz="1400" b="1" i="1" dirty="0">
                <a:solidFill>
                  <a:srgbClr val="0070C0"/>
                </a:solidFill>
                <a:latin typeface="Calibri" panose="020F0502020204030204" pitchFamily="34" charset="0"/>
              </a:rPr>
              <a:t>e</a:t>
            </a:r>
            <a:r>
              <a:rPr lang="en-US" altLang="ko-KR" sz="1400" b="1" i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xtreme </a:t>
            </a:r>
            <a:r>
              <a:rPr lang="en-US" altLang="ko-KR" sz="1400" b="1" i="1" dirty="0">
                <a:solidFill>
                  <a:srgbClr val="0070C0"/>
                </a:solidFill>
                <a:latin typeface="Calibri" panose="020F0502020204030204" pitchFamily="34" charset="0"/>
              </a:rPr>
              <a:t>drought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increases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in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South Korea, but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decreases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 North Korea</a:t>
            </a:r>
            <a:endParaRPr lang="ko-KR" altLang="en-US" sz="1400" b="1" dirty="0">
              <a:solidFill>
                <a:srgbClr val="000000"/>
              </a:solidFill>
              <a:latin typeface="Calibri" panose="020F0502020204030204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5898535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>
            <a:spLocks noGrp="1"/>
          </p:cNvSpPr>
          <p:nvPr>
            <p:ph idx="4294967295"/>
          </p:nvPr>
        </p:nvSpPr>
        <p:spPr>
          <a:xfrm>
            <a:off x="287603" y="161774"/>
            <a:ext cx="8429651" cy="387158"/>
          </a:xfrm>
          <a:noFill/>
          <a:ln w="19050" algn="ctr">
            <a:noFill/>
            <a:miter lim="800000"/>
            <a:headEnd/>
            <a:tailEnd/>
          </a:ln>
          <a:effectLst/>
        </p:spPr>
        <p:txBody>
          <a:bodyPr vert="horz" wrap="square" lIns="54000" tIns="46038" rIns="54000" bIns="46038" numCol="1" anchor="t" anchorCtr="0" compatLnSpc="1">
            <a:prstTxWarp prst="textNoShape">
              <a:avLst/>
            </a:prstTxWarp>
            <a:spAutoFit/>
          </a:bodyPr>
          <a:lstStyle/>
          <a:p>
            <a:pPr marL="266700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</a:pPr>
            <a:r>
              <a:rPr lang="en-US" altLang="ko-KR" b="1" kern="1200" smtClean="0">
                <a:solidFill>
                  <a:srgbClr val="FF9933">
                    <a:lumMod val="75000"/>
                  </a:srgbClr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SSI3</a:t>
            </a:r>
            <a:endParaRPr lang="ko-KR" altLang="en-US" b="1" kern="1200" dirty="0">
              <a:solidFill>
                <a:srgbClr val="FF9933">
                  <a:lumMod val="75000"/>
                </a:srgbClr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647700" y="1497536"/>
            <a:ext cx="8258175" cy="4219575"/>
          </a:xfrm>
          <a:prstGeom prst="roundRect">
            <a:avLst>
              <a:gd name="adj" fmla="val 1606"/>
            </a:avLst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872447" y="1632305"/>
            <a:ext cx="1452642" cy="29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Moderate Drought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74043" y="2469612"/>
            <a:ext cx="579005" cy="4804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kern="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South</a:t>
            </a:r>
            <a:br>
              <a:rPr lang="en-US" altLang="ko-KR" sz="1100" b="1" kern="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100" b="1" kern="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Korea</a:t>
            </a:r>
            <a:endParaRPr lang="ko-KR" altLang="en-US" sz="11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ysClr val="windowText" lastClr="0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663703" y="4428533"/>
            <a:ext cx="580607" cy="4804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kern="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North</a:t>
            </a:r>
            <a:br>
              <a:rPr lang="en-US" altLang="ko-KR" sz="1100" b="1" kern="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100" b="1" kern="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Korea</a:t>
            </a:r>
            <a:endParaRPr lang="ko-KR" altLang="en-US" sz="11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ysClr val="windowText" lastClr="0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584638" y="1655912"/>
            <a:ext cx="1241045" cy="29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Severe Drought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7114427" y="1656175"/>
            <a:ext cx="1343638" cy="29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Extreme Drought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3" name="내용 개체 틀 2"/>
          <p:cNvSpPr>
            <a:spLocks noGrp="1"/>
          </p:cNvSpPr>
          <p:nvPr/>
        </p:nvSpPr>
        <p:spPr bwMode="auto">
          <a:xfrm>
            <a:off x="414586" y="548680"/>
            <a:ext cx="8286776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Blip>
                <a:blip r:embed="rId4"/>
              </a:buBlip>
            </a:pP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Future drought </a:t>
            </a:r>
            <a:r>
              <a:rPr lang="en-US" altLang="ko-KR" sz="1400" b="1" dirty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frequency 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on </a:t>
            </a:r>
            <a:r>
              <a:rPr lang="en-US" altLang="ko-KR" sz="1400" b="1" i="1" dirty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e</a:t>
            </a:r>
            <a:r>
              <a:rPr lang="en-US" altLang="ko-KR" sz="1400" b="1" i="1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xtreme drought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increases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 in South and North Korea </a:t>
            </a:r>
            <a:endParaRPr lang="en-US" altLang="ko-KR" sz="1400" b="1" dirty="0">
              <a:solidFill>
                <a:srgbClr val="000000"/>
              </a:solidFill>
              <a:latin typeface="Calibri" panose="020F0502020204030204" pitchFamily="34" charset="0"/>
              <a:ea typeface="+mn-ea"/>
            </a:endParaRPr>
          </a:p>
        </p:txBody>
      </p:sp>
      <p:pic>
        <p:nvPicPr>
          <p:cNvPr id="86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048" y="1987595"/>
            <a:ext cx="2450488" cy="1723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395" y="1995305"/>
            <a:ext cx="2451600" cy="1723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619" y="1993599"/>
            <a:ext cx="2451600" cy="1723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" name="직사각형 88"/>
          <p:cNvSpPr/>
          <p:nvPr/>
        </p:nvSpPr>
        <p:spPr>
          <a:xfrm>
            <a:off x="3281013" y="1996750"/>
            <a:ext cx="401072" cy="2514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SSI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5864348" y="2022200"/>
            <a:ext cx="401072" cy="2514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SSI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8440171" y="2011991"/>
            <a:ext cx="401072" cy="2514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SSI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604412" y="2316122"/>
            <a:ext cx="5665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10.1%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126096" y="2313067"/>
            <a:ext cx="5665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10.7%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654535" y="2231730"/>
            <a:ext cx="566503" cy="4140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10.1%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124933" y="2234786"/>
            <a:ext cx="623153" cy="4140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10.4%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194871" y="2226681"/>
            <a:ext cx="5665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4.7%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716555" y="2223626"/>
            <a:ext cx="5665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4.2%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244994" y="2223625"/>
            <a:ext cx="5665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3.9%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715392" y="2226681"/>
            <a:ext cx="62315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4.1%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782620" y="2340368"/>
            <a:ext cx="5665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1.3%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304304" y="2337313"/>
            <a:ext cx="5665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1.9%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832743" y="2337312"/>
            <a:ext cx="56650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2.3%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303141" y="2340368"/>
            <a:ext cx="623153" cy="2514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2.8%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104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895918"/>
            <a:ext cx="2451600" cy="174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220" y="3899564"/>
            <a:ext cx="2451600" cy="174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00" y="3897837"/>
            <a:ext cx="2451600" cy="174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" name="직사각형 106"/>
          <p:cNvSpPr/>
          <p:nvPr/>
        </p:nvSpPr>
        <p:spPr>
          <a:xfrm>
            <a:off x="3306663" y="3889652"/>
            <a:ext cx="40107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SSI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5879127" y="3887914"/>
            <a:ext cx="40107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SSI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8470159" y="3893783"/>
            <a:ext cx="40107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b="1" i="1" kern="0" dirty="0">
                <a:solidFill>
                  <a:srgbClr val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SSI</a:t>
            </a:r>
            <a:endParaRPr lang="ko-KR" altLang="en-US" sz="1100" i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628945" y="4179126"/>
            <a:ext cx="5665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17.8%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150629" y="4175947"/>
            <a:ext cx="5665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13.7%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2679068" y="4175946"/>
            <a:ext cx="5665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14.9%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3149466" y="4179126"/>
            <a:ext cx="62315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16.0%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208533" y="4467158"/>
            <a:ext cx="5665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1.4%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4730217" y="4463979"/>
            <a:ext cx="5665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0.5%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258656" y="4463978"/>
            <a:ext cx="5665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0.9%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729054" y="4467158"/>
            <a:ext cx="62315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</a:rPr>
              <a:t>1.7%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6797750" y="4634416"/>
            <a:ext cx="5665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2.9%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7319434" y="4631237"/>
            <a:ext cx="5665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kern="0" dirty="0">
                <a:solidFill>
                  <a:srgbClr val="FF0000"/>
                </a:solidFill>
                <a:latin typeface="Calibri" pitchFamily="34" charset="0"/>
              </a:rPr>
              <a:t>4.1</a:t>
            </a: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7838348" y="4631236"/>
            <a:ext cx="56650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3.6%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8318271" y="4634416"/>
            <a:ext cx="62315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3.2%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7" name="내용 개체 틀 2"/>
          <p:cNvSpPr>
            <a:spLocks noGrp="1"/>
          </p:cNvSpPr>
          <p:nvPr/>
        </p:nvSpPr>
        <p:spPr bwMode="auto">
          <a:xfrm>
            <a:off x="429444" y="948369"/>
            <a:ext cx="8286776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195263" lvl="2" indent="-195263" algn="l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Font typeface="Monotype Sorts" pitchFamily="2" charset="2"/>
              <a:buBlip>
                <a:blip r:embed="rId4"/>
              </a:buBlip>
            </a:pP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Those on </a:t>
            </a:r>
            <a:r>
              <a:rPr lang="en-US" altLang="ko-KR" sz="1400" b="1" i="1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moderate and severe drought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 </a:t>
            </a:r>
            <a:r>
              <a:rPr lang="en-US" altLang="ko-KR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</a:rPr>
              <a:t>decreases</a:t>
            </a:r>
            <a:r>
              <a:rPr lang="en-US" altLang="ko-KR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</a:rPr>
              <a:t> in South and North Korea </a:t>
            </a:r>
            <a:endParaRPr lang="ko-KR" altLang="en-US" sz="1400" b="1" dirty="0">
              <a:solidFill>
                <a:srgbClr val="000000"/>
              </a:solidFill>
              <a:latin typeface="Calibri" panose="020F0502020204030204" pitchFamily="34" charset="0"/>
              <a:ea typeface="+mn-ea"/>
            </a:endParaRPr>
          </a:p>
        </p:txBody>
      </p:sp>
      <p:sp>
        <p:nvSpPr>
          <p:cNvPr id="49" name="내용 개체 틀 2"/>
          <p:cNvSpPr>
            <a:spLocks noGrp="1"/>
          </p:cNvSpPr>
          <p:nvPr/>
        </p:nvSpPr>
        <p:spPr bwMode="auto">
          <a:xfrm>
            <a:off x="223114" y="5979248"/>
            <a:ext cx="9025384" cy="37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0" lvl="2" eaLnBrk="0" latinLnBrk="0" hangingPunct="0">
              <a:lnSpc>
                <a:spcPct val="130000"/>
              </a:lnSpc>
              <a:spcBef>
                <a:spcPct val="40000"/>
              </a:spcBef>
              <a:buClr>
                <a:srgbClr val="006600"/>
              </a:buClr>
              <a:buSzPct val="100000"/>
            </a:pPr>
            <a:r>
              <a:rPr lang="en-US" altLang="ko-KR" sz="1600" b="1" i="1" dirty="0">
                <a:solidFill>
                  <a:schemeClr val="accent6"/>
                </a:solidFill>
                <a:latin typeface="Calibri" panose="020F0502020204030204" pitchFamily="34" charset="0"/>
              </a:rPr>
              <a:t>The extreme drought frequencies </a:t>
            </a:r>
            <a:r>
              <a:rPr lang="en-US" altLang="ko-KR" sz="1600" b="1" i="1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between </a:t>
            </a:r>
            <a:r>
              <a:rPr lang="en-US" altLang="ko-KR" sz="1600" b="1" i="1" dirty="0">
                <a:solidFill>
                  <a:schemeClr val="accent6"/>
                </a:solidFill>
                <a:latin typeface="Calibri" panose="020F0502020204030204" pitchFamily="34" charset="0"/>
              </a:rPr>
              <a:t>North &amp; South Korea are different for SPI3, SRI3 and </a:t>
            </a:r>
            <a:r>
              <a:rPr lang="en-US" altLang="ko-KR" sz="1600" b="1" i="1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SSI3</a:t>
            </a:r>
            <a:endParaRPr lang="en-US" altLang="ko-KR" sz="1600" b="1" i="1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29850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 bwMode="auto">
          <a:xfrm>
            <a:off x="18230" y="256134"/>
            <a:ext cx="9108722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ko-K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+mj-ea"/>
                <a:cs typeface="Times New Roman" pitchFamily="18" charset="0"/>
              </a:rPr>
              <a:t>Conclusions </a:t>
            </a:r>
            <a:r>
              <a:rPr lang="en-US" altLang="ko-KR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+mj-ea"/>
                <a:cs typeface="Times New Roman" pitchFamily="18" charset="0"/>
              </a:rPr>
              <a:t>and </a:t>
            </a:r>
            <a:r>
              <a:rPr lang="en-US" altLang="ko-KR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+mj-ea"/>
                <a:cs typeface="Times New Roman" pitchFamily="18" charset="0"/>
              </a:rPr>
              <a:t>Recommendations</a:t>
            </a:r>
            <a:endParaRPr lang="en-US" altLang="ko-KR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ea typeface="+mj-ea"/>
              <a:cs typeface="Times New Roman" pitchFamily="18" charset="0"/>
            </a:endParaRPr>
          </a:p>
        </p:txBody>
      </p:sp>
      <p:sp>
        <p:nvSpPr>
          <p:cNvPr id="5" name="Rectangle 4"/>
          <p:cNvSpPr>
            <a:spLocks noChangeAspect="1" noChangeArrowheads="1"/>
          </p:cNvSpPr>
          <p:nvPr/>
        </p:nvSpPr>
        <p:spPr bwMode="auto">
          <a:xfrm>
            <a:off x="180276" y="1334466"/>
            <a:ext cx="246062" cy="246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53882" dir="2700000" algn="ctr" rotWithShape="0">
              <a:srgbClr val="000099"/>
            </a:outerShdw>
          </a:effec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000099">
                  <a:lumMod val="50000"/>
                </a:srgbClr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30208" y="1259856"/>
            <a:ext cx="67325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Times New Roman" pitchFamily="18" charset="0"/>
              </a:rPr>
              <a:t>Analysis of future climate and hydrology projections</a:t>
            </a:r>
          </a:p>
        </p:txBody>
      </p:sp>
      <p:sp>
        <p:nvSpPr>
          <p:cNvPr id="9" name="내용 개체 틀 2"/>
          <p:cNvSpPr>
            <a:spLocks noGrp="1"/>
          </p:cNvSpPr>
          <p:nvPr>
            <p:ph idx="4294967295"/>
          </p:nvPr>
        </p:nvSpPr>
        <p:spPr>
          <a:xfrm>
            <a:off x="290436" y="1676801"/>
            <a:ext cx="8974442" cy="406746"/>
          </a:xfrm>
          <a:noFill/>
        </p:spPr>
        <p:txBody>
          <a:bodyPr/>
          <a:lstStyle/>
          <a:p>
            <a:pPr marL="266700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  <a:defRPr/>
            </a:pPr>
            <a:r>
              <a:rPr lang="en-US" altLang="ko-KR" b="1" dirty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The increase of Q are directly related to the increase of P</a:t>
            </a:r>
          </a:p>
        </p:txBody>
      </p:sp>
      <p:sp>
        <p:nvSpPr>
          <p:cNvPr id="22" name="Rectangle 4"/>
          <p:cNvSpPr>
            <a:spLocks noChangeAspect="1" noChangeArrowheads="1"/>
          </p:cNvSpPr>
          <p:nvPr/>
        </p:nvSpPr>
        <p:spPr bwMode="auto">
          <a:xfrm>
            <a:off x="190717" y="2438286"/>
            <a:ext cx="246062" cy="246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53882" dir="2700000" algn="ctr" rotWithShape="0">
              <a:srgbClr val="000099"/>
            </a:outerShdw>
          </a:effec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000099">
                  <a:lumMod val="50000"/>
                </a:srgbClr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440649" y="2363676"/>
            <a:ext cx="67325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Times New Roman" pitchFamily="18" charset="0"/>
              </a:rPr>
              <a:t>Future drought trend analysis</a:t>
            </a:r>
          </a:p>
        </p:txBody>
      </p:sp>
      <p:sp>
        <p:nvSpPr>
          <p:cNvPr id="26" name="내용 개체 틀 2"/>
          <p:cNvSpPr>
            <a:spLocks noGrp="1"/>
          </p:cNvSpPr>
          <p:nvPr>
            <p:ph idx="4294967295"/>
          </p:nvPr>
        </p:nvSpPr>
        <p:spPr>
          <a:xfrm>
            <a:off x="295408" y="2859300"/>
            <a:ext cx="8974442" cy="406746"/>
          </a:xfrm>
          <a:noFill/>
        </p:spPr>
        <p:txBody>
          <a:bodyPr/>
          <a:lstStyle/>
          <a:p>
            <a:pPr marL="266700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  <a:defRPr/>
            </a:pPr>
            <a:r>
              <a:rPr lang="en-US" altLang="ko-KR" b="1" dirty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The critical increasing seasons of drought are different for each SPI3, SRI3 and SSI3 and each region</a:t>
            </a:r>
          </a:p>
        </p:txBody>
      </p:sp>
      <p:sp>
        <p:nvSpPr>
          <p:cNvPr id="27" name="내용 개체 틀 2"/>
          <p:cNvSpPr>
            <a:spLocks noGrp="1"/>
          </p:cNvSpPr>
          <p:nvPr>
            <p:ph idx="4294967295"/>
          </p:nvPr>
        </p:nvSpPr>
        <p:spPr>
          <a:xfrm>
            <a:off x="290436" y="3327160"/>
            <a:ext cx="8974442" cy="406746"/>
          </a:xfrm>
          <a:noFill/>
        </p:spPr>
        <p:txBody>
          <a:bodyPr/>
          <a:lstStyle/>
          <a:p>
            <a:pPr marL="266700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  <a:defRPr/>
            </a:pPr>
            <a:r>
              <a:rPr lang="en-US" altLang="ko-KR" b="1" dirty="0">
                <a:solidFill>
                  <a:srgbClr val="00B05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The future trend of SPI3, SRI3, and SSI3 may be related to the trend of their input variables</a:t>
            </a:r>
          </a:p>
        </p:txBody>
      </p:sp>
      <p:sp>
        <p:nvSpPr>
          <p:cNvPr id="30" name="내용 개체 틀 2"/>
          <p:cNvSpPr>
            <a:spLocks noGrp="1"/>
          </p:cNvSpPr>
          <p:nvPr>
            <p:ph idx="4294967295"/>
          </p:nvPr>
        </p:nvSpPr>
        <p:spPr>
          <a:xfrm>
            <a:off x="290436" y="3760770"/>
            <a:ext cx="8974442" cy="406746"/>
          </a:xfrm>
          <a:noFill/>
        </p:spPr>
        <p:txBody>
          <a:bodyPr/>
          <a:lstStyle/>
          <a:p>
            <a:pPr marL="266700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  <a:defRPr/>
            </a:pPr>
            <a:r>
              <a:rPr lang="en-US" altLang="ko-KR" b="1" dirty="0">
                <a:solidFill>
                  <a:srgbClr val="00B05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Further researches will be necessary to figure out  the cause and effect</a:t>
            </a:r>
          </a:p>
        </p:txBody>
      </p:sp>
      <p:sp>
        <p:nvSpPr>
          <p:cNvPr id="31" name="Rectangle 4"/>
          <p:cNvSpPr>
            <a:spLocks noChangeAspect="1" noChangeArrowheads="1"/>
          </p:cNvSpPr>
          <p:nvPr/>
        </p:nvSpPr>
        <p:spPr bwMode="auto">
          <a:xfrm>
            <a:off x="190022" y="4553762"/>
            <a:ext cx="246062" cy="2460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53882" dir="2700000" algn="ctr" rotWithShape="0">
              <a:srgbClr val="000099"/>
            </a:outerShdw>
          </a:effec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000099">
                  <a:lumMod val="50000"/>
                </a:srgbClr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32" name="Text Box 3"/>
          <p:cNvSpPr txBox="1">
            <a:spLocks noChangeArrowheads="1"/>
          </p:cNvSpPr>
          <p:nvPr/>
        </p:nvSpPr>
        <p:spPr bwMode="auto">
          <a:xfrm>
            <a:off x="439954" y="4479152"/>
            <a:ext cx="67325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200" b="1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Times New Roman" pitchFamily="18" charset="0"/>
              </a:rPr>
              <a:t>Future drought frequency analysis</a:t>
            </a:r>
          </a:p>
        </p:txBody>
      </p:sp>
      <p:sp>
        <p:nvSpPr>
          <p:cNvPr id="33" name="내용 개체 틀 2"/>
          <p:cNvSpPr>
            <a:spLocks noGrp="1"/>
          </p:cNvSpPr>
          <p:nvPr>
            <p:ph idx="4294967295"/>
          </p:nvPr>
        </p:nvSpPr>
        <p:spPr>
          <a:xfrm>
            <a:off x="256492" y="5004228"/>
            <a:ext cx="9161064" cy="406746"/>
          </a:xfrm>
          <a:noFill/>
        </p:spPr>
        <p:txBody>
          <a:bodyPr/>
          <a:lstStyle/>
          <a:p>
            <a:pPr marL="266700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  <a:defRPr/>
            </a:pPr>
            <a:r>
              <a:rPr lang="en-US" altLang="ko-KR" b="1" dirty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The extreme drought frequencies  between North &amp; South Korea are different for SPI3, SRI3 and </a:t>
            </a:r>
            <a:r>
              <a:rPr lang="en-US" altLang="ko-KR" b="1" dirty="0" smtClean="0">
                <a:solidFill>
                  <a:srgbClr val="0070C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SSI3</a:t>
            </a:r>
            <a:endParaRPr lang="en-US" altLang="ko-KR" b="1" dirty="0">
              <a:solidFill>
                <a:srgbClr val="0070C0"/>
              </a:solidFill>
              <a:latin typeface="Calibri" panose="020F0502020204030204" pitchFamily="34" charset="0"/>
              <a:ea typeface="HY견고딕" pitchFamily="18" charset="-127"/>
              <a:cs typeface="+mn-cs"/>
            </a:endParaRPr>
          </a:p>
        </p:txBody>
      </p:sp>
      <p:sp>
        <p:nvSpPr>
          <p:cNvPr id="34" name="내용 개체 틀 2"/>
          <p:cNvSpPr>
            <a:spLocks noGrp="1"/>
          </p:cNvSpPr>
          <p:nvPr>
            <p:ph idx="4294967295"/>
          </p:nvPr>
        </p:nvSpPr>
        <p:spPr>
          <a:xfrm>
            <a:off x="251520" y="5461578"/>
            <a:ext cx="8974442" cy="406746"/>
          </a:xfrm>
          <a:noFill/>
        </p:spPr>
        <p:txBody>
          <a:bodyPr/>
          <a:lstStyle/>
          <a:p>
            <a:pPr marL="266700" lvl="1" indent="-180975" eaLnBrk="0" hangingPunct="0">
              <a:lnSpc>
                <a:spcPct val="130000"/>
              </a:lnSpc>
              <a:spcBef>
                <a:spcPts val="1000"/>
              </a:spcBef>
              <a:buClr>
                <a:srgbClr val="000099"/>
              </a:buClr>
              <a:buBlip>
                <a:blip r:embed="rId3"/>
              </a:buBlip>
              <a:defRPr/>
            </a:pPr>
            <a:r>
              <a:rPr lang="en-US" altLang="ko-KR" b="1" dirty="0">
                <a:solidFill>
                  <a:srgbClr val="00B05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Those are related to </a:t>
            </a:r>
            <a:r>
              <a:rPr lang="en-US" altLang="ko-KR" b="1" dirty="0" smtClean="0">
                <a:solidFill>
                  <a:srgbClr val="00B05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the </a:t>
            </a:r>
            <a:r>
              <a:rPr lang="en-US" altLang="ko-KR" b="1" dirty="0">
                <a:solidFill>
                  <a:srgbClr val="00B05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extreme variables of P, SM and Q, but further </a:t>
            </a:r>
            <a:r>
              <a:rPr lang="en-US" altLang="ko-KR" b="1" dirty="0" smtClean="0">
                <a:solidFill>
                  <a:srgbClr val="00B05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research </a:t>
            </a:r>
            <a:r>
              <a:rPr lang="en-US" altLang="ko-KR" b="1" dirty="0">
                <a:solidFill>
                  <a:srgbClr val="00B05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for finding </a:t>
            </a:r>
            <a:r>
              <a:rPr lang="en-US" altLang="ko-KR" b="1" dirty="0" smtClean="0">
                <a:solidFill>
                  <a:srgbClr val="00B05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/>
            </a:r>
            <a:br>
              <a:rPr lang="en-US" altLang="ko-KR" b="1" dirty="0" smtClean="0">
                <a:solidFill>
                  <a:srgbClr val="00B05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</a:br>
            <a:r>
              <a:rPr lang="en-US" altLang="ko-KR" b="1" dirty="0" smtClean="0">
                <a:solidFill>
                  <a:srgbClr val="00B05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the cause and </a:t>
            </a:r>
            <a:r>
              <a:rPr lang="en-US" altLang="ko-KR" b="1" dirty="0">
                <a:solidFill>
                  <a:srgbClr val="00B050"/>
                </a:solidFill>
                <a:latin typeface="Calibri" panose="020F0502020204030204" pitchFamily="34" charset="0"/>
                <a:ea typeface="HY견고딕" pitchFamily="18" charset="-127"/>
                <a:cs typeface="+mn-cs"/>
              </a:rPr>
              <a:t>effect is required in the near future</a:t>
            </a:r>
          </a:p>
        </p:txBody>
      </p:sp>
    </p:spTree>
    <p:extLst>
      <p:ext uri="{BB962C8B-B14F-4D97-AF65-F5344CB8AC3E}">
        <p14:creationId xmlns:p14="http://schemas.microsoft.com/office/powerpoint/2010/main" val="295299302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aiF6T.jpg"/>
          <p:cNvPicPr>
            <a:picLocks noChangeAspect="1"/>
          </p:cNvPicPr>
          <p:nvPr/>
        </p:nvPicPr>
        <p:blipFill>
          <a:blip r:embed="rId3" cstate="print"/>
          <a:srcRect l="17766" r="9460"/>
          <a:stretch>
            <a:fillRect/>
          </a:stretch>
        </p:blipFill>
        <p:spPr>
          <a:xfrm>
            <a:off x="0" y="0"/>
            <a:ext cx="9144000" cy="68607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595288"/>
            <a:ext cx="8604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 dirty="0">
                <a:solidFill>
                  <a:srgbClr val="FFFF00"/>
                </a:solidFill>
                <a:latin typeface="Calibri" pitchFamily="34" charset="0"/>
              </a:rPr>
              <a:t>Thank you for your attention!</a:t>
            </a:r>
            <a:endParaRPr lang="ko-KR" altLang="en-US" sz="4800" b="1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Tm="8676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감리발표자료(ETRI v)">
  <a:themeElements>
    <a:clrScheme name="">
      <a:dk1>
        <a:srgbClr val="000099"/>
      </a:dk1>
      <a:lt1>
        <a:srgbClr val="FFFFFF"/>
      </a:lt1>
      <a:dk2>
        <a:srgbClr val="CC0066"/>
      </a:dk2>
      <a:lt2>
        <a:srgbClr val="FFFFFF"/>
      </a:lt2>
      <a:accent1>
        <a:srgbClr val="00CC00"/>
      </a:accent1>
      <a:accent2>
        <a:srgbClr val="FF9933"/>
      </a:accent2>
      <a:accent3>
        <a:srgbClr val="FFFFFF"/>
      </a:accent3>
      <a:accent4>
        <a:srgbClr val="000082"/>
      </a:accent4>
      <a:accent5>
        <a:srgbClr val="AAE2AA"/>
      </a:accent5>
      <a:accent6>
        <a:srgbClr val="E78A2D"/>
      </a:accent6>
      <a:hlink>
        <a:srgbClr val="CC00CC"/>
      </a:hlink>
      <a:folHlink>
        <a:srgbClr val="9999FF"/>
      </a:folHlink>
    </a:clrScheme>
    <a:fontScheme name="감리발표자료(ETRI v)">
      <a:majorFont>
        <a:latin typeface="HY견고딕"/>
        <a:ea typeface="HY견고딕"/>
        <a:cs typeface=""/>
      </a:majorFont>
      <a:minorFont>
        <a:latin typeface="HY견고딕"/>
        <a:ea typeface="HY견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견고딕" pitchFamily="18" charset="-127"/>
            <a:ea typeface="HY견고딕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견고딕" pitchFamily="18" charset="-127"/>
            <a:ea typeface="HY견고딕" pitchFamily="18" charset="-127"/>
          </a:defRPr>
        </a:defPPr>
      </a:lstStyle>
    </a:lnDef>
  </a:objectDefaults>
  <a:extraClrSchemeLst>
    <a:extraClrScheme>
      <a:clrScheme name="감리발표자료(ETRI v) 1">
        <a:dk1>
          <a:srgbClr val="000000"/>
        </a:dk1>
        <a:lt1>
          <a:srgbClr val="DDDDDD"/>
        </a:lt1>
        <a:dk2>
          <a:srgbClr val="0000FF"/>
        </a:dk2>
        <a:lt2>
          <a:srgbClr val="00CCCC"/>
        </a:lt2>
        <a:accent1>
          <a:srgbClr val="B2B2B2"/>
        </a:accent1>
        <a:accent2>
          <a:srgbClr val="FF9933"/>
        </a:accent2>
        <a:accent3>
          <a:srgbClr val="AAAAFF"/>
        </a:accent3>
        <a:accent4>
          <a:srgbClr val="BDBDBD"/>
        </a:accent4>
        <a:accent5>
          <a:srgbClr val="D5D5D5"/>
        </a:accent5>
        <a:accent6>
          <a:srgbClr val="E78A2D"/>
        </a:accent6>
        <a:hlink>
          <a:srgbClr val="CC00CC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감리발표자료(ETRI v) 2">
        <a:dk1>
          <a:srgbClr val="000000"/>
        </a:dk1>
        <a:lt1>
          <a:srgbClr val="CCCCFF"/>
        </a:lt1>
        <a:dk2>
          <a:srgbClr val="003399"/>
        </a:dk2>
        <a:lt2>
          <a:srgbClr val="76E0E6"/>
        </a:lt2>
        <a:accent1>
          <a:srgbClr val="66CCFF"/>
        </a:accent1>
        <a:accent2>
          <a:srgbClr val="6666FF"/>
        </a:accent2>
        <a:accent3>
          <a:srgbClr val="E2E2FF"/>
        </a:accent3>
        <a:accent4>
          <a:srgbClr val="000000"/>
        </a:accent4>
        <a:accent5>
          <a:srgbClr val="B8E2FF"/>
        </a:accent5>
        <a:accent6>
          <a:srgbClr val="5C5CE7"/>
        </a:accent6>
        <a:hlink>
          <a:srgbClr val="00CCCC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감리발표자료(ETRI v)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50186</TotalTime>
  <Words>3259</Words>
  <Application>Microsoft Office PowerPoint</Application>
  <PresentationFormat>화면 슬라이드 쇼(4:3)</PresentationFormat>
  <Paragraphs>839</Paragraphs>
  <Slides>18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30" baseType="lpstr">
      <vt:lpstr>Monotype Sorts</vt:lpstr>
      <vt:lpstr>Arial Unicode MS</vt:lpstr>
      <vt:lpstr>돋움</vt:lpstr>
      <vt:lpstr>Times New Roman</vt:lpstr>
      <vt:lpstr>Arial</vt:lpstr>
      <vt:lpstr>HY헤드라인M</vt:lpstr>
      <vt:lpstr>굴림</vt:lpstr>
      <vt:lpstr>Wingdings</vt:lpstr>
      <vt:lpstr>맑은 고딕</vt:lpstr>
      <vt:lpstr>HY견고딕</vt:lpstr>
      <vt:lpstr>Calibri</vt:lpstr>
      <vt:lpstr>감리발표자료(ETRI v)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Wrl_gis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IL WON JUNG</dc:creator>
  <cp:lastModifiedBy>허재영</cp:lastModifiedBy>
  <cp:revision>3573</cp:revision>
  <cp:lastPrinted>2016-10-21T14:05:07Z</cp:lastPrinted>
  <dcterms:created xsi:type="dcterms:W3CDTF">2004-04-25T06:34:02Z</dcterms:created>
  <dcterms:modified xsi:type="dcterms:W3CDTF">2016-10-25T11:50:08Z</dcterms:modified>
</cp:coreProperties>
</file>