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56" r:id="rId2"/>
    <p:sldId id="264" r:id="rId3"/>
    <p:sldId id="429" r:id="rId4"/>
    <p:sldId id="431" r:id="rId5"/>
    <p:sldId id="430" r:id="rId6"/>
    <p:sldId id="405" r:id="rId7"/>
    <p:sldId id="338" r:id="rId8"/>
    <p:sldId id="391" r:id="rId9"/>
    <p:sldId id="357" r:id="rId10"/>
    <p:sldId id="416" r:id="rId11"/>
    <p:sldId id="403" r:id="rId12"/>
    <p:sldId id="260" r:id="rId13"/>
    <p:sldId id="262" r:id="rId14"/>
    <p:sldId id="280" r:id="rId15"/>
    <p:sldId id="377" r:id="rId16"/>
    <p:sldId id="329" r:id="rId17"/>
    <p:sldId id="397" r:id="rId18"/>
    <p:sldId id="273" r:id="rId19"/>
    <p:sldId id="274" r:id="rId20"/>
    <p:sldId id="450" r:id="rId21"/>
    <p:sldId id="281" r:id="rId22"/>
    <p:sldId id="368" r:id="rId23"/>
    <p:sldId id="399" r:id="rId24"/>
    <p:sldId id="453" r:id="rId25"/>
    <p:sldId id="449" r:id="rId26"/>
    <p:sldId id="379" r:id="rId27"/>
    <p:sldId id="427" r:id="rId28"/>
    <p:sldId id="425" r:id="rId29"/>
    <p:sldId id="418" r:id="rId30"/>
    <p:sldId id="426" r:id="rId31"/>
    <p:sldId id="428" r:id="rId32"/>
    <p:sldId id="424" r:id="rId33"/>
    <p:sldId id="434" r:id="rId34"/>
    <p:sldId id="435" r:id="rId35"/>
    <p:sldId id="436" r:id="rId36"/>
    <p:sldId id="437" r:id="rId37"/>
    <p:sldId id="439" r:id="rId38"/>
    <p:sldId id="432" r:id="rId39"/>
    <p:sldId id="441" r:id="rId40"/>
    <p:sldId id="442" r:id="rId41"/>
    <p:sldId id="443" r:id="rId42"/>
    <p:sldId id="444" r:id="rId43"/>
    <p:sldId id="455" r:id="rId44"/>
    <p:sldId id="456" r:id="rId45"/>
    <p:sldId id="457" r:id="rId46"/>
    <p:sldId id="390" r:id="rId47"/>
    <p:sldId id="361" r:id="rId48"/>
    <p:sldId id="335" r:id="rId4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00000"/>
    <a:srgbClr val="FFFFFF"/>
    <a:srgbClr val="000000"/>
    <a:srgbClr val="6666FF"/>
    <a:srgbClr val="F1F0E7"/>
    <a:srgbClr val="E2E1D0"/>
    <a:srgbClr val="D0CBAC"/>
    <a:srgbClr val="FFFF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25" autoAdjust="0"/>
    <p:restoredTop sz="99419" autoAdjust="0"/>
  </p:normalViewPr>
  <p:slideViewPr>
    <p:cSldViewPr showGuides="1">
      <p:cViewPr varScale="1">
        <p:scale>
          <a:sx n="110" d="100"/>
          <a:sy n="11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78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om\Desktop\&#54784;&#44564;&#44732;\&#49892;&#54744;&#49892;\MMT\&#53596;&#54168;\&#54784;&#44592;&#44032;%20&#49328;%20Tempeh%20&#51221;&#48372;%20ver%202(&#46160;&#44032;&#51648;%20&#51333;&#47448;%20Tempeh%20&#48708;&#44368;)\&#54784;&#44592;&#44032;%20&#49328;%20Tempeh%20&#51221;&#48372;%20ver%202%20(Tempeh%20&#45796;&#47480;%202&#44032;&#51648;%20sample%20&#48708;&#44368;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gene\Real%20timer%20PCR\&#48516;&#47532;&#44512;&#51452;,%20Type\&#52572;&#51333;%20&#48516;&#49437;&#44208;&#44284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gene\Real%20timer%20PCR\&#48516;&#47532;&#44512;&#51452;,%20Type\&#52572;&#51333;%20&#48516;&#49437;&#44208;&#44284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gene\Real%20timer%20PCR\&#48516;&#47532;&#44512;&#51452;,%20Type\&#52572;&#51333;%20&#48516;&#49437;&#44208;&#44284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gene\Real%20timer%20PCR\&#48516;&#47532;&#44512;&#51452;,%20Type\&#52572;&#51333;%20&#48516;&#49437;&#44208;&#442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'겉과 속의 차이 비교 (BAs Q test 전후)'!$C$80:$J$80</c:f>
                <c:numCache>
                  <c:formatCode>General</c:formatCode>
                  <c:ptCount val="8"/>
                  <c:pt idx="0">
                    <c:v>2.7139198239492401</c:v>
                  </c:pt>
                  <c:pt idx="1">
                    <c:v>1.0426322318553343</c:v>
                  </c:pt>
                  <c:pt idx="2">
                    <c:v>59.031969741637788</c:v>
                  </c:pt>
                  <c:pt idx="3">
                    <c:v>0</c:v>
                  </c:pt>
                  <c:pt idx="4">
                    <c:v>139.13582486476213</c:v>
                  </c:pt>
                  <c:pt idx="5">
                    <c:v>1.382058667172839</c:v>
                  </c:pt>
                  <c:pt idx="6">
                    <c:v>6.5614500621078292E-2</c:v>
                  </c:pt>
                  <c:pt idx="7">
                    <c:v>0.27210815810117689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</c:errBars>
          <c:cat>
            <c:strRef>
              <c:f>'겉과 속의 차이 비교 (BAs Q test 전후)'!$C$74:$J$74</c:f>
              <c:strCache>
                <c:ptCount val="8"/>
                <c:pt idx="0">
                  <c:v>Trp</c:v>
                </c:pt>
                <c:pt idx="1">
                  <c:v>Phe</c:v>
                </c:pt>
                <c:pt idx="2">
                  <c:v>Put</c:v>
                </c:pt>
                <c:pt idx="3">
                  <c:v>Cad</c:v>
                </c:pt>
                <c:pt idx="4">
                  <c:v>His</c:v>
                </c:pt>
                <c:pt idx="5">
                  <c:v>Tyr</c:v>
                </c:pt>
                <c:pt idx="6">
                  <c:v>Spd</c:v>
                </c:pt>
                <c:pt idx="7">
                  <c:v>Spm</c:v>
                </c:pt>
              </c:strCache>
            </c:strRef>
          </c:cat>
          <c:val>
            <c:numRef>
              <c:f>'겉과 속의 차이 비교 (BAs Q test 전후)'!$C$77:$J$77</c:f>
              <c:numCache>
                <c:formatCode>0.00</c:formatCode>
                <c:ptCount val="8"/>
                <c:pt idx="0">
                  <c:v>5.4386644444444396</c:v>
                </c:pt>
                <c:pt idx="1">
                  <c:v>1.3627648214285712</c:v>
                </c:pt>
                <c:pt idx="2">
                  <c:v>219.84424055555553</c:v>
                </c:pt>
                <c:pt idx="3">
                  <c:v>0</c:v>
                </c:pt>
                <c:pt idx="4">
                  <c:v>109.23310098214287</c:v>
                </c:pt>
                <c:pt idx="5">
                  <c:v>3.3697652777777778</c:v>
                </c:pt>
                <c:pt idx="6">
                  <c:v>2.1328902083333334</c:v>
                </c:pt>
                <c:pt idx="7">
                  <c:v>8.5408161904761908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795392"/>
        <c:axId val="69497984"/>
      </c:barChart>
      <c:catAx>
        <c:axId val="68795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Biogenic amines</a:t>
                </a:r>
                <a:endParaRPr lang="ko-KR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69497984"/>
        <c:crosses val="autoZero"/>
        <c:auto val="1"/>
        <c:lblAlgn val="ctr"/>
        <c:lblOffset val="100"/>
        <c:noMultiLvlLbl val="0"/>
      </c:catAx>
      <c:valAx>
        <c:axId val="694979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Biogenic amine contents (mg/kg)</a:t>
                </a:r>
                <a:endParaRPr lang="ko-KR"/>
              </a:p>
            </c:rich>
          </c:tx>
          <c:layout>
            <c:manualLayout>
              <c:xMode val="edge"/>
              <c:yMode val="edge"/>
              <c:x val="1.0142890971509258E-2"/>
              <c:y val="5.4010923331884765E-2"/>
            </c:manualLayout>
          </c:layout>
          <c:overlay val="0"/>
        </c:title>
        <c:numFmt formatCode="0_ 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68795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'Sheet1 (2)'!$V$100:$Y$100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(2)'!$V$101:$Y$101</c:f>
              <c:numCache>
                <c:formatCode>General</c:formatCode>
                <c:ptCount val="4"/>
                <c:pt idx="0">
                  <c:v>11.76</c:v>
                </c:pt>
                <c:pt idx="1">
                  <c:v>954.4</c:v>
                </c:pt>
                <c:pt idx="2">
                  <c:v>8.6199999999999992</c:v>
                </c:pt>
                <c:pt idx="3">
                  <c:v>210.24</c:v>
                </c:pt>
              </c:numCache>
            </c:numRef>
          </c:val>
        </c:ser>
        <c:ser>
          <c:idx val="1"/>
          <c:order val="1"/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pattFill prst="smCheck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pattFill prst="ltVert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cat>
            <c:strRef>
              <c:f>'Sheet1 (2)'!$V$100:$Y$100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(2)'!$V$102:$Y$102</c:f>
              <c:numCache>
                <c:formatCode>General</c:formatCode>
                <c:ptCount val="4"/>
                <c:pt idx="0">
                  <c:v>103.4</c:v>
                </c:pt>
                <c:pt idx="1">
                  <c:v>334.1</c:v>
                </c:pt>
                <c:pt idx="2">
                  <c:v>379.95</c:v>
                </c:pt>
                <c:pt idx="3">
                  <c:v>489.6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87199104"/>
        <c:axId val="87221760"/>
      </c:barChart>
      <c:catAx>
        <c:axId val="87199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ko-KR" sz="1400"/>
                  <a:t>Total biogenic amines</a:t>
                </a:r>
                <a:r>
                  <a:rPr lang="en-US" altLang="ko-KR" sz="1400" baseline="0"/>
                  <a:t> </a:t>
                </a:r>
                <a:endParaRPr lang="ko-KR" altLang="en-US" sz="1400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i="1"/>
            </a:pPr>
            <a:endParaRPr lang="ko-KR"/>
          </a:p>
        </c:txPr>
        <c:crossAx val="87221760"/>
        <c:crosses val="autoZero"/>
        <c:auto val="1"/>
        <c:lblAlgn val="ctr"/>
        <c:lblOffset val="100"/>
        <c:noMultiLvlLbl val="0"/>
      </c:catAx>
      <c:valAx>
        <c:axId val="87221760"/>
        <c:scaling>
          <c:orientation val="minMax"/>
          <c:max val="15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/>
                  <a:t>Biogenic</a:t>
                </a:r>
                <a:r>
                  <a:rPr lang="en-US" altLang="ko-KR" baseline="0"/>
                  <a:t> amines (mg/kg)</a:t>
                </a:r>
                <a:endParaRPr lang="ko-KR" alt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87199104"/>
        <c:crosses val="autoZero"/>
        <c:crossBetween val="between"/>
        <c:majorUnit val="50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cat>
            <c:strRef>
              <c:f>'Sheet1 (2)'!$W$72:$Z$72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(2)'!$W$73:$Z$73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2.39</c:v>
                </c:pt>
              </c:numCache>
            </c:numRef>
          </c:val>
        </c:ser>
        <c:ser>
          <c:idx val="1"/>
          <c:order val="1"/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cat>
            <c:strRef>
              <c:f>'Sheet1 (2)'!$W$72:$Z$72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(2)'!$W$74:$Z$74</c:f>
              <c:numCache>
                <c:formatCode>General</c:formatCode>
                <c:ptCount val="4"/>
                <c:pt idx="0">
                  <c:v>66.66</c:v>
                </c:pt>
                <c:pt idx="1">
                  <c:v>300.2</c:v>
                </c:pt>
                <c:pt idx="2">
                  <c:v>25.75</c:v>
                </c:pt>
                <c:pt idx="3">
                  <c:v>4.3499999999999996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87265664"/>
        <c:axId val="87267584"/>
      </c:barChart>
      <c:catAx>
        <c:axId val="87265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ko-KR" sz="1400" dirty="0" err="1"/>
                  <a:t>Tyramine</a:t>
                </a:r>
                <a:endParaRPr lang="ko-KR" altLang="en-US" sz="1400" dirty="0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i="1"/>
            </a:pPr>
            <a:endParaRPr lang="ko-KR"/>
          </a:p>
        </c:txPr>
        <c:crossAx val="87267584"/>
        <c:crosses val="autoZero"/>
        <c:auto val="1"/>
        <c:lblAlgn val="ctr"/>
        <c:lblOffset val="100"/>
        <c:noMultiLvlLbl val="0"/>
      </c:catAx>
      <c:valAx>
        <c:axId val="87267584"/>
        <c:scaling>
          <c:orientation val="minMax"/>
          <c:max val="35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/>
                  <a:t>Biogenic</a:t>
                </a:r>
                <a:r>
                  <a:rPr lang="en-US" altLang="ko-KR" baseline="0"/>
                  <a:t> amines (mg/kg)</a:t>
                </a:r>
                <a:endParaRPr lang="ko-KR" alt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87265664"/>
        <c:crosses val="autoZero"/>
        <c:crossBetween val="between"/>
        <c:majorUnit val="5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'Sheet1 (2)'!$W$55:$Z$55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(2)'!$W$56:$Z$56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10.85</c:v>
                </c:pt>
              </c:numCache>
            </c:numRef>
          </c:val>
        </c:ser>
        <c:ser>
          <c:idx val="1"/>
          <c:order val="1"/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pattFill prst="smCheck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cat>
            <c:strRef>
              <c:f>'Sheet1 (2)'!$W$55:$Z$55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(2)'!$W$57:$Z$57</c:f>
              <c:numCache>
                <c:formatCode>General</c:formatCode>
                <c:ptCount val="4"/>
                <c:pt idx="0">
                  <c:v>24.42</c:v>
                </c:pt>
                <c:pt idx="1">
                  <c:v>34.4</c:v>
                </c:pt>
                <c:pt idx="2">
                  <c:v>0</c:v>
                </c:pt>
                <c:pt idx="3">
                  <c:v>207.62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87454464"/>
        <c:axId val="87456384"/>
      </c:barChart>
      <c:catAx>
        <c:axId val="87454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ko-KR" sz="1400"/>
                  <a:t>Histamine</a:t>
                </a:r>
                <a:endParaRPr lang="ko-KR" altLang="en-US" sz="1400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i="1"/>
            </a:pPr>
            <a:endParaRPr lang="ko-KR"/>
          </a:p>
        </c:txPr>
        <c:crossAx val="87456384"/>
        <c:crosses val="autoZero"/>
        <c:auto val="1"/>
        <c:lblAlgn val="ctr"/>
        <c:lblOffset val="100"/>
        <c:noMultiLvlLbl val="0"/>
      </c:catAx>
      <c:valAx>
        <c:axId val="87456384"/>
        <c:scaling>
          <c:orientation val="minMax"/>
          <c:max val="5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/>
                  <a:t>Biogenic amines (mg/kg)</a:t>
                </a:r>
                <a:endParaRPr lang="ko-KR" alt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87454464"/>
        <c:crosses val="autoZero"/>
        <c:crossBetween val="between"/>
        <c:majorUnit val="10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cat>
            <c:strRef>
              <c:f>'Sheet1 (2)'!$V$34:$Y$34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(2)'!$V$35:$Y$35</c:f>
              <c:numCache>
                <c:formatCode>General</c:formatCode>
                <c:ptCount val="4"/>
                <c:pt idx="0">
                  <c:v>2.38</c:v>
                </c:pt>
                <c:pt idx="1">
                  <c:v>0</c:v>
                </c:pt>
                <c:pt idx="2">
                  <c:v>1.43</c:v>
                </c:pt>
                <c:pt idx="3">
                  <c:v>0.63</c:v>
                </c:pt>
              </c:numCache>
            </c:numRef>
          </c:val>
        </c:ser>
        <c:ser>
          <c:idx val="1"/>
          <c:order val="1"/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pattFill prst="smCheck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pattFill prst="ltVert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cat>
            <c:strRef>
              <c:f>'Sheet1 (2)'!$V$34:$Y$34</c:f>
              <c:strCache>
                <c:ptCount val="4"/>
                <c:pt idx="0">
                  <c:v>Miso</c:v>
                </c:pt>
                <c:pt idx="1">
                  <c:v>Natto</c:v>
                </c:pt>
                <c:pt idx="2">
                  <c:v>Doubanjiang</c:v>
                </c:pt>
                <c:pt idx="3">
                  <c:v>Tempeh</c:v>
                </c:pt>
              </c:strCache>
            </c:strRef>
          </c:cat>
          <c:val>
            <c:numRef>
              <c:f>'Sheet1 (2)'!$V$36:$Y$36</c:f>
              <c:numCache>
                <c:formatCode>General</c:formatCode>
                <c:ptCount val="4"/>
                <c:pt idx="0">
                  <c:v>11.76</c:v>
                </c:pt>
                <c:pt idx="1">
                  <c:v>51.5</c:v>
                </c:pt>
                <c:pt idx="2">
                  <c:v>185.61</c:v>
                </c:pt>
                <c:pt idx="3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87631744"/>
        <c:axId val="87633920"/>
      </c:barChart>
      <c:catAx>
        <c:axId val="87631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altLang="ko-KR" sz="1400" b="1" i="0" baseline="0">
                    <a:effectLst/>
                  </a:rPr>
                  <a:t>β-</a:t>
                </a:r>
                <a:r>
                  <a:rPr lang="en-US" altLang="ko-KR" sz="1400" b="1" i="0" baseline="0">
                    <a:effectLst/>
                  </a:rPr>
                  <a:t>phenylethylamine</a:t>
                </a:r>
                <a:endParaRPr lang="ko-KR" altLang="ko-KR" sz="1400">
                  <a:effectLst/>
                </a:endParaRPr>
              </a:p>
            </c:rich>
          </c:tx>
          <c:layout>
            <c:manualLayout>
              <c:xMode val="edge"/>
              <c:yMode val="edge"/>
              <c:x val="0.39875472276360086"/>
              <c:y val="0.83953662349763247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i="1"/>
            </a:pPr>
            <a:endParaRPr lang="ko-KR"/>
          </a:p>
        </c:txPr>
        <c:crossAx val="87633920"/>
        <c:crosses val="autoZero"/>
        <c:auto val="1"/>
        <c:lblAlgn val="ctr"/>
        <c:lblOffset val="100"/>
        <c:noMultiLvlLbl val="0"/>
      </c:catAx>
      <c:valAx>
        <c:axId val="8763392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/>
                  <a:t>Biogenic</a:t>
                </a:r>
                <a:r>
                  <a:rPr lang="en-US" altLang="ko-KR" baseline="0"/>
                  <a:t> amines (mg/kg)</a:t>
                </a:r>
                <a:endParaRPr lang="ko-KR" alt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87631744"/>
        <c:crosses val="autoZero"/>
        <c:crossBetween val="between"/>
        <c:majorUnit val="3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분리균주!$C$81:$C$91</c:f>
              <c:strCache>
                <c:ptCount val="11"/>
                <c:pt idx="0">
                  <c:v>B.subtilis</c:v>
                </c:pt>
                <c:pt idx="1">
                  <c:v>N1119</c:v>
                </c:pt>
                <c:pt idx="2">
                  <c:v>N1503</c:v>
                </c:pt>
                <c:pt idx="3">
                  <c:v>N1516</c:v>
                </c:pt>
                <c:pt idx="4">
                  <c:v>N2005*</c:v>
                </c:pt>
                <c:pt idx="5">
                  <c:v>M701</c:v>
                </c:pt>
                <c:pt idx="6">
                  <c:v>M1501</c:v>
                </c:pt>
                <c:pt idx="7">
                  <c:v>M2201</c:v>
                </c:pt>
                <c:pt idx="8">
                  <c:v>M2205</c:v>
                </c:pt>
                <c:pt idx="9">
                  <c:v>D101</c:v>
                </c:pt>
                <c:pt idx="10">
                  <c:v>D102</c:v>
                </c:pt>
              </c:strCache>
            </c:strRef>
          </c:cat>
          <c:val>
            <c:numRef>
              <c:f>분리균주!$E$81:$E$91</c:f>
              <c:numCache>
                <c:formatCode>0.00_ </c:formatCode>
                <c:ptCount val="11"/>
                <c:pt idx="0" formatCode="General">
                  <c:v>1</c:v>
                </c:pt>
                <c:pt idx="1">
                  <c:v>0.82817109849563553</c:v>
                </c:pt>
                <c:pt idx="2">
                  <c:v>0</c:v>
                </c:pt>
                <c:pt idx="3">
                  <c:v>0.63445984400148236</c:v>
                </c:pt>
                <c:pt idx="4">
                  <c:v>4.1767623124602821E-3</c:v>
                </c:pt>
                <c:pt idx="5">
                  <c:v>2.3189966912519768</c:v>
                </c:pt>
                <c:pt idx="6">
                  <c:v>0</c:v>
                </c:pt>
                <c:pt idx="7">
                  <c:v>0.35330859746930798</c:v>
                </c:pt>
                <c:pt idx="8">
                  <c:v>3.3135023700245667E-2</c:v>
                </c:pt>
                <c:pt idx="9">
                  <c:v>4.4132973433198483E-2</c:v>
                </c:pt>
                <c:pt idx="10">
                  <c:v>6.0381255776330809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669760"/>
        <c:axId val="87679744"/>
      </c:barChart>
      <c:catAx>
        <c:axId val="87669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 i="1">
                <a:latin typeface="Arial" pitchFamily="34" charset="0"/>
                <a:cs typeface="Arial" pitchFamily="34" charset="0"/>
              </a:defRPr>
            </a:pPr>
            <a:endParaRPr lang="ko-KR"/>
          </a:p>
        </c:txPr>
        <c:crossAx val="87679744"/>
        <c:crosses val="autoZero"/>
        <c:auto val="1"/>
        <c:lblAlgn val="ctr"/>
        <c:lblOffset val="100"/>
        <c:noMultiLvlLbl val="0"/>
      </c:catAx>
      <c:valAx>
        <c:axId val="8767974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900">
                    <a:latin typeface="Arial" pitchFamily="34" charset="0"/>
                    <a:cs typeface="Arial" pitchFamily="34" charset="0"/>
                  </a:defRPr>
                </a:pPr>
                <a:r>
                  <a:rPr lang="en-US" altLang="ko-KR" sz="900" b="1" i="0" baseline="0" dirty="0">
                    <a:effectLst/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en-US" altLang="ko-KR" sz="900" b="1" i="0" baseline="0" dirty="0" smtClean="0">
                    <a:effectLst/>
                    <a:latin typeface="Arial" pitchFamily="34" charset="0"/>
                    <a:cs typeface="Arial" pitchFamily="34" charset="0"/>
                  </a:rPr>
                  <a:t>quantity </a:t>
                </a:r>
                <a:r>
                  <a:rPr lang="en-US" altLang="ko-KR" sz="900" b="1" i="0" baseline="0" dirty="0">
                    <a:effectLst/>
                    <a:latin typeface="Arial" pitchFamily="34" charset="0"/>
                    <a:cs typeface="Arial" pitchFamily="34" charset="0"/>
                  </a:rPr>
                  <a:t>of lysine decarboxylase mRNA </a:t>
                </a:r>
                <a:endParaRPr lang="ko-KR" altLang="ko-KR" sz="900" dirty="0">
                  <a:effectLst/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ko-KR"/>
          </a:p>
        </c:txPr>
        <c:crossAx val="8766976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분리균주!$C$61:$C$71</c:f>
              <c:strCache>
                <c:ptCount val="11"/>
                <c:pt idx="0">
                  <c:v>B.subtilis</c:v>
                </c:pt>
                <c:pt idx="1">
                  <c:v>N1119</c:v>
                </c:pt>
                <c:pt idx="2">
                  <c:v>N1503</c:v>
                </c:pt>
                <c:pt idx="3">
                  <c:v>N1516</c:v>
                </c:pt>
                <c:pt idx="4">
                  <c:v>N2005</c:v>
                </c:pt>
                <c:pt idx="5">
                  <c:v>M701</c:v>
                </c:pt>
                <c:pt idx="6">
                  <c:v>M1501</c:v>
                </c:pt>
                <c:pt idx="7">
                  <c:v>M2201</c:v>
                </c:pt>
                <c:pt idx="8">
                  <c:v>M2205</c:v>
                </c:pt>
                <c:pt idx="9">
                  <c:v>D101</c:v>
                </c:pt>
                <c:pt idx="10">
                  <c:v>D102</c:v>
                </c:pt>
              </c:strCache>
            </c:strRef>
          </c:cat>
          <c:val>
            <c:numRef>
              <c:f>분리균주!$E$61:$E$71</c:f>
              <c:numCache>
                <c:formatCode>0.00_ </c:formatCode>
                <c:ptCount val="11"/>
                <c:pt idx="0" formatCode="General">
                  <c:v>1</c:v>
                </c:pt>
                <c:pt idx="1">
                  <c:v>72.205131844726878</c:v>
                </c:pt>
                <c:pt idx="2">
                  <c:v>36.305833584170252</c:v>
                </c:pt>
                <c:pt idx="3">
                  <c:v>159.52397704739897</c:v>
                </c:pt>
                <c:pt idx="4">
                  <c:v>19.08979192334689</c:v>
                </c:pt>
                <c:pt idx="5">
                  <c:v>475.14678994276193</c:v>
                </c:pt>
                <c:pt idx="6">
                  <c:v>2.1664447919101075</c:v>
                </c:pt>
                <c:pt idx="7">
                  <c:v>66.198630792114798</c:v>
                </c:pt>
                <c:pt idx="8">
                  <c:v>7.7099925842041515</c:v>
                </c:pt>
                <c:pt idx="9">
                  <c:v>11.00608501412286</c:v>
                </c:pt>
                <c:pt idx="10">
                  <c:v>38.373261152124634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360448"/>
        <c:axId val="88361984"/>
      </c:barChart>
      <c:catAx>
        <c:axId val="88360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 i="1">
                <a:latin typeface="Arial" pitchFamily="34" charset="0"/>
                <a:cs typeface="Arial" pitchFamily="34" charset="0"/>
              </a:defRPr>
            </a:pPr>
            <a:endParaRPr lang="ko-KR"/>
          </a:p>
        </c:txPr>
        <c:crossAx val="88361984"/>
        <c:crosses val="autoZero"/>
        <c:auto val="1"/>
        <c:lblAlgn val="ctr"/>
        <c:lblOffset val="100"/>
        <c:noMultiLvlLbl val="0"/>
      </c:catAx>
      <c:valAx>
        <c:axId val="8836198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900">
                    <a:latin typeface="Arial" pitchFamily="34" charset="0"/>
                    <a:cs typeface="Arial" pitchFamily="34" charset="0"/>
                  </a:defRPr>
                </a:pPr>
                <a:r>
                  <a:rPr lang="en-US" altLang="ko-KR" sz="900" b="1" i="0" baseline="0" dirty="0">
                    <a:effectLst/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en-US" altLang="ko-KR" sz="900" b="1" i="0" baseline="0" dirty="0" smtClean="0">
                    <a:effectLst/>
                    <a:latin typeface="Arial" pitchFamily="34" charset="0"/>
                    <a:cs typeface="Arial" pitchFamily="34" charset="0"/>
                  </a:rPr>
                  <a:t>quantity </a:t>
                </a:r>
                <a:r>
                  <a:rPr lang="en-US" altLang="ko-KR" sz="900" b="1" i="0" baseline="0" dirty="0">
                    <a:effectLst/>
                    <a:latin typeface="Arial" pitchFamily="34" charset="0"/>
                    <a:cs typeface="Arial" pitchFamily="34" charset="0"/>
                  </a:rPr>
                  <a:t>of ornithine decarboxylase mRNA </a:t>
                </a:r>
                <a:endParaRPr lang="ko-KR" altLang="ko-KR" sz="900" dirty="0">
                  <a:effectLst/>
                  <a:latin typeface="Arial" pitchFamily="34" charset="0"/>
                  <a:cs typeface="Arial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ko-KR"/>
          </a:p>
        </c:txPr>
        <c:crossAx val="88360448"/>
        <c:crosses val="autoZero"/>
        <c:crossBetween val="between"/>
        <c:majorUnit val="10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noFill/>
              </a:ln>
            </c:spPr>
          </c:marker>
          <c:trendline>
            <c:trendlineType val="linear"/>
            <c:dispRSqr val="0"/>
            <c:dispEq val="0"/>
          </c:trendline>
          <c:xVal>
            <c:numRef>
              <c:f>Sheet7!$C$45:$C$62</c:f>
              <c:numCache>
                <c:formatCode>0.00_ </c:formatCode>
                <c:ptCount val="18"/>
                <c:pt idx="0">
                  <c:v>72.205131844726878</c:v>
                </c:pt>
                <c:pt idx="1">
                  <c:v>36.305833584170252</c:v>
                </c:pt>
                <c:pt idx="2">
                  <c:v>159.52397704739897</c:v>
                </c:pt>
                <c:pt idx="3">
                  <c:v>19.08979192334689</c:v>
                </c:pt>
                <c:pt idx="4">
                  <c:v>177.08883819294579</c:v>
                </c:pt>
                <c:pt idx="5">
                  <c:v>150.52188719950755</c:v>
                </c:pt>
                <c:pt idx="6">
                  <c:v>31.123436781523981</c:v>
                </c:pt>
                <c:pt idx="7">
                  <c:v>475.14678994276193</c:v>
                </c:pt>
                <c:pt idx="8">
                  <c:v>2.1664447919101075</c:v>
                </c:pt>
                <c:pt idx="9">
                  <c:v>66.198630792114798</c:v>
                </c:pt>
                <c:pt idx="10">
                  <c:v>7.7099925842041515</c:v>
                </c:pt>
                <c:pt idx="11">
                  <c:v>0.98638958538186394</c:v>
                </c:pt>
                <c:pt idx="12">
                  <c:v>6.7324400238744238</c:v>
                </c:pt>
                <c:pt idx="13">
                  <c:v>120.67052136141396</c:v>
                </c:pt>
                <c:pt idx="14">
                  <c:v>11.00608501412286</c:v>
                </c:pt>
                <c:pt idx="15">
                  <c:v>38.373261152124634</c:v>
                </c:pt>
                <c:pt idx="16">
                  <c:v>73.8450582139955</c:v>
                </c:pt>
                <c:pt idx="17">
                  <c:v>18.03502443283433</c:v>
                </c:pt>
              </c:numCache>
            </c:numRef>
          </c:xVal>
          <c:yVal>
            <c:numRef>
              <c:f>Sheet7!$D$45:$D$62</c:f>
              <c:numCache>
                <c:formatCode>0.00_ </c:formatCode>
                <c:ptCount val="18"/>
                <c:pt idx="0">
                  <c:v>9.1971553674806792</c:v>
                </c:pt>
                <c:pt idx="1">
                  <c:v>9.5615504422698283</c:v>
                </c:pt>
                <c:pt idx="2">
                  <c:v>0</c:v>
                </c:pt>
                <c:pt idx="3">
                  <c:v>10.529254459431661</c:v>
                </c:pt>
                <c:pt idx="4">
                  <c:v>3.3656587028710803</c:v>
                </c:pt>
                <c:pt idx="5">
                  <c:v>0</c:v>
                </c:pt>
                <c:pt idx="6">
                  <c:v>9.2788503923124406</c:v>
                </c:pt>
                <c:pt idx="7">
                  <c:v>1.9307061623909019</c:v>
                </c:pt>
                <c:pt idx="8">
                  <c:v>0</c:v>
                </c:pt>
                <c:pt idx="9">
                  <c:v>6.2819947691674747</c:v>
                </c:pt>
                <c:pt idx="10">
                  <c:v>8.4310441094360691</c:v>
                </c:pt>
                <c:pt idx="11">
                  <c:v>0</c:v>
                </c:pt>
                <c:pt idx="12">
                  <c:v>4.016867965558788</c:v>
                </c:pt>
                <c:pt idx="13">
                  <c:v>6.9426077757207079</c:v>
                </c:pt>
                <c:pt idx="14">
                  <c:v>3.76101264954921</c:v>
                </c:pt>
                <c:pt idx="15">
                  <c:v>4.6081553597751199</c:v>
                </c:pt>
                <c:pt idx="16">
                  <c:v>3.4039456994960746</c:v>
                </c:pt>
                <c:pt idx="17">
                  <c:v>3.5849645195570945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412160"/>
        <c:axId val="88414080"/>
      </c:scatterChart>
      <c:valAx>
        <c:axId val="884121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altLang="ko-KR" sz="900" b="1" i="0" baseline="0">
                    <a:effectLst/>
                  </a:rPr>
                  <a:t>Relative quantity of ornithine decarboxylase mRNA </a:t>
                </a:r>
                <a:endParaRPr lang="ko-KR" altLang="ko-KR" sz="900">
                  <a:effectLst/>
                </a:endParaRPr>
              </a:p>
            </c:rich>
          </c:tx>
          <c:layout/>
          <c:overlay val="0"/>
        </c:title>
        <c:numFmt formatCode="0_ " sourceLinked="0"/>
        <c:majorTickMark val="out"/>
        <c:minorTickMark val="none"/>
        <c:tickLblPos val="nextTo"/>
        <c:crossAx val="88414080"/>
        <c:crosses val="autoZero"/>
        <c:crossBetween val="midCat"/>
      </c:valAx>
      <c:valAx>
        <c:axId val="884140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/>
                  <a:t>Concentration (</a:t>
                </a:r>
                <a:r>
                  <a:rPr lang="en-US" altLang="ko-KR">
                    <a:latin typeface="맑은 고딕"/>
                    <a:ea typeface="맑은 고딕"/>
                  </a:rPr>
                  <a:t>µg/ml</a:t>
                </a:r>
                <a:r>
                  <a:rPr lang="en-US" altLang="ko-KR"/>
                  <a:t>)</a:t>
                </a:r>
                <a:endParaRPr lang="ko-KR" altLang="en-US"/>
              </a:p>
            </c:rich>
          </c:tx>
          <c:layout/>
          <c:overlay val="0"/>
        </c:title>
        <c:numFmt formatCode="0_ " sourceLinked="0"/>
        <c:majorTickMark val="out"/>
        <c:minorTickMark val="none"/>
        <c:tickLblPos val="nextTo"/>
        <c:crossAx val="8841216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trendline>
            <c:trendlineType val="linear"/>
            <c:dispRSqr val="0"/>
            <c:dispEq val="0"/>
          </c:trendline>
          <c:xVal>
            <c:numRef>
              <c:f>Sheet7!$C$66:$C$83</c:f>
              <c:numCache>
                <c:formatCode>0.00_ </c:formatCode>
                <c:ptCount val="18"/>
                <c:pt idx="0">
                  <c:v>0.82817109849563553</c:v>
                </c:pt>
                <c:pt idx="1">
                  <c:v>0</c:v>
                </c:pt>
                <c:pt idx="2">
                  <c:v>0.63445984400148236</c:v>
                </c:pt>
                <c:pt idx="3">
                  <c:v>4.1767623124602821E-3</c:v>
                </c:pt>
                <c:pt idx="4">
                  <c:v>3.9132219826283669E-2</c:v>
                </c:pt>
                <c:pt idx="5">
                  <c:v>1.5380482487791498</c:v>
                </c:pt>
                <c:pt idx="6">
                  <c:v>0</c:v>
                </c:pt>
                <c:pt idx="7">
                  <c:v>2.3189966912519768</c:v>
                </c:pt>
                <c:pt idx="8">
                  <c:v>0</c:v>
                </c:pt>
                <c:pt idx="9">
                  <c:v>0.35330859746930798</c:v>
                </c:pt>
                <c:pt idx="10">
                  <c:v>3.3135023700245667E-2</c:v>
                </c:pt>
                <c:pt idx="11">
                  <c:v>1.3505066666052012</c:v>
                </c:pt>
                <c:pt idx="12">
                  <c:v>1.4251371459301558</c:v>
                </c:pt>
                <c:pt idx="13">
                  <c:v>1.6737693816589343</c:v>
                </c:pt>
                <c:pt idx="14">
                  <c:v>4.4132973433198483E-2</c:v>
                </c:pt>
                <c:pt idx="15">
                  <c:v>6.0381255776330809</c:v>
                </c:pt>
                <c:pt idx="16">
                  <c:v>8.4128858050956161</c:v>
                </c:pt>
                <c:pt idx="17">
                  <c:v>7.1290051420113887</c:v>
                </c:pt>
              </c:numCache>
            </c:numRef>
          </c:xVal>
          <c:yVal>
            <c:numRef>
              <c:f>Sheet7!$D$66:$D$83</c:f>
              <c:numCache>
                <c:formatCode>0.00_ </c:formatCode>
                <c:ptCount val="18"/>
                <c:pt idx="0">
                  <c:v>2.5993514338398933</c:v>
                </c:pt>
                <c:pt idx="1">
                  <c:v>0</c:v>
                </c:pt>
                <c:pt idx="2">
                  <c:v>0</c:v>
                </c:pt>
                <c:pt idx="3">
                  <c:v>3.2847968461880845</c:v>
                </c:pt>
                <c:pt idx="4">
                  <c:v>1.2933172251541936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0.87143620812544542</c:v>
                </c:pt>
                <c:pt idx="17">
                  <c:v>1.1152441197434069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447232"/>
        <c:axId val="88449408"/>
      </c:scatterChart>
      <c:valAx>
        <c:axId val="88447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altLang="ko-KR" sz="900" b="1" i="0" baseline="0">
                    <a:effectLst/>
                  </a:rPr>
                  <a:t>Relative quantity of lysine decarboxylase mRNA </a:t>
                </a:r>
                <a:endParaRPr lang="ko-KR" altLang="ko-KR" sz="900">
                  <a:effectLst/>
                </a:endParaRPr>
              </a:p>
            </c:rich>
          </c:tx>
          <c:layout/>
          <c:overlay val="0"/>
        </c:title>
        <c:numFmt formatCode="0_ " sourceLinked="0"/>
        <c:majorTickMark val="out"/>
        <c:minorTickMark val="none"/>
        <c:tickLblPos val="nextTo"/>
        <c:crossAx val="88449408"/>
        <c:crosses val="autoZero"/>
        <c:crossBetween val="midCat"/>
      </c:valAx>
      <c:valAx>
        <c:axId val="8844940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/>
                  <a:t>Concentration</a:t>
                </a:r>
                <a:r>
                  <a:rPr lang="en-US" altLang="ko-KR" baseline="0"/>
                  <a:t> (</a:t>
                </a:r>
                <a:r>
                  <a:rPr lang="en-US" altLang="ko-KR" baseline="0">
                    <a:latin typeface="맑은 고딕"/>
                    <a:ea typeface="맑은 고딕"/>
                  </a:rPr>
                  <a:t>µg/ml</a:t>
                </a:r>
                <a:r>
                  <a:rPr lang="en-US" altLang="ko-KR" baseline="0"/>
                  <a:t>)</a:t>
                </a:r>
                <a:endParaRPr lang="ko-KR" altLang="en-US"/>
              </a:p>
            </c:rich>
          </c:tx>
          <c:layout/>
          <c:overlay val="0"/>
        </c:title>
        <c:numFmt formatCode="0.0_ " sourceLinked="0"/>
        <c:majorTickMark val="out"/>
        <c:minorTickMark val="none"/>
        <c:tickLblPos val="nextTo"/>
        <c:crossAx val="8844723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391FA1-328D-40D8-A855-5E682C9D8CA5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A16073E-9D8C-4B79-B8BB-6A913704287E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+mn-lt"/>
              <a:cs typeface="Times New Roman" panose="02020603050405020304" pitchFamily="18" charset="0"/>
            </a:rPr>
            <a:t>High protein foods</a:t>
          </a:r>
          <a:endParaRPr lang="ko-KR" altLang="en-US" sz="1400" dirty="0">
            <a:latin typeface="+mn-lt"/>
          </a:endParaRPr>
        </a:p>
      </dgm:t>
    </dgm:pt>
    <dgm:pt modelId="{8149A6C3-F4CB-4EB1-AFB9-2D952D0BA3A5}" type="parTrans" cxnId="{E4FED2B7-DA74-42E0-9963-2807DECB4BE5}">
      <dgm:prSet/>
      <dgm:spPr/>
      <dgm:t>
        <a:bodyPr/>
        <a:lstStyle/>
        <a:p>
          <a:pPr latinLnBrk="1"/>
          <a:endParaRPr lang="ko-KR" altLang="en-US"/>
        </a:p>
      </dgm:t>
    </dgm:pt>
    <dgm:pt modelId="{E7BCD353-6792-4140-BE96-66D087E93D7F}" type="sibTrans" cxnId="{E4FED2B7-DA74-42E0-9963-2807DECB4BE5}">
      <dgm:prSet/>
      <dgm:spPr/>
      <dgm:t>
        <a:bodyPr/>
        <a:lstStyle/>
        <a:p>
          <a:pPr latinLnBrk="1"/>
          <a:endParaRPr lang="ko-KR" altLang="en-US"/>
        </a:p>
      </dgm:t>
    </dgm:pt>
    <dgm:pt modelId="{EBCB35D8-65FB-49C6-BAB3-84F19CF2C196}">
      <dgm:prSet phldrT="[텍스트]" custT="1"/>
      <dgm:spPr/>
      <dgm:t>
        <a:bodyPr/>
        <a:lstStyle/>
        <a:p>
          <a:pPr algn="ctr" latinLnBrk="1"/>
          <a:r>
            <a:rPr lang="en-US" altLang="ko-KR" sz="1400" b="1" dirty="0" smtClean="0">
              <a:latin typeface="+mn-lt"/>
              <a:cs typeface="Times New Roman" panose="02020603050405020304" pitchFamily="18" charset="0"/>
            </a:rPr>
            <a:t>Fermented foods</a:t>
          </a:r>
          <a:endParaRPr lang="ko-KR" altLang="en-US" sz="1400" dirty="0">
            <a:latin typeface="+mn-lt"/>
          </a:endParaRPr>
        </a:p>
      </dgm:t>
    </dgm:pt>
    <dgm:pt modelId="{733E0430-129F-4C81-B51D-2947B87EC6F8}" type="parTrans" cxnId="{8E7BCC08-5450-4F86-AA74-EC1821670A83}">
      <dgm:prSet/>
      <dgm:spPr/>
      <dgm:t>
        <a:bodyPr/>
        <a:lstStyle/>
        <a:p>
          <a:pPr latinLnBrk="1"/>
          <a:endParaRPr lang="ko-KR" altLang="en-US"/>
        </a:p>
      </dgm:t>
    </dgm:pt>
    <dgm:pt modelId="{66D29BA9-21C0-4EED-B77D-68E523E49E69}" type="sibTrans" cxnId="{8E7BCC08-5450-4F86-AA74-EC1821670A83}">
      <dgm:prSet/>
      <dgm:spPr>
        <a:solidFill>
          <a:srgbClr val="800000"/>
        </a:solidFill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79BA7443-87E1-4F24-BA0A-0BC2AC808F06}">
      <dgm:prSet phldrT="[텍스트]" custT="1"/>
      <dgm:spPr/>
      <dgm:t>
        <a:bodyPr/>
        <a:lstStyle/>
        <a:p>
          <a:pPr latinLnBrk="1"/>
          <a:r>
            <a:rPr lang="en-US" altLang="ko-KR" sz="1600" b="1" dirty="0" smtClean="0">
              <a:latin typeface="+mn-lt"/>
              <a:cs typeface="Times New Roman" panose="02020603050405020304" pitchFamily="18" charset="0"/>
            </a:rPr>
            <a:t>Biogenic amines</a:t>
          </a:r>
          <a:endParaRPr lang="ko-KR" altLang="en-US" sz="1600" b="1" dirty="0">
            <a:latin typeface="+mn-lt"/>
            <a:cs typeface="Times New Roman" panose="02020603050405020304" pitchFamily="18" charset="0"/>
          </a:endParaRPr>
        </a:p>
      </dgm:t>
    </dgm:pt>
    <dgm:pt modelId="{0B7B7D5C-CAFB-403F-8368-4681407140BA}" type="parTrans" cxnId="{F81D4EA9-B0B4-4B5D-B904-FFAECC9F32B9}">
      <dgm:prSet/>
      <dgm:spPr/>
      <dgm:t>
        <a:bodyPr/>
        <a:lstStyle/>
        <a:p>
          <a:pPr latinLnBrk="1"/>
          <a:endParaRPr lang="ko-KR" altLang="en-US"/>
        </a:p>
      </dgm:t>
    </dgm:pt>
    <dgm:pt modelId="{8B3B3A84-BE61-4CF0-9242-7A32B5236B8C}" type="sibTrans" cxnId="{F81D4EA9-B0B4-4B5D-B904-FFAECC9F32B9}">
      <dgm:prSet/>
      <dgm:spPr>
        <a:solidFill>
          <a:srgbClr val="800000"/>
        </a:solidFill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F9A0C4FD-419D-4E9B-8FE1-CE8215FD4225}">
      <dgm:prSet phldrT="[텍스트]" custT="1"/>
      <dgm:spPr/>
      <dgm:t>
        <a:bodyPr/>
        <a:lstStyle/>
        <a:p>
          <a:pPr latinLnBrk="1"/>
          <a:r>
            <a:rPr lang="en-US" altLang="ko-KR" sz="1600" b="1" dirty="0" smtClean="0">
              <a:latin typeface="+mn-lt"/>
              <a:cs typeface="Times New Roman" panose="02020603050405020304" pitchFamily="18" charset="0"/>
            </a:rPr>
            <a:t>Microorganisms</a:t>
          </a:r>
          <a:endParaRPr lang="ko-KR" altLang="en-US" sz="1600" b="1" dirty="0">
            <a:latin typeface="+mn-lt"/>
            <a:cs typeface="Times New Roman" panose="02020603050405020304" pitchFamily="18" charset="0"/>
          </a:endParaRPr>
        </a:p>
      </dgm:t>
    </dgm:pt>
    <dgm:pt modelId="{2194EA14-67AD-4D11-8CCF-DCC23BE44453}" type="parTrans" cxnId="{47607439-558E-4296-98FD-DE36C4CF3879}">
      <dgm:prSet/>
      <dgm:spPr/>
      <dgm:t>
        <a:bodyPr/>
        <a:lstStyle/>
        <a:p>
          <a:pPr latinLnBrk="1"/>
          <a:endParaRPr lang="ko-KR" altLang="en-US"/>
        </a:p>
      </dgm:t>
    </dgm:pt>
    <dgm:pt modelId="{016AE1D4-8691-47C4-902D-1BC6CE4BF33C}" type="sibTrans" cxnId="{47607439-558E-4296-98FD-DE36C4CF3879}">
      <dgm:prSet/>
      <dgm:spPr>
        <a:solidFill>
          <a:srgbClr val="800000"/>
        </a:solidFill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C81E1F37-62FF-4D7E-A365-056EF553A879}" type="pres">
      <dgm:prSet presAssocID="{31391FA1-328D-40D8-A855-5E682C9D8CA5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B865A8-B95F-461C-9E22-36B07ECD682F}" type="pres">
      <dgm:prSet presAssocID="{31391FA1-328D-40D8-A855-5E682C9D8CA5}" presName="arrowNode" presStyleLbl="node1" presStyleIdx="0" presStyleCnt="1" custAng="21279125" custScaleX="88094" custScaleY="86741" custLinFactNeighborX="9843" custLinFactNeighborY="-9229"/>
      <dgm:spPr>
        <a:solidFill>
          <a:srgbClr val="800000"/>
        </a:solidFill>
        <a:ln>
          <a:noFill/>
        </a:ln>
        <a:effectLst>
          <a:glow rad="63500">
            <a:srgbClr val="C00000">
              <a:alpha val="40000"/>
            </a:srgbClr>
          </a:glow>
          <a:reflection endPos="0" dist="50800" dir="5400000" sy="-100000" algn="bl" rotWithShape="0"/>
          <a:softEdge rad="609600"/>
        </a:effectLst>
        <a:scene3d>
          <a:camera prst="orthographicFront"/>
          <a:lightRig rig="threePt" dir="t"/>
        </a:scene3d>
        <a:sp3d>
          <a:bevelT/>
          <a:bevelB w="165100" prst="coolSlant"/>
        </a:sp3d>
      </dgm:spPr>
      <dgm:t>
        <a:bodyPr/>
        <a:lstStyle/>
        <a:p>
          <a:pPr latinLnBrk="1"/>
          <a:endParaRPr lang="ko-KR" altLang="en-US"/>
        </a:p>
      </dgm:t>
    </dgm:pt>
    <dgm:pt modelId="{E1F98240-3909-40C7-A4B4-47E51B58DC9E}" type="pres">
      <dgm:prSet presAssocID="{EA16073E-9D8C-4B79-B8BB-6A913704287E}" presName="txNode1" presStyleLbl="revTx" presStyleIdx="0" presStyleCnt="4" custScaleY="34165" custLinFactNeighborX="-44725" custLinFactNeighborY="476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69D14-FF6C-4187-B49E-878E49B9CF2A}" type="pres">
      <dgm:prSet presAssocID="{EBCB35D8-65FB-49C6-BAB3-84F19CF2C196}" presName="txNode2" presStyleLbl="revTx" presStyleIdx="1" presStyleCnt="4" custScaleX="77352" custScaleY="41870" custLinFactY="100000" custLinFactNeighborX="12749" custLinFactNeighborY="16433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36659D-DA8A-47B9-8F14-E38E8B157984}" type="pres">
      <dgm:prSet presAssocID="{66D29BA9-21C0-4EED-B77D-68E523E49E69}" presName="dotNode2" presStyleCnt="0"/>
      <dgm:spPr/>
    </dgm:pt>
    <dgm:pt modelId="{D588DBE9-98CB-47F5-B2E8-C59EA9AC5AAC}" type="pres">
      <dgm:prSet presAssocID="{66D29BA9-21C0-4EED-B77D-68E523E49E69}" presName="dotRepeatNode" presStyleLbl="fgShp" presStyleIdx="0" presStyleCnt="2" custLinFactX="85763" custLinFactY="-167627" custLinFactNeighborX="100000" custLinFactNeighborY="-200000"/>
      <dgm:spPr/>
      <dgm:t>
        <a:bodyPr/>
        <a:lstStyle/>
        <a:p>
          <a:pPr latinLnBrk="1"/>
          <a:endParaRPr lang="ko-KR" altLang="en-US"/>
        </a:p>
      </dgm:t>
    </dgm:pt>
    <dgm:pt modelId="{05D02BD9-F5DF-44FA-AE39-7574A248C8A6}" type="pres">
      <dgm:prSet presAssocID="{F9A0C4FD-419D-4E9B-8FE1-CE8215FD4225}" presName="txNode3" presStyleLbl="revTx" presStyleIdx="2" presStyleCnt="4" custScaleX="56632" custScaleY="41870" custLinFactY="-100000" custLinFactNeighborX="69355" custLinFactNeighborY="-1124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2507B07-E428-453F-9F3F-02E10D0CB32C}" type="pres">
      <dgm:prSet presAssocID="{016AE1D4-8691-47C4-902D-1BC6CE4BF33C}" presName="dotNode3" presStyleCnt="0"/>
      <dgm:spPr/>
    </dgm:pt>
    <dgm:pt modelId="{D92A1946-21D8-443E-8C3E-DDA74A8428FF}" type="pres">
      <dgm:prSet presAssocID="{016AE1D4-8691-47C4-902D-1BC6CE4BF33C}" presName="dotRepeatNode" presStyleLbl="fgShp" presStyleIdx="1" presStyleCnt="2" custLinFactX="121214" custLinFactY="-200000" custLinFactNeighborX="200000" custLinFactNeighborY="-214100"/>
      <dgm:spPr/>
      <dgm:t>
        <a:bodyPr/>
        <a:lstStyle/>
        <a:p>
          <a:pPr latinLnBrk="1"/>
          <a:endParaRPr lang="ko-KR" altLang="en-US"/>
        </a:p>
      </dgm:t>
    </dgm:pt>
    <dgm:pt modelId="{61638C69-90C7-4451-85A9-0BF60987D5CC}" type="pres">
      <dgm:prSet presAssocID="{79BA7443-87E1-4F24-BA0A-0BC2AC808F06}" presName="txNode4" presStyleLbl="revTx" presStyleIdx="3" presStyleCnt="4" custScaleX="82412" custScaleY="45286" custLinFactY="-100000" custLinFactNeighborX="-79782" custLinFactNeighborY="-15490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1A9BC65-5A29-4D39-9C4E-D4022D184C4B}" type="presOf" srcId="{EBCB35D8-65FB-49C6-BAB3-84F19CF2C196}" destId="{F8B69D14-FF6C-4187-B49E-878E49B9CF2A}" srcOrd="0" destOrd="0" presId="urn:microsoft.com/office/officeart/2009/3/layout/DescendingProcess"/>
    <dgm:cxn modelId="{D1FD2F4E-982C-4142-B4B5-CF3FFAA340C6}" type="presOf" srcId="{F9A0C4FD-419D-4E9B-8FE1-CE8215FD4225}" destId="{05D02BD9-F5DF-44FA-AE39-7574A248C8A6}" srcOrd="0" destOrd="0" presId="urn:microsoft.com/office/officeart/2009/3/layout/DescendingProcess"/>
    <dgm:cxn modelId="{70F9CB94-0CFF-4CAD-97D2-C566E94EE621}" type="presOf" srcId="{016AE1D4-8691-47C4-902D-1BC6CE4BF33C}" destId="{D92A1946-21D8-443E-8C3E-DDA74A8428FF}" srcOrd="0" destOrd="0" presId="urn:microsoft.com/office/officeart/2009/3/layout/DescendingProcess"/>
    <dgm:cxn modelId="{D47B86A1-0017-4A69-8959-6F2B5A0E4FB7}" type="presOf" srcId="{66D29BA9-21C0-4EED-B77D-68E523E49E69}" destId="{D588DBE9-98CB-47F5-B2E8-C59EA9AC5AAC}" srcOrd="0" destOrd="0" presId="urn:microsoft.com/office/officeart/2009/3/layout/DescendingProcess"/>
    <dgm:cxn modelId="{6A22B2E8-0B01-4620-A2BF-AA7659FB6AA7}" type="presOf" srcId="{31391FA1-328D-40D8-A855-5E682C9D8CA5}" destId="{C81E1F37-62FF-4D7E-A365-056EF553A879}" srcOrd="0" destOrd="0" presId="urn:microsoft.com/office/officeart/2009/3/layout/DescendingProcess"/>
    <dgm:cxn modelId="{6E91AC9A-8250-497F-B3AA-594232AC1BCB}" type="presOf" srcId="{EA16073E-9D8C-4B79-B8BB-6A913704287E}" destId="{E1F98240-3909-40C7-A4B4-47E51B58DC9E}" srcOrd="0" destOrd="0" presId="urn:microsoft.com/office/officeart/2009/3/layout/DescendingProcess"/>
    <dgm:cxn modelId="{47607439-558E-4296-98FD-DE36C4CF3879}" srcId="{31391FA1-328D-40D8-A855-5E682C9D8CA5}" destId="{F9A0C4FD-419D-4E9B-8FE1-CE8215FD4225}" srcOrd="2" destOrd="0" parTransId="{2194EA14-67AD-4D11-8CCF-DCC23BE44453}" sibTransId="{016AE1D4-8691-47C4-902D-1BC6CE4BF33C}"/>
    <dgm:cxn modelId="{E4FED2B7-DA74-42E0-9963-2807DECB4BE5}" srcId="{31391FA1-328D-40D8-A855-5E682C9D8CA5}" destId="{EA16073E-9D8C-4B79-B8BB-6A913704287E}" srcOrd="0" destOrd="0" parTransId="{8149A6C3-F4CB-4EB1-AFB9-2D952D0BA3A5}" sibTransId="{E7BCD353-6792-4140-BE96-66D087E93D7F}"/>
    <dgm:cxn modelId="{8E7BCC08-5450-4F86-AA74-EC1821670A83}" srcId="{31391FA1-328D-40D8-A855-5E682C9D8CA5}" destId="{EBCB35D8-65FB-49C6-BAB3-84F19CF2C196}" srcOrd="1" destOrd="0" parTransId="{733E0430-129F-4C81-B51D-2947B87EC6F8}" sibTransId="{66D29BA9-21C0-4EED-B77D-68E523E49E69}"/>
    <dgm:cxn modelId="{A5B5C828-546B-4D1B-BB81-7887EE6388E9}" type="presOf" srcId="{79BA7443-87E1-4F24-BA0A-0BC2AC808F06}" destId="{61638C69-90C7-4451-85A9-0BF60987D5CC}" srcOrd="0" destOrd="0" presId="urn:microsoft.com/office/officeart/2009/3/layout/DescendingProcess"/>
    <dgm:cxn modelId="{F81D4EA9-B0B4-4B5D-B904-FFAECC9F32B9}" srcId="{31391FA1-328D-40D8-A855-5E682C9D8CA5}" destId="{79BA7443-87E1-4F24-BA0A-0BC2AC808F06}" srcOrd="3" destOrd="0" parTransId="{0B7B7D5C-CAFB-403F-8368-4681407140BA}" sibTransId="{8B3B3A84-BE61-4CF0-9242-7A32B5236B8C}"/>
    <dgm:cxn modelId="{B28FBAC0-23AE-420E-BCDB-F15EAA29DA1A}" type="presParOf" srcId="{C81E1F37-62FF-4D7E-A365-056EF553A879}" destId="{DDB865A8-B95F-461C-9E22-36B07ECD682F}" srcOrd="0" destOrd="0" presId="urn:microsoft.com/office/officeart/2009/3/layout/DescendingProcess"/>
    <dgm:cxn modelId="{923876DE-0514-429D-ADF3-EC57F88416FA}" type="presParOf" srcId="{C81E1F37-62FF-4D7E-A365-056EF553A879}" destId="{E1F98240-3909-40C7-A4B4-47E51B58DC9E}" srcOrd="1" destOrd="0" presId="urn:microsoft.com/office/officeart/2009/3/layout/DescendingProcess"/>
    <dgm:cxn modelId="{D9C495EC-5EEA-4A46-9597-9B4E3597F8F0}" type="presParOf" srcId="{C81E1F37-62FF-4D7E-A365-056EF553A879}" destId="{F8B69D14-FF6C-4187-B49E-878E49B9CF2A}" srcOrd="2" destOrd="0" presId="urn:microsoft.com/office/officeart/2009/3/layout/DescendingProcess"/>
    <dgm:cxn modelId="{44D629F7-57F5-439A-A5B5-5C210E123047}" type="presParOf" srcId="{C81E1F37-62FF-4D7E-A365-056EF553A879}" destId="{8936659D-DA8A-47B9-8F14-E38E8B157984}" srcOrd="3" destOrd="0" presId="urn:microsoft.com/office/officeart/2009/3/layout/DescendingProcess"/>
    <dgm:cxn modelId="{D84A9328-501F-45F1-A2B0-7DAE67748144}" type="presParOf" srcId="{8936659D-DA8A-47B9-8F14-E38E8B157984}" destId="{D588DBE9-98CB-47F5-B2E8-C59EA9AC5AAC}" srcOrd="0" destOrd="0" presId="urn:microsoft.com/office/officeart/2009/3/layout/DescendingProcess"/>
    <dgm:cxn modelId="{5269FAC0-8AF5-491F-9AF8-49C70C41E2F8}" type="presParOf" srcId="{C81E1F37-62FF-4D7E-A365-056EF553A879}" destId="{05D02BD9-F5DF-44FA-AE39-7574A248C8A6}" srcOrd="4" destOrd="0" presId="urn:microsoft.com/office/officeart/2009/3/layout/DescendingProcess"/>
    <dgm:cxn modelId="{7EDF9D9E-93AD-4CFE-9E99-B7BFBE946A6D}" type="presParOf" srcId="{C81E1F37-62FF-4D7E-A365-056EF553A879}" destId="{32507B07-E428-453F-9F3F-02E10D0CB32C}" srcOrd="5" destOrd="0" presId="urn:microsoft.com/office/officeart/2009/3/layout/DescendingProcess"/>
    <dgm:cxn modelId="{55F61D36-3F61-4420-BE78-07905B285DA1}" type="presParOf" srcId="{32507B07-E428-453F-9F3F-02E10D0CB32C}" destId="{D92A1946-21D8-443E-8C3E-DDA74A8428FF}" srcOrd="0" destOrd="0" presId="urn:microsoft.com/office/officeart/2009/3/layout/DescendingProcess"/>
    <dgm:cxn modelId="{389D275E-AB83-4FF0-B28E-822301D86DA9}" type="presParOf" srcId="{C81E1F37-62FF-4D7E-A365-056EF553A879}" destId="{61638C69-90C7-4451-85A9-0BF60987D5CC}" srcOrd="6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865A8-B95F-461C-9E22-36B07ECD682F}">
      <dsp:nvSpPr>
        <dsp:cNvPr id="0" name=""/>
        <dsp:cNvSpPr/>
      </dsp:nvSpPr>
      <dsp:spPr>
        <a:xfrm rot="4075499">
          <a:off x="2245433" y="750233"/>
          <a:ext cx="4116780" cy="2956586"/>
        </a:xfrm>
        <a:prstGeom prst="swooshArrow">
          <a:avLst>
            <a:gd name="adj1" fmla="val 16310"/>
            <a:gd name="adj2" fmla="val 31370"/>
          </a:avLst>
        </a:prstGeom>
        <a:solidFill>
          <a:srgbClr val="800000"/>
        </a:solidFill>
        <a:ln w="25400" cap="flat" cmpd="sng" algn="ctr">
          <a:noFill/>
          <a:prstDash val="solid"/>
        </a:ln>
        <a:effectLst>
          <a:glow rad="63500">
            <a:srgbClr val="C00000">
              <a:alpha val="40000"/>
            </a:srgbClr>
          </a:glow>
          <a:reflection endPos="0" dist="50800" dir="5400000" sy="-100000" algn="bl" rotWithShape="0"/>
          <a:softEdge rad="609600"/>
        </a:effectLst>
        <a:scene3d>
          <a:camera prst="orthographicFront"/>
          <a:lightRig rig="threePt" dir="t"/>
        </a:scene3d>
        <a:sp3d>
          <a:bevelT/>
          <a:bevelB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8DBE9-98CB-47F5-B2E8-C59EA9AC5AAC}">
      <dsp:nvSpPr>
        <dsp:cNvPr id="0" name=""/>
        <dsp:cNvSpPr/>
      </dsp:nvSpPr>
      <dsp:spPr>
        <a:xfrm>
          <a:off x="3684284" y="1214720"/>
          <a:ext cx="120472" cy="120472"/>
        </a:xfrm>
        <a:prstGeom prst="ellipse">
          <a:avLst/>
        </a:prstGeom>
        <a:solidFill>
          <a:srgbClr val="80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2A1946-21D8-443E-8C3E-DDA74A8428FF}">
      <dsp:nvSpPr>
        <dsp:cNvPr id="0" name=""/>
        <dsp:cNvSpPr/>
      </dsp:nvSpPr>
      <dsp:spPr>
        <a:xfrm>
          <a:off x="4896680" y="2181643"/>
          <a:ext cx="120472" cy="120472"/>
        </a:xfrm>
        <a:prstGeom prst="ellipse">
          <a:avLst/>
        </a:prstGeom>
        <a:solidFill>
          <a:srgbClr val="80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F98240-3909-40C7-A4B4-47E51B58DC9E}">
      <dsp:nvSpPr>
        <dsp:cNvPr id="0" name=""/>
        <dsp:cNvSpPr/>
      </dsp:nvSpPr>
      <dsp:spPr>
        <a:xfrm>
          <a:off x="144014" y="687539"/>
          <a:ext cx="2249186" cy="302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b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+mn-lt"/>
              <a:cs typeface="Times New Roman" panose="02020603050405020304" pitchFamily="18" charset="0"/>
            </a:rPr>
            <a:t>High protein foods</a:t>
          </a:r>
          <a:endParaRPr lang="ko-KR" altLang="en-US" sz="1400" kern="1200" dirty="0">
            <a:latin typeface="+mn-lt"/>
          </a:endParaRPr>
        </a:p>
      </dsp:txBody>
      <dsp:txXfrm>
        <a:off x="144014" y="687539"/>
        <a:ext cx="2249186" cy="302087"/>
      </dsp:txXfrm>
    </dsp:sp>
    <dsp:sp modelId="{F8B69D14-FF6C-4187-B49E-878E49B9CF2A}">
      <dsp:nvSpPr>
        <dsp:cNvPr id="0" name=""/>
        <dsp:cNvSpPr/>
      </dsp:nvSpPr>
      <dsp:spPr>
        <a:xfrm>
          <a:off x="4874933" y="3870026"/>
          <a:ext cx="2398090" cy="370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+mn-lt"/>
              <a:cs typeface="Times New Roman" panose="02020603050405020304" pitchFamily="18" charset="0"/>
            </a:rPr>
            <a:t>Fermented foods</a:t>
          </a:r>
          <a:endParaRPr lang="ko-KR" altLang="en-US" sz="1400" kern="1200" dirty="0">
            <a:latin typeface="+mn-lt"/>
          </a:endParaRPr>
        </a:p>
      </dsp:txBody>
      <dsp:txXfrm>
        <a:off x="4874933" y="3870026"/>
        <a:ext cx="2398090" cy="370215"/>
      </dsp:txXfrm>
    </dsp:sp>
    <dsp:sp modelId="{05D02BD9-F5DF-44FA-AE39-7574A248C8A6}">
      <dsp:nvSpPr>
        <dsp:cNvPr id="0" name=""/>
        <dsp:cNvSpPr/>
      </dsp:nvSpPr>
      <dsp:spPr>
        <a:xfrm>
          <a:off x="3917039" y="677004"/>
          <a:ext cx="1721296" cy="370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 smtClean="0">
              <a:latin typeface="+mn-lt"/>
              <a:cs typeface="Times New Roman" panose="02020603050405020304" pitchFamily="18" charset="0"/>
            </a:rPr>
            <a:t>Microorganisms</a:t>
          </a:r>
          <a:endParaRPr lang="ko-KR" altLang="en-US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3917039" y="677004"/>
        <a:ext cx="1721296" cy="370215"/>
      </dsp:txXfrm>
    </dsp:sp>
    <dsp:sp modelId="{61638C69-90C7-4451-85A9-0BF60987D5CC}">
      <dsp:nvSpPr>
        <dsp:cNvPr id="0" name=""/>
        <dsp:cNvSpPr/>
      </dsp:nvSpPr>
      <dsp:spPr>
        <a:xfrm>
          <a:off x="2031765" y="2605490"/>
          <a:ext cx="2504864" cy="40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 smtClean="0">
              <a:latin typeface="+mn-lt"/>
              <a:cs typeface="Times New Roman" panose="02020603050405020304" pitchFamily="18" charset="0"/>
            </a:rPr>
            <a:t>Biogenic amines</a:t>
          </a:r>
          <a:endParaRPr lang="ko-KR" altLang="en-US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2031765" y="2605490"/>
        <a:ext cx="2504864" cy="400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5EF61-DC3D-4BCA-AC9D-8EAFB230866B}" type="datetimeFigureOut">
              <a:rPr lang="ko-KR" altLang="en-US" smtClean="0"/>
              <a:t>2015-08-08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C8E3F-0E93-4FB5-B5A7-61D811FD507C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482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CI_main_2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07CD2-1EDF-45D7-996B-C8EAAF4DF1E1}" type="datetimeFigureOut">
              <a:rPr lang="ko-KR" altLang="en-US" smtClean="0"/>
              <a:pPr/>
              <a:t>2015-08-08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E6FF9-CBE5-4B15-A365-6B4B17788A3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6/61/Flag_map_of_Korea_(South_Korea).png" TargetMode="External"/><Relationship Id="rId3" Type="http://schemas.openxmlformats.org/officeDocument/2006/relationships/hyperlink" Target="http://www.moovingdesigns.com/vector/wp-content/uploads/2012/01/japanmap.pdf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upload.wikimedia.org/wikipedia/commons/d/d7/Flag_map_of_the_People's_Republic_of_China.png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png"/><Relationship Id="rId18" Type="http://schemas.openxmlformats.org/officeDocument/2006/relationships/image" Target="../media/image30.png"/><Relationship Id="rId3" Type="http://schemas.openxmlformats.org/officeDocument/2006/relationships/diagramData" Target="../diagrams/data1.xml"/><Relationship Id="rId21" Type="http://schemas.openxmlformats.org/officeDocument/2006/relationships/image" Target="../media/image33.png"/><Relationship Id="rId7" Type="http://schemas.microsoft.com/office/2007/relationships/diagramDrawing" Target="../diagrams/drawing1.xml"/><Relationship Id="rId12" Type="http://schemas.openxmlformats.org/officeDocument/2006/relationships/image" Target="../media/image27.jpg"/><Relationship Id="rId17" Type="http://schemas.microsoft.com/office/2007/relationships/hdphoto" Target="../media/hdphoto4.wdp"/><Relationship Id="rId2" Type="http://schemas.openxmlformats.org/officeDocument/2006/relationships/image" Target="../media/image22.jpg"/><Relationship Id="rId16" Type="http://schemas.openxmlformats.org/officeDocument/2006/relationships/image" Target="../media/image29.png"/><Relationship Id="rId20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6.jp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5.jpg"/><Relationship Id="rId23" Type="http://schemas.openxmlformats.org/officeDocument/2006/relationships/image" Target="../media/image35.jpeg"/><Relationship Id="rId10" Type="http://schemas.openxmlformats.org/officeDocument/2006/relationships/image" Target="../media/image25.png"/><Relationship Id="rId19" Type="http://schemas.openxmlformats.org/officeDocument/2006/relationships/image" Target="../media/image31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png"/><Relationship Id="rId14" Type="http://schemas.openxmlformats.org/officeDocument/2006/relationships/image" Target="../media/image14.png"/><Relationship Id="rId22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eg"/><Relationship Id="rId2" Type="http://schemas.openxmlformats.org/officeDocument/2006/relationships/hyperlink" Target="http://upload.wikimedia.org/wikipedia/commons/6/61/Flag_map_of_Korea_(South_Korea)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://www.moovingdesigns.com/vector/wp-content/uploads/2012/01/japanmap.pdf" TargetMode="Externa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7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commons/d/d7/Flag_map_of_the_People's_Republic_of_China.png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jpeg"/><Relationship Id="rId7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0.gif"/><Relationship Id="rId5" Type="http://schemas.openxmlformats.org/officeDocument/2006/relationships/image" Target="../media/image39.jpeg"/><Relationship Id="rId10" Type="http://schemas.openxmlformats.org/officeDocument/2006/relationships/image" Target="../media/image45.jpg"/><Relationship Id="rId4" Type="http://schemas.openxmlformats.org/officeDocument/2006/relationships/image" Target="../media/image37.jpeg"/><Relationship Id="rId9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://www.clker.com/cliparts/T/F/O/W/j/a/boxing-glove-md.pn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3.png"/><Relationship Id="rId7" Type="http://schemas.openxmlformats.org/officeDocument/2006/relationships/hyperlink" Target="http://www.google.co.kr/url?sa=i&amp;source=images&amp;cd=&amp;cad=rja&amp;uact=8&amp;docid=GHoun5v7hG0ocM&amp;tbnid=b2-ttHB0y5N4PM:&amp;ved=0CAgQjRw4Lw&amp;url=http://blog.naver.com/PostView.nhn?blogId%3Dkucampus%26logNo%3D70048754695%26viewDate%3D%26currentPage%3D1%26listtype%3D0%26from%3DpostList&amp;ei=XPz7U_ufMI3q8AWJxYLoCA&amp;psig=AFQjCNHWu1T1vz8XgXbCrSX7dieUp9qorg&amp;ust=1409109468878186" TargetMode="External"/><Relationship Id="rId12" Type="http://schemas.openxmlformats.org/officeDocument/2006/relationships/image" Target="../media/image7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hyperlink" Target="http://www.google.co.kr/url?sa=i&amp;source=images&amp;cd=&amp;cad=rja&amp;uact=8&amp;docid=w7Ye6HUtZm7PHM&amp;tbnid=mqcKuyEtFa-lnM:&amp;ved=0CAgQjRw4Sg&amp;url=https://www.flickr.com/photos/kusejong/6417322989/&amp;ei=NAP8U8TKFYWF8gW5gYG4BQ&amp;psig=AFQjCNHjuJTNyGUsRgHWWOH-dlWz7Z5ajQ&amp;ust=1409111220427212" TargetMode="External"/><Relationship Id="rId5" Type="http://schemas.openxmlformats.org/officeDocument/2006/relationships/hyperlink" Target="http://www.google.co.kr/url?sa=i&amp;source=images&amp;cd=&amp;cad=rja&amp;uact=8&amp;docid=rN3_JxJaDpNOMM&amp;tbnid=FbcvarJPuVMwwM:&amp;ved=0CAgQjRw4fw&amp;url=http://www.coffeemama.co.kr/?c%3D17/44%26p%3D39%26sort%3Dd_regis%26orderby%3Ddesc%26uid%3D11461&amp;ei=h_z7U5PnFNDc8AXM5YCIDQ&amp;psig=AFQjCNFk8NkFjKRqQ81PegmCVy4Q1QigFw&amp;ust=1409109511401413" TargetMode="External"/><Relationship Id="rId10" Type="http://schemas.openxmlformats.org/officeDocument/2006/relationships/image" Target="../media/image76.jpeg"/><Relationship Id="rId4" Type="http://schemas.openxmlformats.org/officeDocument/2006/relationships/image" Target="../media/image73.jpeg"/><Relationship Id="rId9" Type="http://schemas.openxmlformats.org/officeDocument/2006/relationships/hyperlink" Target="http://www.google.co.kr/url?sa=i&amp;source=images&amp;cd=&amp;cad=rja&amp;uact=8&amp;docid=vL3QjJ93V-ilrM&amp;tbnid=0jxifL9zpiCoEM:&amp;ved=0CAgQjRw&amp;url=http://article.joins.com/news/article/article.asp?total_id%3D9252717%26ctg%3D1201&amp;ei=jwP8U766MIvh8AXN3oLICw&amp;psig=AFQjCNEkEXkhdwoXTwEfkMsjTbWm__AEAg&amp;ust=140911131185957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1-21.png"/>
          <p:cNvPicPr>
            <a:picLocks noChangeAspect="1"/>
          </p:cNvPicPr>
          <p:nvPr/>
        </p:nvPicPr>
        <p:blipFill>
          <a:blip r:embed="rId2" cstate="print"/>
          <a:srcRect l="43809" t="58255" r="43571" b="32538"/>
          <a:stretch>
            <a:fillRect/>
          </a:stretch>
        </p:blipFill>
        <p:spPr>
          <a:xfrm>
            <a:off x="480526" y="1756265"/>
            <a:ext cx="787460" cy="430875"/>
          </a:xfrm>
          <a:prstGeom prst="rect">
            <a:avLst/>
          </a:prstGeom>
        </p:spPr>
      </p:pic>
      <p:pic>
        <p:nvPicPr>
          <p:cNvPr id="7" name="그림 6" descr="1-20.png"/>
          <p:cNvPicPr>
            <a:picLocks noChangeAspect="1"/>
          </p:cNvPicPr>
          <p:nvPr/>
        </p:nvPicPr>
        <p:blipFill>
          <a:blip r:embed="rId3" cstate="print"/>
          <a:srcRect l="42261" t="35396" r="42261" b="38094"/>
          <a:stretch>
            <a:fillRect/>
          </a:stretch>
        </p:blipFill>
        <p:spPr>
          <a:xfrm>
            <a:off x="391495" y="692696"/>
            <a:ext cx="965751" cy="1240619"/>
          </a:xfrm>
          <a:prstGeom prst="rect">
            <a:avLst/>
          </a:prstGeom>
        </p:spPr>
      </p:pic>
      <p:pic>
        <p:nvPicPr>
          <p:cNvPr id="8" name="그림 7" descr="1-19.png"/>
          <p:cNvPicPr>
            <a:picLocks noChangeAspect="1"/>
          </p:cNvPicPr>
          <p:nvPr/>
        </p:nvPicPr>
        <p:blipFill>
          <a:blip r:embed="rId4" cstate="print"/>
          <a:srcRect l="37380" t="24125" r="37975" b="65239"/>
          <a:stretch>
            <a:fillRect/>
          </a:stretch>
        </p:blipFill>
        <p:spPr>
          <a:xfrm>
            <a:off x="107504" y="153550"/>
            <a:ext cx="1537774" cy="497733"/>
          </a:xfrm>
          <a:prstGeom prst="rect">
            <a:avLst/>
          </a:prstGeom>
        </p:spPr>
      </p:pic>
      <p:pic>
        <p:nvPicPr>
          <p:cNvPr id="9" name="그림 8" descr="1-19.png"/>
          <p:cNvPicPr>
            <a:picLocks noChangeAspect="1"/>
          </p:cNvPicPr>
          <p:nvPr/>
        </p:nvPicPr>
        <p:blipFill>
          <a:blip r:embed="rId4" cstate="print"/>
          <a:srcRect l="37975" t="64604" r="37618" b="28887"/>
          <a:stretch>
            <a:fillRect/>
          </a:stretch>
        </p:blipFill>
        <p:spPr>
          <a:xfrm>
            <a:off x="122362" y="1972289"/>
            <a:ext cx="1522916" cy="30458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72210" y="2287091"/>
            <a:ext cx="7960230" cy="175155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72210" y="2060848"/>
            <a:ext cx="7960230" cy="2157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600" b="1" dirty="0" smtClean="0">
                <a:solidFill>
                  <a:srgbClr val="800000"/>
                </a:solidFill>
                <a:latin typeface="+mn-lt"/>
                <a:cs typeface="Times New Roman" pitchFamily="18" charset="0"/>
              </a:rPr>
              <a:t>Occurrence</a:t>
            </a:r>
            <a:r>
              <a:rPr lang="en-US" altLang="ko-KR" sz="2600" b="1" dirty="0">
                <a:solidFill>
                  <a:srgbClr val="800000"/>
                </a:solidFill>
                <a:latin typeface="+mn-lt"/>
                <a:cs typeface="Times New Roman" pitchFamily="18" charset="0"/>
              </a:rPr>
              <a:t>, Impact and Biocontrol of </a:t>
            </a:r>
          </a:p>
          <a:p>
            <a:r>
              <a:rPr lang="en-US" altLang="ko-KR" sz="2600" b="1" dirty="0" smtClean="0">
                <a:solidFill>
                  <a:srgbClr val="800000"/>
                </a:solidFill>
                <a:latin typeface="+mn-lt"/>
                <a:cs typeface="Times New Roman" pitchFamily="18" charset="0"/>
              </a:rPr>
              <a:t>Biogenic </a:t>
            </a:r>
            <a:r>
              <a:rPr lang="en-US" altLang="ko-KR" sz="2600" b="1" dirty="0">
                <a:solidFill>
                  <a:srgbClr val="800000"/>
                </a:solidFill>
                <a:latin typeface="+mn-lt"/>
                <a:cs typeface="Times New Roman" pitchFamily="18" charset="0"/>
              </a:rPr>
              <a:t>Amines in Fermented Soybean Foods</a:t>
            </a:r>
            <a:endParaRPr lang="ko-KR" altLang="en-US" sz="2600" b="1" dirty="0">
              <a:solidFill>
                <a:srgbClr val="8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4581160"/>
            <a:ext cx="74416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Professor  Jae-</a:t>
            </a:r>
            <a:r>
              <a:rPr lang="en-US" altLang="ko-KR" sz="2400" b="1" dirty="0" err="1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Hyung</a:t>
            </a:r>
            <a:r>
              <a:rPr lang="en-US" altLang="ko-KR" sz="24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Mah</a:t>
            </a:r>
            <a:endParaRPr lang="en-US" altLang="ko-KR" sz="2400" b="1" dirty="0" smtClean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  <a:p>
            <a:pPr algn="ctr"/>
            <a:endParaRPr lang="en-US" altLang="ko-KR" sz="2000" b="1" dirty="0" smtClean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Department of Food and Biotechnology</a:t>
            </a:r>
          </a:p>
          <a:p>
            <a:pPr algn="ctr"/>
            <a:r>
              <a:rPr lang="en-US" altLang="ko-KR" sz="24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Korea University</a:t>
            </a:r>
            <a:endParaRPr lang="ko-KR" altLang="ko-KR" sz="24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210" y="151600"/>
            <a:ext cx="230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August 12, </a:t>
            </a:r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2015</a:t>
            </a:r>
            <a:endParaRPr lang="en-US" altLang="ko-KR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11190" y="651283"/>
            <a:ext cx="5832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 smtClean="0">
                <a:solidFill>
                  <a:srgbClr val="800000"/>
                </a:solidFill>
              </a:rPr>
              <a:t>4</a:t>
            </a:r>
            <a:r>
              <a:rPr lang="en-US" altLang="ko-KR" sz="1600" baseline="30000" dirty="0" smtClean="0">
                <a:solidFill>
                  <a:srgbClr val="800000"/>
                </a:solidFill>
              </a:rPr>
              <a:t>th</a:t>
            </a:r>
            <a:r>
              <a:rPr lang="en-US" altLang="ko-KR" sz="1600" dirty="0" smtClean="0">
                <a:solidFill>
                  <a:srgbClr val="800000"/>
                </a:solidFill>
              </a:rPr>
              <a:t> International Conference and Exhibition on</a:t>
            </a:r>
          </a:p>
          <a:p>
            <a:pPr algn="r"/>
            <a:r>
              <a:rPr lang="en-US" altLang="ko-KR" sz="2400" dirty="0" smtClean="0">
                <a:solidFill>
                  <a:srgbClr val="800000"/>
                </a:solidFill>
              </a:rPr>
              <a:t>Food Processing &amp; Technology</a:t>
            </a:r>
            <a:endParaRPr lang="en-US" altLang="ko-KR" sz="2400" dirty="0">
              <a:solidFill>
                <a:srgbClr val="800000"/>
              </a:solidFill>
            </a:endParaRPr>
          </a:p>
          <a:p>
            <a:pPr algn="r"/>
            <a:r>
              <a:rPr lang="en-US" altLang="ko-KR" sz="1600" dirty="0" smtClean="0">
                <a:solidFill>
                  <a:srgbClr val="800000"/>
                </a:solidFill>
              </a:rPr>
              <a:t>London, UK</a:t>
            </a:r>
            <a:endParaRPr lang="ko-KR" altLang="en-US" sz="1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5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CI_main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796243" y="908720"/>
            <a:ext cx="3600400" cy="93610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89389" y="1052736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Biogenic amines</a:t>
            </a:r>
            <a:endParaRPr lang="ko-KR" alt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7" name="그림 6" descr="아미노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142" y="4015754"/>
            <a:ext cx="1867953" cy="1341769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>
            <a:off x="3147156" y="4182582"/>
            <a:ext cx="2866809" cy="1008112"/>
          </a:xfrm>
          <a:prstGeom prst="rightArrow">
            <a:avLst/>
          </a:prstGeom>
          <a:solidFill>
            <a:srgbClr val="7E1C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Microbial </a:t>
            </a:r>
            <a:r>
              <a:rPr lang="en-US" altLang="ko-KR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decarboxylation</a:t>
            </a: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그림 8" descr="biogenic amine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7516" y="3727722"/>
            <a:ext cx="2402082" cy="214359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475656" y="2204864"/>
            <a:ext cx="6462464" cy="77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Biogenic amines are mainly produced by the growth of decarboxylase-positive </a:t>
            </a:r>
            <a:r>
              <a:rPr lang="en-US" altLang="ko-KR" b="1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microorganisms</a:t>
            </a:r>
          </a:p>
        </p:txBody>
      </p:sp>
    </p:spTree>
    <p:extLst>
      <p:ext uri="{BB962C8B-B14F-4D97-AF65-F5344CB8AC3E}">
        <p14:creationId xmlns:p14="http://schemas.microsoft.com/office/powerpoint/2010/main" val="2506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http://www.clker.com/cliparts/P/0/Q/h/w/V/male-body-silhouette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10" y="1628750"/>
            <a:ext cx="1328370" cy="352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3066922" y="2797175"/>
            <a:ext cx="2971800" cy="838200"/>
          </a:xfrm>
          <a:prstGeom prst="roundRect">
            <a:avLst>
              <a:gd name="adj" fmla="val 16667"/>
            </a:avLst>
          </a:prstGeom>
          <a:solidFill>
            <a:srgbClr val="FFFFCD"/>
          </a:solidFill>
          <a:ln w="9525">
            <a:solidFill>
              <a:srgbClr val="1B372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ko-KR" sz="2000" b="0" i="0" u="none" strike="noStrike" kern="0" cap="none" spc="0" normalizeH="0" baseline="0" noProof="0" smtClean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+mn-lt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6389560" y="2524125"/>
            <a:ext cx="2667000" cy="1371600"/>
          </a:xfrm>
          <a:prstGeom prst="leftArrowCallout">
            <a:avLst>
              <a:gd name="adj1" fmla="val 25000"/>
              <a:gd name="adj2" fmla="val 25000"/>
              <a:gd name="adj3" fmla="val 32407"/>
              <a:gd name="adj4" fmla="val 66667"/>
            </a:avLst>
          </a:prstGeom>
          <a:solidFill>
            <a:srgbClr val="DBF1E5"/>
          </a:solidFill>
          <a:ln w="9525">
            <a:solidFill>
              <a:srgbClr val="1B372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64960" y="2524125"/>
            <a:ext cx="2667000" cy="1371600"/>
          </a:xfrm>
          <a:prstGeom prst="rightArrowCallout">
            <a:avLst>
              <a:gd name="adj1" fmla="val 25000"/>
              <a:gd name="adj2" fmla="val 25000"/>
              <a:gd name="adj3" fmla="val 32407"/>
              <a:gd name="adj4" fmla="val 66667"/>
            </a:avLst>
          </a:prstGeom>
          <a:solidFill>
            <a:srgbClr val="DBF1E5"/>
          </a:solidFill>
          <a:ln w="9525">
            <a:solidFill>
              <a:srgbClr val="1B372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-36640" y="2916238"/>
            <a:ext cx="1981200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High dose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of amines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988047" y="2948554"/>
            <a:ext cx="2362200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Specific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inhibitors</a:t>
            </a:r>
            <a:endParaRPr lang="en-US" altLang="ko-KR" sz="1600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960560" y="3006725"/>
            <a:ext cx="32385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b="1" dirty="0" err="1" smtClean="0">
                <a:solidFill>
                  <a:srgbClr val="0000CC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Detoxication</a:t>
            </a:r>
            <a:r>
              <a:rPr lang="en-US" altLang="ko-KR" sz="2000" b="1" dirty="0" smtClean="0">
                <a:solidFill>
                  <a:srgbClr val="0000CC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 system</a:t>
            </a: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3613022" y="2492375"/>
            <a:ext cx="1905000" cy="1447800"/>
          </a:xfrm>
          <a:custGeom>
            <a:avLst/>
            <a:gdLst>
              <a:gd name="T0" fmla="*/ 952500 w 21600"/>
              <a:gd name="T1" fmla="*/ 0 h 21600"/>
              <a:gd name="T2" fmla="*/ 278959 w 21600"/>
              <a:gd name="T3" fmla="*/ 212009 h 21600"/>
              <a:gd name="T4" fmla="*/ 0 w 21600"/>
              <a:gd name="T5" fmla="*/ 723900 h 21600"/>
              <a:gd name="T6" fmla="*/ 278959 w 21600"/>
              <a:gd name="T7" fmla="*/ 1235791 h 21600"/>
              <a:gd name="T8" fmla="*/ 952500 w 21600"/>
              <a:gd name="T9" fmla="*/ 1447800 h 21600"/>
              <a:gd name="T10" fmla="*/ 1626041 w 21600"/>
              <a:gd name="T11" fmla="*/ 1235791 h 21600"/>
              <a:gd name="T12" fmla="*/ 1905000 w 21600"/>
              <a:gd name="T13" fmla="*/ 723900 h 21600"/>
              <a:gd name="T14" fmla="*/ 1626041 w 21600"/>
              <a:gd name="T15" fmla="*/ 21200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000" smtClean="0">
              <a:solidFill>
                <a:srgbClr val="1B372D"/>
              </a:solidFill>
              <a:ea typeface="새굴림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3211401" y="5105373"/>
            <a:ext cx="28797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Monoamine oxidase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Diamine oxidase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  <a:cs typeface="Times New Roman" panose="02020603050405020304" pitchFamily="18" charset="0"/>
              </a:rPr>
              <a:t>Polyamine oxidase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960" y="4039376"/>
            <a:ext cx="32108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Guidelines</a:t>
            </a:r>
          </a:p>
          <a:p>
            <a:endParaRPr lang="en-US" altLang="ko-KR" sz="1000" dirty="0" smtClean="0">
              <a:cs typeface="Times New Roman" panose="02020603050405020304" pitchFamily="18" charset="0"/>
            </a:endParaRPr>
          </a:p>
          <a:p>
            <a:r>
              <a:rPr lang="en-US" altLang="ko-KR" sz="1600" dirty="0" err="1" smtClean="0">
                <a:cs typeface="Times New Roman" panose="02020603050405020304" pitchFamily="18" charset="0"/>
              </a:rPr>
              <a:t>Tyramine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 : 100-800 mg/kg</a:t>
            </a:r>
          </a:p>
          <a:p>
            <a:r>
              <a:rPr lang="en-US" altLang="ko-KR" sz="1600" dirty="0" smtClean="0">
                <a:cs typeface="Times New Roman" panose="02020603050405020304" pitchFamily="18" charset="0"/>
              </a:rPr>
              <a:t>Histamine : 100 mg/kg</a:t>
            </a:r>
          </a:p>
          <a:p>
            <a:r>
              <a:rPr lang="en-US" altLang="ko-KR" sz="1600" dirty="0" smtClean="0">
                <a:cs typeface="Times New Roman" panose="02020603050405020304" pitchFamily="18" charset="0"/>
              </a:rPr>
              <a:t>ß-</a:t>
            </a:r>
            <a:r>
              <a:rPr lang="en-US" altLang="ko-KR" sz="1600" dirty="0" err="1" smtClean="0">
                <a:cs typeface="Times New Roman" panose="02020603050405020304" pitchFamily="18" charset="0"/>
              </a:rPr>
              <a:t>phenylethylamine</a:t>
            </a:r>
            <a:r>
              <a:rPr lang="en-US" altLang="ko-KR" sz="1600" dirty="0" smtClean="0"/>
              <a:t>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: 30 mg/kg</a:t>
            </a:r>
            <a:endParaRPr lang="ko-KR" altLang="en-US" sz="1600" dirty="0"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6370" y="3989454"/>
            <a:ext cx="1820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>
                <a:cs typeface="Times New Roman" panose="02020603050405020304" pitchFamily="18" charset="0"/>
              </a:rPr>
              <a:t>Pargyline</a:t>
            </a:r>
            <a:r>
              <a:rPr lang="en-US" altLang="ko-KR" sz="1600" dirty="0">
                <a:cs typeface="Times New Roman" panose="02020603050405020304" pitchFamily="18" charset="0"/>
              </a:rPr>
              <a:t>,</a:t>
            </a:r>
          </a:p>
          <a:p>
            <a:r>
              <a:rPr lang="en-US" altLang="ko-KR" sz="1600" dirty="0" err="1" smtClean="0">
                <a:cs typeface="Times New Roman" panose="02020603050405020304" pitchFamily="18" charset="0"/>
              </a:rPr>
              <a:t>Phenelzine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,</a:t>
            </a:r>
          </a:p>
          <a:p>
            <a:r>
              <a:rPr lang="en-US" altLang="ko-KR" sz="1600" dirty="0" err="1" smtClean="0">
                <a:cs typeface="Times New Roman" panose="02020603050405020304" pitchFamily="18" charset="0"/>
              </a:rPr>
              <a:t>Brofaromine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,</a:t>
            </a:r>
          </a:p>
          <a:p>
            <a:r>
              <a:rPr lang="en-US" altLang="ko-KR" sz="1600" dirty="0" err="1" smtClean="0">
                <a:cs typeface="Times New Roman" panose="02020603050405020304" pitchFamily="18" charset="0"/>
              </a:rPr>
              <a:t>Isocarboxazide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,</a:t>
            </a:r>
          </a:p>
          <a:p>
            <a:r>
              <a:rPr lang="en-US" altLang="ko-KR" sz="1600" dirty="0">
                <a:cs typeface="Times New Roman" panose="02020603050405020304" pitchFamily="18" charset="0"/>
              </a:rPr>
              <a:t>Tranylcypromine</a:t>
            </a:r>
            <a:endParaRPr lang="ko-KR" altLang="en-US" sz="1600" dirty="0"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upload.wikimedia.org/wikipedia/commons/thumb/8/87/Crystal_Structure_of_Human_Diamine_Oxidase.png/1280px-Crystal_Structure_of_Human_Diamine_Oxidas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52527" y="774599"/>
            <a:ext cx="1695686" cy="1296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noamine oxidase A 2BX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271" y="574845"/>
            <a:ext cx="1322260" cy="1695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6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Amino Acids into Blood stre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06" r="2494"/>
          <a:stretch/>
        </p:blipFill>
        <p:spPr bwMode="auto">
          <a:xfrm rot="5400000">
            <a:off x="4105313" y="2292075"/>
            <a:ext cx="3712541" cy="172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2400978" y="1826850"/>
            <a:ext cx="2686146" cy="3186370"/>
            <a:chOff x="2400978" y="1968532"/>
            <a:chExt cx="2686146" cy="3186370"/>
          </a:xfrm>
        </p:grpSpPr>
        <p:pic>
          <p:nvPicPr>
            <p:cNvPr id="4100" name="Picture 4" descr="card-image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37" t="8744" r="16901" b="4912"/>
            <a:stretch/>
          </p:blipFill>
          <p:spPr bwMode="auto">
            <a:xfrm rot="5400000">
              <a:off x="2161000" y="2228778"/>
              <a:ext cx="3166101" cy="2686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3131800" y="4987925"/>
              <a:ext cx="1955324" cy="166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3941010" y="4494729"/>
              <a:ext cx="307015" cy="4931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283960" y="4649232"/>
              <a:ext cx="117425" cy="3386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941010" y="4202113"/>
              <a:ext cx="153507" cy="4048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347830" y="4494729"/>
              <a:ext cx="151606" cy="4931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131800" y="4741327"/>
              <a:ext cx="161417" cy="2465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915770" y="4987925"/>
              <a:ext cx="144020" cy="166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456783" y="1968532"/>
              <a:ext cx="64433" cy="11376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987780" y="1988786"/>
              <a:ext cx="144020" cy="1642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499810" y="1985784"/>
              <a:ext cx="172244" cy="167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860180" y="1968532"/>
              <a:ext cx="143880" cy="5238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1340685" y="730250"/>
            <a:ext cx="6662738" cy="456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latin typeface="+mn-lt"/>
              <a:ea typeface="새굴림" panose="02030600000101010101" pitchFamily="18" charset="-127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956510" y="5486400"/>
            <a:ext cx="7086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2000" b="1" dirty="0" smtClean="0">
                <a:solidFill>
                  <a:srgbClr val="1B372D"/>
                </a:solidFill>
                <a:latin typeface="+mn-lt"/>
                <a:ea typeface="신명조"/>
                <a:cs typeface="신명조"/>
              </a:rPr>
              <a:t>The mechanism of </a:t>
            </a:r>
            <a:r>
              <a:rPr lang="en-US" altLang="ko-KR" sz="2000" b="1" dirty="0" err="1" smtClean="0">
                <a:solidFill>
                  <a:srgbClr val="1B372D"/>
                </a:solidFill>
                <a:latin typeface="+mn-lt"/>
                <a:ea typeface="신명조"/>
                <a:cs typeface="신명조"/>
              </a:rPr>
              <a:t>detoxication</a:t>
            </a:r>
            <a:r>
              <a:rPr lang="en-US" altLang="ko-KR" sz="2000" b="1" dirty="0" smtClean="0">
                <a:solidFill>
                  <a:srgbClr val="1B372D"/>
                </a:solidFill>
                <a:latin typeface="+mn-lt"/>
                <a:ea typeface="신명조"/>
                <a:cs typeface="신명조"/>
              </a:rPr>
              <a:t> and inhibition of             monoamine oxidase against the </a:t>
            </a:r>
            <a:r>
              <a:rPr lang="en-US" altLang="ko-KR" sz="2000" b="1" dirty="0" err="1" smtClean="0">
                <a:solidFill>
                  <a:srgbClr val="1B372D"/>
                </a:solidFill>
                <a:latin typeface="+mn-lt"/>
                <a:ea typeface="신명조"/>
                <a:cs typeface="신명조"/>
              </a:rPr>
              <a:t>tyramine</a:t>
            </a:r>
            <a:r>
              <a:rPr lang="en-US" altLang="ko-KR" sz="2000" b="1" dirty="0" smtClean="0">
                <a:solidFill>
                  <a:srgbClr val="1B372D"/>
                </a:solidFill>
                <a:latin typeface="+mn-lt"/>
                <a:ea typeface="신명조"/>
                <a:cs typeface="신명조"/>
              </a:rPr>
              <a:t> in food</a:t>
            </a: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1340685" y="730250"/>
            <a:ext cx="6662738" cy="456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latin typeface="+mn-lt"/>
              <a:ea typeface="새굴림" panose="02030600000101010101" pitchFamily="18" charset="-127"/>
            </a:endParaRPr>
          </a:p>
        </p:txBody>
      </p:sp>
      <p:sp>
        <p:nvSpPr>
          <p:cNvPr id="38" name="Rectangle 34"/>
          <p:cNvSpPr>
            <a:spLocks noChangeArrowheads="1"/>
          </p:cNvSpPr>
          <p:nvPr/>
        </p:nvSpPr>
        <p:spPr bwMode="auto">
          <a:xfrm>
            <a:off x="2267680" y="650875"/>
            <a:ext cx="102553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 smtClean="0">
                <a:solidFill>
                  <a:srgbClr val="CE0045"/>
                </a:solidFill>
                <a:latin typeface="+mn-lt"/>
                <a:ea typeface="굴림" panose="020B0600000101010101" pitchFamily="50" charset="-127"/>
              </a:rPr>
              <a:t>Digest Tract</a:t>
            </a: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3635870" y="650875"/>
            <a:ext cx="12243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 smtClean="0">
                <a:solidFill>
                  <a:srgbClr val="CE0045"/>
                </a:solidFill>
                <a:latin typeface="+mn-lt"/>
                <a:ea typeface="굴림" panose="020B0600000101010101" pitchFamily="50" charset="-127"/>
              </a:rPr>
              <a:t>Intestinal Wall</a:t>
            </a:r>
          </a:p>
        </p:txBody>
      </p:sp>
      <p:sp>
        <p:nvSpPr>
          <p:cNvPr id="40" name="Rectangle 36"/>
          <p:cNvSpPr>
            <a:spLocks noChangeArrowheads="1"/>
          </p:cNvSpPr>
          <p:nvPr/>
        </p:nvSpPr>
        <p:spPr bwMode="auto">
          <a:xfrm>
            <a:off x="5648031" y="638175"/>
            <a:ext cx="11562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 smtClean="0">
                <a:solidFill>
                  <a:srgbClr val="CE0045"/>
                </a:solidFill>
                <a:latin typeface="+mn-lt"/>
                <a:ea typeface="굴림" panose="020B0600000101010101" pitchFamily="50" charset="-127"/>
              </a:rPr>
              <a:t>Blood Stream</a:t>
            </a:r>
          </a:p>
        </p:txBody>
      </p:sp>
      <p:sp>
        <p:nvSpPr>
          <p:cNvPr id="41" name="Rectangle 37"/>
          <p:cNvSpPr>
            <a:spLocks noChangeArrowheads="1"/>
          </p:cNvSpPr>
          <p:nvPr/>
        </p:nvSpPr>
        <p:spPr bwMode="auto">
          <a:xfrm>
            <a:off x="551518" y="1116013"/>
            <a:ext cx="160819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3399"/>
                </a:solidFill>
                <a:latin typeface="+mn-lt"/>
                <a:ea typeface="굴림" panose="020B0600000101010101" pitchFamily="50" charset="-127"/>
              </a:rPr>
              <a:t>(a) Normal conditions</a:t>
            </a:r>
          </a:p>
        </p:txBody>
      </p:sp>
      <p:sp>
        <p:nvSpPr>
          <p:cNvPr id="42" name="Rectangle 38"/>
          <p:cNvSpPr>
            <a:spLocks noChangeArrowheads="1"/>
          </p:cNvSpPr>
          <p:nvPr/>
        </p:nvSpPr>
        <p:spPr bwMode="auto">
          <a:xfrm>
            <a:off x="550553" y="1981200"/>
            <a:ext cx="18017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3399"/>
                </a:solidFill>
                <a:latin typeface="+mn-lt"/>
                <a:ea typeface="굴림" panose="020B0600000101010101" pitchFamily="50" charset="-127"/>
              </a:rPr>
              <a:t>(b) With antidepressant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3399"/>
                </a:solidFill>
                <a:latin typeface="+mn-lt"/>
                <a:ea typeface="굴림" panose="020B0600000101010101" pitchFamily="50" charset="-127"/>
              </a:rPr>
              <a:t>    monoamine oxidase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3399"/>
                </a:solidFill>
                <a:latin typeface="+mn-lt"/>
                <a:ea typeface="굴림" panose="020B0600000101010101" pitchFamily="50" charset="-127"/>
              </a:rPr>
              <a:t>    (MAO) inhibitors </a:t>
            </a:r>
          </a:p>
        </p:txBody>
      </p:sp>
      <p:sp>
        <p:nvSpPr>
          <p:cNvPr id="44" name="Rectangle 40"/>
          <p:cNvSpPr>
            <a:spLocks noChangeArrowheads="1"/>
          </p:cNvSpPr>
          <p:nvPr/>
        </p:nvSpPr>
        <p:spPr bwMode="auto">
          <a:xfrm>
            <a:off x="5796170" y="4509466"/>
            <a:ext cx="103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Hypertensive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crisis</a:t>
            </a:r>
            <a:endParaRPr lang="en-US" altLang="ko-KR" sz="1200" b="1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7092198" y="4539629"/>
            <a:ext cx="10038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Haemorrhage</a:t>
            </a:r>
            <a:endParaRPr lang="en-US" altLang="ko-KR" sz="1200" b="1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46" name="Line 43"/>
          <p:cNvSpPr>
            <a:spLocks noChangeShapeType="1"/>
          </p:cNvSpPr>
          <p:nvPr/>
        </p:nvSpPr>
        <p:spPr bwMode="auto">
          <a:xfrm>
            <a:off x="3434598" y="1258888"/>
            <a:ext cx="3175" cy="37290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000" b="1" smtClean="0">
              <a:solidFill>
                <a:srgbClr val="1B372D"/>
              </a:solidFill>
              <a:ea typeface="새굴림" panose="02030600000101010101" pitchFamily="18" charset="-127"/>
            </a:endParaRPr>
          </a:p>
        </p:txBody>
      </p:sp>
      <p:sp>
        <p:nvSpPr>
          <p:cNvPr id="47" name="Line 44"/>
          <p:cNvSpPr>
            <a:spLocks noChangeShapeType="1"/>
          </p:cNvSpPr>
          <p:nvPr/>
        </p:nvSpPr>
        <p:spPr bwMode="auto">
          <a:xfrm>
            <a:off x="5095123" y="1258888"/>
            <a:ext cx="1587" cy="37290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000" b="1" smtClean="0">
              <a:solidFill>
                <a:srgbClr val="1B372D"/>
              </a:solidFill>
              <a:ea typeface="새굴림" panose="02030600000101010101" pitchFamily="18" charset="-127"/>
            </a:endParaRPr>
          </a:p>
        </p:txBody>
      </p:sp>
      <p:sp>
        <p:nvSpPr>
          <p:cNvPr id="48" name="Freeform 45"/>
          <p:cNvSpPr>
            <a:spLocks/>
          </p:cNvSpPr>
          <p:nvPr/>
        </p:nvSpPr>
        <p:spPr bwMode="auto">
          <a:xfrm>
            <a:off x="6887410" y="4431679"/>
            <a:ext cx="155575" cy="404812"/>
          </a:xfrm>
          <a:custGeom>
            <a:avLst/>
            <a:gdLst>
              <a:gd name="T0" fmla="*/ 155575 w 295"/>
              <a:gd name="T1" fmla="*/ 0 h 766"/>
              <a:gd name="T2" fmla="*/ 124987 w 295"/>
              <a:gd name="T3" fmla="*/ 3171 h 766"/>
              <a:gd name="T4" fmla="*/ 111276 w 295"/>
              <a:gd name="T5" fmla="*/ 4756 h 766"/>
              <a:gd name="T6" fmla="*/ 100201 w 295"/>
              <a:gd name="T7" fmla="*/ 10041 h 766"/>
              <a:gd name="T8" fmla="*/ 90708 w 295"/>
              <a:gd name="T9" fmla="*/ 15326 h 766"/>
              <a:gd name="T10" fmla="*/ 83852 w 295"/>
              <a:gd name="T11" fmla="*/ 20082 h 766"/>
              <a:gd name="T12" fmla="*/ 79633 w 295"/>
              <a:gd name="T13" fmla="*/ 26952 h 766"/>
              <a:gd name="T14" fmla="*/ 77524 w 295"/>
              <a:gd name="T15" fmla="*/ 33822 h 766"/>
              <a:gd name="T16" fmla="*/ 77524 w 295"/>
              <a:gd name="T17" fmla="*/ 168584 h 766"/>
              <a:gd name="T18" fmla="*/ 75942 w 295"/>
              <a:gd name="T19" fmla="*/ 175982 h 766"/>
              <a:gd name="T20" fmla="*/ 71195 w 295"/>
              <a:gd name="T21" fmla="*/ 181795 h 766"/>
              <a:gd name="T22" fmla="*/ 64867 w 295"/>
              <a:gd name="T23" fmla="*/ 187609 h 766"/>
              <a:gd name="T24" fmla="*/ 54847 w 295"/>
              <a:gd name="T25" fmla="*/ 192365 h 766"/>
              <a:gd name="T26" fmla="*/ 43245 w 295"/>
              <a:gd name="T27" fmla="*/ 197121 h 766"/>
              <a:gd name="T28" fmla="*/ 30588 w 295"/>
              <a:gd name="T29" fmla="*/ 198707 h 766"/>
              <a:gd name="T30" fmla="*/ 0 w 295"/>
              <a:gd name="T31" fmla="*/ 202406 h 766"/>
              <a:gd name="T32" fmla="*/ 30588 w 295"/>
              <a:gd name="T33" fmla="*/ 205577 h 766"/>
              <a:gd name="T34" fmla="*/ 43245 w 295"/>
              <a:gd name="T35" fmla="*/ 207691 h 766"/>
              <a:gd name="T36" fmla="*/ 54847 w 295"/>
              <a:gd name="T37" fmla="*/ 212447 h 766"/>
              <a:gd name="T38" fmla="*/ 64867 w 295"/>
              <a:gd name="T39" fmla="*/ 217732 h 766"/>
              <a:gd name="T40" fmla="*/ 71195 w 295"/>
              <a:gd name="T41" fmla="*/ 222488 h 766"/>
              <a:gd name="T42" fmla="*/ 75942 w 295"/>
              <a:gd name="T43" fmla="*/ 229358 h 766"/>
              <a:gd name="T44" fmla="*/ 77524 w 295"/>
              <a:gd name="T45" fmla="*/ 236228 h 766"/>
              <a:gd name="T46" fmla="*/ 77524 w 295"/>
              <a:gd name="T47" fmla="*/ 370990 h 766"/>
              <a:gd name="T48" fmla="*/ 79633 w 295"/>
              <a:gd name="T49" fmla="*/ 378388 h 766"/>
              <a:gd name="T50" fmla="*/ 83852 w 295"/>
              <a:gd name="T51" fmla="*/ 384201 h 766"/>
              <a:gd name="T52" fmla="*/ 90708 w 295"/>
              <a:gd name="T53" fmla="*/ 390015 h 766"/>
              <a:gd name="T54" fmla="*/ 100201 w 295"/>
              <a:gd name="T55" fmla="*/ 394771 h 766"/>
              <a:gd name="T56" fmla="*/ 111276 w 295"/>
              <a:gd name="T57" fmla="*/ 399527 h 766"/>
              <a:gd name="T58" fmla="*/ 124987 w 295"/>
              <a:gd name="T59" fmla="*/ 401641 h 766"/>
              <a:gd name="T60" fmla="*/ 155575 w 295"/>
              <a:gd name="T61" fmla="*/ 404812 h 76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95" h="766">
                <a:moveTo>
                  <a:pt x="295" y="0"/>
                </a:moveTo>
                <a:lnTo>
                  <a:pt x="237" y="6"/>
                </a:lnTo>
                <a:lnTo>
                  <a:pt x="211" y="9"/>
                </a:lnTo>
                <a:lnTo>
                  <a:pt x="190" y="19"/>
                </a:lnTo>
                <a:lnTo>
                  <a:pt x="172" y="29"/>
                </a:lnTo>
                <a:lnTo>
                  <a:pt x="159" y="38"/>
                </a:lnTo>
                <a:lnTo>
                  <a:pt x="151" y="51"/>
                </a:lnTo>
                <a:lnTo>
                  <a:pt x="147" y="64"/>
                </a:lnTo>
                <a:lnTo>
                  <a:pt x="147" y="319"/>
                </a:lnTo>
                <a:lnTo>
                  <a:pt x="144" y="333"/>
                </a:lnTo>
                <a:lnTo>
                  <a:pt x="135" y="344"/>
                </a:lnTo>
                <a:lnTo>
                  <a:pt x="123" y="355"/>
                </a:lnTo>
                <a:lnTo>
                  <a:pt x="104" y="364"/>
                </a:lnTo>
                <a:lnTo>
                  <a:pt x="82" y="373"/>
                </a:lnTo>
                <a:lnTo>
                  <a:pt x="58" y="376"/>
                </a:lnTo>
                <a:lnTo>
                  <a:pt x="0" y="383"/>
                </a:lnTo>
                <a:lnTo>
                  <a:pt x="58" y="389"/>
                </a:lnTo>
                <a:lnTo>
                  <a:pt x="82" y="393"/>
                </a:lnTo>
                <a:lnTo>
                  <a:pt x="104" y="402"/>
                </a:lnTo>
                <a:lnTo>
                  <a:pt x="123" y="412"/>
                </a:lnTo>
                <a:lnTo>
                  <a:pt x="135" y="421"/>
                </a:lnTo>
                <a:lnTo>
                  <a:pt x="144" y="434"/>
                </a:lnTo>
                <a:lnTo>
                  <a:pt x="147" y="447"/>
                </a:lnTo>
                <a:lnTo>
                  <a:pt x="147" y="702"/>
                </a:lnTo>
                <a:lnTo>
                  <a:pt x="151" y="716"/>
                </a:lnTo>
                <a:lnTo>
                  <a:pt x="159" y="727"/>
                </a:lnTo>
                <a:lnTo>
                  <a:pt x="172" y="738"/>
                </a:lnTo>
                <a:lnTo>
                  <a:pt x="190" y="747"/>
                </a:lnTo>
                <a:lnTo>
                  <a:pt x="211" y="756"/>
                </a:lnTo>
                <a:lnTo>
                  <a:pt x="237" y="760"/>
                </a:lnTo>
                <a:lnTo>
                  <a:pt x="295" y="766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000" b="1" smtClean="0">
              <a:solidFill>
                <a:srgbClr val="1B372D"/>
              </a:solidFill>
              <a:ea typeface="새굴림" panose="02030600000101010101" pitchFamily="18" charset="-127"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7092198" y="4252291"/>
            <a:ext cx="71974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Headache</a:t>
            </a:r>
            <a:endParaRPr lang="en-US" altLang="ko-KR" sz="1200" b="1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0" name="Rectangle 47"/>
          <p:cNvSpPr>
            <a:spLocks noChangeArrowheads="1"/>
          </p:cNvSpPr>
          <p:nvPr/>
        </p:nvSpPr>
        <p:spPr bwMode="auto">
          <a:xfrm>
            <a:off x="7090610" y="4828554"/>
            <a:ext cx="92890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Heart failure</a:t>
            </a:r>
            <a:endParaRPr lang="en-US" altLang="ko-KR" sz="1200" b="1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5795210" y="3433767"/>
            <a:ext cx="9207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Raised blood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pressure</a:t>
            </a:r>
            <a:endParaRPr lang="en-US" altLang="ko-KR" sz="1200" b="1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5724160" y="2538413"/>
            <a:ext cx="10312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Releases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noradrenaline</a:t>
            </a:r>
            <a:endParaRPr lang="en-US" altLang="ko-KR" sz="1200" b="1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3" name="Rectangle 50"/>
          <p:cNvSpPr>
            <a:spLocks noChangeArrowheads="1"/>
          </p:cNvSpPr>
          <p:nvPr/>
        </p:nvSpPr>
        <p:spPr bwMode="auto">
          <a:xfrm>
            <a:off x="5760574" y="1415534"/>
            <a:ext cx="920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Oxidation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Products</a:t>
            </a:r>
            <a:endParaRPr lang="en-US" altLang="ko-KR" sz="1200" b="1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4" name="Rectangle 51"/>
          <p:cNvSpPr>
            <a:spLocks noChangeArrowheads="1"/>
          </p:cNvSpPr>
          <p:nvPr/>
        </p:nvSpPr>
        <p:spPr bwMode="auto">
          <a:xfrm>
            <a:off x="2339223" y="1447800"/>
            <a:ext cx="920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Tyramine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in food</a:t>
            </a:r>
            <a:endParaRPr lang="en-US" altLang="ko-KR" sz="1200" b="1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5" name="Rectangle 52"/>
          <p:cNvSpPr>
            <a:spLocks noChangeArrowheads="1"/>
          </p:cNvSpPr>
          <p:nvPr/>
        </p:nvSpPr>
        <p:spPr bwMode="auto">
          <a:xfrm>
            <a:off x="3941010" y="1493838"/>
            <a:ext cx="9207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MAO</a:t>
            </a:r>
            <a:endParaRPr lang="en-US" altLang="ko-KR" sz="1200" b="1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6" name="Rectangle 53"/>
          <p:cNvSpPr>
            <a:spLocks noChangeArrowheads="1"/>
          </p:cNvSpPr>
          <p:nvPr/>
        </p:nvSpPr>
        <p:spPr bwMode="auto">
          <a:xfrm>
            <a:off x="2328110" y="2492375"/>
            <a:ext cx="920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err="1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Tyramine</a:t>
            </a:r>
            <a:endParaRPr lang="en-US" altLang="ko-KR" sz="1200" b="1" dirty="0" smtClean="0">
              <a:solidFill>
                <a:srgbClr val="000000"/>
              </a:solidFill>
              <a:latin typeface="+mn-lt"/>
              <a:ea typeface="굴림" panose="020B0600000101010101" pitchFamily="50" charset="-127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rgbClr val="000000"/>
                </a:solidFill>
                <a:latin typeface="+mn-lt"/>
                <a:ea typeface="굴림" panose="020B0600000101010101" pitchFamily="50" charset="-127"/>
              </a:rPr>
              <a:t>in food</a:t>
            </a:r>
            <a:endParaRPr lang="en-US" altLang="ko-KR" sz="1200" b="1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57" name="Line 54"/>
          <p:cNvSpPr>
            <a:spLocks noChangeShapeType="1"/>
          </p:cNvSpPr>
          <p:nvPr/>
        </p:nvSpPr>
        <p:spPr bwMode="auto">
          <a:xfrm>
            <a:off x="6252410" y="2978154"/>
            <a:ext cx="0" cy="381000"/>
          </a:xfrm>
          <a:prstGeom prst="line">
            <a:avLst/>
          </a:prstGeom>
          <a:noFill/>
          <a:ln w="9525">
            <a:solidFill>
              <a:srgbClr val="1B372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58" name="Line 55"/>
          <p:cNvSpPr>
            <a:spLocks noChangeShapeType="1"/>
          </p:cNvSpPr>
          <p:nvPr/>
        </p:nvSpPr>
        <p:spPr bwMode="auto">
          <a:xfrm>
            <a:off x="6252410" y="4058044"/>
            <a:ext cx="0" cy="381000"/>
          </a:xfrm>
          <a:prstGeom prst="line">
            <a:avLst/>
          </a:prstGeom>
          <a:noFill/>
          <a:ln w="9525">
            <a:solidFill>
              <a:srgbClr val="1B372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59" name="Line 56"/>
          <p:cNvSpPr>
            <a:spLocks noChangeShapeType="1"/>
          </p:cNvSpPr>
          <p:nvPr/>
        </p:nvSpPr>
        <p:spPr bwMode="auto">
          <a:xfrm>
            <a:off x="4882398" y="1600200"/>
            <a:ext cx="608012" cy="0"/>
          </a:xfrm>
          <a:prstGeom prst="line">
            <a:avLst/>
          </a:prstGeom>
          <a:noFill/>
          <a:ln w="9525">
            <a:solidFill>
              <a:srgbClr val="1B372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60" name="Line 57"/>
          <p:cNvSpPr>
            <a:spLocks noChangeShapeType="1"/>
          </p:cNvSpPr>
          <p:nvPr/>
        </p:nvSpPr>
        <p:spPr bwMode="auto">
          <a:xfrm>
            <a:off x="3280610" y="1600200"/>
            <a:ext cx="611188" cy="0"/>
          </a:xfrm>
          <a:prstGeom prst="line">
            <a:avLst/>
          </a:prstGeom>
          <a:noFill/>
          <a:ln w="9525">
            <a:solidFill>
              <a:srgbClr val="1B372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61" name="Line 58"/>
          <p:cNvSpPr>
            <a:spLocks noChangeShapeType="1"/>
          </p:cNvSpPr>
          <p:nvPr/>
        </p:nvSpPr>
        <p:spPr bwMode="auto">
          <a:xfrm>
            <a:off x="3280610" y="2720975"/>
            <a:ext cx="2209800" cy="0"/>
          </a:xfrm>
          <a:prstGeom prst="line">
            <a:avLst/>
          </a:prstGeom>
          <a:noFill/>
          <a:ln w="9525">
            <a:solidFill>
              <a:srgbClr val="1B372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320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557" y="4796645"/>
            <a:ext cx="1306416" cy="936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7"/>
          <a:stretch/>
        </p:blipFill>
        <p:spPr>
          <a:xfrm>
            <a:off x="395420" y="2204830"/>
            <a:ext cx="2757332" cy="2015995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316377" y="2872335"/>
            <a:ext cx="2144163" cy="78435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직선 연결선 54"/>
          <p:cNvCxnSpPr/>
          <p:nvPr/>
        </p:nvCxnSpPr>
        <p:spPr>
          <a:xfrm flipH="1">
            <a:off x="7412181" y="2872335"/>
            <a:ext cx="0" cy="79123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827480" y="620610"/>
            <a:ext cx="1728788" cy="576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1300713" y="1341438"/>
            <a:ext cx="7553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err="1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IgE</a:t>
            </a:r>
            <a:endParaRPr lang="en-US" altLang="ko-KR" sz="1600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+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err="1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mastcell</a:t>
            </a:r>
            <a:endParaRPr lang="en-US" altLang="ko-KR" sz="1600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2843760" y="1367766"/>
            <a:ext cx="12968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err="1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mastcell</a:t>
            </a:r>
            <a:endParaRPr lang="en-US" altLang="ko-KR" sz="1600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degranulation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4686108" y="1352337"/>
            <a:ext cx="164795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release mediators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(e. g. histamine)</a:t>
            </a: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2627730" y="4725377"/>
            <a:ext cx="1728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5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Non allergic reaction</a:t>
            </a: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4788834" y="4743007"/>
            <a:ext cx="1728788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Food intolerance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700" b="1" dirty="0" smtClean="0">
              <a:solidFill>
                <a:srgbClr val="1B372D"/>
              </a:solidFill>
              <a:latin typeface="+mn-lt"/>
              <a:ea typeface="굴림" panose="020B0600000101010101" pitchFamily="50" charset="-127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Biogenic amines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e. g. histamine</a:t>
            </a:r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3939890" y="2285662"/>
            <a:ext cx="9223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indirect</a:t>
            </a:r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>
            <a:off x="4428840" y="3789025"/>
            <a:ext cx="792162" cy="863600"/>
          </a:xfrm>
          <a:prstGeom prst="line">
            <a:avLst/>
          </a:prstGeom>
          <a:ln>
            <a:headEnd type="triangle" w="med" len="med"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37" name="Line 11"/>
          <p:cNvSpPr>
            <a:spLocks noChangeShapeType="1"/>
          </p:cNvSpPr>
          <p:nvPr/>
        </p:nvSpPr>
        <p:spPr bwMode="auto">
          <a:xfrm flipH="1">
            <a:off x="5844890" y="3789025"/>
            <a:ext cx="1176337" cy="863600"/>
          </a:xfrm>
          <a:prstGeom prst="line">
            <a:avLst/>
          </a:prstGeom>
          <a:ln>
            <a:headEnd type="triangle" w="med" len="med"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38" name="Line 12"/>
          <p:cNvSpPr>
            <a:spLocks noChangeShapeType="1"/>
          </p:cNvSpPr>
          <p:nvPr/>
        </p:nvSpPr>
        <p:spPr bwMode="auto">
          <a:xfrm>
            <a:off x="5868702" y="1988800"/>
            <a:ext cx="720725" cy="86360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39" name="Line 13"/>
          <p:cNvSpPr>
            <a:spLocks noChangeShapeType="1"/>
          </p:cNvSpPr>
          <p:nvPr/>
        </p:nvSpPr>
        <p:spPr bwMode="auto">
          <a:xfrm flipH="1">
            <a:off x="4789202" y="1988800"/>
            <a:ext cx="576263" cy="86360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40" name="Line 14"/>
          <p:cNvSpPr>
            <a:spLocks noChangeShapeType="1"/>
          </p:cNvSpPr>
          <p:nvPr/>
        </p:nvSpPr>
        <p:spPr bwMode="auto">
          <a:xfrm>
            <a:off x="5095590" y="3282612"/>
            <a:ext cx="696912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41" name="Rectangle 15"/>
          <p:cNvSpPr>
            <a:spLocks noChangeArrowheads="1"/>
          </p:cNvSpPr>
          <p:nvPr/>
        </p:nvSpPr>
        <p:spPr bwMode="auto">
          <a:xfrm>
            <a:off x="6316377" y="2285662"/>
            <a:ext cx="9207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60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direct</a:t>
            </a:r>
          </a:p>
        </p:txBody>
      </p:sp>
      <p:sp>
        <p:nvSpPr>
          <p:cNvPr id="44" name="Line 18"/>
          <p:cNvSpPr>
            <a:spLocks noChangeShapeType="1"/>
          </p:cNvSpPr>
          <p:nvPr/>
        </p:nvSpPr>
        <p:spPr bwMode="auto">
          <a:xfrm>
            <a:off x="4101815" y="4960600"/>
            <a:ext cx="698500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45" name="Line 19"/>
          <p:cNvSpPr>
            <a:spLocks noChangeShapeType="1"/>
          </p:cNvSpPr>
          <p:nvPr/>
        </p:nvSpPr>
        <p:spPr bwMode="auto">
          <a:xfrm>
            <a:off x="3994543" y="1628750"/>
            <a:ext cx="696912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2051443" y="1644650"/>
            <a:ext cx="696912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1B372D"/>
              </a:solidFill>
              <a:effectLst/>
              <a:uLnTx/>
              <a:uFillTx/>
              <a:ea typeface="새굴림" panose="02030600000101010101" pitchFamily="18" charset="-127"/>
            </a:endParaRPr>
          </a:p>
        </p:txBody>
      </p:sp>
      <p:sp>
        <p:nvSpPr>
          <p:cNvPr id="51" name="Rectangle 25"/>
          <p:cNvSpPr>
            <a:spLocks noChangeArrowheads="1"/>
          </p:cNvSpPr>
          <p:nvPr/>
        </p:nvSpPr>
        <p:spPr bwMode="auto">
          <a:xfrm>
            <a:off x="827480" y="782638"/>
            <a:ext cx="17287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500" b="1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Allergic reaction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3833580" y="2961319"/>
            <a:ext cx="1102625" cy="70224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797142" y="2942182"/>
            <a:ext cx="11563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kern="0" dirty="0">
                <a:solidFill>
                  <a:srgbClr val="1B372D"/>
                </a:solidFill>
                <a:ea typeface="굴림" panose="020B0600000101010101" pitchFamily="50" charset="-127"/>
                <a:cs typeface="Times New Roman" panose="02020603050405020304" pitchFamily="18" charset="0"/>
              </a:rPr>
              <a:t>vegetative</a:t>
            </a:r>
          </a:p>
          <a:p>
            <a:pPr lvl="0"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kern="0" dirty="0">
                <a:solidFill>
                  <a:srgbClr val="1B372D"/>
                </a:solidFill>
                <a:ea typeface="굴림" panose="020B0600000101010101" pitchFamily="50" charset="-127"/>
                <a:cs typeface="Times New Roman" panose="02020603050405020304" pitchFamily="18" charset="0"/>
              </a:rPr>
              <a:t>nervous</a:t>
            </a:r>
          </a:p>
          <a:p>
            <a:pPr lvl="0"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kern="0" dirty="0">
                <a:solidFill>
                  <a:srgbClr val="1B372D"/>
                </a:solidFill>
                <a:ea typeface="굴림" panose="020B0600000101010101" pitchFamily="50" charset="-127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964549" y="3068950"/>
            <a:ext cx="839761" cy="3665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52" name="직사각형 51"/>
          <p:cNvSpPr/>
          <p:nvPr/>
        </p:nvSpPr>
        <p:spPr>
          <a:xfrm>
            <a:off x="6992300" y="3068950"/>
            <a:ext cx="839761" cy="3665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53" name="직사각형 52"/>
          <p:cNvSpPr/>
          <p:nvPr/>
        </p:nvSpPr>
        <p:spPr>
          <a:xfrm>
            <a:off x="8000122" y="3068950"/>
            <a:ext cx="839761" cy="3665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56" name="Rectangle 8"/>
          <p:cNvSpPr>
            <a:spLocks noChangeArrowheads="1"/>
          </p:cNvSpPr>
          <p:nvPr/>
        </p:nvSpPr>
        <p:spPr bwMode="auto">
          <a:xfrm>
            <a:off x="5914203" y="3122124"/>
            <a:ext cx="9223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lungs</a:t>
            </a:r>
          </a:p>
        </p:txBody>
      </p:sp>
      <p:sp>
        <p:nvSpPr>
          <p:cNvPr id="57" name="Rectangle 8"/>
          <p:cNvSpPr>
            <a:spLocks noChangeArrowheads="1"/>
          </p:cNvSpPr>
          <p:nvPr/>
        </p:nvSpPr>
        <p:spPr bwMode="auto">
          <a:xfrm>
            <a:off x="6948330" y="3134257"/>
            <a:ext cx="9223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skin</a:t>
            </a:r>
          </a:p>
        </p:txBody>
      </p:sp>
      <p:sp>
        <p:nvSpPr>
          <p:cNvPr id="58" name="Rectangle 8"/>
          <p:cNvSpPr>
            <a:spLocks noChangeArrowheads="1"/>
          </p:cNvSpPr>
          <p:nvPr/>
        </p:nvSpPr>
        <p:spPr bwMode="auto">
          <a:xfrm>
            <a:off x="7970263" y="3120933"/>
            <a:ext cx="9223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새굴림" panose="02030600000101010101" pitchFamily="18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 smtClean="0">
                <a:solidFill>
                  <a:srgbClr val="1B372D"/>
                </a:solidFill>
                <a:latin typeface="+mn-lt"/>
                <a:ea typeface="굴림" panose="020B0600000101010101" pitchFamily="50" charset="-127"/>
              </a:rPr>
              <a:t>intestine</a:t>
            </a: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57" y="5572053"/>
            <a:ext cx="1794844" cy="120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0" name="그림 5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942" y="4701407"/>
            <a:ext cx="1336648" cy="2010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235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536050"/>
              </p:ext>
            </p:extLst>
          </p:nvPr>
        </p:nvGraphicFramePr>
        <p:xfrm>
          <a:off x="251400" y="1758709"/>
          <a:ext cx="8641200" cy="34705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936130"/>
                <a:gridCol w="936130"/>
                <a:gridCol w="3168440"/>
                <a:gridCol w="3600500"/>
              </a:tblGrid>
              <a:tr h="514154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Biogenic</a:t>
                      </a:r>
                      <a:r>
                        <a:rPr lang="ko-KR" altLang="en-US" sz="110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amines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Precursor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Physiological</a:t>
                      </a:r>
                      <a:r>
                        <a:rPr lang="en-US" altLang="ko-KR" sz="1100" baseline="0" dirty="0" smtClean="0">
                          <a:latin typeface="+mn-lt"/>
                          <a:cs typeface="Times New Roman" panose="02020603050405020304" pitchFamily="18" charset="0"/>
                        </a:rPr>
                        <a:t> effects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Toxicological effects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221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Histamine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Histidine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Neurotransmitter, local hormone, gastric acid secretion, cell growth and differentiation, regulation of circadian rhythm, body temperature, food intake, learning and memory, immune response, allergic reactions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Headaches, sweating, burning nasal secretion, facial flushing, right red rashes, dizziness, itching rashes, </a:t>
                      </a:r>
                      <a:r>
                        <a:rPr lang="en-US" altLang="ko-KR" sz="1100" u="none" strike="noStrike" kern="1200" baseline="0" dirty="0" err="1" smtClean="0">
                          <a:latin typeface="+mn-lt"/>
                          <a:cs typeface="Times New Roman" panose="02020603050405020304" pitchFamily="18" charset="0"/>
                        </a:rPr>
                        <a:t>oedema</a:t>
                      </a:r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(eyelids), </a:t>
                      </a:r>
                      <a:r>
                        <a:rPr lang="en-US" altLang="ko-KR" sz="1100" u="none" strike="noStrike" kern="1200" baseline="0" dirty="0" err="1" smtClean="0">
                          <a:latin typeface="+mn-lt"/>
                          <a:cs typeface="Times New Roman" panose="02020603050405020304" pitchFamily="18" charset="0"/>
                        </a:rPr>
                        <a:t>urticaria</a:t>
                      </a:r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, difficulty in swallowing, diarrhea, respiratory distress, bronchospasm, increased cardiac output, tachycardia, </a:t>
                      </a:r>
                      <a:r>
                        <a:rPr lang="en-US" altLang="ko-KR" sz="1100" u="none" strike="noStrike" kern="1200" baseline="0" dirty="0" err="1" smtClean="0">
                          <a:latin typeface="+mn-lt"/>
                          <a:cs typeface="Times New Roman" panose="02020603050405020304" pitchFamily="18" charset="0"/>
                        </a:rPr>
                        <a:t>extrasystoles</a:t>
                      </a:r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, blood pressure disorders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813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err="1" smtClean="0">
                          <a:latin typeface="+mn-lt"/>
                          <a:cs typeface="Times New Roman" panose="02020603050405020304" pitchFamily="18" charset="0"/>
                        </a:rPr>
                        <a:t>Tyramine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Tyrosine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Neurotransmitter, peripheral vasoconstriction, increase cardiac output, increase respiration, elevate blood glucose, release of norepinephrine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Headaches, migraine, neurological disorders, nausea, vomiting, respiratory disorders, hypertension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1614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Putrescine</a:t>
                      </a:r>
                      <a:r>
                        <a:rPr lang="en-US" altLang="ko-KR" sz="1100" baseline="0" dirty="0" smtClean="0">
                          <a:latin typeface="+mn-lt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altLang="ko-KR" sz="1100" baseline="0" dirty="0" err="1" smtClean="0">
                          <a:latin typeface="+mn-lt"/>
                          <a:cs typeface="Times New Roman" panose="02020603050405020304" pitchFamily="18" charset="0"/>
                        </a:rPr>
                        <a:t>Cadaverine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100" dirty="0" smtClean="0">
                          <a:latin typeface="+mn-lt"/>
                          <a:cs typeface="Times New Roman" panose="02020603050405020304" pitchFamily="18" charset="0"/>
                        </a:rPr>
                        <a:t>Ornithine and lysine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Regulation of gene expression, maturation of</a:t>
                      </a:r>
                    </a:p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intestine, cell growth and differentiation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Increased cardiac output, tachycardia, hypotension,</a:t>
                      </a:r>
                    </a:p>
                    <a:p>
                      <a:pPr algn="l"/>
                      <a:r>
                        <a:rPr lang="en-US" altLang="ko-KR" sz="1100" u="none" strike="noStrike" kern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carcinogenic effects</a:t>
                      </a:r>
                      <a:endParaRPr lang="ko-KR" altLang="en-US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390" y="1124680"/>
            <a:ext cx="864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Biogenic amines in foods and their physiological and toxicological effects</a:t>
            </a:r>
            <a:endParaRPr lang="ko-KR" alt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7025" y="5744361"/>
            <a:ext cx="864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cs typeface="Times New Roman" panose="02020603050405020304" pitchFamily="18" charset="0"/>
              </a:rPr>
              <a:t>(</a:t>
            </a:r>
            <a:r>
              <a:rPr lang="en-US" altLang="ko-KR" sz="1200" dirty="0" err="1" smtClean="0">
                <a:cs typeface="Times New Roman" panose="02020603050405020304" pitchFamily="18" charset="0"/>
              </a:rPr>
              <a:t>Ladero</a:t>
            </a:r>
            <a:r>
              <a:rPr lang="en-US" altLang="ko-KR" sz="1200" dirty="0">
                <a:cs typeface="Times New Roman" panose="02020603050405020304" pitchFamily="18" charset="0"/>
              </a:rPr>
              <a:t>, Calles-Enriquez </a:t>
            </a:r>
            <a:r>
              <a:rPr lang="en-US" altLang="ko-KR" sz="1200" i="1" dirty="0" smtClean="0">
                <a:cs typeface="Times New Roman" panose="02020603050405020304" pitchFamily="18" charset="0"/>
              </a:rPr>
              <a:t>et </a:t>
            </a:r>
            <a:r>
              <a:rPr lang="en-US" altLang="ko-KR" sz="1200" i="1" dirty="0">
                <a:cs typeface="Times New Roman" panose="02020603050405020304" pitchFamily="18" charset="0"/>
              </a:rPr>
              <a:t>al</a:t>
            </a:r>
            <a:r>
              <a:rPr lang="en-US" altLang="ko-KR" sz="1200" dirty="0">
                <a:cs typeface="Times New Roman" panose="02020603050405020304" pitchFamily="18" charset="0"/>
              </a:rPr>
              <a:t>., 2010; </a:t>
            </a:r>
            <a:r>
              <a:rPr lang="en-US" altLang="ko-KR" sz="1200" dirty="0" err="1">
                <a:cs typeface="Times New Roman" panose="02020603050405020304" pitchFamily="18" charset="0"/>
              </a:rPr>
              <a:t>Ladero</a:t>
            </a:r>
            <a:r>
              <a:rPr lang="en-US" altLang="ko-KR" sz="1200" dirty="0">
                <a:cs typeface="Times New Roman" panose="02020603050405020304" pitchFamily="18" charset="0"/>
              </a:rPr>
              <a:t>, Fernandez </a:t>
            </a:r>
            <a:r>
              <a:rPr lang="en-US" altLang="ko-KR" sz="1200" i="1" dirty="0">
                <a:cs typeface="Times New Roman" panose="02020603050405020304" pitchFamily="18" charset="0"/>
              </a:rPr>
              <a:t>et al</a:t>
            </a:r>
            <a:r>
              <a:rPr lang="en-US" altLang="ko-KR" sz="1200" dirty="0">
                <a:cs typeface="Times New Roman" panose="02020603050405020304" pitchFamily="18" charset="0"/>
              </a:rPr>
              <a:t>., 2010; </a:t>
            </a:r>
            <a:r>
              <a:rPr lang="en-US" altLang="ko-KR" sz="1200" dirty="0" err="1">
                <a:cs typeface="Times New Roman" panose="02020603050405020304" pitchFamily="18" charset="0"/>
              </a:rPr>
              <a:t>Ladero</a:t>
            </a:r>
            <a:r>
              <a:rPr lang="en-US" altLang="ko-KR" sz="1200" dirty="0"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cs typeface="Times New Roman" panose="02020603050405020304" pitchFamily="18" charset="0"/>
              </a:rPr>
              <a:t>Martienz</a:t>
            </a:r>
            <a:r>
              <a:rPr lang="en-US" altLang="ko-KR" sz="1200" dirty="0">
                <a:cs typeface="Times New Roman" panose="02020603050405020304" pitchFamily="18" charset="0"/>
              </a:rPr>
              <a:t> </a:t>
            </a:r>
            <a:r>
              <a:rPr lang="en-US" altLang="ko-KR" sz="1200" i="1" dirty="0">
                <a:cs typeface="Times New Roman" panose="02020603050405020304" pitchFamily="18" charset="0"/>
              </a:rPr>
              <a:t>et al</a:t>
            </a:r>
            <a:r>
              <a:rPr lang="en-US" altLang="ko-KR" sz="1200" dirty="0">
                <a:cs typeface="Times New Roman" panose="02020603050405020304" pitchFamily="18" charset="0"/>
              </a:rPr>
              <a:t>., </a:t>
            </a:r>
            <a:r>
              <a:rPr lang="en-US" altLang="ko-KR" sz="1200" dirty="0" smtClean="0">
                <a:cs typeface="Times New Roman" panose="02020603050405020304" pitchFamily="18" charset="0"/>
              </a:rPr>
              <a:t>2010)</a:t>
            </a:r>
            <a:endParaRPr lang="ko-KR" altLang="en-US" sz="1200" dirty="0"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829" y="5354706"/>
            <a:ext cx="8425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cs typeface="Times New Roman" panose="02020603050405020304" pitchFamily="18" charset="0"/>
              </a:rPr>
              <a:t>Alvarez </a:t>
            </a:r>
            <a:r>
              <a:rPr lang="en-US" altLang="ko-KR" sz="1200" i="1" dirty="0" smtClean="0">
                <a:cs typeface="Times New Roman" panose="02020603050405020304" pitchFamily="18" charset="0"/>
              </a:rPr>
              <a:t>et al</a:t>
            </a:r>
            <a:r>
              <a:rPr lang="en-US" altLang="ko-KR" sz="1200" dirty="0" smtClean="0">
                <a:cs typeface="Times New Roman" panose="02020603050405020304" pitchFamily="18" charset="0"/>
              </a:rPr>
              <a:t>., 2014. The problem of biogenic amines in fermented foods and the use of potential biogenic amine-degrading microorganisms as a solution. Food science and technology. 39, 146-155.</a:t>
            </a:r>
            <a:endParaRPr lang="ko-KR" altLang="en-US" sz="1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0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마재형_YTN_인터뷰.wmv_0000401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5" r="14184" b="11518"/>
          <a:stretch/>
        </p:blipFill>
        <p:spPr bwMode="auto">
          <a:xfrm>
            <a:off x="6177663" y="2852920"/>
            <a:ext cx="2858957" cy="1995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41180" y="1527236"/>
            <a:ext cx="886016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 smtClean="0">
                <a:ea typeface="굴림" pitchFamily="50" charset="-127"/>
                <a:cs typeface="Times New Roman" pitchFamily="18" charset="0"/>
              </a:rPr>
              <a:t>▷ 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The regulation for canned albacore, skipjack, yellowfin tuna, </a:t>
            </a:r>
            <a:r>
              <a:rPr lang="en-US" altLang="ko-KR" sz="1700" dirty="0" err="1">
                <a:ea typeface="굴림" pitchFamily="50" charset="-127"/>
                <a:cs typeface="Times New Roman" pitchFamily="18" charset="0"/>
              </a:rPr>
              <a:t>mahimahi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(</a:t>
            </a:r>
            <a:r>
              <a:rPr lang="en-US" altLang="ko-KR" sz="1700" dirty="0" smtClean="0">
                <a:ea typeface="굴림" pitchFamily="50" charset="-127"/>
                <a:cs typeface="Times New Roman" pitchFamily="18" charset="0"/>
              </a:rPr>
              <a:t>FDA, 1982)</a:t>
            </a: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20 mg% : “decomposed” as an indication of prior mishandling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</a:t>
            </a:r>
            <a:r>
              <a:rPr lang="en-US" altLang="ko-KR" sz="1700" b="1" dirty="0">
                <a:ea typeface="굴림" pitchFamily="50" charset="-127"/>
                <a:cs typeface="Times New Roman" pitchFamily="18" charset="0"/>
              </a:rPr>
              <a:t>50 mg%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: “danger to health” as an indication of a potential health hazard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▷ The guideline for histamine content of fish </a:t>
            </a:r>
            <a:r>
              <a:rPr lang="en-US" altLang="ko-KR" sz="1700" dirty="0" smtClean="0">
                <a:ea typeface="굴림" pitchFamily="50" charset="-127"/>
                <a:cs typeface="Times New Roman" pitchFamily="18" charset="0"/>
              </a:rPr>
              <a:t>(</a:t>
            </a:r>
            <a:r>
              <a:rPr lang="en-US" altLang="ko-KR" sz="1700" dirty="0" err="1" smtClean="0">
                <a:ea typeface="굴림" pitchFamily="50" charset="-127"/>
                <a:cs typeface="Times New Roman" pitchFamily="18" charset="0"/>
              </a:rPr>
              <a:t>Shalaby</a:t>
            </a:r>
            <a:r>
              <a:rPr lang="en-US" altLang="ko-KR" sz="1700" dirty="0" smtClean="0">
                <a:ea typeface="굴림" pitchFamily="50" charset="-127"/>
                <a:cs typeface="Times New Roman" pitchFamily="18" charset="0"/>
              </a:rPr>
              <a:t>, 1996)</a:t>
            </a: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&lt; 5 mg% : safe for consumption 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5~20 mg% : possibly toxic 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20~100 mg% : probably toxic 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</a:t>
            </a:r>
            <a:r>
              <a:rPr lang="en-US" altLang="ko-KR" sz="1700" b="1" dirty="0">
                <a:ea typeface="굴림" pitchFamily="50" charset="-127"/>
                <a:cs typeface="Times New Roman" pitchFamily="18" charset="0"/>
              </a:rPr>
              <a:t>&gt; 100 mg%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: toxic and unsafe for consumption 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▷ The regulation for maximum allowable levels (</a:t>
            </a:r>
            <a:r>
              <a:rPr lang="en-US" altLang="ko-KR" sz="1700" dirty="0" smtClean="0">
                <a:ea typeface="굴림" pitchFamily="50" charset="-127"/>
                <a:cs typeface="Times New Roman" pitchFamily="18" charset="0"/>
              </a:rPr>
              <a:t>EU, 1991)</a:t>
            </a: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fresh fish (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n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=9; 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c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=2; 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m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=100 ppm; 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M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=200 ppm)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  <a:sym typeface="Symbol" pitchFamily="18" charset="2"/>
              </a:rPr>
              <a:t>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 enzymatically ripened fish products (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n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=9; 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c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=2; 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m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=200 ppm; </a:t>
            </a:r>
            <a:r>
              <a:rPr lang="en-US" altLang="ko-KR" sz="1700" i="1" dirty="0">
                <a:ea typeface="굴림" pitchFamily="50" charset="-127"/>
                <a:cs typeface="Times New Roman" pitchFamily="18" charset="0"/>
              </a:rPr>
              <a:t>M</a:t>
            </a: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=400 ppm)</a:t>
            </a:r>
          </a:p>
          <a:p>
            <a:pPr lvl="1">
              <a:lnSpc>
                <a:spcPct val="60000"/>
              </a:lnSpc>
              <a:spcBef>
                <a:spcPct val="50000"/>
              </a:spcBef>
            </a:pP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ko-KR" sz="1700" dirty="0">
                <a:ea typeface="굴림" pitchFamily="50" charset="-127"/>
                <a:cs typeface="Times New Roman" pitchFamily="18" charset="0"/>
              </a:rPr>
              <a:t>▷ The permissible limit of </a:t>
            </a:r>
            <a:r>
              <a:rPr lang="en-US" altLang="ko-KR" sz="1700" dirty="0" smtClean="0">
                <a:ea typeface="굴림" pitchFamily="50" charset="-127"/>
                <a:cs typeface="Times New Roman" pitchFamily="18" charset="0"/>
              </a:rPr>
              <a:t>wine : 10 mg/L (Switzerland)</a:t>
            </a:r>
            <a:endParaRPr lang="en-US" altLang="ko-KR" sz="1700" dirty="0"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11981" y="620610"/>
            <a:ext cx="7920037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FFFF"/>
                    </a:gs>
                    <a:gs pos="50000">
                      <a:srgbClr val="F2FEB6"/>
                    </a:gs>
                    <a:gs pos="100000">
                      <a:srgbClr val="FFFFFF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Clr>
                <a:srgbClr val="3333CC"/>
              </a:buClr>
              <a:buFont typeface="Wingdings" pitchFamily="2" charset="2"/>
              <a:buNone/>
            </a:pPr>
            <a:r>
              <a:rPr lang="en-US" altLang="ko-KR" sz="2800" b="1" dirty="0">
                <a:solidFill>
                  <a:srgbClr val="003399"/>
                </a:solidFill>
                <a:ea typeface="HY견명조" pitchFamily="18" charset="-127"/>
                <a:cs typeface="Times New Roman" pitchFamily="18" charset="0"/>
              </a:rPr>
              <a:t>Tolerance levels of </a:t>
            </a:r>
            <a:r>
              <a:rPr lang="en-US" altLang="ko-KR" sz="2800" b="1" dirty="0" smtClean="0">
                <a:solidFill>
                  <a:srgbClr val="003399"/>
                </a:solidFill>
                <a:ea typeface="HY견명조" pitchFamily="18" charset="-127"/>
                <a:cs typeface="Times New Roman" pitchFamily="18" charset="0"/>
              </a:rPr>
              <a:t>histamine </a:t>
            </a:r>
            <a:r>
              <a:rPr lang="en-US" altLang="ko-KR" sz="2800" b="1" dirty="0">
                <a:solidFill>
                  <a:srgbClr val="003399"/>
                </a:solidFill>
                <a:ea typeface="HY견명조" pitchFamily="18" charset="-127"/>
                <a:cs typeface="Times New Roman" pitchFamily="18" charset="0"/>
              </a:rPr>
              <a:t>in foods</a:t>
            </a:r>
          </a:p>
        </p:txBody>
      </p:sp>
    </p:spTree>
    <p:extLst>
      <p:ext uri="{BB962C8B-B14F-4D97-AF65-F5344CB8AC3E}">
        <p14:creationId xmlns:p14="http://schemas.microsoft.com/office/powerpoint/2010/main" val="381348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8347" y="476590"/>
            <a:ext cx="9035653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FFFF"/>
                    </a:gs>
                    <a:gs pos="50000">
                      <a:srgbClr val="F2FEB6"/>
                    </a:gs>
                    <a:gs pos="100000">
                      <a:srgbClr val="FFFFFF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3333CC"/>
              </a:buClr>
              <a:buFont typeface="Wingdings" pitchFamily="2" charset="2"/>
              <a:buNone/>
            </a:pPr>
            <a:r>
              <a:rPr lang="en-US" altLang="ko-KR" sz="2200" b="1" dirty="0" smtClean="0">
                <a:solidFill>
                  <a:srgbClr val="002060"/>
                </a:solidFill>
                <a:ea typeface="HY견명조" pitchFamily="18" charset="-127"/>
                <a:cs typeface="Times New Roman" pitchFamily="18" charset="0"/>
              </a:rPr>
              <a:t>Studies on the tolerance levels </a:t>
            </a:r>
            <a:r>
              <a:rPr lang="en-US" altLang="ko-KR" sz="2200" b="1" dirty="0">
                <a:solidFill>
                  <a:srgbClr val="002060"/>
                </a:solidFill>
                <a:ea typeface="HY견명조" pitchFamily="18" charset="-127"/>
                <a:cs typeface="Times New Roman" pitchFamily="18" charset="0"/>
              </a:rPr>
              <a:t>of biogenic </a:t>
            </a:r>
            <a:r>
              <a:rPr lang="en-US" altLang="ko-KR" sz="2200" b="1" dirty="0" smtClean="0">
                <a:solidFill>
                  <a:srgbClr val="002060"/>
                </a:solidFill>
                <a:ea typeface="HY견명조" pitchFamily="18" charset="-127"/>
                <a:cs typeface="Times New Roman" pitchFamily="18" charset="0"/>
              </a:rPr>
              <a:t>amines </a:t>
            </a:r>
            <a:r>
              <a:rPr lang="en-US" altLang="ko-KR" sz="2200" b="1" dirty="0">
                <a:solidFill>
                  <a:srgbClr val="002060"/>
                </a:solidFill>
                <a:ea typeface="HY견명조" pitchFamily="18" charset="-127"/>
                <a:cs typeface="Times New Roman" pitchFamily="18" charset="0"/>
              </a:rPr>
              <a:t>in </a:t>
            </a:r>
            <a:r>
              <a:rPr lang="en-US" altLang="ko-KR" sz="2200" b="1" dirty="0" smtClean="0">
                <a:solidFill>
                  <a:srgbClr val="002060"/>
                </a:solidFill>
                <a:ea typeface="HY견명조" pitchFamily="18" charset="-127"/>
                <a:cs typeface="Times New Roman" pitchFamily="18" charset="0"/>
              </a:rPr>
              <a:t>foods</a:t>
            </a:r>
            <a:endParaRPr lang="en-US" altLang="ko-KR" sz="2200" b="1" dirty="0">
              <a:solidFill>
                <a:srgbClr val="002060"/>
              </a:solidFill>
              <a:ea typeface="HY견명조" pitchFamily="18" charset="-127"/>
              <a:cs typeface="Times New Roman" pitchFamily="18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348435"/>
              </p:ext>
            </p:extLst>
          </p:nvPr>
        </p:nvGraphicFramePr>
        <p:xfrm>
          <a:off x="125760" y="1052670"/>
          <a:ext cx="8892479" cy="481584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1338717"/>
                <a:gridCol w="884402"/>
                <a:gridCol w="1111560"/>
                <a:gridCol w="1111560"/>
                <a:gridCol w="1111560"/>
                <a:gridCol w="1111560"/>
                <a:gridCol w="1111560"/>
                <a:gridCol w="1111560"/>
              </a:tblGrid>
              <a:tr h="3189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Food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Maximum amounts (mg/kg)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+mn-lt"/>
                          <a:cs typeface="Times New Roman" pitchFamily="18" charset="0"/>
                        </a:rPr>
                        <a:t>Ref</a:t>
                      </a:r>
                      <a:endParaRPr lang="ko-KR" altLang="en-US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895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His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Cad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Put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Tyr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l-GR" altLang="ko-KR" sz="1600" dirty="0" smtClean="0">
                          <a:latin typeface="+mn-lt"/>
                          <a:cs typeface="Times New Roman" pitchFamily="18" charset="0"/>
                        </a:rPr>
                        <a:t>β</a:t>
                      </a:r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r>
                        <a:rPr lang="en-US" altLang="ko-KR" sz="1600" dirty="0" err="1" smtClean="0"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Total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349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General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40</a:t>
                      </a:r>
                      <a:r>
                        <a:rPr lang="en-US" altLang="ko-KR" sz="1600" baseline="30000" dirty="0" smtClean="0"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ko-KR" altLang="en-US" sz="1600" baseline="300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Ayres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1980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93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ko-KR" altLang="en-US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lt"/>
                          <a:cs typeface="Times New Roman" pitchFamily="18" charset="0"/>
                        </a:rPr>
                        <a:t>100-800</a:t>
                      </a:r>
                      <a:endParaRPr lang="ko-KR" altLang="en-US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lang="ko-KR" altLang="en-US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latin typeface="+mn-lt"/>
                          <a:cs typeface="Times New Roman" pitchFamily="18" charset="0"/>
                        </a:rPr>
                        <a:t>Brink </a:t>
                      </a:r>
                      <a:r>
                        <a:rPr lang="en-US" altLang="ko-KR" sz="1200" b="1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b="1" dirty="0" smtClean="0">
                          <a:latin typeface="+mn-lt"/>
                          <a:cs typeface="Times New Roman" pitchFamily="18" charset="0"/>
                        </a:rPr>
                        <a:t>.,</a:t>
                      </a:r>
                      <a:r>
                        <a:rPr lang="en-US" altLang="ko-KR" sz="1200" b="1" baseline="0" dirty="0" smtClean="0">
                          <a:latin typeface="+mn-lt"/>
                          <a:cs typeface="Times New Roman" pitchFamily="18" charset="0"/>
                        </a:rPr>
                        <a:t> 1990</a:t>
                      </a:r>
                      <a:endParaRPr lang="ko-KR" altLang="en-US" sz="12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93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Sandler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1974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931"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Blackwell, 1965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89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Fish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r>
                        <a:rPr lang="en-US" altLang="ko-KR" sz="1600" baseline="30000" dirty="0" smtClean="0"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ko-KR" altLang="en-US" sz="1600" baseline="300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 smtClean="0">
                          <a:latin typeface="+mn-lt"/>
                          <a:cs typeface="Times New Roman" pitchFamily="18" charset="0"/>
                        </a:rPr>
                        <a:t>Spanjer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 and Van </a:t>
                      </a:r>
                      <a:r>
                        <a:rPr lang="en-US" altLang="ko-KR" sz="1200" dirty="0" err="1" smtClean="0">
                          <a:latin typeface="+mn-lt"/>
                          <a:cs typeface="Times New Roman" pitchFamily="18" charset="0"/>
                        </a:rPr>
                        <a:t>Roode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, 1991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09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Canned tuna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0.5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Sims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altLang="ko-KR" sz="1200" i="1" baseline="0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itchFamily="18" charset="0"/>
                        </a:rPr>
                        <a:t>., 1992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89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Cheese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900</a:t>
                      </a:r>
                      <a:r>
                        <a:rPr lang="en-US" altLang="ko-KR" sz="1600" baseline="30000" dirty="0" smtClean="0"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ko-KR" altLang="en-US" sz="1600" baseline="300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 smtClean="0">
                          <a:latin typeface="+mn-lt"/>
                          <a:cs typeface="Times New Roman" pitchFamily="18" charset="0"/>
                        </a:rPr>
                        <a:t>Spanjer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 and Van </a:t>
                      </a:r>
                      <a:r>
                        <a:rPr lang="en-US" altLang="ko-KR" sz="1200" dirty="0" err="1" smtClean="0">
                          <a:latin typeface="+mn-lt"/>
                          <a:cs typeface="Times New Roman" pitchFamily="18" charset="0"/>
                        </a:rPr>
                        <a:t>Roode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, 1991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9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Sauerkraut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ko-KR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 smtClean="0">
                          <a:latin typeface="+mn-lt"/>
                          <a:cs typeface="Times New Roman" pitchFamily="18" charset="0"/>
                        </a:rPr>
                        <a:t>Kuensh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1989</a:t>
                      </a:r>
                      <a:endParaRPr lang="ko-KR" altLang="en-US" sz="1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310" y="5905932"/>
            <a:ext cx="83529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aseline="30000" dirty="0" smtClean="0">
                <a:cs typeface="Times New Roman" pitchFamily="18" charset="0"/>
              </a:rPr>
              <a:t>a  </a:t>
            </a:r>
            <a:r>
              <a:rPr lang="en-US" altLang="ko-KR" sz="1100" dirty="0" smtClean="0">
                <a:cs typeface="Times New Roman" pitchFamily="18" charset="0"/>
              </a:rPr>
              <a:t>As total BA per meal</a:t>
            </a:r>
          </a:p>
          <a:p>
            <a:r>
              <a:rPr lang="en-US" altLang="ko-KR" sz="1100" baseline="30000" dirty="0" smtClean="0">
                <a:cs typeface="Times New Roman" pitchFamily="18" charset="0"/>
              </a:rPr>
              <a:t>b</a:t>
            </a:r>
            <a:r>
              <a:rPr lang="en-US" altLang="ko-KR" sz="1100" dirty="0" smtClean="0">
                <a:cs typeface="Times New Roman" pitchFamily="18" charset="0"/>
              </a:rPr>
              <a:t> Sum of his + cad + put</a:t>
            </a:r>
          </a:p>
          <a:p>
            <a:r>
              <a:rPr lang="en-US" altLang="ko-KR" sz="1100" baseline="30000" dirty="0" smtClean="0">
                <a:cs typeface="Times New Roman" pitchFamily="18" charset="0"/>
              </a:rPr>
              <a:t>c</a:t>
            </a:r>
            <a:r>
              <a:rPr lang="en-US" altLang="ko-KR" sz="1100" dirty="0" smtClean="0">
                <a:cs typeface="Times New Roman" pitchFamily="18" charset="0"/>
              </a:rPr>
              <a:t> Sum of his + cad + put + </a:t>
            </a:r>
            <a:r>
              <a:rPr lang="en-US" altLang="ko-KR" sz="1100" dirty="0" err="1" smtClean="0">
                <a:cs typeface="Times New Roman" pitchFamily="18" charset="0"/>
              </a:rPr>
              <a:t>tyr</a:t>
            </a:r>
            <a:endParaRPr lang="ko-KR" altLang="en-US" sz="1100" baseline="30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2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Biodiversity Hotspots and Global Soy Production, overlap map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0" y="50280"/>
            <a:ext cx="5724525" cy="2552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폭발 2 1"/>
          <p:cNvSpPr/>
          <p:nvPr/>
        </p:nvSpPr>
        <p:spPr>
          <a:xfrm>
            <a:off x="1345265" y="2276840"/>
            <a:ext cx="6971255" cy="2304320"/>
          </a:xfrm>
          <a:prstGeom prst="irregularSeal2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1750" y="3186154"/>
            <a:ext cx="4940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Fermented soybeans?</a:t>
            </a:r>
            <a:endParaRPr lang="ko-KR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1555" y="44530"/>
            <a:ext cx="244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 production Area</a:t>
            </a:r>
            <a:endParaRPr lang="ko-KR" altLang="en-US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타원 4"/>
          <p:cNvSpPr/>
          <p:nvPr/>
        </p:nvSpPr>
        <p:spPr>
          <a:xfrm>
            <a:off x="4788030" y="346946"/>
            <a:ext cx="630838" cy="567454"/>
          </a:xfrm>
          <a:prstGeom prst="ellipse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4" descr="http://www.moovingdesigns.com/vector/wp-content/uploads/2012/01/japanmap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10" y="4535122"/>
            <a:ext cx="1461888" cy="141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File:Flag map of the People's Republic of China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286" y="5206450"/>
            <a:ext cx="1400537" cy="117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50 years in indones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749" y="4653170"/>
            <a:ext cx="1955601" cy="91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ile:Flag map of Korea (South Korea)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309" y="3789051"/>
            <a:ext cx="1174281" cy="158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03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43" y="413753"/>
            <a:ext cx="1609857" cy="10822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1961864830"/>
              </p:ext>
            </p:extLst>
          </p:nvPr>
        </p:nvGraphicFramePr>
        <p:xfrm>
          <a:off x="827480" y="1143193"/>
          <a:ext cx="8111520" cy="5526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그림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689" y="4797190"/>
            <a:ext cx="746036" cy="7460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669" y="5373270"/>
            <a:ext cx="730260" cy="7886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84"/>
          <a:stretch/>
        </p:blipFill>
        <p:spPr>
          <a:xfrm>
            <a:off x="3289589" y="5301260"/>
            <a:ext cx="662770" cy="577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76" y="963182"/>
            <a:ext cx="1944270" cy="10256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94" y="99062"/>
            <a:ext cx="1563522" cy="11161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0" y="153063"/>
            <a:ext cx="1447648" cy="9901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06" y="5301260"/>
            <a:ext cx="1794844" cy="120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950" y="4500430"/>
            <a:ext cx="1336648" cy="2010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EMB000017f025f8"/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59" t="7805" r="11848" b="12825"/>
          <a:stretch>
            <a:fillRect/>
          </a:stretch>
        </p:blipFill>
        <p:spPr bwMode="auto">
          <a:xfrm>
            <a:off x="818193" y="2564880"/>
            <a:ext cx="2385617" cy="2290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19" y="5215476"/>
            <a:ext cx="1019917" cy="102191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05"/>
          <a:stretch/>
        </p:blipFill>
        <p:spPr>
          <a:xfrm>
            <a:off x="1633359" y="5215478"/>
            <a:ext cx="846189" cy="1021912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699" y="4653170"/>
            <a:ext cx="1055040" cy="7020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33" y="1128095"/>
            <a:ext cx="1380317" cy="14367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00" y="260560"/>
            <a:ext cx="1584220" cy="1121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도형 17"/>
          <p:cNvSpPr/>
          <p:nvPr/>
        </p:nvSpPr>
        <p:spPr>
          <a:xfrm rot="8465669">
            <a:off x="3998665" y="2793902"/>
            <a:ext cx="804217" cy="695380"/>
          </a:xfrm>
          <a:prstGeom prst="swooshArrow">
            <a:avLst>
              <a:gd name="adj1" fmla="val 16310"/>
              <a:gd name="adj2" fmla="val 31370"/>
            </a:avLst>
          </a:prstGeom>
          <a:solidFill>
            <a:srgbClr val="800000"/>
          </a:solidFill>
          <a:ln>
            <a:noFill/>
          </a:ln>
          <a:effectLst>
            <a:glow rad="63500">
              <a:srgbClr val="C00000">
                <a:alpha val="40000"/>
              </a:srgbClr>
            </a:glow>
            <a:reflection endPos="0" dist="50800" dir="5400000" sy="-100000" algn="bl" rotWithShape="0"/>
            <a:softEdge rad="60960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9" name="도형 18"/>
          <p:cNvSpPr/>
          <p:nvPr/>
        </p:nvSpPr>
        <p:spPr>
          <a:xfrm rot="4931589" flipV="1">
            <a:off x="4390918" y="1270478"/>
            <a:ext cx="777803" cy="883124"/>
          </a:xfrm>
          <a:prstGeom prst="swooshArrow">
            <a:avLst>
              <a:gd name="adj1" fmla="val 16310"/>
              <a:gd name="adj2" fmla="val 31370"/>
            </a:avLst>
          </a:prstGeom>
          <a:solidFill>
            <a:srgbClr val="800000"/>
          </a:solidFill>
          <a:ln>
            <a:noFill/>
          </a:ln>
          <a:effectLst>
            <a:glow rad="63500">
              <a:srgbClr val="C00000">
                <a:alpha val="40000"/>
              </a:srgbClr>
            </a:glow>
            <a:reflection endPos="0" dist="50800" dir="5400000" sy="-100000" algn="bl" rotWithShape="0"/>
            <a:softEdge rad="60960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0" name="TextBox 19"/>
          <p:cNvSpPr txBox="1"/>
          <p:nvPr/>
        </p:nvSpPr>
        <p:spPr>
          <a:xfrm>
            <a:off x="352922" y="6228108"/>
            <a:ext cx="2530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1600" b="1" dirty="0" smtClean="0">
                <a:cs typeface="Times New Roman" panose="02020603050405020304" pitchFamily="18" charset="0"/>
              </a:rPr>
              <a:t>Carcinogen precursors</a:t>
            </a:r>
            <a:endParaRPr lang="ko-KR" altLang="en-US" sz="1600" dirty="0"/>
          </a:p>
        </p:txBody>
      </p:sp>
      <p:sp>
        <p:nvSpPr>
          <p:cNvPr id="21" name="직사각형 20"/>
          <p:cNvSpPr/>
          <p:nvPr/>
        </p:nvSpPr>
        <p:spPr>
          <a:xfrm>
            <a:off x="3237906" y="6060828"/>
            <a:ext cx="1622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ko-KR" sz="1600" b="1" dirty="0">
                <a:cs typeface="Times New Roman" panose="02020603050405020304" pitchFamily="18" charset="0"/>
              </a:rPr>
              <a:t>Toxicological </a:t>
            </a:r>
          </a:p>
          <a:p>
            <a:pPr lvl="0" algn="ctr"/>
            <a:r>
              <a:rPr lang="en-US" altLang="ko-KR" sz="1600" b="1" dirty="0">
                <a:cs typeface="Times New Roman" panose="02020603050405020304" pitchFamily="18" charset="0"/>
              </a:rPr>
              <a:t>effects</a:t>
            </a:r>
            <a:endParaRPr lang="ko-KR" altLang="en-US" sz="1600" dirty="0"/>
          </a:p>
        </p:txBody>
      </p:sp>
      <p:sp>
        <p:nvSpPr>
          <p:cNvPr id="23" name="아래쪽 화살표 22"/>
          <p:cNvSpPr/>
          <p:nvPr/>
        </p:nvSpPr>
        <p:spPr>
          <a:xfrm>
            <a:off x="3952359" y="4221110"/>
            <a:ext cx="278440" cy="36005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4" name="아래쪽 화살표 23"/>
          <p:cNvSpPr/>
          <p:nvPr/>
        </p:nvSpPr>
        <p:spPr>
          <a:xfrm rot="5400000">
            <a:off x="2695754" y="5559814"/>
            <a:ext cx="278440" cy="36005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5122" name="Picture 2" descr="http://img.etoday.co.kr/pto_db/2013/12/20131227161622_387853_500_361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540" y="873283"/>
            <a:ext cx="1409115" cy="10173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3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File:Flag map of Korea (South Korea)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90" y="3545775"/>
            <a:ext cx="1728240" cy="233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79508" y="1092121"/>
            <a:ext cx="8785102" cy="492923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5"/>
          <a:stretch/>
        </p:blipFill>
        <p:spPr>
          <a:xfrm>
            <a:off x="6447670" y="1710042"/>
            <a:ext cx="2407210" cy="1569699"/>
          </a:xfrm>
          <a:prstGeom prst="rect">
            <a:avLst/>
          </a:prstGeom>
        </p:spPr>
      </p:pic>
      <p:pic>
        <p:nvPicPr>
          <p:cNvPr id="5" name="Picture 2" descr="D:\대학원\연구\장류\사진\청국장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963" y="1710041"/>
            <a:ext cx="2536009" cy="15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D:\대학원\연구\장류\사진\된장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2" y="1710042"/>
            <a:ext cx="2349414" cy="15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23410" y="3287982"/>
            <a:ext cx="850687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altLang="ko-KR" sz="1600" b="1" kern="0" dirty="0">
                <a:solidFill>
                  <a:srgbClr val="0070C0"/>
                </a:solidFill>
              </a:rPr>
              <a:t>Korean traditional fermented soybean </a:t>
            </a:r>
            <a:r>
              <a:rPr lang="en-US" altLang="ko-KR" sz="1600" b="1" kern="0" dirty="0" smtClean="0">
                <a:solidFill>
                  <a:srgbClr val="0070C0"/>
                </a:solidFill>
              </a:rPr>
              <a:t>pastes</a:t>
            </a:r>
          </a:p>
          <a:p>
            <a:pPr algn="just">
              <a:spcAft>
                <a:spcPts val="600"/>
              </a:spcAft>
            </a:pPr>
            <a:r>
              <a:rPr lang="en-US" altLang="ko-KR" sz="1600" b="1" i="1" dirty="0" err="1">
                <a:cs typeface="Times New Roman" panose="02020603050405020304" pitchFamily="18" charset="0"/>
              </a:rPr>
              <a:t>Doenjang</a:t>
            </a:r>
            <a:r>
              <a:rPr lang="en-US" altLang="ko-KR" sz="1600" dirty="0">
                <a:cs typeface="Times New Roman" panose="02020603050405020304" pitchFamily="18" charset="0"/>
              </a:rPr>
              <a:t> is a traditional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soybean paste, </a:t>
            </a:r>
            <a:r>
              <a:rPr lang="en-US" altLang="ko-KR" sz="1600" dirty="0">
                <a:cs typeface="Times New Roman" panose="02020603050405020304" pitchFamily="18" charset="0"/>
              </a:rPr>
              <a:t>produced from</a:t>
            </a:r>
            <a:r>
              <a:rPr lang="ko-KR" altLang="en-US" sz="1600" dirty="0" smtClean="0">
                <a:cs typeface="Times New Roman" panose="02020603050405020304" pitchFamily="18" charset="0"/>
              </a:rPr>
              <a:t> </a:t>
            </a:r>
            <a:r>
              <a:rPr lang="en-US" altLang="ko-KR" sz="1600" i="1" dirty="0" err="1" smtClean="0">
                <a:cs typeface="Times New Roman" panose="02020603050405020304" pitchFamily="18" charset="0"/>
              </a:rPr>
              <a:t>meju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 through </a:t>
            </a:r>
            <a:r>
              <a:rPr lang="en-US" altLang="ko-KR" sz="1600" dirty="0">
                <a:cs typeface="Times New Roman" panose="02020603050405020304" pitchFamily="18" charset="0"/>
              </a:rPr>
              <a:t>the fermentation of soybeans by naturally occurring bacteria and fungi and has been consumed for centuries as a rich protein source and flavoring ingredient in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Korea</a:t>
            </a:r>
          </a:p>
          <a:p>
            <a:pPr algn="just">
              <a:spcAft>
                <a:spcPts val="600"/>
              </a:spcAft>
            </a:pPr>
            <a:r>
              <a:rPr lang="en-US" altLang="ko-KR" sz="1600" b="1" i="1" dirty="0" err="1" smtClean="0">
                <a:cs typeface="Times New Roman" panose="02020603050405020304" pitchFamily="18" charset="0"/>
              </a:rPr>
              <a:t>Cheonggukjang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 is made through fermentation of boiled soybeans by adding </a:t>
            </a:r>
            <a:r>
              <a:rPr lang="en-US" altLang="ko-KR" sz="1600" i="1" dirty="0" smtClean="0">
                <a:cs typeface="Times New Roman" panose="02020603050405020304" pitchFamily="18" charset="0"/>
              </a:rPr>
              <a:t>Bacillus subtilis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, which is usually in the air or in </a:t>
            </a:r>
            <a:r>
              <a:rPr lang="en-US" altLang="ko-KR" sz="1600" i="1" dirty="0" smtClean="0">
                <a:cs typeface="Times New Roman" panose="02020603050405020304" pitchFamily="18" charset="0"/>
              </a:rPr>
              <a:t>jip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(dried rice plants), at </a:t>
            </a:r>
            <a:r>
              <a:rPr lang="en-US" altLang="ko-KR" sz="1600" dirty="0">
                <a:cs typeface="Times New Roman" panose="02020603050405020304" pitchFamily="18" charset="0"/>
              </a:rPr>
              <a:t>40</a:t>
            </a:r>
            <a:r>
              <a:rPr lang="en-US" altLang="ko-KR" sz="1600" dirty="0"/>
              <a:t>°C</a:t>
            </a:r>
            <a:r>
              <a:rPr lang="en-US" altLang="ko-KR" sz="1600" dirty="0">
                <a:cs typeface="Times New Roman" panose="02020603050405020304" pitchFamily="18" charset="0"/>
              </a:rPr>
              <a:t>–42</a:t>
            </a:r>
            <a:r>
              <a:rPr lang="en-US" altLang="ko-KR" sz="1600" dirty="0"/>
              <a:t>°C</a:t>
            </a:r>
            <a:r>
              <a:rPr lang="en-US" altLang="ko-KR" sz="1600" dirty="0">
                <a:cs typeface="Times New Roman" panose="02020603050405020304" pitchFamily="18" charset="0"/>
              </a:rPr>
              <a:t> for 1–3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days without adding salt</a:t>
            </a:r>
          </a:p>
          <a:p>
            <a:pPr algn="just">
              <a:spcAft>
                <a:spcPts val="600"/>
              </a:spcAft>
            </a:pPr>
            <a:r>
              <a:rPr lang="en-US" altLang="ko-KR" sz="1600" b="1" i="1" dirty="0" smtClean="0">
                <a:cs typeface="Times New Roman" panose="02020603050405020304" pitchFamily="18" charset="0"/>
              </a:rPr>
              <a:t>Gochujang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is </a:t>
            </a:r>
            <a:r>
              <a:rPr lang="en-US" altLang="ko-KR" sz="1600" dirty="0">
                <a:cs typeface="Times New Roman" panose="02020603050405020304" pitchFamily="18" charset="0"/>
              </a:rPr>
              <a:t>produced by mixing </a:t>
            </a:r>
            <a:r>
              <a:rPr lang="en-US" altLang="ko-KR" sz="1600" i="1" dirty="0" err="1">
                <a:cs typeface="Times New Roman" panose="02020603050405020304" pitchFamily="18" charset="0"/>
              </a:rPr>
              <a:t>meju</a:t>
            </a:r>
            <a:r>
              <a:rPr lang="en-US" altLang="ko-KR" sz="1600" dirty="0">
                <a:cs typeface="Times New Roman" panose="02020603050405020304" pitchFamily="18" charset="0"/>
              </a:rPr>
              <a:t> powder with glutinous rice powder and red pepper powder, and then the mixture is 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fermented </a:t>
            </a:r>
            <a:r>
              <a:rPr lang="en-US" altLang="ko-KR" sz="1600" dirty="0">
                <a:cs typeface="Times New Roman" panose="02020603050405020304" pitchFamily="18" charset="0"/>
              </a:rPr>
              <a:t>by using mainly </a:t>
            </a:r>
            <a:r>
              <a:rPr lang="en-US" altLang="ko-KR" sz="1600" i="1" dirty="0" err="1">
                <a:cs typeface="Times New Roman" panose="02020603050405020304" pitchFamily="18" charset="0"/>
              </a:rPr>
              <a:t>Aspergillus</a:t>
            </a:r>
            <a:r>
              <a:rPr lang="en-US" altLang="ko-KR" sz="1600" i="1" dirty="0">
                <a:cs typeface="Times New Roman" panose="02020603050405020304" pitchFamily="18" charset="0"/>
              </a:rPr>
              <a:t> </a:t>
            </a:r>
            <a:r>
              <a:rPr lang="en-US" altLang="ko-KR" sz="1600" i="1" dirty="0" err="1">
                <a:cs typeface="Times New Roman" panose="02020603050405020304" pitchFamily="18" charset="0"/>
              </a:rPr>
              <a:t>oryzae</a:t>
            </a:r>
            <a:r>
              <a:rPr lang="en-US" altLang="ko-KR" sz="1600" i="1" dirty="0">
                <a:cs typeface="Times New Roman" panose="02020603050405020304" pitchFamily="18" charset="0"/>
              </a:rPr>
              <a:t> </a:t>
            </a:r>
            <a:r>
              <a:rPr lang="en-US" altLang="ko-KR" sz="1600" dirty="0">
                <a:cs typeface="Times New Roman" panose="02020603050405020304" pitchFamily="18" charset="0"/>
              </a:rPr>
              <a:t>and </a:t>
            </a:r>
            <a:r>
              <a:rPr lang="en-US" altLang="ko-KR" sz="1600" i="1" dirty="0">
                <a:cs typeface="Times New Roman" panose="02020603050405020304" pitchFamily="18" charset="0"/>
              </a:rPr>
              <a:t>Bacillus </a:t>
            </a:r>
            <a:r>
              <a:rPr lang="en-US" altLang="ko-KR" sz="1600" i="1" dirty="0" smtClean="0">
                <a:cs typeface="Times New Roman" panose="02020603050405020304" pitchFamily="18" charset="0"/>
              </a:rPr>
              <a:t>subtilis</a:t>
            </a:r>
            <a:endParaRPr lang="en-US" altLang="ko-KR" sz="1600" dirty="0" smtClean="0">
              <a:cs typeface="Times New Roman" panose="02020603050405020304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85690" y="728542"/>
            <a:ext cx="8569190" cy="816768"/>
          </a:xfrm>
          <a:prstGeom prst="rect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34292" y="804137"/>
            <a:ext cx="899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b="1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Doenjang</a:t>
            </a:r>
            <a:r>
              <a:rPr lang="en-US" altLang="ko-KR" sz="35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, </a:t>
            </a:r>
            <a:r>
              <a:rPr lang="en-US" altLang="ko-KR" sz="3500" b="1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Cheonggukjang</a:t>
            </a:r>
            <a:r>
              <a:rPr lang="en-US" altLang="ko-KR" sz="35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, Gochujang </a:t>
            </a:r>
            <a:endParaRPr lang="ko-KR" altLang="en-US" sz="35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1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323528" y="876091"/>
            <a:ext cx="4248472" cy="564933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" name="직사각형 6"/>
          <p:cNvSpPr/>
          <p:nvPr/>
        </p:nvSpPr>
        <p:spPr>
          <a:xfrm>
            <a:off x="1475570" y="404580"/>
            <a:ext cx="1800199" cy="816768"/>
          </a:xfrm>
          <a:prstGeom prst="rect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" name="TextBox 7"/>
          <p:cNvSpPr txBox="1"/>
          <p:nvPr/>
        </p:nvSpPr>
        <p:spPr>
          <a:xfrm>
            <a:off x="1621846" y="460119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i="1" dirty="0" err="1" smtClean="0">
                <a:solidFill>
                  <a:srgbClr val="FFFFFF"/>
                </a:solidFill>
                <a:cs typeface="Times New Roman" pitchFamily="18" charset="0"/>
              </a:rPr>
              <a:t>Natto</a:t>
            </a:r>
            <a:endParaRPr lang="ko-KR" altLang="en-US" sz="3600" b="1" i="1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8671" y="3429000"/>
            <a:ext cx="38872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>
                <a:cs typeface="Times New Roman" pitchFamily="18" charset="0"/>
              </a:rPr>
              <a:t>Japanese fermented soybean product </a:t>
            </a:r>
            <a:r>
              <a:rPr lang="en-US" altLang="ko-KR" sz="1600" dirty="0" smtClean="0">
                <a:cs typeface="Times New Roman" pitchFamily="18" charset="0"/>
              </a:rPr>
              <a:t>made </a:t>
            </a:r>
            <a:r>
              <a:rPr lang="en-US" altLang="ko-KR" sz="1600" dirty="0">
                <a:cs typeface="Times New Roman" pitchFamily="18" charset="0"/>
              </a:rPr>
              <a:t>from boiled soybeans fermented for 15–24 h with </a:t>
            </a:r>
            <a:r>
              <a:rPr lang="en-US" altLang="ko-KR" sz="1600" i="1" dirty="0">
                <a:cs typeface="Times New Roman" pitchFamily="18" charset="0"/>
              </a:rPr>
              <a:t>B. </a:t>
            </a:r>
            <a:r>
              <a:rPr lang="en-US" altLang="ko-KR" sz="1600" i="1" dirty="0" err="1">
                <a:cs typeface="Times New Roman" pitchFamily="18" charset="0"/>
              </a:rPr>
              <a:t>subtilis</a:t>
            </a:r>
            <a:r>
              <a:rPr lang="en-US" altLang="ko-KR" sz="1600" i="1" dirty="0">
                <a:cs typeface="Times New Roman" pitchFamily="18" charset="0"/>
              </a:rPr>
              <a:t> </a:t>
            </a:r>
            <a:r>
              <a:rPr lang="en-US" altLang="ko-KR" sz="1600" dirty="0">
                <a:cs typeface="Times New Roman" pitchFamily="18" charset="0"/>
              </a:rPr>
              <a:t>var. </a:t>
            </a:r>
            <a:r>
              <a:rPr lang="en-US" altLang="ko-KR" sz="1600" i="1" dirty="0" err="1">
                <a:cs typeface="Times New Roman" pitchFamily="18" charset="0"/>
              </a:rPr>
              <a:t>natto</a:t>
            </a:r>
            <a:r>
              <a:rPr lang="en-US" altLang="ko-KR" sz="1600" i="1" dirty="0">
                <a:cs typeface="Times New Roman" pitchFamily="18" charset="0"/>
              </a:rPr>
              <a:t> </a:t>
            </a:r>
            <a:r>
              <a:rPr lang="en-US" altLang="ko-KR" sz="1600" dirty="0">
                <a:cs typeface="Times New Roman" pitchFamily="18" charset="0"/>
              </a:rPr>
              <a:t>(previously called </a:t>
            </a:r>
            <a:r>
              <a:rPr lang="en-US" altLang="ko-KR" sz="1600" i="1" dirty="0">
                <a:cs typeface="Times New Roman" pitchFamily="18" charset="0"/>
              </a:rPr>
              <a:t>B. </a:t>
            </a:r>
            <a:r>
              <a:rPr lang="en-US" altLang="ko-KR" sz="1600" i="1" dirty="0" err="1">
                <a:cs typeface="Times New Roman" pitchFamily="18" charset="0"/>
              </a:rPr>
              <a:t>natto</a:t>
            </a:r>
            <a:r>
              <a:rPr lang="en-US" altLang="ko-KR" sz="1600" dirty="0">
                <a:cs typeface="Times New Roman" pitchFamily="18" charset="0"/>
              </a:rPr>
              <a:t>) that produces a strong flavor and sticky texture (</a:t>
            </a:r>
            <a:r>
              <a:rPr lang="en-US" altLang="ko-KR" sz="1600" dirty="0" err="1">
                <a:cs typeface="Times New Roman" pitchFamily="18" charset="0"/>
              </a:rPr>
              <a:t>Ohta</a:t>
            </a:r>
            <a:r>
              <a:rPr lang="en-US" altLang="ko-KR" sz="1600" dirty="0">
                <a:cs typeface="Times New Roman" pitchFamily="18" charset="0"/>
              </a:rPr>
              <a:t>, 1986</a:t>
            </a:r>
            <a:r>
              <a:rPr lang="en-US" altLang="ko-KR" sz="1600" dirty="0" smtClean="0">
                <a:cs typeface="Times New Roman" pitchFamily="18" charset="0"/>
              </a:rPr>
              <a:t>)</a:t>
            </a:r>
          </a:p>
          <a:p>
            <a:pPr algn="just"/>
            <a:endParaRPr lang="en-US" altLang="ko-KR" sz="1600" dirty="0" smtClean="0">
              <a:cs typeface="Times New Roman" pitchFamily="18" charset="0"/>
            </a:endParaRPr>
          </a:p>
          <a:p>
            <a:pPr algn="just"/>
            <a:r>
              <a:rPr lang="en-US" altLang="ko-KR" sz="1600" dirty="0" smtClean="0">
                <a:cs typeface="Times New Roman" pitchFamily="18" charset="0"/>
              </a:rPr>
              <a:t>The </a:t>
            </a:r>
            <a:r>
              <a:rPr lang="en-US" altLang="ko-KR" sz="1600" dirty="0">
                <a:cs typeface="Times New Roman" pitchFamily="18" charset="0"/>
              </a:rPr>
              <a:t>product is generally served as it is with mustard and/or soy sauce and often used as a topping for cooked </a:t>
            </a:r>
            <a:r>
              <a:rPr lang="en-US" altLang="ko-KR" sz="1600" dirty="0" smtClean="0">
                <a:cs typeface="Times New Roman" pitchFamily="18" charset="0"/>
              </a:rPr>
              <a:t>rice</a:t>
            </a:r>
            <a:endParaRPr lang="ko-KR" altLang="en-US" sz="1600" dirty="0">
              <a:cs typeface="Times New Roman" pitchFamily="18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759562" y="851154"/>
            <a:ext cx="4139940" cy="5688790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2" name="직사각형 11"/>
          <p:cNvSpPr/>
          <p:nvPr/>
        </p:nvSpPr>
        <p:spPr>
          <a:xfrm>
            <a:off x="6008078" y="451932"/>
            <a:ext cx="1800199" cy="816768"/>
          </a:xfrm>
          <a:prstGeom prst="rect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6291680" y="525615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i="1" dirty="0" smtClean="0">
                <a:solidFill>
                  <a:srgbClr val="FFFFFF"/>
                </a:solidFill>
                <a:cs typeface="Times New Roman" pitchFamily="18" charset="0"/>
              </a:rPr>
              <a:t>Miso</a:t>
            </a:r>
            <a:endParaRPr lang="ko-KR" altLang="en-US" sz="3600" b="1" i="1" dirty="0">
              <a:solidFill>
                <a:srgbClr val="FFFFFF"/>
              </a:solidFill>
              <a:cs typeface="Times New Roman" pitchFamily="18" charset="0"/>
            </a:endParaRPr>
          </a:p>
        </p:txBody>
      </p:sp>
      <p:pic>
        <p:nvPicPr>
          <p:cNvPr id="15" name="내용 개체 틀 10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8"/>
          <a:stretch/>
        </p:blipFill>
        <p:spPr>
          <a:xfrm rot="457177">
            <a:off x="6890255" y="1646149"/>
            <a:ext cx="1697824" cy="1447800"/>
          </a:xfrm>
        </p:spPr>
      </p:pic>
      <p:pic>
        <p:nvPicPr>
          <p:cNvPr id="14" name="그림 13" descr="미소모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70350">
            <a:off x="5135925" y="1399228"/>
            <a:ext cx="1813718" cy="1809032"/>
          </a:xfrm>
          <a:prstGeom prst="rect">
            <a:avLst/>
          </a:prstGeom>
        </p:spPr>
      </p:pic>
      <p:pic>
        <p:nvPicPr>
          <p:cNvPr id="6" name="그림 5" descr="낫또이미지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0259" y="1628830"/>
            <a:ext cx="2365611" cy="1512168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pic>
      <p:pic>
        <p:nvPicPr>
          <p:cNvPr id="1028" name="Picture 4" descr="http://www.moovingdesigns.com/vector/wp-content/uploads/2012/01/japanmap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50" y="4653170"/>
            <a:ext cx="1800250" cy="174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4896672" y="3429000"/>
            <a:ext cx="38519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600" b="1" dirty="0" smtClean="0">
                <a:cs typeface="Times New Roman" pitchFamily="18" charset="0"/>
              </a:rPr>
              <a:t>Japanese </a:t>
            </a:r>
            <a:r>
              <a:rPr lang="en-US" altLang="ko-KR" sz="1600" b="1" dirty="0">
                <a:cs typeface="Times New Roman" pitchFamily="18" charset="0"/>
              </a:rPr>
              <a:t>fermented soybean paste </a:t>
            </a:r>
            <a:r>
              <a:rPr lang="en-US" altLang="ko-KR" sz="1600" dirty="0" smtClean="0">
                <a:cs typeface="Times New Roman" pitchFamily="18" charset="0"/>
              </a:rPr>
              <a:t>made </a:t>
            </a:r>
            <a:r>
              <a:rPr lang="en-US" altLang="ko-KR" sz="1600" dirty="0">
                <a:cs typeface="Times New Roman" pitchFamily="18" charset="0"/>
              </a:rPr>
              <a:t>from soybeans and salt (and sometimes cereal grains) through a two-step fermentation with molds, yeasts and bacteria (Fukushima, 1981; Wang &amp; </a:t>
            </a:r>
            <a:r>
              <a:rPr lang="en-US" altLang="ko-KR" sz="1600" dirty="0" err="1">
                <a:cs typeface="Times New Roman" pitchFamily="18" charset="0"/>
              </a:rPr>
              <a:t>Hesseltine</a:t>
            </a:r>
            <a:r>
              <a:rPr lang="en-US" altLang="ko-KR" sz="1600" dirty="0">
                <a:cs typeface="Times New Roman" pitchFamily="18" charset="0"/>
              </a:rPr>
              <a:t>, 1979</a:t>
            </a:r>
            <a:r>
              <a:rPr lang="en-US" altLang="ko-KR" sz="1600" dirty="0" smtClean="0">
                <a:cs typeface="Times New Roman" pitchFamily="18" charset="0"/>
              </a:rPr>
              <a:t>) </a:t>
            </a:r>
            <a:endParaRPr lang="ko-KR" altLang="en-US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1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23528" y="865093"/>
            <a:ext cx="4145440" cy="566033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" name="직사각형 5"/>
          <p:cNvSpPr/>
          <p:nvPr/>
        </p:nvSpPr>
        <p:spPr>
          <a:xfrm>
            <a:off x="755470" y="476590"/>
            <a:ext cx="3316562" cy="816768"/>
          </a:xfrm>
          <a:prstGeom prst="rect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" name="TextBox 6"/>
          <p:cNvSpPr txBox="1"/>
          <p:nvPr/>
        </p:nvSpPr>
        <p:spPr>
          <a:xfrm>
            <a:off x="827480" y="540755"/>
            <a:ext cx="4025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i="1" dirty="0" err="1" smtClean="0">
                <a:solidFill>
                  <a:srgbClr val="FFFFFF"/>
                </a:solidFill>
                <a:cs typeface="Times New Roman" pitchFamily="18" charset="0"/>
              </a:rPr>
              <a:t>Doubanjiang</a:t>
            </a:r>
            <a:endParaRPr lang="ko-KR" altLang="en-US" sz="3600" b="1" i="1" dirty="0">
              <a:solidFill>
                <a:srgbClr val="FFFFFF"/>
              </a:solidFill>
              <a:cs typeface="Times New Roman" pitchFamily="18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 t="9692" r="10895" b="18982"/>
          <a:stretch/>
        </p:blipFill>
        <p:spPr>
          <a:xfrm rot="568112">
            <a:off x="2448380" y="1887319"/>
            <a:ext cx="1925295" cy="1317983"/>
          </a:xfrm>
          <a:prstGeom prst="rect">
            <a:avLst/>
          </a:prstGeom>
        </p:spPr>
      </p:pic>
      <p:pic>
        <p:nvPicPr>
          <p:cNvPr id="11" name="내용 개체 틀 10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6"/>
          <a:stretch/>
        </p:blipFill>
        <p:spPr>
          <a:xfrm rot="21171185">
            <a:off x="543964" y="1677339"/>
            <a:ext cx="2024519" cy="1356742"/>
          </a:xfrm>
        </p:spPr>
      </p:pic>
      <p:sp>
        <p:nvSpPr>
          <p:cNvPr id="13" name="직사각형 12"/>
          <p:cNvSpPr/>
          <p:nvPr/>
        </p:nvSpPr>
        <p:spPr>
          <a:xfrm>
            <a:off x="395420" y="3314099"/>
            <a:ext cx="40735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0"/>
            <a:r>
              <a:rPr lang="en-US" altLang="ko-KR" sz="1600" b="1" dirty="0">
                <a:cs typeface="Times New Roman" pitchFamily="18" charset="0"/>
              </a:rPr>
              <a:t>Chinese traditional fermented soybean </a:t>
            </a:r>
            <a:r>
              <a:rPr lang="en-US" altLang="ko-KR" sz="1600" b="1" dirty="0" smtClean="0">
                <a:cs typeface="Times New Roman" pitchFamily="18" charset="0"/>
              </a:rPr>
              <a:t>product </a:t>
            </a:r>
            <a:r>
              <a:rPr lang="en-US" altLang="ko-KR" sz="1600" dirty="0" smtClean="0">
                <a:cs typeface="Times New Roman" pitchFamily="18" charset="0"/>
              </a:rPr>
              <a:t>produced </a:t>
            </a:r>
            <a:r>
              <a:rPr lang="en-US" altLang="ko-KR" sz="1600" dirty="0">
                <a:cs typeface="Times New Roman" pitchFamily="18" charset="0"/>
              </a:rPr>
              <a:t>through the fermentation of soybeans, broad beans, chili peppers, salt and spices by naturally occurring </a:t>
            </a:r>
            <a:r>
              <a:rPr lang="en-US" altLang="ko-KR" sz="1600" dirty="0" smtClean="0">
                <a:cs typeface="Times New Roman" pitchFamily="18" charset="0"/>
              </a:rPr>
              <a:t>bacteria (</a:t>
            </a:r>
            <a:r>
              <a:rPr lang="en-US" altLang="ko-KR" sz="1600" dirty="0" err="1">
                <a:cs typeface="Times New Roman" pitchFamily="18" charset="0"/>
              </a:rPr>
              <a:t>Yamaura</a:t>
            </a:r>
            <a:r>
              <a:rPr lang="en-US" altLang="ko-KR" sz="1600" dirty="0">
                <a:cs typeface="Times New Roman" pitchFamily="18" charset="0"/>
              </a:rPr>
              <a:t>, 2004, Whitaker, 1978</a:t>
            </a:r>
            <a:r>
              <a:rPr lang="en-US" altLang="ko-KR" sz="1600" dirty="0" smtClean="0">
                <a:cs typeface="Times New Roman" pitchFamily="18" charset="0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4644010" y="861310"/>
            <a:ext cx="4320480" cy="566033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0" name="직사각형 9"/>
          <p:cNvSpPr/>
          <p:nvPr/>
        </p:nvSpPr>
        <p:spPr>
          <a:xfrm>
            <a:off x="5652089" y="472807"/>
            <a:ext cx="2304320" cy="816768"/>
          </a:xfrm>
          <a:prstGeom prst="rect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6" r="4363" b="5167"/>
          <a:stretch/>
        </p:blipFill>
        <p:spPr>
          <a:xfrm>
            <a:off x="5426879" y="1517948"/>
            <a:ext cx="2754741" cy="1582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00386" y="525366"/>
            <a:ext cx="2607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i="1" dirty="0" smtClean="0">
                <a:solidFill>
                  <a:srgbClr val="FFFFFF"/>
                </a:solidFill>
                <a:cs typeface="Times New Roman" panose="02020603050405020304" pitchFamily="18" charset="0"/>
              </a:rPr>
              <a:t>Tempeh</a:t>
            </a:r>
            <a:endParaRPr lang="ko-KR" altLang="en-US" sz="4000" b="1" i="1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8030" y="3314099"/>
            <a:ext cx="4032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 smtClean="0">
                <a:cs typeface="Times New Roman" panose="02020603050405020304" pitchFamily="18" charset="0"/>
              </a:rPr>
              <a:t>Indonesian traditional soybean product</a:t>
            </a:r>
            <a:r>
              <a:rPr lang="en-US" altLang="ko-KR" sz="1600" dirty="0" smtClean="0">
                <a:cs typeface="Times New Roman" panose="02020603050405020304" pitchFamily="18" charset="0"/>
              </a:rPr>
              <a:t> made by a natural culturing and controlled fermented process that binds soybeans into a cake from, similar to a very firm vegetarian burger patty </a:t>
            </a:r>
            <a:endParaRPr lang="ko-KR" altLang="en-US" sz="1600" dirty="0">
              <a:cs typeface="Times New Roman" panose="02020603050405020304" pitchFamily="18" charset="0"/>
            </a:endParaRPr>
          </a:p>
        </p:txBody>
      </p:sp>
      <p:pic>
        <p:nvPicPr>
          <p:cNvPr id="2050" name="Picture 2" descr="50 years in indones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40" y="5068424"/>
            <a:ext cx="2343030" cy="109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ile:Flag map of the People's Republic of China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70" y="4904391"/>
            <a:ext cx="1760587" cy="147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6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38" y="2275951"/>
            <a:ext cx="2065412" cy="15490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0734" y="382501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i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Bacillus </a:t>
            </a:r>
            <a:r>
              <a:rPr lang="en-US" altLang="ko-KR" sz="1600" b="1" i="1" dirty="0" err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subtilis</a:t>
            </a:r>
            <a:endParaRPr lang="ko-KR" altLang="en-US" sz="1600" b="1" i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6240102" y="464069"/>
            <a:ext cx="1332148" cy="864096"/>
          </a:xfrm>
          <a:prstGeom prst="ellipse">
            <a:avLst/>
          </a:prstGeom>
          <a:solidFill>
            <a:srgbClr val="FF9900"/>
          </a:solidFill>
          <a:ln>
            <a:solidFill>
              <a:srgbClr val="8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타원 7"/>
          <p:cNvSpPr/>
          <p:nvPr/>
        </p:nvSpPr>
        <p:spPr>
          <a:xfrm>
            <a:off x="6240102" y="2046778"/>
            <a:ext cx="1332148" cy="864096"/>
          </a:xfrm>
          <a:prstGeom prst="ellipse">
            <a:avLst/>
          </a:prstGeom>
          <a:solidFill>
            <a:srgbClr val="800000"/>
          </a:solidFill>
          <a:ln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6393314" y="726135"/>
            <a:ext cx="1146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800000"/>
                </a:solidFill>
                <a:cs typeface="Times New Roman" pitchFamily="18" charset="0"/>
              </a:rPr>
              <a:t>Putrescine</a:t>
            </a:r>
            <a:r>
              <a:rPr lang="en-US" altLang="ko-KR" sz="1400" b="1" dirty="0" smtClean="0">
                <a:solidFill>
                  <a:srgbClr val="800000"/>
                </a:solidFill>
                <a:cs typeface="Times New Roman" pitchFamily="18" charset="0"/>
              </a:rPr>
              <a:t> </a:t>
            </a:r>
            <a:endParaRPr lang="ko-KR" altLang="en-US" sz="14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7325" y="2312752"/>
            <a:ext cx="1223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FF9900"/>
                </a:solidFill>
                <a:cs typeface="Times New Roman" pitchFamily="18" charset="0"/>
              </a:rPr>
              <a:t>Cadaverine</a:t>
            </a:r>
            <a:r>
              <a:rPr lang="en-US" altLang="ko-KR" sz="1400" b="1" dirty="0" smtClean="0">
                <a:solidFill>
                  <a:srgbClr val="FF9900"/>
                </a:solidFill>
                <a:cs typeface="Times New Roman" pitchFamily="18" charset="0"/>
              </a:rPr>
              <a:t> </a:t>
            </a:r>
            <a:endParaRPr lang="ko-KR" altLang="en-US" sz="1400" b="1" dirty="0">
              <a:solidFill>
                <a:srgbClr val="FF9900"/>
              </a:solidFill>
              <a:cs typeface="Times New Roman" pitchFamily="18" charset="0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6240102" y="3622414"/>
            <a:ext cx="1302905" cy="844082"/>
          </a:xfrm>
          <a:prstGeom prst="ellipse">
            <a:avLst/>
          </a:prstGeom>
          <a:solidFill>
            <a:srgbClr val="FF9900"/>
          </a:solidFill>
          <a:ln>
            <a:solidFill>
              <a:srgbClr val="8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" name="TextBox 10"/>
          <p:cNvSpPr txBox="1"/>
          <p:nvPr/>
        </p:nvSpPr>
        <p:spPr>
          <a:xfrm>
            <a:off x="6390753" y="3886943"/>
            <a:ext cx="1141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800000"/>
                </a:solidFill>
                <a:cs typeface="Times New Roman" pitchFamily="18" charset="0"/>
              </a:rPr>
              <a:t>Histamine</a:t>
            </a:r>
            <a:endParaRPr lang="ko-KR" altLang="en-US" sz="14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240102" y="5295828"/>
            <a:ext cx="1260140" cy="765956"/>
          </a:xfrm>
          <a:prstGeom prst="ellipse">
            <a:avLst/>
          </a:prstGeom>
          <a:solidFill>
            <a:srgbClr val="800000"/>
          </a:solidFill>
          <a:ln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2" name="TextBox 11"/>
          <p:cNvSpPr txBox="1"/>
          <p:nvPr/>
        </p:nvSpPr>
        <p:spPr>
          <a:xfrm>
            <a:off x="6380526" y="5520415"/>
            <a:ext cx="11438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Tyramine</a:t>
            </a:r>
            <a:endParaRPr lang="ko-KR" altLang="en-US" sz="1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5" name="내용 개체 틀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51" y="272739"/>
            <a:ext cx="1296144" cy="972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3090095" y="1401123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cs typeface="Times New Roman" pitchFamily="18" charset="0"/>
              </a:rPr>
              <a:t>Ornithine decarboxylase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0" r="20273"/>
          <a:stretch/>
        </p:blipFill>
        <p:spPr>
          <a:xfrm>
            <a:off x="3511257" y="1842794"/>
            <a:ext cx="1440160" cy="1198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직사각형 17"/>
          <p:cNvSpPr/>
          <p:nvPr/>
        </p:nvSpPr>
        <p:spPr>
          <a:xfrm>
            <a:off x="3550607" y="3008952"/>
            <a:ext cx="15877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cs typeface="Times New Roman" pitchFamily="18" charset="0"/>
              </a:rPr>
              <a:t>Lysine </a:t>
            </a:r>
            <a:r>
              <a:rPr lang="en-US" altLang="ko-KR" sz="1100" dirty="0" smtClean="0">
                <a:cs typeface="Times New Roman" pitchFamily="18" charset="0"/>
              </a:rPr>
              <a:t>decarboxylase</a:t>
            </a:r>
            <a:endParaRPr lang="ko-KR" altLang="en-US" sz="1100" dirty="0">
              <a:cs typeface="Times New Roman" pitchFamily="18" charset="0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9" t="4199" r="12447"/>
          <a:stretch/>
        </p:blipFill>
        <p:spPr>
          <a:xfrm>
            <a:off x="3511257" y="3439866"/>
            <a:ext cx="1449013" cy="1344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/>
          <p:cNvSpPr txBox="1"/>
          <p:nvPr/>
        </p:nvSpPr>
        <p:spPr>
          <a:xfrm>
            <a:off x="3079209" y="4739317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err="1" smtClean="0">
                <a:cs typeface="Times New Roman" pitchFamily="18" charset="0"/>
              </a:rPr>
              <a:t>Histidine</a:t>
            </a:r>
            <a:r>
              <a:rPr lang="en-US" altLang="ko-KR" sz="1100" dirty="0" smtClean="0">
                <a:cs typeface="Times New Roman" pitchFamily="18" charset="0"/>
              </a:rPr>
              <a:t> decarboxylase</a:t>
            </a:r>
            <a:endParaRPr lang="ko-KR" altLang="en-US" sz="1100" dirty="0">
              <a:cs typeface="Times New Roman" pitchFamily="18" charset="0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4" t="11341" r="10317" b="8821"/>
          <a:stretch/>
        </p:blipFill>
        <p:spPr>
          <a:xfrm>
            <a:off x="3550607" y="5016316"/>
            <a:ext cx="1440160" cy="1384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/>
          <p:nvPr/>
        </p:nvSpPr>
        <p:spPr>
          <a:xfrm>
            <a:off x="3255678" y="6368209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cs typeface="Times New Roman" pitchFamily="18" charset="0"/>
              </a:rPr>
              <a:t>Tyrosine decarboxylase</a:t>
            </a:r>
            <a:endParaRPr lang="ko-KR" altLang="en-US" sz="1100" dirty="0">
              <a:cs typeface="Times New Roman" pitchFamily="18" charset="0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2843808" y="836712"/>
            <a:ext cx="706799" cy="0"/>
          </a:xfrm>
          <a:prstGeom prst="line">
            <a:avLst/>
          </a:prstGeom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2843808" y="836712"/>
            <a:ext cx="0" cy="4842094"/>
          </a:xfrm>
          <a:prstGeom prst="line">
            <a:avLst/>
          </a:prstGeom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2837116" y="2433260"/>
            <a:ext cx="706799" cy="0"/>
          </a:xfrm>
          <a:prstGeom prst="line">
            <a:avLst/>
          </a:prstGeom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2868326" y="4009676"/>
            <a:ext cx="642931" cy="0"/>
          </a:xfrm>
          <a:prstGeom prst="line">
            <a:avLst/>
          </a:prstGeom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834219" y="5678806"/>
            <a:ext cx="706799" cy="0"/>
          </a:xfrm>
          <a:prstGeom prst="line">
            <a:avLst/>
          </a:prstGeom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2384950" y="3147451"/>
            <a:ext cx="449269" cy="0"/>
          </a:xfrm>
          <a:prstGeom prst="line">
            <a:avLst/>
          </a:prstGeom>
          <a:ln w="254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5220090" y="880023"/>
            <a:ext cx="801771" cy="0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>
            <a:off x="5220090" y="2442035"/>
            <a:ext cx="801771" cy="0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>
            <a:off x="5220090" y="4044455"/>
            <a:ext cx="801771" cy="0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>
            <a:off x="5220090" y="5681431"/>
            <a:ext cx="801771" cy="0"/>
          </a:xfrm>
          <a:prstGeom prst="straightConnector1">
            <a:avLst/>
          </a:prstGeom>
          <a:ln w="25400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94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1-23.png"/>
          <p:cNvPicPr>
            <a:picLocks noChangeAspect="1"/>
          </p:cNvPicPr>
          <p:nvPr/>
        </p:nvPicPr>
        <p:blipFill>
          <a:blip r:embed="rId2" cstate="print"/>
          <a:srcRect l="11425" t="28252" r="85718" b="67938"/>
          <a:stretch>
            <a:fillRect/>
          </a:stretch>
        </p:blipFill>
        <p:spPr>
          <a:xfrm>
            <a:off x="1463243" y="2511632"/>
            <a:ext cx="261257" cy="261257"/>
          </a:xfrm>
          <a:prstGeom prst="rect">
            <a:avLst/>
          </a:prstGeom>
        </p:spPr>
      </p:pic>
      <p:pic>
        <p:nvPicPr>
          <p:cNvPr id="7" name="그림 6" descr="1-23.png"/>
          <p:cNvPicPr>
            <a:picLocks noChangeAspect="1"/>
          </p:cNvPicPr>
          <p:nvPr/>
        </p:nvPicPr>
        <p:blipFill>
          <a:blip r:embed="rId2" cstate="print"/>
          <a:srcRect l="14997" t="25077" r="83455" b="72383"/>
          <a:stretch>
            <a:fillRect/>
          </a:stretch>
        </p:blipFill>
        <p:spPr>
          <a:xfrm>
            <a:off x="1789814" y="2293918"/>
            <a:ext cx="141514" cy="174171"/>
          </a:xfrm>
          <a:prstGeom prst="rect">
            <a:avLst/>
          </a:prstGeom>
        </p:spPr>
      </p:pic>
      <p:pic>
        <p:nvPicPr>
          <p:cNvPr id="8" name="그림 7" descr="1-22.png"/>
          <p:cNvPicPr>
            <a:picLocks noChangeAspect="1"/>
          </p:cNvPicPr>
          <p:nvPr/>
        </p:nvPicPr>
        <p:blipFill>
          <a:blip r:embed="rId3" cstate="print"/>
          <a:srcRect l="11471" t="24314" r="82941" b="68235"/>
          <a:stretch>
            <a:fillRect/>
          </a:stretch>
        </p:blipFill>
        <p:spPr>
          <a:xfrm>
            <a:off x="1467085" y="2241410"/>
            <a:ext cx="510988" cy="510989"/>
          </a:xfrm>
          <a:prstGeom prst="rect">
            <a:avLst/>
          </a:prstGeom>
        </p:spPr>
      </p:pic>
      <p:pic>
        <p:nvPicPr>
          <p:cNvPr id="9" name="그림 8" descr="1-23.png"/>
          <p:cNvPicPr>
            <a:picLocks noChangeAspect="1"/>
          </p:cNvPicPr>
          <p:nvPr/>
        </p:nvPicPr>
        <p:blipFill>
          <a:blip r:embed="rId2" cstate="print"/>
          <a:srcRect l="11306" t="49524" r="85598" b="46507"/>
          <a:stretch>
            <a:fillRect/>
          </a:stretch>
        </p:blipFill>
        <p:spPr>
          <a:xfrm>
            <a:off x="1446598" y="3554999"/>
            <a:ext cx="283028" cy="272143"/>
          </a:xfrm>
          <a:prstGeom prst="rect">
            <a:avLst/>
          </a:prstGeom>
        </p:spPr>
      </p:pic>
      <p:pic>
        <p:nvPicPr>
          <p:cNvPr id="10" name="그림 9" descr="1-23.png"/>
          <p:cNvPicPr>
            <a:picLocks noChangeAspect="1"/>
          </p:cNvPicPr>
          <p:nvPr/>
        </p:nvPicPr>
        <p:blipFill>
          <a:blip r:embed="rId2" cstate="print"/>
          <a:srcRect l="14640" t="46666" r="83098" b="50794"/>
          <a:stretch>
            <a:fillRect/>
          </a:stretch>
        </p:blipFill>
        <p:spPr>
          <a:xfrm>
            <a:off x="1751398" y="3359056"/>
            <a:ext cx="206828" cy="174171"/>
          </a:xfrm>
          <a:prstGeom prst="rect">
            <a:avLst/>
          </a:prstGeom>
        </p:spPr>
      </p:pic>
      <p:pic>
        <p:nvPicPr>
          <p:cNvPr id="11" name="그림 10" descr="1-22.png"/>
          <p:cNvPicPr>
            <a:picLocks noChangeAspect="1"/>
          </p:cNvPicPr>
          <p:nvPr/>
        </p:nvPicPr>
        <p:blipFill>
          <a:blip r:embed="rId3" cstate="print"/>
          <a:srcRect l="11324" t="45490" r="82941" b="46863"/>
          <a:stretch>
            <a:fillRect/>
          </a:stretch>
        </p:blipFill>
        <p:spPr>
          <a:xfrm>
            <a:off x="1447879" y="3278374"/>
            <a:ext cx="524435" cy="5244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3510" y="1112638"/>
            <a:ext cx="41139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300" dirty="0" smtClean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  <a:ea typeface="나눔명조 ExtraBold" pitchFamily="18" charset="-127"/>
              </a:rPr>
              <a:t>Contents</a:t>
            </a:r>
            <a:endParaRPr lang="ko-KR" altLang="en-US" sz="3300" dirty="0"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reflection blurRad="6350" stA="55000" endA="300" endPos="45500" dir="5400000" sy="-100000" algn="bl" rotWithShape="0"/>
              </a:effectLst>
              <a:ea typeface="나눔명조 ExtraBold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59985" y="3349395"/>
            <a:ext cx="4026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6200000" scaled="1"/>
                  <a:tileRect/>
                </a:gradFill>
                <a:ea typeface="나눔명조 ExtraBold" pitchFamily="18" charset="-127"/>
              </a:rPr>
              <a:t>2.</a:t>
            </a:r>
            <a:endParaRPr lang="ko-KR" altLang="en-US" sz="22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6200000" scaled="1"/>
                <a:tileRect/>
              </a:gradFill>
              <a:ea typeface="나눔명조 ExtraBold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65744" y="2301516"/>
            <a:ext cx="4138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6200000" scaled="1"/>
                  <a:tileRect/>
                </a:gradFill>
                <a:ea typeface="나눔명조 ExtraBold" pitchFamily="18" charset="-127"/>
              </a:rPr>
              <a:t>1.</a:t>
            </a:r>
            <a:endParaRPr lang="ko-KR" altLang="en-US" sz="22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6200000" scaled="1"/>
                <a:tileRect/>
              </a:gradFill>
              <a:ea typeface="나눔명조 ExtraBold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979640" y="2229507"/>
            <a:ext cx="5616780" cy="868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000" b="1" dirty="0" smtClean="0">
                <a:solidFill>
                  <a:srgbClr val="800000"/>
                </a:solidFill>
                <a:latin typeface="+mn-lt"/>
                <a:cs typeface="Times New Roman" pitchFamily="18" charset="0"/>
              </a:rPr>
              <a:t>Levels of biogenic amines in </a:t>
            </a:r>
            <a:r>
              <a:rPr lang="en-US" altLang="ko-KR" sz="2000" b="1" dirty="0">
                <a:solidFill>
                  <a:srgbClr val="800000"/>
                </a:solidFill>
                <a:latin typeface="+mn-lt"/>
                <a:cs typeface="Times New Roman" pitchFamily="18" charset="0"/>
              </a:rPr>
              <a:t>fermented soybean </a:t>
            </a:r>
            <a:r>
              <a:rPr lang="en-US" altLang="ko-KR" sz="2000" b="1" dirty="0" smtClean="0">
                <a:solidFill>
                  <a:srgbClr val="800000"/>
                </a:solidFill>
                <a:latin typeface="+mn-lt"/>
                <a:cs typeface="Times New Roman" pitchFamily="18" charset="0"/>
              </a:rPr>
              <a:t>foods</a:t>
            </a:r>
            <a:endParaRPr lang="ko-KR" altLang="ko-KR" sz="2000" b="1" dirty="0">
              <a:solidFill>
                <a:srgbClr val="80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7" name="그림 16" descr="1-23.png"/>
          <p:cNvPicPr>
            <a:picLocks noChangeAspect="1"/>
          </p:cNvPicPr>
          <p:nvPr/>
        </p:nvPicPr>
        <p:blipFill>
          <a:blip r:embed="rId2" cstate="print"/>
          <a:srcRect l="11306" t="49524" r="85598" b="46507"/>
          <a:stretch>
            <a:fillRect/>
          </a:stretch>
        </p:blipFill>
        <p:spPr>
          <a:xfrm>
            <a:off x="1436120" y="4491129"/>
            <a:ext cx="283028" cy="272143"/>
          </a:xfrm>
          <a:prstGeom prst="rect">
            <a:avLst/>
          </a:prstGeom>
        </p:spPr>
      </p:pic>
      <p:pic>
        <p:nvPicPr>
          <p:cNvPr id="18" name="그림 17" descr="1-23.png"/>
          <p:cNvPicPr>
            <a:picLocks noChangeAspect="1"/>
          </p:cNvPicPr>
          <p:nvPr/>
        </p:nvPicPr>
        <p:blipFill>
          <a:blip r:embed="rId2" cstate="print"/>
          <a:srcRect l="14640" t="46666" r="83098" b="50794"/>
          <a:stretch>
            <a:fillRect/>
          </a:stretch>
        </p:blipFill>
        <p:spPr>
          <a:xfrm>
            <a:off x="1719022" y="4270651"/>
            <a:ext cx="206828" cy="174171"/>
          </a:xfrm>
          <a:prstGeom prst="rect">
            <a:avLst/>
          </a:prstGeom>
        </p:spPr>
      </p:pic>
      <p:pic>
        <p:nvPicPr>
          <p:cNvPr id="19" name="그림 18" descr="1-22.png"/>
          <p:cNvPicPr>
            <a:picLocks noChangeAspect="1"/>
          </p:cNvPicPr>
          <p:nvPr/>
        </p:nvPicPr>
        <p:blipFill>
          <a:blip r:embed="rId3" cstate="print"/>
          <a:srcRect l="11324" t="45490" r="82941" b="46863"/>
          <a:stretch>
            <a:fillRect/>
          </a:stretch>
        </p:blipFill>
        <p:spPr>
          <a:xfrm>
            <a:off x="1437401" y="4228935"/>
            <a:ext cx="524435" cy="52443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49507" y="4285525"/>
            <a:ext cx="3529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6200000" scaled="1"/>
                  <a:tileRect/>
                </a:gradFill>
                <a:ea typeface="나눔명조 ExtraBold" pitchFamily="18" charset="-127"/>
              </a:rPr>
              <a:t>3</a:t>
            </a:r>
            <a:endParaRPr lang="ko-KR" altLang="en-US" sz="22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16200000" scaled="1"/>
                <a:tileRect/>
              </a:gradFill>
              <a:ea typeface="나눔명조 ExtraBold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978073" y="4305334"/>
            <a:ext cx="5400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800000"/>
                </a:solidFill>
                <a:cs typeface="Times New Roman" pitchFamily="18" charset="0"/>
              </a:rPr>
              <a:t>Molecular </a:t>
            </a:r>
            <a:r>
              <a:rPr lang="en-US" altLang="ko-KR" sz="2000" b="1" dirty="0" smtClean="0">
                <a:solidFill>
                  <a:srgbClr val="800000"/>
                </a:solidFill>
                <a:cs typeface="Times New Roman" pitchFamily="18" charset="0"/>
              </a:rPr>
              <a:t>studies on biogenic amine producers in fermented soybean foods</a:t>
            </a:r>
            <a:endParaRPr lang="ko-KR" altLang="en-US" sz="20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971675" y="3362956"/>
            <a:ext cx="55951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solidFill>
                  <a:srgbClr val="800000"/>
                </a:solidFill>
                <a:cs typeface="Times New Roman" pitchFamily="18" charset="0"/>
              </a:rPr>
              <a:t>Biocontrol technology </a:t>
            </a:r>
            <a:r>
              <a:rPr lang="en-US" altLang="ko-KR" sz="2000" b="1" dirty="0" smtClean="0">
                <a:solidFill>
                  <a:srgbClr val="800000"/>
                </a:solidFill>
                <a:cs typeface="Times New Roman" pitchFamily="18" charset="0"/>
              </a:rPr>
              <a:t>for reduction of biogenic amines in foods</a:t>
            </a:r>
            <a:endParaRPr lang="ko-KR" altLang="ko-KR" sz="20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96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CI_main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2" descr="D:\대학원\연구\장류\사진\청국장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60" y="989868"/>
            <a:ext cx="1996663" cy="13751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5"/>
          <a:stretch/>
        </p:blipFill>
        <p:spPr>
          <a:xfrm>
            <a:off x="7144757" y="2721925"/>
            <a:ext cx="1895256" cy="14141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D:\대학원\연구\장류\사진\된장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70" y="2034359"/>
            <a:ext cx="1849752" cy="13751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 descr="낫또이미지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8109" y="4797190"/>
            <a:ext cx="2057053" cy="144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/>
          <p:cNvPicPr/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880" y="3933070"/>
            <a:ext cx="5218362" cy="217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 t="9692" r="10895" b="18982"/>
          <a:stretch/>
        </p:blipFill>
        <p:spPr>
          <a:xfrm>
            <a:off x="1080048" y="989868"/>
            <a:ext cx="1763712" cy="13557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0" t="15376" r="4363" b="5167"/>
          <a:stretch/>
        </p:blipFill>
        <p:spPr>
          <a:xfrm>
            <a:off x="3275820" y="559571"/>
            <a:ext cx="1872260" cy="1376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직사각형 4"/>
          <p:cNvSpPr/>
          <p:nvPr/>
        </p:nvSpPr>
        <p:spPr>
          <a:xfrm>
            <a:off x="539440" y="2564880"/>
            <a:ext cx="4680650" cy="165623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직사각형 5"/>
          <p:cNvSpPr/>
          <p:nvPr/>
        </p:nvSpPr>
        <p:spPr>
          <a:xfrm>
            <a:off x="611450" y="2915918"/>
            <a:ext cx="45134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500" b="1" dirty="0" smtClean="0">
                <a:cs typeface="Times New Roman" pitchFamily="18" charset="0"/>
              </a:rPr>
              <a:t>Levels of biogenic amines  in </a:t>
            </a:r>
            <a:r>
              <a:rPr lang="en-US" altLang="ko-KR" sz="2500" b="1" dirty="0">
                <a:cs typeface="Times New Roman" pitchFamily="18" charset="0"/>
              </a:rPr>
              <a:t>fermented soybean </a:t>
            </a:r>
            <a:r>
              <a:rPr lang="en-US" altLang="ko-KR" sz="2500" b="1" dirty="0" smtClean="0">
                <a:cs typeface="Times New Roman" pitchFamily="18" charset="0"/>
              </a:rPr>
              <a:t>foods</a:t>
            </a:r>
            <a:endParaRPr lang="ko-KR" altLang="ko-KR" sz="2500" b="1" dirty="0">
              <a:cs typeface="Times New Roman" pitchFamily="18" charset="0"/>
            </a:endParaRPr>
          </a:p>
        </p:txBody>
      </p:sp>
      <p:pic>
        <p:nvPicPr>
          <p:cNvPr id="10" name="내용 개체 틀 10"/>
          <p:cNvPicPr>
            <a:picLocks noGrp="1" noChangeAspect="1"/>
          </p:cNvPicPr>
          <p:nvPr>
            <p:ph idx="1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8"/>
          <a:stretch/>
        </p:blipFill>
        <p:spPr>
          <a:xfrm>
            <a:off x="1852564" y="5020352"/>
            <a:ext cx="1744679" cy="1487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146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foodsubs.com/Photos/extrafirmtofu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921">
            <a:off x="7116278" y="5068364"/>
            <a:ext cx="1875844" cy="14408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88024" y="692620"/>
            <a:ext cx="6480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400" b="1" dirty="0">
                <a:cs typeface="Times New Roman" pitchFamily="18" charset="0"/>
              </a:rPr>
              <a:t>Table </a:t>
            </a:r>
            <a:r>
              <a:rPr lang="en-US" altLang="ko-KR" sz="1400" b="1" dirty="0" smtClean="0">
                <a:cs typeface="Times New Roman" pitchFamily="18" charset="0"/>
              </a:rPr>
              <a:t>1. </a:t>
            </a:r>
            <a:r>
              <a:rPr lang="en-US" altLang="ko-KR" sz="1400" b="1" dirty="0">
                <a:cs typeface="Times New Roman" pitchFamily="18" charset="0"/>
              </a:rPr>
              <a:t>The contents of biogenic amines in </a:t>
            </a:r>
            <a:r>
              <a:rPr lang="en-US" altLang="ko-KR" sz="1400" b="1" i="1" dirty="0" smtClean="0">
                <a:solidFill>
                  <a:srgbClr val="FF0000"/>
                </a:solidFill>
                <a:cs typeface="Times New Roman" pitchFamily="18" charset="0"/>
              </a:rPr>
              <a:t>Tofu</a:t>
            </a:r>
            <a:r>
              <a:rPr lang="en-US" altLang="ko-KR" sz="1400" b="1" dirty="0" smtClean="0">
                <a:cs typeface="Times New Roman" pitchFamily="18" charset="0"/>
              </a:rPr>
              <a:t> samples</a:t>
            </a:r>
            <a:r>
              <a:rPr lang="en-US" altLang="ko-KR" sz="1400" b="1" dirty="0">
                <a:cs typeface="Times New Roman" pitchFamily="18" charset="0"/>
              </a:rPr>
              <a:t>.</a:t>
            </a:r>
            <a:endParaRPr lang="ko-KR" altLang="ko-KR" sz="1400" dirty="0">
              <a:cs typeface="Times New Roman" pitchFamily="18" charset="0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886910"/>
              </p:ext>
            </p:extLst>
          </p:nvPr>
        </p:nvGraphicFramePr>
        <p:xfrm>
          <a:off x="251519" y="1040757"/>
          <a:ext cx="8784976" cy="465623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80121"/>
                <a:gridCol w="936104"/>
                <a:gridCol w="936104"/>
                <a:gridCol w="936104"/>
                <a:gridCol w="1155898"/>
                <a:gridCol w="1003244"/>
                <a:gridCol w="988180"/>
                <a:gridCol w="855175"/>
                <a:gridCol w="894046"/>
              </a:tblGrid>
              <a:tr h="127655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0" dirty="0">
                          <a:effectLst/>
                          <a:latin typeface="+mn-lt"/>
                          <a:cs typeface="Times New Roman" pitchFamily="18" charset="0"/>
                        </a:rPr>
                        <a:t>Tofu</a:t>
                      </a:r>
                      <a:endParaRPr lang="ko-KR" sz="1100" i="1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ctr"/>
                </a:tc>
                <a:tc gridSpan="8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Biogenic amines (mg/kg)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7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Trp</a:t>
                      </a:r>
                      <a:r>
                        <a:rPr lang="en-US" altLang="ko-KR" sz="1100" baseline="30000" dirty="0" smtClean="0">
                          <a:latin typeface="+mn-lt"/>
                          <a:cs typeface="Times New Roman" pitchFamily="18" charset="0"/>
                        </a:rPr>
                        <a:t>1) </a:t>
                      </a:r>
                      <a:endParaRPr lang="ko-KR" altLang="ko-KR" sz="1100" kern="100" dirty="0" smtClean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Put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Cad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His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Tyr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Spd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Spm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2.96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0.46</a:t>
                      </a:r>
                      <a:r>
                        <a:rPr lang="en-US" sz="1100" kern="1200" baseline="30000" dirty="0" smtClean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en-US" altLang="ko-KR" sz="1100" baseline="30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lang="en-US" altLang="ko-KR" sz="11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1.55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2.19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3.68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4.91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28.37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0.88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9.90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1.06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1.49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r>
                        <a:rPr lang="en-US" altLang="ko-KR" sz="1100" baseline="30000" dirty="0" smtClean="0">
                          <a:latin typeface="+mn-lt"/>
                          <a:cs typeface="Times New Roman" pitchFamily="18" charset="0"/>
                        </a:rPr>
                        <a:t>2)</a:t>
                      </a:r>
                      <a:r>
                        <a:rPr lang="en-US" altLang="ko-KR" sz="11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1.90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1.71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0.86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23.49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7.87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1.88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4.73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1.05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1.07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4.80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28.09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7.19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6.10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1.27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1.80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0.93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1.32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3.98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1.32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19.43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0.66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4.75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5.48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2.23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1.89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2.67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1.14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1.61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1.25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1.77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4.38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0.69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18.69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1.01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5.94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3.31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0.30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3.60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2.20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1.62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0.49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4.76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19.94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4.67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0.15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8.10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1.03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2.91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0.99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18.89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9.46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2.93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5.36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1.64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0.80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1.13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4.15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17.41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4.37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3.61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1.35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0.94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1.38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0.55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4.11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0.06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19.70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4.78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7.35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4.65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1.69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2.12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4.59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0.19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21.08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6.36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3.53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0.89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1.00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3.08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1.12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1.58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3.52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0.05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29.11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1.12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5.95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0.88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4.45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1.18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1.75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2.48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2.21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4.41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0.67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26.08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0.83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5.29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8.95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3.78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4.58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2.53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0.96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2.45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4.89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27.58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1.31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9.09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6.22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1.99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4.49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1.21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4.65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3.35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4.81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32.96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1.16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8.37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6.19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2.87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5.01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2.82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4.55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22.37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17.04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0.94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7.51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1.24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4.76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2.80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2.19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4.67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18.06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0.26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5.82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2.59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1.53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2.17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3.71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2.62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0.25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5.76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35.30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3.64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19.15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3.44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3.80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0.72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2.28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0.52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4.80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1.55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26.34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0.38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8.48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2.76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0.47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0.75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1.06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5.15</a:t>
                      </a:r>
                      <a:r>
                        <a:rPr lang="ko-KR" sz="1100" kern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0.35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14.97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1.20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4.83</a:t>
                      </a:r>
                      <a:r>
                        <a:rPr lang="ko-KR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0.75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Average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5.06</a:t>
                      </a:r>
                      <a:r>
                        <a:rPr lang="ko-KR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2.46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2.39</a:t>
                      </a:r>
                      <a:r>
                        <a:rPr lang="ko-KR" sz="1100" kern="10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1.95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2.56</a:t>
                      </a:r>
                      <a:r>
                        <a:rPr lang="ko-KR" sz="1100" kern="10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1.43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1.55</a:t>
                      </a:r>
                      <a:r>
                        <a:rPr lang="ko-KR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0.90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4.54</a:t>
                      </a:r>
                      <a:r>
                        <a:rPr lang="ko-KR" sz="1100" kern="10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0.51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n-lt"/>
                          <a:cs typeface="Times New Roman" pitchFamily="18" charset="0"/>
                        </a:rPr>
                        <a:t>0.00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23.57</a:t>
                      </a:r>
                      <a:r>
                        <a:rPr lang="ko-KR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5.63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7.56</a:t>
                      </a:r>
                      <a:r>
                        <a:rPr lang="ko-KR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±</a:t>
                      </a:r>
                      <a:r>
                        <a:rPr lang="en-US" sz="1100" kern="100" dirty="0">
                          <a:effectLst/>
                          <a:latin typeface="+mn-lt"/>
                          <a:cs typeface="Times New Roman" pitchFamily="18" charset="0"/>
                        </a:rPr>
                        <a:t>4.11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161764" y="5671041"/>
            <a:ext cx="894674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aseline="30000" dirty="0" smtClean="0">
                <a:cs typeface="Times New Roman" pitchFamily="18" charset="0"/>
              </a:rPr>
              <a:t>1</a:t>
            </a:r>
            <a:r>
              <a:rPr lang="en-US" altLang="ko-KR" sz="1050" baseline="30000" dirty="0">
                <a:cs typeface="Times New Roman" pitchFamily="18" charset="0"/>
              </a:rPr>
              <a:t>) </a:t>
            </a:r>
            <a:r>
              <a:rPr lang="en-US" altLang="ko-KR" sz="1050" dirty="0" err="1" smtClean="0">
                <a:cs typeface="Times New Roman" pitchFamily="18" charset="0"/>
              </a:rPr>
              <a:t>Trp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>
                <a:cs typeface="Times New Roman" pitchFamily="18" charset="0"/>
              </a:rPr>
              <a:t>Tryptamine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Phe</a:t>
            </a:r>
            <a:r>
              <a:rPr lang="en-US" altLang="ko-KR" sz="1050" dirty="0">
                <a:cs typeface="Times New Roman" pitchFamily="18" charset="0"/>
              </a:rPr>
              <a:t>: β-</a:t>
            </a:r>
            <a:r>
              <a:rPr lang="en-US" altLang="ko-KR" sz="1050" dirty="0" err="1">
                <a:cs typeface="Times New Roman" pitchFamily="18" charset="0"/>
              </a:rPr>
              <a:t>phenylethylamine</a:t>
            </a:r>
            <a:r>
              <a:rPr lang="en-US" altLang="ko-KR" sz="1050" dirty="0">
                <a:cs typeface="Times New Roman" pitchFamily="18" charset="0"/>
              </a:rPr>
              <a:t>, Put: Putrescine, Cad: </a:t>
            </a:r>
            <a:r>
              <a:rPr lang="en-US" altLang="ko-KR" sz="1050" dirty="0" err="1">
                <a:cs typeface="Times New Roman" pitchFamily="18" charset="0"/>
              </a:rPr>
              <a:t>Cadaverine</a:t>
            </a:r>
            <a:r>
              <a:rPr lang="en-US" altLang="ko-KR" sz="1050" dirty="0">
                <a:cs typeface="Times New Roman" pitchFamily="18" charset="0"/>
              </a:rPr>
              <a:t>, His: Histamine, Tyr: </a:t>
            </a:r>
            <a:r>
              <a:rPr lang="en-US" altLang="ko-KR" sz="1050" dirty="0" err="1">
                <a:cs typeface="Times New Roman" pitchFamily="18" charset="0"/>
              </a:rPr>
              <a:t>Tyramine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Spd</a:t>
            </a:r>
            <a:r>
              <a:rPr lang="en-US" altLang="ko-KR" sz="1050" dirty="0">
                <a:cs typeface="Times New Roman" pitchFamily="18" charset="0"/>
              </a:rPr>
              <a:t>: Spermidine, </a:t>
            </a:r>
            <a:r>
              <a:rPr lang="en-US" altLang="ko-KR" sz="1050" dirty="0" err="1">
                <a:cs typeface="Times New Roman" pitchFamily="18" charset="0"/>
              </a:rPr>
              <a:t>Spm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 smtClean="0">
                <a:cs typeface="Times New Roman" pitchFamily="18" charset="0"/>
              </a:rPr>
              <a:t>Spermine</a:t>
            </a:r>
            <a:r>
              <a:rPr lang="en-US" altLang="ko-KR" sz="1050" dirty="0" smtClean="0">
                <a:cs typeface="Times New Roman" pitchFamily="18" charset="0"/>
              </a:rPr>
              <a:t>.</a:t>
            </a:r>
            <a:endParaRPr lang="ko-KR" altLang="ko-KR" sz="1050" dirty="0">
              <a:cs typeface="Times New Roman" pitchFamily="18" charset="0"/>
            </a:endParaRPr>
          </a:p>
          <a:p>
            <a:r>
              <a:rPr lang="en-US" altLang="ko-KR" sz="1050" baseline="30000" dirty="0">
                <a:cs typeface="Times New Roman" pitchFamily="18" charset="0"/>
              </a:rPr>
              <a:t>2)</a:t>
            </a:r>
            <a:r>
              <a:rPr lang="en-US" altLang="ko-KR" sz="1050" dirty="0">
                <a:cs typeface="Times New Roman" pitchFamily="18" charset="0"/>
              </a:rPr>
              <a:t> </a:t>
            </a:r>
            <a:r>
              <a:rPr lang="en-US" altLang="ko-KR" sz="1050" dirty="0" smtClean="0">
                <a:cs typeface="Times New Roman" pitchFamily="18" charset="0"/>
              </a:rPr>
              <a:t>ND</a:t>
            </a:r>
            <a:r>
              <a:rPr lang="en-US" altLang="ko-KR" sz="1050" dirty="0">
                <a:cs typeface="Times New Roman" pitchFamily="18" charset="0"/>
              </a:rPr>
              <a:t>: Not detected (amine level is less than 0.1 mg/kg).</a:t>
            </a:r>
            <a:endParaRPr lang="ko-KR" altLang="ko-KR" sz="1050" dirty="0">
              <a:cs typeface="Times New Roman" pitchFamily="18" charset="0"/>
            </a:endParaRPr>
          </a:p>
          <a:p>
            <a:r>
              <a:rPr lang="en-US" altLang="ko-KR" sz="1050" baseline="30000" dirty="0" smtClean="0">
                <a:cs typeface="Times New Roman" pitchFamily="18" charset="0"/>
              </a:rPr>
              <a:t>3)</a:t>
            </a:r>
            <a:r>
              <a:rPr lang="en-US" altLang="ko-KR" sz="1050" dirty="0" smtClean="0">
                <a:cs typeface="Times New Roman" pitchFamily="18" charset="0"/>
              </a:rPr>
              <a:t> </a:t>
            </a:r>
            <a:r>
              <a:rPr lang="en-US" altLang="ko-KR" sz="1050" dirty="0">
                <a:cs typeface="Times New Roman" pitchFamily="18" charset="0"/>
              </a:rPr>
              <a:t>Mean ± standard </a:t>
            </a:r>
            <a:r>
              <a:rPr lang="en-US" altLang="ko-KR" sz="1050" dirty="0" smtClean="0">
                <a:cs typeface="Times New Roman" pitchFamily="18" charset="0"/>
              </a:rPr>
              <a:t>deviation.</a:t>
            </a:r>
          </a:p>
        </p:txBody>
      </p:sp>
      <p:sp>
        <p:nvSpPr>
          <p:cNvPr id="8" name="타원 7"/>
          <p:cNvSpPr/>
          <p:nvPr/>
        </p:nvSpPr>
        <p:spPr>
          <a:xfrm>
            <a:off x="7452320" y="1174904"/>
            <a:ext cx="5040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80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CI_main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http://www.foodsubs.com/Photos/nat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456">
            <a:off x="7170117" y="4656107"/>
            <a:ext cx="1812870" cy="1590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54144"/>
              </p:ext>
            </p:extLst>
          </p:nvPr>
        </p:nvGraphicFramePr>
        <p:xfrm>
          <a:off x="251520" y="897609"/>
          <a:ext cx="8640959" cy="504055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720080"/>
                <a:gridCol w="576064"/>
                <a:gridCol w="864096"/>
                <a:gridCol w="936104"/>
                <a:gridCol w="864096"/>
                <a:gridCol w="864096"/>
                <a:gridCol w="936104"/>
                <a:gridCol w="1008112"/>
                <a:gridCol w="1044310"/>
                <a:gridCol w="827897"/>
              </a:tblGrid>
              <a:tr h="210023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Source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i="1" kern="0" dirty="0" err="1">
                          <a:effectLst/>
                          <a:latin typeface="+mn-lt"/>
                          <a:cs typeface="Times New Roman" pitchFamily="18" charset="0"/>
                        </a:rPr>
                        <a:t>Natto</a:t>
                      </a:r>
                      <a:endParaRPr lang="ko-KR" sz="900" i="1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 gridSpan="8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Biogenic amines (mg/kg)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00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Typ</a:t>
                      </a:r>
                      <a:r>
                        <a:rPr lang="en-US" altLang="ko-KR" sz="900" baseline="30000" dirty="0" smtClean="0">
                          <a:latin typeface="+mn-lt"/>
                          <a:cs typeface="Times New Roman" pitchFamily="18" charset="0"/>
                        </a:rPr>
                        <a:t>1) </a:t>
                      </a:r>
                      <a:endParaRPr lang="ko-KR" altLang="ko-KR" sz="900" kern="100" dirty="0" smtClean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Put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Cad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His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Tyr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Spd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Spm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Japanese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14.20 ± </a:t>
                      </a:r>
                      <a:r>
                        <a:rPr lang="en-US" sz="9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20.10</a:t>
                      </a:r>
                      <a:r>
                        <a:rPr lang="en-US" sz="900" kern="1200" baseline="30000" dirty="0" smtClean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en-US" altLang="ko-KR" sz="900" baseline="30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21.40 ±30.30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297.70 ± 34.90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20.50 ± 29.00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36.70 ± 1.50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18.10 ± 1.70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33.50 ± 0.70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398.50 ± 29.10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52.20 ± 4.50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30.00 ± 1.40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12.20 ± 0.50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19.50 ± 9.90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344.50 ± 4.30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31.90 ± 8.20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33.50 ± 1.00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13.60 ± 19.30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9.50 ± 13.40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313.40 ± 20.20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55.40 ± 12.20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38.20 ± 5.80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48.10 ± 13.40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1.10 ± 1.50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411.30 ± 104.20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54.80 ± 12.50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30.30 ± 18.00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36.70 ± 0.70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18.50 ± 1.70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309.30 ± 4.20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33.70 ± 2.10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12.70 ± 7.20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13.20 ± 18.60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10.90 ± 15.40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321.00 ± 32.50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18.80 ± 26.50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5.10 ± 7.20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15.00 ± 6.00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28.40 ± 14.00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410.20 ± 144.20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49.90 ± 0.30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r>
                        <a:rPr lang="en-US" altLang="ko-KR" sz="900" baseline="30000" dirty="0" smtClean="0">
                          <a:latin typeface="+mn-lt"/>
                          <a:cs typeface="Times New Roman" pitchFamily="18" charset="0"/>
                        </a:rPr>
                        <a:t>2)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43.10 ± 0.40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12.80 ± 0.10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473.40 ± 7.50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61.40 ± 5.90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11.60 ± 16.40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11.10 ± 15.80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27.70 ± 1.40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333.40 ± 21.50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63.20 ± 7.00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24.70 ± 6.90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40.80 ± 3.70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12.60 ± 6.00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36.80 ± 19.70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300.20 ± 8.80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478.10 ± 194.20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61.20 ± 16.90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38.00 ± 5.60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5.10 ± 7.20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270.00 ± 22.10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43.60 ± 9.40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37.30 ± 0.50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18.40 ± 26.10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19.00 ± 8340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370.90 ± 0.60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50.00 ± 6.20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29.10 ± 6.20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17.80 ± 1.60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292.00 ± 12.10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35.90 ± 4.50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31.30 ± 5.00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44.60 ± 13.50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14.70 ± 3.40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20.80 ± 6.50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6.10 ± 1.40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155.20 ± 219.40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410.30 ± 97.60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66.50 ± 11.70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40.70 ± 0.80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42.10 ± 5.60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321.90 ± 2.90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28.90 ± 12.90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17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11.10 ± 15.70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50.30 ± 1.50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305.60 ± 11.30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34.50 ± 7.70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Korean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45.80 ± 5.00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20.80 ± 29.40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12.30 ± 17.40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246.50 ± 15.50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27.10 ± 6.40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290.50 ± 6.20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281.30 ± 27.50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39.10 ± 4.50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51.50 ± 1.10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34.40 ± 0.40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243.00 ± 82.40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265.00 ± 5.20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80.10 ± 6.50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6.40 ± 9.10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1.80 ± 2.50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279.50 ±10.30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46.40 ± 5.10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  <a:tr h="210023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Average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19.20 ± 16.41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22.84 ± 19.12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7.98 ± 11.66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10.28 ± 12.21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  <a:latin typeface="+mn-lt"/>
                          <a:cs typeface="Times New Roman" pitchFamily="18" charset="0"/>
                        </a:rPr>
                        <a:t>2.60 ± 7.85</a:t>
                      </a:r>
                      <a:endParaRPr lang="ko-KR" sz="9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47.09 ± 102.73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339.70 ± 67.17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  <a:latin typeface="+mn-lt"/>
                          <a:cs typeface="Times New Roman" pitchFamily="18" charset="0"/>
                        </a:rPr>
                        <a:t>45.48 ± 16.21</a:t>
                      </a:r>
                      <a:endParaRPr lang="ko-KR" sz="9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0756" marR="50756" marT="0" marB="0"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86408" y="6010177"/>
            <a:ext cx="896448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050" baseline="30000" dirty="0">
                <a:cs typeface="Times New Roman" pitchFamily="18" charset="0"/>
              </a:rPr>
              <a:t>1</a:t>
            </a:r>
            <a:r>
              <a:rPr lang="en-US" altLang="ko-KR" sz="1050" baseline="30000" dirty="0" smtClean="0">
                <a:cs typeface="Times New Roman" pitchFamily="18" charset="0"/>
              </a:rPr>
              <a:t>)</a:t>
            </a:r>
            <a:r>
              <a:rPr lang="en-US" altLang="ko-KR" sz="1050" dirty="0" smtClean="0">
                <a:cs typeface="Times New Roman" pitchFamily="18" charset="0"/>
              </a:rPr>
              <a:t> </a:t>
            </a:r>
            <a:r>
              <a:rPr lang="en-US" altLang="ko-KR" sz="1050" dirty="0" err="1">
                <a:cs typeface="Times New Roman" pitchFamily="18" charset="0"/>
              </a:rPr>
              <a:t>Trp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>
                <a:cs typeface="Times New Roman" pitchFamily="18" charset="0"/>
              </a:rPr>
              <a:t>tryptamine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Phe</a:t>
            </a:r>
            <a:r>
              <a:rPr lang="en-US" altLang="ko-KR" sz="1050" dirty="0">
                <a:cs typeface="Times New Roman" pitchFamily="18" charset="0"/>
              </a:rPr>
              <a:t>: β-</a:t>
            </a:r>
            <a:r>
              <a:rPr lang="en-US" altLang="ko-KR" sz="1050" dirty="0" err="1">
                <a:cs typeface="Times New Roman" pitchFamily="18" charset="0"/>
              </a:rPr>
              <a:t>phenylethylamine</a:t>
            </a:r>
            <a:r>
              <a:rPr lang="en-US" altLang="ko-KR" sz="1050" dirty="0">
                <a:cs typeface="Times New Roman" pitchFamily="18" charset="0"/>
              </a:rPr>
              <a:t>, Put: putrescine, Cad: </a:t>
            </a:r>
            <a:r>
              <a:rPr lang="en-US" altLang="ko-KR" sz="1050" dirty="0" err="1">
                <a:cs typeface="Times New Roman" pitchFamily="18" charset="0"/>
              </a:rPr>
              <a:t>cadaverine</a:t>
            </a:r>
            <a:r>
              <a:rPr lang="en-US" altLang="ko-KR" sz="1050" dirty="0">
                <a:cs typeface="Times New Roman" pitchFamily="18" charset="0"/>
              </a:rPr>
              <a:t>, His: histamine, Tyr: </a:t>
            </a:r>
            <a:r>
              <a:rPr lang="en-US" altLang="ko-KR" sz="1050" dirty="0" err="1">
                <a:cs typeface="Times New Roman" pitchFamily="18" charset="0"/>
              </a:rPr>
              <a:t>tyramine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Spd</a:t>
            </a:r>
            <a:r>
              <a:rPr lang="en-US" altLang="ko-KR" sz="1050" dirty="0">
                <a:cs typeface="Times New Roman" pitchFamily="18" charset="0"/>
              </a:rPr>
              <a:t>: spermidine, </a:t>
            </a:r>
            <a:r>
              <a:rPr lang="en-US" altLang="ko-KR" sz="1050" dirty="0" err="1">
                <a:cs typeface="Times New Roman" pitchFamily="18" charset="0"/>
              </a:rPr>
              <a:t>Spm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>
                <a:cs typeface="Times New Roman" pitchFamily="18" charset="0"/>
              </a:rPr>
              <a:t>spermine</a:t>
            </a:r>
            <a:r>
              <a:rPr lang="en-US" altLang="ko-KR" sz="1050" dirty="0">
                <a:cs typeface="Times New Roman" pitchFamily="18" charset="0"/>
              </a:rPr>
              <a:t>.</a:t>
            </a:r>
            <a:endParaRPr lang="ko-KR" altLang="ko-KR" sz="1050" dirty="0">
              <a:cs typeface="Times New Roman" pitchFamily="18" charset="0"/>
            </a:endParaRPr>
          </a:p>
          <a:p>
            <a:pPr latinLnBrk="0"/>
            <a:r>
              <a:rPr lang="en-US" altLang="ko-KR" sz="1050" baseline="30000" dirty="0" smtClean="0">
                <a:cs typeface="Times New Roman" pitchFamily="18" charset="0"/>
              </a:rPr>
              <a:t>2)</a:t>
            </a:r>
            <a:r>
              <a:rPr lang="en-US" altLang="ko-KR" sz="1050" dirty="0" smtClean="0">
                <a:cs typeface="Times New Roman" pitchFamily="18" charset="0"/>
              </a:rPr>
              <a:t> </a:t>
            </a:r>
            <a:r>
              <a:rPr lang="en-US" altLang="ko-KR" sz="1050" dirty="0">
                <a:cs typeface="Times New Roman" pitchFamily="18" charset="0"/>
              </a:rPr>
              <a:t>ND: Not detected (amine level is less than 0.1 mg/kg).</a:t>
            </a:r>
            <a:endParaRPr lang="ko-KR" altLang="ko-KR" sz="1050" dirty="0">
              <a:cs typeface="Times New Roman" pitchFamily="18" charset="0"/>
            </a:endParaRPr>
          </a:p>
          <a:p>
            <a:pPr latinLnBrk="0"/>
            <a:r>
              <a:rPr lang="en-US" altLang="ko-KR" sz="1050" baseline="30000" dirty="0" smtClean="0">
                <a:cs typeface="Times New Roman" pitchFamily="18" charset="0"/>
              </a:rPr>
              <a:t>3)</a:t>
            </a:r>
            <a:r>
              <a:rPr lang="en-US" altLang="ko-KR" sz="1050" dirty="0" smtClean="0">
                <a:cs typeface="Times New Roman" pitchFamily="18" charset="0"/>
              </a:rPr>
              <a:t> </a:t>
            </a:r>
            <a:r>
              <a:rPr lang="en-US" altLang="ko-KR" sz="1050" dirty="0">
                <a:cs typeface="Times New Roman" pitchFamily="18" charset="0"/>
              </a:rPr>
              <a:t>Mean ± standard deviation.</a:t>
            </a:r>
            <a:endParaRPr lang="ko-KR" altLang="ko-KR" sz="1050" dirty="0">
              <a:cs typeface="Times New Roman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06556" y="620610"/>
            <a:ext cx="81098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cs typeface="Times New Roman" pitchFamily="18" charset="0"/>
              </a:rPr>
              <a:t>Table </a:t>
            </a:r>
            <a:r>
              <a:rPr lang="en-US" altLang="ko-KR" sz="1400" b="1" dirty="0" smtClean="0">
                <a:cs typeface="Times New Roman" pitchFamily="18" charset="0"/>
              </a:rPr>
              <a:t>2. </a:t>
            </a:r>
            <a:r>
              <a:rPr lang="en-US" altLang="ko-KR" sz="1400" b="1" dirty="0">
                <a:cs typeface="Times New Roman" pitchFamily="18" charset="0"/>
              </a:rPr>
              <a:t>The contents of biogenic amines in </a:t>
            </a:r>
            <a:r>
              <a:rPr lang="en-US" altLang="ko-KR" sz="1400" b="1" i="1" dirty="0" err="1" smtClean="0">
                <a:solidFill>
                  <a:srgbClr val="FF0000"/>
                </a:solidFill>
                <a:cs typeface="Times New Roman" pitchFamily="18" charset="0"/>
              </a:rPr>
              <a:t>Natto</a:t>
            </a:r>
            <a:r>
              <a:rPr lang="en-US" altLang="ko-KR" sz="1400" b="1" i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samples.</a:t>
            </a:r>
            <a:endParaRPr lang="ko-KR" altLang="ko-KR" sz="1400" dirty="0">
              <a:cs typeface="Times New Roman" pitchFamily="18" charset="0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505540" y="2348850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2519061" y="2564880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폭발 1 14"/>
          <p:cNvSpPr/>
          <p:nvPr/>
        </p:nvSpPr>
        <p:spPr>
          <a:xfrm>
            <a:off x="2499791" y="1041522"/>
            <a:ext cx="750235" cy="362572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2519061" y="3636404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508175" y="4474646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2519061" y="4653170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2529947" y="4869200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519061" y="5517290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폭발 1 20"/>
          <p:cNvSpPr/>
          <p:nvPr/>
        </p:nvSpPr>
        <p:spPr>
          <a:xfrm>
            <a:off x="6138598" y="1041522"/>
            <a:ext cx="750235" cy="362572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6168753" y="3636404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6084210" y="4463018"/>
            <a:ext cx="8423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6092553" y="5301260"/>
            <a:ext cx="8423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6084210" y="5517290"/>
            <a:ext cx="8423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7247182" y="1082130"/>
            <a:ext cx="1512168" cy="2585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5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CI_main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102" name="Picture 6" descr="http://www.foodsubs.com/Photos/brownricemiso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3715">
            <a:off x="7192797" y="4996897"/>
            <a:ext cx="1799370" cy="1531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304624"/>
              </p:ext>
            </p:extLst>
          </p:nvPr>
        </p:nvGraphicFramePr>
        <p:xfrm>
          <a:off x="215516" y="764701"/>
          <a:ext cx="8712967" cy="525658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862540"/>
                <a:gridCol w="1160974"/>
                <a:gridCol w="1160974"/>
                <a:gridCol w="883390"/>
                <a:gridCol w="885176"/>
                <a:gridCol w="885176"/>
                <a:gridCol w="938787"/>
                <a:gridCol w="967975"/>
                <a:gridCol w="967975"/>
              </a:tblGrid>
              <a:tr h="185369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 kern="0" dirty="0">
                          <a:effectLst/>
                          <a:latin typeface="+mn-lt"/>
                          <a:cs typeface="Times New Roman" pitchFamily="18" charset="0"/>
                        </a:rPr>
                        <a:t>Miso</a:t>
                      </a:r>
                      <a:endParaRPr lang="ko-KR" sz="1000" i="1" kern="100" dirty="0"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samples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 gridSpan="8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Biogenic amines (mg/kg)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1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n-lt"/>
                          <a:cs typeface="Times New Roman" pitchFamily="18" charset="0"/>
                        </a:rPr>
                        <a:t>Trp</a:t>
                      </a:r>
                      <a:r>
                        <a:rPr lang="en-US" sz="1000" kern="1200" baseline="30000" dirty="0" smtClean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altLang="ko-KR" sz="1000" baseline="30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lang="en-US" altLang="ko-KR" sz="10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mtClean="0">
                          <a:effectLst/>
                          <a:latin typeface="+mn-lt"/>
                          <a:cs typeface="Times New Roman" pitchFamily="18" charset="0"/>
                        </a:rPr>
                        <a:t>Put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Cad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His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Tyr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Spd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Spm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8939">
                <a:tc>
                  <a:txBody>
                    <a:bodyPr/>
                    <a:lstStyle/>
                    <a:p>
                      <a:pPr marR="139700" indent="254000" algn="l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   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5.99 ± </a:t>
                      </a: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0.84</a:t>
                      </a:r>
                      <a:r>
                        <a:rPr lang="en-US" sz="1000" kern="1200" baseline="30000" dirty="0" smtClean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en-US" altLang="ko-KR" sz="1000" baseline="30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lang="en-US" altLang="ko-KR" sz="10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5.89 ± 1.03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5.31 ± 0.35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0.14 ± 0.20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64206">
                <a:tc>
                  <a:txBody>
                    <a:bodyPr/>
                    <a:lstStyle/>
                    <a:p>
                      <a:pPr marR="139700"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    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1.87 ± 2.64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4.83 ± 6.83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4.35 ± 1.00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24.42 ± 2.84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66.66 ± 4.88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1.26 ± 0.15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marR="139700"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    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3.59 ± 0.90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7.43 ± 0.73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4.55 ± 0.38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3.07 ± 0.57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4.91 ± 0.44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1.21 ± 0.10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52797">
                <a:tc>
                  <a:txBody>
                    <a:bodyPr/>
                    <a:lstStyle/>
                    <a:p>
                      <a:pPr indent="254000" algn="l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   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2.84 ± 4.02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2.38 ± 3.37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2.69 ± 0.80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3.18 ± 0.67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4.37 ± 0.12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1.31 ± 0.03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3.56 ± 0.28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9.13 ± 1.93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8.74 ± 1.12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0.12 ± 0.17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11.98 ± 0.02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0.77 ± 1.08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58802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1.73 ± 2.44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8.00 ± 0.23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6.96 ± 0.12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0.90 ± 0.04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9.88 ± 0.59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9.71 ± 0.15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4.78 ± 0.95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5.72 ± 0.04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9.12 ± 0.38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47393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r>
                        <a:rPr lang="en-US" altLang="ko-KR" sz="1000" baseline="30000" dirty="0" smtClean="0">
                          <a:latin typeface="+mn-lt"/>
                          <a:cs typeface="Times New Roman" pitchFamily="18" charset="0"/>
                        </a:rPr>
                        <a:t>2)</a:t>
                      </a:r>
                      <a:r>
                        <a:rPr lang="en-US" altLang="ko-KR" sz="10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5.86 ± 1.70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6.97 ± 0.12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1.31 ± 0.00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4.48 ± 2.41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0.65 ± 0.92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1.92 ± 2.71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4.64 ± 6.56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9.89 ± 1.58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0.69 ± 0.67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0.69 ± 0.98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1.84 ± 0.36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53998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4.46 ± 6.31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4.74 ± 5.88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0.48 ± 0.67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0.77 ± 1.08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11.66 ± 3.07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0.18 ± 0.25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6.41 ± 0.09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7.34 ± 0.14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8.29 ± 0.43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0.85 ± 0.14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0.81 ± 1.15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1.49 ± 2.10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1.07 ± 0.64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60002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2.91 ± 4.12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4.06 ± 5.75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3.61 ± 4.23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0.34 ± 0.49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13.19 ± 4.34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2.79 ± 0.32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2.69 ± 0.23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5.94 ± 0.82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10.34 ± 0.71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0.20 ± 0.02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28.31 ± 3.08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2.85 ± 0.22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49195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1.96 ± 0.26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4.76 ± 0.33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10.50 ± 0.34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0.20 ± 0.01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27.84 ± 2.08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0.80 ± 0.19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2.03 ± 0.00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5.85 ± 0.00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2.83 ± 0.00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1.05 ± 0.00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63005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2.66 ± 0.94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5.09 ± 0.71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14.09 ± 3.79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0.17 ± 0.23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1.84 ± 0.44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5.61 ± 1.39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8.92 ± 0.55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12.82 ± 1.71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12.63 ± 2.01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20.53 ± 3.97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1.35 ± 0.21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52797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5.00 ± 0.59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5.94 ± 0.43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6.76 ± 3.00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1.82 ± 0.24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5.79 ± 0.80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6.47 ± 1.37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4.79 ± 3.54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5.13 ± 0.55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mtClean="0">
                          <a:effectLst/>
                          <a:latin typeface="+mn-lt"/>
                          <a:cs typeface="Times New Roman" pitchFamily="18" charset="0"/>
                        </a:rPr>
                        <a:t>11.89 ± 0.50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0.68 ± 0.08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n-lt"/>
                          <a:cs typeface="Times New Roman" pitchFamily="18" charset="0"/>
                        </a:rPr>
                        <a:t>0.71 ± 0.02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58802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3.19 ± 0.05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3.91 ± 1.97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4.85 ± 0.08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0.26 ± 0.11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1.11 ± 0.52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2.90 ± 0.02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6.35 ± 0.17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4.39 ± 0.37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0.85 ± 0.09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2.59 ± 3.67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1.86 ± 0.01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175220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3.52 ± 0.02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11.76 ± 0.09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smtClean="0">
                          <a:effectLst/>
                          <a:latin typeface="+mn-lt"/>
                          <a:cs typeface="Times New Roman" pitchFamily="18" charset="0"/>
                        </a:rPr>
                        <a:t>11.52 ± 0.27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9.67 ± 0.24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14.89 ± 0.29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15.81 ± 0.29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1.86 ± 0.01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  <a:tr h="202358"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Average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3.40 ± 2.20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6.02 ± 2.08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7.36 ± 3.41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0.25 ± 0.37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2.67 ± 5.85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5.33 ± 14.70</a:t>
                      </a:r>
                      <a:endParaRPr lang="ko-KR" sz="10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6.49 ± 8.74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1.11 ± 0.83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1704" marR="51704" marT="0" marB="0" anchor="ctr"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161764" y="6021288"/>
            <a:ext cx="894674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aseline="30000" dirty="0" smtClean="0">
                <a:cs typeface="Times New Roman" pitchFamily="18" charset="0"/>
              </a:rPr>
              <a:t>1) </a:t>
            </a:r>
            <a:r>
              <a:rPr lang="en-US" altLang="ko-KR" sz="1050" dirty="0" err="1" smtClean="0">
                <a:cs typeface="Times New Roman" pitchFamily="18" charset="0"/>
              </a:rPr>
              <a:t>Trp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>
                <a:cs typeface="Times New Roman" pitchFamily="18" charset="0"/>
              </a:rPr>
              <a:t>Tryptamine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Phe</a:t>
            </a:r>
            <a:r>
              <a:rPr lang="en-US" altLang="ko-KR" sz="1050" dirty="0">
                <a:cs typeface="Times New Roman" pitchFamily="18" charset="0"/>
              </a:rPr>
              <a:t>: β-</a:t>
            </a:r>
            <a:r>
              <a:rPr lang="en-US" altLang="ko-KR" sz="1050" dirty="0" err="1">
                <a:cs typeface="Times New Roman" pitchFamily="18" charset="0"/>
              </a:rPr>
              <a:t>phenylethylamine</a:t>
            </a:r>
            <a:r>
              <a:rPr lang="en-US" altLang="ko-KR" sz="1050" dirty="0">
                <a:cs typeface="Times New Roman" pitchFamily="18" charset="0"/>
              </a:rPr>
              <a:t>, Put: Putrescine, Cad: </a:t>
            </a:r>
            <a:r>
              <a:rPr lang="en-US" altLang="ko-KR" sz="1050" dirty="0" err="1">
                <a:cs typeface="Times New Roman" pitchFamily="18" charset="0"/>
              </a:rPr>
              <a:t>Cadaverine</a:t>
            </a:r>
            <a:r>
              <a:rPr lang="en-US" altLang="ko-KR" sz="1050" dirty="0">
                <a:cs typeface="Times New Roman" pitchFamily="18" charset="0"/>
              </a:rPr>
              <a:t>, His: Histamine, Tyr: </a:t>
            </a:r>
            <a:r>
              <a:rPr lang="en-US" altLang="ko-KR" sz="1050" dirty="0" err="1">
                <a:cs typeface="Times New Roman" pitchFamily="18" charset="0"/>
              </a:rPr>
              <a:t>Tyramine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Spd</a:t>
            </a:r>
            <a:r>
              <a:rPr lang="en-US" altLang="ko-KR" sz="1050" dirty="0">
                <a:cs typeface="Times New Roman" pitchFamily="18" charset="0"/>
              </a:rPr>
              <a:t>: Spermidine, </a:t>
            </a:r>
            <a:r>
              <a:rPr lang="en-US" altLang="ko-KR" sz="1050" dirty="0" err="1">
                <a:cs typeface="Times New Roman" pitchFamily="18" charset="0"/>
              </a:rPr>
              <a:t>Spm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 smtClean="0">
                <a:cs typeface="Times New Roman" pitchFamily="18" charset="0"/>
              </a:rPr>
              <a:t>Spermine</a:t>
            </a:r>
            <a:r>
              <a:rPr lang="en-US" altLang="ko-KR" sz="1050" dirty="0" smtClean="0">
                <a:cs typeface="Times New Roman" pitchFamily="18" charset="0"/>
              </a:rPr>
              <a:t>.</a:t>
            </a:r>
            <a:endParaRPr lang="ko-KR" altLang="ko-KR" sz="1050" dirty="0">
              <a:cs typeface="Times New Roman" pitchFamily="18" charset="0"/>
            </a:endParaRPr>
          </a:p>
          <a:p>
            <a:r>
              <a:rPr lang="en-US" altLang="ko-KR" sz="1050" baseline="30000" dirty="0">
                <a:cs typeface="Times New Roman" pitchFamily="18" charset="0"/>
              </a:rPr>
              <a:t>2) </a:t>
            </a:r>
            <a:r>
              <a:rPr lang="en-US" altLang="ko-KR" sz="1050" dirty="0" smtClean="0">
                <a:cs typeface="Times New Roman" pitchFamily="18" charset="0"/>
              </a:rPr>
              <a:t>ND</a:t>
            </a:r>
            <a:r>
              <a:rPr lang="en-US" altLang="ko-KR" sz="1050" dirty="0">
                <a:cs typeface="Times New Roman" pitchFamily="18" charset="0"/>
              </a:rPr>
              <a:t>: Not detected (amine level is less than 0.1 mg/kg).</a:t>
            </a:r>
            <a:endParaRPr lang="ko-KR" altLang="ko-KR" sz="1050" dirty="0">
              <a:cs typeface="Times New Roman" pitchFamily="18" charset="0"/>
            </a:endParaRPr>
          </a:p>
          <a:p>
            <a:r>
              <a:rPr lang="en-US" altLang="ko-KR" sz="1050" baseline="30000" dirty="0" smtClean="0">
                <a:cs typeface="Times New Roman" pitchFamily="18" charset="0"/>
              </a:rPr>
              <a:t>3)</a:t>
            </a:r>
            <a:r>
              <a:rPr lang="en-US" altLang="ko-KR" sz="1050" dirty="0" smtClean="0">
                <a:cs typeface="Times New Roman" pitchFamily="18" charset="0"/>
              </a:rPr>
              <a:t> </a:t>
            </a:r>
            <a:r>
              <a:rPr lang="en-US" altLang="ko-KR" sz="1050" dirty="0">
                <a:cs typeface="Times New Roman" pitchFamily="18" charset="0"/>
              </a:rPr>
              <a:t>Mean ± standard </a:t>
            </a:r>
            <a:r>
              <a:rPr lang="en-US" altLang="ko-KR" sz="1050" dirty="0" smtClean="0">
                <a:cs typeface="Times New Roman" pitchFamily="18" charset="0"/>
              </a:rPr>
              <a:t>deviation.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06556" y="472316"/>
            <a:ext cx="81098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cs typeface="Times New Roman" pitchFamily="18" charset="0"/>
              </a:rPr>
              <a:t>Table </a:t>
            </a:r>
            <a:r>
              <a:rPr lang="en-US" altLang="ko-KR" sz="1400" b="1" dirty="0" smtClean="0">
                <a:cs typeface="Times New Roman" pitchFamily="18" charset="0"/>
              </a:rPr>
              <a:t>3. </a:t>
            </a:r>
            <a:r>
              <a:rPr lang="en-US" altLang="ko-KR" sz="1400" b="1" dirty="0">
                <a:cs typeface="Times New Roman" pitchFamily="18" charset="0"/>
              </a:rPr>
              <a:t>The contents of biogenic amines in </a:t>
            </a:r>
            <a:r>
              <a:rPr lang="en-US" altLang="ko-KR" sz="1400" b="1" i="1" dirty="0" smtClean="0">
                <a:solidFill>
                  <a:srgbClr val="FF0000"/>
                </a:solidFill>
                <a:cs typeface="Times New Roman" pitchFamily="18" charset="0"/>
              </a:rPr>
              <a:t>Miso</a:t>
            </a:r>
            <a:r>
              <a:rPr lang="en-US" altLang="ko-KR" sz="1400" b="1" i="1" dirty="0" smtClean="0"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samples.</a:t>
            </a:r>
            <a:endParaRPr lang="ko-KR" altLang="ko-KR" sz="1400" dirty="0">
              <a:cs typeface="Times New Roman" pitchFamily="18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374974" y="941378"/>
            <a:ext cx="135726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78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668500"/>
              </p:ext>
            </p:extLst>
          </p:nvPr>
        </p:nvGraphicFramePr>
        <p:xfrm>
          <a:off x="251400" y="1844780"/>
          <a:ext cx="8784977" cy="333998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720100"/>
                <a:gridCol w="360022"/>
                <a:gridCol w="936104"/>
                <a:gridCol w="720154"/>
                <a:gridCol w="864120"/>
                <a:gridCol w="864120"/>
                <a:gridCol w="1008140"/>
                <a:gridCol w="1008140"/>
                <a:gridCol w="864120"/>
                <a:gridCol w="720100"/>
                <a:gridCol w="719857"/>
              </a:tblGrid>
              <a:tr h="127655">
                <a:tc rowSpan="2" grid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i="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Samples</a:t>
                      </a:r>
                      <a:endParaRPr lang="ko-KR" sz="1000" i="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ctr"/>
                </a:tc>
                <a:tc rowSpan="2" h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i="1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ctr"/>
                </a:tc>
                <a:tc gridSpan="9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Biogenic amines (mg/kg)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765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Trp</a:t>
                      </a:r>
                      <a:r>
                        <a:rPr lang="en-US" altLang="ko-KR" sz="1000" baseline="30000" dirty="0" smtClean="0">
                          <a:latin typeface="+mn-lt"/>
                          <a:cs typeface="Times New Roman" pitchFamily="18" charset="0"/>
                        </a:rPr>
                        <a:t>1) 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Put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Cad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His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Tyr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Spd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Spm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Ref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row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i="1" kern="100" dirty="0" err="1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Doenjang</a:t>
                      </a:r>
                      <a:endParaRPr lang="ko-KR" altLang="ko-KR" sz="900" i="1" kern="100" dirty="0" smtClean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16.6±4.2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30.8±9.9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54.4±2.2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10.9±1.3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82.2±3.6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90.8±11.1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15.6±1.3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rowSpan="14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Kim </a:t>
                      </a:r>
                      <a:r>
                        <a:rPr lang="en-US" altLang="ko-KR" sz="1000" i="1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., 2011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ctr"/>
                </a:tc>
              </a:tr>
              <a:tr h="213533"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13.5±1.9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23.7±2.2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69.3±7.1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12.9±1.8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133.5±11.3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46.4±8.2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23.6±3.9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45.9±5.1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65.0±6.9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168.2±11.0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10.9±1.0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382.4±8.0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1,190.7±12.4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21.2±1.1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18.5±2.4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47.0±3.1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149.8±4.6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102.9±8.3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21.1±3.2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19.2±0.6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8.6±0.5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150.3±3.5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201.1±1.3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120.9±5.7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20.6±1.5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000" i="1" kern="100" dirty="0" smtClean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15.6±0.9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3.3±0.4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46.7±1.5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5.4±0.7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241.8±7.9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82.9±3.9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24.7±2.3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17.2±1.8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4.0±0.1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54.4±2.8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5.2±3.0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71.1±0.8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192.3±2.6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22.0±1.5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rowSpan="7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i="1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Gochujang</a:t>
                      </a:r>
                      <a:endParaRPr lang="ko-KR" sz="900" i="1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8.1±2.0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9.3±2.2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36.4±1.0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14.1±2.1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59.0±4.0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116.5±4.2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9.8±2.9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23.5±1.2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18.1±4.0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17.8±1.5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23.4±1.9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4.5±0.6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20.5±2.1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13.8±1.6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13.4±3.1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14.5±2.9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24.8±0.2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13.5±2.1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5.5±1.3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2.2±0.7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2.9±1.0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1.5±0.4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1.5±0.3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10.4±2.8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2.1±0.3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3.3±0.3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60.2±8.8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11.7±1.2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3.8±0.1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15.0±0.6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0.5±0.1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5.4±0.2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126.8±14.3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3.3±0.2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  <a:tr h="21353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ND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1.8±0.2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16.8±0.1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2.8±0.0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5.4±0.3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3.8±0.4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6.9±0.9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effectLst/>
                          <a:latin typeface="+mn-lt"/>
                          <a:ea typeface="맑은 고딕"/>
                          <a:cs typeface="Times New Roman" pitchFamily="18" charset="0"/>
                        </a:rPr>
                        <a:t>NT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Times New Roman" pitchFamily="18" charset="0"/>
                        <a:ea typeface="맑은 고딕"/>
                        <a:cs typeface="Times New Roman" pitchFamily="18" charset="0"/>
                      </a:endParaRPr>
                    </a:p>
                  </a:txBody>
                  <a:tcPr marL="38297" marR="38297" marT="0" marB="0" anchor="b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79390" y="1484730"/>
            <a:ext cx="7705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cs typeface="Times New Roman" panose="02020603050405020304" pitchFamily="18" charset="0"/>
              </a:rPr>
              <a:t>Table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4.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The contents of </a:t>
            </a:r>
            <a:r>
              <a:rPr lang="en-US" altLang="ko-KR" sz="1400" b="1" dirty="0">
                <a:cs typeface="Times New Roman" panose="02020603050405020304" pitchFamily="18" charset="0"/>
              </a:rPr>
              <a:t>biogenic amines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in </a:t>
            </a:r>
            <a:r>
              <a:rPr lang="en-US" altLang="ko-KR" sz="1400" b="1" i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Doenjang</a:t>
            </a:r>
            <a:r>
              <a:rPr lang="en-US" altLang="ko-K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ko-KR" sz="1400" b="1" dirty="0">
                <a:cs typeface="Times New Roman" panose="02020603050405020304" pitchFamily="18" charset="0"/>
              </a:rPr>
              <a:t>and </a:t>
            </a:r>
            <a:r>
              <a:rPr lang="en-US" altLang="ko-KR" sz="1400" b="1" i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Gochujang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 samples.</a:t>
            </a:r>
            <a:endParaRPr lang="ko-KR" altLang="en-US" sz="1400" b="1" dirty="0">
              <a:cs typeface="Times New Roman" panose="02020603050405020304" pitchFamily="18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9390" y="5183670"/>
            <a:ext cx="89646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aseline="30000" dirty="0" smtClean="0">
                <a:cs typeface="Times New Roman" pitchFamily="18" charset="0"/>
              </a:rPr>
              <a:t>1) </a:t>
            </a:r>
            <a:r>
              <a:rPr lang="en-US" altLang="ko-KR" sz="1050" dirty="0" err="1">
                <a:cs typeface="Times New Roman" pitchFamily="18" charset="0"/>
              </a:rPr>
              <a:t>Trp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>
                <a:cs typeface="Times New Roman" pitchFamily="18" charset="0"/>
              </a:rPr>
              <a:t>Tryptamine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Phe</a:t>
            </a:r>
            <a:r>
              <a:rPr lang="en-US" altLang="ko-KR" sz="1050" dirty="0">
                <a:cs typeface="Times New Roman" pitchFamily="18" charset="0"/>
              </a:rPr>
              <a:t>: β-</a:t>
            </a:r>
            <a:r>
              <a:rPr lang="en-US" altLang="ko-KR" sz="1050" dirty="0" err="1">
                <a:cs typeface="Times New Roman" pitchFamily="18" charset="0"/>
              </a:rPr>
              <a:t>phenylethylamine</a:t>
            </a:r>
            <a:r>
              <a:rPr lang="en-US" altLang="ko-KR" sz="1050" dirty="0">
                <a:cs typeface="Times New Roman" pitchFamily="18" charset="0"/>
              </a:rPr>
              <a:t>, Put: Putrescine, Cad: </a:t>
            </a:r>
            <a:r>
              <a:rPr lang="en-US" altLang="ko-KR" sz="1050" dirty="0" err="1">
                <a:cs typeface="Times New Roman" pitchFamily="18" charset="0"/>
              </a:rPr>
              <a:t>Cadaverine</a:t>
            </a:r>
            <a:r>
              <a:rPr lang="en-US" altLang="ko-KR" sz="1050" dirty="0">
                <a:cs typeface="Times New Roman" pitchFamily="18" charset="0"/>
              </a:rPr>
              <a:t>, His: Histamine, Tyr: </a:t>
            </a:r>
            <a:r>
              <a:rPr lang="en-US" altLang="ko-KR" sz="1050" dirty="0" err="1">
                <a:cs typeface="Times New Roman" pitchFamily="18" charset="0"/>
              </a:rPr>
              <a:t>Tyramine</a:t>
            </a:r>
            <a:r>
              <a:rPr lang="en-US" altLang="ko-KR" sz="1050" dirty="0">
                <a:cs typeface="Times New Roman" pitchFamily="18" charset="0"/>
              </a:rPr>
              <a:t>, </a:t>
            </a:r>
            <a:r>
              <a:rPr lang="en-US" altLang="ko-KR" sz="1050" dirty="0" err="1">
                <a:cs typeface="Times New Roman" pitchFamily="18" charset="0"/>
              </a:rPr>
              <a:t>Spd</a:t>
            </a:r>
            <a:r>
              <a:rPr lang="en-US" altLang="ko-KR" sz="1050" dirty="0">
                <a:cs typeface="Times New Roman" pitchFamily="18" charset="0"/>
              </a:rPr>
              <a:t>: Spermidine, </a:t>
            </a:r>
            <a:r>
              <a:rPr lang="en-US" altLang="ko-KR" sz="1050" dirty="0" err="1">
                <a:cs typeface="Times New Roman" pitchFamily="18" charset="0"/>
              </a:rPr>
              <a:t>Spm</a:t>
            </a:r>
            <a:r>
              <a:rPr lang="en-US" altLang="ko-KR" sz="1050" dirty="0">
                <a:cs typeface="Times New Roman" pitchFamily="18" charset="0"/>
              </a:rPr>
              <a:t>: </a:t>
            </a:r>
            <a:r>
              <a:rPr lang="en-US" altLang="ko-KR" sz="1050" dirty="0" err="1">
                <a:cs typeface="Times New Roman" pitchFamily="18" charset="0"/>
              </a:rPr>
              <a:t>Spermine</a:t>
            </a:r>
            <a:endParaRPr lang="ko-KR" altLang="en-US" sz="1050" dirty="0"/>
          </a:p>
        </p:txBody>
      </p:sp>
      <p:sp>
        <p:nvSpPr>
          <p:cNvPr id="5" name="폭발 1 4"/>
          <p:cNvSpPr/>
          <p:nvPr/>
        </p:nvSpPr>
        <p:spPr>
          <a:xfrm>
            <a:off x="153512" y="2636890"/>
            <a:ext cx="936130" cy="57608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69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028224"/>
              </p:ext>
            </p:extLst>
          </p:nvPr>
        </p:nvGraphicFramePr>
        <p:xfrm>
          <a:off x="457199" y="1668174"/>
          <a:ext cx="8229601" cy="290418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44167"/>
                <a:gridCol w="972502"/>
                <a:gridCol w="1029610"/>
                <a:gridCol w="1029610"/>
                <a:gridCol w="778786"/>
                <a:gridCol w="872285"/>
                <a:gridCol w="872285"/>
                <a:gridCol w="815178"/>
                <a:gridCol w="815178"/>
              </a:tblGrid>
              <a:tr h="290418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i="1" kern="0" dirty="0" err="1">
                          <a:effectLst/>
                          <a:latin typeface="+mn-lt"/>
                          <a:cs typeface="Times New Roman" pitchFamily="18" charset="0"/>
                        </a:rPr>
                        <a:t>Doubanjiang</a:t>
                      </a:r>
                      <a:endParaRPr lang="ko-KR" sz="1050" i="1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 gridSpan="8"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Biogenic amines (mg/kg)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41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Trp</a:t>
                      </a:r>
                      <a:r>
                        <a:rPr lang="en-US" sz="1050" kern="1200" baseline="30000" dirty="0" smtClean="0"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altLang="ko-KR" sz="1050" baseline="30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Put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Cad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His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Tyr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Spd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Spm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1.71±0.33</a:t>
                      </a:r>
                      <a:r>
                        <a:rPr lang="en-US" sz="1050" kern="1200" baseline="30000" dirty="0" smtClean="0"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en-US" altLang="ko-KR" sz="1050" baseline="30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4.62±0.73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2.08±0.67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0.17±0.24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1.17±0.27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1.69±0.06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3.39±0.65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4.05±0.37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4.95±0.44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0.12±0.17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25.75±2.53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0.43±0.18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3.06±0.23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12.39±8.00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81.34±0.88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2.61±0.07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1.53±0.30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2.28±0.18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1.43±0.27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1.15±0.19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7.83±1.10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E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62.43±9.81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185.61±0.70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129.17±18.70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2.14±0.22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0.18±0.26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0.42±0.03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F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3.01±0.49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4.13±1.82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1.87±0.35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5.61±0.93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0.67±0.25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G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r>
                        <a:rPr lang="en-US" altLang="ko-KR" sz="1050" baseline="30000" dirty="0" smtClean="0">
                          <a:latin typeface="+mn-lt"/>
                          <a:cs typeface="Times New Roman" pitchFamily="18" charset="0"/>
                        </a:rPr>
                        <a:t>2)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6.65±0.22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1.42±0.01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0.09±0.13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0.47±0.51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  <a:tr h="29041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Average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10.84±22.78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31.27±68.14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31.71±52.12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0.04±0.07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ND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6.44±8.92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  <a:latin typeface="+mn-lt"/>
                          <a:cs typeface="Times New Roman" pitchFamily="18" charset="0"/>
                        </a:rPr>
                        <a:t>0.04±0.07</a:t>
                      </a:r>
                      <a:endParaRPr lang="ko-KR" sz="105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0.74±0.63</a:t>
                      </a:r>
                      <a:endParaRPr lang="ko-KR" sz="105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58906" marR="58906" marT="0" marB="0"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67544" y="1320064"/>
            <a:ext cx="7128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400" b="1" dirty="0">
                <a:cs typeface="Times New Roman" pitchFamily="18" charset="0"/>
              </a:rPr>
              <a:t>Table </a:t>
            </a:r>
            <a:r>
              <a:rPr lang="en-US" altLang="ko-KR" sz="1400" b="1" dirty="0" smtClean="0">
                <a:cs typeface="Times New Roman" pitchFamily="18" charset="0"/>
              </a:rPr>
              <a:t>5. </a:t>
            </a:r>
            <a:r>
              <a:rPr lang="en-US" altLang="ko-KR" sz="1400" b="1" dirty="0">
                <a:cs typeface="Times New Roman" pitchFamily="18" charset="0"/>
              </a:rPr>
              <a:t>The contents of biogenic amines in </a:t>
            </a:r>
            <a:r>
              <a:rPr lang="en-US" altLang="ko-KR" sz="1400" b="1" i="1" dirty="0" err="1" smtClean="0">
                <a:solidFill>
                  <a:srgbClr val="FF0000"/>
                </a:solidFill>
                <a:cs typeface="Times New Roman" pitchFamily="18" charset="0"/>
              </a:rPr>
              <a:t>Doubanjiang</a:t>
            </a:r>
            <a:r>
              <a:rPr lang="en-US" altLang="ko-KR" sz="1400" b="1" i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ko-KR" sz="1400" b="1" dirty="0">
                <a:cs typeface="Times New Roman" pitchFamily="18" charset="0"/>
              </a:rPr>
              <a:t>samples.</a:t>
            </a:r>
            <a:endParaRPr lang="ko-KR" altLang="ko-KR" sz="1400" dirty="0">
              <a:cs typeface="Times New Roman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39010" y="4632432"/>
            <a:ext cx="82374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000" baseline="30000" dirty="0" smtClean="0">
                <a:cs typeface="Times New Roman" pitchFamily="18" charset="0"/>
              </a:rPr>
              <a:t>1) </a:t>
            </a:r>
            <a:r>
              <a:rPr lang="en-US" altLang="ko-KR" sz="1000" dirty="0" err="1">
                <a:cs typeface="Times New Roman" pitchFamily="18" charset="0"/>
              </a:rPr>
              <a:t>Trp</a:t>
            </a:r>
            <a:r>
              <a:rPr lang="en-US" altLang="ko-KR" sz="1000" dirty="0">
                <a:cs typeface="Times New Roman" pitchFamily="18" charset="0"/>
              </a:rPr>
              <a:t>: </a:t>
            </a:r>
            <a:r>
              <a:rPr lang="en-US" altLang="ko-KR" sz="1000" dirty="0" err="1">
                <a:cs typeface="Times New Roman" pitchFamily="18" charset="0"/>
              </a:rPr>
              <a:t>tryptamine</a:t>
            </a:r>
            <a:r>
              <a:rPr lang="en-US" altLang="ko-KR" sz="1000" dirty="0">
                <a:cs typeface="Times New Roman" pitchFamily="18" charset="0"/>
              </a:rPr>
              <a:t>, </a:t>
            </a:r>
            <a:r>
              <a:rPr lang="en-US" altLang="ko-KR" sz="1000" dirty="0" err="1">
                <a:cs typeface="Times New Roman" pitchFamily="18" charset="0"/>
              </a:rPr>
              <a:t>Phe</a:t>
            </a:r>
            <a:r>
              <a:rPr lang="en-US" altLang="ko-KR" sz="1000" dirty="0">
                <a:cs typeface="Times New Roman" pitchFamily="18" charset="0"/>
              </a:rPr>
              <a:t>: β-</a:t>
            </a:r>
            <a:r>
              <a:rPr lang="en-US" altLang="ko-KR" sz="1000" dirty="0" err="1">
                <a:cs typeface="Times New Roman" pitchFamily="18" charset="0"/>
              </a:rPr>
              <a:t>phenylethylamine</a:t>
            </a:r>
            <a:r>
              <a:rPr lang="en-US" altLang="ko-KR" sz="1000" dirty="0">
                <a:cs typeface="Times New Roman" pitchFamily="18" charset="0"/>
              </a:rPr>
              <a:t>, Put: putrescine, Cad: </a:t>
            </a:r>
            <a:r>
              <a:rPr lang="en-US" altLang="ko-KR" sz="1000" dirty="0" err="1">
                <a:cs typeface="Times New Roman" pitchFamily="18" charset="0"/>
              </a:rPr>
              <a:t>cadaverine</a:t>
            </a:r>
            <a:r>
              <a:rPr lang="en-US" altLang="ko-KR" sz="1000" dirty="0">
                <a:cs typeface="Times New Roman" pitchFamily="18" charset="0"/>
              </a:rPr>
              <a:t>, His: histamine, Tyr: </a:t>
            </a:r>
            <a:r>
              <a:rPr lang="en-US" altLang="ko-KR" sz="1000" dirty="0" err="1">
                <a:cs typeface="Times New Roman" pitchFamily="18" charset="0"/>
              </a:rPr>
              <a:t>tyramine</a:t>
            </a:r>
            <a:r>
              <a:rPr lang="en-US" altLang="ko-KR" sz="1000" dirty="0">
                <a:cs typeface="Times New Roman" pitchFamily="18" charset="0"/>
              </a:rPr>
              <a:t>, </a:t>
            </a:r>
            <a:r>
              <a:rPr lang="en-US" altLang="ko-KR" sz="1000" dirty="0" err="1">
                <a:cs typeface="Times New Roman" pitchFamily="18" charset="0"/>
              </a:rPr>
              <a:t>Spd</a:t>
            </a:r>
            <a:r>
              <a:rPr lang="en-US" altLang="ko-KR" sz="1000" dirty="0">
                <a:cs typeface="Times New Roman" pitchFamily="18" charset="0"/>
              </a:rPr>
              <a:t>: spermidine, </a:t>
            </a:r>
            <a:r>
              <a:rPr lang="en-US" altLang="ko-KR" sz="1000" dirty="0" err="1">
                <a:cs typeface="Times New Roman" pitchFamily="18" charset="0"/>
              </a:rPr>
              <a:t>Spm</a:t>
            </a:r>
            <a:r>
              <a:rPr lang="en-US" altLang="ko-KR" sz="1000" dirty="0">
                <a:cs typeface="Times New Roman" pitchFamily="18" charset="0"/>
              </a:rPr>
              <a:t>: </a:t>
            </a:r>
            <a:r>
              <a:rPr lang="en-US" altLang="ko-KR" sz="1000" dirty="0" err="1">
                <a:cs typeface="Times New Roman" pitchFamily="18" charset="0"/>
              </a:rPr>
              <a:t>spermine</a:t>
            </a:r>
            <a:r>
              <a:rPr lang="en-US" altLang="ko-KR" sz="1000" dirty="0">
                <a:cs typeface="Times New Roman" pitchFamily="18" charset="0"/>
              </a:rPr>
              <a:t>.</a:t>
            </a:r>
            <a:endParaRPr lang="ko-KR" altLang="ko-KR" sz="1000" dirty="0">
              <a:cs typeface="Times New Roman" pitchFamily="18" charset="0"/>
            </a:endParaRPr>
          </a:p>
          <a:p>
            <a:pPr latinLnBrk="0"/>
            <a:r>
              <a:rPr lang="en-US" altLang="ko-KR" sz="1000" baseline="30000" dirty="0">
                <a:cs typeface="Times New Roman" pitchFamily="18" charset="0"/>
              </a:rPr>
              <a:t>2)</a:t>
            </a:r>
            <a:r>
              <a:rPr lang="en-US" altLang="ko-KR" sz="1000" dirty="0" smtClean="0">
                <a:cs typeface="Times New Roman" pitchFamily="18" charset="0"/>
              </a:rPr>
              <a:t> </a:t>
            </a:r>
            <a:r>
              <a:rPr lang="en-US" altLang="ko-KR" sz="1000" dirty="0">
                <a:cs typeface="Times New Roman" pitchFamily="18" charset="0"/>
              </a:rPr>
              <a:t>ND: Not detected (amine level is less than 0.1 mg/kg).</a:t>
            </a:r>
            <a:endParaRPr lang="ko-KR" altLang="ko-KR" sz="1000" dirty="0">
              <a:cs typeface="Times New Roman" pitchFamily="18" charset="0"/>
            </a:endParaRPr>
          </a:p>
          <a:p>
            <a:pPr latinLnBrk="0"/>
            <a:r>
              <a:rPr lang="en-US" altLang="ko-KR" sz="1000" baseline="30000" dirty="0" smtClean="0">
                <a:cs typeface="Times New Roman" pitchFamily="18" charset="0"/>
              </a:rPr>
              <a:t>3)</a:t>
            </a:r>
            <a:r>
              <a:rPr lang="en-US" altLang="ko-KR" sz="1000" dirty="0" smtClean="0">
                <a:cs typeface="Times New Roman" pitchFamily="18" charset="0"/>
              </a:rPr>
              <a:t> </a:t>
            </a:r>
            <a:r>
              <a:rPr lang="en-US" altLang="ko-KR" sz="1000" dirty="0">
                <a:cs typeface="Times New Roman" pitchFamily="18" charset="0"/>
              </a:rPr>
              <a:t>Mean ± standard deviation.</a:t>
            </a:r>
            <a:endParaRPr lang="ko-KR" altLang="ko-KR" sz="1000" dirty="0">
              <a:cs typeface="Times New Roman" pitchFamily="18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67543" y="3408296"/>
            <a:ext cx="8208911" cy="2880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폭발 1 1"/>
          <p:cNvSpPr/>
          <p:nvPr/>
        </p:nvSpPr>
        <p:spPr>
          <a:xfrm>
            <a:off x="2652054" y="1946364"/>
            <a:ext cx="724274" cy="36004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907704" y="5209513"/>
            <a:ext cx="5038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cs typeface="Times New Roman" pitchFamily="18" charset="0"/>
              </a:rPr>
              <a:t>6 times higher than toxic </a:t>
            </a:r>
            <a:r>
              <a:rPr lang="en-US" altLang="ko-KR" sz="1400" b="1" dirty="0" smtClean="0">
                <a:solidFill>
                  <a:srgbClr val="FF0000"/>
                </a:solidFill>
                <a:cs typeface="Times New Roman" pitchFamily="18" charset="0"/>
              </a:rPr>
              <a:t>dose of this amine (30 mg/kg)</a:t>
            </a:r>
            <a:endParaRPr lang="ko-KR" altLang="en-US" sz="1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275856" y="3684108"/>
            <a:ext cx="360040" cy="154514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2521050" y="3408292"/>
            <a:ext cx="972135" cy="288032"/>
          </a:xfrm>
          <a:prstGeom prst="rect">
            <a:avLst/>
          </a:prstGeom>
          <a:solidFill>
            <a:srgbClr val="FF0000">
              <a:alpha val="20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내용 개체 틀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646"/>
          <a:stretch/>
        </p:blipFill>
        <p:spPr>
          <a:xfrm rot="699656">
            <a:off x="6671914" y="358144"/>
            <a:ext cx="1623796" cy="1088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모서리가 둥근 직사각형 2"/>
          <p:cNvSpPr/>
          <p:nvPr/>
        </p:nvSpPr>
        <p:spPr>
          <a:xfrm>
            <a:off x="7092350" y="1946364"/>
            <a:ext cx="792110" cy="26347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7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1073537654"/>
              </p:ext>
            </p:extLst>
          </p:nvPr>
        </p:nvGraphicFramePr>
        <p:xfrm>
          <a:off x="1475570" y="1412720"/>
          <a:ext cx="6072631" cy="316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직사각형 4"/>
          <p:cNvSpPr/>
          <p:nvPr/>
        </p:nvSpPr>
        <p:spPr>
          <a:xfrm>
            <a:off x="1475570" y="4723002"/>
            <a:ext cx="64807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400" b="1" dirty="0" smtClean="0">
                <a:cs typeface="Times New Roman" pitchFamily="18" charset="0"/>
              </a:rPr>
              <a:t>Fig. 1. </a:t>
            </a:r>
            <a:r>
              <a:rPr lang="en-US" altLang="ko-KR" sz="1400" b="1" dirty="0">
                <a:cs typeface="Times New Roman" pitchFamily="18" charset="0"/>
              </a:rPr>
              <a:t>The contents of biogenic amines in </a:t>
            </a:r>
            <a:r>
              <a:rPr lang="en-US" altLang="ko-KR" sz="1400" b="1" i="1" dirty="0" smtClean="0">
                <a:solidFill>
                  <a:srgbClr val="FF0000"/>
                </a:solidFill>
                <a:cs typeface="Times New Roman" pitchFamily="18" charset="0"/>
              </a:rPr>
              <a:t>Tempeh</a:t>
            </a:r>
            <a:r>
              <a:rPr lang="en-US" altLang="ko-KR" sz="1400" b="1" dirty="0" smtClean="0">
                <a:cs typeface="Times New Roman" pitchFamily="18" charset="0"/>
              </a:rPr>
              <a:t> samples.</a:t>
            </a:r>
          </a:p>
          <a:p>
            <a:pPr latinLnBrk="0"/>
            <a:endParaRPr lang="en-US" altLang="ko-KR" sz="700" dirty="0" smtClean="0">
              <a:cs typeface="Times New Roman" pitchFamily="18" charset="0"/>
            </a:endParaRPr>
          </a:p>
          <a:p>
            <a:pPr latinLnBrk="0"/>
            <a:r>
              <a:rPr lang="en-US" altLang="ko-KR" sz="1400" dirty="0" err="1" smtClean="0">
                <a:cs typeface="Times New Roman" pitchFamily="18" charset="0"/>
              </a:rPr>
              <a:t>Trp</a:t>
            </a:r>
            <a:r>
              <a:rPr lang="en-US" altLang="ko-KR" sz="1400" dirty="0">
                <a:cs typeface="Times New Roman" pitchFamily="18" charset="0"/>
              </a:rPr>
              <a:t>: </a:t>
            </a:r>
            <a:r>
              <a:rPr lang="en-US" altLang="ko-KR" sz="1400" dirty="0" err="1">
                <a:cs typeface="Times New Roman" pitchFamily="18" charset="0"/>
              </a:rPr>
              <a:t>tryptamine</a:t>
            </a:r>
            <a:r>
              <a:rPr lang="en-US" altLang="ko-KR" sz="1400" dirty="0">
                <a:cs typeface="Times New Roman" pitchFamily="18" charset="0"/>
              </a:rPr>
              <a:t>, </a:t>
            </a:r>
            <a:r>
              <a:rPr lang="en-US" altLang="ko-KR" sz="1400" dirty="0" err="1">
                <a:cs typeface="Times New Roman" pitchFamily="18" charset="0"/>
              </a:rPr>
              <a:t>Phe</a:t>
            </a:r>
            <a:r>
              <a:rPr lang="en-US" altLang="ko-KR" sz="1400" dirty="0">
                <a:cs typeface="Times New Roman" pitchFamily="18" charset="0"/>
              </a:rPr>
              <a:t>: β-</a:t>
            </a:r>
            <a:r>
              <a:rPr lang="en-US" altLang="ko-KR" sz="1400" dirty="0" err="1">
                <a:cs typeface="Times New Roman" pitchFamily="18" charset="0"/>
              </a:rPr>
              <a:t>phenylethylamine</a:t>
            </a:r>
            <a:r>
              <a:rPr lang="en-US" altLang="ko-KR" sz="1400" dirty="0">
                <a:cs typeface="Times New Roman" pitchFamily="18" charset="0"/>
              </a:rPr>
              <a:t>, Put: putrescine, Cad: </a:t>
            </a:r>
            <a:r>
              <a:rPr lang="en-US" altLang="ko-KR" sz="1400" dirty="0" err="1">
                <a:cs typeface="Times New Roman" pitchFamily="18" charset="0"/>
              </a:rPr>
              <a:t>cadaverine</a:t>
            </a:r>
            <a:r>
              <a:rPr lang="en-US" altLang="ko-KR" sz="1400" dirty="0">
                <a:cs typeface="Times New Roman" pitchFamily="18" charset="0"/>
              </a:rPr>
              <a:t>, His: histamine, Tyr: </a:t>
            </a:r>
            <a:r>
              <a:rPr lang="en-US" altLang="ko-KR" sz="1400" dirty="0" err="1">
                <a:cs typeface="Times New Roman" pitchFamily="18" charset="0"/>
              </a:rPr>
              <a:t>tyramine</a:t>
            </a:r>
            <a:r>
              <a:rPr lang="en-US" altLang="ko-KR" sz="1400" dirty="0">
                <a:cs typeface="Times New Roman" pitchFamily="18" charset="0"/>
              </a:rPr>
              <a:t>, </a:t>
            </a:r>
            <a:r>
              <a:rPr lang="en-US" altLang="ko-KR" sz="1400" dirty="0" err="1">
                <a:cs typeface="Times New Roman" pitchFamily="18" charset="0"/>
              </a:rPr>
              <a:t>Spd</a:t>
            </a:r>
            <a:r>
              <a:rPr lang="en-US" altLang="ko-KR" sz="1400" dirty="0">
                <a:cs typeface="Times New Roman" pitchFamily="18" charset="0"/>
              </a:rPr>
              <a:t>: spermidine, </a:t>
            </a:r>
            <a:r>
              <a:rPr lang="en-US" altLang="ko-KR" sz="1400" dirty="0" err="1">
                <a:cs typeface="Times New Roman" pitchFamily="18" charset="0"/>
              </a:rPr>
              <a:t>Spm</a:t>
            </a:r>
            <a:r>
              <a:rPr lang="en-US" altLang="ko-KR" sz="1400" dirty="0">
                <a:cs typeface="Times New Roman" pitchFamily="18" charset="0"/>
              </a:rPr>
              <a:t>: </a:t>
            </a:r>
            <a:r>
              <a:rPr lang="en-US" altLang="ko-KR" sz="1400" dirty="0" err="1">
                <a:cs typeface="Times New Roman" pitchFamily="18" charset="0"/>
              </a:rPr>
              <a:t>spermine</a:t>
            </a:r>
            <a:r>
              <a:rPr lang="en-US" altLang="ko-KR" sz="1400" dirty="0" smtClean="0">
                <a:cs typeface="Times New Roman" pitchFamily="18" charset="0"/>
              </a:rPr>
              <a:t>.</a:t>
            </a:r>
            <a:endParaRPr lang="ko-KR" altLang="ko-KR" sz="1400" dirty="0">
              <a:cs typeface="Times New Roman" pitchFamily="18" charset="0"/>
            </a:endParaRPr>
          </a:p>
        </p:txBody>
      </p:sp>
      <p:sp>
        <p:nvSpPr>
          <p:cNvPr id="6" name="폭발 1 5"/>
          <p:cNvSpPr/>
          <p:nvPr/>
        </p:nvSpPr>
        <p:spPr>
          <a:xfrm>
            <a:off x="4796739" y="3941779"/>
            <a:ext cx="724274" cy="36004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6" r="4363" b="5167"/>
          <a:stretch/>
        </p:blipFill>
        <p:spPr>
          <a:xfrm rot="763183">
            <a:off x="5991112" y="725190"/>
            <a:ext cx="2412567" cy="1385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577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CI_main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44" y="0"/>
            <a:ext cx="9144000" cy="6858000"/>
          </a:xfrm>
          <a:prstGeom prst="rect">
            <a:avLst/>
          </a:prstGeom>
        </p:spPr>
      </p:pic>
      <p:graphicFrame>
        <p:nvGraphicFramePr>
          <p:cNvPr id="27" name="차트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810900"/>
              </p:ext>
            </p:extLst>
          </p:nvPr>
        </p:nvGraphicFramePr>
        <p:xfrm>
          <a:off x="4499991" y="2780910"/>
          <a:ext cx="4176579" cy="230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268437"/>
              </p:ext>
            </p:extLst>
          </p:nvPr>
        </p:nvGraphicFramePr>
        <p:xfrm>
          <a:off x="539440" y="2780910"/>
          <a:ext cx="4176580" cy="2307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차트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120067"/>
              </p:ext>
            </p:extLst>
          </p:nvPr>
        </p:nvGraphicFramePr>
        <p:xfrm>
          <a:off x="4572000" y="620610"/>
          <a:ext cx="4104570" cy="2219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차트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7965034"/>
              </p:ext>
            </p:extLst>
          </p:nvPr>
        </p:nvGraphicFramePr>
        <p:xfrm>
          <a:off x="539440" y="620610"/>
          <a:ext cx="4176580" cy="2232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683460" y="5138676"/>
            <a:ext cx="77770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400" b="1" dirty="0">
                <a:cs typeface="Times New Roman" pitchFamily="18" charset="0"/>
              </a:rPr>
              <a:t>Fig. </a:t>
            </a:r>
            <a:r>
              <a:rPr lang="en-US" altLang="ko-KR" sz="1400" b="1" dirty="0" smtClean="0">
                <a:cs typeface="Times New Roman" pitchFamily="18" charset="0"/>
              </a:rPr>
              <a:t>2. </a:t>
            </a:r>
            <a:r>
              <a:rPr lang="en-US" altLang="ko-KR" sz="1400" b="1" dirty="0">
                <a:cs typeface="Times New Roman" pitchFamily="18" charset="0"/>
              </a:rPr>
              <a:t>Guideline suggested </a:t>
            </a:r>
            <a:r>
              <a:rPr lang="en-US" altLang="ko-KR" sz="1400" b="1" dirty="0" smtClean="0">
                <a:cs typeface="Times New Roman" pitchFamily="18" charset="0"/>
              </a:rPr>
              <a:t>versus experimental </a:t>
            </a:r>
            <a:r>
              <a:rPr lang="en-US" altLang="ko-KR" sz="1400" b="1" dirty="0">
                <a:cs typeface="Times New Roman" pitchFamily="18" charset="0"/>
              </a:rPr>
              <a:t>data of biogenic amine contents in different </a:t>
            </a:r>
            <a:r>
              <a:rPr lang="en-US" altLang="ko-KR" sz="1400" b="1" dirty="0" smtClean="0">
                <a:cs typeface="Times New Roman" pitchFamily="18" charset="0"/>
              </a:rPr>
              <a:t>fermented soybean foods</a:t>
            </a:r>
            <a:r>
              <a:rPr lang="en-US" altLang="ko-KR" sz="1400" b="1" dirty="0">
                <a:cs typeface="Times New Roman" pitchFamily="18" charset="0"/>
              </a:rPr>
              <a:t>.</a:t>
            </a:r>
          </a:p>
          <a:p>
            <a:pPr latinLnBrk="0"/>
            <a:endParaRPr lang="en-US" altLang="ko-KR" sz="800" dirty="0" smtClean="0">
              <a:cs typeface="Times New Roman" pitchFamily="18" charset="0"/>
            </a:endParaRPr>
          </a:p>
          <a:p>
            <a:pPr latinLnBrk="0"/>
            <a:r>
              <a:rPr lang="en-US" altLang="ko-KR" sz="1400" dirty="0" smtClean="0">
                <a:cs typeface="Times New Roman" pitchFamily="18" charset="0"/>
              </a:rPr>
              <a:t>Red </a:t>
            </a:r>
            <a:r>
              <a:rPr lang="en-US" altLang="ko-KR" sz="1400" dirty="0">
                <a:cs typeface="Times New Roman" pitchFamily="18" charset="0"/>
              </a:rPr>
              <a:t>line indicates </a:t>
            </a:r>
            <a:r>
              <a:rPr lang="en-US" altLang="ko-KR" sz="1400" dirty="0" smtClean="0">
                <a:solidFill>
                  <a:srgbClr val="FF0000"/>
                </a:solidFill>
                <a:cs typeface="Times New Roman" pitchFamily="18" charset="0"/>
              </a:rPr>
              <a:t>Brink’s guideline (1994) </a:t>
            </a:r>
            <a:r>
              <a:rPr lang="en-US" altLang="ko-KR" sz="1400" dirty="0" smtClean="0">
                <a:cs typeface="Times New Roman" pitchFamily="18" charset="0"/>
              </a:rPr>
              <a:t>of </a:t>
            </a:r>
            <a:r>
              <a:rPr lang="en-US" altLang="ko-KR" sz="1400" dirty="0">
                <a:cs typeface="Times New Roman" pitchFamily="18" charset="0"/>
              </a:rPr>
              <a:t>each biogenic amine</a:t>
            </a:r>
            <a:r>
              <a:rPr lang="en-US" altLang="ko-KR" sz="1400" dirty="0" smtClean="0">
                <a:cs typeface="Times New Roman" pitchFamily="18" charset="0"/>
              </a:rPr>
              <a:t>. Upper </a:t>
            </a:r>
            <a:r>
              <a:rPr lang="en-US" altLang="ko-KR" sz="1400" dirty="0">
                <a:cs typeface="Times New Roman" pitchFamily="18" charset="0"/>
              </a:rPr>
              <a:t>and lower lines of each bar indicate minimum and maximum content of each </a:t>
            </a:r>
            <a:r>
              <a:rPr lang="en-US" altLang="ko-KR" sz="1400" dirty="0" smtClean="0">
                <a:cs typeface="Times New Roman" pitchFamily="18" charset="0"/>
              </a:rPr>
              <a:t>biogenic amine </a:t>
            </a:r>
            <a:r>
              <a:rPr lang="en-US" altLang="ko-KR" sz="1400" dirty="0">
                <a:cs typeface="Times New Roman" pitchFamily="18" charset="0"/>
              </a:rPr>
              <a:t>in the food indicated, respectively.</a:t>
            </a:r>
            <a:endParaRPr lang="ko-KR" altLang="ko-KR" sz="1400" dirty="0">
              <a:cs typeface="Times New Roman" pitchFamily="18" charset="0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 flipV="1">
            <a:off x="1187530" y="2000428"/>
            <a:ext cx="3384470" cy="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2" name="직선 연결선 31"/>
          <p:cNvCxnSpPr/>
          <p:nvPr/>
        </p:nvCxnSpPr>
        <p:spPr>
          <a:xfrm flipV="1">
            <a:off x="1197578" y="4001381"/>
            <a:ext cx="3384000" cy="761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3" name="직선 연결선 32"/>
          <p:cNvCxnSpPr/>
          <p:nvPr/>
        </p:nvCxnSpPr>
        <p:spPr>
          <a:xfrm>
            <a:off x="5251908" y="3424892"/>
            <a:ext cx="3251336" cy="10886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</a:ln>
          <a:effectLst/>
        </p:spPr>
      </p:cxnSp>
      <p:cxnSp>
        <p:nvCxnSpPr>
          <p:cNvPr id="13" name="직선 연결선 12"/>
          <p:cNvCxnSpPr/>
          <p:nvPr/>
        </p:nvCxnSpPr>
        <p:spPr>
          <a:xfrm>
            <a:off x="5237342" y="1902540"/>
            <a:ext cx="3312460" cy="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48254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500" y="961510"/>
            <a:ext cx="698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cs typeface="Times New Roman" panose="02020603050405020304" pitchFamily="18" charset="0"/>
              </a:rPr>
              <a:t>Table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6.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Detection frequency of fermented soybean products </a:t>
            </a:r>
            <a:r>
              <a:rPr lang="en-US" altLang="ko-KR" sz="1400" b="1" dirty="0">
                <a:cs typeface="Times New Roman" panose="02020603050405020304" pitchFamily="18" charset="0"/>
              </a:rPr>
              <a:t>containing excess amounts of biogenic amines from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retail markets in Korea.</a:t>
            </a:r>
            <a:endParaRPr lang="ko-KR" altLang="en-US" sz="1400" b="1" dirty="0">
              <a:cs typeface="Times New Roman" panose="02020603050405020304" pitchFamily="18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85280" y="5301260"/>
            <a:ext cx="553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aseline="30000" dirty="0" smtClean="0">
                <a:cs typeface="Times New Roman" panose="02020603050405020304" pitchFamily="18" charset="0"/>
              </a:rPr>
              <a:t>1) </a:t>
            </a:r>
            <a:r>
              <a:rPr lang="en-US" altLang="ko-KR" sz="1200" dirty="0" smtClean="0">
                <a:cs typeface="Times New Roman" panose="02020603050405020304" pitchFamily="18" charset="0"/>
              </a:rPr>
              <a:t>Number of products containing hazardous levels of biogenic amines.</a:t>
            </a:r>
          </a:p>
          <a:p>
            <a:r>
              <a:rPr lang="en-US" altLang="ko-KR" sz="1200" baseline="30000" dirty="0" smtClean="0">
                <a:cs typeface="Times New Roman" panose="02020603050405020304" pitchFamily="18" charset="0"/>
              </a:rPr>
              <a:t>2)</a:t>
            </a:r>
            <a:r>
              <a:rPr lang="en-US" altLang="ko-KR" sz="1200" dirty="0" smtClean="0">
                <a:cs typeface="Times New Roman" panose="02020603050405020304" pitchFamily="18" charset="0"/>
              </a:rPr>
              <a:t> Total number of fermented soy bean products analyzed.</a:t>
            </a:r>
            <a:endParaRPr lang="ko-KR" altLang="en-US" sz="1200" dirty="0">
              <a:cs typeface="Times New Roman" panose="02020603050405020304" pitchFamily="18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388751"/>
              </p:ext>
            </p:extLst>
          </p:nvPr>
        </p:nvGraphicFramePr>
        <p:xfrm>
          <a:off x="1050839" y="1772769"/>
          <a:ext cx="6833620" cy="34564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4831"/>
                <a:gridCol w="1588617"/>
                <a:gridCol w="1579823"/>
                <a:gridCol w="1512210"/>
                <a:gridCol w="1008139"/>
              </a:tblGrid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Samples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His &gt; 100 mg/kg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Tyr &gt; 100 mg/kg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err="1" smtClean="0">
                          <a:latin typeface="+mn-lt"/>
                          <a:cs typeface="Times New Roman" panose="02020603050405020304" pitchFamily="18" charset="0"/>
                        </a:rPr>
                        <a:t>Phe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 &gt; 30 mg/kg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Ref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i="1" dirty="0" smtClean="0">
                          <a:latin typeface="+mn-lt"/>
                          <a:cs typeface="Times New Roman" panose="02020603050405020304" pitchFamily="18" charset="0"/>
                        </a:rPr>
                        <a:t>Tofu </a:t>
                      </a:r>
                      <a:endParaRPr lang="ko-KR" altLang="en-US" sz="1200" b="0" i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ko-KR" sz="1200" baseline="30000" dirty="0" smtClean="0">
                          <a:latin typeface="+mn-lt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/19</a:t>
                      </a:r>
                      <a:r>
                        <a:rPr lang="en-US" altLang="ko-KR" sz="1200" baseline="30000" dirty="0" smtClean="0">
                          <a:latin typeface="+mn-lt"/>
                          <a:cs typeface="Times New Roman" panose="02020603050405020304" pitchFamily="18" charset="0"/>
                        </a:rPr>
                        <a:t>2)</a:t>
                      </a:r>
                      <a:endParaRPr lang="ko-KR" altLang="en-US" sz="1200" b="0" baseline="30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0/19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0/19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Byun et al., 2013</a:t>
                      </a:r>
                      <a:endParaRPr lang="ko-KR" altLang="ko-KR" sz="1200" b="0" kern="1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i="1" dirty="0" err="1" smtClean="0">
                          <a:latin typeface="+mn-lt"/>
                          <a:cs typeface="Times New Roman" panose="02020603050405020304" pitchFamily="18" charset="0"/>
                        </a:rPr>
                        <a:t>Doenjang</a:t>
                      </a:r>
                      <a:endParaRPr lang="ko-KR" altLang="en-US" sz="1200" b="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5/7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4/7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2/7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Kim et al., 2011</a:t>
                      </a:r>
                      <a:endParaRPr lang="ko-KR" altLang="ko-KR" sz="1200" b="0" kern="100" dirty="0" smtClean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i="1" dirty="0" smtClean="0">
                          <a:latin typeface="+mn-lt"/>
                          <a:cs typeface="Times New Roman" panose="02020603050405020304" pitchFamily="18" charset="0"/>
                        </a:rPr>
                        <a:t>Gochujang</a:t>
                      </a:r>
                      <a:endParaRPr lang="ko-KR" altLang="en-US" sz="1200" b="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0/7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2/7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0/7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Kim et al., 2011</a:t>
                      </a:r>
                      <a:endParaRPr lang="ko-KR" altLang="ko-KR" sz="1200" b="0" kern="100" dirty="0" smtClean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i="1" dirty="0" err="1" smtClean="0">
                          <a:latin typeface="+mn-lt"/>
                          <a:cs typeface="Times New Roman" panose="02020603050405020304" pitchFamily="18" charset="0"/>
                        </a:rPr>
                        <a:t>Natto</a:t>
                      </a:r>
                      <a:endParaRPr lang="ko-KR" altLang="en-US" sz="1200" b="0" i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0/21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4/21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7/21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Kim et al., 2012</a:t>
                      </a:r>
                      <a:endParaRPr lang="ko-KR" altLang="ko-KR" sz="1200" b="0" kern="100" dirty="0" smtClean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i="1" dirty="0" smtClean="0">
                          <a:latin typeface="+mn-lt"/>
                          <a:cs typeface="Times New Roman" panose="02020603050405020304" pitchFamily="18" charset="0"/>
                        </a:rPr>
                        <a:t>Miso</a:t>
                      </a:r>
                      <a:endParaRPr lang="ko-KR" altLang="en-US" sz="1200" b="0" i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0/22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0/22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0/22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Byun et al., 2012</a:t>
                      </a:r>
                      <a:endParaRPr lang="ko-KR" altLang="ko-KR" sz="1200" b="0" kern="1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9378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i="1" dirty="0" err="1" smtClean="0">
                          <a:latin typeface="+mn-lt"/>
                          <a:cs typeface="Times New Roman" panose="02020603050405020304" pitchFamily="18" charset="0"/>
                        </a:rPr>
                        <a:t>Doubanjiang</a:t>
                      </a:r>
                      <a:r>
                        <a:rPr lang="en-US" altLang="ko-KR" sz="1200" i="1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ko-KR" altLang="en-US" sz="1200" b="0" i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0/7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0/7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 smtClean="0">
                          <a:latin typeface="+mn-lt"/>
                          <a:cs typeface="Times New Roman" panose="02020603050405020304" pitchFamily="18" charset="0"/>
                        </a:rPr>
                        <a:t>1/7</a:t>
                      </a:r>
                      <a:endParaRPr lang="ko-KR" altLang="en-U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Byun et al., 2013</a:t>
                      </a:r>
                      <a:endParaRPr lang="ko-KR" altLang="en-US" sz="12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54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453769"/>
              </p:ext>
            </p:extLst>
          </p:nvPr>
        </p:nvGraphicFramePr>
        <p:xfrm>
          <a:off x="107380" y="476590"/>
          <a:ext cx="8857232" cy="6114545"/>
        </p:xfrm>
        <a:graphic>
          <a:graphicData uri="http://schemas.openxmlformats.org/drawingml/2006/table">
            <a:tbl>
              <a:tblPr firstRow="1" firstCol="1" bandRow="1"/>
              <a:tblGrid>
                <a:gridCol w="785852"/>
                <a:gridCol w="798368"/>
                <a:gridCol w="666632"/>
                <a:gridCol w="701691"/>
                <a:gridCol w="701691"/>
                <a:gridCol w="701691"/>
                <a:gridCol w="701691"/>
                <a:gridCol w="701691"/>
                <a:gridCol w="701691"/>
                <a:gridCol w="701691"/>
                <a:gridCol w="701691"/>
                <a:gridCol w="992852"/>
              </a:tblGrid>
              <a:tr h="172132">
                <a:tc gridSpan="12"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Table </a:t>
                      </a:r>
                      <a:r>
                        <a:rPr lang="en-US" sz="1400" b="1" kern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The contents of </a:t>
                      </a:r>
                      <a:r>
                        <a:rPr lang="en-US" sz="1400" b="1" kern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biogenic </a:t>
                      </a:r>
                      <a: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amines in fermentation foods of </a:t>
                      </a:r>
                      <a:r>
                        <a:rPr lang="en-US" sz="1400" b="1" kern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Asia</a:t>
                      </a:r>
                      <a: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</a:t>
                      </a:r>
                      <a:endParaRPr lang="ko-KR" sz="14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7705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Raw material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Samples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800" kern="0" baseline="3000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1)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Biogenic amine content (mg/kg)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ref.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Trp</a:t>
                      </a:r>
                      <a:r>
                        <a:rPr lang="en-US" sz="800" kern="0" baseline="300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2)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Phe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Put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Cad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His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Tyr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Spd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Spm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019">
                <a:tc rowSpan="25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Fermented soybean foods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Gochujang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17.9-36.6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0.7-9.1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2.5-3.2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ND-1.1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0.6-1.3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2.1-4.9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1.6-3.4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1.4-1.8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sz="800" i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ND-8.1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1.5-24.8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10.4-36.4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ND-18.1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2.2-59.0</a:t>
                      </a:r>
                      <a:endParaRPr lang="ko-KR" sz="800" b="1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2.9-126.8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ND-14.5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Kim </a:t>
                      </a:r>
                      <a:r>
                        <a:rPr lang="en-US" altLang="ko-KR" sz="800" b="1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Doenjang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13.5-45.9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3.3-65.0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47.0-168.8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ND-12.9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71.1-382.4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46.4-1190.7</a:t>
                      </a:r>
                      <a:endParaRPr lang="ko-KR" sz="800" b="1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ND-24.7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Kim </a:t>
                      </a:r>
                      <a:r>
                        <a:rPr lang="en-US" altLang="ko-KR" sz="800" b="1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6.1-234.1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ND-529.2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9.9-1453.7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0.3-65.4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1.5-952.0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3.4-1430.7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4.2-23.4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ND-10.2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ND-449.8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ND-544.0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28.8-1076.6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2.7-144.1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1.4-329.2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12.5-967.6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ND-30.3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ND-9.8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Lee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2009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23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ND-2808.1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ND-8704.6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ND-4292.3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ND-3235.5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ND-2794.8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ND-6616.1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ND-8804.0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ND-9729.5</a:t>
                      </a:r>
                      <a:endParaRPr lang="ko-KR" sz="8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800" i="0" kern="100" dirty="0" err="1" smtClean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Fd</a:t>
                      </a:r>
                      <a:r>
                        <a:rPr lang="en-US" altLang="ko-KR" sz="800" i="0" kern="100" dirty="0" smtClean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altLang="ko-KR" sz="800" i="0" kern="100" dirty="0" err="1" smtClean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Chem</a:t>
                      </a:r>
                      <a:r>
                        <a:rPr lang="en-US" altLang="ko-KR" sz="800" i="0" kern="100" dirty="0" smtClean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altLang="ko-KR" sz="800" i="0" kern="100" dirty="0" err="1" smtClean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Tx</a:t>
                      </a:r>
                      <a:r>
                        <a:rPr lang="en-US" altLang="ko-KR" sz="800" i="0" kern="100" dirty="0" smtClean="0"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, 2010</a:t>
                      </a:r>
                      <a:endParaRPr lang="ko-KR" altLang="ko-KR" sz="800" kern="100" dirty="0"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Chungkukjang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ND-755.40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ND-1913.51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Ko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6.7-76.9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ND-32.6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4.7-148.5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4.6-70.6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0.2-70.3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4.2-483.1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39.6-67.7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7.2-23.1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Han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6.7-236.4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ND-40.8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4.7-121.3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2.1-20.2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1.3-54.3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0.7-483.1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39.6-59.2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7.1-14.7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Natto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ND-301.0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ND-27.0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ND-42.0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ND-457.0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ND-45.0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ND-124.0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ND-71.0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Tsai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ND-45.80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ND-51.50 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ND-43.10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ND-36.80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ND-34.40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ND-300.20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spc="-40" baseline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246.50-478.10</a:t>
                      </a:r>
                      <a:endParaRPr lang="ko-KR" sz="800" b="1" kern="100" spc="-40" baseline="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18.80-80.10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Kim </a:t>
                      </a:r>
                      <a:r>
                        <a:rPr lang="en-US" altLang="ko-KR" sz="800" b="1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2012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800" kern="100" dirty="0" smtClean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Miso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ND-762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ND-12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ND-201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ND-221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ND-49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ND-216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Kung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ND-1.3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ND-42.0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ND-12.9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ND-8.7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ND-41.9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ND-35.7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Shukla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2011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22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ND-9.71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2.38-11.76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2.69-14.09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ND-1.31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ND-24.42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ND-66.66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ND-28.31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ND-2.85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Byun </a:t>
                      </a:r>
                      <a:r>
                        <a:rPr lang="en-US" altLang="ko-KR" sz="800" b="1" i="1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2012</a:t>
                      </a:r>
                      <a:endParaRPr lang="ko-KR" sz="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21.6-23.7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0.7-8.1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16.4-23.2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2.8-3.2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0.8-1.1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2.0-95.3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9.5-21.9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1.3-3.1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Chunjang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19.57-28.67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ND-6.79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3.26-28.59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ND-2.04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1.85-272.55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19.78-131.27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0.24-11.63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ND-1.49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Bai </a:t>
                      </a:r>
                      <a:r>
                        <a:rPr lang="en-US" altLang="ko-KR" sz="800" b="1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2013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13.3-19.9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2.2-11.8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9.2-11.7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1.7-6.6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11.6-22.4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29.7-54.6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1.4-12.8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ND-2.9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Sufu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ND-45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ND-371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ND-158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ND-65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ND-82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Kung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38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ND-104.1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ND-36.3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0.5-316.9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0.6-85.8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ND-196.9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ND-446.6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ND-4.0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ND-6.9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Guan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2013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Soy sauce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23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ND-190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ND-775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ND-170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0.2-126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ND-5250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Stute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40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ND-550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ND-592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ND-673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ND-486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ND-145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spc="-60" baseline="0" dirty="0" err="1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Yongmei</a:t>
                      </a:r>
                      <a:r>
                        <a:rPr lang="en-US" sz="800" kern="0" spc="-60" baseline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800" i="1" kern="0" spc="-60" baseline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spc="-60" baseline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spc="-60" baseline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2009</a:t>
                      </a:r>
                      <a:endParaRPr lang="ko-KR" sz="800" kern="100" spc="-60" baseline="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Douchi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26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ND-440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ND-239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ND-596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ND-191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ND-808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ND-529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ND-719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ND-242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Tsai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2007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err="1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Doubanjiang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ND-62.4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1.43-185.61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1.15-129.17 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ND-0.17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b="1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ND-25.75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ND-0.18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ND-1.69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Byun </a:t>
                      </a:r>
                      <a:r>
                        <a:rPr lang="en-US" altLang="ko-KR" sz="800" b="1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2013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Tofu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1.06-9.46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ND-5.36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ND-4.73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ND-3.35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3.52-5.76</a:t>
                      </a:r>
                      <a:endParaRPr lang="ko-KR" sz="800" b="1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</a:t>
                      </a:r>
                      <a:endParaRPr lang="ko-KR" sz="8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14.97-35.30</a:t>
                      </a:r>
                      <a:endParaRPr lang="ko-KR" sz="8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4.05-19.15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Byun </a:t>
                      </a:r>
                      <a:r>
                        <a:rPr lang="en-US" altLang="ko-KR" sz="800" b="1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b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b="1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2013</a:t>
                      </a:r>
                      <a:endParaRPr lang="ko-KR" sz="8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Tempeh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ND-&lt;5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475-3200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&lt;5-225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&lt;5-100</a:t>
                      </a:r>
                      <a:endParaRPr lang="ko-KR" sz="800" kern="10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500-575</a:t>
                      </a:r>
                      <a:endParaRPr lang="ko-KR" sz="800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NT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Nout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800" i="1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altLang="ko-KR" sz="800" kern="0" dirty="0" smtClean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sz="800" kern="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1993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22">
                <a:tc gridSpan="12">
                  <a:txBody>
                    <a:bodyPr/>
                    <a:lstStyle/>
                    <a:p>
                      <a:pPr marL="0" indent="0"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ko-KR" sz="800" kern="0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en-US" sz="800" kern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Number 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of samples examined.                               </a:t>
                      </a:r>
                      <a:endParaRPr lang="en-US" sz="800" kern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indent="0"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800" kern="0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00" kern="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Trp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tryptamine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Phe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β-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phenylethylamine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; Put, Putrescine; Cad,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cadaverine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; His, histamine; Tyr,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tyramine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Spd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spermidine; </a:t>
                      </a:r>
                      <a:r>
                        <a:rPr lang="en-US" sz="800" kern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Spm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800" kern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spermine</a:t>
                      </a:r>
                      <a:r>
                        <a:rPr lang="en-US" sz="800" kern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                                                                                         </a:t>
                      </a:r>
                    </a:p>
                    <a:p>
                      <a:pPr marL="0" indent="0"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800" kern="0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800" kern="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The range from </a:t>
                      </a:r>
                      <a:r>
                        <a:rPr lang="en-US" sz="800" kern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minimun</a:t>
                      </a:r>
                      <a:r>
                        <a:rPr lang="en-US" sz="800" kern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-maximum.      </a:t>
                      </a:r>
                    </a:p>
                    <a:p>
                      <a:pPr marL="0" indent="0"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800" kern="0" baseline="30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800" kern="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ND: Not detected (amine level is less than 0.1 mg/kg, NT: Not tested.</a:t>
                      </a:r>
                      <a:endParaRPr lang="ko-KR" sz="80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156" marR="381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0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272767"/>
              </p:ext>
            </p:extLst>
          </p:nvPr>
        </p:nvGraphicFramePr>
        <p:xfrm>
          <a:off x="251400" y="1041114"/>
          <a:ext cx="8641239" cy="498024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90547"/>
                <a:gridCol w="1797743"/>
                <a:gridCol w="2232310"/>
                <a:gridCol w="1960819"/>
                <a:gridCol w="2359820"/>
              </a:tblGrid>
              <a:tr h="587936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  <a:cs typeface="Times New Roman" pitchFamily="18" charset="0"/>
                      </a:endParaRPr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spc="-11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59040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  <a:cs typeface="Times New Roman" pitchFamily="18" charset="0"/>
                      </a:endParaRPr>
                    </a:p>
                  </a:txBody>
                  <a:tcPr vert="vert27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spc="-11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4191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Problematic BAs</a:t>
                      </a:r>
                      <a:endParaRPr lang="ko-KR" altLang="en-US" sz="1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Phe</a:t>
                      </a:r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, Tyr, Polyamines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His, Tyr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Phe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000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Factors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Physicochemical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contribution</a:t>
                      </a:r>
                      <a:endParaRPr lang="ko-KR" altLang="en-US" sz="1400" b="1" spc="-11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             O (salt </a:t>
                      </a:r>
                      <a:r>
                        <a:rPr lang="en-US" altLang="ko-KR" sz="14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conc</a:t>
                      </a:r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ko-KR" altLang="en-US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Microbial contribution (TPC)</a:t>
                      </a:r>
                      <a:endParaRPr lang="en-US" altLang="ko-KR" sz="1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X</a:t>
                      </a:r>
                      <a:endParaRPr lang="ko-KR" alt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△</a:t>
                      </a:r>
                      <a:endParaRPr lang="ko-KR" alt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Ratio of ingredient in raw materials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-</a:t>
                      </a:r>
                      <a:endParaRPr lang="ko-KR" alt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O</a:t>
                      </a:r>
                      <a:endParaRPr lang="ko-KR" alt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-</a:t>
                      </a:r>
                      <a:endParaRPr lang="ko-KR" alt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Bacterial activity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O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O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          O</a:t>
                      </a:r>
                      <a:r>
                        <a:rPr lang="ko-KR" alt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(period)</a:t>
                      </a:r>
                      <a:endParaRPr lang="ko-KR" altLang="en-US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003140" y="1150009"/>
            <a:ext cx="931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altLang="ko-KR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Natto</a:t>
            </a:r>
            <a:endParaRPr lang="ko-KR" alt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90" y="1150009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Miso</a:t>
            </a:r>
            <a:endParaRPr lang="ko-KR" alt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48330" y="1150009"/>
            <a:ext cx="1665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Doubanjiang</a:t>
            </a:r>
            <a:endParaRPr lang="ko-KR" alt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31" name="그림 30" descr="낫또이미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5157" y="1803108"/>
            <a:ext cx="1903781" cy="1216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그림 35" descr="미소모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40" y="1700760"/>
            <a:ext cx="1425334" cy="1421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내용 개체 틀 10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6"/>
          <a:stretch/>
        </p:blipFill>
        <p:spPr>
          <a:xfrm>
            <a:off x="6820050" y="1824793"/>
            <a:ext cx="1856520" cy="1244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왼쪽으로 구부러진 화살표 1"/>
          <p:cNvSpPr/>
          <p:nvPr/>
        </p:nvSpPr>
        <p:spPr>
          <a:xfrm flipV="1">
            <a:off x="5930541" y="3448050"/>
            <a:ext cx="354833" cy="2376330"/>
          </a:xfrm>
          <a:prstGeom prst="curvedLeftArrow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3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51400" y="2564926"/>
            <a:ext cx="8641200" cy="165618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5" name="직사각형 14"/>
          <p:cNvSpPr/>
          <p:nvPr/>
        </p:nvSpPr>
        <p:spPr>
          <a:xfrm>
            <a:off x="827480" y="2962131"/>
            <a:ext cx="75610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2500" b="1" dirty="0">
                <a:solidFill>
                  <a:schemeClr val="bg2">
                    <a:lumMod val="10000"/>
                  </a:schemeClr>
                </a:solidFill>
                <a:cs typeface="Times New Roman" pitchFamily="18" charset="0"/>
              </a:rPr>
              <a:t>Biocontrol technology for reduction of </a:t>
            </a:r>
            <a:endParaRPr lang="en-US" altLang="ko-KR" sz="2500" b="1" dirty="0" smtClean="0">
              <a:solidFill>
                <a:schemeClr val="bg2">
                  <a:lumMod val="10000"/>
                </a:schemeClr>
              </a:solidFill>
              <a:cs typeface="Times New Roman" pitchFamily="18" charset="0"/>
            </a:endParaRPr>
          </a:p>
          <a:p>
            <a:pPr algn="ctr" latinLnBrk="0"/>
            <a:r>
              <a:rPr lang="en-US" altLang="ko-KR" sz="2500" b="1" dirty="0" smtClean="0">
                <a:solidFill>
                  <a:schemeClr val="bg2">
                    <a:lumMod val="10000"/>
                  </a:schemeClr>
                </a:solidFill>
                <a:cs typeface="Times New Roman" pitchFamily="18" charset="0"/>
              </a:rPr>
              <a:t>biogenic </a:t>
            </a:r>
            <a:r>
              <a:rPr lang="en-US" altLang="ko-KR" sz="2500" b="1" dirty="0">
                <a:solidFill>
                  <a:schemeClr val="bg2">
                    <a:lumMod val="10000"/>
                  </a:schemeClr>
                </a:solidFill>
                <a:cs typeface="Times New Roman" pitchFamily="18" charset="0"/>
              </a:rPr>
              <a:t>amines in foods</a:t>
            </a:r>
          </a:p>
        </p:txBody>
      </p:sp>
    </p:spTree>
    <p:extLst>
      <p:ext uri="{BB962C8B-B14F-4D97-AF65-F5344CB8AC3E}">
        <p14:creationId xmlns:p14="http://schemas.microsoft.com/office/powerpoint/2010/main" val="114746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921623"/>
              </p:ext>
            </p:extLst>
          </p:nvPr>
        </p:nvGraphicFramePr>
        <p:xfrm>
          <a:off x="251401" y="1491260"/>
          <a:ext cx="8713209" cy="42062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30262"/>
                <a:gridCol w="4738677"/>
                <a:gridCol w="1944270"/>
              </a:tblGrid>
              <a:tr h="216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dirty="0" smtClean="0">
                          <a:latin typeface="+mn-lt"/>
                          <a:cs typeface="Times New Roman" panose="02020603050405020304" pitchFamily="18" charset="0"/>
                        </a:rPr>
                        <a:t>Biogenic amines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dirty="0" smtClean="0">
                          <a:latin typeface="+mn-lt"/>
                          <a:cs typeface="Times New Roman" panose="02020603050405020304" pitchFamily="18" charset="0"/>
                        </a:rPr>
                        <a:t>Bacteria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dirty="0" smtClean="0">
                          <a:latin typeface="+mn-lt"/>
                          <a:cs typeface="Times New Roman" panose="02020603050405020304" pitchFamily="18" charset="0"/>
                        </a:rPr>
                        <a:t>Reference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dirty="0" smtClean="0">
                          <a:latin typeface="+mn-lt"/>
                          <a:cs typeface="Times New Roman" panose="02020603050405020304" pitchFamily="18" charset="0"/>
                        </a:rPr>
                        <a:t>Decarboxylase activity</a:t>
                      </a:r>
                    </a:p>
                    <a:p>
                      <a:pPr algn="l" latinLnBrk="1"/>
                      <a:r>
                        <a:rPr lang="en-US" altLang="ko-KR" sz="1300" dirty="0" smtClean="0">
                          <a:latin typeface="+mn-lt"/>
                          <a:cs typeface="Times New Roman" panose="02020603050405020304" pitchFamily="18" charset="0"/>
                        </a:rPr>
                        <a:t>(common foods)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Bacillus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Citrobacter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Clostridium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Klebsiella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Escherichia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Proteus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Pseudomonas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Salmonella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Shigella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Photobacterium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Lactobacillus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Pediococcus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Streptococcus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Rice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fr-FR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1976; </a:t>
                      </a:r>
                    </a:p>
                    <a:p>
                      <a:pPr algn="l"/>
                      <a:r>
                        <a:rPr lang="fr-FR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Brink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nl-NL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1990; </a:t>
                      </a:r>
                    </a:p>
                    <a:p>
                      <a:pPr algn="l"/>
                      <a:r>
                        <a:rPr lang="nl-NL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Huis in’t Veld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nl-NL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1990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Amine-producing LAB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Lactobacillus brevis, 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buchneri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bulgaricus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curuatus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carnis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dicergens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hilgardii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Maijala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1993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4478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aseline="0" dirty="0" smtClean="0">
                          <a:latin typeface="+mn-lt"/>
                          <a:cs typeface="Times New Roman" panose="02020603050405020304" pitchFamily="18" charset="0"/>
                        </a:rPr>
                        <a:t>Tyrosine decarboxylase (from </a:t>
                      </a:r>
                      <a:r>
                        <a:rPr lang="en-US" altLang="ko-KR" sz="1300" i="1" baseline="0" dirty="0" smtClean="0">
                          <a:latin typeface="+mn-lt"/>
                          <a:cs typeface="Times New Roman" panose="02020603050405020304" pitchFamily="18" charset="0"/>
                        </a:rPr>
                        <a:t>Miso</a:t>
                      </a:r>
                      <a:r>
                        <a:rPr lang="en-US" altLang="ko-KR" sz="1300" i="0" baseline="0" dirty="0" smtClean="0"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  <a:endParaRPr lang="ko-KR" altLang="en-US" sz="1300" i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Enterococcus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faecium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bulgaricus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Ibe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1992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4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aseline="0" dirty="0" smtClean="0">
                          <a:latin typeface="+mn-lt"/>
                          <a:cs typeface="Times New Roman" panose="02020603050405020304" pitchFamily="18" charset="0"/>
                        </a:rPr>
                        <a:t>Histidine decarboxylase (from </a:t>
                      </a:r>
                      <a:r>
                        <a:rPr lang="en-US" altLang="ko-KR" sz="1300" i="1" baseline="0" dirty="0" smtClean="0">
                          <a:latin typeface="+mn-lt"/>
                          <a:cs typeface="Times New Roman" panose="02020603050405020304" pitchFamily="18" charset="0"/>
                        </a:rPr>
                        <a:t>Miso</a:t>
                      </a:r>
                      <a:r>
                        <a:rPr lang="en-US" altLang="ko-KR" sz="1300" i="0" baseline="0" dirty="0" smtClean="0"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  <a:endParaRPr lang="ko-KR" altLang="en-US" sz="1300" i="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Lactobacillus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species and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Lactobacillus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sanfrancisco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Ibe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1992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824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Histamine producers (from </a:t>
                      </a:r>
                      <a:r>
                        <a:rPr lang="en-US" altLang="ko-KR" sz="13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Natto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Lactobacillus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species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Tsai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2007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824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Histamine and </a:t>
                      </a:r>
                      <a:r>
                        <a:rPr lang="en-US" altLang="ko-KR" sz="13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tyramine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producing bacteria from</a:t>
                      </a:r>
                    </a:p>
                    <a:p>
                      <a:pPr algn="l"/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traditional soybean pastes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Clostridium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altLang="ko-KR" sz="13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Pseudomonas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strains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Moon </a:t>
                      </a:r>
                      <a:r>
                        <a:rPr lang="en-US" altLang="ko-KR" sz="13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3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3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2010</a:t>
                      </a:r>
                      <a:endParaRPr lang="ko-KR" altLang="en-US" sz="13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9390" y="1052670"/>
            <a:ext cx="7705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ea typeface="휴먼굵은팸체" panose="02010804000101010101" pitchFamily="2" charset="-127"/>
                <a:cs typeface="Times New Roman" panose="02020603050405020304" pitchFamily="18" charset="0"/>
              </a:rPr>
              <a:t>Table </a:t>
            </a:r>
            <a:r>
              <a:rPr lang="en-US" altLang="ko-KR" sz="1400" b="1" dirty="0" smtClean="0">
                <a:ea typeface="휴먼굵은팸체" panose="02010804000101010101" pitchFamily="2" charset="-127"/>
                <a:cs typeface="Times New Roman" panose="02020603050405020304" pitchFamily="18" charset="0"/>
              </a:rPr>
              <a:t>8. </a:t>
            </a:r>
            <a:r>
              <a:rPr lang="en-US" altLang="ko-KR" sz="1400" b="1" dirty="0" smtClean="0">
                <a:solidFill>
                  <a:srgbClr val="FF0000"/>
                </a:solidFill>
                <a:ea typeface="휴먼굵은팸체" panose="02010804000101010101" pitchFamily="2" charset="-127"/>
                <a:cs typeface="Times New Roman" panose="02020603050405020304" pitchFamily="18" charset="0"/>
              </a:rPr>
              <a:t>Microorganisms</a:t>
            </a:r>
            <a:r>
              <a:rPr lang="en-US" altLang="ko-KR" sz="1400" b="1" dirty="0" smtClean="0">
                <a:ea typeface="휴먼굵은팸체" panose="02010804000101010101" pitchFamily="2" charset="-127"/>
                <a:cs typeface="Times New Roman" panose="02020603050405020304" pitchFamily="18" charset="0"/>
              </a:rPr>
              <a:t> </a:t>
            </a:r>
            <a:r>
              <a:rPr lang="en-US" altLang="ko-KR" sz="1400" b="1" dirty="0">
                <a:ea typeface="휴먼굵은팸체" panose="02010804000101010101" pitchFamily="2" charset="-127"/>
                <a:cs typeface="Times New Roman" panose="02020603050405020304" pitchFamily="18" charset="0"/>
              </a:rPr>
              <a:t>producing biogenic </a:t>
            </a:r>
            <a:r>
              <a:rPr lang="en-US" altLang="ko-KR" sz="1400" b="1" dirty="0" smtClean="0">
                <a:ea typeface="휴먼굵은팸체" panose="02010804000101010101" pitchFamily="2" charset="-127"/>
                <a:cs typeface="Times New Roman" panose="02020603050405020304" pitchFamily="18" charset="0"/>
              </a:rPr>
              <a:t>amines </a:t>
            </a:r>
            <a:r>
              <a:rPr lang="en-US" altLang="ko-KR" sz="1400" b="1" dirty="0">
                <a:ea typeface="휴먼굵은팸체" panose="02010804000101010101" pitchFamily="2" charset="-127"/>
                <a:cs typeface="Times New Roman" panose="02020603050405020304" pitchFamily="18" charset="0"/>
              </a:rPr>
              <a:t>in </a:t>
            </a:r>
            <a:r>
              <a:rPr lang="en-US" altLang="ko-KR" sz="1400" b="1" dirty="0" smtClean="0">
                <a:ea typeface="휴먼굵은팸체" panose="02010804000101010101" pitchFamily="2" charset="-127"/>
                <a:cs typeface="Times New Roman" panose="02020603050405020304" pitchFamily="18" charset="0"/>
              </a:rPr>
              <a:t>fermented soybean food.</a:t>
            </a:r>
            <a:endParaRPr lang="ko-KR" altLang="en-US" sz="1400" b="1" dirty="0">
              <a:ea typeface="휴먼굵은팸체" panose="02010804000101010101" pitchFamily="2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83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214778"/>
              </p:ext>
            </p:extLst>
          </p:nvPr>
        </p:nvGraphicFramePr>
        <p:xfrm>
          <a:off x="251400" y="1484730"/>
          <a:ext cx="8641200" cy="42113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080150"/>
                <a:gridCol w="1080150"/>
                <a:gridCol w="4536630"/>
                <a:gridCol w="1944270"/>
              </a:tblGrid>
              <a:tr h="37084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Factors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Range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Reduction in the formation of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biogenic am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ines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Reference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3840">
                <a:tc rowSpan="3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pH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3.0-6.0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Optimal for</a:t>
                      </a:r>
                      <a:r>
                        <a:rPr lang="en-US" altLang="ko-KR" sz="1200" baseline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bacteria to produce decarboxylase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Santos, 1996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478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4.0-5.5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Amino acid decarboxylase activity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err="1" smtClean="0">
                          <a:latin typeface="+mn-lt"/>
                          <a:cs typeface="Times New Roman" panose="02020603050405020304" pitchFamily="18" charset="0"/>
                        </a:rPr>
                        <a:t>Teodorovi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, 1994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478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3.0-6.0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aseline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Increasing the decarboxylase activity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Kim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., 2003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0">
                <a:tc rowSpan="6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Salt content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0-6%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i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Reduction of amine production by </a:t>
                      </a:r>
                      <a:r>
                        <a:rPr lang="en-US" altLang="ko-KR" sz="1200" i="1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1200" i="1" dirty="0" err="1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bulgaricus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err="1" smtClean="0">
                          <a:latin typeface="+mn-lt"/>
                          <a:cs typeface="Times New Roman" panose="02020603050405020304" pitchFamily="18" charset="0"/>
                        </a:rPr>
                        <a:t>Chander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., 1989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8242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0.5-10%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Inhibition of histamine formation by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Staphylococcus </a:t>
                      </a:r>
                      <a:r>
                        <a:rPr lang="en-US" altLang="ko-KR" sz="1200" i="1" baseline="0" dirty="0" err="1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capitis</a:t>
                      </a:r>
                      <a:r>
                        <a:rPr lang="en-US" altLang="ko-KR" sz="1200" i="1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altLang="ko-KR" sz="1200" i="1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S. epidermidis</a:t>
                      </a:r>
                      <a:endParaRPr lang="ko-KR" altLang="en-US" sz="1200" i="1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Hernandez-Herrero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1999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3.5%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i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Partial inhibition of </a:t>
                      </a:r>
                      <a:r>
                        <a:rPr lang="en-US" altLang="ko-KR" sz="1200" i="1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1200" i="1" dirty="0" err="1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bucheri</a:t>
                      </a:r>
                      <a:r>
                        <a:rPr lang="en-US" altLang="ko-KR" sz="1200" i="1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forming histamine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err="1" smtClean="0">
                          <a:latin typeface="+mn-lt"/>
                          <a:cs typeface="Times New Roman" panose="02020603050405020304" pitchFamily="18" charset="0"/>
                        </a:rPr>
                        <a:t>Maijala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1995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304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3.5-5.5%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Inhibition of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histamine production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Chin and Koehler,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1986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384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20%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Inhibition of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histamine formation and its producer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Hernandez-Herrero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1999</a:t>
                      </a:r>
                      <a:endParaRPr lang="ko-KR" altLang="en-US" sz="12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3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20%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% of</a:t>
                      </a:r>
                      <a:r>
                        <a:rPr lang="ko-KR" altLang="en-US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Cad, 5.84% of His, 49.33% of Tyr, 28.81% of Spd</a:t>
                      </a:r>
                      <a:r>
                        <a:rPr lang="en-US" altLang="ko-KR" sz="1200" baseline="300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1)</a:t>
                      </a:r>
                      <a:endParaRPr lang="ko-KR" altLang="en-US" sz="1200" dirty="0" smtClean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Mah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and Hwang,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2009</a:t>
                      </a:r>
                      <a:endParaRPr lang="ko-KR" altLang="en-US" sz="12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Temperature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</a:rPr>
                        <a:t>°C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Lowering</a:t>
                      </a:r>
                      <a:r>
                        <a:rPr lang="en-US" altLang="ko-KR" sz="1200" baseline="0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BA amounts</a:t>
                      </a:r>
                      <a:endParaRPr lang="ko-KR" altLang="en-US" sz="120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 smtClean="0">
                          <a:latin typeface="+mn-lt"/>
                          <a:cs typeface="Times New Roman" panose="02020603050405020304" pitchFamily="18" charset="0"/>
                        </a:rPr>
                        <a:t>Bover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-Cid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2000</a:t>
                      </a:r>
                      <a:endParaRPr lang="ko-KR" altLang="en-US" sz="12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478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°C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i="1" dirty="0" err="1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Carnobacterium</a:t>
                      </a:r>
                      <a:r>
                        <a:rPr lang="en-US" altLang="ko-KR" sz="1200" i="1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dirty="0" err="1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divergens</a:t>
                      </a:r>
                      <a:r>
                        <a:rPr lang="en-US" altLang="ko-KR" sz="1200" i="1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produced</a:t>
                      </a:r>
                      <a:r>
                        <a:rPr lang="en-US" altLang="ko-KR" sz="1200" baseline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more </a:t>
                      </a:r>
                      <a:r>
                        <a:rPr lang="en-US" altLang="ko-KR" sz="1200" baseline="0" dirty="0" err="1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tyramine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Masson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1999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4780">
                <a:tc vMerge="1">
                  <a:txBody>
                    <a:bodyPr/>
                    <a:lstStyle/>
                    <a:p>
                      <a:pPr algn="just" latinLnBrk="1"/>
                      <a:endParaRPr lang="ko-KR" altLang="en-US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Higher</a:t>
                      </a:r>
                      <a:r>
                        <a:rPr lang="en-US" altLang="ko-KR" sz="1200" baseline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temperature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baseline="0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Increased amine concentration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 err="1" smtClean="0">
                          <a:latin typeface="+mn-lt"/>
                          <a:cs typeface="Times New Roman" panose="02020603050405020304" pitchFamily="18" charset="0"/>
                        </a:rPr>
                        <a:t>Bover</a:t>
                      </a:r>
                      <a:r>
                        <a:rPr lang="en-US" altLang="ko-KR" sz="1200" dirty="0" smtClean="0">
                          <a:latin typeface="+mn-lt"/>
                          <a:cs typeface="Times New Roman" panose="02020603050405020304" pitchFamily="18" charset="0"/>
                        </a:rPr>
                        <a:t>-Cid </a:t>
                      </a:r>
                      <a:r>
                        <a:rPr lang="en-US" altLang="ko-KR" sz="12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2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1200" baseline="0" dirty="0" smtClean="0">
                          <a:latin typeface="+mn-lt"/>
                          <a:cs typeface="Times New Roman" panose="02020603050405020304" pitchFamily="18" charset="0"/>
                        </a:rPr>
                        <a:t>2000</a:t>
                      </a:r>
                      <a:endParaRPr lang="ko-KR" altLang="en-U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9390" y="1052670"/>
            <a:ext cx="8497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cs typeface="Times New Roman" panose="02020603050405020304" pitchFamily="18" charset="0"/>
              </a:rPr>
              <a:t>Table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9. </a:t>
            </a:r>
            <a:r>
              <a:rPr lang="en-US" altLang="ko-K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Environmental factors </a:t>
            </a:r>
            <a:r>
              <a:rPr lang="en-US" altLang="ko-KR" sz="1400" b="1" dirty="0">
                <a:cs typeface="Times New Roman" panose="02020603050405020304" pitchFamily="18" charset="0"/>
              </a:rPr>
              <a:t>influencing biogenic amine production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in fermented foods.</a:t>
            </a:r>
            <a:endParaRPr lang="ko-KR" altLang="en-US" sz="1400" b="1" dirty="0">
              <a:cs typeface="Times New Roman" panose="02020603050405020304" pitchFamily="18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51400" y="5733320"/>
            <a:ext cx="87132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aseline="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1)</a:t>
            </a:r>
            <a:r>
              <a:rPr lang="en-US" altLang="ko-KR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Cad</a:t>
            </a:r>
            <a:r>
              <a:rPr lang="en-US" altLang="ko-KR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; </a:t>
            </a:r>
            <a:r>
              <a:rPr lang="en-US" altLang="ko-KR" sz="12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cadaverine</a:t>
            </a:r>
            <a:r>
              <a:rPr lang="en-US" altLang="ko-KR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, His; histamine, Tyr; </a:t>
            </a:r>
            <a:r>
              <a:rPr lang="en-US" altLang="ko-KR" sz="12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tyramine</a:t>
            </a:r>
            <a:r>
              <a:rPr lang="en-US" altLang="ko-KR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Spd</a:t>
            </a:r>
            <a:r>
              <a:rPr lang="en-US" altLang="ko-KR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ko-KR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spermidine</a:t>
            </a:r>
            <a:r>
              <a:rPr lang="en-US" altLang="ko-KR" sz="12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721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400" y="169400"/>
            <a:ext cx="83633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Table </a:t>
            </a:r>
            <a:r>
              <a:rPr lang="en-US" altLang="ko-KR" sz="1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10. </a:t>
            </a:r>
            <a:r>
              <a:rPr lang="en-US" altLang="ko-KR" sz="14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Studies </a:t>
            </a:r>
            <a:r>
              <a:rPr lang="en-US" altLang="ko-K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on the effect of </a:t>
            </a:r>
            <a:r>
              <a:rPr lang="en-US" altLang="ko-K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amine-negative starter cultures</a:t>
            </a:r>
            <a:r>
              <a:rPr lang="en-US" altLang="ko-KR" sz="1400" b="1" dirty="0">
                <a:solidFill>
                  <a:srgbClr val="000000"/>
                </a:solidFill>
                <a:cs typeface="Times New Roman" panose="02020603050405020304" pitchFamily="18" charset="0"/>
              </a:rPr>
              <a:t> on biogenic amine reduction during the manufacture of fermented sausages. </a:t>
            </a:r>
            <a:endParaRPr lang="ko-KR" altLang="en-US" sz="4000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002058"/>
              </p:ext>
            </p:extLst>
          </p:nvPr>
        </p:nvGraphicFramePr>
        <p:xfrm>
          <a:off x="323410" y="692620"/>
          <a:ext cx="8713210" cy="5484495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864120"/>
                <a:gridCol w="3240450"/>
                <a:gridCol w="2664370"/>
                <a:gridCol w="1944270"/>
              </a:tblGrid>
              <a:tr h="2160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dirty="0" smtClean="0">
                          <a:latin typeface="+mn-lt"/>
                          <a:cs typeface="Times New Roman" panose="02020603050405020304" pitchFamily="18" charset="0"/>
                        </a:rPr>
                        <a:t>Products</a:t>
                      </a:r>
                      <a:endParaRPr lang="ko-KR" altLang="en-US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dirty="0" smtClean="0">
                          <a:latin typeface="+mn-lt"/>
                          <a:cs typeface="Times New Roman" panose="02020603050405020304" pitchFamily="18" charset="0"/>
                        </a:rPr>
                        <a:t>Starter</a:t>
                      </a:r>
                      <a:r>
                        <a:rPr lang="en-US" altLang="ko-KR" sz="1050" baseline="0" dirty="0" smtClean="0">
                          <a:latin typeface="+mn-lt"/>
                          <a:cs typeface="Times New Roman" panose="02020603050405020304" pitchFamily="18" charset="0"/>
                        </a:rPr>
                        <a:t> culture</a:t>
                      </a:r>
                      <a:endParaRPr lang="ko-KR" altLang="en-US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dirty="0" smtClean="0">
                          <a:latin typeface="+mn-lt"/>
                          <a:cs typeface="Times New Roman" panose="02020603050405020304" pitchFamily="18" charset="0"/>
                        </a:rPr>
                        <a:t>% of reduction</a:t>
                      </a:r>
                      <a:endParaRPr lang="ko-KR" altLang="en-US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50" dirty="0" smtClean="0">
                          <a:latin typeface="+mn-lt"/>
                          <a:cs typeface="Times New Roman" panose="02020603050405020304" pitchFamily="18" charset="0"/>
                        </a:rPr>
                        <a:t>Reference</a:t>
                      </a:r>
                      <a:endParaRPr lang="ko-KR" altLang="en-US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Fuet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fr-FR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M. </a:t>
                      </a:r>
                      <a:r>
                        <a:rPr lang="fr-FR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fr-FR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plantarum</a:t>
                      </a:r>
                    </a:p>
                    <a:p>
                      <a:pPr algn="l" fontAlgn="ctr"/>
                      <a:r>
                        <a:rPr lang="fr-F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Texel</a:t>
                      </a:r>
                      <a:r>
                        <a:rPr lang="fr-F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France</a:t>
                      </a:r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25% of TI, 61%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PU</a:t>
                      </a:r>
                      <a:r>
                        <a:rPr lang="en-US" altLang="ko-KR" sz="1050" baseline="30000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Hernández-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Jover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1997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fr-FR" altLang="ko-KR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pentosaceus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</a:b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(Texel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, France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34% of TI, 50%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56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Fuet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Staphylococcus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LTH2102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25% of TY, 23%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Bover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-Cid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1999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CTC3037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69% of TY, 66%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effect on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CTC3050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69% of TY, 17%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Fuet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CTC494 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LTH2102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90% of TY, 87%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Bover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-Cid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CTC494 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CTC3037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87% of TY, 87%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CTC494 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CTC3050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90% of TY, 87%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Fuet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CTC494 (high quality raw material)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87% of TY, 38% of HI, 41% of CA, 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67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Bover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-Cid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Fuet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CTC6626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CTC6013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46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Latorre-Moratalla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CTC494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CTC6013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45%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50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Salchichón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acidilactici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MS200 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vitulus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RS34*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38% of TY, 74% of HI,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77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CA, </a:t>
                      </a:r>
                    </a:p>
                    <a:p>
                      <a:pPr algn="l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effect on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Casquete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70% of TY, 82% of HI, 64% of CA, 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89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acidilactici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MS198 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vitulus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RS34*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65%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CA, no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effect on HI, TY,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PU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58% of HI, 71%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72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PU,</a:t>
                      </a:r>
                    </a:p>
                    <a:p>
                      <a:pPr algn="l" fontAlgn="ctr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no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effect on 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Chorizo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98% of TY, 100% of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CA, 98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spc="-1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González-</a:t>
                      </a:r>
                      <a:r>
                        <a:rPr lang="en-US" sz="1050" b="0" i="0" u="none" strike="noStrike" spc="-10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Fernández</a:t>
                      </a:r>
                      <a:r>
                        <a:rPr lang="en-US" sz="1050" b="0" i="0" u="none" strike="noStrike" spc="-1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i="1" spc="-10" baseline="0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spc="-10" baseline="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spc="-1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2003</a:t>
                      </a:r>
                      <a:endParaRPr lang="en-US" sz="1050" b="0" i="0" u="none" strike="noStrike" spc="-1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Pediococcus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sp. P22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92% of TY, 67%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93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Pediococcus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sp.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P208 (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Rhodia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Food, France)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81% of TY, 100%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89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Chorizo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105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CTC6469 + 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CTC6626 + </a:t>
                      </a:r>
                      <a:r>
                        <a:rPr lang="en-US" altLang="ko-KR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altLang="ko-KR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altLang="ko-KR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CTC6013 + </a:t>
                      </a:r>
                      <a:r>
                        <a:rPr lang="en-US" altLang="ko-KR" sz="105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altLang="ko-KR" sz="105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altLang="ko-K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CTC6169</a:t>
                      </a:r>
                      <a:endParaRPr lang="en-US" sz="105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76% of TY, 97% of CA,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Garriga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05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105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51400" y="6253952"/>
            <a:ext cx="87852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* Starter was </a:t>
            </a:r>
            <a:r>
              <a:rPr lang="en-US" altLang="ko-KR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tested in different technological conditions</a:t>
            </a:r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., which appeared the </a:t>
            </a:r>
            <a:r>
              <a:rPr lang="en-US" altLang="ko-KR" sz="1000" dirty="0">
                <a:solidFill>
                  <a:srgbClr val="000000"/>
                </a:solidFill>
                <a:cs typeface="Times New Roman" panose="02020603050405020304" pitchFamily="18" charset="0"/>
              </a:rPr>
              <a:t>different% of reduction for each technological condition</a:t>
            </a:r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r>
              <a:rPr lang="en-US" altLang="ko-KR" sz="1000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1)</a:t>
            </a:r>
            <a:r>
              <a:rPr lang="en-US" altLang="ko-KR" sz="1000" dirty="0">
                <a:solidFill>
                  <a:schemeClr val="dk1"/>
                </a:solidFill>
                <a:cs typeface="Times New Roman" panose="02020603050405020304" pitchFamily="18" charset="0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TI; </a:t>
            </a:r>
            <a:r>
              <a:rPr lang="en-US" altLang="ko-KR" sz="1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tyramine</a:t>
            </a:r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CA; </a:t>
            </a:r>
            <a:r>
              <a:rPr lang="en-US" altLang="ko-KR" sz="1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cadaverine</a:t>
            </a:r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, PU; putrescine, HI; histamine, TY, </a:t>
            </a:r>
            <a:r>
              <a:rPr lang="en-US" altLang="ko-KR" sz="1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tryptamine</a:t>
            </a:r>
            <a:r>
              <a:rPr lang="en-US" altLang="ko-KR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ko-KR" altLang="en-US" sz="1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69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651643"/>
              </p:ext>
            </p:extLst>
          </p:nvPr>
        </p:nvGraphicFramePr>
        <p:xfrm>
          <a:off x="251400" y="116541"/>
          <a:ext cx="8713210" cy="619285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512210"/>
                <a:gridCol w="2448340"/>
                <a:gridCol w="3312460"/>
                <a:gridCol w="1440200"/>
              </a:tblGrid>
              <a:tr h="23103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Products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Starter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culture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% of reduction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Reference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Xouriço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17%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75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CA. No effect on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Latorre-Moratalla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</a:p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equorum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45% of CA. No effect on TY and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equorum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89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CA. No effect on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French fermented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succinus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equorum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87% of TY, 35%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Talon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Greek fermented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sausage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(+ 0.5% of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satureja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tymbra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extract oil)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62% of TY, 71% of HI,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Latorre-Moratalla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</a:p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Greek fermented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sausage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4413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13%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72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PU. No effects on 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Bakaetal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8426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25% of CA. No effect on TY and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plantarum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7423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26% of CA. No effect on TY and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curvatus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8427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29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on PU. No effect on 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Finnish fermented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</a:b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sausage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P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pentosaceus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endParaRPr lang="en-US" sz="900" b="0" i="1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Rudolf Müller and Co, Germany)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41% of TY, 28% of HI,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86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CA. No effect on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Maijala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1995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79% of TY, 62% of HI, 70% of CA. No effect on PU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67% of TY, 77% of HI. No effect on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PU and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22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Turkish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Soudjoucks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pentosaceous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endParaRPr lang="en-US" sz="900" b="0" i="1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Bioback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-K, Germany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 of PU. No effect on 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Ayhan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1999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Turkish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Sucuk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(CHR-HANSEN, Germany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88% of TY, 54%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PU. No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effecton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HI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Gençcelep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2007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 </a:t>
                      </a:r>
                      <a:r>
                        <a:rPr lang="en-US" sz="900" b="0" i="1" u="none" strike="noStrike" spc="-4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P. </a:t>
                      </a:r>
                      <a:r>
                        <a:rPr lang="en-US" sz="900" b="0" i="1" u="none" strike="noStrike" spc="-4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acidilactici</a:t>
                      </a:r>
                      <a:r>
                        <a:rPr lang="en-US" sz="900" b="0" i="1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900" b="0" i="1" u="none" strike="noStrike" spc="-4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spc="-4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curvatus</a:t>
                      </a:r>
                      <a:r>
                        <a:rPr lang="en-US" sz="900" b="0" i="1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spc="-4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spc="-4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spc="-4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endParaRPr lang="en-US" sz="900" b="0" i="0" u="none" strike="noStrike" spc="-4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CHR-HANSEN, Germany)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86% of TY, 27% of HI, 62%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Turkish fermented sausage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(CHR-HANSEN, Germany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54%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62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Gücükoglu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Küplülü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commercial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L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plantarum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CHR-HANSEN, Germany)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52%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61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curvatus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carnosus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CHR-HANSEN, Germany)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55% of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TY, 63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Chinese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fermented sausage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pentosaceus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xylosus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66% of TY, 49%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PU. No effect on HI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Lu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farciminis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saprophyticus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83% of TY, 99% of HI, 99%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310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Thai fermented sausage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plantarum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BCC9546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(BIOTEC, Thailand)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94% of TY, 75%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Tosukhowong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2011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820"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plantarum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BCC9546 + 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. brevis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BCC26756</a:t>
                      </a:r>
                    </a:p>
                    <a:p>
                      <a:pPr algn="l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BIOTEC, Thailand)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37% of TY, 75% of CA, 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 of PU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390" y="6309400"/>
            <a:ext cx="87852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err="1" smtClean="0">
                <a:cs typeface="Times New Roman" panose="02020603050405020304" pitchFamily="18" charset="0"/>
              </a:rPr>
              <a:t>Latorre-Moratalla</a:t>
            </a:r>
            <a:r>
              <a:rPr lang="en-US" altLang="ko-KR" sz="1000" dirty="0" smtClean="0">
                <a:cs typeface="Times New Roman" panose="02020603050405020304" pitchFamily="18" charset="0"/>
              </a:rPr>
              <a:t> </a:t>
            </a:r>
            <a:r>
              <a:rPr lang="en-US" altLang="ko-KR" sz="1000" i="1" dirty="0" smtClean="0">
                <a:cs typeface="Times New Roman" panose="02020603050405020304" pitchFamily="18" charset="0"/>
              </a:rPr>
              <a:t>et al</a:t>
            </a:r>
            <a:r>
              <a:rPr lang="en-US" altLang="ko-KR" sz="1000" dirty="0" smtClean="0">
                <a:cs typeface="Times New Roman" panose="02020603050405020304" pitchFamily="18" charset="0"/>
              </a:rPr>
              <a:t>., 2012. Control of biogenic amines in fermented sausages: role of starter cultures. Frontiers in Microbiology. 3, 169-178.</a:t>
            </a:r>
            <a:endParaRPr lang="ko-KR" altLang="en-US" sz="1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35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380" y="96803"/>
            <a:ext cx="7056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cs typeface="Times New Roman" panose="02020603050405020304" pitchFamily="18" charset="0"/>
              </a:rPr>
              <a:t>Table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11.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Studies on biogenic amine </a:t>
            </a:r>
            <a:r>
              <a:rPr lang="en-US" altLang="ko-KR" sz="1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degradation by food microorganisms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.</a:t>
            </a:r>
            <a:endParaRPr lang="ko-KR" altLang="en-US" sz="1400" b="1" dirty="0"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390" y="6300118"/>
            <a:ext cx="864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aseline="30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1)</a:t>
            </a:r>
            <a:r>
              <a:rPr lang="en-US" altLang="ko-KR" sz="7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Put</a:t>
            </a:r>
            <a:r>
              <a:rPr lang="en-US" altLang="ko-KR" sz="700" dirty="0">
                <a:solidFill>
                  <a:srgbClr val="000000"/>
                </a:solidFill>
                <a:cs typeface="Times New Roman" panose="02020603050405020304" pitchFamily="18" charset="0"/>
              </a:rPr>
              <a:t>; putrescine, Cad; </a:t>
            </a:r>
            <a:r>
              <a:rPr lang="en-US" altLang="ko-KR" sz="7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cadaverine</a:t>
            </a:r>
            <a:r>
              <a:rPr lang="en-US" altLang="ko-KR" sz="700" dirty="0">
                <a:solidFill>
                  <a:srgbClr val="000000"/>
                </a:solidFill>
                <a:cs typeface="Times New Roman" panose="02020603050405020304" pitchFamily="18" charset="0"/>
              </a:rPr>
              <a:t>, His; histamine, Tyr; </a:t>
            </a:r>
            <a:r>
              <a:rPr lang="en-US" altLang="ko-KR" sz="7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tyramine</a:t>
            </a:r>
            <a:r>
              <a:rPr lang="en-US" altLang="ko-KR" sz="700" dirty="0" smtClean="0">
                <a:cs typeface="Times New Roman" panose="02020603050405020304" pitchFamily="18" charset="0"/>
              </a:rPr>
              <a:t>.</a:t>
            </a:r>
          </a:p>
          <a:p>
            <a:r>
              <a:rPr lang="en-US" altLang="ko-KR" sz="700" dirty="0" smtClean="0">
                <a:cs typeface="Times New Roman" panose="02020603050405020304" pitchFamily="18" charset="0"/>
              </a:rPr>
              <a:t>Alvarez </a:t>
            </a:r>
            <a:r>
              <a:rPr lang="en-US" altLang="ko-KR" sz="700" i="1" dirty="0" smtClean="0">
                <a:cs typeface="Times New Roman" panose="02020603050405020304" pitchFamily="18" charset="0"/>
              </a:rPr>
              <a:t>et al</a:t>
            </a:r>
            <a:r>
              <a:rPr lang="en-US" altLang="ko-KR" sz="700" dirty="0" smtClean="0">
                <a:cs typeface="Times New Roman" panose="02020603050405020304" pitchFamily="18" charset="0"/>
              </a:rPr>
              <a:t>., 2014. The problem of biogenic amines in fermented foods and the use of potential biogenic amine-degrading microorganisms as a solution. Food science and technology. 39, 146-155.</a:t>
            </a:r>
            <a:endParaRPr lang="ko-KR" altLang="en-US" sz="700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595738"/>
              </p:ext>
            </p:extLst>
          </p:nvPr>
        </p:nvGraphicFramePr>
        <p:xfrm>
          <a:off x="179389" y="428278"/>
          <a:ext cx="8785221" cy="588112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512211"/>
                <a:gridCol w="3096430"/>
                <a:gridCol w="2736380"/>
                <a:gridCol w="1440200"/>
              </a:tblGrid>
              <a:tr h="2278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Matrix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Bacteria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Reduction in the formation of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biogenic am</a:t>
                      </a: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ines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Reference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30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1" i="0" dirty="0" smtClean="0">
                          <a:latin typeface="+mn-lt"/>
                          <a:cs typeface="Times New Roman" panose="02020603050405020304" pitchFamily="18" charset="0"/>
                        </a:rPr>
                        <a:t>Fermented anchovy</a:t>
                      </a:r>
                      <a:endParaRPr lang="ko-KR" altLang="en-US" sz="900" b="1" i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1" i="1" dirty="0" smtClean="0">
                          <a:latin typeface="+mn-lt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altLang="ko-KR" sz="900" b="1" i="1" dirty="0" err="1" smtClean="0">
                          <a:latin typeface="+mn-lt"/>
                          <a:cs typeface="Times New Roman" panose="02020603050405020304" pitchFamily="18" charset="0"/>
                        </a:rPr>
                        <a:t>coagulans</a:t>
                      </a:r>
                      <a:r>
                        <a:rPr lang="en-US" altLang="ko-KR" sz="900" b="1" i="1" baseline="0" dirty="0" smtClean="0">
                          <a:latin typeface="+mn-lt"/>
                          <a:cs typeface="Times New Roman" panose="02020603050405020304" pitchFamily="18" charset="0"/>
                        </a:rPr>
                        <a:t>, St. </a:t>
                      </a:r>
                      <a:r>
                        <a:rPr lang="en-US" altLang="ko-KR" sz="900" b="1" i="1" baseline="0" dirty="0" err="1" smtClean="0">
                          <a:latin typeface="+mn-lt"/>
                          <a:cs typeface="Times New Roman" panose="02020603050405020304" pitchFamily="18" charset="0"/>
                        </a:rPr>
                        <a:t>xylosus</a:t>
                      </a:r>
                      <a:r>
                        <a:rPr lang="en-US" altLang="ko-KR" sz="900" b="1" i="1" baseline="0" dirty="0" smtClean="0">
                          <a:latin typeface="+mn-lt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altLang="ko-KR" sz="900" b="1" i="0" baseline="0" dirty="0" smtClean="0">
                          <a:latin typeface="+mn-lt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altLang="ko-KR" sz="900" b="1" i="1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1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Kocuria</a:t>
                      </a:r>
                      <a:r>
                        <a:rPr lang="en-US" altLang="ko-KR" sz="900" b="1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1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rhizophila</a:t>
                      </a:r>
                      <a:endParaRPr lang="ko-KR" altLang="en-US" sz="900" b="1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 smtClean="0">
                          <a:latin typeface="+mn-lt"/>
                          <a:cs typeface="Times New Roman" panose="02020603050405020304" pitchFamily="18" charset="0"/>
                        </a:rPr>
                        <a:t>3.27-34.31% of His,</a:t>
                      </a:r>
                      <a:r>
                        <a:rPr lang="en-US" altLang="ko-KR" sz="900" b="1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1" dirty="0" smtClean="0">
                          <a:latin typeface="+mn-lt"/>
                          <a:cs typeface="Times New Roman" panose="02020603050405020304" pitchFamily="18" charset="0"/>
                        </a:rPr>
                        <a:t>0.75-4.36% of Tyr</a:t>
                      </a:r>
                      <a:r>
                        <a:rPr lang="en-US" altLang="ko-KR" sz="900" b="1" baseline="30000" dirty="0" smtClean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1)</a:t>
                      </a:r>
                      <a:endParaRPr lang="en-US" altLang="ko-KR" sz="900" b="1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1" dirty="0" err="1" smtClean="0">
                          <a:latin typeface="+mn-lt"/>
                          <a:cs typeface="Times New Roman" panose="02020603050405020304" pitchFamily="18" charset="0"/>
                        </a:rPr>
                        <a:t>Mah</a:t>
                      </a:r>
                      <a:r>
                        <a:rPr lang="en-US" altLang="ko-KR" sz="900" b="1" baseline="0" dirty="0" smtClean="0">
                          <a:latin typeface="+mn-lt"/>
                          <a:cs typeface="Times New Roman" panose="02020603050405020304" pitchFamily="18" charset="0"/>
                        </a:rPr>
                        <a:t> and Hwang, 2009</a:t>
                      </a:r>
                      <a:endParaRPr lang="ko-KR" altLang="en-US" sz="9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516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plantarum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sakei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pentosus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Pediococcus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acidilactici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Rhodococcus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Arthrobacter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sp., Micrococcus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Brevibacterium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linens,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Geotrichum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candidum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0.00-87.12% of His, 0.00-5.20% of Tyr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Leuschner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1998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30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Munster cheese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B. linens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55-70% of His and Tyr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Leuschner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Hammes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1998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183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Ensiled fish slurry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sakei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98.00-100.00% of His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Dapkevicius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2000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183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endParaRPr lang="ko-KR" altLang="en-US" sz="900" i="1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amyloliquefaciens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St.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carnosus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29.10% and 59.90% of His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Zaman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2010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30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B. subtilis, St.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intermedius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30.40% of Put, 28.90% of Cad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Zaman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2010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183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Fish sauce fermentation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amyloliquefaciens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St.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carnosus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27.70% and 15.40% of His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Zaman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2011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183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St.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xylosus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53.00-100.00% of His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Martuscelli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2000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183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casei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plantarum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60.00-98.00% of Tyr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Fadda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2001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30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Cabrales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cheese model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casei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14.92-56.52% of His,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12.76-47.90% of Tyr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Herrero-Fresno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2012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2734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Culture media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casei, L. hilgardii, P. parvulus,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Oenococcus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oeni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plantarum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P.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pentosaceus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10.00-54.00% of His,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12.00-55.00% of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Tyr,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16.00-69.00% of Put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Garcıa-Ruiz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2011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308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Wine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casei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54.00% of His,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55.00% of Tyr,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65.00% of Put</a:t>
                      </a:r>
                      <a:endParaRPr lang="ko-KR" altLang="en-US" sz="9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Garcıa-Ruiz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2011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705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plantarum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0.00-22.12% of Tyr, 3.47-31.09% of Put,</a:t>
                      </a:r>
                    </a:p>
                    <a:p>
                      <a:pPr algn="l" latinLnBrk="1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2.21-8.63% of His, 0.00-6.68% of 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Capozzi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2012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3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 vitro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Commercial wines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Penicillium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citrinum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Alternaria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Phoma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Ulocladium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chartarum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Epicoccum</a:t>
                      </a:r>
                      <a:r>
                        <a:rPr lang="en-US" altLang="ko-KR" sz="9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b="0" i="1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nigrum</a:t>
                      </a:r>
                      <a:endParaRPr lang="ko-KR" altLang="en-US" sz="900" i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0.00-100.00% of His</a:t>
                      </a: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dirty="0" smtClean="0">
                          <a:latin typeface="+mn-lt"/>
                          <a:cs typeface="Times New Roman" panose="02020603050405020304" pitchFamily="18" charset="0"/>
                        </a:rPr>
                        <a:t>20.08-100.00% of Tyr,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22.80-100.00% of Put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Cueva </a:t>
                      </a:r>
                      <a:r>
                        <a:rPr lang="en-US" altLang="ko-KR" sz="900" i="1" dirty="0" smtClean="0">
                          <a:latin typeface="+mn-lt"/>
                          <a:cs typeface="Times New Roman" pitchFamily="18" charset="0"/>
                        </a:rPr>
                        <a:t>et al</a:t>
                      </a:r>
                      <a:r>
                        <a:rPr lang="en-US" altLang="ko-KR" sz="900" dirty="0" smtClean="0">
                          <a:latin typeface="+mn-lt"/>
                          <a:cs typeface="Times New Roman" pitchFamily="18" charset="0"/>
                        </a:rPr>
                        <a:t>., 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2012</a:t>
                      </a:r>
                      <a:endParaRPr lang="ko-KR" altLang="en-US" sz="9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90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51400" y="2564926"/>
            <a:ext cx="8641200" cy="165618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6" name="직사각형 5"/>
          <p:cNvSpPr/>
          <p:nvPr/>
        </p:nvSpPr>
        <p:spPr>
          <a:xfrm>
            <a:off x="827480" y="2962131"/>
            <a:ext cx="75610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2500" b="1" dirty="0" smtClean="0">
                <a:solidFill>
                  <a:schemeClr val="bg2">
                    <a:lumMod val="10000"/>
                  </a:schemeClr>
                </a:solidFill>
                <a:cs typeface="Times New Roman" pitchFamily="18" charset="0"/>
              </a:rPr>
              <a:t>Molecular studies on biogenic amine producers in fermented soybean foods</a:t>
            </a:r>
            <a:endParaRPr lang="ko-KR" altLang="ko-KR" sz="2500" dirty="0">
              <a:solidFill>
                <a:schemeClr val="bg2">
                  <a:lumMod val="1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9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65660"/>
              </p:ext>
            </p:extLst>
          </p:nvPr>
        </p:nvGraphicFramePr>
        <p:xfrm>
          <a:off x="297069" y="704195"/>
          <a:ext cx="8571633" cy="1447627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126367"/>
                <a:gridCol w="2428464"/>
                <a:gridCol w="1496316"/>
                <a:gridCol w="1261537"/>
                <a:gridCol w="1336800"/>
                <a:gridCol w="922149"/>
              </a:tblGrid>
              <a:tr h="318876"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+mn-lt"/>
                          <a:cs typeface="Times New Roman" pitchFamily="18" charset="0"/>
                        </a:rPr>
                        <a:t>Name</a:t>
                      </a:r>
                      <a:endParaRPr lang="ko-KR" sz="12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+mn-lt"/>
                          <a:cs typeface="Times New Roman" pitchFamily="18" charset="0"/>
                        </a:rPr>
                        <a:t>Bacteria name</a:t>
                      </a:r>
                      <a:endParaRPr lang="ko-KR" sz="12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+mn-lt"/>
                          <a:cs typeface="Times New Roman" pitchFamily="18" charset="0"/>
                        </a:rPr>
                        <a:t>No. of </a:t>
                      </a:r>
                      <a:r>
                        <a:rPr lang="en-US" sz="105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amino acids</a:t>
                      </a:r>
                      <a:endParaRPr lang="ko-KR" sz="12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+mn-lt"/>
                          <a:cs typeface="Times New Roman" pitchFamily="18" charset="0"/>
                        </a:rPr>
                        <a:t>Locus</a:t>
                      </a:r>
                      <a:endParaRPr lang="ko-KR" sz="12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 err="1">
                          <a:effectLst/>
                          <a:latin typeface="+mn-lt"/>
                          <a:cs typeface="Times New Roman" pitchFamily="18" charset="0"/>
                        </a:rPr>
                        <a:t>GenBank</a:t>
                      </a:r>
                      <a:endParaRPr lang="ko-KR" sz="12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+mn-lt"/>
                          <a:cs typeface="Times New Roman" pitchFamily="18" charset="0"/>
                        </a:rPr>
                        <a:t>Size</a:t>
                      </a:r>
                      <a:endParaRPr lang="ko-KR" sz="12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</a:tr>
              <a:tr h="535921"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Ornithine</a:t>
                      </a:r>
                      <a:endParaRPr lang="ko-KR" sz="1100" kern="100" dirty="0"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decarboxylase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37.0% identity over 119 </a:t>
                      </a:r>
                      <a:r>
                        <a:rPr lang="en-US" sz="10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aa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 to </a:t>
                      </a:r>
                      <a:endParaRPr lang="ko-KR" sz="1000" kern="100" dirty="0"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the </a:t>
                      </a:r>
                      <a:r>
                        <a:rPr lang="en-US" sz="1000" i="1" kern="0" dirty="0">
                          <a:effectLst/>
                          <a:latin typeface="+mn-lt"/>
                          <a:cs typeface="Times New Roman" pitchFamily="18" charset="0"/>
                        </a:rPr>
                        <a:t>E</a:t>
                      </a:r>
                      <a:r>
                        <a:rPr lang="en-US" sz="1000" i="1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. coli</a:t>
                      </a:r>
                      <a:r>
                        <a:rPr lang="en-US" sz="1000" kern="0" dirty="0" smtClean="0"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ornithine decarboxylase </a:t>
                      </a:r>
                      <a:r>
                        <a:rPr lang="en-US" sz="1000" kern="0" dirty="0" err="1" smtClean="0">
                          <a:effectLst/>
                          <a:latin typeface="+mn-lt"/>
                          <a:cs typeface="Times New Roman" pitchFamily="18" charset="0"/>
                        </a:rPr>
                        <a:t>antizyme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; </a:t>
                      </a:r>
                      <a:r>
                        <a:rPr lang="en-US" sz="1000" b="1" kern="0" dirty="0">
                          <a:effectLst/>
                          <a:latin typeface="+mn-lt"/>
                          <a:cs typeface="Times New Roman" pitchFamily="18" charset="0"/>
                        </a:rPr>
                        <a:t>putative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 [</a:t>
                      </a:r>
                      <a:r>
                        <a:rPr lang="en-US" sz="1000" i="1" kern="0" dirty="0">
                          <a:effectLst/>
                          <a:latin typeface="+mn-lt"/>
                          <a:cs typeface="Times New Roman" pitchFamily="18" charset="0"/>
                        </a:rPr>
                        <a:t>Bacillus subtilis</a:t>
                      </a:r>
                      <a:endParaRPr lang="ko-KR" sz="1000" i="1" kern="100" dirty="0"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subsp. </a:t>
                      </a:r>
                      <a:r>
                        <a:rPr lang="en-US" sz="1000" i="1" kern="0" dirty="0" err="1">
                          <a:effectLst/>
                          <a:latin typeface="+mn-lt"/>
                          <a:cs typeface="Times New Roman" pitchFamily="18" charset="0"/>
                        </a:rPr>
                        <a:t>subtilis</a:t>
                      </a:r>
                      <a:r>
                        <a:rPr lang="en-US" sz="1000" i="1" kern="0" dirty="0"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str. 168]</a:t>
                      </a:r>
                      <a:endParaRPr lang="ko-KR" sz="10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331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AAA96638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+mn-lt"/>
                          <a:cs typeface="Times New Roman" pitchFamily="18" charset="0"/>
                        </a:rPr>
                        <a:t>AAA96638.1</a:t>
                      </a:r>
                      <a:endParaRPr lang="ko-KR" sz="1100" kern="10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1052 </a:t>
                      </a:r>
                      <a:r>
                        <a:rPr lang="en-US" sz="10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bp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</a:tr>
              <a:tr h="427711"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Lysine </a:t>
                      </a:r>
                      <a:endParaRPr lang="ko-KR" sz="1100" kern="100" dirty="0"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0" dirty="0">
                          <a:effectLst/>
                          <a:latin typeface="+mn-lt"/>
                          <a:cs typeface="Times New Roman" pitchFamily="18" charset="0"/>
                        </a:rPr>
                        <a:t>decarboxylase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 kern="0" dirty="0">
                          <a:effectLst/>
                          <a:latin typeface="+mn-lt"/>
                          <a:cs typeface="Times New Roman" pitchFamily="18" charset="0"/>
                        </a:rPr>
                        <a:t>Bacillus </a:t>
                      </a:r>
                      <a:r>
                        <a:rPr lang="en-US" sz="1000" i="1" kern="0" dirty="0" err="1">
                          <a:effectLst/>
                          <a:latin typeface="+mn-lt"/>
                          <a:cs typeface="Times New Roman" pitchFamily="18" charset="0"/>
                        </a:rPr>
                        <a:t>subtilis</a:t>
                      </a:r>
                      <a:endParaRPr lang="ko-KR" sz="1000" i="1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490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AAC24937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AAC24937.1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+mn-lt"/>
                          <a:cs typeface="Times New Roman" pitchFamily="18" charset="0"/>
                        </a:rPr>
                        <a:t>1442 </a:t>
                      </a:r>
                      <a:r>
                        <a:rPr lang="en-US" sz="1000" kern="0" dirty="0" err="1">
                          <a:effectLst/>
                          <a:latin typeface="+mn-lt"/>
                          <a:cs typeface="Times New Roman" pitchFamily="18" charset="0"/>
                        </a:rPr>
                        <a:t>bp</a:t>
                      </a:r>
                      <a:endParaRPr lang="ko-KR" sz="1100" kern="100" dirty="0">
                        <a:effectLst/>
                        <a:latin typeface="+mn-lt"/>
                        <a:ea typeface="맑은 고딕"/>
                        <a:cs typeface="Times New Roman" pitchFamily="18" charset="0"/>
                      </a:endParaRPr>
                    </a:p>
                  </a:txBody>
                  <a:tcPr marL="49873" marR="49873" marT="0" marB="0"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19234" y="404580"/>
            <a:ext cx="83133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400" b="1" dirty="0">
                <a:cs typeface="Times New Roman" pitchFamily="18" charset="0"/>
              </a:rPr>
              <a:t>Table </a:t>
            </a:r>
            <a:r>
              <a:rPr lang="en-US" altLang="ko-KR" sz="1400" b="1" dirty="0" smtClean="0">
                <a:cs typeface="Times New Roman" pitchFamily="18" charset="0"/>
              </a:rPr>
              <a:t>12. </a:t>
            </a:r>
            <a:r>
              <a:rPr lang="en-US" altLang="ko-KR" sz="1400" b="1" dirty="0" smtClean="0">
                <a:cs typeface="Times New Roman" pitchFamily="18" charset="0"/>
              </a:rPr>
              <a:t>List of the decarboxylase genes  in </a:t>
            </a:r>
            <a:r>
              <a:rPr lang="en-US" altLang="ko-KR" sz="1400" b="1" i="1" dirty="0" smtClean="0">
                <a:cs typeface="Times New Roman" pitchFamily="18" charset="0"/>
              </a:rPr>
              <a:t>Bacillus </a:t>
            </a:r>
            <a:r>
              <a:rPr lang="en-US" altLang="ko-KR" sz="1400" b="1" i="1" dirty="0" err="1" smtClean="0">
                <a:cs typeface="Times New Roman" pitchFamily="18" charset="0"/>
              </a:rPr>
              <a:t>subtilis</a:t>
            </a:r>
            <a:r>
              <a:rPr lang="en-US" altLang="ko-KR" sz="1400" b="1" i="1" dirty="0" smtClean="0"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available on the NCBI BLAST.</a:t>
            </a:r>
            <a:endParaRPr lang="ko-KR" altLang="ko-KR" sz="1400" dirty="0">
              <a:cs typeface="Times New Roman" pitchFamily="18" charset="0"/>
            </a:endParaRPr>
          </a:p>
        </p:txBody>
      </p:sp>
      <p:sp>
        <p:nvSpPr>
          <p:cNvPr id="4" name="폭발 2 3"/>
          <p:cNvSpPr/>
          <p:nvPr/>
        </p:nvSpPr>
        <p:spPr>
          <a:xfrm>
            <a:off x="4860040" y="5157240"/>
            <a:ext cx="3384470" cy="1224170"/>
          </a:xfrm>
          <a:prstGeom prst="irregularSeal2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60" y="5580018"/>
            <a:ext cx="179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Hdc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altLang="ko-KR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Tdc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5620" y="5559695"/>
            <a:ext cx="2232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1" dirty="0" smtClean="0">
                <a:solidFill>
                  <a:srgbClr val="800000"/>
                </a:solidFill>
              </a:rPr>
              <a:t>Assignment !</a:t>
            </a:r>
            <a:endParaRPr lang="ko-KR" altLang="en-US" sz="2400" b="1" i="1" dirty="0">
              <a:solidFill>
                <a:srgbClr val="80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547580" y="4498992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1400" b="1" dirty="0">
                <a:cs typeface="Times New Roman" pitchFamily="18" charset="0"/>
              </a:rPr>
              <a:t>Fig. </a:t>
            </a:r>
            <a:r>
              <a:rPr lang="en-US" altLang="ko-KR" sz="1400" b="1" dirty="0" smtClean="0">
                <a:cs typeface="Times New Roman" pitchFamily="18" charset="0"/>
              </a:rPr>
              <a:t>3. </a:t>
            </a:r>
            <a:r>
              <a:rPr lang="en-US" altLang="ko-KR" sz="1400" b="1" dirty="0">
                <a:cs typeface="Times New Roman" pitchFamily="18" charset="0"/>
              </a:rPr>
              <a:t>Gene maps of </a:t>
            </a:r>
            <a:r>
              <a:rPr lang="en-US" altLang="ko-KR" sz="1400" b="1" i="1" dirty="0" err="1" smtClean="0">
                <a:cs typeface="Times New Roman" pitchFamily="18" charset="0"/>
              </a:rPr>
              <a:t>odc</a:t>
            </a:r>
            <a:r>
              <a:rPr lang="en-US" altLang="ko-KR" sz="1400" b="1" dirty="0"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and </a:t>
            </a:r>
            <a:r>
              <a:rPr lang="en-US" altLang="ko-KR" sz="1400" b="1" i="1" dirty="0" err="1" smtClean="0">
                <a:cs typeface="Times New Roman" pitchFamily="18" charset="0"/>
              </a:rPr>
              <a:t>ldc</a:t>
            </a:r>
            <a:r>
              <a:rPr lang="en-US" altLang="ko-KR" sz="1400" b="1" dirty="0" smtClean="0">
                <a:cs typeface="Times New Roman" pitchFamily="18" charset="0"/>
              </a:rPr>
              <a:t> in </a:t>
            </a:r>
            <a:r>
              <a:rPr lang="en-US" altLang="ko-KR" sz="1400" b="1" i="1" dirty="0">
                <a:cs typeface="Times New Roman" pitchFamily="18" charset="0"/>
              </a:rPr>
              <a:t>Bacillus </a:t>
            </a:r>
            <a:r>
              <a:rPr lang="en-US" altLang="ko-KR" sz="1400" b="1" i="1" dirty="0" err="1">
                <a:cs typeface="Times New Roman" pitchFamily="18" charset="0"/>
              </a:rPr>
              <a:t>subtilis</a:t>
            </a:r>
            <a:r>
              <a:rPr lang="en-US" altLang="ko-KR" sz="1400" b="1" dirty="0">
                <a:cs typeface="Times New Roman" pitchFamily="18" charset="0"/>
              </a:rPr>
              <a:t>.</a:t>
            </a:r>
            <a:endParaRPr lang="ko-KR" altLang="ko-KR" sz="1400" dirty="0"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22" y="2492870"/>
            <a:ext cx="3600000" cy="201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668" y="2492870"/>
            <a:ext cx="3600000" cy="194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24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2377962" y="4203719"/>
            <a:ext cx="4384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>
                <a:cs typeface="Times New Roman" pitchFamily="18" charset="0"/>
              </a:rPr>
              <a:t>Fig. </a:t>
            </a:r>
            <a:r>
              <a:rPr lang="en-US" altLang="ko-KR" sz="1200" b="1" dirty="0" smtClean="0">
                <a:cs typeface="Times New Roman" pitchFamily="18" charset="0"/>
              </a:rPr>
              <a:t>4. </a:t>
            </a:r>
            <a:r>
              <a:rPr lang="en-US" altLang="ko-KR" sz="1200" b="1" dirty="0">
                <a:cs typeface="Times New Roman" panose="02020603050405020304" pitchFamily="18" charset="0"/>
              </a:rPr>
              <a:t>PCR amplification of the 2 amino acid decarboxylase genes in </a:t>
            </a:r>
            <a:r>
              <a:rPr lang="en-US" altLang="ko-KR" sz="1200" b="1" i="1" dirty="0">
                <a:cs typeface="Times New Roman" panose="02020603050405020304" pitchFamily="18" charset="0"/>
              </a:rPr>
              <a:t>Bacillus </a:t>
            </a:r>
            <a:r>
              <a:rPr lang="en-US" altLang="ko-KR" sz="1200" b="1" i="1" dirty="0" err="1">
                <a:cs typeface="Times New Roman" panose="02020603050405020304" pitchFamily="18" charset="0"/>
              </a:rPr>
              <a:t>subtilis</a:t>
            </a:r>
            <a:r>
              <a:rPr lang="en-US" altLang="ko-KR" sz="1200" b="1" dirty="0">
                <a:cs typeface="Times New Roman" panose="02020603050405020304" pitchFamily="18" charset="0"/>
              </a:rPr>
              <a:t> KCTC 1021 by using primers 4Od-det-fw and 4Od-det-rv </a:t>
            </a:r>
            <a:r>
              <a:rPr lang="en-US" altLang="ko-KR" sz="1200" b="1" dirty="0" smtClean="0">
                <a:cs typeface="Times New Roman" panose="02020603050405020304" pitchFamily="18" charset="0"/>
              </a:rPr>
              <a:t>giving </a:t>
            </a:r>
            <a:r>
              <a:rPr lang="en-US" altLang="ko-KR" sz="1200" b="1" dirty="0">
                <a:cs typeface="Times New Roman" panose="02020603050405020304" pitchFamily="18" charset="0"/>
              </a:rPr>
              <a:t>an </a:t>
            </a:r>
            <a:r>
              <a:rPr lang="en-US" altLang="ko-KR" sz="1200" b="1" dirty="0" err="1">
                <a:cs typeface="Times New Roman" panose="02020603050405020304" pitchFamily="18" charset="0"/>
              </a:rPr>
              <a:t>amplicon</a:t>
            </a:r>
            <a:r>
              <a:rPr lang="en-US" altLang="ko-KR" sz="1200" b="1" dirty="0">
                <a:cs typeface="Times New Roman" panose="02020603050405020304" pitchFamily="18" charset="0"/>
              </a:rPr>
              <a:t> of 1016 </a:t>
            </a:r>
            <a:r>
              <a:rPr lang="en-US" altLang="ko-KR" sz="1200" b="1" dirty="0" err="1">
                <a:cs typeface="Times New Roman" panose="02020603050405020304" pitchFamily="18" charset="0"/>
              </a:rPr>
              <a:t>bp</a:t>
            </a:r>
            <a:r>
              <a:rPr lang="en-US" altLang="ko-KR" sz="1200" b="1" dirty="0">
                <a:cs typeface="Times New Roman" panose="02020603050405020304" pitchFamily="18" charset="0"/>
              </a:rPr>
              <a:t> (1), primers 4Ld-det-fw and 4Ld-det-rv giving an </a:t>
            </a:r>
            <a:r>
              <a:rPr lang="en-US" altLang="ko-KR" sz="1200" b="1" dirty="0" err="1">
                <a:cs typeface="Times New Roman" panose="02020603050405020304" pitchFamily="18" charset="0"/>
              </a:rPr>
              <a:t>amplicon</a:t>
            </a:r>
            <a:r>
              <a:rPr lang="en-US" altLang="ko-KR" sz="1200" b="1" dirty="0">
                <a:cs typeface="Times New Roman" panose="02020603050405020304" pitchFamily="18" charset="0"/>
              </a:rPr>
              <a:t> of 1338 </a:t>
            </a:r>
            <a:r>
              <a:rPr lang="en-US" altLang="ko-KR" sz="1200" b="1" dirty="0" err="1">
                <a:cs typeface="Times New Roman" panose="02020603050405020304" pitchFamily="18" charset="0"/>
              </a:rPr>
              <a:t>bp</a:t>
            </a:r>
            <a:r>
              <a:rPr lang="en-US" altLang="ko-KR" sz="1200" b="1" dirty="0">
                <a:cs typeface="Times New Roman" panose="02020603050405020304" pitchFamily="18" charset="0"/>
              </a:rPr>
              <a:t> (2).</a:t>
            </a:r>
            <a:endParaRPr lang="ko-KR" altLang="ko-KR" sz="1200" dirty="0">
              <a:cs typeface="Times New Roman" panose="02020603050405020304" pitchFamily="18" charset="0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2771750" y="1147048"/>
            <a:ext cx="3871313" cy="2842031"/>
            <a:chOff x="1937657" y="1228995"/>
            <a:chExt cx="3871313" cy="2842031"/>
          </a:xfrm>
        </p:grpSpPr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25" t="34756" r="56036" b="31042"/>
            <a:stretch/>
          </p:blipFill>
          <p:spPr>
            <a:xfrm>
              <a:off x="2873593" y="1569158"/>
              <a:ext cx="1535122" cy="2501868"/>
            </a:xfrm>
            <a:prstGeom prst="rect">
              <a:avLst/>
            </a:prstGeom>
          </p:spPr>
        </p:pic>
        <p:sp>
          <p:nvSpPr>
            <p:cNvPr id="23" name="TextBox 5"/>
            <p:cNvSpPr txBox="1"/>
            <p:nvPr/>
          </p:nvSpPr>
          <p:spPr>
            <a:xfrm>
              <a:off x="3029160" y="1228995"/>
              <a:ext cx="2565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sz="1600" b="1" kern="1200" dirty="0" smtClean="0">
                  <a:solidFill>
                    <a:srgbClr val="000000"/>
                  </a:solidFill>
                  <a:effectLst/>
                  <a:ea typeface="맑은 고딕"/>
                  <a:cs typeface="Times New Roman" panose="02020603050405020304" pitchFamily="18" charset="0"/>
                </a:rPr>
                <a:t>M    1       2      </a:t>
              </a:r>
              <a:endParaRPr lang="ko-KR" sz="1100" b="1" dirty="0">
                <a:effectLst/>
                <a:cs typeface="Times New Roman" panose="02020603050405020304" pitchFamily="18" charset="0"/>
              </a:endParaRPr>
            </a:p>
          </p:txBody>
        </p:sp>
        <p:sp>
          <p:nvSpPr>
            <p:cNvPr id="24" name="TextBox 6"/>
            <p:cNvSpPr txBox="1"/>
            <p:nvPr/>
          </p:nvSpPr>
          <p:spPr>
            <a:xfrm>
              <a:off x="2244637" y="1811587"/>
              <a:ext cx="6927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sz="1200" dirty="0">
                  <a:ea typeface="+mj-ea"/>
                  <a:cs typeface="Times New Roman" panose="02020603050405020304" pitchFamily="18" charset="0"/>
                </a:rPr>
                <a:t>6</a:t>
              </a:r>
              <a:r>
                <a:rPr lang="en-US" sz="1200" kern="1200" dirty="0" smtClean="0">
                  <a:ea typeface="+mj-ea"/>
                  <a:cs typeface="Times New Roman" panose="02020603050405020304" pitchFamily="18" charset="0"/>
                </a:rPr>
                <a:t> </a:t>
              </a:r>
              <a:r>
                <a:rPr lang="en-US" sz="1200" kern="1200" dirty="0">
                  <a:ea typeface="+mj-ea"/>
                  <a:cs typeface="Times New Roman" panose="02020603050405020304" pitchFamily="18" charset="0"/>
                </a:rPr>
                <a:t>kb  </a:t>
              </a:r>
              <a:endParaRPr lang="ko-KR" sz="1100" dirty="0">
                <a:ea typeface="+mj-ea"/>
                <a:cs typeface="Times New Roman" panose="02020603050405020304" pitchFamily="18" charset="0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2672611" y="2866828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2663058" y="3252435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16"/>
            <p:cNvSpPr txBox="1"/>
            <p:nvPr/>
          </p:nvSpPr>
          <p:spPr>
            <a:xfrm>
              <a:off x="4770614" y="2478563"/>
              <a:ext cx="10383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sz="1100" b="1" i="1" kern="1200" dirty="0" err="1">
                  <a:solidFill>
                    <a:srgbClr val="000000"/>
                  </a:solidFill>
                  <a:effectLst/>
                  <a:ea typeface="맑은 고딕"/>
                  <a:cs typeface="Times New Roman" panose="02020603050405020304" pitchFamily="18" charset="0"/>
                </a:rPr>
                <a:t>ldc</a:t>
              </a:r>
              <a:endParaRPr lang="ko-KR" sz="1100" dirty="0">
                <a:effectLst/>
                <a:cs typeface="Times New Roman" panose="02020603050405020304" pitchFamily="18" charset="0"/>
              </a:endParaRPr>
            </a:p>
          </p:txBody>
        </p:sp>
        <p:sp>
          <p:nvSpPr>
            <p:cNvPr id="28" name="TextBox 17"/>
            <p:cNvSpPr txBox="1"/>
            <p:nvPr/>
          </p:nvSpPr>
          <p:spPr>
            <a:xfrm>
              <a:off x="4753622" y="2662889"/>
              <a:ext cx="10383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sz="1100" b="1" i="1" kern="1200" dirty="0" err="1">
                  <a:solidFill>
                    <a:srgbClr val="000000"/>
                  </a:solidFill>
                  <a:effectLst/>
                  <a:ea typeface="맑은 고딕"/>
                  <a:cs typeface="Times New Roman" panose="02020603050405020304" pitchFamily="18" charset="0"/>
                </a:rPr>
                <a:t>odc</a:t>
              </a:r>
              <a:endParaRPr lang="ko-KR" sz="1100" dirty="0">
                <a:effectLst/>
                <a:cs typeface="Times New Roman" panose="02020603050405020304" pitchFamily="18" charset="0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>
            <a:xfrm>
              <a:off x="2672611" y="1952428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/>
          </p:nvCxnSpPr>
          <p:spPr>
            <a:xfrm>
              <a:off x="2677063" y="2246342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2677063" y="2492074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2651999" y="3107853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2663058" y="3491516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2672611" y="3684661"/>
              <a:ext cx="34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6"/>
            <p:cNvSpPr txBox="1"/>
            <p:nvPr/>
          </p:nvSpPr>
          <p:spPr>
            <a:xfrm>
              <a:off x="2353493" y="2101160"/>
              <a:ext cx="6927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>
                  <a:ea typeface="+mj-ea"/>
                  <a:cs typeface="Times New Roman" panose="02020603050405020304" pitchFamily="18" charset="0"/>
                </a:rPr>
                <a:t>3</a:t>
              </a:r>
              <a:endParaRPr lang="ko-KR" sz="1100" dirty="0"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6"/>
            <p:cNvSpPr txBox="1"/>
            <p:nvPr/>
          </p:nvSpPr>
          <p:spPr>
            <a:xfrm>
              <a:off x="2353996" y="2340240"/>
              <a:ext cx="6927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 smtClean="0">
                  <a:ea typeface="+mj-ea"/>
                  <a:cs typeface="Times New Roman" panose="02020603050405020304" pitchFamily="18" charset="0"/>
                </a:rPr>
                <a:t>2</a:t>
              </a:r>
              <a:endParaRPr lang="ko-KR" sz="1200" dirty="0"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6"/>
            <p:cNvSpPr txBox="1"/>
            <p:nvPr/>
          </p:nvSpPr>
          <p:spPr>
            <a:xfrm>
              <a:off x="1937657" y="2692081"/>
              <a:ext cx="8984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 smtClean="0">
                  <a:ea typeface="+mj-ea"/>
                  <a:cs typeface="Times New Roman" panose="02020603050405020304" pitchFamily="18" charset="0"/>
                </a:rPr>
                <a:t>1,000 </a:t>
              </a:r>
              <a:r>
                <a:rPr lang="en-US" altLang="ko-KR" sz="1200" dirty="0" err="1" smtClean="0">
                  <a:ea typeface="+mj-ea"/>
                  <a:cs typeface="Times New Roman" panose="02020603050405020304" pitchFamily="18" charset="0"/>
                </a:rPr>
                <a:t>bp</a:t>
              </a:r>
              <a:endParaRPr lang="ko-KR" sz="1200" dirty="0"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6"/>
            <p:cNvSpPr txBox="1"/>
            <p:nvPr/>
          </p:nvSpPr>
          <p:spPr>
            <a:xfrm>
              <a:off x="2187370" y="3113538"/>
              <a:ext cx="5283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 smtClean="0">
                  <a:ea typeface="+mj-ea"/>
                  <a:cs typeface="Times New Roman" panose="02020603050405020304" pitchFamily="18" charset="0"/>
                </a:rPr>
                <a:t>500</a:t>
              </a:r>
              <a:endParaRPr lang="ko-KR" sz="1200" dirty="0"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6"/>
            <p:cNvSpPr txBox="1"/>
            <p:nvPr/>
          </p:nvSpPr>
          <p:spPr>
            <a:xfrm>
              <a:off x="2191766" y="3351468"/>
              <a:ext cx="5283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 smtClean="0">
                  <a:ea typeface="+mj-ea"/>
                  <a:cs typeface="Times New Roman" panose="02020603050405020304" pitchFamily="18" charset="0"/>
                </a:rPr>
                <a:t>300</a:t>
              </a:r>
              <a:endParaRPr lang="ko-KR" sz="1200" dirty="0"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6"/>
            <p:cNvSpPr txBox="1"/>
            <p:nvPr/>
          </p:nvSpPr>
          <p:spPr>
            <a:xfrm>
              <a:off x="2187370" y="3539166"/>
              <a:ext cx="5283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 smtClean="0">
                  <a:ea typeface="+mj-ea"/>
                  <a:cs typeface="Times New Roman" panose="02020603050405020304" pitchFamily="18" charset="0"/>
                </a:rPr>
                <a:t>200</a:t>
              </a:r>
              <a:endParaRPr lang="ko-KR" sz="1200" dirty="0"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6"/>
            <p:cNvSpPr txBox="1"/>
            <p:nvPr/>
          </p:nvSpPr>
          <p:spPr>
            <a:xfrm>
              <a:off x="2192467" y="2959793"/>
              <a:ext cx="5283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1">
                <a:spcAft>
                  <a:spcPts val="0"/>
                </a:spcAft>
              </a:pPr>
              <a:r>
                <a:rPr lang="en-US" altLang="ko-KR" sz="1200" dirty="0">
                  <a:ea typeface="+mj-ea"/>
                  <a:cs typeface="Times New Roman" panose="02020603050405020304" pitchFamily="18" charset="0"/>
                </a:rPr>
                <a:t>6</a:t>
              </a:r>
              <a:r>
                <a:rPr lang="en-US" altLang="ko-KR" sz="1200" dirty="0" smtClean="0">
                  <a:ea typeface="+mj-ea"/>
                  <a:cs typeface="Times New Roman" panose="02020603050405020304" pitchFamily="18" charset="0"/>
                </a:rPr>
                <a:t>00</a:t>
              </a:r>
              <a:endParaRPr lang="ko-KR" sz="1200" dirty="0">
                <a:ea typeface="+mj-ea"/>
                <a:cs typeface="Times New Roman" panose="02020603050405020304" pitchFamily="18" charset="0"/>
              </a:endParaRPr>
            </a:p>
          </p:txBody>
        </p:sp>
        <p:cxnSp>
          <p:nvCxnSpPr>
            <p:cNvPr id="42" name="직선 화살표 연결선 41"/>
            <p:cNvCxnSpPr>
              <a:stCxn id="27" idx="1"/>
            </p:cNvCxnSpPr>
            <p:nvPr/>
          </p:nvCxnSpPr>
          <p:spPr>
            <a:xfrm flipH="1">
              <a:off x="4329626" y="2609368"/>
              <a:ext cx="440988" cy="76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화살표 연결선 42"/>
            <p:cNvCxnSpPr/>
            <p:nvPr/>
          </p:nvCxnSpPr>
          <p:spPr>
            <a:xfrm flipH="1" flipV="1">
              <a:off x="3875314" y="2802839"/>
              <a:ext cx="92784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9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00" t="48141" r="50507" b="46654"/>
          <a:stretch/>
        </p:blipFill>
        <p:spPr>
          <a:xfrm>
            <a:off x="3251702" y="1460201"/>
            <a:ext cx="2447830" cy="27702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4" t="35970" r="50209" b="58775"/>
          <a:stretch/>
        </p:blipFill>
        <p:spPr>
          <a:xfrm>
            <a:off x="3260793" y="1771295"/>
            <a:ext cx="2438739" cy="274973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259540" y="2188025"/>
            <a:ext cx="65629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>
                <a:ea typeface="+mj-ea"/>
                <a:cs typeface="Times New Roman" pitchFamily="18" charset="0"/>
              </a:rPr>
              <a:t>Fig.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5. </a:t>
            </a:r>
            <a:r>
              <a:rPr lang="en-US" altLang="ko-KR" sz="1200" b="1" dirty="0">
                <a:ea typeface="+mj-ea"/>
                <a:cs typeface="Times New Roman" pitchFamily="18" charset="0"/>
              </a:rPr>
              <a:t>PCR based detection of </a:t>
            </a:r>
            <a:r>
              <a:rPr lang="en-US" altLang="ko-KR" sz="1200" b="1" i="1" dirty="0" err="1" smtClean="0">
                <a:ea typeface="+mj-ea"/>
                <a:cs typeface="Times New Roman" pitchFamily="18" charset="0"/>
              </a:rPr>
              <a:t>odc</a:t>
            </a:r>
            <a:r>
              <a:rPr lang="en-US" altLang="ko-KR" sz="1200" dirty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and</a:t>
            </a:r>
            <a:r>
              <a:rPr lang="en-US" altLang="ko-KR" sz="1200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i="1" dirty="0" err="1" smtClean="0">
                <a:ea typeface="+mj-ea"/>
                <a:cs typeface="Times New Roman" pitchFamily="18" charset="0"/>
              </a:rPr>
              <a:t>ldc</a:t>
            </a:r>
            <a:r>
              <a:rPr lang="en-US" altLang="ko-KR" sz="1200" b="1" i="1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genes in different </a:t>
            </a:r>
            <a:r>
              <a:rPr lang="en-US" altLang="ko-KR" sz="1200" b="1" i="1" dirty="0" smtClean="0">
                <a:ea typeface="+mj-ea"/>
                <a:cs typeface="Times New Roman" pitchFamily="18" charset="0"/>
              </a:rPr>
              <a:t>B.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i="1" dirty="0" err="1" smtClean="0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 strains</a:t>
            </a:r>
            <a:r>
              <a:rPr lang="en-US" altLang="ko-KR" sz="1200" dirty="0" smtClean="0">
                <a:ea typeface="+mj-ea"/>
                <a:cs typeface="Times New Roman" pitchFamily="18" charset="0"/>
              </a:rPr>
              <a:t>.</a:t>
            </a:r>
          </a:p>
          <a:p>
            <a:pPr algn="just"/>
            <a:r>
              <a:rPr lang="en-US" altLang="ko-KR" sz="1200" b="0" dirty="0" smtClean="0">
                <a:ea typeface="+mj-ea"/>
                <a:cs typeface="Times New Roman" pitchFamily="18" charset="0"/>
              </a:rPr>
              <a:t>1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, </a:t>
            </a:r>
            <a:r>
              <a:rPr lang="en-US" altLang="ko-KR" sz="1200" b="0" i="1" dirty="0" smtClean="0">
                <a:ea typeface="+mj-ea"/>
                <a:cs typeface="Times New Roman" pitchFamily="18" charset="0"/>
              </a:rPr>
              <a:t>Bacillus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0" i="1" dirty="0" err="1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 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subsp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. </a:t>
            </a:r>
            <a:r>
              <a:rPr lang="en-US" altLang="ko-KR" sz="1200" b="0" i="1" dirty="0" err="1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 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(type 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strain, KCTC 3135); 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2, </a:t>
            </a:r>
            <a:r>
              <a:rPr lang="en-US" altLang="ko-KR" sz="1200" b="0" i="1" dirty="0" smtClean="0">
                <a:ea typeface="+mj-ea"/>
                <a:cs typeface="Times New Roman" pitchFamily="18" charset="0"/>
              </a:rPr>
              <a:t>B. </a:t>
            </a:r>
            <a:r>
              <a:rPr lang="en-US" altLang="ko-KR" sz="1200" b="0" i="1" dirty="0" err="1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 (from </a:t>
            </a:r>
            <a:r>
              <a:rPr lang="en-US" altLang="ko-KR" sz="1200" b="0" dirty="0" err="1" smtClean="0">
                <a:ea typeface="+mj-ea"/>
                <a:cs typeface="Times New Roman" pitchFamily="18" charset="0"/>
              </a:rPr>
              <a:t>kimchi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, KCTC 13112) </a:t>
            </a:r>
            <a:r>
              <a:rPr lang="en-US" altLang="ko-KR" sz="1200" b="0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3, </a:t>
            </a:r>
            <a:r>
              <a:rPr lang="en-US" altLang="ko-KR" sz="1200" b="0" i="1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B. </a:t>
            </a:r>
            <a:r>
              <a:rPr lang="en-US" altLang="ko-KR" sz="1200" b="0" i="1" dirty="0" err="1">
                <a:solidFill>
                  <a:srgbClr val="FF0000"/>
                </a:solidFill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 (from </a:t>
            </a:r>
            <a:r>
              <a:rPr lang="en-US" altLang="ko-KR" sz="1200" b="1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tea </a:t>
            </a:r>
            <a:r>
              <a:rPr lang="en-US" altLang="ko-KR" sz="1200" b="1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leaves</a:t>
            </a:r>
            <a:r>
              <a:rPr lang="en-US" altLang="ko-KR" sz="1200" b="0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, KCTC 13021)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; 4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, 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B. </a:t>
            </a:r>
            <a:r>
              <a:rPr lang="en-US" altLang="ko-KR" sz="1200" b="0" i="1" dirty="0" err="1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 (from soil or fermented soy 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bean, KCTC 3014); </a:t>
            </a:r>
            <a:r>
              <a:rPr lang="en-US" altLang="ko-KR" sz="1200" b="0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5, </a:t>
            </a:r>
            <a:r>
              <a:rPr lang="en-US" altLang="ko-KR" sz="1200" b="0" i="1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B. </a:t>
            </a:r>
            <a:r>
              <a:rPr lang="en-US" altLang="ko-KR" sz="1200" b="0" i="1" dirty="0" err="1">
                <a:solidFill>
                  <a:srgbClr val="FF0000"/>
                </a:solidFill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 (from </a:t>
            </a:r>
            <a:r>
              <a:rPr lang="en-US" altLang="ko-KR" sz="1200" b="1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tea </a:t>
            </a:r>
            <a:r>
              <a:rPr lang="en-US" altLang="ko-KR" sz="1200" b="1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leaves</a:t>
            </a:r>
            <a:r>
              <a:rPr lang="en-US" altLang="ko-KR" sz="1200" b="0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, KCTC 13022)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; 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6, 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B. </a:t>
            </a:r>
            <a:r>
              <a:rPr lang="en-US" altLang="ko-KR" sz="1200" b="0" i="1" dirty="0" err="1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 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subsp</a:t>
            </a:r>
            <a:r>
              <a:rPr lang="en-US" altLang="ko-KR" sz="1200" b="0" i="1" dirty="0">
                <a:ea typeface="+mj-ea"/>
                <a:cs typeface="Times New Roman" pitchFamily="18" charset="0"/>
              </a:rPr>
              <a:t>. </a:t>
            </a:r>
            <a:r>
              <a:rPr lang="en-US" altLang="ko-KR" sz="1200" b="0" i="1" dirty="0" err="1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 (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from 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fermented soy 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bean, </a:t>
            </a:r>
            <a:r>
              <a:rPr lang="en-US" altLang="ko-KR" sz="1200" b="0" dirty="0" err="1" smtClean="0">
                <a:ea typeface="+mj-ea"/>
                <a:cs typeface="Times New Roman" pitchFamily="18" charset="0"/>
              </a:rPr>
              <a:t>Maejoo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, </a:t>
            </a:r>
            <a:r>
              <a:rPr lang="en-US" altLang="ko-KR" sz="1200" b="0" dirty="0" err="1">
                <a:ea typeface="+mj-ea"/>
                <a:cs typeface="Times New Roman" pitchFamily="18" charset="0"/>
              </a:rPr>
              <a:t>Sunchang</a:t>
            </a:r>
            <a:r>
              <a:rPr lang="en-US" altLang="ko-KR" sz="1200" b="0" dirty="0">
                <a:ea typeface="+mj-ea"/>
                <a:cs typeface="Times New Roman" pitchFamily="18" charset="0"/>
              </a:rPr>
              <a:t>, </a:t>
            </a:r>
            <a:r>
              <a:rPr lang="en-US" altLang="ko-KR" sz="1200" b="0" dirty="0" smtClean="0">
                <a:ea typeface="+mj-ea"/>
                <a:cs typeface="Times New Roman" pitchFamily="18" charset="0"/>
              </a:rPr>
              <a:t>Korea, KCTC 13241).</a:t>
            </a:r>
            <a:endParaRPr lang="ko-KR" altLang="en-US" sz="1200" b="0" dirty="0">
              <a:ea typeface="+mj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89493" y="1447470"/>
            <a:ext cx="747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i="1" dirty="0" err="1" smtClean="0">
                <a:cs typeface="Times New Roman" pitchFamily="18" charset="0"/>
              </a:rPr>
              <a:t>odc</a:t>
            </a:r>
            <a:endParaRPr lang="ko-KR" altLang="en-US" sz="1050" b="1" i="1" dirty="0"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3334" y="1771295"/>
            <a:ext cx="747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i="1" dirty="0" err="1">
                <a:cs typeface="Times New Roman" pitchFamily="18" charset="0"/>
              </a:rPr>
              <a:t>l</a:t>
            </a:r>
            <a:r>
              <a:rPr lang="en-US" altLang="ko-KR" sz="1050" b="1" i="1" dirty="0" err="1" smtClean="0">
                <a:cs typeface="Times New Roman" pitchFamily="18" charset="0"/>
              </a:rPr>
              <a:t>dc</a:t>
            </a:r>
            <a:endParaRPr lang="ko-KR" altLang="en-US" sz="1050" b="1" i="1" dirty="0"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29838" y="1460223"/>
            <a:ext cx="1085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0"/>
              </a:spcAft>
            </a:pPr>
            <a:r>
              <a:rPr lang="en-US" sz="1050" b="1" kern="1200" dirty="0">
                <a:solidFill>
                  <a:srgbClr val="000000"/>
                </a:solidFill>
                <a:effectLst/>
                <a:ea typeface="맑은 고딕"/>
                <a:cs typeface="굴림"/>
              </a:rPr>
              <a:t>1016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ea typeface="맑은 고딕"/>
                <a:cs typeface="굴림"/>
              </a:rPr>
              <a:t>bp</a:t>
            </a:r>
            <a:endParaRPr lang="ko-KR" sz="1050" dirty="0">
              <a:effectLst/>
              <a:cs typeface="굴림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724160" y="1769269"/>
            <a:ext cx="10858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0"/>
              </a:spcAft>
            </a:pPr>
            <a:r>
              <a:rPr lang="en-US" sz="1050" b="1" kern="1200" dirty="0">
                <a:solidFill>
                  <a:srgbClr val="000000"/>
                </a:solidFill>
                <a:effectLst/>
                <a:ea typeface="맑은 고딕"/>
                <a:cs typeface="굴림"/>
              </a:rPr>
              <a:t>1338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ea typeface="맑은 고딕"/>
                <a:cs typeface="굴림"/>
              </a:rPr>
              <a:t>bp</a:t>
            </a:r>
            <a:endParaRPr lang="ko-KR" sz="1050" dirty="0">
              <a:effectLst/>
              <a:cs typeface="굴림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0" t="49131" r="22047" b="43681"/>
          <a:stretch/>
        </p:blipFill>
        <p:spPr>
          <a:xfrm>
            <a:off x="1849558" y="4571496"/>
            <a:ext cx="5088152" cy="292059"/>
          </a:xfrm>
          <a:prstGeom prst="rect">
            <a:avLst/>
          </a:prstGeom>
        </p:spPr>
      </p:pic>
      <p:sp>
        <p:nvSpPr>
          <p:cNvPr id="32" name="TextBox 8"/>
          <p:cNvSpPr txBox="1"/>
          <p:nvPr/>
        </p:nvSpPr>
        <p:spPr>
          <a:xfrm>
            <a:off x="1467891" y="4560623"/>
            <a:ext cx="872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0"/>
              </a:spcAft>
            </a:pPr>
            <a:r>
              <a:rPr lang="en-US" sz="1050" b="1" i="1" kern="1200" dirty="0" err="1">
                <a:solidFill>
                  <a:srgbClr val="000000"/>
                </a:solidFill>
                <a:effectLst/>
                <a:ea typeface="맑은 고딕"/>
                <a:cs typeface="굴림"/>
              </a:rPr>
              <a:t>odc</a:t>
            </a:r>
            <a:endParaRPr lang="ko-KR" sz="1050" dirty="0">
              <a:effectLst/>
              <a:cs typeface="굴림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1" t="38392" r="18206" b="51640"/>
          <a:stretch/>
        </p:blipFill>
        <p:spPr>
          <a:xfrm>
            <a:off x="1849559" y="4890849"/>
            <a:ext cx="5074234" cy="234245"/>
          </a:xfrm>
          <a:prstGeom prst="rect">
            <a:avLst/>
          </a:prstGeom>
        </p:spPr>
      </p:pic>
      <p:sp>
        <p:nvSpPr>
          <p:cNvPr id="34" name="TextBox 5"/>
          <p:cNvSpPr txBox="1"/>
          <p:nvPr/>
        </p:nvSpPr>
        <p:spPr>
          <a:xfrm>
            <a:off x="1485036" y="4869471"/>
            <a:ext cx="745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0"/>
              </a:spcAft>
            </a:pPr>
            <a:r>
              <a:rPr lang="en-US" sz="1050" b="1" i="1" kern="1200" dirty="0" err="1">
                <a:solidFill>
                  <a:srgbClr val="000000"/>
                </a:solidFill>
                <a:effectLst/>
                <a:ea typeface="맑은 고딕"/>
                <a:cs typeface="굴림"/>
              </a:rPr>
              <a:t>ldc</a:t>
            </a:r>
            <a:endParaRPr lang="ko-KR" sz="1050" dirty="0">
              <a:effectLst/>
              <a:cs typeface="굴림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34727" y="4311417"/>
            <a:ext cx="52576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cs typeface="Times New Roman" pitchFamily="18" charset="0"/>
              </a:rPr>
              <a:t>N1119   N1503   N1516  N2005   M701   M1501  M2201 M2205   D101    D102</a:t>
            </a:r>
            <a:endParaRPr lang="ko-KR" altLang="en-US" sz="1000" b="1" dirty="0">
              <a:cs typeface="Times New Roman" pitchFamily="18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475570" y="5280937"/>
            <a:ext cx="6184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ea typeface="+mj-ea"/>
                <a:cs typeface="Times New Roman" pitchFamily="18" charset="0"/>
              </a:rPr>
              <a:t>Fig.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6. </a:t>
            </a:r>
            <a:r>
              <a:rPr lang="en-US" altLang="ko-KR" sz="1200" b="1" dirty="0">
                <a:ea typeface="+mj-ea"/>
                <a:cs typeface="Times New Roman" pitchFamily="18" charset="0"/>
              </a:rPr>
              <a:t>PCR based detection of </a:t>
            </a:r>
            <a:r>
              <a:rPr lang="en-US" altLang="ko-KR" sz="1200" b="1" i="1" dirty="0" err="1" smtClean="0">
                <a:ea typeface="+mj-ea"/>
                <a:cs typeface="Times New Roman" pitchFamily="18" charset="0"/>
              </a:rPr>
              <a:t>odc</a:t>
            </a:r>
            <a:r>
              <a:rPr lang="en-US" altLang="ko-KR" sz="1200" b="1" i="1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and </a:t>
            </a:r>
            <a:r>
              <a:rPr lang="en-US" altLang="ko-KR" sz="1200" b="1" i="1" dirty="0" err="1" smtClean="0">
                <a:ea typeface="+mj-ea"/>
                <a:cs typeface="Times New Roman" pitchFamily="18" charset="0"/>
              </a:rPr>
              <a:t>ldc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dirty="0">
                <a:ea typeface="+mj-ea"/>
                <a:cs typeface="Times New Roman" pitchFamily="18" charset="0"/>
              </a:rPr>
              <a:t>genes in </a:t>
            </a:r>
            <a:r>
              <a:rPr lang="en-US" altLang="ko-KR" sz="1200" b="1" i="1" dirty="0" smtClean="0">
                <a:ea typeface="+mj-ea"/>
                <a:cs typeface="Times New Roman" pitchFamily="18" charset="0"/>
              </a:rPr>
              <a:t>B. </a:t>
            </a:r>
            <a:r>
              <a:rPr lang="en-US" altLang="ko-KR" sz="1200" b="1" i="1" dirty="0" err="1" smtClean="0">
                <a:ea typeface="+mj-ea"/>
                <a:cs typeface="Times New Roman" pitchFamily="18" charset="0"/>
              </a:rPr>
              <a:t>subtilis</a:t>
            </a:r>
            <a:r>
              <a:rPr lang="en-US" altLang="ko-KR" sz="1200" b="1" i="1" dirty="0" smtClean="0">
                <a:ea typeface="+mj-ea"/>
                <a:cs typeface="Times New Roman" pitchFamily="18" charset="0"/>
              </a:rPr>
              <a:t>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strains </a:t>
            </a:r>
            <a:r>
              <a:rPr lang="en-US" altLang="ko-KR" sz="1200" b="1" dirty="0">
                <a:ea typeface="+mj-ea"/>
                <a:cs typeface="Times New Roman" pitchFamily="18" charset="0"/>
              </a:rPr>
              <a:t>isolated from </a:t>
            </a:r>
            <a:r>
              <a:rPr lang="en-US" altLang="ko-KR" sz="1200" b="1" dirty="0" smtClean="0">
                <a:ea typeface="+mj-ea"/>
                <a:cs typeface="Times New Roman" pitchFamily="18" charset="0"/>
              </a:rPr>
              <a:t>fermented soybean products</a:t>
            </a:r>
            <a:r>
              <a:rPr lang="en-US" altLang="ko-KR" sz="1200" b="1" i="1" dirty="0" smtClean="0">
                <a:ea typeface="+mj-ea"/>
                <a:cs typeface="Times New Roman" pitchFamily="18" charset="0"/>
              </a:rPr>
              <a:t>.</a:t>
            </a:r>
            <a:endParaRPr lang="ko-KR" altLang="en-US" sz="1200" b="1" dirty="0">
              <a:ea typeface="+mj-ea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78542" y="4577208"/>
            <a:ext cx="1085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0"/>
              </a:spcAft>
            </a:pPr>
            <a:r>
              <a:rPr lang="en-US" sz="1050" b="1" kern="1200" dirty="0">
                <a:solidFill>
                  <a:srgbClr val="000000"/>
                </a:solidFill>
                <a:effectLst/>
                <a:ea typeface="맑은 고딕"/>
                <a:cs typeface="굴림"/>
              </a:rPr>
              <a:t>1016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ea typeface="맑은 고딕"/>
                <a:cs typeface="굴림"/>
              </a:rPr>
              <a:t>bp</a:t>
            </a:r>
            <a:endParaRPr lang="ko-KR" sz="1050" dirty="0">
              <a:effectLst/>
              <a:cs typeface="굴림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6880609" y="4863555"/>
            <a:ext cx="10858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0"/>
              </a:spcAft>
            </a:pPr>
            <a:r>
              <a:rPr lang="en-US" sz="1050" b="1" kern="1200" dirty="0">
                <a:solidFill>
                  <a:srgbClr val="000000"/>
                </a:solidFill>
                <a:effectLst/>
                <a:ea typeface="맑은 고딕"/>
                <a:cs typeface="굴림"/>
              </a:rPr>
              <a:t>1338 </a:t>
            </a:r>
            <a:r>
              <a:rPr lang="en-US" sz="1050" b="1" kern="1200" dirty="0" err="1">
                <a:solidFill>
                  <a:srgbClr val="000000"/>
                </a:solidFill>
                <a:effectLst/>
                <a:ea typeface="맑은 고딕"/>
                <a:cs typeface="굴림"/>
              </a:rPr>
              <a:t>bp</a:t>
            </a:r>
            <a:endParaRPr lang="ko-KR" sz="1050" dirty="0">
              <a:effectLst/>
              <a:cs typeface="굴림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87780" y="1139693"/>
            <a:ext cx="54347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cs typeface="Times New Roman" pitchFamily="18" charset="0"/>
              </a:rPr>
              <a:t> </a:t>
            </a:r>
            <a:r>
              <a:rPr lang="en-US" altLang="ko-KR" sz="1100" b="1" dirty="0" smtClean="0">
                <a:cs typeface="Times New Roman" pitchFamily="18" charset="0"/>
              </a:rPr>
              <a:t>       1      2      3      4      5       6</a:t>
            </a:r>
            <a:endParaRPr lang="ko-KR" altLang="en-US" sz="1100" b="1" dirty="0">
              <a:cs typeface="Times New Roman" pitchFamily="18" charset="0"/>
            </a:endParaRPr>
          </a:p>
        </p:txBody>
      </p:sp>
      <p:sp>
        <p:nvSpPr>
          <p:cNvPr id="2" name="오른쪽 화살표 1"/>
          <p:cNvSpPr/>
          <p:nvPr/>
        </p:nvSpPr>
        <p:spPr>
          <a:xfrm rot="5400000">
            <a:off x="4588089" y="4070283"/>
            <a:ext cx="183851" cy="216030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TextBox 14"/>
          <p:cNvSpPr txBox="1"/>
          <p:nvPr/>
        </p:nvSpPr>
        <p:spPr>
          <a:xfrm>
            <a:off x="3225243" y="3717040"/>
            <a:ext cx="2922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800000"/>
                </a:solidFill>
              </a:rPr>
              <a:t>S</a:t>
            </a:r>
            <a:r>
              <a:rPr lang="en-US" altLang="ko-KR" sz="1400" b="1" dirty="0" smtClean="0">
                <a:solidFill>
                  <a:srgbClr val="800000"/>
                </a:solidFill>
              </a:rPr>
              <a:t>pontaneously mutated?</a:t>
            </a:r>
            <a:endParaRPr lang="ko-KR" altLang="en-US" sz="1400" b="1" dirty="0">
              <a:solidFill>
                <a:srgbClr val="8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8191" y="755348"/>
            <a:ext cx="3776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Strains from a culture collection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92728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차트 39"/>
          <p:cNvGraphicFramePr/>
          <p:nvPr>
            <p:extLst>
              <p:ext uri="{D42A27DB-BD31-4B8C-83A1-F6EECF244321}">
                <p14:modId xmlns:p14="http://schemas.microsoft.com/office/powerpoint/2010/main" val="2705802902"/>
              </p:ext>
            </p:extLst>
          </p:nvPr>
        </p:nvGraphicFramePr>
        <p:xfrm>
          <a:off x="4627021" y="745780"/>
          <a:ext cx="41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차트 21"/>
          <p:cNvGraphicFramePr/>
          <p:nvPr>
            <p:extLst>
              <p:ext uri="{D42A27DB-BD31-4B8C-83A1-F6EECF244321}">
                <p14:modId xmlns:p14="http://schemas.microsoft.com/office/powerpoint/2010/main" val="2579940350"/>
              </p:ext>
            </p:extLst>
          </p:nvPr>
        </p:nvGraphicFramePr>
        <p:xfrm>
          <a:off x="358022" y="741655"/>
          <a:ext cx="414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5" name="직사각형 94"/>
          <p:cNvSpPr/>
          <p:nvPr/>
        </p:nvSpPr>
        <p:spPr>
          <a:xfrm>
            <a:off x="1043510" y="2852920"/>
            <a:ext cx="7355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cs typeface="Times New Roman" pitchFamily="18" charset="0"/>
              </a:rPr>
              <a:t>Fig. </a:t>
            </a:r>
            <a:r>
              <a:rPr lang="en-US" altLang="ko-KR" sz="1400" b="1" dirty="0" smtClean="0">
                <a:cs typeface="Times New Roman" pitchFamily="18" charset="0"/>
              </a:rPr>
              <a:t>7. </a:t>
            </a:r>
            <a:r>
              <a:rPr lang="en-US" altLang="ko-KR" sz="1400" b="1" dirty="0">
                <a:cs typeface="Times New Roman" pitchFamily="18" charset="0"/>
              </a:rPr>
              <a:t>Quantitative analysis of expression levels of</a:t>
            </a:r>
            <a:r>
              <a:rPr lang="en-US" altLang="ko-KR" sz="1400" b="1" i="1" dirty="0">
                <a:cs typeface="Times New Roman" pitchFamily="18" charset="0"/>
              </a:rPr>
              <a:t> </a:t>
            </a:r>
            <a:r>
              <a:rPr lang="en-US" altLang="ko-KR" sz="1400" b="1" i="1" dirty="0" err="1" smtClean="0">
                <a:cs typeface="Times New Roman" pitchFamily="18" charset="0"/>
              </a:rPr>
              <a:t>odc</a:t>
            </a:r>
            <a:r>
              <a:rPr lang="en-US" altLang="ko-KR" sz="1400" b="1" i="1" dirty="0" smtClean="0"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and</a:t>
            </a:r>
            <a:r>
              <a:rPr lang="en-US" altLang="ko-KR" sz="1400" b="1" i="1" dirty="0" smtClean="0">
                <a:cs typeface="Times New Roman" pitchFamily="18" charset="0"/>
              </a:rPr>
              <a:t> </a:t>
            </a:r>
            <a:r>
              <a:rPr lang="en-US" altLang="ko-KR" sz="1400" b="1" i="1" dirty="0" err="1" smtClean="0">
                <a:cs typeface="Times New Roman" pitchFamily="18" charset="0"/>
              </a:rPr>
              <a:t>ldc</a:t>
            </a:r>
            <a:r>
              <a:rPr lang="en-US" altLang="ko-KR" sz="1400" b="1" i="1" dirty="0" smtClean="0"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genes in </a:t>
            </a:r>
            <a:r>
              <a:rPr lang="en-US" altLang="ko-KR" sz="1400" b="1" i="1" dirty="0" smtClean="0">
                <a:cs typeface="Times New Roman" pitchFamily="18" charset="0"/>
              </a:rPr>
              <a:t>B. </a:t>
            </a:r>
            <a:r>
              <a:rPr lang="en-US" altLang="ko-KR" sz="1400" b="1" i="1" dirty="0" err="1" smtClean="0">
                <a:cs typeface="Times New Roman" pitchFamily="18" charset="0"/>
              </a:rPr>
              <a:t>subtilis</a:t>
            </a:r>
            <a:r>
              <a:rPr lang="en-US" altLang="ko-KR" sz="1400" b="1" i="1" dirty="0" smtClean="0">
                <a:cs typeface="Times New Roman" pitchFamily="18" charset="0"/>
              </a:rPr>
              <a:t> </a:t>
            </a:r>
            <a:r>
              <a:rPr lang="en-US" altLang="ko-KR" sz="1400" b="1" dirty="0" smtClean="0">
                <a:cs typeface="Times New Roman" pitchFamily="18" charset="0"/>
              </a:rPr>
              <a:t>strains isolated </a:t>
            </a:r>
            <a:r>
              <a:rPr lang="en-US" altLang="ko-KR" sz="1400" b="1" dirty="0">
                <a:cs typeface="Times New Roman" pitchFamily="18" charset="0"/>
              </a:rPr>
              <a:t>from </a:t>
            </a:r>
            <a:r>
              <a:rPr lang="en-US" altLang="ko-KR" sz="1400" b="1" dirty="0" smtClean="0">
                <a:cs typeface="Times New Roman" pitchFamily="18" charset="0"/>
              </a:rPr>
              <a:t>fermented soybean products</a:t>
            </a:r>
            <a:r>
              <a:rPr lang="en-US" altLang="ko-KR" sz="1400" b="1" i="1" dirty="0" smtClean="0">
                <a:cs typeface="Times New Roman" pitchFamily="18" charset="0"/>
              </a:rPr>
              <a:t>.</a:t>
            </a:r>
            <a:endParaRPr lang="ko-KR" altLang="en-US" sz="1400" b="1" dirty="0">
              <a:cs typeface="Times New Roman" pitchFamily="18" charset="0"/>
            </a:endParaRPr>
          </a:p>
        </p:txBody>
      </p:sp>
      <p:sp>
        <p:nvSpPr>
          <p:cNvPr id="37" name="오른쪽 화살표 36"/>
          <p:cNvSpPr/>
          <p:nvPr/>
        </p:nvSpPr>
        <p:spPr>
          <a:xfrm rot="5400000">
            <a:off x="2947160" y="1812701"/>
            <a:ext cx="183851" cy="216030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오른쪽 화살표 38"/>
          <p:cNvSpPr/>
          <p:nvPr/>
        </p:nvSpPr>
        <p:spPr>
          <a:xfrm rot="5400000">
            <a:off x="7157695" y="1875010"/>
            <a:ext cx="183851" cy="216030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8120"/>
              </p:ext>
            </p:extLst>
          </p:nvPr>
        </p:nvGraphicFramePr>
        <p:xfrm>
          <a:off x="899490" y="3717040"/>
          <a:ext cx="3744520" cy="23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차트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359774"/>
              </p:ext>
            </p:extLst>
          </p:nvPr>
        </p:nvGraphicFramePr>
        <p:xfrm>
          <a:off x="4535888" y="3717040"/>
          <a:ext cx="3708622" cy="23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55684" y="6021360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cs typeface="Times New Roman" pitchFamily="18" charset="0"/>
              </a:rPr>
              <a:t>Fig. 8. Screening of </a:t>
            </a:r>
            <a:r>
              <a:rPr lang="en-US" altLang="ko-KR" sz="1400" b="1" dirty="0" smtClean="0">
                <a:solidFill>
                  <a:srgbClr val="C00000"/>
                </a:solidFill>
                <a:cs typeface="Times New Roman" pitchFamily="18" charset="0"/>
              </a:rPr>
              <a:t>starter culture </a:t>
            </a:r>
            <a:r>
              <a:rPr lang="en-US" altLang="ko-KR" sz="1400" b="1" dirty="0" smtClean="0">
                <a:cs typeface="Times New Roman" pitchFamily="18" charset="0"/>
              </a:rPr>
              <a:t>candidates through HPLC and RT-PCR analyses.</a:t>
            </a:r>
            <a:endParaRPr lang="ko-KR" altLang="en-US" sz="1400" b="1" dirty="0">
              <a:cs typeface="Times New Roman" pitchFamily="18" charset="0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486456" y="5290374"/>
            <a:ext cx="288040" cy="288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5190676" y="5290374"/>
            <a:ext cx="378578" cy="288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448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125" t="12199" r="57875" b="18499"/>
          <a:stretch/>
        </p:blipFill>
        <p:spPr>
          <a:xfrm>
            <a:off x="2078653" y="1255900"/>
            <a:ext cx="4554633" cy="4663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직사각형 2"/>
          <p:cNvSpPr/>
          <p:nvPr/>
        </p:nvSpPr>
        <p:spPr>
          <a:xfrm rot="21090971">
            <a:off x="1196623" y="3285183"/>
            <a:ext cx="692522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Genetically </a:t>
            </a:r>
            <a:r>
              <a:rPr lang="en-US" altLang="ko-K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designed cultures needs to be considered to ensure the healthy functions as well as safety of fermented foods 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future ! </a:t>
            </a:r>
            <a:endParaRPr lang="ko-KR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1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67430" y="3861060"/>
            <a:ext cx="8137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/>
            <a:r>
              <a:rPr lang="en-US" altLang="ko-KR" sz="2400" b="1" dirty="0" smtClean="0">
                <a:solidFill>
                  <a:srgbClr val="800000"/>
                </a:solidFill>
                <a:cs typeface="Times New Roman" pitchFamily="18" charset="0"/>
              </a:rPr>
              <a:t>Application of </a:t>
            </a:r>
            <a:r>
              <a:rPr lang="en-US" altLang="ko-KR" sz="2400" b="1" i="1" dirty="0" err="1" smtClean="0">
                <a:solidFill>
                  <a:srgbClr val="800000"/>
                </a:solidFill>
                <a:cs typeface="Times New Roman" pitchFamily="18" charset="0"/>
              </a:rPr>
              <a:t>odc</a:t>
            </a:r>
            <a:r>
              <a:rPr lang="en-US" altLang="ko-KR" sz="2400" b="1" dirty="0" smtClean="0">
                <a:solidFill>
                  <a:srgbClr val="800000"/>
                </a:solidFill>
                <a:cs typeface="Times New Roman" pitchFamily="18" charset="0"/>
              </a:rPr>
              <a:t> and </a:t>
            </a:r>
            <a:r>
              <a:rPr lang="en-US" altLang="ko-KR" sz="2400" b="1" i="1" dirty="0" err="1" smtClean="0">
                <a:solidFill>
                  <a:srgbClr val="800000"/>
                </a:solidFill>
                <a:cs typeface="Times New Roman" pitchFamily="18" charset="0"/>
              </a:rPr>
              <a:t>ldc</a:t>
            </a:r>
            <a:r>
              <a:rPr lang="en-US" altLang="ko-KR" sz="2400" b="1" dirty="0">
                <a:solidFill>
                  <a:srgbClr val="800000"/>
                </a:solidFill>
                <a:cs typeface="Times New Roman" pitchFamily="18" charset="0"/>
              </a:rPr>
              <a:t> </a:t>
            </a:r>
            <a:r>
              <a:rPr lang="en-US" altLang="ko-KR" sz="2400" b="1" dirty="0" smtClean="0">
                <a:solidFill>
                  <a:srgbClr val="800000"/>
                </a:solidFill>
                <a:cs typeface="Times New Roman" pitchFamily="18" charset="0"/>
              </a:rPr>
              <a:t>gene knockout mutants for reducing biogenic amine formation</a:t>
            </a:r>
            <a:endParaRPr lang="ko-KR" altLang="ko-KR" sz="2400" i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683460" y="1083898"/>
            <a:ext cx="6959830" cy="2516448"/>
            <a:chOff x="683460" y="1083898"/>
            <a:chExt cx="6959830" cy="2516448"/>
          </a:xfrm>
        </p:grpSpPr>
        <p:sp>
          <p:nvSpPr>
            <p:cNvPr id="2" name="TextBox 1"/>
            <p:cNvSpPr txBox="1"/>
            <p:nvPr/>
          </p:nvSpPr>
          <p:spPr>
            <a:xfrm>
              <a:off x="683460" y="1370592"/>
              <a:ext cx="695983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b="1" dirty="0" smtClean="0"/>
                <a:t>KNO      UT</a:t>
              </a:r>
              <a:endParaRPr lang="ko-KR" altLang="en-US" sz="6600" b="1" dirty="0"/>
            </a:p>
          </p:txBody>
        </p:sp>
        <p:sp>
          <p:nvSpPr>
            <p:cNvPr id="7" name="TextBox 6"/>
            <p:cNvSpPr txBox="1"/>
            <p:nvPr/>
          </p:nvSpPr>
          <p:spPr>
            <a:xfrm rot="670655">
              <a:off x="3704071" y="1345192"/>
              <a:ext cx="200371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b="1" dirty="0" smtClean="0">
                  <a:solidFill>
                    <a:srgbClr val="800000"/>
                  </a:solidFill>
                </a:rPr>
                <a:t>O</a:t>
              </a:r>
              <a:endParaRPr lang="ko-KR" altLang="en-US" sz="6600" b="1" dirty="0">
                <a:solidFill>
                  <a:srgbClr val="80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21195424">
              <a:off x="3038972" y="1083898"/>
              <a:ext cx="151221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b="1" dirty="0" smtClean="0">
                  <a:solidFill>
                    <a:srgbClr val="800000"/>
                  </a:solidFill>
                </a:rPr>
                <a:t>K</a:t>
              </a:r>
              <a:endParaRPr lang="ko-KR" altLang="en-US" sz="6600" b="1" dirty="0">
                <a:solidFill>
                  <a:srgbClr val="80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20691105">
              <a:off x="2499845" y="1120636"/>
              <a:ext cx="176976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600" b="1" dirty="0" smtClean="0"/>
                <a:t>C</a:t>
              </a:r>
              <a:endParaRPr lang="ko-KR" altLang="en-US" sz="6600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67930" y="2378732"/>
              <a:ext cx="34194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 smtClean="0"/>
                <a:t>Strategy</a:t>
              </a:r>
              <a:endParaRPr lang="ko-KR" altLang="en-US" sz="2400" b="1" dirty="0"/>
            </a:p>
          </p:txBody>
        </p:sp>
        <p:pic>
          <p:nvPicPr>
            <p:cNvPr id="3080" name="Picture 8" descr="http://www.clker.com/cliparts/T/F/O/W/j/a/boxing-glove-md.png">
              <a:hlinkClick r:id="rId2" tooltip="Download as SVG file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680" y="2132820"/>
              <a:ext cx="1428260" cy="1467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318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590" y="74510"/>
            <a:ext cx="5907748" cy="616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TextBox 2047"/>
          <p:cNvSpPr txBox="1"/>
          <p:nvPr/>
        </p:nvSpPr>
        <p:spPr>
          <a:xfrm>
            <a:off x="1691600" y="6237390"/>
            <a:ext cx="5763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cs typeface="Times New Roman" panose="02020603050405020304" pitchFamily="18" charset="0"/>
              </a:rPr>
              <a:t>Fig. 9. Scheme of double-crossover homologous recombination.</a:t>
            </a:r>
            <a:endParaRPr lang="ko-KR" altLang="en-US" sz="1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48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x171158928" descr="EMB000017f008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80" y="1916790"/>
            <a:ext cx="7505572" cy="2681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직사각형 4"/>
          <p:cNvSpPr/>
          <p:nvPr/>
        </p:nvSpPr>
        <p:spPr>
          <a:xfrm>
            <a:off x="827480" y="4797190"/>
            <a:ext cx="7489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altLang="ko-KR" sz="1400" b="1" dirty="0">
                <a:cs typeface="Times New Roman" panose="02020603050405020304" pitchFamily="18" charset="0"/>
              </a:rPr>
              <a:t>Fig.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10. </a:t>
            </a:r>
            <a:r>
              <a:rPr lang="en-US" altLang="ko-KR" sz="1400" b="1" dirty="0">
                <a:cs typeface="Times New Roman" panose="02020603050405020304" pitchFamily="18" charset="0"/>
              </a:rPr>
              <a:t>PCR amplification of </a:t>
            </a:r>
            <a:r>
              <a:rPr lang="en-US" altLang="ko-KR" sz="1400" b="1" i="1" dirty="0" err="1" smtClean="0">
                <a:cs typeface="Times New Roman" panose="02020603050405020304" pitchFamily="18" charset="0"/>
              </a:rPr>
              <a:t>odc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 and </a:t>
            </a:r>
            <a:r>
              <a:rPr lang="en-US" altLang="ko-KR" sz="1400" b="1" i="1" dirty="0" err="1" smtClean="0">
                <a:cs typeface="Times New Roman" panose="02020603050405020304" pitchFamily="18" charset="0"/>
              </a:rPr>
              <a:t>ldc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 genes </a:t>
            </a:r>
            <a:r>
              <a:rPr lang="en-US" altLang="ko-KR" sz="1400" b="1" dirty="0">
                <a:cs typeface="Times New Roman" panose="02020603050405020304" pitchFamily="18" charset="0"/>
              </a:rPr>
              <a:t>in WT </a:t>
            </a:r>
            <a:r>
              <a:rPr lang="en-US" altLang="ko-KR" sz="1400" b="1" dirty="0" smtClean="0">
                <a:cs typeface="Times New Roman" panose="02020603050405020304" pitchFamily="18" charset="0"/>
              </a:rPr>
              <a:t>and K/O </a:t>
            </a:r>
            <a:r>
              <a:rPr lang="en-US" altLang="ko-KR" sz="1400" b="1" dirty="0">
                <a:cs typeface="Times New Roman" panose="02020603050405020304" pitchFamily="18" charset="0"/>
              </a:rPr>
              <a:t>strains of </a:t>
            </a:r>
            <a:r>
              <a:rPr lang="en-US" altLang="ko-KR" sz="1400" b="1" i="1" dirty="0">
                <a:cs typeface="Times New Roman" panose="02020603050405020304" pitchFamily="18" charset="0"/>
              </a:rPr>
              <a:t>B. </a:t>
            </a:r>
            <a:r>
              <a:rPr lang="en-US" altLang="ko-KR" sz="1400" b="1" i="1" dirty="0" err="1">
                <a:cs typeface="Times New Roman" panose="02020603050405020304" pitchFamily="18" charset="0"/>
              </a:rPr>
              <a:t>subtilis</a:t>
            </a:r>
            <a:r>
              <a:rPr lang="en-US" altLang="ko-KR" sz="1400" b="1" i="1" dirty="0">
                <a:cs typeface="Times New Roman" panose="02020603050405020304" pitchFamily="18" charset="0"/>
              </a:rPr>
              <a:t>.</a:t>
            </a:r>
            <a:endParaRPr lang="en-US" altLang="ko-KR" sz="1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07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x114515376" descr="EMB000017f0087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680" y="1700760"/>
            <a:ext cx="4536630" cy="2659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직사각형 4"/>
          <p:cNvSpPr/>
          <p:nvPr/>
        </p:nvSpPr>
        <p:spPr>
          <a:xfrm>
            <a:off x="2195670" y="4497145"/>
            <a:ext cx="49590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>
                <a:cs typeface="Times New Roman" panose="02020603050405020304" pitchFamily="18" charset="0"/>
              </a:rPr>
              <a:t>Fig. </a:t>
            </a:r>
            <a:r>
              <a:rPr lang="en-US" altLang="ko-KR" sz="1200" b="1" dirty="0" smtClean="0">
                <a:cs typeface="Times New Roman" panose="02020603050405020304" pitchFamily="18" charset="0"/>
              </a:rPr>
              <a:t>11. </a:t>
            </a:r>
            <a:r>
              <a:rPr lang="en-US" altLang="ko-KR" sz="1200" b="1" dirty="0">
                <a:cs typeface="Times New Roman" panose="02020603050405020304" pitchFamily="18" charset="0"/>
              </a:rPr>
              <a:t>Comparison of biogenic amine contents in the </a:t>
            </a:r>
            <a:r>
              <a:rPr lang="en-US" altLang="ko-KR" sz="1200" b="1" dirty="0" smtClean="0">
                <a:cs typeface="Times New Roman" panose="02020603050405020304" pitchFamily="18" charset="0"/>
              </a:rPr>
              <a:t>cultures </a:t>
            </a:r>
            <a:r>
              <a:rPr lang="en-US" altLang="ko-KR" sz="1200" b="1" dirty="0">
                <a:cs typeface="Times New Roman" panose="02020603050405020304" pitchFamily="18" charset="0"/>
              </a:rPr>
              <a:t>of WT and K/O strains of </a:t>
            </a:r>
            <a:r>
              <a:rPr lang="en-US" altLang="ko-KR" sz="1200" b="1" i="1" dirty="0">
                <a:cs typeface="Times New Roman" panose="02020603050405020304" pitchFamily="18" charset="0"/>
              </a:rPr>
              <a:t>B. </a:t>
            </a:r>
            <a:r>
              <a:rPr lang="en-US" altLang="ko-KR" sz="1200" b="1" i="1" dirty="0" err="1">
                <a:cs typeface="Times New Roman" panose="02020603050405020304" pitchFamily="18" charset="0"/>
              </a:rPr>
              <a:t>subtilis</a:t>
            </a:r>
            <a:r>
              <a:rPr lang="en-US" altLang="ko-KR" sz="1200" b="1" dirty="0"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en-US" altLang="ko-KR" sz="1200" dirty="0" err="1">
                <a:cs typeface="Times New Roman" panose="02020603050405020304" pitchFamily="18" charset="0"/>
              </a:rPr>
              <a:t>Trp</a:t>
            </a:r>
            <a:r>
              <a:rPr lang="en-US" altLang="ko-KR" sz="1200" dirty="0">
                <a:cs typeface="Times New Roman" panose="02020603050405020304" pitchFamily="18" charset="0"/>
              </a:rPr>
              <a:t>: </a:t>
            </a:r>
            <a:r>
              <a:rPr lang="en-US" altLang="ko-KR" sz="1200" dirty="0" err="1">
                <a:cs typeface="Times New Roman" panose="02020603050405020304" pitchFamily="18" charset="0"/>
              </a:rPr>
              <a:t>tryptamine</a:t>
            </a:r>
            <a:r>
              <a:rPr lang="en-US" altLang="ko-KR" sz="1200" dirty="0"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cs typeface="Times New Roman" panose="02020603050405020304" pitchFamily="18" charset="0"/>
              </a:rPr>
              <a:t>Phe</a:t>
            </a:r>
            <a:r>
              <a:rPr lang="en-US" altLang="ko-KR" sz="1200" dirty="0">
                <a:cs typeface="Times New Roman" panose="02020603050405020304" pitchFamily="18" charset="0"/>
              </a:rPr>
              <a:t>: ß-</a:t>
            </a:r>
            <a:r>
              <a:rPr lang="en-US" altLang="ko-KR" sz="1200" dirty="0" err="1">
                <a:cs typeface="Times New Roman" panose="02020603050405020304" pitchFamily="18" charset="0"/>
              </a:rPr>
              <a:t>phenylethylamine</a:t>
            </a:r>
            <a:r>
              <a:rPr lang="en-US" altLang="ko-KR" sz="1200" dirty="0">
                <a:cs typeface="Times New Roman" panose="02020603050405020304" pitchFamily="18" charset="0"/>
              </a:rPr>
              <a:t>, Put: </a:t>
            </a:r>
            <a:r>
              <a:rPr lang="en-US" altLang="ko-KR" sz="1200" dirty="0" err="1">
                <a:cs typeface="Times New Roman" panose="02020603050405020304" pitchFamily="18" charset="0"/>
              </a:rPr>
              <a:t>putrescine</a:t>
            </a:r>
            <a:r>
              <a:rPr lang="en-US" altLang="ko-KR" sz="1200" dirty="0">
                <a:cs typeface="Times New Roman" panose="02020603050405020304" pitchFamily="18" charset="0"/>
              </a:rPr>
              <a:t>, Cad: </a:t>
            </a:r>
            <a:r>
              <a:rPr lang="en-US" altLang="ko-KR" sz="1200" dirty="0" err="1">
                <a:cs typeface="Times New Roman" panose="02020603050405020304" pitchFamily="18" charset="0"/>
              </a:rPr>
              <a:t>cadaverine</a:t>
            </a:r>
            <a:r>
              <a:rPr lang="en-US" altLang="ko-KR" sz="1200" dirty="0">
                <a:cs typeface="Times New Roman" panose="02020603050405020304" pitchFamily="18" charset="0"/>
              </a:rPr>
              <a:t>, His: histamine, Tyr: </a:t>
            </a:r>
            <a:r>
              <a:rPr lang="en-US" altLang="ko-KR" sz="1200" dirty="0" err="1">
                <a:cs typeface="Times New Roman" panose="02020603050405020304" pitchFamily="18" charset="0"/>
              </a:rPr>
              <a:t>tyramine</a:t>
            </a:r>
            <a:r>
              <a:rPr lang="en-US" altLang="ko-KR" sz="1200" dirty="0"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cs typeface="Times New Roman" panose="02020603050405020304" pitchFamily="18" charset="0"/>
              </a:rPr>
              <a:t>Spd</a:t>
            </a:r>
            <a:r>
              <a:rPr lang="en-US" altLang="ko-KR" sz="1200" dirty="0">
                <a:cs typeface="Times New Roman" panose="02020603050405020304" pitchFamily="18" charset="0"/>
              </a:rPr>
              <a:t>: </a:t>
            </a:r>
            <a:r>
              <a:rPr lang="en-US" altLang="ko-KR" sz="1200" dirty="0" err="1">
                <a:cs typeface="Times New Roman" panose="02020603050405020304" pitchFamily="18" charset="0"/>
              </a:rPr>
              <a:t>spermidine</a:t>
            </a:r>
            <a:r>
              <a:rPr lang="en-US" altLang="ko-KR" sz="1200" dirty="0">
                <a:cs typeface="Times New Roman" panose="02020603050405020304" pitchFamily="18" charset="0"/>
              </a:rPr>
              <a:t>, </a:t>
            </a:r>
            <a:r>
              <a:rPr lang="en-US" altLang="ko-KR" sz="1200" dirty="0" err="1">
                <a:cs typeface="Times New Roman" panose="02020603050405020304" pitchFamily="18" charset="0"/>
              </a:rPr>
              <a:t>Spm</a:t>
            </a:r>
            <a:r>
              <a:rPr lang="en-US" altLang="ko-KR" sz="1200" dirty="0">
                <a:cs typeface="Times New Roman" panose="02020603050405020304" pitchFamily="18" charset="0"/>
              </a:rPr>
              <a:t>: </a:t>
            </a:r>
            <a:r>
              <a:rPr lang="en-US" altLang="ko-KR" sz="1200" dirty="0" err="1">
                <a:cs typeface="Times New Roman" panose="02020603050405020304" pitchFamily="18" charset="0"/>
              </a:rPr>
              <a:t>spermine</a:t>
            </a:r>
            <a:r>
              <a:rPr lang="en-US" altLang="ko-KR" sz="12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78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440" y="2132820"/>
            <a:ext cx="813713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1700" dirty="0" smtClean="0"/>
              <a:t>The </a:t>
            </a:r>
            <a:r>
              <a:rPr lang="en-US" altLang="ko-KR" sz="1700" dirty="0"/>
              <a:t>amounts of biogenic amines in most samples of fermented soybean products are within the </a:t>
            </a:r>
            <a:r>
              <a:rPr lang="en-US" altLang="ko-KR" sz="1700" b="1" dirty="0"/>
              <a:t>safe levels </a:t>
            </a:r>
            <a:r>
              <a:rPr lang="en-US" altLang="ko-KR" sz="1700" dirty="0"/>
              <a:t>for human consumption</a:t>
            </a:r>
            <a:r>
              <a:rPr lang="en-US" altLang="ko-KR" sz="1700" dirty="0" smtClean="0"/>
              <a:t>.</a:t>
            </a:r>
          </a:p>
          <a:p>
            <a:pPr marL="742950" lvl="1" indent="-285750"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1700" dirty="0" smtClean="0"/>
              <a:t>Some </a:t>
            </a:r>
            <a:r>
              <a:rPr lang="en-US" altLang="ko-KR" sz="1700" dirty="0"/>
              <a:t>samples had β-</a:t>
            </a:r>
            <a:r>
              <a:rPr lang="en-US" altLang="ko-KR" sz="1700" dirty="0" err="1"/>
              <a:t>phenylethylamine</a:t>
            </a:r>
            <a:r>
              <a:rPr lang="en-US" altLang="ko-KR" sz="1700" dirty="0"/>
              <a:t> or </a:t>
            </a:r>
            <a:r>
              <a:rPr lang="en-US" altLang="ko-KR" sz="1700" dirty="0" err="1"/>
              <a:t>tyramine</a:t>
            </a:r>
            <a:r>
              <a:rPr lang="en-US" altLang="ko-KR" sz="1700" dirty="0"/>
              <a:t> contents </a:t>
            </a:r>
            <a:r>
              <a:rPr lang="en-US" altLang="ko-KR" sz="1700" b="1" dirty="0"/>
              <a:t>greater than toxic dose </a:t>
            </a:r>
            <a:r>
              <a:rPr lang="en-US" altLang="ko-KR" sz="1700" dirty="0"/>
              <a:t>of each amine although no samples showed total amounts of biogenic amines higher than harmful level</a:t>
            </a:r>
            <a:r>
              <a:rPr lang="en-US" altLang="ko-KR" sz="1700" dirty="0" smtClean="0"/>
              <a:t>.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endParaRPr lang="en-US" altLang="ko-KR" sz="1700" dirty="0"/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1700" dirty="0" smtClean="0"/>
              <a:t>The </a:t>
            </a:r>
            <a:r>
              <a:rPr lang="en-US" altLang="ko-KR" sz="1700" dirty="0"/>
              <a:t>variability of biogenic amine levels in the fermented soybean products are </a:t>
            </a:r>
            <a:r>
              <a:rPr lang="en-US" altLang="ko-KR" sz="1700" dirty="0" smtClean="0"/>
              <a:t>attributable to:</a:t>
            </a:r>
          </a:p>
          <a:p>
            <a:pPr marL="800100" lvl="1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1700" dirty="0" smtClean="0"/>
              <a:t>The </a:t>
            </a:r>
            <a:r>
              <a:rPr lang="en-US" altLang="ko-KR" sz="1700" dirty="0"/>
              <a:t>ratio of ingredients used in raw material</a:t>
            </a:r>
            <a:r>
              <a:rPr lang="en-US" altLang="ko-KR" sz="1700" dirty="0" smtClean="0"/>
              <a:t>,</a:t>
            </a:r>
          </a:p>
          <a:p>
            <a:pPr marL="800100" lvl="1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1700" dirty="0" smtClean="0"/>
              <a:t>Microbial </a:t>
            </a:r>
            <a:r>
              <a:rPr lang="en-US" altLang="ko-KR" sz="1700" dirty="0"/>
              <a:t>and/or </a:t>
            </a:r>
            <a:r>
              <a:rPr lang="en-US" altLang="ko-KR" sz="1700" dirty="0" smtClean="0"/>
              <a:t>physicochemical </a:t>
            </a:r>
            <a:r>
              <a:rPr lang="en-US" altLang="ko-KR" sz="1700" dirty="0" smtClean="0"/>
              <a:t>contribution</a:t>
            </a:r>
            <a:r>
              <a:rPr lang="en-US" altLang="ko-KR" sz="1700" dirty="0"/>
              <a:t>, </a:t>
            </a:r>
            <a:r>
              <a:rPr lang="en-US" altLang="ko-KR" sz="1700" dirty="0" smtClean="0"/>
              <a:t>and</a:t>
            </a:r>
          </a:p>
          <a:p>
            <a:pPr marL="800100" lvl="1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1700" dirty="0" smtClean="0"/>
              <a:t>Conditions </a:t>
            </a:r>
            <a:r>
              <a:rPr lang="en-US" altLang="ko-KR" sz="1700" dirty="0"/>
              <a:t>and periods of the entire food supply chain. </a:t>
            </a:r>
            <a:endParaRPr lang="en-US" altLang="ko-KR" sz="1700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2659954" y="620610"/>
            <a:ext cx="37843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="1" dirty="0" smtClean="0">
                <a:solidFill>
                  <a:srgbClr val="800000"/>
                </a:solidFill>
                <a:cs typeface="Times New Roman" pitchFamily="18" charset="0"/>
              </a:rPr>
              <a:t>Summary I</a:t>
            </a:r>
            <a:endParaRPr lang="ko-KR" altLang="en-US" sz="54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14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440" y="2204830"/>
            <a:ext cx="813713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1700" b="1" dirty="0" smtClean="0"/>
              <a:t>Understanding of biogenic amine occurrence </a:t>
            </a:r>
            <a:r>
              <a:rPr lang="en-US" altLang="ko-KR" sz="1700" dirty="0" smtClean="0"/>
              <a:t>in fermented foods would probably provide </a:t>
            </a:r>
            <a:r>
              <a:rPr lang="en-US" altLang="ko-KR" sz="1700" dirty="0"/>
              <a:t>direction and framework for developing strategies to </a:t>
            </a:r>
            <a:r>
              <a:rPr lang="en-US" altLang="ko-KR" sz="1700" dirty="0" smtClean="0"/>
              <a:t>reduce biogenic </a:t>
            </a:r>
            <a:r>
              <a:rPr lang="en-US" altLang="ko-KR" sz="1700" dirty="0"/>
              <a:t>amine formation chemically, biologically and physically</a:t>
            </a:r>
            <a:r>
              <a:rPr lang="en-US" altLang="ko-KR" sz="1700" dirty="0" smtClean="0"/>
              <a:t>.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altLang="ko-KR" sz="1700" dirty="0"/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1700" b="1" dirty="0" smtClean="0"/>
              <a:t>Biocontrol </a:t>
            </a:r>
            <a:r>
              <a:rPr lang="en-US" altLang="ko-KR" sz="1700" b="1" dirty="0"/>
              <a:t>strategies </a:t>
            </a:r>
            <a:r>
              <a:rPr lang="en-US" altLang="ko-KR" sz="1700" dirty="0"/>
              <a:t>have been vigorously </a:t>
            </a:r>
            <a:r>
              <a:rPr lang="en-US" altLang="ko-KR" sz="1700" dirty="0" smtClean="0"/>
              <a:t>developed for </a:t>
            </a:r>
            <a:r>
              <a:rPr lang="en-US" altLang="ko-KR" sz="1700" dirty="0"/>
              <a:t>reducing biogenic amine formation in common fermented foods</a:t>
            </a:r>
            <a:r>
              <a:rPr lang="en-US" altLang="ko-KR" sz="1700" dirty="0" smtClean="0"/>
              <a:t>, mainly </a:t>
            </a:r>
            <a:r>
              <a:rPr lang="en-US" altLang="ko-KR" sz="1700" dirty="0"/>
              <a:t>focusing on microbial </a:t>
            </a:r>
            <a:r>
              <a:rPr lang="en-US" altLang="ko-KR" sz="1700" dirty="0" smtClean="0"/>
              <a:t>intervention</a:t>
            </a:r>
          </a:p>
          <a:p>
            <a:pPr marL="800100" lvl="1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1700" dirty="0" smtClean="0"/>
              <a:t>The </a:t>
            </a:r>
            <a:r>
              <a:rPr lang="en-US" altLang="ko-KR" sz="1700" dirty="0"/>
              <a:t>use </a:t>
            </a:r>
            <a:r>
              <a:rPr lang="en-US" altLang="ko-KR" sz="1700" dirty="0" smtClean="0"/>
              <a:t>of </a:t>
            </a:r>
            <a:r>
              <a:rPr lang="en-US" altLang="ko-KR" sz="1700" b="1" dirty="0" smtClean="0"/>
              <a:t>starter culture </a:t>
            </a:r>
            <a:r>
              <a:rPr lang="en-US" altLang="ko-KR" sz="1700" dirty="0"/>
              <a:t>would be a successful way to </a:t>
            </a:r>
            <a:r>
              <a:rPr lang="en-US" altLang="ko-KR" sz="1700" dirty="0" smtClean="0"/>
              <a:t>reduce biogenic amine formation in fermented soybean foods.</a:t>
            </a:r>
          </a:p>
          <a:p>
            <a:pPr marL="800100" lvl="1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ko-KR" sz="1600" dirty="0" smtClean="0"/>
              <a:t>It causes </a:t>
            </a:r>
            <a:r>
              <a:rPr lang="en-US" altLang="ko-KR" sz="1600" dirty="0"/>
              <a:t>less adverse organoleptic and unhealthy alterations than that of </a:t>
            </a:r>
            <a:r>
              <a:rPr lang="en-US" altLang="ko-KR" sz="1600" dirty="0" smtClean="0"/>
              <a:t>additives</a:t>
            </a:r>
            <a:r>
              <a:rPr lang="en-US" altLang="ko-KR" sz="1700" dirty="0" smtClean="0"/>
              <a:t>. 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555720" y="620610"/>
            <a:ext cx="39991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="1" dirty="0" smtClean="0">
                <a:solidFill>
                  <a:srgbClr val="800000"/>
                </a:solidFill>
                <a:cs typeface="Times New Roman" pitchFamily="18" charset="0"/>
              </a:rPr>
              <a:t>Summary II</a:t>
            </a:r>
            <a:endParaRPr lang="ko-KR" altLang="en-US" sz="54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0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410" y="2204830"/>
            <a:ext cx="849718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1700" dirty="0"/>
              <a:t>The abundance and diversity of biogenic amines in fermented soybean foods are closely related to the </a:t>
            </a:r>
            <a:r>
              <a:rPr lang="en-US" altLang="ko-KR" sz="1700" b="1" dirty="0"/>
              <a:t>expression levels of decarboxylase genes </a:t>
            </a:r>
            <a:r>
              <a:rPr lang="en-US" altLang="ko-KR" sz="1700" dirty="0"/>
              <a:t>in </a:t>
            </a:r>
            <a:r>
              <a:rPr lang="en-US" altLang="ko-KR" sz="1700" i="1" dirty="0"/>
              <a:t>B. subtilis</a:t>
            </a:r>
            <a:r>
              <a:rPr lang="en-US" altLang="ko-KR" sz="1700" dirty="0"/>
              <a:t>.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ko-KR" sz="1700" b="1" i="1" dirty="0"/>
              <a:t>Bacillus</a:t>
            </a:r>
            <a:r>
              <a:rPr lang="en-US" altLang="ko-KR" sz="1700" dirty="0"/>
              <a:t> </a:t>
            </a:r>
            <a:r>
              <a:rPr lang="en-US" altLang="ko-KR" sz="1700" b="1" dirty="0"/>
              <a:t>strains</a:t>
            </a:r>
            <a:r>
              <a:rPr lang="en-US" altLang="ko-KR" sz="1700" dirty="0"/>
              <a:t> belonging to the same species </a:t>
            </a:r>
            <a:r>
              <a:rPr lang="en-US" altLang="ko-KR" sz="1700" b="1" dirty="0"/>
              <a:t>have</a:t>
            </a:r>
            <a:r>
              <a:rPr lang="en-US" altLang="ko-KR" sz="1700" dirty="0"/>
              <a:t> </a:t>
            </a:r>
            <a:r>
              <a:rPr lang="en-US" altLang="ko-KR" sz="1700" b="1" dirty="0"/>
              <a:t>different levels of expression</a:t>
            </a:r>
            <a:r>
              <a:rPr lang="en-US" altLang="ko-KR" sz="1700" dirty="0"/>
              <a:t> of </a:t>
            </a:r>
            <a:r>
              <a:rPr lang="en-US" altLang="ko-KR" sz="1700" i="1" dirty="0" err="1"/>
              <a:t>odc</a:t>
            </a:r>
            <a:r>
              <a:rPr lang="en-US" altLang="ko-KR" sz="1700" dirty="0"/>
              <a:t> and </a:t>
            </a:r>
            <a:r>
              <a:rPr lang="en-US" altLang="ko-KR" sz="1700" i="1" dirty="0" err="1"/>
              <a:t>ldc</a:t>
            </a:r>
            <a:r>
              <a:rPr lang="en-US" altLang="ko-KR" sz="1700" dirty="0"/>
              <a:t> genes and production of putrescine and </a:t>
            </a:r>
            <a:r>
              <a:rPr lang="en-US" altLang="ko-KR" sz="1700" dirty="0" err="1"/>
              <a:t>cadaverine</a:t>
            </a:r>
            <a:r>
              <a:rPr lang="en-US" altLang="ko-KR" sz="1700" dirty="0"/>
              <a:t> </a:t>
            </a:r>
            <a:r>
              <a:rPr lang="en-US" altLang="ko-KR" sz="1700" b="1" dirty="0"/>
              <a:t>depending on the types of fermented soybean products </a:t>
            </a:r>
            <a:r>
              <a:rPr lang="en-US" altLang="ko-KR" sz="1700" dirty="0"/>
              <a:t>from which they were isolated.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altLang="ko-KR" sz="1700" dirty="0"/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v"/>
            </a:pPr>
            <a:r>
              <a:rPr lang="en-US" altLang="ko-KR" sz="1700" dirty="0"/>
              <a:t>The formation of </a:t>
            </a:r>
            <a:r>
              <a:rPr lang="en-US" altLang="ko-KR" sz="1700" b="1" dirty="0"/>
              <a:t>overall biogenic amines</a:t>
            </a:r>
            <a:r>
              <a:rPr lang="en-US" altLang="ko-KR" sz="1700" dirty="0"/>
              <a:t> as well as putrescine and </a:t>
            </a:r>
            <a:r>
              <a:rPr lang="en-US" altLang="ko-KR" sz="1700" dirty="0" err="1"/>
              <a:t>cadaverine</a:t>
            </a:r>
            <a:r>
              <a:rPr lang="en-US" altLang="ko-KR" sz="1700" dirty="0"/>
              <a:t> can be successfully </a:t>
            </a:r>
            <a:r>
              <a:rPr lang="en-US" altLang="ko-KR" sz="1700" b="1" dirty="0"/>
              <a:t>reduced by using the </a:t>
            </a:r>
            <a:r>
              <a:rPr lang="en-US" altLang="ko-KR" sz="1700" b="1" dirty="0" err="1"/>
              <a:t>Δ</a:t>
            </a:r>
            <a:r>
              <a:rPr lang="en-US" altLang="ko-KR" sz="1700" b="1" i="1" dirty="0" err="1"/>
              <a:t>odc</a:t>
            </a:r>
            <a:r>
              <a:rPr lang="en-US" altLang="ko-KR" sz="1700" b="1" dirty="0"/>
              <a:t> and </a:t>
            </a:r>
            <a:r>
              <a:rPr lang="en-US" altLang="ko-KR" sz="1700" b="1" dirty="0" err="1"/>
              <a:t>Δ</a:t>
            </a:r>
            <a:r>
              <a:rPr lang="en-US" altLang="ko-KR" sz="1700" b="1" i="1" dirty="0" err="1"/>
              <a:t>ldc</a:t>
            </a:r>
            <a:r>
              <a:rPr lang="en-US" altLang="ko-KR" sz="1700" b="1" dirty="0"/>
              <a:t> mutants</a:t>
            </a:r>
            <a:r>
              <a:rPr lang="en-US" altLang="ko-KR" sz="1700" dirty="0"/>
              <a:t>.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ko-KR" sz="1700" dirty="0"/>
              <a:t>The use of </a:t>
            </a:r>
            <a:r>
              <a:rPr lang="en-US" altLang="ko-KR" sz="1700" b="1" dirty="0"/>
              <a:t>genetically modified starter and protective cultures </a:t>
            </a:r>
            <a:r>
              <a:rPr lang="en-US" altLang="ko-KR" sz="1700" dirty="0"/>
              <a:t>needs to be considered to ensure the safety of fermented foods in the near future.</a:t>
            </a:r>
            <a:endParaRPr lang="ko-KR" altLang="en-US" sz="1700" dirty="0"/>
          </a:p>
        </p:txBody>
      </p:sp>
      <p:sp>
        <p:nvSpPr>
          <p:cNvPr id="6" name="직사각형 5"/>
          <p:cNvSpPr/>
          <p:nvPr/>
        </p:nvSpPr>
        <p:spPr>
          <a:xfrm>
            <a:off x="2483710" y="620610"/>
            <a:ext cx="42139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="1" dirty="0" smtClean="0">
                <a:solidFill>
                  <a:srgbClr val="800000"/>
                </a:solidFill>
                <a:cs typeface="Times New Roman" pitchFamily="18" charset="0"/>
              </a:rPr>
              <a:t>Summary </a:t>
            </a:r>
            <a:r>
              <a:rPr lang="en-US" altLang="ko-KR" sz="5400" b="1" dirty="0" smtClean="0">
                <a:solidFill>
                  <a:srgbClr val="800000"/>
                </a:solidFill>
                <a:cs typeface="Times New Roman" pitchFamily="18" charset="0"/>
              </a:rPr>
              <a:t>III</a:t>
            </a:r>
            <a:endParaRPr lang="ko-KR" altLang="en-US" sz="54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1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410" y="404580"/>
            <a:ext cx="8497180" cy="56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endParaRPr lang="en-US" altLang="ko-KR" sz="1400" dirty="0" smtClean="0"/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endParaRPr lang="en-US" altLang="ko-KR" sz="1400" dirty="0"/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endParaRPr lang="en-US" altLang="ko-KR" sz="1400" dirty="0"/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endParaRPr lang="en-US" altLang="ko-KR" sz="1400" dirty="0"/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endParaRPr lang="en-US" altLang="ko-KR" sz="1400" dirty="0" smtClean="0">
              <a:solidFill>
                <a:srgbClr val="002060"/>
              </a:solidFill>
            </a:endParaRP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400" dirty="0" err="1" smtClean="0">
                <a:solidFill>
                  <a:srgbClr val="002060"/>
                </a:solidFill>
              </a:rPr>
              <a:t>Mah</a:t>
            </a:r>
            <a:r>
              <a:rPr lang="en-US" altLang="ko-KR" sz="1400" dirty="0" smtClean="0">
                <a:solidFill>
                  <a:srgbClr val="002060"/>
                </a:solidFill>
              </a:rPr>
              <a:t>,</a:t>
            </a:r>
            <a:r>
              <a:rPr lang="en-US" altLang="ko-KR" sz="1400" dirty="0" smtClean="0">
                <a:solidFill>
                  <a:srgbClr val="002060"/>
                </a:solidFill>
              </a:rPr>
              <a:t> </a:t>
            </a:r>
            <a:r>
              <a:rPr lang="en-US" altLang="ko-KR" sz="1400" dirty="0">
                <a:solidFill>
                  <a:srgbClr val="002060"/>
                </a:solidFill>
              </a:rPr>
              <a:t>J. -H. *. </a:t>
            </a:r>
            <a:r>
              <a:rPr lang="en-US" altLang="ko-KR" sz="1400" dirty="0" smtClean="0">
                <a:solidFill>
                  <a:srgbClr val="002060"/>
                </a:solidFill>
              </a:rPr>
              <a:t>2015. </a:t>
            </a:r>
            <a:r>
              <a:rPr lang="en-US" altLang="ko-KR" sz="1400" b="1" dirty="0" smtClean="0">
                <a:solidFill>
                  <a:srgbClr val="002060"/>
                </a:solidFill>
              </a:rPr>
              <a:t>Fermented soybean foods</a:t>
            </a:r>
            <a:r>
              <a:rPr lang="en-US" altLang="ko-KR" sz="1400" dirty="0" smtClean="0">
                <a:solidFill>
                  <a:srgbClr val="002060"/>
                </a:solidFill>
              </a:rPr>
              <a:t>: </a:t>
            </a:r>
            <a:r>
              <a:rPr lang="en-US" altLang="ko-KR" sz="1400" dirty="0" smtClean="0">
                <a:solidFill>
                  <a:srgbClr val="002060"/>
                </a:solidFill>
              </a:rPr>
              <a:t>Significance </a:t>
            </a:r>
            <a:r>
              <a:rPr lang="en-US" altLang="ko-KR" sz="1400" dirty="0" smtClean="0">
                <a:solidFill>
                  <a:srgbClr val="002060"/>
                </a:solidFill>
              </a:rPr>
              <a:t>of </a:t>
            </a:r>
            <a:r>
              <a:rPr lang="en-US" altLang="ko-KR" sz="1400" dirty="0" smtClean="0">
                <a:solidFill>
                  <a:srgbClr val="002060"/>
                </a:solidFill>
              </a:rPr>
              <a:t>biogenic </a:t>
            </a:r>
            <a:r>
              <a:rPr lang="en-US" altLang="ko-KR" sz="1400" dirty="0" smtClean="0">
                <a:solidFill>
                  <a:srgbClr val="002060"/>
                </a:solidFill>
              </a:rPr>
              <a:t>amines. Austin Journal of Nutrition &amp; Food Sciences</a:t>
            </a:r>
            <a:r>
              <a:rPr lang="en-US" altLang="ko-KR" sz="1400" dirty="0" smtClean="0">
                <a:solidFill>
                  <a:srgbClr val="002060"/>
                </a:solidFill>
              </a:rPr>
              <a:t>. 3(1</a:t>
            </a:r>
            <a:r>
              <a:rPr lang="en-US" altLang="ko-KR" sz="1400" dirty="0" smtClean="0">
                <a:solidFill>
                  <a:srgbClr val="002060"/>
                </a:solidFill>
              </a:rPr>
              <a:t>), 1058.</a:t>
            </a: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300" dirty="0" smtClean="0"/>
              <a:t>Bai</a:t>
            </a:r>
            <a:r>
              <a:rPr lang="en-US" altLang="ko-KR" sz="1300" dirty="0"/>
              <a:t>, X., B. Y. </a:t>
            </a:r>
            <a:r>
              <a:rPr lang="en-US" altLang="ko-KR" sz="1300" dirty="0" err="1"/>
              <a:t>Byun</a:t>
            </a:r>
            <a:r>
              <a:rPr lang="en-US" altLang="ko-KR" sz="1300" dirty="0"/>
              <a:t> and J. -H. Mah*. 2013. Formation and destruction of biogenic amines in </a:t>
            </a:r>
            <a:r>
              <a:rPr lang="en-US" altLang="ko-KR" sz="1300" b="1" dirty="0" err="1"/>
              <a:t>Chunjang</a:t>
            </a:r>
            <a:r>
              <a:rPr lang="en-US" altLang="ko-KR" sz="1300" dirty="0"/>
              <a:t> (a black soybean paste) and </a:t>
            </a:r>
            <a:r>
              <a:rPr lang="en-US" altLang="ko-KR" sz="1300" b="1" dirty="0" err="1"/>
              <a:t>Jajang</a:t>
            </a:r>
            <a:r>
              <a:rPr lang="en-US" altLang="ko-KR" sz="1300" dirty="0"/>
              <a:t> (a black soybean sauce). Food Chemistry, 141(2), 1026-1031.</a:t>
            </a: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300" dirty="0" err="1" smtClean="0"/>
              <a:t>Byun</a:t>
            </a:r>
            <a:r>
              <a:rPr lang="en-US" altLang="ko-KR" sz="1300" dirty="0"/>
              <a:t>, B. Y., X. </a:t>
            </a:r>
            <a:r>
              <a:rPr lang="en-US" altLang="ko-KR" sz="1300" dirty="0" err="1"/>
              <a:t>Bai</a:t>
            </a:r>
            <a:r>
              <a:rPr lang="en-US" altLang="ko-KR" sz="1300" dirty="0"/>
              <a:t> and J. -H. Mah*. 2013. Occurrence of biogenic amines in </a:t>
            </a:r>
            <a:r>
              <a:rPr lang="en-US" altLang="ko-KR" sz="1300" b="1" dirty="0" err="1"/>
              <a:t>Doubanjiang</a:t>
            </a:r>
            <a:r>
              <a:rPr lang="en-US" altLang="ko-KR" sz="1300" b="1" dirty="0"/>
              <a:t> </a:t>
            </a:r>
            <a:r>
              <a:rPr lang="en-US" altLang="ko-KR" sz="1300" dirty="0"/>
              <a:t>and </a:t>
            </a:r>
            <a:r>
              <a:rPr lang="en-US" altLang="ko-KR" sz="1300" b="1" dirty="0"/>
              <a:t>Tofu</a:t>
            </a:r>
            <a:r>
              <a:rPr lang="en-US" altLang="ko-KR" sz="1300" dirty="0"/>
              <a:t>. Food Science and Biotechnology, 22(1), 55-62</a:t>
            </a:r>
            <a:r>
              <a:rPr lang="en-US" altLang="ko-KR" sz="1300" dirty="0" smtClean="0"/>
              <a:t>.</a:t>
            </a: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300" dirty="0" err="1" smtClean="0"/>
              <a:t>Byun</a:t>
            </a:r>
            <a:r>
              <a:rPr lang="en-US" altLang="ko-KR" sz="1300" dirty="0"/>
              <a:t>, B. Y. and J. -H. Mah*. 2012. Occurrence of biogenic amines in </a:t>
            </a:r>
            <a:r>
              <a:rPr lang="en-US" altLang="ko-KR" sz="1300" b="1" dirty="0"/>
              <a:t>Miso</a:t>
            </a:r>
            <a:r>
              <a:rPr lang="en-US" altLang="ko-KR" sz="1300" dirty="0"/>
              <a:t>, Japanese traditional fermented soybean paste. Journal of Food Science, 77(12), T216-T223.</a:t>
            </a: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300" dirty="0" smtClean="0"/>
              <a:t>Oh</a:t>
            </a:r>
            <a:r>
              <a:rPr lang="en-US" altLang="ko-KR" sz="1300" dirty="0"/>
              <a:t>, S. -J., J. -H. Mah, J. -H. Kim, Y. -W. Kim and H. -J. Hwang. 2012. Reduction of </a:t>
            </a:r>
            <a:r>
              <a:rPr lang="en-US" altLang="ko-KR" sz="1300" dirty="0" err="1"/>
              <a:t>tyramine</a:t>
            </a:r>
            <a:r>
              <a:rPr lang="en-US" altLang="ko-KR" sz="1300" dirty="0"/>
              <a:t> by addition of </a:t>
            </a:r>
            <a:r>
              <a:rPr lang="en-US" altLang="ko-KR" sz="1300" dirty="0" err="1"/>
              <a:t>Schizandra</a:t>
            </a:r>
            <a:r>
              <a:rPr lang="en-US" altLang="ko-KR" sz="1300" dirty="0"/>
              <a:t> </a:t>
            </a:r>
            <a:r>
              <a:rPr lang="en-US" altLang="ko-KR" sz="1300" dirty="0" err="1"/>
              <a:t>chinensis</a:t>
            </a:r>
            <a:r>
              <a:rPr lang="en-US" altLang="ko-KR" sz="1300" dirty="0"/>
              <a:t> </a:t>
            </a:r>
            <a:r>
              <a:rPr lang="en-US" altLang="ko-KR" sz="1300" dirty="0" err="1"/>
              <a:t>Baillon</a:t>
            </a:r>
            <a:r>
              <a:rPr lang="en-US" altLang="ko-KR" sz="1300" dirty="0"/>
              <a:t> in </a:t>
            </a:r>
            <a:r>
              <a:rPr lang="en-US" altLang="ko-KR" sz="1300" b="1" dirty="0" err="1"/>
              <a:t>Cheonggukjang</a:t>
            </a:r>
            <a:r>
              <a:rPr lang="en-US" altLang="ko-KR" sz="1300" dirty="0"/>
              <a:t>. Journal of Medicinal Food, 15(12), 1109-1115.</a:t>
            </a: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300" dirty="0" smtClean="0"/>
              <a:t>Kim</a:t>
            </a:r>
            <a:r>
              <a:rPr lang="en-US" altLang="ko-KR" sz="1300" dirty="0"/>
              <a:t>, B., B. Y. </a:t>
            </a:r>
            <a:r>
              <a:rPr lang="en-US" altLang="ko-KR" sz="1300" dirty="0" err="1"/>
              <a:t>Byun</a:t>
            </a:r>
            <a:r>
              <a:rPr lang="en-US" altLang="ko-KR" sz="1300" dirty="0"/>
              <a:t> and J. -H. Mah*. 2012. Biogenic amine formation and bacterial contribution in </a:t>
            </a:r>
            <a:r>
              <a:rPr lang="en-US" altLang="ko-KR" sz="1300" b="1" dirty="0" err="1"/>
              <a:t>Natto</a:t>
            </a:r>
            <a:r>
              <a:rPr lang="en-US" altLang="ko-KR" sz="1300" dirty="0"/>
              <a:t> products. Food Chemistry, 135(3), 2005-2011.</a:t>
            </a:r>
          </a:p>
          <a:p>
            <a:pPr marL="285750" indent="-285750">
              <a:spcBef>
                <a:spcPts val="900"/>
              </a:spcBef>
              <a:buFont typeface="Wingdings" pitchFamily="2" charset="2"/>
              <a:buChar char="v"/>
            </a:pPr>
            <a:r>
              <a:rPr lang="en-US" altLang="ko-KR" sz="1300" dirty="0" smtClean="0"/>
              <a:t>Kim</a:t>
            </a:r>
            <a:r>
              <a:rPr lang="en-US" altLang="ko-KR" sz="1300" dirty="0"/>
              <a:t>, T. -K., J. -I. Lee, J. -H. Kim, J. -H. Mah, H. -J. Hwang and Y. -W. Kim. 2011. Comparison of ELISA and HPLC methods for the determination of biogenic amines in commercial </a:t>
            </a:r>
            <a:r>
              <a:rPr lang="en-US" altLang="ko-KR" sz="1300" b="1" dirty="0" err="1"/>
              <a:t>Doenjang</a:t>
            </a:r>
            <a:r>
              <a:rPr lang="en-US" altLang="ko-KR" sz="1300" dirty="0"/>
              <a:t> and </a:t>
            </a:r>
            <a:r>
              <a:rPr lang="en-US" altLang="ko-KR" sz="1300" b="1" dirty="0" err="1"/>
              <a:t>Gochujang</a:t>
            </a:r>
            <a:r>
              <a:rPr lang="en-US" altLang="ko-KR" sz="1300" dirty="0"/>
              <a:t>. Food Science and Biotechnology, 20(6), 1747-1750.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78557" y="489977"/>
            <a:ext cx="8586902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800000"/>
                </a:solidFill>
                <a:cs typeface="Times New Roman" pitchFamily="18" charset="0"/>
              </a:rPr>
              <a:t>Key Publications</a:t>
            </a:r>
          </a:p>
          <a:p>
            <a:pPr algn="ctr"/>
            <a:r>
              <a:rPr lang="en-US" altLang="ko-KR" sz="2800" b="1" dirty="0" smtClean="0">
                <a:solidFill>
                  <a:srgbClr val="800000"/>
                </a:solidFill>
                <a:cs typeface="Times New Roman" pitchFamily="18" charset="0"/>
              </a:rPr>
              <a:t>on Biogenic Amines in fermented soybean foods</a:t>
            </a:r>
            <a:endParaRPr lang="ko-KR" altLang="en-US" sz="28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90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848337" y="404580"/>
            <a:ext cx="54473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rgbClr val="800000"/>
                </a:solidFill>
                <a:cs typeface="Times New Roman" pitchFamily="18" charset="0"/>
              </a:rPr>
              <a:t>Acknowledgements</a:t>
            </a:r>
            <a:endParaRPr lang="ko-KR" altLang="en-US" sz="4400" b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729734" y="1409302"/>
            <a:ext cx="3747949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200" b="1" dirty="0">
                <a:solidFill>
                  <a:schemeClr val="accent2">
                    <a:lumMod val="50000"/>
                  </a:schemeClr>
                </a:solidFill>
                <a:ea typeface="굴림" charset="0"/>
                <a:cs typeface="굴림" charset="0"/>
              </a:rPr>
              <a:t>Lab </a:t>
            </a:r>
            <a:r>
              <a:rPr lang="en-US" altLang="ko-KR" sz="2200" b="1" dirty="0" smtClean="0">
                <a:solidFill>
                  <a:schemeClr val="accent2">
                    <a:lumMod val="50000"/>
                  </a:schemeClr>
                </a:solidFill>
                <a:ea typeface="굴림" charset="0"/>
                <a:cs typeface="굴림" charset="0"/>
              </a:rPr>
              <a:t>members</a:t>
            </a:r>
          </a:p>
          <a:p>
            <a:pPr>
              <a:defRPr/>
            </a:pPr>
            <a:endParaRPr lang="en-US" altLang="ko-KR" sz="1000" b="1" dirty="0">
              <a:solidFill>
                <a:schemeClr val="accent2">
                  <a:lumMod val="50000"/>
                </a:schemeClr>
              </a:solidFill>
              <a:ea typeface="굴림" charset="0"/>
              <a:cs typeface="굴림" charset="0"/>
            </a:endParaRPr>
          </a:p>
          <a:p>
            <a:pPr>
              <a:defRPr/>
            </a:pPr>
            <a:r>
              <a:rPr lang="en-US" altLang="ko-KR" dirty="0">
                <a:ea typeface="굴림" charset="0"/>
                <a:cs typeface="굴림" charset="0"/>
              </a:rPr>
              <a:t>Bo Young </a:t>
            </a:r>
            <a:r>
              <a:rPr lang="en-US" altLang="ko-KR" dirty="0" err="1" smtClean="0">
                <a:ea typeface="굴림" charset="0"/>
                <a:cs typeface="굴림" charset="0"/>
              </a:rPr>
              <a:t>Byun</a:t>
            </a:r>
            <a:r>
              <a:rPr lang="en-US" altLang="ko-KR" dirty="0" smtClean="0">
                <a:ea typeface="굴림" charset="0"/>
                <a:cs typeface="굴림" charset="0"/>
              </a:rPr>
              <a:t>, PhD student</a:t>
            </a:r>
          </a:p>
          <a:p>
            <a:pPr>
              <a:defRPr/>
            </a:pPr>
            <a:r>
              <a:rPr lang="en-US" altLang="ko-KR" dirty="0" err="1" smtClean="0">
                <a:ea typeface="굴림" charset="0"/>
                <a:cs typeface="굴림" charset="0"/>
              </a:rPr>
              <a:t>Jwahaeng</a:t>
            </a:r>
            <a:r>
              <a:rPr lang="en-US" altLang="ko-KR" dirty="0" smtClean="0">
                <a:ea typeface="굴림" charset="0"/>
                <a:cs typeface="굴림" charset="0"/>
              </a:rPr>
              <a:t> Park, PhD student</a:t>
            </a:r>
          </a:p>
          <a:p>
            <a:pPr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Young </a:t>
            </a:r>
            <a:r>
              <a:rPr lang="en-US" altLang="ko-KR" dirty="0" err="1" smtClean="0">
                <a:ea typeface="굴림" charset="0"/>
                <a:cs typeface="굴림" charset="0"/>
              </a:rPr>
              <a:t>Kyoung</a:t>
            </a:r>
            <a:r>
              <a:rPr lang="en-US" altLang="ko-KR" dirty="0" smtClean="0">
                <a:ea typeface="굴림" charset="0"/>
                <a:cs typeface="굴림" charset="0"/>
              </a:rPr>
              <a:t> Park, PhD student </a:t>
            </a:r>
          </a:p>
          <a:p>
            <a:pPr>
              <a:defRPr/>
            </a:pPr>
            <a:r>
              <a:rPr lang="en-US" altLang="ko-KR" dirty="0" err="1" smtClean="0">
                <a:ea typeface="굴림" charset="0"/>
                <a:cs typeface="굴림" charset="0"/>
              </a:rPr>
              <a:t>Hyeock</a:t>
            </a:r>
            <a:r>
              <a:rPr lang="en-US" altLang="ko-KR" dirty="0" smtClean="0">
                <a:ea typeface="굴림" charset="0"/>
                <a:cs typeface="굴림" charset="0"/>
              </a:rPr>
              <a:t> </a:t>
            </a:r>
            <a:r>
              <a:rPr lang="en-US" altLang="ko-KR" dirty="0" err="1" smtClean="0">
                <a:ea typeface="굴림" charset="0"/>
                <a:cs typeface="굴림" charset="0"/>
              </a:rPr>
              <a:t>Youn</a:t>
            </a:r>
            <a:r>
              <a:rPr lang="en-US" altLang="ko-KR" dirty="0" smtClean="0">
                <a:ea typeface="굴림" charset="0"/>
                <a:cs typeface="굴림" charset="0"/>
              </a:rPr>
              <a:t>, MS student</a:t>
            </a:r>
          </a:p>
          <a:p>
            <a:pPr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Ah-Ran </a:t>
            </a:r>
            <a:r>
              <a:rPr lang="en-US" altLang="ko-KR" dirty="0" err="1" smtClean="0">
                <a:ea typeface="굴림" charset="0"/>
                <a:cs typeface="굴림" charset="0"/>
              </a:rPr>
              <a:t>Jeon</a:t>
            </a:r>
            <a:r>
              <a:rPr lang="en-US" altLang="ko-KR" dirty="0" smtClean="0">
                <a:ea typeface="굴림" charset="0"/>
                <a:cs typeface="굴림" charset="0"/>
              </a:rPr>
              <a:t>, MS student</a:t>
            </a:r>
          </a:p>
          <a:p>
            <a:pPr>
              <a:defRPr/>
            </a:pPr>
            <a:r>
              <a:rPr lang="en-US" altLang="ko-KR" dirty="0" err="1" smtClean="0">
                <a:ea typeface="굴림" charset="0"/>
                <a:cs typeface="굴림" charset="0"/>
              </a:rPr>
              <a:t>Huiling</a:t>
            </a:r>
            <a:r>
              <a:rPr lang="en-US" altLang="ko-KR" dirty="0" smtClean="0">
                <a:ea typeface="굴림" charset="0"/>
                <a:cs typeface="굴림" charset="0"/>
              </a:rPr>
              <a:t> Xu, MS student</a:t>
            </a:r>
          </a:p>
          <a:p>
            <a:pPr>
              <a:defRPr/>
            </a:pPr>
            <a:r>
              <a:rPr lang="en-US" altLang="ko-KR" dirty="0" err="1" smtClean="0">
                <a:ea typeface="굴림" charset="0"/>
                <a:cs typeface="굴림" charset="0"/>
              </a:rPr>
              <a:t>Martti</a:t>
            </a:r>
            <a:r>
              <a:rPr lang="en-US" altLang="ko-KR" dirty="0">
                <a:ea typeface="굴림" charset="0"/>
                <a:cs typeface="굴림" charset="0"/>
              </a:rPr>
              <a:t> </a:t>
            </a:r>
            <a:r>
              <a:rPr lang="en-US" altLang="ko-KR" dirty="0" err="1" smtClean="0">
                <a:ea typeface="굴림" charset="0"/>
                <a:cs typeface="굴림" charset="0"/>
              </a:rPr>
              <a:t>Tapani</a:t>
            </a:r>
            <a:r>
              <a:rPr lang="en-US" altLang="ko-KR" dirty="0" smtClean="0">
                <a:ea typeface="굴림" charset="0"/>
                <a:cs typeface="굴림" charset="0"/>
              </a:rPr>
              <a:t> </a:t>
            </a:r>
            <a:r>
              <a:rPr lang="en-US" altLang="ko-KR" dirty="0" err="1" smtClean="0">
                <a:ea typeface="굴림" charset="0"/>
                <a:cs typeface="굴림" charset="0"/>
              </a:rPr>
              <a:t>Sinnelä</a:t>
            </a:r>
            <a:r>
              <a:rPr lang="en-US" altLang="ko-KR" dirty="0" smtClean="0">
                <a:ea typeface="굴림" charset="0"/>
                <a:cs typeface="굴림" charset="0"/>
              </a:rPr>
              <a:t>, MS student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25281" y="4077090"/>
            <a:ext cx="773525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200" b="1" dirty="0" err="1" smtClean="0">
                <a:solidFill>
                  <a:schemeClr val="accent2">
                    <a:lumMod val="50000"/>
                  </a:schemeClr>
                </a:solidFill>
                <a:ea typeface="굴림" charset="0"/>
                <a:cs typeface="굴림" charset="0"/>
              </a:rPr>
              <a:t>Fundings</a:t>
            </a:r>
            <a:endParaRPr lang="en-US" altLang="ko-KR" sz="2200" b="1" dirty="0" smtClean="0">
              <a:solidFill>
                <a:schemeClr val="accent2">
                  <a:lumMod val="50000"/>
                </a:schemeClr>
              </a:solidFill>
              <a:ea typeface="굴림" charset="0"/>
              <a:cs typeface="굴림" charset="0"/>
            </a:endParaRPr>
          </a:p>
          <a:p>
            <a:pPr>
              <a:defRPr/>
            </a:pPr>
            <a:endParaRPr lang="en-US" altLang="ko-KR" sz="1000" b="1" dirty="0">
              <a:solidFill>
                <a:schemeClr val="accent2">
                  <a:lumMod val="50000"/>
                </a:schemeClr>
              </a:solidFill>
              <a:ea typeface="굴림" charset="0"/>
              <a:cs typeface="굴림" charset="0"/>
            </a:endParaRPr>
          </a:p>
          <a:p>
            <a:pPr>
              <a:defRPr/>
            </a:pPr>
            <a:r>
              <a:rPr lang="en-US" altLang="ko-KR" dirty="0">
                <a:ea typeface="굴림" charset="0"/>
                <a:cs typeface="굴림" charset="0"/>
              </a:rPr>
              <a:t>National Research Foundation of Korea (NRF) </a:t>
            </a:r>
          </a:p>
          <a:p>
            <a:pPr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Korea Foundation for the Advancement of Science &amp; Creativity (KOFAC)</a:t>
            </a:r>
          </a:p>
          <a:p>
            <a:pPr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Ministry of Korea </a:t>
            </a:r>
            <a:r>
              <a:rPr lang="en-US" altLang="ko-KR" dirty="0">
                <a:ea typeface="굴림" charset="0"/>
                <a:cs typeface="굴림" charset="0"/>
              </a:rPr>
              <a:t>Food &amp; Drug </a:t>
            </a:r>
            <a:r>
              <a:rPr lang="en-US" altLang="ko-KR" dirty="0" smtClean="0">
                <a:ea typeface="굴림" charset="0"/>
                <a:cs typeface="굴림" charset="0"/>
              </a:rPr>
              <a:t>Safety (MFDS)</a:t>
            </a:r>
          </a:p>
          <a:p>
            <a:pPr>
              <a:defRPr/>
            </a:pPr>
            <a:r>
              <a:rPr lang="en-US" altLang="ko-KR" dirty="0" smtClean="0">
                <a:ea typeface="굴림" charset="0"/>
                <a:cs typeface="굴림" charset="0"/>
              </a:rPr>
              <a:t>Ministry of Trade, Industry &amp; Energy (MOTIE)</a:t>
            </a:r>
          </a:p>
          <a:p>
            <a:pPr>
              <a:defRPr/>
            </a:pPr>
            <a:r>
              <a:rPr lang="en-US" altLang="ko-KR" dirty="0"/>
              <a:t>Ministry of </a:t>
            </a:r>
            <a:r>
              <a:rPr lang="en-US" altLang="ko-KR" dirty="0" smtClean="0"/>
              <a:t>Agriculture, Food &amp; Rural Affairs (MAFRA)</a:t>
            </a:r>
            <a:endParaRPr lang="en-US" altLang="ko-KR" dirty="0" smtClean="0">
              <a:ea typeface="굴림" charset="0"/>
              <a:cs typeface="굴림" charset="0"/>
            </a:endParaRPr>
          </a:p>
          <a:p>
            <a:pPr>
              <a:defRPr/>
            </a:pPr>
            <a:r>
              <a:rPr lang="en-US" altLang="ko-KR" dirty="0" err="1" smtClean="0">
                <a:ea typeface="굴림" charset="0"/>
                <a:cs typeface="굴림" charset="0"/>
              </a:rPr>
              <a:t>Ottogi</a:t>
            </a:r>
            <a:r>
              <a:rPr lang="en-US" altLang="ko-KR" dirty="0" smtClean="0">
                <a:ea typeface="굴림" charset="0"/>
                <a:cs typeface="굴림" charset="0"/>
              </a:rPr>
              <a:t> Foundation</a:t>
            </a:r>
            <a:endParaRPr lang="en-US" altLang="ko-KR" dirty="0">
              <a:ea typeface="굴림" charset="0"/>
              <a:cs typeface="굴림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13928" r="15982" b="18393"/>
          <a:stretch/>
        </p:blipFill>
        <p:spPr>
          <a:xfrm>
            <a:off x="5076070" y="1556741"/>
            <a:ext cx="2952409" cy="2592359"/>
          </a:xfrm>
          <a:prstGeom prst="rect">
            <a:avLst/>
          </a:prstGeom>
          <a:ln>
            <a:noFill/>
          </a:ln>
          <a:effectLst>
            <a:outerShdw blurRad="190500" sx="104000" sy="1040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60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z="4000">
              <a:latin typeface="+mn-lt"/>
            </a:endParaRPr>
          </a:p>
        </p:txBody>
      </p:sp>
      <p:pic>
        <p:nvPicPr>
          <p:cNvPr id="4" name="그림 3" descr="CI_main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475570" y="476590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Thank you </a:t>
            </a:r>
            <a:endParaRPr lang="ko-KR" altLang="en-US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440" y="4581160"/>
            <a:ext cx="8065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Jae-</a:t>
            </a:r>
            <a:r>
              <a:rPr lang="en-US" altLang="ko-KR" sz="2000" b="1" dirty="0" err="1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Hyung</a:t>
            </a:r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Mah, PhD., Associate Professor</a:t>
            </a:r>
          </a:p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Department of Food and Biotechnology, Korea University</a:t>
            </a:r>
          </a:p>
          <a:p>
            <a:pPr algn="ctr"/>
            <a:endParaRPr lang="en-US" altLang="ko-KR" sz="20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[Web] http://kfbt.korea.ac.kr</a:t>
            </a:r>
          </a:p>
          <a:p>
            <a:pPr algn="ctr"/>
            <a:r>
              <a:rPr lang="en-US" altLang="ko-KR" sz="20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[E-mail] nextbio@korea.ac.kr</a:t>
            </a:r>
            <a:endParaRPr lang="ko-KR" altLang="ko-KR" sz="20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7" name="그림 6" descr="1-20.png"/>
          <p:cNvPicPr>
            <a:picLocks noChangeAspect="1"/>
          </p:cNvPicPr>
          <p:nvPr/>
        </p:nvPicPr>
        <p:blipFill>
          <a:blip r:embed="rId3" cstate="print"/>
          <a:srcRect l="42261" t="35396" r="42261" b="38094"/>
          <a:stretch>
            <a:fillRect/>
          </a:stretch>
        </p:blipFill>
        <p:spPr>
          <a:xfrm>
            <a:off x="221779" y="-27480"/>
            <a:ext cx="965751" cy="1240619"/>
          </a:xfrm>
          <a:prstGeom prst="rect">
            <a:avLst/>
          </a:prstGeom>
        </p:spPr>
      </p:pic>
      <p:pic>
        <p:nvPicPr>
          <p:cNvPr id="4098" name="Picture 2" descr="http://i.imgur.com/5utagI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506" y="1496941"/>
            <a:ext cx="2289113" cy="1526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offeemama.co.kr/solutions/cheditor4/attach/1207/kxZ8SoU3EJ6C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07"/>
          <a:stretch/>
        </p:blipFill>
        <p:spPr bwMode="auto">
          <a:xfrm>
            <a:off x="2591639" y="1871820"/>
            <a:ext cx="3960550" cy="2308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1.gstatic.com/images?q=tbn:ANd9GcRjKw3rwEwAeLMCYDkfZiWBBa6Ut5B4QZsmYvM-NJsRGX1_TwQbuA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990" y="3035226"/>
            <a:ext cx="2268143" cy="15097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pds.joins.com/news/component/news1/201209/06/232902_article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3" y="3009151"/>
            <a:ext cx="2252825" cy="1440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c2.staticflickr.com/8/7154/6417322989_8ec2cd5465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70" y="1484730"/>
            <a:ext cx="2271789" cy="15504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72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27089</TotalTime>
  <Words>7007</Words>
  <Application>Microsoft Office PowerPoint</Application>
  <PresentationFormat>화면 슬라이드 쇼(4:3)</PresentationFormat>
  <Paragraphs>1863</Paragraphs>
  <Slides>48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4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psk</dc:creator>
  <cp:lastModifiedBy>USER</cp:lastModifiedBy>
  <cp:revision>1076</cp:revision>
  <cp:lastPrinted>2012-06-04T07:54:10Z</cp:lastPrinted>
  <dcterms:created xsi:type="dcterms:W3CDTF">2011-06-22T01:12:04Z</dcterms:created>
  <dcterms:modified xsi:type="dcterms:W3CDTF">2015-08-08T08:30:36Z</dcterms:modified>
</cp:coreProperties>
</file>