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4" r:id="rId1"/>
  </p:sldMasterIdLst>
  <p:notesMasterIdLst>
    <p:notesMasterId r:id="rId20"/>
  </p:notesMasterIdLst>
  <p:sldIdLst>
    <p:sldId id="346" r:id="rId2"/>
    <p:sldId id="345" r:id="rId3"/>
    <p:sldId id="277" r:id="rId4"/>
    <p:sldId id="344" r:id="rId5"/>
    <p:sldId id="343" r:id="rId6"/>
    <p:sldId id="287" r:id="rId7"/>
    <p:sldId id="314" r:id="rId8"/>
    <p:sldId id="332" r:id="rId9"/>
    <p:sldId id="333" r:id="rId10"/>
    <p:sldId id="334" r:id="rId11"/>
    <p:sldId id="335" r:id="rId12"/>
    <p:sldId id="319" r:id="rId13"/>
    <p:sldId id="320" r:id="rId14"/>
    <p:sldId id="336" r:id="rId15"/>
    <p:sldId id="341" r:id="rId16"/>
    <p:sldId id="342" r:id="rId17"/>
    <p:sldId id="337" r:id="rId18"/>
    <p:sldId id="339" r:id="rId19"/>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440" autoAdjust="0"/>
    <p:restoredTop sz="96144" autoAdjust="0"/>
  </p:normalViewPr>
  <p:slideViewPr>
    <p:cSldViewPr snapToGrid="0">
      <p:cViewPr varScale="1">
        <p:scale>
          <a:sx n="91" d="100"/>
          <a:sy n="91" d="100"/>
        </p:scale>
        <p:origin x="324" y="84"/>
      </p:cViewPr>
      <p:guideLst/>
    </p:cSldViewPr>
  </p:slideViewPr>
  <p:outlineViewPr>
    <p:cViewPr>
      <p:scale>
        <a:sx n="33" d="100"/>
        <a:sy n="33" d="100"/>
      </p:scale>
      <p:origin x="0" y="-8166"/>
    </p:cViewPr>
  </p:outlin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2398" tIns="46200" rIns="92398" bIns="46200" rtlCol="0"/>
          <a:lstStyle>
            <a:lvl1pPr algn="l">
              <a:defRPr sz="1200"/>
            </a:lvl1pPr>
          </a:lstStyle>
          <a:p>
            <a:endParaRPr lang="en-US"/>
          </a:p>
        </p:txBody>
      </p:sp>
      <p:sp>
        <p:nvSpPr>
          <p:cNvPr id="3" name="Date Placeholder 2"/>
          <p:cNvSpPr>
            <a:spLocks noGrp="1"/>
          </p:cNvSpPr>
          <p:nvPr>
            <p:ph type="dt" idx="1"/>
          </p:nvPr>
        </p:nvSpPr>
        <p:spPr>
          <a:xfrm>
            <a:off x="3976333" y="0"/>
            <a:ext cx="3041968" cy="466912"/>
          </a:xfrm>
          <a:prstGeom prst="rect">
            <a:avLst/>
          </a:prstGeom>
        </p:spPr>
        <p:txBody>
          <a:bodyPr vert="horz" lIns="92398" tIns="46200" rIns="92398" bIns="46200" rtlCol="0"/>
          <a:lstStyle>
            <a:lvl1pPr algn="r">
              <a:defRPr sz="1200"/>
            </a:lvl1pPr>
          </a:lstStyle>
          <a:p>
            <a:fld id="{8FD1BA96-899F-452F-A41C-488B2B83815A}" type="datetimeFigureOut">
              <a:rPr lang="en-US" smtClean="0"/>
              <a:t>6/28/2018</a:t>
            </a:fld>
            <a:endParaRPr lang="en-US"/>
          </a:p>
        </p:txBody>
      </p:sp>
      <p:sp>
        <p:nvSpPr>
          <p:cNvPr id="4" name="Slide Image Placeholder 3"/>
          <p:cNvSpPr>
            <a:spLocks noGrp="1" noRot="1" noChangeAspect="1"/>
          </p:cNvSpPr>
          <p:nvPr>
            <p:ph type="sldImg" idx="2"/>
          </p:nvPr>
        </p:nvSpPr>
        <p:spPr>
          <a:xfrm>
            <a:off x="719138" y="1163638"/>
            <a:ext cx="5581650" cy="3140075"/>
          </a:xfrm>
          <a:prstGeom prst="rect">
            <a:avLst/>
          </a:prstGeom>
          <a:noFill/>
          <a:ln w="12700">
            <a:solidFill>
              <a:prstClr val="black"/>
            </a:solidFill>
          </a:ln>
        </p:spPr>
        <p:txBody>
          <a:bodyPr vert="horz" lIns="92398" tIns="46200" rIns="92398" bIns="46200" rtlCol="0" anchor="ctr"/>
          <a:lstStyle/>
          <a:p>
            <a:endParaRPr lang="en-US"/>
          </a:p>
        </p:txBody>
      </p:sp>
      <p:sp>
        <p:nvSpPr>
          <p:cNvPr id="5" name="Notes Placeholder 4"/>
          <p:cNvSpPr>
            <a:spLocks noGrp="1"/>
          </p:cNvSpPr>
          <p:nvPr>
            <p:ph type="body" sz="quarter" idx="3"/>
          </p:nvPr>
        </p:nvSpPr>
        <p:spPr>
          <a:xfrm>
            <a:off x="701993" y="4478476"/>
            <a:ext cx="5615940" cy="3664208"/>
          </a:xfrm>
          <a:prstGeom prst="rect">
            <a:avLst/>
          </a:prstGeom>
        </p:spPr>
        <p:txBody>
          <a:bodyPr vert="horz" lIns="92398" tIns="46200" rIns="92398" bIns="4620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6"/>
            <a:ext cx="3041968" cy="466911"/>
          </a:xfrm>
          <a:prstGeom prst="rect">
            <a:avLst/>
          </a:prstGeom>
        </p:spPr>
        <p:txBody>
          <a:bodyPr vert="horz" lIns="92398" tIns="46200" rIns="92398" bIns="46200"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6"/>
            <a:ext cx="3041968" cy="466911"/>
          </a:xfrm>
          <a:prstGeom prst="rect">
            <a:avLst/>
          </a:prstGeom>
        </p:spPr>
        <p:txBody>
          <a:bodyPr vert="horz" lIns="92398" tIns="46200" rIns="92398" bIns="46200" rtlCol="0" anchor="b"/>
          <a:lstStyle>
            <a:lvl1pPr algn="r">
              <a:defRPr sz="1200"/>
            </a:lvl1pPr>
          </a:lstStyle>
          <a:p>
            <a:fld id="{733CE13C-5B5C-4260-AF28-44F2E15C1A26}" type="slidenum">
              <a:rPr lang="en-US" smtClean="0"/>
              <a:t>‹#›</a:t>
            </a:fld>
            <a:endParaRPr lang="en-US"/>
          </a:p>
        </p:txBody>
      </p:sp>
    </p:spTree>
    <p:extLst>
      <p:ext uri="{BB962C8B-B14F-4D97-AF65-F5344CB8AC3E}">
        <p14:creationId xmlns:p14="http://schemas.microsoft.com/office/powerpoint/2010/main" val="2400592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90">
              <a:defRPr/>
            </a:pPr>
            <a:r>
              <a:rPr lang="en-US" sz="1400" dirty="0">
                <a:latin typeface="Times New Roman" panose="02020603050405020304" pitchFamily="18" charset="0"/>
                <a:cs typeface="Times New Roman" panose="02020603050405020304" pitchFamily="18" charset="0"/>
              </a:rPr>
              <a:t> Good Afternoon Everyone. </a:t>
            </a:r>
            <a:r>
              <a:rPr lang="en-US" sz="1400" dirty="0">
                <a:solidFill>
                  <a:srgbClr val="FF0000"/>
                </a:solidFill>
                <a:latin typeface="Times New Roman" panose="02020603050405020304" pitchFamily="18" charset="0"/>
                <a:cs typeface="Times New Roman" panose="02020603050405020304" pitchFamily="18" charset="0"/>
              </a:rPr>
              <a:t>I would like to thank the Conference team for giving me the opportunity to present here today. </a:t>
            </a:r>
            <a:endParaRPr lang="en-US" sz="1400" b="1" dirty="0"/>
          </a:p>
          <a:p>
            <a:pPr defTabSz="923990">
              <a:defRPr/>
            </a:pPr>
            <a:endParaRPr lang="en-US" sz="1400" dirty="0">
              <a:latin typeface="Times New Roman" panose="02020603050405020304" pitchFamily="18" charset="0"/>
              <a:cs typeface="Times New Roman" panose="02020603050405020304" pitchFamily="18" charset="0"/>
            </a:endParaRPr>
          </a:p>
          <a:p>
            <a:pPr defTabSz="923990">
              <a:defRPr/>
            </a:pPr>
            <a:r>
              <a:rPr lang="en-US" sz="1400" dirty="0">
                <a:latin typeface="Times New Roman" panose="02020603050405020304" pitchFamily="18" charset="0"/>
                <a:cs typeface="Times New Roman" panose="02020603050405020304" pitchFamily="18" charset="0"/>
              </a:rPr>
              <a:t>I will now share with you my project that is current and relevant to the scope and mission of this conference and the mission of other organizations that seek to</a:t>
            </a:r>
            <a:r>
              <a:rPr lang="en-US" sz="1400" dirty="0"/>
              <a:t> improve the health of older adults.</a:t>
            </a:r>
            <a:endParaRPr lang="en-US" sz="1400" dirty="0">
              <a:latin typeface="Times New Roman" panose="02020603050405020304" pitchFamily="18" charset="0"/>
              <a:cs typeface="Times New Roman" panose="02020603050405020304" pitchFamily="18" charset="0"/>
            </a:endParaRPr>
          </a:p>
          <a:p>
            <a:r>
              <a:rPr lang="en-US" sz="1400" dirty="0">
                <a:solidFill>
                  <a:schemeClr val="tx1"/>
                </a:solidFill>
              </a:rPr>
              <a:t/>
            </a:r>
            <a:br>
              <a:rPr lang="en-US" sz="1400" dirty="0">
                <a:solidFill>
                  <a:schemeClr val="tx1"/>
                </a:solidFill>
              </a:rPr>
            </a:br>
            <a:r>
              <a:rPr lang="en-US" sz="1400" dirty="0">
                <a:solidFill>
                  <a:schemeClr val="tx1"/>
                </a:solidFill>
              </a:rPr>
              <a:t/>
            </a:r>
            <a:br>
              <a:rPr lang="en-US" sz="1400" dirty="0">
                <a:solidFill>
                  <a:schemeClr val="tx1"/>
                </a:solidFill>
              </a:rPr>
            </a:br>
            <a:r>
              <a:rPr lang="en-US" sz="1400" dirty="0">
                <a:solidFill>
                  <a:schemeClr val="tx1"/>
                </a:solidFill>
              </a:rPr>
              <a:t/>
            </a:r>
            <a:br>
              <a:rPr lang="en-US" sz="1400" dirty="0">
                <a:solidFill>
                  <a:schemeClr val="tx1"/>
                </a:solidFill>
              </a:rPr>
            </a:br>
            <a:r>
              <a:rPr lang="en-US" sz="1400" dirty="0">
                <a:solidFill>
                  <a:schemeClr val="tx1"/>
                </a:solidFill>
              </a:rPr>
              <a:t/>
            </a:r>
            <a:br>
              <a:rPr lang="en-US" sz="1400" dirty="0">
                <a:solidFill>
                  <a:schemeClr val="tx1"/>
                </a:solidFill>
              </a:rPr>
            </a:br>
            <a:r>
              <a:rPr lang="en-US" sz="1400" dirty="0">
                <a:solidFill>
                  <a:schemeClr val="tx1"/>
                </a:solidFill>
              </a:rPr>
              <a:t/>
            </a:r>
            <a:br>
              <a:rPr lang="en-US" sz="1400" dirty="0">
                <a:solidFill>
                  <a:schemeClr val="tx1"/>
                </a:solidFill>
              </a:rPr>
            </a:br>
            <a:r>
              <a:rPr lang="en-US" sz="1400" dirty="0"/>
              <a:t/>
            </a:r>
            <a:br>
              <a:rPr lang="en-US" sz="1400" dirty="0"/>
            </a:br>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a:t>
            </a:fld>
            <a:endParaRPr lang="en-US"/>
          </a:p>
        </p:txBody>
      </p:sp>
    </p:spTree>
    <p:extLst>
      <p:ext uri="{BB962C8B-B14F-4D97-AF65-F5344CB8AC3E}">
        <p14:creationId xmlns:p14="http://schemas.microsoft.com/office/powerpoint/2010/main" val="1289763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3CE13C-5B5C-4260-AF28-44F2E15C1A26}" type="slidenum">
              <a:rPr lang="en-US" smtClean="0"/>
              <a:t>2</a:t>
            </a:fld>
            <a:endParaRPr lang="en-US"/>
          </a:p>
        </p:txBody>
      </p:sp>
    </p:spTree>
    <p:extLst>
      <p:ext uri="{BB962C8B-B14F-4D97-AF65-F5344CB8AC3E}">
        <p14:creationId xmlns:p14="http://schemas.microsoft.com/office/powerpoint/2010/main" val="278882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cs typeface="Times New Roman" panose="02020603050405020304" pitchFamily="18" charset="0"/>
              </a:rPr>
              <a:t>Introduction </a:t>
            </a:r>
          </a:p>
          <a:p>
            <a:endParaRPr lang="en-US" dirty="0" smtClean="0">
              <a:latin typeface="Times New Roman" panose="02020603050405020304" pitchFamily="18" charset="0"/>
              <a:cs typeface="Times New Roman" panose="02020603050405020304" pitchFamily="18" charset="0"/>
            </a:endParaRPr>
          </a:p>
          <a:p>
            <a:r>
              <a:rPr lang="en-US" b="1" dirty="0" smtClean="0">
                <a:latin typeface="Times New Roman" panose="02020603050405020304" pitchFamily="18" charset="0"/>
                <a:cs typeface="Times New Roman" panose="02020603050405020304" pitchFamily="18" charset="0"/>
              </a:rPr>
              <a:t>Ladies and gentlemen,</a:t>
            </a:r>
            <a:r>
              <a:rPr lang="en-US" b="1" baseline="0" dirty="0" smtClean="0">
                <a:latin typeface="Times New Roman" panose="02020603050405020304" pitchFamily="18" charset="0"/>
                <a:cs typeface="Times New Roman" panose="02020603050405020304" pitchFamily="18" charset="0"/>
              </a:rPr>
              <a:t> please give me your undivided attention as I ask for you to try to envision yourself, a friend or a loved one in this possible situation in the later years of life.</a:t>
            </a:r>
          </a:p>
          <a:p>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defTabSz="923990">
              <a:defRPr/>
            </a:pPr>
            <a:r>
              <a:rPr lang="en-US" dirty="0">
                <a:latin typeface="Times New Roman" panose="02020603050405020304" pitchFamily="18" charset="0"/>
                <a:cs typeface="Times New Roman" panose="02020603050405020304" pitchFamily="18" charset="0"/>
              </a:rPr>
              <a:t>“Imagine you are an older adult admitted to a health care facility. Unfortunately, you are stricken with a chronic illness and now unable to bathe, feed, or clothe yourself. Take a moment to envision, just one situation where you are sitting in the hallway in the same position for hours as workers pass and watch you drool and dribble.  Imagine how you would feel if you ask for help and be shouted at or ignored? Can you envision </a:t>
            </a:r>
            <a:r>
              <a:rPr lang="en-US" dirty="0" smtClean="0">
                <a:latin typeface="Times New Roman" panose="02020603050405020304" pitchFamily="18" charset="0"/>
                <a:cs typeface="Times New Roman" panose="02020603050405020304" pitchFamily="18" charset="0"/>
              </a:rPr>
              <a:t>yourself, a friend </a:t>
            </a:r>
            <a:r>
              <a:rPr lang="en-US" dirty="0">
                <a:latin typeface="Times New Roman" panose="02020603050405020304" pitchFamily="18" charset="0"/>
                <a:cs typeface="Times New Roman" panose="02020603050405020304" pitchFamily="18" charset="0"/>
              </a:rPr>
              <a:t>or any of your older loved ones in such a situation where assistance is required with personal care but is treated as if you or your loved one is invisible or unworthy of someone’s time?  Are you excited or are you scared about this situation?”</a:t>
            </a:r>
          </a:p>
          <a:p>
            <a:pPr defTabSz="923990">
              <a:defRPr/>
            </a:pPr>
            <a:endParaRPr lang="en-US" dirty="0">
              <a:latin typeface="Times New Roman" panose="02020603050405020304" pitchFamily="18" charset="0"/>
              <a:cs typeface="Times New Roman" panose="02020603050405020304" pitchFamily="18" charset="0"/>
            </a:endParaRPr>
          </a:p>
          <a:p>
            <a:pPr defTabSz="923990">
              <a:defRPr/>
            </a:pPr>
            <a:r>
              <a:rPr lang="en-US" dirty="0">
                <a:latin typeface="Times New Roman" panose="02020603050405020304" pitchFamily="18" charset="0"/>
                <a:cs typeface="Times New Roman" panose="02020603050405020304" pitchFamily="18" charset="0"/>
              </a:rPr>
              <a:t>My research focused on the use of  Low-Fidelity, Role-Play Simulation in Nursing Education, to Improve Undergraduate Nursing Students' Attitudes toward Older Adults</a:t>
            </a:r>
          </a:p>
          <a:p>
            <a:pPr defTabSz="923990">
              <a:defRPr/>
            </a:pPr>
            <a:endParaRPr lang="en-US"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So here are some </a:t>
            </a:r>
            <a:r>
              <a:rPr lang="en-US" b="1" dirty="0" smtClean="0">
                <a:latin typeface="Times New Roman" panose="02020603050405020304" pitchFamily="18" charset="0"/>
                <a:cs typeface="Times New Roman" panose="02020603050405020304" pitchFamily="18" charset="0"/>
              </a:rPr>
              <a:t>information</a:t>
            </a:r>
            <a:r>
              <a:rPr lang="en-US" b="1" baseline="0" dirty="0" smtClean="0">
                <a:latin typeface="Times New Roman" panose="02020603050405020304" pitchFamily="18" charset="0"/>
                <a:cs typeface="Times New Roman" panose="02020603050405020304" pitchFamily="18" charset="0"/>
              </a:rPr>
              <a:t> </a:t>
            </a:r>
            <a:r>
              <a:rPr lang="en-US" b="1" baseline="0" dirty="0">
                <a:latin typeface="Times New Roman" panose="02020603050405020304" pitchFamily="18" charset="0"/>
                <a:cs typeface="Times New Roman" panose="02020603050405020304" pitchFamily="18" charset="0"/>
              </a:rPr>
              <a:t>you</a:t>
            </a:r>
            <a:r>
              <a:rPr lang="en-US" b="1" dirty="0">
                <a:latin typeface="Times New Roman" panose="02020603050405020304" pitchFamily="18" charset="0"/>
                <a:cs typeface="Times New Roman" panose="02020603050405020304" pitchFamily="18" charset="0"/>
              </a:rPr>
              <a:t> may or may not know. </a:t>
            </a:r>
            <a:endParaRPr lang="en-US" b="1"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0" dirty="0" smtClean="0">
                <a:latin typeface="Times New Roman" panose="02020603050405020304" pitchFamily="18" charset="0"/>
                <a:cs typeface="Times New Roman" panose="02020603050405020304" pitchFamily="18" charset="0"/>
              </a:rPr>
              <a:t>The population of older adults is growing worldwide (Sheena &amp; </a:t>
            </a:r>
            <a:r>
              <a:rPr lang="en-US" b="0" dirty="0" err="1" smtClean="0">
                <a:latin typeface="Times New Roman" panose="02020603050405020304" pitchFamily="18" charset="0"/>
                <a:cs typeface="Times New Roman" panose="02020603050405020304" pitchFamily="18" charset="0"/>
              </a:rPr>
              <a:t>Kulig</a:t>
            </a:r>
            <a:r>
              <a:rPr lang="en-US" b="0" dirty="0" smtClean="0">
                <a:latin typeface="Times New Roman" panose="02020603050405020304" pitchFamily="18" charset="0"/>
                <a:cs typeface="Times New Roman" panose="02020603050405020304" pitchFamily="18" charset="0"/>
              </a:rPr>
              <a:t>,</a:t>
            </a:r>
            <a:r>
              <a:rPr lang="en-US" b="0" baseline="0" dirty="0" smtClean="0">
                <a:latin typeface="Times New Roman" panose="02020603050405020304" pitchFamily="18" charset="0"/>
                <a:cs typeface="Times New Roman" panose="02020603050405020304" pitchFamily="18" charset="0"/>
              </a:rPr>
              <a:t> 2017).</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latin typeface="Times New Roman" panose="02020603050405020304" pitchFamily="18" charset="0"/>
                <a:cs typeface="Times New Roman" panose="02020603050405020304" pitchFamily="18" charset="0"/>
              </a:rPr>
              <a:t>A projection</a:t>
            </a:r>
            <a:r>
              <a:rPr lang="en-US" baseline="0" dirty="0" smtClean="0">
                <a:latin typeface="Times New Roman" panose="02020603050405020304" pitchFamily="18" charset="0"/>
                <a:cs typeface="Times New Roman" panose="02020603050405020304" pitchFamily="18" charset="0"/>
              </a:rPr>
              <a:t> is </a:t>
            </a:r>
            <a:r>
              <a:rPr lang="en-US" dirty="0" smtClean="0">
                <a:latin typeface="Times New Roman" panose="02020603050405020304" pitchFamily="18" charset="0"/>
                <a:cs typeface="Times New Roman" panose="02020603050405020304" pitchFamily="18" charset="0"/>
              </a:rPr>
              <a:t>the 65 years and-older population is projected will reach 83.7 million by 2050 because of the aging Baby Boomers</a:t>
            </a:r>
            <a:r>
              <a:rPr lang="en-US" baseline="0" dirty="0" smtClean="0">
                <a:latin typeface="Times New Roman" panose="02020603050405020304" pitchFamily="18" charset="0"/>
                <a:cs typeface="Times New Roman" panose="02020603050405020304" pitchFamily="18" charset="0"/>
              </a:rPr>
              <a:t> (</a:t>
            </a:r>
            <a:r>
              <a:rPr lang="en-US" baseline="0" dirty="0" err="1" smtClean="0">
                <a:latin typeface="Times New Roman" panose="02020603050405020304" pitchFamily="18" charset="0"/>
                <a:cs typeface="Times New Roman" panose="02020603050405020304" pitchFamily="18" charset="0"/>
              </a:rPr>
              <a:t>Ortman</a:t>
            </a:r>
            <a:r>
              <a:rPr lang="en-US" baseline="0" dirty="0" smtClean="0">
                <a:latin typeface="Times New Roman" panose="02020603050405020304" pitchFamily="18" charset="0"/>
                <a:cs typeface="Times New Roman" panose="02020603050405020304" pitchFamily="18" charset="0"/>
              </a:rPr>
              <a:t>, </a:t>
            </a:r>
            <a:r>
              <a:rPr lang="en-US" baseline="0" dirty="0" err="1" smtClean="0">
                <a:latin typeface="Times New Roman" panose="02020603050405020304" pitchFamily="18" charset="0"/>
                <a:cs typeface="Times New Roman" panose="02020603050405020304" pitchFamily="18" charset="0"/>
              </a:rPr>
              <a:t>Velkoff</a:t>
            </a:r>
            <a:r>
              <a:rPr lang="en-US" baseline="0" dirty="0" smtClean="0">
                <a:latin typeface="Times New Roman" panose="02020603050405020304" pitchFamily="18" charset="0"/>
                <a:cs typeface="Times New Roman" panose="02020603050405020304" pitchFamily="18" charset="0"/>
              </a:rPr>
              <a:t>, and Hogan, 2014)</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latin typeface="Times New Roman" panose="02020603050405020304" pitchFamily="18" charset="0"/>
                <a:cs typeface="Times New Roman" panose="02020603050405020304" pitchFamily="18" charset="0"/>
              </a:rPr>
              <a:t>In the United States about one in every seven, or 14.1% of the population is an older American (Administration on Aging, 2014).</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latin typeface="Times New Roman" panose="02020603050405020304" pitchFamily="18" charset="0"/>
                <a:cs typeface="Times New Roman" panose="02020603050405020304" pitchFamily="18" charset="0"/>
              </a:rPr>
              <a:t>Ageism among healthcare workers is demeaning and dangerous, as the impact results in either over or under-treatment of older people (</a:t>
            </a:r>
            <a:r>
              <a:rPr lang="en-US" baseline="0" dirty="0" err="1" smtClean="0">
                <a:latin typeface="Times New Roman" panose="02020603050405020304" pitchFamily="18" charset="0"/>
                <a:cs typeface="Times New Roman" panose="02020603050405020304" pitchFamily="18" charset="0"/>
              </a:rPr>
              <a:t>Ouchida</a:t>
            </a:r>
            <a:r>
              <a:rPr lang="en-US" baseline="0" dirty="0" smtClean="0">
                <a:latin typeface="Times New Roman" panose="02020603050405020304" pitchFamily="18" charset="0"/>
                <a:cs typeface="Times New Roman" panose="02020603050405020304" pitchFamily="18" charset="0"/>
              </a:rPr>
              <a:t> and </a:t>
            </a:r>
            <a:r>
              <a:rPr lang="en-US" baseline="0" dirty="0" err="1" smtClean="0">
                <a:latin typeface="Times New Roman" panose="02020603050405020304" pitchFamily="18" charset="0"/>
                <a:cs typeface="Times New Roman" panose="02020603050405020304" pitchFamily="18" charset="0"/>
              </a:rPr>
              <a:t>Lachs</a:t>
            </a:r>
            <a:r>
              <a:rPr lang="en-US" baseline="0" dirty="0" smtClean="0">
                <a:latin typeface="Times New Roman" panose="02020603050405020304" pitchFamily="18" charset="0"/>
                <a:cs typeface="Times New Roman" panose="02020603050405020304" pitchFamily="18" charset="0"/>
              </a:rPr>
              <a:t>, 2015).</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smtClean="0">
                <a:latin typeface="Times New Roman" panose="02020603050405020304" pitchFamily="18" charset="0"/>
                <a:cs typeface="Times New Roman" panose="02020603050405020304" pitchFamily="18" charset="0"/>
              </a:rPr>
              <a:t>Studies show that students’ beliefs, past experiences, and knowledge about aging influence their decisions to pursue a career in gerontology nursing (</a:t>
            </a:r>
            <a:r>
              <a:rPr lang="en-US" sz="1200" dirty="0" err="1" smtClean="0">
                <a:solidFill>
                  <a:schemeClr val="tx1"/>
                </a:solidFill>
                <a:latin typeface="Times New Roman" panose="02020603050405020304" pitchFamily="18" charset="0"/>
                <a:cs typeface="Times New Roman" panose="02020603050405020304" pitchFamily="18" charset="0"/>
              </a:rPr>
              <a:t>Haron</a:t>
            </a:r>
            <a:r>
              <a:rPr lang="en-US" sz="1200" dirty="0" smtClean="0">
                <a:solidFill>
                  <a:schemeClr val="tx1"/>
                </a:solidFill>
                <a:latin typeface="Times New Roman" panose="02020603050405020304" pitchFamily="18" charset="0"/>
                <a:cs typeface="Times New Roman" panose="02020603050405020304" pitchFamily="18" charset="0"/>
              </a:rPr>
              <a:t>, et al.,</a:t>
            </a:r>
            <a:r>
              <a:rPr lang="en-US" sz="1200" baseline="0" dirty="0" smtClean="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2013).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baseline="0" dirty="0" smtClean="0">
                <a:solidFill>
                  <a:schemeClr val="tx1"/>
                </a:solidFill>
                <a:latin typeface="Times New Roman" panose="02020603050405020304" pitchFamily="18" charset="0"/>
                <a:cs typeface="Times New Roman" panose="02020603050405020304" pitchFamily="18" charset="0"/>
              </a:rPr>
              <a:t>Studies also show that negative attitudes towards older adults persist among nursing students and the attitudes </a:t>
            </a:r>
            <a:r>
              <a:rPr lang="en-US" baseline="0" dirty="0" smtClean="0">
                <a:solidFill>
                  <a:schemeClr val="tx1"/>
                </a:solidFill>
                <a:latin typeface="Times New Roman" panose="02020603050405020304" pitchFamily="18" charset="0"/>
                <a:cs typeface="Times New Roman" panose="02020603050405020304" pitchFamily="18" charset="0"/>
              </a:rPr>
              <a:t>(</a:t>
            </a:r>
            <a:r>
              <a:rPr lang="en-US" sz="1200" b="0" i="0" kern="1200" dirty="0" smtClean="0">
                <a:solidFill>
                  <a:schemeClr val="tx1"/>
                </a:solidFill>
                <a:effectLst/>
                <a:latin typeface="Times New Roman" panose="02020603050405020304" pitchFamily="18" charset="0"/>
                <a:ea typeface="+mn-ea"/>
                <a:cs typeface="Times New Roman" panose="02020603050405020304" pitchFamily="18" charset="0"/>
              </a:rPr>
              <a:t>Liu, Norman, and</a:t>
            </a:r>
            <a:r>
              <a:rPr lang="en-US" sz="1200" b="0" i="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en-US" sz="1200" b="0" i="0" kern="1200" dirty="0" smtClean="0">
                <a:solidFill>
                  <a:schemeClr val="tx1"/>
                </a:solidFill>
                <a:effectLst/>
                <a:latin typeface="Times New Roman" panose="02020603050405020304" pitchFamily="18" charset="0"/>
                <a:ea typeface="+mn-ea"/>
                <a:cs typeface="Times New Roman" panose="02020603050405020304" pitchFamily="18" charset="0"/>
              </a:rPr>
              <a:t> While, 2013).</a:t>
            </a:r>
            <a:r>
              <a:rPr lang="en-US" dirty="0" smtClean="0">
                <a:solidFill>
                  <a:schemeClr val="tx1"/>
                </a:solidFill>
                <a:latin typeface="Times New Roman" panose="02020603050405020304" pitchFamily="18" charset="0"/>
                <a:cs typeface="Times New Roman" panose="02020603050405020304" pitchFamily="18" charset="0"/>
              </a:rPr>
              <a:t> </a:t>
            </a:r>
          </a:p>
          <a:p>
            <a:pPr marL="0" lvl="0" indent="0">
              <a:buNone/>
            </a:pPr>
            <a:r>
              <a:rPr lang="en-US" dirty="0">
                <a:latin typeface="Times New Roman" panose="02020603050405020304" pitchFamily="18" charset="0"/>
                <a:cs typeface="Times New Roman" panose="02020603050405020304" pitchFamily="18" charset="0"/>
              </a:rPr>
              <a:t>7</a:t>
            </a:r>
            <a:r>
              <a:rPr lang="en-US" dirty="0" smtClean="0">
                <a:latin typeface="Times New Roman" panose="02020603050405020304" pitchFamily="18" charset="0"/>
                <a:cs typeface="Times New Roman" panose="02020603050405020304" pitchFamily="18" charset="0"/>
              </a:rPr>
              <a:t>. Nursing students’ choices of other career specialties can be linked to the limited positive outlook that is represented by the media</a:t>
            </a:r>
          </a:p>
          <a:p>
            <a:pPr marL="0" lvl="0" indent="0">
              <a:buNone/>
            </a:pPr>
            <a:r>
              <a:rPr lang="en-US" dirty="0" smtClean="0">
                <a:latin typeface="Times New Roman" panose="02020603050405020304" pitchFamily="18" charset="0"/>
                <a:cs typeface="Times New Roman" panose="02020603050405020304" pitchFamily="18" charset="0"/>
              </a:rPr>
              <a:t>    about aging and the elderly</a:t>
            </a:r>
            <a:r>
              <a:rPr lang="en-US" baseline="0" dirty="0" smtClean="0">
                <a:latin typeface="Times New Roman" panose="02020603050405020304" pitchFamily="18" charset="0"/>
                <a:cs typeface="Times New Roman" panose="02020603050405020304" pitchFamily="18" charset="0"/>
              </a:rPr>
              <a:t> (</a:t>
            </a:r>
            <a:r>
              <a:rPr lang="en-US" sz="1200" b="0" i="0" kern="1200" dirty="0" err="1" smtClean="0">
                <a:solidFill>
                  <a:schemeClr val="tx1"/>
                </a:solidFill>
                <a:effectLst/>
                <a:latin typeface="Times New Roman" panose="02020603050405020304" pitchFamily="18" charset="0"/>
                <a:ea typeface="+mn-ea"/>
                <a:cs typeface="Times New Roman" panose="02020603050405020304" pitchFamily="18" charset="0"/>
              </a:rPr>
              <a:t>Mariet</a:t>
            </a:r>
            <a:r>
              <a:rPr lang="en-US" sz="1200" b="0" i="0" kern="1200" dirty="0" smtClean="0">
                <a:solidFill>
                  <a:schemeClr val="tx1"/>
                </a:solidFill>
                <a:effectLst/>
                <a:latin typeface="Times New Roman" panose="02020603050405020304" pitchFamily="18" charset="0"/>
                <a:ea typeface="+mn-ea"/>
                <a:cs typeface="Times New Roman" panose="02020603050405020304" pitchFamily="18" charset="0"/>
              </a:rPr>
              <a:t>, 2016; </a:t>
            </a:r>
            <a:r>
              <a:rPr lang="fi-FI" sz="1200" b="0" i="0" kern="1200" dirty="0" smtClean="0">
                <a:solidFill>
                  <a:schemeClr val="tx1"/>
                </a:solidFill>
                <a:effectLst/>
                <a:latin typeface="Times New Roman" panose="02020603050405020304" pitchFamily="18" charset="0"/>
                <a:ea typeface="+mn-ea"/>
                <a:cs typeface="Times New Roman" panose="02020603050405020304" pitchFamily="18" charset="0"/>
              </a:rPr>
              <a:t>Sheena</a:t>
            </a:r>
            <a:r>
              <a:rPr lang="fi-FI" sz="1200" b="0" i="0" kern="1200" baseline="0" dirty="0" smtClean="0">
                <a:solidFill>
                  <a:schemeClr val="tx1"/>
                </a:solidFill>
                <a:effectLst/>
                <a:latin typeface="Times New Roman" panose="02020603050405020304" pitchFamily="18" charset="0"/>
                <a:ea typeface="+mn-ea"/>
                <a:cs typeface="Times New Roman" panose="02020603050405020304" pitchFamily="18" charset="0"/>
              </a:rPr>
              <a:t> and</a:t>
            </a:r>
            <a:r>
              <a:rPr lang="fi-FI" sz="1200" b="0" i="0" kern="1200" dirty="0" smtClean="0">
                <a:solidFill>
                  <a:schemeClr val="tx1"/>
                </a:solidFill>
                <a:effectLst/>
                <a:latin typeface="Times New Roman" panose="02020603050405020304" pitchFamily="18" charset="0"/>
                <a:ea typeface="+mn-ea"/>
                <a:cs typeface="Times New Roman" panose="02020603050405020304" pitchFamily="18" charset="0"/>
              </a:rPr>
              <a:t> Kulig, 2017).</a:t>
            </a:r>
          </a:p>
          <a:p>
            <a:pPr marL="0" lvl="0" indent="0">
              <a:buNone/>
            </a:pPr>
            <a:r>
              <a:rPr lang="fi-FI" sz="1200" b="0" i="0" kern="1200" baseline="0" dirty="0" smtClean="0">
                <a:solidFill>
                  <a:schemeClr val="tx1"/>
                </a:solidFill>
                <a:effectLst/>
                <a:latin typeface="Times New Roman" panose="02020603050405020304" pitchFamily="18" charset="0"/>
                <a:ea typeface="+mn-ea"/>
                <a:cs typeface="Times New Roman" panose="02020603050405020304" pitchFamily="18" charset="0"/>
              </a:rPr>
              <a:t>8. The shortage of nurses specializing in gerontological nursing will become more acute (Lin, Chen, and Lin, 2016).</a:t>
            </a:r>
            <a:endParaRPr lang="en-US" baseline="0"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So why am I and others are concerned about these statistics</a:t>
            </a:r>
            <a:r>
              <a:rPr lang="en-US" b="1" dirty="0" smtClean="0">
                <a:latin typeface="Times New Roman" panose="02020603050405020304" pitchFamily="18" charset="0"/>
                <a:cs typeface="Times New Roman" panose="02020603050405020304" pitchFamily="18" charset="0"/>
              </a:rPr>
              <a:t>?</a:t>
            </a:r>
          </a:p>
          <a:p>
            <a:endParaRPr lang="en-US" b="1" dirty="0" smtClean="0">
              <a:latin typeface="Times New Roman" panose="02020603050405020304" pitchFamily="18" charset="0"/>
              <a:cs typeface="Times New Roman" panose="02020603050405020304" pitchFamily="18" charset="0"/>
            </a:endParaRPr>
          </a:p>
          <a:p>
            <a:pPr marL="228600" indent="-228600">
              <a:buAutoNum type="arabicPeriod"/>
            </a:pPr>
            <a:r>
              <a:rPr lang="en-US" dirty="0" smtClean="0">
                <a:latin typeface="Times New Roman" panose="02020603050405020304" pitchFamily="18" charset="0"/>
                <a:cs typeface="Times New Roman" panose="02020603050405020304" pitchFamily="18" charset="0"/>
              </a:rPr>
              <a:t>The negative </a:t>
            </a:r>
            <a:r>
              <a:rPr lang="en-US" dirty="0">
                <a:latin typeface="Times New Roman" panose="02020603050405020304" pitchFamily="18" charset="0"/>
                <a:cs typeface="Times New Roman" panose="02020603050405020304" pitchFamily="18" charset="0"/>
              </a:rPr>
              <a:t>attitudes towards older adults persist among nursing students and the attitudes demonstrated </a:t>
            </a:r>
            <a:r>
              <a:rPr lang="en-US" dirty="0" smtClean="0">
                <a:latin typeface="Times New Roman" panose="02020603050405020304" pitchFamily="18" charset="0"/>
                <a:cs typeface="Times New Roman" panose="02020603050405020304" pitchFamily="18" charset="0"/>
              </a:rPr>
              <a:t>while </a:t>
            </a:r>
            <a:r>
              <a:rPr lang="en-US" dirty="0">
                <a:latin typeface="Times New Roman" panose="02020603050405020304" pitchFamily="18" charset="0"/>
                <a:cs typeface="Times New Roman" panose="02020603050405020304" pitchFamily="18" charset="0"/>
              </a:rPr>
              <a:t>giving care, have </a:t>
            </a:r>
            <a:r>
              <a:rPr lang="en-US" dirty="0" smtClean="0">
                <a:latin typeface="Times New Roman" panose="02020603050405020304" pitchFamily="18" charset="0"/>
                <a:cs typeface="Times New Roman" panose="02020603050405020304" pitchFamily="18" charset="0"/>
              </a:rPr>
              <a:t>a direct </a:t>
            </a:r>
            <a:r>
              <a:rPr lang="en-US" dirty="0">
                <a:latin typeface="Times New Roman" panose="02020603050405020304" pitchFamily="18" charset="0"/>
                <a:cs typeface="Times New Roman" panose="02020603050405020304" pitchFamily="18" charset="0"/>
              </a:rPr>
              <a:t>and indirect impact on positive patient </a:t>
            </a:r>
            <a:r>
              <a:rPr lang="en-US" dirty="0" smtClean="0">
                <a:latin typeface="Times New Roman" panose="02020603050405020304" pitchFamily="18" charset="0"/>
                <a:cs typeface="Times New Roman" panose="02020603050405020304" pitchFamily="18" charset="0"/>
              </a:rPr>
              <a:t>outcomes.</a:t>
            </a:r>
            <a:r>
              <a:rPr lang="en-US" baseline="0"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2. The rise in the number of older adults will require an increasing demand for more nursing skills in assessing older persons' health and</a:t>
            </a:r>
          </a:p>
          <a:p>
            <a:r>
              <a:rPr lang="en-US" dirty="0" smtClean="0">
                <a:latin typeface="Times New Roman" panose="02020603050405020304" pitchFamily="18" charset="0"/>
                <a:cs typeface="Times New Roman" panose="02020603050405020304" pitchFamily="18" charset="0"/>
              </a:rPr>
              <a:t>    acute care needs in hospitals, and in primary care.</a:t>
            </a:r>
          </a:p>
          <a:p>
            <a:r>
              <a:rPr lang="en-US" dirty="0" smtClean="0">
                <a:latin typeface="Times New Roman" panose="02020603050405020304" pitchFamily="18" charset="0"/>
                <a:cs typeface="Times New Roman" panose="02020603050405020304" pitchFamily="18" charset="0"/>
              </a:rPr>
              <a:t>3.</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negative attitudes may result in poor delivery of care to gerontology patients. </a:t>
            </a:r>
          </a:p>
          <a:p>
            <a:pPr lvl="0"/>
            <a:r>
              <a:rPr lang="en-US" dirty="0" smtClean="0">
                <a:latin typeface="Times New Roman" panose="02020603050405020304" pitchFamily="18" charset="0"/>
                <a:cs typeface="Times New Roman" panose="02020603050405020304" pitchFamily="18" charset="0"/>
              </a:rPr>
              <a:t>4.</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possibility of understaffed geriatric facilities due to students not choosing gerontology as their first choice of career path.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5.</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Few </a:t>
            </a:r>
            <a:r>
              <a:rPr lang="en-US" dirty="0">
                <a:latin typeface="Times New Roman" panose="02020603050405020304" pitchFamily="18" charset="0"/>
                <a:cs typeface="Times New Roman" panose="02020603050405020304" pitchFamily="18" charset="0"/>
              </a:rPr>
              <a:t>graduates of nursing will choose gerontology nursing as their first choice of career </a:t>
            </a:r>
            <a:r>
              <a:rPr lang="en-US" dirty="0" smtClean="0">
                <a:latin typeface="Times New Roman" panose="02020603050405020304" pitchFamily="18" charset="0"/>
                <a:cs typeface="Times New Roman" panose="02020603050405020304" pitchFamily="18" charset="0"/>
              </a:rPr>
              <a:t>path </a:t>
            </a:r>
            <a:r>
              <a:rPr lang="en-US" baseline="0" dirty="0" smtClean="0">
                <a:latin typeface="Times New Roman" panose="02020603050405020304" pitchFamily="18" charset="0"/>
                <a:cs typeface="Times New Roman" panose="02020603050405020304" pitchFamily="18" charset="0"/>
              </a:rPr>
              <a:t>(</a:t>
            </a:r>
            <a:r>
              <a:rPr lang="en-US" sz="1200" dirty="0" err="1" smtClean="0">
                <a:solidFill>
                  <a:schemeClr val="tx1"/>
                </a:solidFill>
                <a:latin typeface="Times New Roman" panose="02020603050405020304" pitchFamily="18" charset="0"/>
                <a:cs typeface="Times New Roman" panose="02020603050405020304" pitchFamily="18" charset="0"/>
              </a:rPr>
              <a:t>Lin,Chen</a:t>
            </a:r>
            <a:r>
              <a:rPr lang="en-US" sz="1200" dirty="0" smtClean="0">
                <a:solidFill>
                  <a:schemeClr val="tx1"/>
                </a:solidFill>
                <a:latin typeface="Times New Roman" panose="02020603050405020304" pitchFamily="18" charset="0"/>
                <a:cs typeface="Times New Roman" panose="02020603050405020304" pitchFamily="18" charset="0"/>
              </a:rPr>
              <a:t>,</a:t>
            </a:r>
            <a:r>
              <a:rPr lang="en-US" sz="1200" baseline="0" dirty="0" smtClean="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Hsieh, and</a:t>
            </a:r>
            <a:r>
              <a:rPr lang="en-US" sz="1200" baseline="0" dirty="0" smtClean="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Lin</a:t>
            </a:r>
            <a:r>
              <a:rPr lang="en-US" sz="1200" baseline="0" dirty="0" smtClean="0">
                <a:solidFill>
                  <a:schemeClr val="tx1"/>
                </a:solidFill>
                <a:latin typeface="Times New Roman" panose="02020603050405020304" pitchFamily="18" charset="0"/>
                <a:cs typeface="Times New Roman" panose="02020603050405020304" pitchFamily="18" charset="0"/>
              </a:rPr>
              <a:t> (</a:t>
            </a:r>
            <a:r>
              <a:rPr lang="en-US" sz="1200" dirty="0" smtClean="0">
                <a:solidFill>
                  <a:schemeClr val="tx1"/>
                </a:solidFill>
                <a:latin typeface="Times New Roman" panose="02020603050405020304" pitchFamily="18" charset="0"/>
                <a:cs typeface="Times New Roman" panose="02020603050405020304" pitchFamily="18" charset="0"/>
              </a:rPr>
              <a:t>2016).</a:t>
            </a:r>
          </a:p>
          <a:p>
            <a:pPr marL="0" lvl="0" indent="0">
              <a:buNone/>
            </a:pPr>
            <a:r>
              <a:rPr lang="en-US" dirty="0" smtClean="0">
                <a:latin typeface="Times New Roman" panose="02020603050405020304" pitchFamily="18" charset="0"/>
                <a:cs typeface="Times New Roman" panose="02020603050405020304" pitchFamily="18" charset="0"/>
              </a:rPr>
              <a:t>6.</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Despite </a:t>
            </a:r>
            <a:r>
              <a:rPr lang="en-US" dirty="0">
                <a:latin typeface="Times New Roman" panose="02020603050405020304" pitchFamily="18" charset="0"/>
                <a:cs typeface="Times New Roman" panose="02020603050405020304" pitchFamily="18" charset="0"/>
              </a:rPr>
              <a:t>evidence that negative attitude towards older individuals exists, not many practical, hands-on, </a:t>
            </a:r>
            <a:r>
              <a:rPr lang="en-US" dirty="0" smtClean="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experiential </a:t>
            </a:r>
            <a:r>
              <a:rPr lang="en-US" dirty="0" smtClean="0">
                <a:latin typeface="Times New Roman" panose="02020603050405020304" pitchFamily="18" charset="0"/>
                <a:cs typeface="Times New Roman" panose="02020603050405020304" pitchFamily="18" charset="0"/>
              </a:rPr>
              <a:t>learning</a:t>
            </a:r>
          </a:p>
          <a:p>
            <a:pPr marL="0" lvl="0" indent="0">
              <a:buNone/>
            </a:pPr>
            <a:r>
              <a:rPr lang="en-US" dirty="0" smtClean="0">
                <a:latin typeface="Times New Roman" panose="02020603050405020304" pitchFamily="18" charset="0"/>
                <a:cs typeface="Times New Roman" panose="02020603050405020304" pitchFamily="18" charset="0"/>
              </a:rPr>
              <a:t>    interventions </a:t>
            </a:r>
            <a:r>
              <a:rPr lang="en-US" dirty="0">
                <a:latin typeface="Times New Roman" panose="02020603050405020304" pitchFamily="18" charset="0"/>
                <a:cs typeface="Times New Roman" panose="02020603050405020304" pitchFamily="18" charset="0"/>
              </a:rPr>
              <a:t>have been done to address the affective domain aspect of the theory-practice gap in </a:t>
            </a:r>
            <a:r>
              <a:rPr lang="en-US" dirty="0" smtClean="0">
                <a:latin typeface="Times New Roman" panose="02020603050405020304" pitchFamily="18" charset="0"/>
                <a:cs typeface="Times New Roman" panose="02020603050405020304" pitchFamily="18" charset="0"/>
              </a:rPr>
              <a:t>geriatric nursing</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p>
          <a:p>
            <a:endParaRPr lang="en-US" b="1" dirty="0"/>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33CE13C-5B5C-4260-AF28-44F2E15C1A26}" type="slidenum">
              <a:rPr lang="en-US" smtClean="0"/>
              <a:t>3</a:t>
            </a:fld>
            <a:endParaRPr lang="en-US"/>
          </a:p>
        </p:txBody>
      </p:sp>
    </p:spTree>
    <p:extLst>
      <p:ext uri="{BB962C8B-B14F-4D97-AF65-F5344CB8AC3E}">
        <p14:creationId xmlns:p14="http://schemas.microsoft.com/office/powerpoint/2010/main" val="3995631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093">
              <a:defRPr/>
            </a:pPr>
            <a:r>
              <a:rPr lang="en-US" b="1" dirty="0">
                <a:latin typeface="Times New Roman" panose="02020603050405020304" pitchFamily="18" charset="0"/>
                <a:cs typeface="Times New Roman" panose="02020603050405020304" pitchFamily="18" charset="0"/>
              </a:rPr>
              <a:t>Research Question</a:t>
            </a:r>
          </a:p>
          <a:p>
            <a:pPr defTabSz="924093">
              <a:defRPr/>
            </a:pPr>
            <a:endParaRPr lang="en-US" dirty="0">
              <a:latin typeface="Times New Roman" panose="02020603050405020304" pitchFamily="18" charset="0"/>
              <a:cs typeface="Times New Roman" panose="02020603050405020304" pitchFamily="18" charset="0"/>
            </a:endParaRPr>
          </a:p>
          <a:p>
            <a:pPr defTabSz="924093">
              <a:defRPr/>
            </a:pPr>
            <a:r>
              <a:rPr lang="en-US" dirty="0">
                <a:latin typeface="Times New Roman" panose="02020603050405020304" pitchFamily="18" charset="0"/>
                <a:cs typeface="Times New Roman" panose="02020603050405020304" pitchFamily="18" charset="0"/>
              </a:rPr>
              <a:t>The research question this project was designed to answer is: </a:t>
            </a:r>
            <a:r>
              <a:rPr lang="en-US" b="1" dirty="0">
                <a:latin typeface="Times New Roman" panose="02020603050405020304" pitchFamily="18" charset="0"/>
                <a:cs typeface="Times New Roman" panose="02020603050405020304" pitchFamily="18" charset="0"/>
              </a:rPr>
              <a:t>Does role play simulation make a significant difference in mean group attitude scores of first-year associate degree in nursing, semester-one, generic nursing students’ toward older patients’ on the Kogan’s Attitude towards Old People inventory? </a:t>
            </a:r>
          </a:p>
          <a:p>
            <a:endParaRPr lang="en-US" dirty="0"/>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4</a:t>
            </a:fld>
            <a:endParaRPr lang="en-US"/>
          </a:p>
        </p:txBody>
      </p:sp>
    </p:spTree>
    <p:extLst>
      <p:ext uri="{BB962C8B-B14F-4D97-AF65-F5344CB8AC3E}">
        <p14:creationId xmlns:p14="http://schemas.microsoft.com/office/powerpoint/2010/main" val="3434777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cs typeface="Times New Roman" panose="02020603050405020304" pitchFamily="18" charset="0"/>
              </a:rPr>
              <a:t>Theoretical Framework</a:t>
            </a:r>
          </a:p>
          <a:p>
            <a:endParaRPr lang="en-US" dirty="0">
              <a:latin typeface="Times New Roman" panose="02020603050405020304" pitchFamily="18" charset="0"/>
              <a:cs typeface="Times New Roman" panose="02020603050405020304" pitchFamily="18" charset="0"/>
            </a:endParaRPr>
          </a:p>
          <a:p>
            <a:pPr defTabSz="924093">
              <a:defRPr/>
            </a:pPr>
            <a:r>
              <a:rPr lang="en-US" dirty="0">
                <a:latin typeface="Times New Roman" panose="02020603050405020304" pitchFamily="18" charset="0"/>
                <a:cs typeface="Times New Roman" panose="02020603050405020304" pitchFamily="18" charset="0"/>
              </a:rPr>
              <a:t>As an</a:t>
            </a:r>
            <a:r>
              <a:rPr lang="en-US" baseline="0" dirty="0">
                <a:latin typeface="Times New Roman" panose="02020603050405020304" pitchFamily="18" charset="0"/>
                <a:cs typeface="Times New Roman" panose="02020603050405020304" pitchFamily="18" charset="0"/>
              </a:rPr>
              <a:t> educator, I can t</a:t>
            </a:r>
            <a:r>
              <a:rPr lang="en-US" dirty="0">
                <a:latin typeface="Times New Roman" panose="02020603050405020304" pitchFamily="18" charset="0"/>
                <a:cs typeface="Times New Roman" panose="02020603050405020304" pitchFamily="18" charset="0"/>
              </a:rPr>
              <a:t>each geriatric nursing easily through lectures.  However, the enhancement of attitudes and assumptions about older adults requires more than lecture alone. </a:t>
            </a:r>
          </a:p>
          <a:p>
            <a:pPr defTabSz="924093">
              <a:defRPr/>
            </a:pPr>
            <a:endParaRPr lang="en-US" dirty="0">
              <a:latin typeface="Times New Roman" panose="02020603050405020304" pitchFamily="18" charset="0"/>
              <a:cs typeface="Times New Roman" panose="02020603050405020304" pitchFamily="18" charset="0"/>
            </a:endParaRPr>
          </a:p>
          <a:p>
            <a:pPr defTabSz="924093">
              <a:defRPr/>
            </a:pPr>
            <a:r>
              <a:rPr lang="en-US" dirty="0">
                <a:latin typeface="Times New Roman" panose="02020603050405020304" pitchFamily="18" charset="0"/>
                <a:cs typeface="Times New Roman" panose="02020603050405020304" pitchFamily="18" charset="0"/>
              </a:rPr>
              <a:t>It is for this reason that I incorporated Kolb’s experiential learning theoretical</a:t>
            </a:r>
            <a:r>
              <a:rPr lang="en-US" baseline="0" dirty="0">
                <a:latin typeface="Times New Roman" panose="02020603050405020304" pitchFamily="18" charset="0"/>
                <a:cs typeface="Times New Roman" panose="02020603050405020304" pitchFamily="18" charset="0"/>
              </a:rPr>
              <a:t> framework into this project as it</a:t>
            </a:r>
            <a:r>
              <a:rPr lang="en-US" dirty="0">
                <a:latin typeface="Times New Roman" panose="02020603050405020304" pitchFamily="18" charset="0"/>
                <a:cs typeface="Times New Roman" panose="02020603050405020304" pitchFamily="18" charset="0"/>
              </a:rPr>
              <a:t> is congruent with the process of a role-play simulation experience as both allow participants to connect previous experiences with new ideas.  </a:t>
            </a:r>
          </a:p>
          <a:p>
            <a:pPr defTabSz="924093">
              <a:defRPr/>
            </a:pPr>
            <a:endParaRPr lang="en-US" dirty="0">
              <a:latin typeface="Times New Roman" panose="02020603050405020304" pitchFamily="18" charset="0"/>
              <a:cs typeface="Times New Roman" panose="02020603050405020304" pitchFamily="18" charset="0"/>
            </a:endParaRPr>
          </a:p>
          <a:p>
            <a:pPr defTabSz="924093">
              <a:defRPr/>
            </a:pPr>
            <a:r>
              <a:rPr lang="en-US" dirty="0">
                <a:latin typeface="Times New Roman" panose="02020603050405020304" pitchFamily="18" charset="0"/>
                <a:cs typeface="Times New Roman" panose="02020603050405020304" pitchFamily="18" charset="0"/>
              </a:rPr>
              <a:t>At the </a:t>
            </a:r>
            <a:r>
              <a:rPr lang="en-US" b="1" dirty="0">
                <a:latin typeface="Times New Roman" panose="02020603050405020304" pitchFamily="18" charset="0"/>
                <a:cs typeface="Times New Roman" panose="02020603050405020304" pitchFamily="18" charset="0"/>
              </a:rPr>
              <a:t>concrete experience stage</a:t>
            </a:r>
            <a:r>
              <a:rPr lang="en-US" dirty="0">
                <a:latin typeface="Times New Roman" panose="02020603050405020304" pitchFamily="18" charset="0"/>
                <a:cs typeface="Times New Roman" panose="02020603050405020304" pitchFamily="18" charset="0"/>
              </a:rPr>
              <a:t>, the student learner began by having an active experience, the role-play simulation. </a:t>
            </a:r>
          </a:p>
          <a:p>
            <a:pPr defTabSz="924093">
              <a:defRPr/>
            </a:pPr>
            <a:endParaRPr lang="en-US" dirty="0">
              <a:latin typeface="Times New Roman" panose="02020603050405020304" pitchFamily="18" charset="0"/>
              <a:cs typeface="Times New Roman" panose="02020603050405020304" pitchFamily="18" charset="0"/>
            </a:endParaRPr>
          </a:p>
          <a:p>
            <a:pPr defTabSz="924093">
              <a:defRPr/>
            </a:pPr>
            <a:r>
              <a:rPr lang="en-US" dirty="0">
                <a:latin typeface="Times New Roman" panose="02020603050405020304" pitchFamily="18" charset="0"/>
                <a:cs typeface="Times New Roman" panose="02020603050405020304" pitchFamily="18" charset="0"/>
              </a:rPr>
              <a:t>After the role-play simulation, the student took the time to reflect on the experience in the debriefing session.  Also, l</a:t>
            </a:r>
            <a:r>
              <a:rPr lang="en-US" b="0" dirty="0">
                <a:solidFill>
                  <a:schemeClr val="tx1"/>
                </a:solidFill>
                <a:latin typeface="Times New Roman" panose="02020603050405020304" pitchFamily="18" charset="0"/>
                <a:cs typeface="Times New Roman" panose="02020603050405020304" pitchFamily="18" charset="0"/>
              </a:rPr>
              <a:t>ots of questions were asked and feedback given at</a:t>
            </a:r>
            <a:r>
              <a:rPr lang="en-US" b="0" baseline="0" dirty="0">
                <a:solidFill>
                  <a:schemeClr val="tx1"/>
                </a:solidFill>
                <a:latin typeface="Times New Roman" panose="02020603050405020304" pitchFamily="18" charset="0"/>
                <a:cs typeface="Times New Roman" panose="02020603050405020304" pitchFamily="18" charset="0"/>
              </a:rPr>
              <a:t> this the </a:t>
            </a:r>
            <a:r>
              <a:rPr lang="en-US" b="1" baseline="0" dirty="0">
                <a:solidFill>
                  <a:schemeClr val="tx1"/>
                </a:solidFill>
                <a:latin typeface="Times New Roman" panose="02020603050405020304" pitchFamily="18" charset="0"/>
                <a:cs typeface="Times New Roman" panose="02020603050405020304" pitchFamily="18" charset="0"/>
              </a:rPr>
              <a:t>reflective observation stage</a:t>
            </a:r>
            <a:r>
              <a:rPr lang="en-US" b="1" dirty="0">
                <a:solidFill>
                  <a:schemeClr val="tx1"/>
                </a:solidFill>
                <a:latin typeface="Times New Roman" panose="02020603050405020304" pitchFamily="18" charset="0"/>
                <a:cs typeface="Times New Roman" panose="02020603050405020304" pitchFamily="18" charset="0"/>
              </a:rPr>
              <a:t>. </a:t>
            </a:r>
          </a:p>
          <a:p>
            <a:pPr defTabSz="924093">
              <a:defRPr/>
            </a:pPr>
            <a:endParaRPr lang="en-US" b="0" dirty="0">
              <a:solidFill>
                <a:schemeClr val="tx1"/>
              </a:solidFill>
              <a:latin typeface="Times New Roman" panose="02020603050405020304" pitchFamily="18" charset="0"/>
              <a:cs typeface="Times New Roman" panose="02020603050405020304" pitchFamily="18" charset="0"/>
            </a:endParaRPr>
          </a:p>
          <a:p>
            <a:pPr defTabSz="924093">
              <a:defRPr/>
            </a:pPr>
            <a:r>
              <a:rPr lang="en-US" dirty="0">
                <a:latin typeface="Times New Roman" panose="02020603050405020304" pitchFamily="18" charset="0"/>
                <a:cs typeface="Times New Roman" panose="02020603050405020304" pitchFamily="18" charset="0"/>
              </a:rPr>
              <a:t>Next, at the </a:t>
            </a:r>
            <a:r>
              <a:rPr lang="en-US" b="1" dirty="0">
                <a:latin typeface="Times New Roman" panose="02020603050405020304" pitchFamily="18" charset="0"/>
                <a:cs typeface="Times New Roman" panose="02020603050405020304" pitchFamily="18" charset="0"/>
              </a:rPr>
              <a:t>abstract conceptualization stage</a:t>
            </a:r>
            <a:r>
              <a:rPr lang="en-US" dirty="0">
                <a:latin typeface="Times New Roman" panose="02020603050405020304" pitchFamily="18" charset="0"/>
                <a:cs typeface="Times New Roman" panose="02020603050405020304" pitchFamily="18" charset="0"/>
              </a:rPr>
              <a:t>, the student drew conclusions and related them to what they had experienced during the simulation and the concepts learned during the debriefing session.  At this stage, the students examined what they already knew, and the new knowledge they gained from the simulation and debriefing sessions. </a:t>
            </a:r>
          </a:p>
          <a:p>
            <a:pPr defTabSz="924093">
              <a:defRPr/>
            </a:pPr>
            <a:endParaRPr lang="en-US" dirty="0">
              <a:latin typeface="Times New Roman" panose="02020603050405020304" pitchFamily="18" charset="0"/>
              <a:cs typeface="Times New Roman" panose="02020603050405020304" pitchFamily="18" charset="0"/>
            </a:endParaRPr>
          </a:p>
          <a:p>
            <a:pPr defTabSz="924093">
              <a:defRPr/>
            </a:pPr>
            <a:r>
              <a:rPr lang="en-US" dirty="0">
                <a:latin typeface="Times New Roman" panose="02020603050405020304" pitchFamily="18" charset="0"/>
                <a:cs typeface="Times New Roman" panose="02020603050405020304" pitchFamily="18" charset="0"/>
              </a:rPr>
              <a:t>The examination of previous and new knowledge will lead to the </a:t>
            </a:r>
            <a:r>
              <a:rPr lang="en-US" b="1" dirty="0">
                <a:latin typeface="Times New Roman" panose="02020603050405020304" pitchFamily="18" charset="0"/>
                <a:cs typeface="Times New Roman" panose="02020603050405020304" pitchFamily="18" charset="0"/>
              </a:rPr>
              <a:t>active experimentation phase.  </a:t>
            </a:r>
            <a:r>
              <a:rPr lang="en-US" dirty="0">
                <a:latin typeface="Times New Roman" panose="02020603050405020304" pitchFamily="18" charset="0"/>
                <a:cs typeface="Times New Roman" panose="02020603050405020304" pitchFamily="18" charset="0"/>
              </a:rPr>
              <a:t>Students at this stage, plan how they will put into action in the clinical setting, what they have learned from the role-play simulation experience</a:t>
            </a:r>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5</a:t>
            </a:fld>
            <a:endParaRPr lang="en-US"/>
          </a:p>
        </p:txBody>
      </p:sp>
    </p:spTree>
    <p:extLst>
      <p:ext uri="{BB962C8B-B14F-4D97-AF65-F5344CB8AC3E}">
        <p14:creationId xmlns:p14="http://schemas.microsoft.com/office/powerpoint/2010/main" val="1342544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cs typeface="Times New Roman" panose="02020603050405020304" pitchFamily="18" charset="0"/>
              </a:rPr>
              <a:t>Methodology/Study Design/Sample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So, for this project, I decided to utilize a quantitative, quasi-experimental, one-group, non-random, pretest-posttest research design with twenty-three first-year, semester-one, generic, associate degree in nursing students attending a private college in South Florida.  LPN students were excluded from participating in this project as they were not enrolled in the Fundamentals of Nursing course.</a:t>
            </a:r>
          </a:p>
          <a:p>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 project was conducted during a Fundamental of Nursing laboratory session. The students were assigned to long-term care facilities starting the third week of the Fundamentals of Nursing course.</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theme of the role-play simulation was:  </a:t>
            </a:r>
            <a:r>
              <a:rPr lang="en-US" b="1" i="1" dirty="0">
                <a:latin typeface="Times New Roman" panose="02020603050405020304" pitchFamily="18" charset="0"/>
                <a:cs typeface="Times New Roman" panose="02020603050405020304" pitchFamily="18" charset="0"/>
              </a:rPr>
              <a:t>Treat others how you would want to be treated</a:t>
            </a:r>
            <a:r>
              <a:rPr lang="en-US" dirty="0">
                <a:latin typeface="Times New Roman" panose="02020603050405020304" pitchFamily="18" charset="0"/>
                <a:cs typeface="Times New Roman" panose="02020603050405020304" pitchFamily="18" charset="0"/>
              </a:rPr>
              <a:t>. Participants completed a brief demographic survey that included questions about age, prior course on aging, intent to work with older adults, and previous experience with older adults (65 years and older).  The instrument used for this project was the Kogan Attitude toward Old People questionnaire, a 6-point Likert-type scale, utilized before and one week after a role-play simulation.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To summarize the demographic characteristics of the sample, descriptive statistics were </a:t>
            </a:r>
            <a:r>
              <a:rPr lang="en-US" dirty="0"/>
              <a:t>used.</a:t>
            </a:r>
          </a:p>
          <a:p>
            <a:pPr defTabSz="923990">
              <a:defRPr/>
            </a:pPr>
            <a:endParaRPr lang="en-US" dirty="0">
              <a:latin typeface="Times New Roman" panose="02020603050405020304" pitchFamily="18" charset="0"/>
              <a:cs typeface="Times New Roman" panose="02020603050405020304" pitchFamily="18" charset="0"/>
            </a:endParaRPr>
          </a:p>
          <a:p>
            <a:pPr defTabSz="941545">
              <a:defRPr/>
            </a:pPr>
            <a:endParaRPr lang="en-US" dirty="0">
              <a:latin typeface="Times New Roman" panose="02020603050405020304" pitchFamily="18" charset="0"/>
              <a:cs typeface="Times New Roman" panose="02020603050405020304" pitchFamily="18" charset="0"/>
            </a:endParaRPr>
          </a:p>
          <a:p>
            <a:endParaRPr lang="en-US" dirty="0"/>
          </a:p>
          <a:p>
            <a:endParaRPr lang="en-US" dirty="0"/>
          </a:p>
          <a:p>
            <a:pPr defTabSz="941545">
              <a:defRPr/>
            </a:pPr>
            <a:endParaRPr lang="en-US" dirty="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33CE13C-5B5C-4260-AF28-44F2E15C1A26}" type="slidenum">
              <a:rPr lang="en-US" smtClean="0"/>
              <a:t>6</a:t>
            </a:fld>
            <a:endParaRPr lang="en-US"/>
          </a:p>
        </p:txBody>
      </p:sp>
    </p:spTree>
    <p:extLst>
      <p:ext uri="{BB962C8B-B14F-4D97-AF65-F5344CB8AC3E}">
        <p14:creationId xmlns:p14="http://schemas.microsoft.com/office/powerpoint/2010/main" val="15616391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90">
              <a:defRPr/>
            </a:pPr>
            <a:r>
              <a:rPr lang="en-US" dirty="0" smtClean="0">
                <a:latin typeface="Times New Roman" panose="02020603050405020304" pitchFamily="18" charset="0"/>
                <a:cs typeface="Times New Roman" panose="02020603050405020304" pitchFamily="18" charset="0"/>
              </a:rPr>
              <a:t>Based </a:t>
            </a:r>
            <a:r>
              <a:rPr lang="en-US" dirty="0">
                <a:latin typeface="Times New Roman" panose="02020603050405020304" pitchFamily="18" charset="0"/>
                <a:cs typeface="Times New Roman" panose="02020603050405020304" pitchFamily="18" charset="0"/>
              </a:rPr>
              <a:t>on the results presented in Table 1, the majority (87.0%) of students in this group were 25 years old or older.  </a:t>
            </a:r>
          </a:p>
          <a:p>
            <a:pPr defTabSz="923990">
              <a:defRPr/>
            </a:pPr>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7</a:t>
            </a:fld>
            <a:endParaRPr lang="en-US"/>
          </a:p>
        </p:txBody>
      </p:sp>
    </p:spTree>
    <p:extLst>
      <p:ext uri="{BB962C8B-B14F-4D97-AF65-F5344CB8AC3E}">
        <p14:creationId xmlns:p14="http://schemas.microsoft.com/office/powerpoint/2010/main" val="405895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90">
              <a:lnSpc>
                <a:spcPct val="200000"/>
              </a:lnSpc>
              <a:defRPr/>
            </a:pPr>
            <a:r>
              <a:rPr lang="en-US" dirty="0">
                <a:latin typeface="Times New Roman" panose="02020603050405020304" pitchFamily="18" charset="0"/>
                <a:cs typeface="Times New Roman" panose="02020603050405020304" pitchFamily="18" charset="0"/>
              </a:rPr>
              <a:t>     Table 2 results show that the majority of students (82.6%) did not have prior course on aging.</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33CE13C-5B5C-4260-AF28-44F2E15C1A26}" type="slidenum">
              <a:rPr lang="en-US" smtClean="0"/>
              <a:t>8</a:t>
            </a:fld>
            <a:endParaRPr lang="en-US"/>
          </a:p>
        </p:txBody>
      </p:sp>
    </p:spTree>
    <p:extLst>
      <p:ext uri="{BB962C8B-B14F-4D97-AF65-F5344CB8AC3E}">
        <p14:creationId xmlns:p14="http://schemas.microsoft.com/office/powerpoint/2010/main" val="13965706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90">
              <a:defRPr/>
            </a:pPr>
            <a:r>
              <a:rPr lang="en-US" dirty="0">
                <a:latin typeface="Times New Roman" panose="02020603050405020304" pitchFamily="18" charset="0"/>
                <a:cs typeface="Times New Roman" panose="02020603050405020304" pitchFamily="18" charset="0"/>
              </a:rPr>
              <a:t>   Based on Table 3 results, the participants are somewhat polarized. They seem to be fairly sure they want to work with older adults with 39.1% answering “Yes definitely” or “Yes, probably” or fairly sure they do not as 43.4% answering “Probably not” or “Definitely not”.</a:t>
            </a:r>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9</a:t>
            </a:fld>
            <a:endParaRPr lang="en-US"/>
          </a:p>
        </p:txBody>
      </p:sp>
    </p:spTree>
    <p:extLst>
      <p:ext uri="{BB962C8B-B14F-4D97-AF65-F5344CB8AC3E}">
        <p14:creationId xmlns:p14="http://schemas.microsoft.com/office/powerpoint/2010/main" val="2066929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90">
              <a:defRPr/>
            </a:pPr>
            <a:r>
              <a:rPr lang="en-US" b="1" dirty="0">
                <a:solidFill>
                  <a:schemeClr val="tx1"/>
                </a:solidFill>
                <a:latin typeface="Times New Roman" panose="02020603050405020304" pitchFamily="18" charset="0"/>
                <a:cs typeface="Times New Roman" panose="02020603050405020304" pitchFamily="18" charset="0"/>
              </a:rPr>
              <a:t>Distribution of Experience Working with Older Adults</a:t>
            </a:r>
          </a:p>
          <a:p>
            <a:endParaRPr lang="en-US" dirty="0">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           Table 4 results show that most of the participants have had some experience with elderly individuals; only 21.7% responded that they had “No Experience. The most common experiences are through a relationship with an elderly relative (56.5%) or care for an elderly relative (34.8%). The percentages of participants who have worked with a non-relative through a nursing home, a hospital, or a home care agency are much lower (17.4%, 4.3%, and 13.0%, respectively). </a:t>
            </a:r>
          </a:p>
          <a:p>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Overall the data indicates that the respondents were more likely to have personal, rather than professional experiences with the elderly. </a:t>
            </a:r>
          </a:p>
          <a:p>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I will now present the results</a:t>
            </a:r>
            <a:r>
              <a:rPr lang="en-US" baseline="0" dirty="0">
                <a:solidFill>
                  <a:schemeClr val="tx1"/>
                </a:solidFill>
                <a:latin typeface="Times New Roman" panose="02020603050405020304" pitchFamily="18" charset="0"/>
                <a:cs typeface="Times New Roman" panose="02020603050405020304" pitchFamily="18" charset="0"/>
              </a:rPr>
              <a:t> </a:t>
            </a:r>
            <a:r>
              <a:rPr lang="en-US" dirty="0">
                <a:solidFill>
                  <a:schemeClr val="tx1"/>
                </a:solidFill>
                <a:latin typeface="Times New Roman" panose="02020603050405020304" pitchFamily="18" charset="0"/>
                <a:cs typeface="Times New Roman" panose="02020603050405020304" pitchFamily="18" charset="0"/>
              </a:rPr>
              <a:t>of the pretest and posttest survey results starting</a:t>
            </a:r>
            <a:r>
              <a:rPr lang="en-US" baseline="0" dirty="0">
                <a:solidFill>
                  <a:schemeClr val="tx1"/>
                </a:solidFill>
                <a:latin typeface="Times New Roman" panose="02020603050405020304" pitchFamily="18" charset="0"/>
                <a:cs typeface="Times New Roman" panose="02020603050405020304" pitchFamily="18" charset="0"/>
              </a:rPr>
              <a:t> with the </a:t>
            </a:r>
            <a:r>
              <a:rPr lang="en-US" dirty="0">
                <a:solidFill>
                  <a:schemeClr val="tx1"/>
                </a:solidFill>
                <a:latin typeface="Times New Roman" panose="02020603050405020304" pitchFamily="18" charset="0"/>
                <a:cs typeface="Times New Roman" panose="02020603050405020304" pitchFamily="18" charset="0"/>
              </a:rPr>
              <a:t>preliminary analysis.</a:t>
            </a:r>
          </a:p>
        </p:txBody>
      </p:sp>
      <p:sp>
        <p:nvSpPr>
          <p:cNvPr id="4" name="Slide Number Placeholder 3"/>
          <p:cNvSpPr>
            <a:spLocks noGrp="1"/>
          </p:cNvSpPr>
          <p:nvPr>
            <p:ph type="sldNum" sz="quarter" idx="10"/>
          </p:nvPr>
        </p:nvSpPr>
        <p:spPr/>
        <p:txBody>
          <a:bodyPr/>
          <a:lstStyle/>
          <a:p>
            <a:fld id="{733CE13C-5B5C-4260-AF28-44F2E15C1A26}" type="slidenum">
              <a:rPr lang="en-US" smtClean="0"/>
              <a:t>10</a:t>
            </a:fld>
            <a:endParaRPr lang="en-US"/>
          </a:p>
        </p:txBody>
      </p:sp>
    </p:spTree>
    <p:extLst>
      <p:ext uri="{BB962C8B-B14F-4D97-AF65-F5344CB8AC3E}">
        <p14:creationId xmlns:p14="http://schemas.microsoft.com/office/powerpoint/2010/main" val="2650558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cs typeface="Times New Roman" panose="02020603050405020304" pitchFamily="18" charset="0"/>
              </a:rPr>
              <a:t>Preliminary Analysis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scoring provided in Table 5 is based on the sums of the correctly scored responses for each respondent. Theoretically, a score may be between 34, most negative attitude possible, and 204, most positive attitude possible.  From Table 5, the mean score did indeed increase for these participants from the pretest to the posttest (pretest mean was 114.9 and posttest mean 126.2). The median score also increased with pretest of 118.0 and posttest 122.0. The minimum and maximum scores for all respondents were higher in the posttest. Table 5 indicates that these respondents’ scores did indeed increase after the intervention.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 will now provide statistical tests to determine whether this effect would occur in a larger population of undergraduate nursing students or whether there is no evidence that it extends beyond this sample.</a:t>
            </a:r>
          </a:p>
          <a:p>
            <a:pPr lvl="0"/>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11</a:t>
            </a:fld>
            <a:endParaRPr lang="en-US"/>
          </a:p>
        </p:txBody>
      </p:sp>
    </p:spTree>
    <p:extLst>
      <p:ext uri="{BB962C8B-B14F-4D97-AF65-F5344CB8AC3E}">
        <p14:creationId xmlns:p14="http://schemas.microsoft.com/office/powerpoint/2010/main" val="42243199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90">
              <a:defRPr/>
            </a:pPr>
            <a:r>
              <a:rPr lang="en-US" b="1" dirty="0">
                <a:latin typeface="Times New Roman" panose="02020603050405020304" pitchFamily="18" charset="0"/>
                <a:cs typeface="Times New Roman" panose="02020603050405020304" pitchFamily="18" charset="0"/>
              </a:rPr>
              <a:t>Preliminary Analysis (Cont’d)</a:t>
            </a:r>
            <a:endParaRPr lang="en-US" dirty="0">
              <a:latin typeface="Times New Roman" panose="02020603050405020304" pitchFamily="18" charset="0"/>
              <a:cs typeface="Times New Roman" panose="02020603050405020304" pitchFamily="18" charset="0"/>
            </a:endParaRPr>
          </a:p>
          <a:p>
            <a:pPr defTabSz="923990">
              <a:defRPr/>
            </a:pPr>
            <a:endParaRPr lang="en-US" dirty="0">
              <a:latin typeface="Times New Roman" panose="02020603050405020304" pitchFamily="18" charset="0"/>
              <a:cs typeface="Times New Roman" panose="02020603050405020304" pitchFamily="18" charset="0"/>
            </a:endParaRPr>
          </a:p>
          <a:p>
            <a:pPr defTabSz="923990">
              <a:defRPr/>
            </a:pPr>
            <a:r>
              <a:rPr lang="en-US" dirty="0">
                <a:latin typeface="Times New Roman" panose="02020603050405020304" pitchFamily="18" charset="0"/>
                <a:cs typeface="Times New Roman" panose="02020603050405020304" pitchFamily="18" charset="0"/>
              </a:rPr>
              <a:t>           Figures 2 and 3, provide histograms of the students’ scores how they answered the items on the survey instrument. Figure 1 shows two groups of individuals at pretest; those with relatively negative attitudes, and those with relatively positive attitudes. This interpretation is evident because there are two “modes” or peaks in the graph, one that occurs around a score of 80, and one that occurs around a score of 140. </a:t>
            </a:r>
          </a:p>
          <a:p>
            <a:pPr defTabSz="923990">
              <a:defRPr/>
            </a:pPr>
            <a:endParaRPr lang="en-US" dirty="0">
              <a:latin typeface="Times New Roman" panose="02020603050405020304" pitchFamily="18" charset="0"/>
              <a:cs typeface="Times New Roman" panose="02020603050405020304" pitchFamily="18" charset="0"/>
            </a:endParaRPr>
          </a:p>
          <a:p>
            <a:pPr defTabSz="923990">
              <a:defRPr/>
            </a:pPr>
            <a:r>
              <a:rPr lang="en-US" dirty="0">
                <a:latin typeface="Times New Roman" panose="02020603050405020304" pitchFamily="18" charset="0"/>
                <a:cs typeface="Times New Roman" panose="02020603050405020304" pitchFamily="18" charset="0"/>
              </a:rPr>
              <a:t>This outcome does not appear in Figure 3, which indicates there is much less of a tendency on the posttest for individuals to be explicitly negative or positive about their attitudes toward older individuals. </a:t>
            </a:r>
          </a:p>
          <a:p>
            <a:pPr defTabSz="923990">
              <a:defRPr/>
            </a:pPr>
            <a:endParaRPr lang="en-US" dirty="0">
              <a:latin typeface="Times New Roman" panose="02020603050405020304" pitchFamily="18" charset="0"/>
              <a:cs typeface="Times New Roman" panose="02020603050405020304" pitchFamily="18" charset="0"/>
            </a:endParaRPr>
          </a:p>
          <a:p>
            <a:pPr defTabSz="923990">
              <a:defRPr/>
            </a:pPr>
            <a:r>
              <a:rPr lang="en-US" dirty="0">
                <a:latin typeface="Times New Roman" panose="02020603050405020304" pitchFamily="18" charset="0"/>
                <a:cs typeface="Times New Roman" panose="02020603050405020304" pitchFamily="18" charset="0"/>
              </a:rPr>
              <a:t>           Although other tests could be used to test this phenomenon, two tests that were appropriate for the paired data were considered. One is the matched pairs </a:t>
            </a:r>
            <a:r>
              <a:rPr lang="en-US" i="1"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-test, a parametric test, that is used when data is collected using a pretest-posttest design with one group of participants.  A matched pairs </a:t>
            </a:r>
            <a:r>
              <a:rPr lang="en-US" i="1"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-test relies on the assumption that the population from which the sample was taken reveal a normal distribution of data.  To determine if the assumption of normality holds for the data analysis, the differences between the pretest and posttest for each participant were calculated and then plotted on a histogram to look for a symmetric distribution.  Also, to test for normality the Shapiro-Wilk test was also used.  A p-value of &lt; .05 was used to determine statistical significance for this project. A histogram of the differences is provided in Figure 4 on the next slide.</a:t>
            </a:r>
            <a:endParaRPr lang="en-US" dirty="0">
              <a:effectLst/>
              <a:latin typeface="Times New Roman" panose="02020603050405020304" pitchFamily="18" charset="0"/>
              <a:cs typeface="Times New Roman" panose="02020603050405020304" pitchFamily="18" charset="0"/>
            </a:endParaRPr>
          </a:p>
          <a:p>
            <a:pPr defTabSz="923990">
              <a:defRPr/>
            </a:pPr>
            <a:endParaRPr lang="en-US" dirty="0"/>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12</a:t>
            </a:fld>
            <a:endParaRPr lang="en-US"/>
          </a:p>
        </p:txBody>
      </p:sp>
    </p:spTree>
    <p:extLst>
      <p:ext uri="{BB962C8B-B14F-4D97-AF65-F5344CB8AC3E}">
        <p14:creationId xmlns:p14="http://schemas.microsoft.com/office/powerpoint/2010/main" val="1022997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90">
              <a:defRPr/>
            </a:pPr>
            <a:r>
              <a:rPr lang="en-US" b="1" dirty="0">
                <a:solidFill>
                  <a:schemeClr val="tx1"/>
                </a:solidFill>
                <a:latin typeface="Times New Roman" panose="02020603050405020304" pitchFamily="18" charset="0"/>
                <a:cs typeface="Times New Roman" panose="02020603050405020304" pitchFamily="18" charset="0"/>
              </a:rPr>
              <a:t>Histogram of Pretest and Posttest Differences</a:t>
            </a:r>
          </a:p>
          <a:p>
            <a:pPr defTabSz="923990">
              <a:defRPr/>
            </a:pPr>
            <a:endParaRPr lang="en-US" b="1" dirty="0">
              <a:latin typeface="Times New Roman" panose="02020603050405020304" pitchFamily="18" charset="0"/>
              <a:cs typeface="Times New Roman" panose="02020603050405020304" pitchFamily="18" charset="0"/>
            </a:endParaRPr>
          </a:p>
          <a:p>
            <a:pPr defTabSz="923990">
              <a:defRPr/>
            </a:pPr>
            <a:r>
              <a:rPr lang="en-US" dirty="0">
                <a:latin typeface="Times New Roman" panose="02020603050405020304" pitchFamily="18" charset="0"/>
                <a:cs typeface="Times New Roman" panose="02020603050405020304" pitchFamily="18" charset="0"/>
              </a:rPr>
              <a:t>           The histogram, in Figure 4, certainly is not discouraging with respect to the assumption of normality, but a Shapiro-Wilk test was performed to control adequately for Type 1 error that the normality assumption holds. The result led to a W statistic of .967 with 23 degrees of freedom and a p-value of .628.  This result, therefore, is not significant at a .05 level of significance,</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so it is reasonable to assume that these data are from a normally distributed populace.</a:t>
            </a:r>
          </a:p>
          <a:p>
            <a:pPr defTabSz="923990">
              <a:defRPr/>
            </a:pPr>
            <a:endParaRPr lang="en-US" b="1"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13</a:t>
            </a:fld>
            <a:endParaRPr lang="en-US"/>
          </a:p>
        </p:txBody>
      </p:sp>
    </p:spTree>
    <p:extLst>
      <p:ext uri="{BB962C8B-B14F-4D97-AF65-F5344CB8AC3E}">
        <p14:creationId xmlns:p14="http://schemas.microsoft.com/office/powerpoint/2010/main" val="3727632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3990">
              <a:defRPr/>
            </a:pPr>
            <a:r>
              <a:rPr lang="en-US" b="1" dirty="0">
                <a:latin typeface="Times New Roman" panose="02020603050405020304" pitchFamily="18" charset="0"/>
                <a:cs typeface="Times New Roman" panose="02020603050405020304" pitchFamily="18" charset="0"/>
              </a:rPr>
              <a:t>Pretest-Posttest Analysis of Survey Data</a:t>
            </a:r>
            <a:endParaRPr lang="en-US" dirty="0">
              <a:latin typeface="Times New Roman" panose="02020603050405020304" pitchFamily="18" charset="0"/>
              <a:cs typeface="Times New Roman" panose="02020603050405020304" pitchFamily="18" charset="0"/>
            </a:endParaRPr>
          </a:p>
          <a:p>
            <a:pPr defTabSz="923990">
              <a:defRPr/>
            </a:pPr>
            <a:r>
              <a:rPr lang="en-US" dirty="0">
                <a:latin typeface="Times New Roman" panose="02020603050405020304" pitchFamily="18" charset="0"/>
                <a:cs typeface="Times New Roman" panose="02020603050405020304" pitchFamily="18" charset="0"/>
              </a:rPr>
              <a:t>      </a:t>
            </a:r>
          </a:p>
          <a:p>
            <a:pPr defTabSz="923990">
              <a:defRPr/>
            </a:pPr>
            <a:r>
              <a:rPr lang="en-US" dirty="0">
                <a:latin typeface="Times New Roman" panose="02020603050405020304" pitchFamily="18" charset="0"/>
                <a:cs typeface="Times New Roman" panose="02020603050405020304" pitchFamily="18" charset="0"/>
              </a:rPr>
              <a:t>           Table 6 demonstrates that the average change in the score from pretest to posttest was an increase of 11.3 points, and the standard deviation of this change was 15.3 points. The standard error of the mean was 3.2 points, which means that with some degree of confidence the actual average change that can be inferred to a larger target population of undergraduate nursing students at this institution would be within 3.2 points of 11.3. A 95% confidence interval for the score improvement of the larger undergraduate population places it between 4.7 and 17.9 points, indicating that the intervention has a positive impact on the attitudes of the students toward older individuals. The results of the matched-pairs </a:t>
            </a:r>
            <a:r>
              <a:rPr lang="en-US" i="1"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-test are </a:t>
            </a:r>
            <a:r>
              <a:rPr lang="en-US" i="1" dirty="0">
                <a:latin typeface="Times New Roman" panose="02020603050405020304" pitchFamily="18" charset="0"/>
                <a:cs typeface="Times New Roman" panose="02020603050405020304" pitchFamily="18" charset="0"/>
              </a:rPr>
              <a:t>t </a:t>
            </a:r>
            <a:r>
              <a:rPr lang="en-US" dirty="0">
                <a:latin typeface="Times New Roman" panose="02020603050405020304" pitchFamily="18" charset="0"/>
                <a:cs typeface="Times New Roman" panose="02020603050405020304" pitchFamily="18" charset="0"/>
              </a:rPr>
              <a:t>(22) = 3.549, </a:t>
            </a:r>
            <a:r>
              <a:rPr lang="en-US" i="1" dirty="0">
                <a:latin typeface="Times New Roman" panose="02020603050405020304" pitchFamily="18" charset="0"/>
                <a:cs typeface="Times New Roman" panose="02020603050405020304" pitchFamily="18" charset="0"/>
              </a:rPr>
              <a:t>p </a:t>
            </a:r>
            <a:r>
              <a:rPr lang="en-US" dirty="0">
                <a:latin typeface="Times New Roman" panose="02020603050405020304" pitchFamily="18" charset="0"/>
                <a:cs typeface="Times New Roman" panose="02020603050405020304" pitchFamily="18" charset="0"/>
              </a:rPr>
              <a:t>= .002. The </a:t>
            </a:r>
            <a:r>
              <a:rPr lang="en-US" i="1" dirty="0">
                <a:latin typeface="Times New Roman" panose="02020603050405020304" pitchFamily="18" charset="0"/>
                <a:cs typeface="Times New Roman" panose="02020603050405020304" pitchFamily="18" charset="0"/>
              </a:rPr>
              <a:t>p</a:t>
            </a:r>
            <a:r>
              <a:rPr lang="en-US" dirty="0">
                <a:latin typeface="Times New Roman" panose="02020603050405020304" pitchFamily="18" charset="0"/>
                <a:cs typeface="Times New Roman" panose="02020603050405020304" pitchFamily="18" charset="0"/>
              </a:rPr>
              <a:t>-value of .002 indicates that the probability this particular sample of students would have increased their scores by an average of at least 11.3 points due to chance is 0.2%.  Based on a predetermined alpha confidence level of .05, the null hypothesis of no difference is rejected indicating there is a statistically significant difference from pretest to posttest scores at the .05 level.</a:t>
            </a:r>
          </a:p>
          <a:p>
            <a:r>
              <a:rPr lang="en-US" dirty="0">
                <a:latin typeface="Times New Roman" panose="02020603050405020304" pitchFamily="18" charset="0"/>
                <a:cs typeface="Times New Roman" panose="02020603050405020304" pitchFamily="18" charset="0"/>
              </a:rPr>
              <a:t>               </a:t>
            </a:r>
          </a:p>
          <a:p>
            <a:pPr defTabSz="923990">
              <a:defRPr/>
            </a:pPr>
            <a:endParaRPr lang="en-US" dirty="0">
              <a:latin typeface="Times New Roman" panose="02020603050405020304" pitchFamily="18" charset="0"/>
              <a:cs typeface="Times New Roman" panose="02020603050405020304" pitchFamily="18" charset="0"/>
            </a:endParaRPr>
          </a:p>
          <a:p>
            <a:pPr defTabSz="923990">
              <a:defRPr/>
            </a:pPr>
            <a:endParaRPr lang="en-US" dirty="0">
              <a:latin typeface="Times New Roman" panose="02020603050405020304" pitchFamily="18" charset="0"/>
              <a:cs typeface="Times New Roman" panose="02020603050405020304" pitchFamily="18" charset="0"/>
            </a:endParaRPr>
          </a:p>
          <a:p>
            <a:pPr defTabSz="923990">
              <a:defRP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p>
          <a:p>
            <a:endParaRPr lang="en-US" dirty="0">
              <a:latin typeface="Times New Roman" panose="02020603050405020304" pitchFamily="18" charset="0"/>
              <a:cs typeface="Times New Roman" panose="02020603050405020304" pitchFamily="18" charset="0"/>
            </a:endParaRPr>
          </a:p>
          <a:p>
            <a:pPr defTabSz="923990">
              <a:defRPr/>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14</a:t>
            </a:fld>
            <a:endParaRPr lang="en-US"/>
          </a:p>
        </p:txBody>
      </p:sp>
    </p:spTree>
    <p:extLst>
      <p:ext uri="{BB962C8B-B14F-4D97-AF65-F5344CB8AC3E}">
        <p14:creationId xmlns:p14="http://schemas.microsoft.com/office/powerpoint/2010/main" val="1880746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cs typeface="Times New Roman" panose="02020603050405020304" pitchFamily="18" charset="0"/>
              </a:rPr>
              <a:t>Recommendations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From a pedagogical point of view, what can be done to make gerontological nursing more attractive for nurses in the United States of America as well as in other parts of the world?</a:t>
            </a:r>
          </a:p>
          <a:p>
            <a:endParaRPr lang="en-US"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Here are some recommendations:</a:t>
            </a:r>
          </a:p>
          <a:p>
            <a:endParaRPr lang="en-US" dirty="0">
              <a:latin typeface="Times New Roman" panose="02020603050405020304" pitchFamily="18" charset="0"/>
              <a:cs typeface="Times New Roman" panose="02020603050405020304" pitchFamily="18" charset="0"/>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latin typeface="Times New Roman" panose="02020603050405020304" pitchFamily="18" charset="0"/>
                <a:cs typeface="Times New Roman" panose="02020603050405020304" pitchFamily="18" charset="0"/>
              </a:rPr>
              <a:t>Include role-playing simulation experiences in the Fundamentals of Nursing curricula to enhance the gerontology component of the course.</a:t>
            </a:r>
            <a:r>
              <a:rPr lang="en-US" b="1" dirty="0">
                <a:latin typeface="Times New Roman" panose="02020603050405020304" pitchFamily="18" charset="0"/>
                <a:cs typeface="Times New Roman" panose="02020603050405020304" pitchFamily="18" charset="0"/>
              </a:rPr>
              <a:t> </a:t>
            </a:r>
            <a:r>
              <a:rPr lang="en-US" b="0" dirty="0">
                <a:latin typeface="Times New Roman" panose="02020603050405020304" pitchFamily="18" charset="0"/>
                <a:cs typeface="Times New Roman" panose="02020603050405020304" pitchFamily="18" charset="0"/>
              </a:rPr>
              <a:t>Exposing students early with simulated experience to care for older people, may increase students’ knowledge about aging, enhance awareness of the aging process, and foster positive interactions. </a:t>
            </a:r>
            <a:r>
              <a:rPr lang="en-US" dirty="0">
                <a:latin typeface="Times New Roman" panose="02020603050405020304" pitchFamily="18" charset="0"/>
                <a:cs typeface="Times New Roman" panose="02020603050405020304" pitchFamily="18" charset="0"/>
              </a:rPr>
              <a:t>Role-play simulation is in no way suggested as an intervention to replace geriatric clinical hours but should be regarded as a strategy to meet a variety of teaching needs necessary to prepare students to care efficiently for older people. </a:t>
            </a:r>
          </a:p>
          <a:p>
            <a:pPr marL="0" indent="0">
              <a:buNone/>
            </a:pPr>
            <a:endParaRPr lang="en-US"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2</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Given the increasing need for gerontological nurses to provide care to the increased older population, it is vital that</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nursing graduates are adequately equipped to demonstrate interest, willingness, and excitement about choosing the Gerontology Nursing career path. </a:t>
            </a:r>
            <a:endParaRPr lang="en-US" dirty="0" smtClean="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Nursing schools can be environments for fostering positive attitudes of students toward older people. Regardless of the type of undergraduate program, nurse educators have a critical role in helping to promote gerontological nursing to interest nursing students.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3. The findings of this project are unswervingly aligned with Kolb’s Experiential Learning Theory indicating that students learn by doing and not simply by watching or reading the information. The gerontology educational module of the Fundamentals of Nursing course for this project relates more to the abstract portion of the methodology, while the role-play simulation is more of the concrete and reflective aspect of the method of the course.  Well-designed, hands-on experience, such as role-play simulation have the potential to affect positively students' attitudes and knowledge levels about older adults and may indeed have an impact on the student’s choosing gerontology nursing as a career.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4. Nurse educators can defy the negative attitudes and stereotypes held toward older adults; however, nurse educators should first acknowledge their prejudices before imparting their knowledge.</a:t>
            </a:r>
          </a:p>
          <a:p>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15</a:t>
            </a:fld>
            <a:endParaRPr lang="en-US"/>
          </a:p>
        </p:txBody>
      </p:sp>
    </p:spTree>
    <p:extLst>
      <p:ext uri="{BB962C8B-B14F-4D97-AF65-F5344CB8AC3E}">
        <p14:creationId xmlns:p14="http://schemas.microsoft.com/office/powerpoint/2010/main" val="27455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cs typeface="Times New Roman" panose="02020603050405020304" pitchFamily="18" charset="0"/>
              </a:rPr>
              <a:t>Future Research</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1. The use a larger sample to determine better the values of the data and avoid possible errors with small sample size.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2. Replication of this study with different undergraduate populations and clinical facilities may serve to increase the external validity of the project findings.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3. Future research proposals should consider a mixed-method study to interpret the subtle subjective aspect of nursing students’ perspectives on their attitudes toward older individuals.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4. It would be beneficial to conduct a longitudinal study to determine if students who have exposure to a role-play simulation experience in the first semester of the nursing program transfer their knowledge and attitude change throughout the nursing program and into the clinical setting.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5. Nursing faculty play a vital role in stimulating nursing students’ interest in gerontology nursing but often lack adequate knowledge of the aging process. Nursing education and the health care industry could benefit from future studies that utilize role-play simulation to improve nursing faculty attitudes and knowledge towards older adults. </a:t>
            </a:r>
          </a:p>
          <a:p>
            <a:endParaRPr lang="en-US" b="0" dirty="0">
              <a:latin typeface="Times New Roman" panose="02020603050405020304" pitchFamily="18" charset="0"/>
              <a:cs typeface="Times New Roman" panose="02020603050405020304" pitchFamily="18" charset="0"/>
            </a:endParaRPr>
          </a:p>
          <a:p>
            <a:endParaRPr lang="en-US" b="1" dirty="0">
              <a:solidFill>
                <a:srgbClr val="FF0000"/>
              </a:solidFill>
              <a:latin typeface="Times New Roman" panose="02020603050405020304" pitchFamily="18" charset="0"/>
              <a:cs typeface="Times New Roman" panose="02020603050405020304" pitchFamily="18" charset="0"/>
            </a:endParaRPr>
          </a:p>
          <a:p>
            <a:pPr defTabSz="923990">
              <a:defRPr/>
            </a:pPr>
            <a:r>
              <a:rPr lang="en-US" dirty="0">
                <a:latin typeface="Times New Roman" panose="02020603050405020304" pitchFamily="18" charset="0"/>
                <a:cs typeface="Times New Roman" panose="02020603050405020304" pitchFamily="18" charset="0"/>
              </a:rPr>
              <a:t>           </a:t>
            </a:r>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16</a:t>
            </a:fld>
            <a:endParaRPr lang="en-US"/>
          </a:p>
        </p:txBody>
      </p:sp>
    </p:spTree>
    <p:extLst>
      <p:ext uri="{BB962C8B-B14F-4D97-AF65-F5344CB8AC3E}">
        <p14:creationId xmlns:p14="http://schemas.microsoft.com/office/powerpoint/2010/main" val="145894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anose="02020603050405020304" pitchFamily="18" charset="0"/>
                <a:cs typeface="Times New Roman" panose="02020603050405020304" pitchFamily="18" charset="0"/>
              </a:rPr>
              <a:t>Summary</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In summary, the problem is that the population is aging, and negative attitudes of nursing students toward caring for older patients can result in poor delivery of care to gerontology patients.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There is also the possibility of understaffed geriatric facilities due to students not choosing gerontology as their first choice of career path.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 lack of literature exists on the use of role-play simulation to improve nursing students’ attitudes toward older adults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This is despite the strong literature base that suggests, (1) Negative attitudes of nursing students exist toward older adults, (2) The high cost of high-fidelity simulation equipment and resources, (3) Lack of clinical sites, and (4) The critical need to better prepare nursing students to care for the aging population.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While the literature emphasized the problem that negative attitudes exist among nursing students, few studies addressed practical strategies to address the problem early in the nursing program. </a:t>
            </a:r>
          </a:p>
          <a:p>
            <a:endParaRPr lang="en-US" b="1"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project findings demonstrate that simulation experiences, such as a </a:t>
            </a:r>
            <a:r>
              <a:rPr lang="en-US" dirty="0" smtClean="0">
                <a:latin typeface="Times New Roman" panose="02020603050405020304" pitchFamily="18" charset="0"/>
                <a:cs typeface="Times New Roman" panose="02020603050405020304" pitchFamily="18" charset="0"/>
              </a:rPr>
              <a:t>low-fidelity, role-play simulation, is a useful strategy that</a:t>
            </a:r>
            <a:r>
              <a:rPr lang="en-US" baseline="0" dirty="0" smtClean="0">
                <a:latin typeface="Times New Roman" panose="02020603050405020304" pitchFamily="18" charset="0"/>
                <a:cs typeface="Times New Roman" panose="02020603050405020304" pitchFamily="18" charset="0"/>
              </a:rPr>
              <a:t> </a:t>
            </a:r>
            <a:r>
              <a:rPr lang="en-US" sz="1200" b="0" kern="1200" dirty="0" smtClean="0">
                <a:solidFill>
                  <a:schemeClr val="tx1"/>
                </a:solidFill>
                <a:effectLst/>
                <a:latin typeface="Times New Roman" panose="02020603050405020304" pitchFamily="18" charset="0"/>
                <a:ea typeface="+mn-ea"/>
                <a:cs typeface="Times New Roman" panose="02020603050405020304" pitchFamily="18" charset="0"/>
              </a:rPr>
              <a:t>allows students to gain insight into the unspoken characteristics of the affective domain of attitudes, thoughts, and feelings of others.</a:t>
            </a:r>
            <a:r>
              <a:rPr lang="en-US" b="0"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 significant improvement in attitudes scores was a 13 points increase on the posttest following the role-play simulation with p&lt;0.05 and a CI of 95% .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goal for this project is for nursing students to be prepared adequately, which can be achieved by utilizing the Kolb Experiential learning framework, as it promotes active learning, reflection and transformation of ideas from the learning experience.  </a:t>
            </a:r>
          </a:p>
          <a:p>
            <a:endParaRPr lang="en-US"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n-ea"/>
                <a:cs typeface="Times New Roman" panose="02020603050405020304" pitchFamily="18" charset="0"/>
              </a:rPr>
              <a:t>This researcher hopes that faculty and program leaders will be inspired as they consider restructuring their curricula to include role-play simulation experiences in the Fundamentals of Nursing course at their colleges.</a:t>
            </a:r>
          </a:p>
          <a:p>
            <a:endParaRPr lang="en-US" b="0" dirty="0">
              <a:latin typeface="Times New Roman" panose="02020603050405020304" pitchFamily="18" charset="0"/>
              <a:cs typeface="Times New Roman" panose="02020603050405020304" pitchFamily="18" charset="0"/>
            </a:endParaRPr>
          </a:p>
          <a:p>
            <a:endParaRPr lang="en-US" b="0" dirty="0">
              <a:latin typeface="Times New Roman" panose="02020603050405020304" pitchFamily="18" charset="0"/>
              <a:cs typeface="Times New Roman" panose="02020603050405020304" pitchFamily="18" charset="0"/>
            </a:endParaRPr>
          </a:p>
          <a:p>
            <a:r>
              <a:rPr lang="en-US" b="0" dirty="0">
                <a:latin typeface="Times New Roman" panose="02020603050405020304" pitchFamily="18" charset="0"/>
                <a:cs typeface="Times New Roman" panose="02020603050405020304" pitchFamily="18" charset="0"/>
              </a:rPr>
              <a:t>As I bring this presentation to a close, I once again thank everyone for listening, and I hope that this presentation was informational and given you a much clearer insight about the need to strengthen gerontology nursing education to meet some of the demands of the aging population. </a:t>
            </a:r>
          </a:p>
          <a:p>
            <a:endParaRPr lang="en-US" b="0" dirty="0">
              <a:latin typeface="Times New Roman" panose="02020603050405020304" pitchFamily="18" charset="0"/>
              <a:cs typeface="Times New Roman" panose="02020603050405020304" pitchFamily="18" charset="0"/>
            </a:endParaRPr>
          </a:p>
          <a:p>
            <a:r>
              <a:rPr lang="en-US" b="0" dirty="0">
                <a:latin typeface="Times New Roman" panose="02020603050405020304" pitchFamily="18" charset="0"/>
                <a:cs typeface="Times New Roman" panose="02020603050405020304" pitchFamily="18" charset="0"/>
              </a:rPr>
              <a:t>Thank you. </a:t>
            </a:r>
          </a:p>
          <a:p>
            <a:r>
              <a:rPr lang="en-US" dirty="0">
                <a:latin typeface="Times New Roman" panose="02020603050405020304" pitchFamily="18" charset="0"/>
                <a:cs typeface="Times New Roman" panose="02020603050405020304" pitchFamily="18" charset="0"/>
              </a:rPr>
              <a:t> </a:t>
            </a:r>
          </a:p>
          <a:p>
            <a:endParaRPr lang="en-US" dirty="0"/>
          </a:p>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17</a:t>
            </a:fld>
            <a:endParaRPr lang="en-US"/>
          </a:p>
        </p:txBody>
      </p:sp>
    </p:spTree>
    <p:extLst>
      <p:ext uri="{BB962C8B-B14F-4D97-AF65-F5344CB8AC3E}">
        <p14:creationId xmlns:p14="http://schemas.microsoft.com/office/powerpoint/2010/main" val="163656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3CE13C-5B5C-4260-AF28-44F2E15C1A26}" type="slidenum">
              <a:rPr lang="en-US" smtClean="0"/>
              <a:t>18</a:t>
            </a:fld>
            <a:endParaRPr lang="en-US"/>
          </a:p>
        </p:txBody>
      </p:sp>
    </p:spTree>
    <p:extLst>
      <p:ext uri="{BB962C8B-B14F-4D97-AF65-F5344CB8AC3E}">
        <p14:creationId xmlns:p14="http://schemas.microsoft.com/office/powerpoint/2010/main" val="957988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2360F41-6DAF-4F31-B9B6-CE602C71E0A2}" type="datetimeFigureOut">
              <a:rPr lang="en-US" smtClean="0"/>
              <a:t>6/28/2018</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EC20D68-8FCE-4068-B61D-3E9B4422388D}"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3880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360F41-6DAF-4F31-B9B6-CE602C71E0A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2625500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360F41-6DAF-4F31-B9B6-CE602C71E0A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0D68-8FCE-4068-B61D-3E9B4422388D}"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05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360F41-6DAF-4F31-B9B6-CE602C71E0A2}"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2397227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360F41-6DAF-4F31-B9B6-CE602C71E0A2}" type="datetimeFigureOut">
              <a:rPr lang="en-US" smtClean="0"/>
              <a:t>6/28/2018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1906536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360F41-6DAF-4F31-B9B6-CE602C71E0A2}" type="datetimeFigureOut">
              <a:rPr lang="en-US" smtClean="0"/>
              <a:t>6/28/2018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3133889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360F41-6DAF-4F31-B9B6-CE602C71E0A2}" type="datetimeFigureOut">
              <a:rPr lang="en-US" smtClean="0"/>
              <a:t>6/28/2018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3731405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360F41-6DAF-4F31-B9B6-CE602C71E0A2}"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3171078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2360F41-6DAF-4F31-B9B6-CE602C71E0A2}" type="datetimeFigureOut">
              <a:rPr lang="en-US" smtClean="0"/>
              <a:t>6/28/2018</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1688585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360F41-6DAF-4F31-B9B6-CE602C71E0A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11410129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360F41-6DAF-4F31-B9B6-CE602C71E0A2}" type="datetimeFigureOut">
              <a:rPr lang="en-US" smtClean="0"/>
              <a:t>6/28/2018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C20D68-8FCE-4068-B61D-3E9B4422388D}" type="slidenum">
              <a:rPr lang="en-US" smtClean="0"/>
              <a:t>‹#›</a:t>
            </a:fld>
            <a:endParaRPr lang="en-US"/>
          </a:p>
        </p:txBody>
      </p:sp>
    </p:spTree>
    <p:extLst>
      <p:ext uri="{BB962C8B-B14F-4D97-AF65-F5344CB8AC3E}">
        <p14:creationId xmlns:p14="http://schemas.microsoft.com/office/powerpoint/2010/main" val="4215442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2360F41-6DAF-4F31-B9B6-CE602C71E0A2}" type="datetimeFigureOut">
              <a:rPr lang="en-US" smtClean="0"/>
              <a:t>6/28/2018</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9EC20D68-8FCE-4068-B61D-3E9B4422388D}" type="slidenum">
              <a:rPr lang="en-US" smtClean="0"/>
              <a:t>‹#›</a:t>
            </a:fld>
            <a:endParaRPr lang="en-US"/>
          </a:p>
        </p:txBody>
      </p:sp>
    </p:spTree>
    <p:extLst>
      <p:ext uri="{BB962C8B-B14F-4D97-AF65-F5344CB8AC3E}">
        <p14:creationId xmlns:p14="http://schemas.microsoft.com/office/powerpoint/2010/main" val="985601662"/>
      </p:ext>
    </p:extLst>
  </p:cSld>
  <p:clrMap bg1="lt1" tx1="dk1" bg2="lt2" tx2="dk2" accent1="accent1" accent2="accent2" accent3="accent3" accent4="accent4" accent5="accent5" accent6="accent6" hlink="hlink" folHlink="folHlink"/>
  <p:sldLayoutIdLst>
    <p:sldLayoutId id="2147483905" r:id="rId1"/>
    <p:sldLayoutId id="2147483906" r:id="rId2"/>
    <p:sldLayoutId id="2147483907" r:id="rId3"/>
    <p:sldLayoutId id="2147483908" r:id="rId4"/>
    <p:sldLayoutId id="2147483909" r:id="rId5"/>
    <p:sldLayoutId id="2147483910" r:id="rId6"/>
    <p:sldLayoutId id="2147483911" r:id="rId7"/>
    <p:sldLayoutId id="2147483912" r:id="rId8"/>
    <p:sldLayoutId id="2147483913" r:id="rId9"/>
    <p:sldLayoutId id="2147483914" r:id="rId10"/>
    <p:sldLayoutId id="214748391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BCACD-E971-46C6-A7DA-D86CEE184029}"/>
              </a:ext>
            </a:extLst>
          </p:cNvPr>
          <p:cNvSpPr>
            <a:spLocks noGrp="1"/>
          </p:cNvSpPr>
          <p:nvPr>
            <p:ph type="title"/>
          </p:nvPr>
        </p:nvSpPr>
        <p:spPr>
          <a:xfrm>
            <a:off x="667657" y="399143"/>
            <a:ext cx="10755085" cy="1995713"/>
          </a:xfrm>
        </p:spPr>
        <p:txBody>
          <a:bodyPr>
            <a:noAutofit/>
          </a:bodyPr>
          <a:lstStyle/>
          <a:p>
            <a:pPr algn="ctr"/>
            <a:r>
              <a:rPr lang="en-US" sz="3600" b="1" dirty="0">
                <a:solidFill>
                  <a:schemeClr val="tx1"/>
                </a:solidFill>
                <a:latin typeface="Times New Roman" panose="02020603050405020304" pitchFamily="18" charset="0"/>
                <a:cs typeface="Times New Roman" panose="02020603050405020304" pitchFamily="18" charset="0"/>
              </a:rPr>
              <a:t>Using Low-Fidelity, Role-Play Simulation in Nursing to Improve Undergraduate Nursing Students’ Attitudes toward Older Adults: </a:t>
            </a:r>
            <a:br>
              <a:rPr lang="en-US" sz="3600" b="1" dirty="0">
                <a:solidFill>
                  <a:schemeClr val="tx1"/>
                </a:solidFill>
                <a:latin typeface="Times New Roman" panose="02020603050405020304" pitchFamily="18" charset="0"/>
                <a:cs typeface="Times New Roman" panose="02020603050405020304" pitchFamily="18" charset="0"/>
              </a:rPr>
            </a:br>
            <a:r>
              <a:rPr lang="en-US" sz="3600" b="1" dirty="0">
                <a:solidFill>
                  <a:schemeClr val="tx1"/>
                </a:solidFill>
                <a:latin typeface="Times New Roman" panose="02020603050405020304" pitchFamily="18" charset="0"/>
                <a:cs typeface="Times New Roman" panose="02020603050405020304" pitchFamily="18" charset="0"/>
              </a:rPr>
              <a:t>A Pilot Study</a:t>
            </a:r>
          </a:p>
        </p:txBody>
      </p:sp>
      <p:sp>
        <p:nvSpPr>
          <p:cNvPr id="7" name="Content Placeholder 6">
            <a:extLst>
              <a:ext uri="{FF2B5EF4-FFF2-40B4-BE49-F238E27FC236}">
                <a16:creationId xmlns:a16="http://schemas.microsoft.com/office/drawing/2014/main" id="{25493D7E-935D-46E5-9429-A4DB768DF755}"/>
              </a:ext>
            </a:extLst>
          </p:cNvPr>
          <p:cNvSpPr>
            <a:spLocks noGrp="1"/>
          </p:cNvSpPr>
          <p:nvPr>
            <p:ph idx="1"/>
          </p:nvPr>
        </p:nvSpPr>
        <p:spPr>
          <a:xfrm>
            <a:off x="1143000" y="2394856"/>
            <a:ext cx="9872871" cy="4064000"/>
          </a:xfrm>
        </p:spPr>
        <p:txBody>
          <a:bodyPr>
            <a:normAutofit lnSpcReduction="10000"/>
          </a:bodyPr>
          <a:lstStyle/>
          <a:p>
            <a:pPr marL="45720" indent="0" algn="ctr">
              <a:buNone/>
            </a:pPr>
            <a:endParaRPr lang="en-US" sz="2400" b="1" dirty="0">
              <a:solidFill>
                <a:schemeClr val="tx1"/>
              </a:solidFill>
            </a:endParaRPr>
          </a:p>
          <a:p>
            <a:pPr marL="45720" indent="0" algn="ctr">
              <a:buNone/>
            </a:pPr>
            <a:endParaRPr lang="en-US" sz="2400" b="1" dirty="0">
              <a:solidFill>
                <a:schemeClr val="tx1"/>
              </a:solidFill>
            </a:endParaRPr>
          </a:p>
          <a:p>
            <a:pPr marL="45720" indent="0" algn="ctr">
              <a:buNone/>
            </a:pPr>
            <a:endParaRPr lang="en-US" sz="2400" b="1" dirty="0">
              <a:solidFill>
                <a:schemeClr val="tx1"/>
              </a:solidFill>
            </a:endParaRPr>
          </a:p>
          <a:p>
            <a:pPr marL="45720" indent="0" algn="ctr">
              <a:buNone/>
            </a:pPr>
            <a:endParaRPr lang="en-US" sz="2400" b="1" dirty="0">
              <a:solidFill>
                <a:schemeClr val="tx1"/>
              </a:solidFill>
            </a:endParaRPr>
          </a:p>
          <a:p>
            <a:pPr marL="45720" indent="0" algn="ctr">
              <a:buNone/>
            </a:pPr>
            <a:endParaRPr lang="en-US" sz="2400" b="1" dirty="0">
              <a:solidFill>
                <a:schemeClr val="tx1"/>
              </a:solidFill>
            </a:endParaRPr>
          </a:p>
          <a:p>
            <a:pPr marL="45720" indent="0" algn="ctr">
              <a:buNone/>
            </a:pPr>
            <a:endParaRPr lang="en-US" sz="3600" b="1" dirty="0">
              <a:solidFill>
                <a:schemeClr val="tx1"/>
              </a:solidFill>
            </a:endParaRPr>
          </a:p>
          <a:p>
            <a:pPr marL="45720" indent="0" algn="ctr">
              <a:buNone/>
            </a:pPr>
            <a:r>
              <a:rPr lang="en-US" sz="3200" b="1" dirty="0">
                <a:solidFill>
                  <a:schemeClr val="tx1"/>
                </a:solidFill>
              </a:rPr>
              <a:t>Dr. Jacqulin C. Myles, DNP, RN-BC, CNE </a:t>
            </a:r>
          </a:p>
          <a:p>
            <a:pPr algn="ctr"/>
            <a:r>
              <a:rPr lang="en-US" sz="3200" b="1" dirty="0">
                <a:solidFill>
                  <a:schemeClr val="tx1"/>
                </a:solidFill>
              </a:rPr>
              <a:t>Keiser  University, Ft. Lauderdale, Florida</a:t>
            </a:r>
          </a:p>
          <a:p>
            <a:pPr algn="ctr"/>
            <a:endParaRPr lang="en-US" dirty="0"/>
          </a:p>
        </p:txBody>
      </p:sp>
      <p:pic>
        <p:nvPicPr>
          <p:cNvPr id="8" name="Picture 7" descr="C:\Users\jjackie\AppData\Local\Temp\FullSizeRender.jpg">
            <a:extLst>
              <a:ext uri="{FF2B5EF4-FFF2-40B4-BE49-F238E27FC236}">
                <a16:creationId xmlns:a16="http://schemas.microsoft.com/office/drawing/2014/main" id="{6386047F-1FF1-4B04-971E-3A37D5EA1CA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0927" y="2554027"/>
            <a:ext cx="2877015" cy="2453402"/>
          </a:xfrm>
          <a:prstGeom prst="rect">
            <a:avLst/>
          </a:prstGeom>
          <a:noFill/>
          <a:ln>
            <a:noFill/>
          </a:ln>
        </p:spPr>
      </p:pic>
    </p:spTree>
    <p:extLst>
      <p:ext uri="{BB962C8B-B14F-4D97-AF65-F5344CB8AC3E}">
        <p14:creationId xmlns:p14="http://schemas.microsoft.com/office/powerpoint/2010/main" val="1825321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975E4-FA01-462B-BCB9-4E04DC4D42CA}"/>
              </a:ext>
            </a:extLst>
          </p:cNvPr>
          <p:cNvSpPr>
            <a:spLocks noGrp="1"/>
          </p:cNvSpPr>
          <p:nvPr>
            <p:ph type="title"/>
          </p:nvPr>
        </p:nvSpPr>
        <p:spPr/>
        <p:txBody>
          <a:bodyPr/>
          <a:lstStyle/>
          <a:p>
            <a:r>
              <a:rPr lang="en-US" dirty="0">
                <a:solidFill>
                  <a:schemeClr val="tx1"/>
                </a:solidFill>
              </a:rPr>
              <a:t>Disclosure</a:t>
            </a:r>
          </a:p>
        </p:txBody>
      </p:sp>
      <p:sp>
        <p:nvSpPr>
          <p:cNvPr id="3" name="Content Placeholder 2">
            <a:extLst>
              <a:ext uri="{FF2B5EF4-FFF2-40B4-BE49-F238E27FC236}">
                <a16:creationId xmlns:a16="http://schemas.microsoft.com/office/drawing/2014/main" id="{49D81B19-5436-470F-8067-6AD5E82C2081}"/>
              </a:ext>
            </a:extLst>
          </p:cNvPr>
          <p:cNvSpPr>
            <a:spLocks noGrp="1"/>
          </p:cNvSpPr>
          <p:nvPr>
            <p:ph idx="1"/>
          </p:nvPr>
        </p:nvSpPr>
        <p:spPr/>
        <p:txBody>
          <a:bodyPr>
            <a:normAutofit/>
          </a:bodyPr>
          <a:lstStyle/>
          <a:p>
            <a:r>
              <a:rPr lang="en-US" sz="3200" dirty="0">
                <a:solidFill>
                  <a:schemeClr val="tx1"/>
                </a:solidFill>
                <a:latin typeface="Arial" panose="020B0604020202020204" pitchFamily="34" charset="0"/>
                <a:cs typeface="Arial" panose="020B0604020202020204" pitchFamily="34" charset="0"/>
              </a:rPr>
              <a:t>I have nothing to disclose.</a:t>
            </a:r>
          </a:p>
        </p:txBody>
      </p:sp>
    </p:spTree>
    <p:extLst>
      <p:ext uri="{BB962C8B-B14F-4D97-AF65-F5344CB8AC3E}">
        <p14:creationId xmlns:p14="http://schemas.microsoft.com/office/powerpoint/2010/main" val="395114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23850"/>
            <a:ext cx="9875520" cy="964037"/>
          </a:xfrm>
        </p:spPr>
        <p:txBody>
          <a:bodyPr/>
          <a:lstStyle/>
          <a:p>
            <a:pPr algn="ctr"/>
            <a:r>
              <a:rPr lang="en-US" dirty="0">
                <a:solidFill>
                  <a:schemeClr val="tx1"/>
                </a:solidFill>
              </a:rPr>
              <a:t>Introduction</a:t>
            </a:r>
          </a:p>
        </p:txBody>
      </p:sp>
      <p:sp>
        <p:nvSpPr>
          <p:cNvPr id="3" name="Content Placeholder 2"/>
          <p:cNvSpPr>
            <a:spLocks noGrp="1"/>
          </p:cNvSpPr>
          <p:nvPr>
            <p:ph idx="1"/>
          </p:nvPr>
        </p:nvSpPr>
        <p:spPr>
          <a:xfrm>
            <a:off x="1143000" y="1674254"/>
            <a:ext cx="9872871" cy="4421746"/>
          </a:xfrm>
        </p:spPr>
        <p:txBody>
          <a:bodyPr>
            <a:normAutofit fontScale="92500" lnSpcReduction="10000"/>
          </a:bodyPr>
          <a:lstStyle/>
          <a:p>
            <a:r>
              <a:rPr lang="en-US" sz="3200" dirty="0">
                <a:solidFill>
                  <a:schemeClr val="tx1"/>
                </a:solidFill>
                <a:latin typeface="Arial" panose="020B0604020202020204" pitchFamily="34" charset="0"/>
                <a:cs typeface="Arial" panose="020B0604020202020204" pitchFamily="34" charset="0"/>
              </a:rPr>
              <a:t>Population is aging</a:t>
            </a:r>
          </a:p>
          <a:p>
            <a:r>
              <a:rPr lang="en-US" sz="3200" dirty="0">
                <a:solidFill>
                  <a:schemeClr val="tx1"/>
                </a:solidFill>
                <a:latin typeface="Arial" panose="020B0604020202020204" pitchFamily="34" charset="0"/>
                <a:cs typeface="Arial" panose="020B0604020202020204" pitchFamily="34" charset="0"/>
              </a:rPr>
              <a:t>Rise in life expectancy </a:t>
            </a:r>
            <a:endParaRPr lang="en-US" sz="3200" dirty="0" smtClean="0">
              <a:solidFill>
                <a:schemeClr val="tx1"/>
              </a:solidFill>
              <a:latin typeface="Arial" panose="020B0604020202020204" pitchFamily="34" charset="0"/>
              <a:cs typeface="Arial" panose="020B0604020202020204" pitchFamily="34" charset="0"/>
            </a:endParaRPr>
          </a:p>
          <a:p>
            <a:r>
              <a:rPr lang="en-US" sz="3200" dirty="0" smtClean="0">
                <a:solidFill>
                  <a:schemeClr val="tx1"/>
                </a:solidFill>
                <a:latin typeface="Arial" panose="020B0604020202020204" pitchFamily="34" charset="0"/>
                <a:cs typeface="Arial" panose="020B0604020202020204" pitchFamily="34" charset="0"/>
              </a:rPr>
              <a:t>Ageism</a:t>
            </a:r>
          </a:p>
          <a:p>
            <a:r>
              <a:rPr lang="en-US" sz="3200" dirty="0" smtClean="0">
                <a:solidFill>
                  <a:schemeClr val="tx1"/>
                </a:solidFill>
                <a:latin typeface="Arial" panose="020B0604020202020204" pitchFamily="34" charset="0"/>
                <a:cs typeface="Arial" panose="020B0604020202020204" pitchFamily="34" charset="0"/>
              </a:rPr>
              <a:t>Gerontology career</a:t>
            </a:r>
            <a:endParaRPr lang="en-US" sz="3200" dirty="0">
              <a:solidFill>
                <a:schemeClr val="tx1"/>
              </a:solidFill>
              <a:latin typeface="Arial" panose="020B0604020202020204" pitchFamily="34" charset="0"/>
              <a:cs typeface="Arial" panose="020B0604020202020204" pitchFamily="34" charset="0"/>
            </a:endParaRPr>
          </a:p>
          <a:p>
            <a:r>
              <a:rPr lang="en-US" sz="3200" dirty="0" smtClean="0">
                <a:solidFill>
                  <a:schemeClr val="tx1"/>
                </a:solidFill>
                <a:latin typeface="Arial" panose="020B0604020202020204" pitchFamily="34" charset="0"/>
                <a:cs typeface="Arial" panose="020B0604020202020204" pitchFamily="34" charset="0"/>
              </a:rPr>
              <a:t>Demand </a:t>
            </a:r>
            <a:r>
              <a:rPr lang="en-US" sz="3200" dirty="0">
                <a:solidFill>
                  <a:schemeClr val="tx1"/>
                </a:solidFill>
                <a:latin typeface="Arial" panose="020B0604020202020204" pitchFamily="34" charset="0"/>
                <a:cs typeface="Arial" panose="020B0604020202020204" pitchFamily="34" charset="0"/>
              </a:rPr>
              <a:t>for gerontology nursing skills</a:t>
            </a:r>
          </a:p>
          <a:p>
            <a:r>
              <a:rPr lang="en-US" sz="3200" dirty="0">
                <a:solidFill>
                  <a:schemeClr val="tx1"/>
                </a:solidFill>
                <a:latin typeface="Arial" panose="020B0604020202020204" pitchFamily="34" charset="0"/>
                <a:cs typeface="Arial" panose="020B0604020202020204" pitchFamily="34" charset="0"/>
              </a:rPr>
              <a:t>Negative attitudes among nursing students </a:t>
            </a:r>
          </a:p>
          <a:p>
            <a:r>
              <a:rPr lang="en-US" sz="3200" dirty="0">
                <a:solidFill>
                  <a:schemeClr val="tx1"/>
                </a:solidFill>
                <a:latin typeface="Arial" panose="020B0604020202020204" pitchFamily="34" charset="0"/>
                <a:cs typeface="Arial" panose="020B0604020202020204" pitchFamily="34" charset="0"/>
              </a:rPr>
              <a:t>Impact of negative attitudes of nurses</a:t>
            </a:r>
          </a:p>
          <a:p>
            <a:r>
              <a:rPr lang="en-US" sz="3200" dirty="0">
                <a:solidFill>
                  <a:schemeClr val="tx1"/>
                </a:solidFill>
                <a:latin typeface="Arial" panose="020B0604020202020204" pitchFamily="34" charset="0"/>
                <a:cs typeface="Arial" panose="020B0604020202020204" pitchFamily="34" charset="0"/>
              </a:rPr>
              <a:t>Educational strategy </a:t>
            </a:r>
          </a:p>
          <a:p>
            <a:endParaRPr lang="en-US" sz="22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4107" y="390659"/>
            <a:ext cx="3179224" cy="1583284"/>
          </a:xfrm>
          <a:prstGeom prst="rect">
            <a:avLst/>
          </a:prstGeom>
        </p:spPr>
      </p:pic>
    </p:spTree>
    <p:extLst>
      <p:ext uri="{BB962C8B-B14F-4D97-AF65-F5344CB8AC3E}">
        <p14:creationId xmlns:p14="http://schemas.microsoft.com/office/powerpoint/2010/main" val="8938813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F53B-3170-48B0-AE7A-814E2A96CCE6}"/>
              </a:ext>
            </a:extLst>
          </p:cNvPr>
          <p:cNvSpPr>
            <a:spLocks noGrp="1"/>
          </p:cNvSpPr>
          <p:nvPr>
            <p:ph type="title"/>
          </p:nvPr>
        </p:nvSpPr>
        <p:spPr/>
        <p:txBody>
          <a:bodyPr/>
          <a:lstStyle/>
          <a:p>
            <a:r>
              <a:rPr lang="en-US" dirty="0">
                <a:solidFill>
                  <a:schemeClr val="tx1"/>
                </a:solidFill>
              </a:rPr>
              <a:t>Research Question                     </a:t>
            </a:r>
          </a:p>
        </p:txBody>
      </p:sp>
      <p:sp>
        <p:nvSpPr>
          <p:cNvPr id="3" name="Content Placeholder 2">
            <a:extLst>
              <a:ext uri="{FF2B5EF4-FFF2-40B4-BE49-F238E27FC236}">
                <a16:creationId xmlns:a16="http://schemas.microsoft.com/office/drawing/2014/main" id="{A2E98B28-2370-41CC-92F5-B78656A3E8B1}"/>
              </a:ext>
            </a:extLst>
          </p:cNvPr>
          <p:cNvSpPr>
            <a:spLocks noGrp="1"/>
          </p:cNvSpPr>
          <p:nvPr>
            <p:ph idx="1"/>
          </p:nvPr>
        </p:nvSpPr>
        <p:spPr/>
        <p:txBody>
          <a:bodyPr>
            <a:normAutofit/>
          </a:bodyPr>
          <a:lstStyle/>
          <a:p>
            <a:r>
              <a:rPr lang="en-US" sz="3200" b="1" dirty="0">
                <a:solidFill>
                  <a:schemeClr val="tx1"/>
                </a:solidFill>
                <a:latin typeface="Arial" panose="020B0604020202020204" pitchFamily="34" charset="0"/>
                <a:cs typeface="Arial" panose="020B0604020202020204" pitchFamily="34" charset="0"/>
              </a:rPr>
              <a:t>Does role play simulation make a significant difference in mean group attitude scores of first-year associate degree in nursing, semester-one, generic nursing students’ toward older patients’ on the Kogan’s Attitude towards Old People inventory?                              </a:t>
            </a:r>
            <a:endParaRPr lang="en-US" sz="3200" dirty="0">
              <a:latin typeface="Arial" panose="020B0604020202020204" pitchFamily="34" charset="0"/>
              <a:cs typeface="Arial" panose="020B0604020202020204" pitchFamily="34" charset="0"/>
            </a:endParaRPr>
          </a:p>
        </p:txBody>
      </p:sp>
      <p:pic>
        <p:nvPicPr>
          <p:cNvPr id="6" name="Content Placeholder 3">
            <a:extLst>
              <a:ext uri="{FF2B5EF4-FFF2-40B4-BE49-F238E27FC236}">
                <a16:creationId xmlns:a16="http://schemas.microsoft.com/office/drawing/2014/main" id="{D1DD4691-6764-43AE-A599-58E1025C1B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76937" y="507023"/>
            <a:ext cx="1828660" cy="1228788"/>
          </a:xfrm>
          <a:prstGeom prst="rect">
            <a:avLst/>
          </a:prstGeom>
        </p:spPr>
      </p:pic>
    </p:spTree>
    <p:extLst>
      <p:ext uri="{BB962C8B-B14F-4D97-AF65-F5344CB8AC3E}">
        <p14:creationId xmlns:p14="http://schemas.microsoft.com/office/powerpoint/2010/main" val="304476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CF234-1D09-4A1D-8373-000CD73A0FD7}"/>
              </a:ext>
            </a:extLst>
          </p:cNvPr>
          <p:cNvSpPr>
            <a:spLocks noGrp="1"/>
          </p:cNvSpPr>
          <p:nvPr>
            <p:ph type="title"/>
          </p:nvPr>
        </p:nvSpPr>
        <p:spPr/>
        <p:txBody>
          <a:bodyPr/>
          <a:lstStyle/>
          <a:p>
            <a:r>
              <a:rPr lang="en-US" dirty="0">
                <a:solidFill>
                  <a:schemeClr val="tx1"/>
                </a:solidFill>
              </a:rPr>
              <a:t>Theoretical Framework</a:t>
            </a:r>
          </a:p>
        </p:txBody>
      </p:sp>
      <p:sp>
        <p:nvSpPr>
          <p:cNvPr id="3" name="Content Placeholder 2">
            <a:extLst>
              <a:ext uri="{FF2B5EF4-FFF2-40B4-BE49-F238E27FC236}">
                <a16:creationId xmlns:a16="http://schemas.microsoft.com/office/drawing/2014/main" id="{5750B6B5-D630-41BC-94EA-B8CF4EFCCF47}"/>
              </a:ext>
            </a:extLst>
          </p:cNvPr>
          <p:cNvSpPr>
            <a:spLocks noGrp="1"/>
          </p:cNvSpPr>
          <p:nvPr>
            <p:ph idx="1"/>
          </p:nvPr>
        </p:nvSpPr>
        <p:spPr/>
        <p:txBody>
          <a:bodyPr>
            <a:normAutofit fontScale="850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lgn="ctr">
              <a:buNone/>
            </a:pPr>
            <a:r>
              <a:rPr lang="en-US" sz="2000" b="1" i="1" dirty="0">
                <a:solidFill>
                  <a:schemeClr val="tx1"/>
                </a:solidFill>
                <a:latin typeface="Arial" panose="020B0604020202020204" pitchFamily="34" charset="0"/>
                <a:cs typeface="Arial" panose="020B0604020202020204" pitchFamily="34" charset="0"/>
              </a:rPr>
              <a:t>                                   </a:t>
            </a:r>
          </a:p>
          <a:p>
            <a:pPr marL="0" indent="0" algn="ctr">
              <a:buNone/>
            </a:pPr>
            <a:r>
              <a:rPr lang="en-US" sz="2000" b="1" i="1" dirty="0">
                <a:solidFill>
                  <a:schemeClr val="tx1"/>
                </a:solidFill>
                <a:latin typeface="Arial" panose="020B0604020202020204" pitchFamily="34" charset="0"/>
                <a:cs typeface="Arial" panose="020B0604020202020204" pitchFamily="34" charset="0"/>
              </a:rPr>
              <a:t>                                                   Figure 1.</a:t>
            </a:r>
            <a:r>
              <a:rPr lang="en-US" sz="2000" dirty="0">
                <a:solidFill>
                  <a:schemeClr val="tx1"/>
                </a:solidFill>
                <a:latin typeface="Arial" panose="020B0604020202020204" pitchFamily="34" charset="0"/>
                <a:cs typeface="Arial" panose="020B0604020202020204" pitchFamily="34" charset="0"/>
              </a:rPr>
              <a:t>  Kolb’s experiential learning cycle	</a:t>
            </a:r>
            <a:r>
              <a:rPr lang="en-US" dirty="0">
                <a:latin typeface="Times New Roman" panose="02020603050405020304" pitchFamily="18" charset="0"/>
                <a:cs typeface="Times New Roman" panose="02020603050405020304" pitchFamily="18" charset="0"/>
              </a:rPr>
              <a:t>					</a:t>
            </a:r>
          </a:p>
          <a:p>
            <a:pPr marL="0" indent="0">
              <a:buNone/>
            </a:pPr>
            <a:r>
              <a:rPr lang="en-US" sz="2400" dirty="0">
                <a:solidFill>
                  <a:schemeClr val="tx1"/>
                </a:solidFill>
                <a:latin typeface="Arial" panose="020B0604020202020204" pitchFamily="34" charset="0"/>
                <a:cs typeface="Arial" panose="020B0604020202020204" pitchFamily="34" charset="0"/>
              </a:rPr>
              <a:t>(Kolb, 1984; McLeod, 2015).</a:t>
            </a:r>
          </a:p>
          <a:p>
            <a:endParaRPr lang="en-US" dirty="0"/>
          </a:p>
          <a:p>
            <a:endParaRPr lang="en-US" dirty="0"/>
          </a:p>
        </p:txBody>
      </p:sp>
      <p:pic>
        <p:nvPicPr>
          <p:cNvPr id="8" name="Picture 7">
            <a:extLst>
              <a:ext uri="{FF2B5EF4-FFF2-40B4-BE49-F238E27FC236}">
                <a16:creationId xmlns:a16="http://schemas.microsoft.com/office/drawing/2014/main" id="{6AD8C32E-2926-43B6-BA78-56DE4784B9BE}"/>
              </a:ext>
            </a:extLst>
          </p:cNvPr>
          <p:cNvPicPr>
            <a:picLocks noChangeAspect="1"/>
          </p:cNvPicPr>
          <p:nvPr/>
        </p:nvPicPr>
        <p:blipFill>
          <a:blip r:embed="rId3"/>
          <a:stretch>
            <a:fillRect/>
          </a:stretch>
        </p:blipFill>
        <p:spPr>
          <a:xfrm>
            <a:off x="2754367" y="1965960"/>
            <a:ext cx="7715250" cy="3334838"/>
          </a:xfrm>
          <a:prstGeom prst="rect">
            <a:avLst/>
          </a:prstGeom>
        </p:spPr>
      </p:pic>
      <p:cxnSp>
        <p:nvCxnSpPr>
          <p:cNvPr id="10" name="Straight Arrow Connector 9">
            <a:extLst>
              <a:ext uri="{FF2B5EF4-FFF2-40B4-BE49-F238E27FC236}">
                <a16:creationId xmlns:a16="http://schemas.microsoft.com/office/drawing/2014/main" id="{692D5D59-1C68-422B-9E80-1BDF99A4500E}"/>
              </a:ext>
            </a:extLst>
          </p:cNvPr>
          <p:cNvCxnSpPr/>
          <p:nvPr/>
        </p:nvCxnSpPr>
        <p:spPr>
          <a:xfrm>
            <a:off x="7000875" y="2449466"/>
            <a:ext cx="742950" cy="4000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AC73C4D4-6EA9-4B73-B889-1C397E16B6C2}"/>
              </a:ext>
            </a:extLst>
          </p:cNvPr>
          <p:cNvCxnSpPr/>
          <p:nvPr/>
        </p:nvCxnSpPr>
        <p:spPr>
          <a:xfrm flipV="1">
            <a:off x="4724400" y="2419350"/>
            <a:ext cx="514350" cy="3333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4DE144B-DF50-4C78-8D3E-0FA8AF80F448}"/>
              </a:ext>
            </a:extLst>
          </p:cNvPr>
          <p:cNvCxnSpPr/>
          <p:nvPr/>
        </p:nvCxnSpPr>
        <p:spPr>
          <a:xfrm flipH="1" flipV="1">
            <a:off x="4443905" y="3867150"/>
            <a:ext cx="466725" cy="3619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2F80B28-CD26-4E06-A5C1-A39F464860B7}"/>
              </a:ext>
            </a:extLst>
          </p:cNvPr>
          <p:cNvCxnSpPr/>
          <p:nvPr/>
        </p:nvCxnSpPr>
        <p:spPr>
          <a:xfrm flipH="1">
            <a:off x="7743825" y="3733800"/>
            <a:ext cx="342900" cy="3143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Tree>
    <p:extLst>
      <p:ext uri="{BB962C8B-B14F-4D97-AF65-F5344CB8AC3E}">
        <p14:creationId xmlns:p14="http://schemas.microsoft.com/office/powerpoint/2010/main" val="1853167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10317480" cy="740981"/>
          </a:xfrm>
        </p:spPr>
        <p:txBody>
          <a:bodyPr/>
          <a:lstStyle/>
          <a:p>
            <a:pPr algn="ctr"/>
            <a:r>
              <a:rPr lang="en-US" dirty="0">
                <a:solidFill>
                  <a:schemeClr val="tx1"/>
                </a:solidFill>
              </a:rPr>
              <a:t>Methodology</a:t>
            </a:r>
          </a:p>
        </p:txBody>
      </p:sp>
      <p:sp>
        <p:nvSpPr>
          <p:cNvPr id="3" name="Content Placeholder 2"/>
          <p:cNvSpPr>
            <a:spLocks noGrp="1"/>
          </p:cNvSpPr>
          <p:nvPr>
            <p:ph idx="1"/>
          </p:nvPr>
        </p:nvSpPr>
        <p:spPr>
          <a:xfrm>
            <a:off x="690880" y="1350581"/>
            <a:ext cx="10769600" cy="5223640"/>
          </a:xfrm>
        </p:spPr>
        <p:txBody>
          <a:bodyPr>
            <a:normAutofit fontScale="70000" lnSpcReduction="20000"/>
          </a:bodyPr>
          <a:lstStyle/>
          <a:p>
            <a:pPr marL="45720" indent="0">
              <a:buNone/>
            </a:pPr>
            <a:endParaRPr lang="en-US" sz="3200" dirty="0">
              <a:solidFill>
                <a:schemeClr val="tx1"/>
              </a:solidFill>
              <a:latin typeface="Arial" panose="020B0604020202020204" pitchFamily="34" charset="0"/>
              <a:cs typeface="Arial" panose="020B0604020202020204" pitchFamily="34" charset="0"/>
            </a:endParaRPr>
          </a:p>
          <a:p>
            <a:pPr>
              <a:lnSpc>
                <a:spcPct val="170000"/>
              </a:lnSpc>
              <a:spcBef>
                <a:spcPts val="0"/>
              </a:spcBef>
            </a:pPr>
            <a:r>
              <a:rPr lang="en-US" sz="3800" dirty="0">
                <a:solidFill>
                  <a:schemeClr val="tx1"/>
                </a:solidFill>
                <a:latin typeface="Arial" panose="020B0604020202020204" pitchFamily="34" charset="0"/>
                <a:cs typeface="Arial" panose="020B0604020202020204" pitchFamily="34" charset="0"/>
              </a:rPr>
              <a:t>Design</a:t>
            </a:r>
          </a:p>
          <a:p>
            <a:pPr>
              <a:lnSpc>
                <a:spcPct val="170000"/>
              </a:lnSpc>
              <a:spcBef>
                <a:spcPts val="0"/>
              </a:spcBef>
            </a:pPr>
            <a:r>
              <a:rPr lang="en-US" sz="3800" dirty="0">
                <a:solidFill>
                  <a:schemeClr val="tx1"/>
                </a:solidFill>
                <a:latin typeface="Arial" panose="020B0604020202020204" pitchFamily="34" charset="0"/>
                <a:cs typeface="Arial" panose="020B0604020202020204" pitchFamily="34" charset="0"/>
              </a:rPr>
              <a:t>Sample</a:t>
            </a:r>
          </a:p>
          <a:p>
            <a:pPr>
              <a:lnSpc>
                <a:spcPct val="170000"/>
              </a:lnSpc>
              <a:spcBef>
                <a:spcPts val="0"/>
              </a:spcBef>
            </a:pPr>
            <a:r>
              <a:rPr lang="en-US" sz="3800" dirty="0">
                <a:solidFill>
                  <a:schemeClr val="tx1"/>
                </a:solidFill>
                <a:latin typeface="Arial" panose="020B0604020202020204" pitchFamily="34" charset="0"/>
                <a:cs typeface="Arial" panose="020B0604020202020204" pitchFamily="34" charset="0"/>
              </a:rPr>
              <a:t>Inclusion-Exclusion</a:t>
            </a:r>
          </a:p>
          <a:p>
            <a:pPr>
              <a:lnSpc>
                <a:spcPct val="170000"/>
              </a:lnSpc>
              <a:spcBef>
                <a:spcPts val="0"/>
              </a:spcBef>
            </a:pPr>
            <a:r>
              <a:rPr lang="en-US" sz="3800" dirty="0">
                <a:solidFill>
                  <a:schemeClr val="tx1"/>
                </a:solidFill>
                <a:latin typeface="Arial" panose="020B0604020202020204" pitchFamily="34" charset="0"/>
                <a:cs typeface="Arial" panose="020B0604020202020204" pitchFamily="34" charset="0"/>
              </a:rPr>
              <a:t>Role-play Simulation</a:t>
            </a:r>
          </a:p>
          <a:p>
            <a:pPr>
              <a:lnSpc>
                <a:spcPct val="170000"/>
              </a:lnSpc>
              <a:spcBef>
                <a:spcPts val="0"/>
              </a:spcBef>
            </a:pPr>
            <a:r>
              <a:rPr lang="en-US" sz="3800" dirty="0">
                <a:solidFill>
                  <a:schemeClr val="tx1"/>
                </a:solidFill>
                <a:latin typeface="Arial" panose="020B0604020202020204" pitchFamily="34" charset="0"/>
                <a:cs typeface="Arial" panose="020B0604020202020204" pitchFamily="34" charset="0"/>
              </a:rPr>
              <a:t>Demographic survey</a:t>
            </a:r>
          </a:p>
          <a:p>
            <a:pPr>
              <a:lnSpc>
                <a:spcPct val="170000"/>
              </a:lnSpc>
              <a:spcBef>
                <a:spcPts val="0"/>
              </a:spcBef>
            </a:pPr>
            <a:r>
              <a:rPr lang="en-US" sz="3800" dirty="0">
                <a:solidFill>
                  <a:schemeClr val="tx1"/>
                </a:solidFill>
                <a:latin typeface="Arial" panose="020B0604020202020204" pitchFamily="34" charset="0"/>
                <a:cs typeface="Arial" panose="020B0604020202020204" pitchFamily="34" charset="0"/>
              </a:rPr>
              <a:t>Instrument</a:t>
            </a:r>
          </a:p>
          <a:p>
            <a:endParaRPr lang="en-US" sz="3200" dirty="0"/>
          </a:p>
          <a:p>
            <a:endParaRPr lang="en-US" sz="3200" dirty="0"/>
          </a:p>
          <a:p>
            <a:pPr marL="0" indent="0">
              <a:buNone/>
            </a:pPr>
            <a:r>
              <a:rPr lang="en-US" sz="1400" dirty="0">
                <a:solidFill>
                  <a:schemeClr val="tx1"/>
                </a:solidFill>
                <a:latin typeface="Arial" panose="020B0604020202020204" pitchFamily="34" charset="0"/>
                <a:cs typeface="Arial" panose="020B0604020202020204" pitchFamily="34" charset="0"/>
              </a:rPr>
              <a:t> </a:t>
            </a:r>
            <a:endParaRPr lang="en-US" sz="2600" dirty="0">
              <a:solidFill>
                <a:schemeClr val="tx1"/>
              </a:solidFill>
              <a:latin typeface="Arial" panose="020B0604020202020204" pitchFamily="34" charset="0"/>
              <a:cs typeface="Arial" panose="020B0604020202020204" pitchFamily="34" charset="0"/>
            </a:endParaRPr>
          </a:p>
          <a:p>
            <a:pPr marL="457200" lvl="1" indent="0">
              <a:buNone/>
            </a:pPr>
            <a:endParaRPr lang="en-US" dirty="0"/>
          </a:p>
          <a:p>
            <a:pPr lvl="1"/>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2451" y="1743076"/>
            <a:ext cx="3136944" cy="4097940"/>
          </a:xfrm>
          <a:prstGeom prst="rect">
            <a:avLst/>
          </a:prstGeom>
        </p:spPr>
      </p:pic>
    </p:spTree>
    <p:extLst>
      <p:ext uri="{BB962C8B-B14F-4D97-AF65-F5344CB8AC3E}">
        <p14:creationId xmlns:p14="http://schemas.microsoft.com/office/powerpoint/2010/main" val="31852688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1076325"/>
          </a:xfrm>
        </p:spPr>
        <p:txBody>
          <a:bodyPr/>
          <a:lstStyle/>
          <a:p>
            <a:pPr algn="ctr"/>
            <a:r>
              <a:rPr lang="en-US" dirty="0">
                <a:solidFill>
                  <a:schemeClr val="tx1"/>
                </a:solidFill>
              </a:rPr>
              <a:t>Demographics Items</a:t>
            </a:r>
          </a:p>
        </p:txBody>
      </p:sp>
      <p:sp>
        <p:nvSpPr>
          <p:cNvPr id="3" name="Content Placeholder 2"/>
          <p:cNvSpPr>
            <a:spLocks noGrp="1"/>
          </p:cNvSpPr>
          <p:nvPr>
            <p:ph idx="1"/>
          </p:nvPr>
        </p:nvSpPr>
        <p:spPr>
          <a:xfrm>
            <a:off x="1143000" y="1685925"/>
            <a:ext cx="9872871" cy="4410075"/>
          </a:xfrm>
        </p:spPr>
        <p:txBody>
          <a:bodyPr>
            <a:normAutofit/>
          </a:bodyPr>
          <a:lstStyle/>
          <a:p>
            <a:pPr marL="45720" indent="0" algn="ctr">
              <a:buNone/>
            </a:pPr>
            <a:r>
              <a:rPr lang="en-US" sz="2800" b="1" dirty="0">
                <a:solidFill>
                  <a:schemeClr val="tx1"/>
                </a:solidFill>
                <a:latin typeface="Arial" panose="020B0604020202020204" pitchFamily="34" charset="0"/>
                <a:cs typeface="Arial" panose="020B0604020202020204" pitchFamily="34" charset="0"/>
              </a:rPr>
              <a:t>Age Group</a:t>
            </a:r>
          </a:p>
        </p:txBody>
      </p:sp>
      <p:graphicFrame>
        <p:nvGraphicFramePr>
          <p:cNvPr id="4" name="Table 3"/>
          <p:cNvGraphicFramePr>
            <a:graphicFrameLocks noGrp="1"/>
          </p:cNvGraphicFramePr>
          <p:nvPr>
            <p:extLst>
              <p:ext uri="{D42A27DB-BD31-4B8C-83A1-F6EECF244321}">
                <p14:modId xmlns:p14="http://schemas.microsoft.com/office/powerpoint/2010/main" val="2643794926"/>
              </p:ext>
            </p:extLst>
          </p:nvPr>
        </p:nvGraphicFramePr>
        <p:xfrm>
          <a:off x="1523999" y="2357437"/>
          <a:ext cx="9272338" cy="3845300"/>
        </p:xfrm>
        <a:graphic>
          <a:graphicData uri="http://schemas.openxmlformats.org/drawingml/2006/table">
            <a:tbl>
              <a:tblPr firstRow="1" firstCol="1" bandRow="1">
                <a:tableStyleId>{5C22544A-7EE6-4342-B048-85BDC9FD1C3A}</a:tableStyleId>
              </a:tblPr>
              <a:tblGrid>
                <a:gridCol w="3090118">
                  <a:extLst>
                    <a:ext uri="{9D8B030D-6E8A-4147-A177-3AD203B41FA5}">
                      <a16:colId xmlns:a16="http://schemas.microsoft.com/office/drawing/2014/main" val="20000"/>
                    </a:ext>
                  </a:extLst>
                </a:gridCol>
                <a:gridCol w="3091110">
                  <a:extLst>
                    <a:ext uri="{9D8B030D-6E8A-4147-A177-3AD203B41FA5}">
                      <a16:colId xmlns:a16="http://schemas.microsoft.com/office/drawing/2014/main" val="20001"/>
                    </a:ext>
                  </a:extLst>
                </a:gridCol>
                <a:gridCol w="3091110">
                  <a:extLst>
                    <a:ext uri="{9D8B030D-6E8A-4147-A177-3AD203B41FA5}">
                      <a16:colId xmlns:a16="http://schemas.microsoft.com/office/drawing/2014/main" val="20002"/>
                    </a:ext>
                  </a:extLst>
                </a:gridCol>
              </a:tblGrid>
              <a:tr h="733638">
                <a:tc gridSpan="3">
                  <a:txBody>
                    <a:bodyPr/>
                    <a:lstStyle/>
                    <a:p>
                      <a:pPr marL="0" marR="0">
                        <a:lnSpc>
                          <a:spcPct val="115000"/>
                        </a:lnSpc>
                        <a:spcBef>
                          <a:spcPts val="0"/>
                        </a:spcBef>
                        <a:spcAft>
                          <a:spcPts val="0"/>
                        </a:spcAft>
                      </a:pPr>
                      <a:r>
                        <a:rPr lang="en-US" sz="2800" dirty="0">
                          <a:solidFill>
                            <a:schemeClr val="tx1"/>
                          </a:solidFill>
                          <a:effectLst/>
                        </a:rPr>
                        <a:t>Table 1</a:t>
                      </a:r>
                      <a:endParaRPr lang="en-US" sz="2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08764">
                <a:tc gridSpan="3">
                  <a:txBody>
                    <a:bodyPr/>
                    <a:lstStyle/>
                    <a:p>
                      <a:pPr marL="0" marR="0">
                        <a:lnSpc>
                          <a:spcPct val="115000"/>
                        </a:lnSpc>
                        <a:spcBef>
                          <a:spcPts val="0"/>
                        </a:spcBef>
                        <a:spcAft>
                          <a:spcPts val="0"/>
                        </a:spcAft>
                      </a:pPr>
                      <a:r>
                        <a:rPr lang="en-US" sz="2800">
                          <a:solidFill>
                            <a:schemeClr val="tx1"/>
                          </a:solidFill>
                          <a:effectLst/>
                        </a:rPr>
                        <a:t>Distribution of Age Group of Participants</a:t>
                      </a:r>
                      <a:endParaRPr lang="en-US" sz="280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08764">
                <a:tc>
                  <a:txBody>
                    <a:bodyPr/>
                    <a:lstStyle/>
                    <a:p>
                      <a:pPr marL="0" marR="0">
                        <a:lnSpc>
                          <a:spcPct val="115000"/>
                        </a:lnSpc>
                        <a:spcBef>
                          <a:spcPts val="0"/>
                        </a:spcBef>
                        <a:spcAft>
                          <a:spcPts val="0"/>
                        </a:spcAft>
                      </a:pPr>
                      <a:r>
                        <a:rPr lang="en-US" sz="2800" dirty="0">
                          <a:solidFill>
                            <a:schemeClr val="tx1"/>
                          </a:solidFill>
                          <a:effectLst/>
                        </a:rPr>
                        <a:t>Age Group</a:t>
                      </a:r>
                      <a:endParaRPr lang="en-US" sz="2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effectLst/>
                        </a:rPr>
                        <a:t>Frequency</a:t>
                      </a:r>
                      <a:endParaRPr lang="en-US" sz="2800" b="1"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effectLst/>
                        </a:rPr>
                        <a:t>Percent</a:t>
                      </a:r>
                      <a:endParaRPr lang="en-US" sz="2800" b="1">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08764">
                <a:tc>
                  <a:txBody>
                    <a:bodyPr/>
                    <a:lstStyle/>
                    <a:p>
                      <a:pPr marL="0" marR="0">
                        <a:lnSpc>
                          <a:spcPct val="115000"/>
                        </a:lnSpc>
                        <a:spcBef>
                          <a:spcPts val="0"/>
                        </a:spcBef>
                        <a:spcAft>
                          <a:spcPts val="0"/>
                        </a:spcAft>
                      </a:pPr>
                      <a:r>
                        <a:rPr lang="en-US" sz="2800" dirty="0">
                          <a:solidFill>
                            <a:schemeClr val="tx1"/>
                          </a:solidFill>
                          <a:effectLst/>
                        </a:rPr>
                        <a:t>Less than 25 years</a:t>
                      </a:r>
                      <a:endParaRPr lang="en-US" sz="2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effectLst/>
                        </a:rPr>
                        <a:t>  3</a:t>
                      </a:r>
                      <a:endParaRPr lang="en-US" sz="2800" b="1">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effectLst/>
                        </a:rPr>
                        <a:t>13.0%</a:t>
                      </a:r>
                      <a:endParaRPr lang="en-US" sz="2800" b="1">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508764">
                <a:tc>
                  <a:txBody>
                    <a:bodyPr/>
                    <a:lstStyle/>
                    <a:p>
                      <a:pPr marL="0" marR="0">
                        <a:lnSpc>
                          <a:spcPct val="115000"/>
                        </a:lnSpc>
                        <a:spcBef>
                          <a:spcPts val="0"/>
                        </a:spcBef>
                        <a:spcAft>
                          <a:spcPts val="0"/>
                        </a:spcAft>
                      </a:pPr>
                      <a:r>
                        <a:rPr lang="en-US" sz="2800" dirty="0">
                          <a:solidFill>
                            <a:schemeClr val="tx1"/>
                          </a:solidFill>
                          <a:effectLst/>
                        </a:rPr>
                        <a:t>25 years or older</a:t>
                      </a:r>
                      <a:endParaRPr lang="en-US" sz="2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effectLst/>
                        </a:rPr>
                        <a:t>20</a:t>
                      </a:r>
                      <a:endParaRPr lang="en-US" sz="2800" b="1">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effectLst/>
                        </a:rPr>
                        <a:t>87.0%</a:t>
                      </a:r>
                      <a:endParaRPr lang="en-US" sz="2800" b="1"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739831">
                <a:tc>
                  <a:txBody>
                    <a:bodyPr/>
                    <a:lstStyle/>
                    <a:p>
                      <a:pPr marL="0" marR="0">
                        <a:lnSpc>
                          <a:spcPct val="115000"/>
                        </a:lnSpc>
                        <a:spcBef>
                          <a:spcPts val="0"/>
                        </a:spcBef>
                        <a:spcAft>
                          <a:spcPts val="0"/>
                        </a:spcAft>
                      </a:pPr>
                      <a:r>
                        <a:rPr lang="en-US" sz="2800" dirty="0">
                          <a:solidFill>
                            <a:schemeClr val="tx1"/>
                          </a:solidFill>
                          <a:effectLst/>
                        </a:rPr>
                        <a:t>Total</a:t>
                      </a:r>
                      <a:endParaRPr lang="en-US" sz="280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effectLst/>
                        </a:rPr>
                        <a:t>23</a:t>
                      </a:r>
                      <a:endParaRPr lang="en-US" sz="2800" b="1"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effectLst/>
                        </a:rPr>
                        <a:t>100.0%</a:t>
                      </a:r>
                      <a:endParaRPr lang="en-US" sz="2800" b="1"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36775">
                <a:tc>
                  <a:txBody>
                    <a:bodyPr/>
                    <a:lstStyle/>
                    <a:p>
                      <a:pPr marL="0" marR="0" algn="ctr">
                        <a:lnSpc>
                          <a:spcPct val="115000"/>
                        </a:lnSpc>
                        <a:spcBef>
                          <a:spcPts val="0"/>
                        </a:spcBef>
                        <a:spcAft>
                          <a:spcPts val="0"/>
                        </a:spcAft>
                      </a:pPr>
                      <a:r>
                        <a:rPr lang="en-US" sz="1100">
                          <a:effectLst/>
                        </a:rPr>
                        <a:t> </a:t>
                      </a:r>
                      <a:endParaRPr lang="en-US" sz="120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07728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rPr>
              <a:t>Demographics Items</a:t>
            </a:r>
            <a:endParaRPr lang="en-US" dirty="0"/>
          </a:p>
        </p:txBody>
      </p:sp>
      <p:sp>
        <p:nvSpPr>
          <p:cNvPr id="3" name="Content Placeholder 2"/>
          <p:cNvSpPr>
            <a:spLocks noGrp="1"/>
          </p:cNvSpPr>
          <p:nvPr>
            <p:ph idx="1"/>
          </p:nvPr>
        </p:nvSpPr>
        <p:spPr>
          <a:xfrm>
            <a:off x="1143000" y="1714500"/>
            <a:ext cx="9872871" cy="4381500"/>
          </a:xfrm>
        </p:spPr>
        <p:txBody>
          <a:bodyPr/>
          <a:lstStyle/>
          <a:p>
            <a:pPr marL="45720" indent="0" algn="ctr">
              <a:buNone/>
            </a:pPr>
            <a:r>
              <a:rPr lang="en-US" sz="2800" dirty="0">
                <a:solidFill>
                  <a:schemeClr val="tx1"/>
                </a:solidFill>
                <a:latin typeface="Arial" panose="020B0604020202020204" pitchFamily="34" charset="0"/>
                <a:cs typeface="Arial" panose="020B0604020202020204" pitchFamily="34" charset="0"/>
              </a:rPr>
              <a:t>Distribution of Prior Course on Aging</a:t>
            </a:r>
          </a:p>
          <a:p>
            <a:pPr algn="ct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573881377"/>
              </p:ext>
            </p:extLst>
          </p:nvPr>
        </p:nvGraphicFramePr>
        <p:xfrm>
          <a:off x="1876926" y="2114552"/>
          <a:ext cx="8638674" cy="4214810"/>
        </p:xfrm>
        <a:graphic>
          <a:graphicData uri="http://schemas.openxmlformats.org/drawingml/2006/table">
            <a:tbl>
              <a:tblPr firstRow="1" firstCol="1" bandRow="1">
                <a:tableStyleId>{5C22544A-7EE6-4342-B048-85BDC9FD1C3A}</a:tableStyleId>
              </a:tblPr>
              <a:tblGrid>
                <a:gridCol w="2878942">
                  <a:extLst>
                    <a:ext uri="{9D8B030D-6E8A-4147-A177-3AD203B41FA5}">
                      <a16:colId xmlns:a16="http://schemas.microsoft.com/office/drawing/2014/main" val="20000"/>
                    </a:ext>
                  </a:extLst>
                </a:gridCol>
                <a:gridCol w="2879866">
                  <a:extLst>
                    <a:ext uri="{9D8B030D-6E8A-4147-A177-3AD203B41FA5}">
                      <a16:colId xmlns:a16="http://schemas.microsoft.com/office/drawing/2014/main" val="20001"/>
                    </a:ext>
                  </a:extLst>
                </a:gridCol>
                <a:gridCol w="2879866">
                  <a:extLst>
                    <a:ext uri="{9D8B030D-6E8A-4147-A177-3AD203B41FA5}">
                      <a16:colId xmlns:a16="http://schemas.microsoft.com/office/drawing/2014/main" val="20002"/>
                    </a:ext>
                  </a:extLst>
                </a:gridCol>
              </a:tblGrid>
              <a:tr h="805916">
                <a:tc gridSpan="3">
                  <a:txBody>
                    <a:bodyPr/>
                    <a:lstStyle/>
                    <a:p>
                      <a:pPr marL="0" marR="0">
                        <a:lnSpc>
                          <a:spcPct val="115000"/>
                        </a:lnSpc>
                        <a:spcBef>
                          <a:spcPts val="0"/>
                        </a:spcBef>
                        <a:spcAft>
                          <a:spcPts val="0"/>
                        </a:spcAft>
                      </a:pPr>
                      <a:r>
                        <a:rPr lang="en-US" sz="2800" b="1" dirty="0">
                          <a:solidFill>
                            <a:schemeClr val="tx1"/>
                          </a:solidFill>
                          <a:effectLst/>
                        </a:rPr>
                        <a:t>Table 2 </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89502">
                <a:tc gridSpan="3">
                  <a:txBody>
                    <a:bodyPr/>
                    <a:lstStyle/>
                    <a:p>
                      <a:pPr marL="0" marR="0">
                        <a:lnSpc>
                          <a:spcPct val="115000"/>
                        </a:lnSpc>
                        <a:spcBef>
                          <a:spcPts val="0"/>
                        </a:spcBef>
                        <a:spcAft>
                          <a:spcPts val="0"/>
                        </a:spcAft>
                      </a:pPr>
                      <a:r>
                        <a:rPr lang="en-US" sz="2800" b="1" dirty="0">
                          <a:solidFill>
                            <a:schemeClr val="tx1"/>
                          </a:solidFill>
                          <a:effectLst/>
                        </a:rPr>
                        <a:t>Distribution of Prior Course on Aging</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50886">
                <a:tc>
                  <a:txBody>
                    <a:bodyPr/>
                    <a:lstStyle/>
                    <a:p>
                      <a:pPr marL="0" marR="0" algn="l">
                        <a:lnSpc>
                          <a:spcPct val="115000"/>
                        </a:lnSpc>
                        <a:spcBef>
                          <a:spcPts val="0"/>
                        </a:spcBef>
                        <a:spcAft>
                          <a:spcPts val="0"/>
                        </a:spcAft>
                      </a:pPr>
                      <a:r>
                        <a:rPr lang="en-US" sz="2800" b="1" dirty="0">
                          <a:solidFill>
                            <a:schemeClr val="tx1"/>
                          </a:solidFill>
                          <a:effectLst/>
                        </a:rPr>
                        <a:t>Taken a Prior Course on Aging</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Frequency</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Percent</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89502">
                <a:tc>
                  <a:txBody>
                    <a:bodyPr/>
                    <a:lstStyle/>
                    <a:p>
                      <a:pPr marL="0" marR="0">
                        <a:lnSpc>
                          <a:spcPct val="115000"/>
                        </a:lnSpc>
                        <a:spcBef>
                          <a:spcPts val="0"/>
                        </a:spcBef>
                        <a:spcAft>
                          <a:spcPts val="0"/>
                        </a:spcAft>
                      </a:pPr>
                      <a:r>
                        <a:rPr lang="en-US" sz="2800" b="1">
                          <a:solidFill>
                            <a:schemeClr val="tx1"/>
                          </a:solidFill>
                          <a:effectLst/>
                        </a:rPr>
                        <a:t>No</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19</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82.6%</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589502">
                <a:tc>
                  <a:txBody>
                    <a:bodyPr/>
                    <a:lstStyle/>
                    <a:p>
                      <a:pPr marL="0" marR="0">
                        <a:lnSpc>
                          <a:spcPct val="115000"/>
                        </a:lnSpc>
                        <a:spcBef>
                          <a:spcPts val="0"/>
                        </a:spcBef>
                        <a:spcAft>
                          <a:spcPts val="0"/>
                        </a:spcAft>
                      </a:pPr>
                      <a:r>
                        <a:rPr lang="en-US" sz="2800" b="1">
                          <a:solidFill>
                            <a:schemeClr val="tx1"/>
                          </a:solidFill>
                          <a:effectLst/>
                        </a:rPr>
                        <a:t>Yes</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  4</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solidFill>
                            <a:schemeClr val="tx1"/>
                          </a:solidFill>
                          <a:effectLst/>
                        </a:rPr>
                        <a:t>17.4%</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589502">
                <a:tc>
                  <a:txBody>
                    <a:bodyPr/>
                    <a:lstStyle/>
                    <a:p>
                      <a:pPr marL="0" marR="0">
                        <a:lnSpc>
                          <a:spcPct val="115000"/>
                        </a:lnSpc>
                        <a:spcBef>
                          <a:spcPts val="0"/>
                        </a:spcBef>
                        <a:spcAft>
                          <a:spcPts val="0"/>
                        </a:spcAft>
                      </a:pPr>
                      <a:r>
                        <a:rPr lang="en-US" sz="2800" b="1">
                          <a:solidFill>
                            <a:schemeClr val="tx1"/>
                          </a:solidFill>
                          <a:effectLst/>
                        </a:rPr>
                        <a:t>Total</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solidFill>
                            <a:schemeClr val="tx1"/>
                          </a:solidFill>
                          <a:effectLst/>
                        </a:rPr>
                        <a:t>23</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solidFill>
                            <a:schemeClr val="tx1"/>
                          </a:solidFill>
                          <a:effectLst/>
                        </a:rPr>
                        <a:t>100.0%</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277597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96816"/>
            <a:ext cx="9875520" cy="724618"/>
          </a:xfrm>
        </p:spPr>
        <p:txBody>
          <a:bodyPr/>
          <a:lstStyle/>
          <a:p>
            <a:pPr algn="ctr"/>
            <a:r>
              <a:rPr lang="en-US" dirty="0">
                <a:solidFill>
                  <a:schemeClr val="tx1"/>
                </a:solidFill>
              </a:rPr>
              <a:t>Demographics Items</a:t>
            </a:r>
            <a:endParaRPr lang="en-US" dirty="0"/>
          </a:p>
        </p:txBody>
      </p:sp>
      <p:sp>
        <p:nvSpPr>
          <p:cNvPr id="3" name="Content Placeholder 2"/>
          <p:cNvSpPr>
            <a:spLocks noGrp="1"/>
          </p:cNvSpPr>
          <p:nvPr>
            <p:ph idx="1"/>
          </p:nvPr>
        </p:nvSpPr>
        <p:spPr>
          <a:xfrm>
            <a:off x="1143000" y="1121435"/>
            <a:ext cx="9872871" cy="4974566"/>
          </a:xfrm>
        </p:spPr>
        <p:txBody>
          <a:bodyPr>
            <a:normAutofit/>
          </a:bodyPr>
          <a:lstStyle/>
          <a:p>
            <a:pPr marL="45720" indent="0" algn="ctr">
              <a:buNone/>
            </a:pPr>
            <a:r>
              <a:rPr lang="en-US" sz="2800" dirty="0">
                <a:solidFill>
                  <a:schemeClr val="tx1"/>
                </a:solidFill>
                <a:latin typeface="Arial" panose="020B0604020202020204" pitchFamily="34" charset="0"/>
                <a:cs typeface="Arial" panose="020B0604020202020204" pitchFamily="34" charset="0"/>
              </a:rPr>
              <a:t>Intent to Work with Older Adults</a:t>
            </a:r>
          </a:p>
          <a:p>
            <a:pPr marL="45720" indent="0" algn="ctr">
              <a:buNone/>
            </a:pPr>
            <a:endParaRPr lang="en-US" sz="3200" dirty="0">
              <a:solidFill>
                <a:schemeClr val="tx1"/>
              </a:solidFill>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699785144"/>
              </p:ext>
            </p:extLst>
          </p:nvPr>
        </p:nvGraphicFramePr>
        <p:xfrm>
          <a:off x="1928540" y="1511646"/>
          <a:ext cx="8301790" cy="5236944"/>
        </p:xfrm>
        <a:graphic>
          <a:graphicData uri="http://schemas.openxmlformats.org/drawingml/2006/table">
            <a:tbl>
              <a:tblPr firstRow="1" firstCol="1" bandRow="1">
                <a:tableStyleId>{5C22544A-7EE6-4342-B048-85BDC9FD1C3A}</a:tableStyleId>
              </a:tblPr>
              <a:tblGrid>
                <a:gridCol w="2766672">
                  <a:extLst>
                    <a:ext uri="{9D8B030D-6E8A-4147-A177-3AD203B41FA5}">
                      <a16:colId xmlns:a16="http://schemas.microsoft.com/office/drawing/2014/main" val="20000"/>
                    </a:ext>
                  </a:extLst>
                </a:gridCol>
                <a:gridCol w="2767559">
                  <a:extLst>
                    <a:ext uri="{9D8B030D-6E8A-4147-A177-3AD203B41FA5}">
                      <a16:colId xmlns:a16="http://schemas.microsoft.com/office/drawing/2014/main" val="20001"/>
                    </a:ext>
                  </a:extLst>
                </a:gridCol>
                <a:gridCol w="2767559">
                  <a:extLst>
                    <a:ext uri="{9D8B030D-6E8A-4147-A177-3AD203B41FA5}">
                      <a16:colId xmlns:a16="http://schemas.microsoft.com/office/drawing/2014/main" val="20002"/>
                    </a:ext>
                  </a:extLst>
                </a:gridCol>
              </a:tblGrid>
              <a:tr h="356065">
                <a:tc gridSpan="3">
                  <a:txBody>
                    <a:bodyPr/>
                    <a:lstStyle/>
                    <a:p>
                      <a:pPr marL="0" marR="0">
                        <a:lnSpc>
                          <a:spcPct val="115000"/>
                        </a:lnSpc>
                        <a:spcBef>
                          <a:spcPts val="0"/>
                        </a:spcBef>
                        <a:spcAft>
                          <a:spcPts val="0"/>
                        </a:spcAft>
                      </a:pPr>
                      <a:r>
                        <a:rPr lang="en-US" sz="2800" b="1" dirty="0">
                          <a:solidFill>
                            <a:schemeClr val="tx1"/>
                          </a:solidFill>
                          <a:effectLst/>
                        </a:rPr>
                        <a:t>Table 3 </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43347">
                <a:tc gridSpan="3">
                  <a:txBody>
                    <a:bodyPr/>
                    <a:lstStyle/>
                    <a:p>
                      <a:pPr marL="0" marR="0">
                        <a:lnSpc>
                          <a:spcPct val="115000"/>
                        </a:lnSpc>
                        <a:spcBef>
                          <a:spcPts val="0"/>
                        </a:spcBef>
                        <a:spcAft>
                          <a:spcPts val="0"/>
                        </a:spcAft>
                      </a:pPr>
                      <a:r>
                        <a:rPr lang="en-US" sz="2400" b="1" dirty="0">
                          <a:solidFill>
                            <a:schemeClr val="tx1"/>
                          </a:solidFill>
                          <a:effectLst/>
                        </a:rPr>
                        <a:t>Intent to Work with Older Adults</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791394">
                <a:tc>
                  <a:txBody>
                    <a:bodyPr/>
                    <a:lstStyle/>
                    <a:p>
                      <a:pPr marL="0" marR="0" algn="l">
                        <a:lnSpc>
                          <a:spcPct val="115000"/>
                        </a:lnSpc>
                        <a:spcBef>
                          <a:spcPts val="0"/>
                        </a:spcBef>
                        <a:spcAft>
                          <a:spcPts val="0"/>
                        </a:spcAft>
                      </a:pPr>
                      <a:r>
                        <a:rPr lang="en-US" sz="2400" b="1" dirty="0">
                          <a:solidFill>
                            <a:schemeClr val="tx1"/>
                          </a:solidFill>
                          <a:effectLst/>
                        </a:rPr>
                        <a:t>Intent to Work with Older</a:t>
                      </a:r>
                      <a:r>
                        <a:rPr lang="en-US" sz="2400" b="1" baseline="0" dirty="0">
                          <a:solidFill>
                            <a:schemeClr val="tx1"/>
                          </a:solidFill>
                          <a:effectLst/>
                        </a:rPr>
                        <a:t> </a:t>
                      </a:r>
                      <a:r>
                        <a:rPr lang="en-US" sz="2400" b="1" dirty="0">
                          <a:solidFill>
                            <a:schemeClr val="tx1"/>
                          </a:solidFill>
                          <a:effectLst/>
                        </a:rPr>
                        <a:t>Adults</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dirty="0">
                          <a:solidFill>
                            <a:schemeClr val="tx1"/>
                          </a:solidFill>
                          <a:effectLst/>
                        </a:rPr>
                        <a:t>Frequency</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dirty="0">
                          <a:solidFill>
                            <a:schemeClr val="tx1"/>
                          </a:solidFill>
                          <a:effectLst/>
                        </a:rPr>
                        <a:t>Percent</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457742">
                <a:tc>
                  <a:txBody>
                    <a:bodyPr/>
                    <a:lstStyle/>
                    <a:p>
                      <a:pPr marL="0" marR="0">
                        <a:lnSpc>
                          <a:spcPct val="115000"/>
                        </a:lnSpc>
                        <a:spcBef>
                          <a:spcPts val="0"/>
                        </a:spcBef>
                        <a:spcAft>
                          <a:spcPts val="0"/>
                        </a:spcAft>
                      </a:pPr>
                      <a:r>
                        <a:rPr lang="en-US" sz="2800" b="0" dirty="0">
                          <a:solidFill>
                            <a:schemeClr val="tx1"/>
                          </a:solidFill>
                          <a:effectLst/>
                        </a:rPr>
                        <a:t>Yes, definitely</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6</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26.1%</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457742">
                <a:tc>
                  <a:txBody>
                    <a:bodyPr/>
                    <a:lstStyle/>
                    <a:p>
                      <a:pPr marL="0" marR="0">
                        <a:lnSpc>
                          <a:spcPct val="115000"/>
                        </a:lnSpc>
                        <a:spcBef>
                          <a:spcPts val="0"/>
                        </a:spcBef>
                        <a:spcAft>
                          <a:spcPts val="0"/>
                        </a:spcAft>
                      </a:pPr>
                      <a:r>
                        <a:rPr lang="en-US" sz="2800" b="0" dirty="0">
                          <a:solidFill>
                            <a:schemeClr val="tx1"/>
                          </a:solidFill>
                          <a:effectLst/>
                        </a:rPr>
                        <a:t>Yes, probably</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a:solidFill>
                            <a:schemeClr val="tx1"/>
                          </a:solidFill>
                          <a:effectLst/>
                        </a:rPr>
                        <a:t>3</a:t>
                      </a:r>
                      <a:endParaRPr lang="en-US" sz="28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13.0%</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457742">
                <a:tc>
                  <a:txBody>
                    <a:bodyPr/>
                    <a:lstStyle/>
                    <a:p>
                      <a:pPr marL="0" marR="0">
                        <a:lnSpc>
                          <a:spcPct val="115000"/>
                        </a:lnSpc>
                        <a:spcBef>
                          <a:spcPts val="0"/>
                        </a:spcBef>
                        <a:spcAft>
                          <a:spcPts val="0"/>
                        </a:spcAft>
                      </a:pPr>
                      <a:r>
                        <a:rPr lang="en-US" sz="2800" b="0" dirty="0">
                          <a:solidFill>
                            <a:schemeClr val="tx1"/>
                          </a:solidFill>
                          <a:effectLst/>
                        </a:rPr>
                        <a:t>I don’t know yet</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a:solidFill>
                            <a:schemeClr val="tx1"/>
                          </a:solidFill>
                          <a:effectLst/>
                        </a:rPr>
                        <a:t>1</a:t>
                      </a:r>
                      <a:endParaRPr lang="en-US" sz="28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  4.3%</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457742">
                <a:tc>
                  <a:txBody>
                    <a:bodyPr/>
                    <a:lstStyle/>
                    <a:p>
                      <a:pPr marL="0" marR="0">
                        <a:lnSpc>
                          <a:spcPct val="115000"/>
                        </a:lnSpc>
                        <a:spcBef>
                          <a:spcPts val="0"/>
                        </a:spcBef>
                        <a:spcAft>
                          <a:spcPts val="0"/>
                        </a:spcAft>
                      </a:pPr>
                      <a:r>
                        <a:rPr lang="en-US" sz="2800" b="0" dirty="0">
                          <a:solidFill>
                            <a:schemeClr val="tx1"/>
                          </a:solidFill>
                          <a:effectLst/>
                        </a:rPr>
                        <a:t>No</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a:solidFill>
                            <a:schemeClr val="tx1"/>
                          </a:solidFill>
                          <a:effectLst/>
                        </a:rPr>
                        <a:t>3</a:t>
                      </a:r>
                      <a:endParaRPr lang="en-US" sz="28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13.0%</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457742">
                <a:tc>
                  <a:txBody>
                    <a:bodyPr/>
                    <a:lstStyle/>
                    <a:p>
                      <a:pPr marL="0" marR="0">
                        <a:lnSpc>
                          <a:spcPct val="115000"/>
                        </a:lnSpc>
                        <a:spcBef>
                          <a:spcPts val="0"/>
                        </a:spcBef>
                        <a:spcAft>
                          <a:spcPts val="0"/>
                        </a:spcAft>
                      </a:pPr>
                      <a:r>
                        <a:rPr lang="en-US" sz="2800" b="0" dirty="0">
                          <a:solidFill>
                            <a:schemeClr val="tx1"/>
                          </a:solidFill>
                          <a:effectLst/>
                        </a:rPr>
                        <a:t>Probably not</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a:solidFill>
                            <a:schemeClr val="tx1"/>
                          </a:solidFill>
                          <a:effectLst/>
                        </a:rPr>
                        <a:t>5</a:t>
                      </a:r>
                      <a:endParaRPr lang="en-US" sz="28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21.7%</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457742">
                <a:tc>
                  <a:txBody>
                    <a:bodyPr/>
                    <a:lstStyle/>
                    <a:p>
                      <a:pPr marL="0" marR="0">
                        <a:lnSpc>
                          <a:spcPct val="115000"/>
                        </a:lnSpc>
                        <a:spcBef>
                          <a:spcPts val="0"/>
                        </a:spcBef>
                        <a:spcAft>
                          <a:spcPts val="0"/>
                        </a:spcAft>
                      </a:pPr>
                      <a:r>
                        <a:rPr lang="en-US" sz="2800" b="0" dirty="0">
                          <a:solidFill>
                            <a:schemeClr val="tx1"/>
                          </a:solidFill>
                          <a:effectLst/>
                        </a:rPr>
                        <a:t>Definitely not</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a:solidFill>
                            <a:schemeClr val="tx1"/>
                          </a:solidFill>
                          <a:effectLst/>
                        </a:rPr>
                        <a:t>5</a:t>
                      </a:r>
                      <a:endParaRPr lang="en-US" sz="28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21.7%</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457742">
                <a:tc>
                  <a:txBody>
                    <a:bodyPr/>
                    <a:lstStyle/>
                    <a:p>
                      <a:pPr marL="0" marR="0">
                        <a:lnSpc>
                          <a:spcPct val="115000"/>
                        </a:lnSpc>
                        <a:spcBef>
                          <a:spcPts val="0"/>
                        </a:spcBef>
                        <a:spcAft>
                          <a:spcPts val="0"/>
                        </a:spcAft>
                      </a:pPr>
                      <a:r>
                        <a:rPr lang="en-US" sz="2800" b="0" dirty="0">
                          <a:solidFill>
                            <a:schemeClr val="tx1"/>
                          </a:solidFill>
                          <a:effectLst/>
                        </a:rPr>
                        <a:t>Total</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l">
                        <a:lnSpc>
                          <a:spcPct val="115000"/>
                        </a:lnSpc>
                        <a:spcBef>
                          <a:spcPts val="0"/>
                        </a:spcBef>
                        <a:spcAft>
                          <a:spcPts val="0"/>
                        </a:spcAft>
                      </a:pPr>
                      <a:r>
                        <a:rPr lang="en-US" sz="2800" b="0" dirty="0">
                          <a:solidFill>
                            <a:schemeClr val="tx1"/>
                          </a:solidFill>
                          <a:effectLst/>
                        </a:rPr>
                        <a:t>               23</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800" b="0" dirty="0">
                          <a:solidFill>
                            <a:schemeClr val="tx1"/>
                          </a:solidFill>
                          <a:effectLst/>
                        </a:rPr>
                        <a:t>         100.0%</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303762">
                <a:tc>
                  <a:txBody>
                    <a:bodyPr/>
                    <a:lstStyle/>
                    <a:p>
                      <a:pPr marL="0" marR="0" algn="ctr">
                        <a:lnSpc>
                          <a:spcPct val="115000"/>
                        </a:lnSpc>
                        <a:spcBef>
                          <a:spcPts val="0"/>
                        </a:spcBef>
                        <a:spcAft>
                          <a:spcPts val="0"/>
                        </a:spcAft>
                      </a:pPr>
                      <a:r>
                        <a:rPr lang="en-US" sz="1100">
                          <a:effectLst/>
                        </a:rPr>
                        <a:t> </a:t>
                      </a:r>
                      <a:endParaRPr lang="en-US" sz="120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5103848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330740"/>
            <a:ext cx="9875520" cy="564205"/>
          </a:xfrm>
        </p:spPr>
        <p:txBody>
          <a:bodyPr>
            <a:normAutofit fontScale="90000"/>
          </a:bodyPr>
          <a:lstStyle/>
          <a:p>
            <a:pPr algn="ctr"/>
            <a:r>
              <a:rPr lang="en-US" dirty="0">
                <a:solidFill>
                  <a:schemeClr val="tx1"/>
                </a:solidFill>
              </a:rPr>
              <a:t>Demographics Items</a:t>
            </a:r>
            <a:endParaRPr lang="en-US" dirty="0"/>
          </a:p>
        </p:txBody>
      </p:sp>
      <p:sp>
        <p:nvSpPr>
          <p:cNvPr id="3" name="Content Placeholder 2"/>
          <p:cNvSpPr>
            <a:spLocks noGrp="1"/>
          </p:cNvSpPr>
          <p:nvPr>
            <p:ph idx="1"/>
          </p:nvPr>
        </p:nvSpPr>
        <p:spPr>
          <a:xfrm>
            <a:off x="1143000" y="894945"/>
            <a:ext cx="9872871" cy="5201055"/>
          </a:xfrm>
        </p:spPr>
        <p:txBody>
          <a:bodyPr/>
          <a:lstStyle/>
          <a:p>
            <a:pPr marL="45720" indent="0" algn="ctr">
              <a:buNone/>
            </a:pPr>
            <a:r>
              <a:rPr lang="en-US" sz="2800" dirty="0">
                <a:solidFill>
                  <a:schemeClr val="tx1"/>
                </a:solidFill>
                <a:latin typeface="Arial" panose="020B0604020202020204" pitchFamily="34" charset="0"/>
                <a:cs typeface="Arial" panose="020B0604020202020204" pitchFamily="34" charset="0"/>
              </a:rPr>
              <a:t>Distribution of Experience Working with Older Adults</a:t>
            </a:r>
          </a:p>
          <a:p>
            <a:pPr marL="45720" indent="0" algn="ctr">
              <a:buNone/>
            </a:pPr>
            <a:endParaRPr lang="en-US" dirty="0">
              <a:solidFill>
                <a:schemeClr val="tx1"/>
              </a:solidFill>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908334396"/>
              </p:ext>
            </p:extLst>
          </p:nvPr>
        </p:nvGraphicFramePr>
        <p:xfrm>
          <a:off x="1735493" y="1322963"/>
          <a:ext cx="8770776" cy="5227627"/>
        </p:xfrm>
        <a:graphic>
          <a:graphicData uri="http://schemas.openxmlformats.org/drawingml/2006/table">
            <a:tbl>
              <a:tblPr firstRow="1" firstCol="1" bandRow="1">
                <a:tableStyleId>{5C22544A-7EE6-4342-B048-85BDC9FD1C3A}</a:tableStyleId>
              </a:tblPr>
              <a:tblGrid>
                <a:gridCol w="3373375">
                  <a:extLst>
                    <a:ext uri="{9D8B030D-6E8A-4147-A177-3AD203B41FA5}">
                      <a16:colId xmlns:a16="http://schemas.microsoft.com/office/drawing/2014/main" val="20000"/>
                    </a:ext>
                  </a:extLst>
                </a:gridCol>
                <a:gridCol w="1771022">
                  <a:extLst>
                    <a:ext uri="{9D8B030D-6E8A-4147-A177-3AD203B41FA5}">
                      <a16:colId xmlns:a16="http://schemas.microsoft.com/office/drawing/2014/main" val="20001"/>
                    </a:ext>
                  </a:extLst>
                </a:gridCol>
                <a:gridCol w="1653891">
                  <a:extLst>
                    <a:ext uri="{9D8B030D-6E8A-4147-A177-3AD203B41FA5}">
                      <a16:colId xmlns:a16="http://schemas.microsoft.com/office/drawing/2014/main" val="20002"/>
                    </a:ext>
                  </a:extLst>
                </a:gridCol>
                <a:gridCol w="1972488">
                  <a:extLst>
                    <a:ext uri="{9D8B030D-6E8A-4147-A177-3AD203B41FA5}">
                      <a16:colId xmlns:a16="http://schemas.microsoft.com/office/drawing/2014/main" val="20003"/>
                    </a:ext>
                  </a:extLst>
                </a:gridCol>
              </a:tblGrid>
              <a:tr h="486105">
                <a:tc gridSpan="3">
                  <a:txBody>
                    <a:bodyPr/>
                    <a:lstStyle/>
                    <a:p>
                      <a:pPr marL="0" marR="0">
                        <a:lnSpc>
                          <a:spcPct val="115000"/>
                        </a:lnSpc>
                        <a:spcBef>
                          <a:spcPts val="0"/>
                        </a:spcBef>
                        <a:spcAft>
                          <a:spcPts val="0"/>
                        </a:spcAft>
                      </a:pPr>
                      <a:r>
                        <a:rPr lang="en-US" sz="2800" b="1" dirty="0">
                          <a:solidFill>
                            <a:schemeClr val="tx1"/>
                          </a:solidFill>
                          <a:effectLst/>
                        </a:rPr>
                        <a:t>Table 4 </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2800" b="1" dirty="0">
                          <a:solidFill>
                            <a:schemeClr val="tx1"/>
                          </a:solidFill>
                          <a:effectLst/>
                        </a:rPr>
                        <a:t> </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478289">
                <a:tc gridSpan="3">
                  <a:txBody>
                    <a:bodyPr/>
                    <a:lstStyle/>
                    <a:p>
                      <a:pPr marL="0" marR="0">
                        <a:lnSpc>
                          <a:spcPct val="115000"/>
                        </a:lnSpc>
                        <a:spcBef>
                          <a:spcPts val="0"/>
                        </a:spcBef>
                        <a:spcAft>
                          <a:spcPts val="0"/>
                        </a:spcAft>
                      </a:pPr>
                      <a:r>
                        <a:rPr lang="en-US" sz="2400" b="1" dirty="0">
                          <a:solidFill>
                            <a:schemeClr val="tx1"/>
                          </a:solidFill>
                          <a:effectLst/>
                        </a:rPr>
                        <a:t>Distribution of Experience with Older Adults</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a:txBody>
                    <a:bodyPr/>
                    <a:lstStyle/>
                    <a:p>
                      <a:pPr marL="0" marR="0">
                        <a:lnSpc>
                          <a:spcPct val="115000"/>
                        </a:lnSpc>
                        <a:spcBef>
                          <a:spcPts val="0"/>
                        </a:spcBef>
                        <a:spcAft>
                          <a:spcPts val="0"/>
                        </a:spcAft>
                      </a:pPr>
                      <a:r>
                        <a:rPr lang="en-US" sz="2800" b="1">
                          <a:solidFill>
                            <a:schemeClr val="tx1"/>
                          </a:solidFill>
                          <a:effectLst/>
                        </a:rPr>
                        <a:t> </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493165">
                <a:tc>
                  <a:txBody>
                    <a:bodyPr/>
                    <a:lstStyle/>
                    <a:p>
                      <a:pPr marL="0" marR="0" algn="ctr">
                        <a:lnSpc>
                          <a:spcPct val="115000"/>
                        </a:lnSpc>
                        <a:spcBef>
                          <a:spcPts val="0"/>
                        </a:spcBef>
                        <a:spcAft>
                          <a:spcPts val="0"/>
                        </a:spcAft>
                      </a:pPr>
                      <a:r>
                        <a:rPr lang="en-US" sz="2400" b="1" dirty="0">
                          <a:solidFill>
                            <a:schemeClr val="tx1"/>
                          </a:solidFill>
                          <a:effectLst/>
                        </a:rPr>
                        <a:t>Experience</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Number Yes</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Number No</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Percent Yes</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406502">
                <a:tc>
                  <a:txBody>
                    <a:bodyPr/>
                    <a:lstStyle/>
                    <a:p>
                      <a:pPr marL="0" marR="0">
                        <a:lnSpc>
                          <a:spcPct val="115000"/>
                        </a:lnSpc>
                        <a:spcBef>
                          <a:spcPts val="0"/>
                        </a:spcBef>
                        <a:spcAft>
                          <a:spcPts val="0"/>
                        </a:spcAft>
                      </a:pPr>
                      <a:r>
                        <a:rPr lang="en-US" sz="2400" b="0">
                          <a:solidFill>
                            <a:schemeClr val="tx1"/>
                          </a:solidFill>
                          <a:effectLst/>
                        </a:rPr>
                        <a:t>Nursing Home</a:t>
                      </a:r>
                      <a:endParaRPr lang="en-US" sz="24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4</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19</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17.4%</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447870">
                <a:tc>
                  <a:txBody>
                    <a:bodyPr/>
                    <a:lstStyle/>
                    <a:p>
                      <a:pPr marL="0" marR="0">
                        <a:lnSpc>
                          <a:spcPct val="115000"/>
                        </a:lnSpc>
                        <a:spcBef>
                          <a:spcPts val="0"/>
                        </a:spcBef>
                        <a:spcAft>
                          <a:spcPts val="0"/>
                        </a:spcAft>
                      </a:pPr>
                      <a:r>
                        <a:rPr lang="en-US" sz="2400" b="0">
                          <a:solidFill>
                            <a:schemeClr val="tx1"/>
                          </a:solidFill>
                          <a:effectLst/>
                        </a:rPr>
                        <a:t>Hospital</a:t>
                      </a:r>
                      <a:endParaRPr lang="en-US" sz="24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1</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22</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  4.3%</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73224">
                <a:tc>
                  <a:txBody>
                    <a:bodyPr/>
                    <a:lstStyle/>
                    <a:p>
                      <a:pPr marL="0" marR="0">
                        <a:lnSpc>
                          <a:spcPct val="115000"/>
                        </a:lnSpc>
                        <a:spcBef>
                          <a:spcPts val="0"/>
                        </a:spcBef>
                        <a:spcAft>
                          <a:spcPts val="0"/>
                        </a:spcAft>
                      </a:pPr>
                      <a:r>
                        <a:rPr lang="en-US" sz="2400" b="0">
                          <a:solidFill>
                            <a:schemeClr val="tx1"/>
                          </a:solidFill>
                          <a:effectLst/>
                        </a:rPr>
                        <a:t>Home Care</a:t>
                      </a:r>
                      <a:endParaRPr lang="en-US" sz="24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3</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20</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13.0%</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557895">
                <a:tc>
                  <a:txBody>
                    <a:bodyPr/>
                    <a:lstStyle/>
                    <a:p>
                      <a:pPr marL="0" marR="0">
                        <a:lnSpc>
                          <a:spcPct val="115000"/>
                        </a:lnSpc>
                        <a:spcBef>
                          <a:spcPts val="0"/>
                        </a:spcBef>
                        <a:spcAft>
                          <a:spcPts val="0"/>
                        </a:spcAft>
                      </a:pPr>
                      <a:r>
                        <a:rPr lang="en-US" sz="2400" b="0">
                          <a:solidFill>
                            <a:schemeClr val="tx1"/>
                          </a:solidFill>
                          <a:effectLst/>
                        </a:rPr>
                        <a:t>Care of Elderly Relative</a:t>
                      </a:r>
                      <a:endParaRPr lang="en-US" sz="2400" b="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8</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15</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34.8%</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709127">
                <a:tc>
                  <a:txBody>
                    <a:bodyPr/>
                    <a:lstStyle/>
                    <a:p>
                      <a:pPr marL="0" marR="0">
                        <a:lnSpc>
                          <a:spcPct val="115000"/>
                        </a:lnSpc>
                        <a:spcBef>
                          <a:spcPts val="0"/>
                        </a:spcBef>
                        <a:spcAft>
                          <a:spcPts val="0"/>
                        </a:spcAft>
                      </a:pPr>
                      <a:r>
                        <a:rPr lang="en-US" sz="2400" b="0" dirty="0">
                          <a:solidFill>
                            <a:schemeClr val="tx1"/>
                          </a:solidFill>
                          <a:effectLst/>
                        </a:rPr>
                        <a:t>Relationship with Elderly Relative</a:t>
                      </a:r>
                      <a:endParaRPr lang="en-US" sz="24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400" b="1" dirty="0">
                          <a:solidFill>
                            <a:schemeClr val="tx1"/>
                          </a:solidFill>
                          <a:effectLst/>
                        </a:rPr>
                        <a:t>          13</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10</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56.5%</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538763">
                <a:tc>
                  <a:txBody>
                    <a:bodyPr/>
                    <a:lstStyle/>
                    <a:p>
                      <a:pPr marL="0" marR="0">
                        <a:lnSpc>
                          <a:spcPct val="115000"/>
                        </a:lnSpc>
                        <a:spcBef>
                          <a:spcPts val="0"/>
                        </a:spcBef>
                        <a:spcAft>
                          <a:spcPts val="0"/>
                        </a:spcAft>
                      </a:pPr>
                      <a:r>
                        <a:rPr lang="en-US" sz="2400" b="0" dirty="0">
                          <a:solidFill>
                            <a:schemeClr val="tx1"/>
                          </a:solidFill>
                          <a:effectLst/>
                        </a:rPr>
                        <a:t>No Experience</a:t>
                      </a:r>
                      <a:endParaRPr lang="en-US" sz="24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 5</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18</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dirty="0">
                          <a:solidFill>
                            <a:schemeClr val="tx1"/>
                          </a:solidFill>
                          <a:effectLst/>
                        </a:rPr>
                        <a:t>21.7%</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289474">
                <a:tc>
                  <a:txBody>
                    <a:bodyPr/>
                    <a:lstStyle/>
                    <a:p>
                      <a:pPr marL="0" marR="0" algn="ctr">
                        <a:lnSpc>
                          <a:spcPct val="115000"/>
                        </a:lnSpc>
                        <a:spcBef>
                          <a:spcPts val="0"/>
                        </a:spcBef>
                        <a:spcAft>
                          <a:spcPts val="0"/>
                        </a:spcAft>
                      </a:pPr>
                      <a:r>
                        <a:rPr lang="en-US" sz="1100" dirty="0">
                          <a:effectLst/>
                        </a:rPr>
                        <a:t> </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a:effectLst/>
                        </a:rPr>
                        <a:t> </a:t>
                      </a:r>
                      <a:endParaRPr lang="en-US" sz="120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1100" dirty="0">
                          <a:effectLst/>
                        </a:rPr>
                        <a:t> </a:t>
                      </a:r>
                      <a:endParaRPr lang="en-US" sz="1200" dirty="0">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6270117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42913"/>
            <a:ext cx="9875520" cy="1114425"/>
          </a:xfrm>
        </p:spPr>
        <p:txBody>
          <a:bodyPr>
            <a:normAutofit fontScale="90000"/>
          </a:bodyPr>
          <a:lstStyle/>
          <a:p>
            <a:pPr algn="ctr"/>
            <a:r>
              <a:rPr lang="en-US" b="1" dirty="0">
                <a:solidFill>
                  <a:schemeClr val="tx1"/>
                </a:solidFill>
              </a:rPr>
              <a:t/>
            </a:r>
            <a:br>
              <a:rPr lang="en-US" b="1" dirty="0">
                <a:solidFill>
                  <a:schemeClr val="tx1"/>
                </a:solidFill>
              </a:rPr>
            </a:br>
            <a:r>
              <a:rPr lang="en-US" dirty="0">
                <a:solidFill>
                  <a:schemeClr val="tx1"/>
                </a:solidFill>
              </a:rPr>
              <a:t>Presentation of Pretest and Posttest Survey Results</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05566779"/>
              </p:ext>
            </p:extLst>
          </p:nvPr>
        </p:nvGraphicFramePr>
        <p:xfrm>
          <a:off x="1357313" y="1785939"/>
          <a:ext cx="10015536" cy="4250075"/>
        </p:xfrm>
        <a:graphic>
          <a:graphicData uri="http://schemas.openxmlformats.org/drawingml/2006/table">
            <a:tbl>
              <a:tblPr firstRow="1" firstCol="1" bandRow="1">
                <a:tableStyleId>{5C22544A-7EE6-4342-B048-85BDC9FD1C3A}</a:tableStyleId>
              </a:tblPr>
              <a:tblGrid>
                <a:gridCol w="1581401">
                  <a:extLst>
                    <a:ext uri="{9D8B030D-6E8A-4147-A177-3AD203B41FA5}">
                      <a16:colId xmlns:a16="http://schemas.microsoft.com/office/drawing/2014/main" val="20000"/>
                    </a:ext>
                  </a:extLst>
                </a:gridCol>
                <a:gridCol w="1883869">
                  <a:extLst>
                    <a:ext uri="{9D8B030D-6E8A-4147-A177-3AD203B41FA5}">
                      <a16:colId xmlns:a16="http://schemas.microsoft.com/office/drawing/2014/main" val="20001"/>
                    </a:ext>
                  </a:extLst>
                </a:gridCol>
                <a:gridCol w="1253280">
                  <a:extLst>
                    <a:ext uri="{9D8B030D-6E8A-4147-A177-3AD203B41FA5}">
                      <a16:colId xmlns:a16="http://schemas.microsoft.com/office/drawing/2014/main" val="20002"/>
                    </a:ext>
                  </a:extLst>
                </a:gridCol>
                <a:gridCol w="1156875">
                  <a:extLst>
                    <a:ext uri="{9D8B030D-6E8A-4147-A177-3AD203B41FA5}">
                      <a16:colId xmlns:a16="http://schemas.microsoft.com/office/drawing/2014/main" val="20003"/>
                    </a:ext>
                  </a:extLst>
                </a:gridCol>
                <a:gridCol w="1446094">
                  <a:extLst>
                    <a:ext uri="{9D8B030D-6E8A-4147-A177-3AD203B41FA5}">
                      <a16:colId xmlns:a16="http://schemas.microsoft.com/office/drawing/2014/main" val="20004"/>
                    </a:ext>
                  </a:extLst>
                </a:gridCol>
                <a:gridCol w="1349687">
                  <a:extLst>
                    <a:ext uri="{9D8B030D-6E8A-4147-A177-3AD203B41FA5}">
                      <a16:colId xmlns:a16="http://schemas.microsoft.com/office/drawing/2014/main" val="20005"/>
                    </a:ext>
                  </a:extLst>
                </a:gridCol>
                <a:gridCol w="1344330">
                  <a:extLst>
                    <a:ext uri="{9D8B030D-6E8A-4147-A177-3AD203B41FA5}">
                      <a16:colId xmlns:a16="http://schemas.microsoft.com/office/drawing/2014/main" val="20006"/>
                    </a:ext>
                  </a:extLst>
                </a:gridCol>
              </a:tblGrid>
              <a:tr h="757236">
                <a:tc gridSpan="7">
                  <a:txBody>
                    <a:bodyPr/>
                    <a:lstStyle/>
                    <a:p>
                      <a:pPr marL="0" marR="0">
                        <a:lnSpc>
                          <a:spcPct val="115000"/>
                        </a:lnSpc>
                        <a:spcBef>
                          <a:spcPts val="0"/>
                        </a:spcBef>
                        <a:spcAft>
                          <a:spcPts val="0"/>
                        </a:spcAft>
                      </a:pPr>
                      <a:r>
                        <a:rPr lang="en-US" sz="2800" b="1" dirty="0">
                          <a:solidFill>
                            <a:schemeClr val="tx1"/>
                          </a:solidFill>
                          <a:effectLst/>
                        </a:rPr>
                        <a:t>Table 5</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19099">
                <a:tc gridSpan="7">
                  <a:txBody>
                    <a:bodyPr/>
                    <a:lstStyle/>
                    <a:p>
                      <a:pPr marL="0" marR="0">
                        <a:lnSpc>
                          <a:spcPct val="115000"/>
                        </a:lnSpc>
                        <a:spcBef>
                          <a:spcPts val="0"/>
                        </a:spcBef>
                        <a:spcAft>
                          <a:spcPts val="0"/>
                        </a:spcAft>
                      </a:pPr>
                      <a:r>
                        <a:rPr lang="en-US" sz="2800" b="1" dirty="0">
                          <a:solidFill>
                            <a:schemeClr val="tx1"/>
                          </a:solidFill>
                          <a:effectLst/>
                        </a:rPr>
                        <a:t>Summary Statistics for Pretest and Posttest </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1073438">
                <a:tc>
                  <a:txBody>
                    <a:bodyPr/>
                    <a:lstStyle/>
                    <a:p>
                      <a:pPr marL="0" marR="0">
                        <a:lnSpc>
                          <a:spcPct val="115000"/>
                        </a:lnSpc>
                        <a:spcBef>
                          <a:spcPts val="0"/>
                        </a:spcBef>
                        <a:spcAft>
                          <a:spcPts val="0"/>
                        </a:spcAft>
                      </a:pPr>
                      <a:r>
                        <a:rPr lang="en-US" sz="2800" b="1" dirty="0">
                          <a:solidFill>
                            <a:schemeClr val="tx1"/>
                          </a:solidFill>
                          <a:effectLst/>
                        </a:rPr>
                        <a:t> </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Bef>
                          <a:spcPts val="0"/>
                        </a:spcBef>
                        <a:spcAft>
                          <a:spcPts val="0"/>
                        </a:spcAft>
                      </a:pPr>
                      <a:r>
                        <a:rPr lang="en-US" sz="2200" b="1" dirty="0">
                          <a:solidFill>
                            <a:schemeClr val="tx1"/>
                          </a:solidFill>
                          <a:effectLst/>
                          <a:latin typeface="Calibri" panose="020F0502020204030204" pitchFamily="34" charset="0"/>
                        </a:rPr>
                        <a:t>#Respondents</a:t>
                      </a:r>
                      <a:endParaRPr lang="en-US"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400" b="1">
                          <a:solidFill>
                            <a:schemeClr val="tx1"/>
                          </a:solidFill>
                          <a:effectLst/>
                        </a:rPr>
                        <a:t>Mean</a:t>
                      </a:r>
                      <a:endParaRPr lang="en-US" sz="24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200" b="1" dirty="0">
                          <a:solidFill>
                            <a:schemeClr val="tx1"/>
                          </a:solidFill>
                          <a:effectLst/>
                          <a:latin typeface="Calibri" panose="020F0502020204030204" pitchFamily="34" charset="0"/>
                        </a:rPr>
                        <a:t>Median</a:t>
                      </a:r>
                      <a:endParaRPr lang="en-US"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200" b="1" dirty="0">
                          <a:solidFill>
                            <a:schemeClr val="tx1"/>
                          </a:solidFill>
                          <a:effectLst/>
                          <a:latin typeface="Calibri" panose="020F0502020204030204" pitchFamily="34" charset="0"/>
                        </a:rPr>
                        <a:t>Std. </a:t>
                      </a:r>
                      <a:r>
                        <a:rPr lang="en-US" sz="2200" b="1" dirty="0">
                          <a:solidFill>
                            <a:schemeClr val="tx1"/>
                          </a:solidFill>
                          <a:effectLst/>
                        </a:rPr>
                        <a:t>Deviation</a:t>
                      </a:r>
                      <a:endParaRPr lang="en-US" sz="22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200" b="1" dirty="0">
                          <a:solidFill>
                            <a:schemeClr val="tx1"/>
                          </a:solidFill>
                          <a:effectLst/>
                          <a:latin typeface="Calibri" panose="020F0502020204030204" pitchFamily="34" charset="0"/>
                        </a:rPr>
                        <a:t>Minimum</a:t>
                      </a:r>
                      <a:endParaRPr lang="en-US"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200" b="1" dirty="0">
                          <a:solidFill>
                            <a:schemeClr val="tx1"/>
                          </a:solidFill>
                          <a:effectLst/>
                          <a:latin typeface="Calibri" panose="020F0502020204030204" pitchFamily="34" charset="0"/>
                        </a:rPr>
                        <a:t>Maximum</a:t>
                      </a:r>
                      <a:endParaRPr lang="en-US" sz="2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519099">
                <a:tc>
                  <a:txBody>
                    <a:bodyPr/>
                    <a:lstStyle/>
                    <a:p>
                      <a:pPr marL="0" marR="0">
                        <a:lnSpc>
                          <a:spcPct val="115000"/>
                        </a:lnSpc>
                        <a:spcBef>
                          <a:spcPts val="0"/>
                        </a:spcBef>
                        <a:spcAft>
                          <a:spcPts val="0"/>
                        </a:spcAft>
                      </a:pPr>
                      <a:r>
                        <a:rPr lang="en-US" sz="2800" b="1">
                          <a:solidFill>
                            <a:schemeClr val="tx1"/>
                          </a:solidFill>
                          <a:effectLst/>
                        </a:rPr>
                        <a:t>Pretest Total</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23</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114.9</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118.0</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27.7</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75.0</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153.0</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591585">
                <a:tc>
                  <a:txBody>
                    <a:bodyPr/>
                    <a:lstStyle/>
                    <a:p>
                      <a:pPr marL="0" marR="0">
                        <a:lnSpc>
                          <a:spcPct val="115000"/>
                        </a:lnSpc>
                        <a:spcBef>
                          <a:spcPts val="0"/>
                        </a:spcBef>
                        <a:spcAft>
                          <a:spcPts val="0"/>
                        </a:spcAft>
                      </a:pPr>
                      <a:r>
                        <a:rPr lang="en-US" sz="2800" b="1" dirty="0">
                          <a:solidFill>
                            <a:schemeClr val="tx1"/>
                          </a:solidFill>
                          <a:effectLst/>
                        </a:rPr>
                        <a:t>Posttest Total</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23</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126.2</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122.0</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24.0</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87.0</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solidFill>
                            <a:schemeClr val="tx1"/>
                          </a:solidFill>
                          <a:effectLst/>
                        </a:rPr>
                        <a:t>169.0</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583854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71488"/>
            <a:ext cx="9875520" cy="828675"/>
          </a:xfrm>
        </p:spPr>
        <p:txBody>
          <a:bodyPr/>
          <a:lstStyle/>
          <a:p>
            <a:pPr algn="ctr"/>
            <a:r>
              <a:rPr lang="en-US" dirty="0">
                <a:solidFill>
                  <a:schemeClr val="tx1"/>
                </a:solidFill>
              </a:rPr>
              <a:t>Pretest and Posttest Scores</a:t>
            </a:r>
          </a:p>
        </p:txBody>
      </p:sp>
      <p:sp>
        <p:nvSpPr>
          <p:cNvPr id="3" name="Text Placeholder 2"/>
          <p:cNvSpPr>
            <a:spLocks noGrp="1"/>
          </p:cNvSpPr>
          <p:nvPr>
            <p:ph type="body" idx="1"/>
          </p:nvPr>
        </p:nvSpPr>
        <p:spPr>
          <a:xfrm>
            <a:off x="857250" y="1443999"/>
            <a:ext cx="5040630" cy="670551"/>
          </a:xfrm>
        </p:spPr>
        <p:txBody>
          <a:bodyPr>
            <a:noAutofit/>
          </a:bodyPr>
          <a:lstStyle/>
          <a:p>
            <a:r>
              <a:rPr lang="en-US" sz="2800" dirty="0">
                <a:solidFill>
                  <a:schemeClr val="tx1"/>
                </a:solidFill>
              </a:rPr>
              <a:t>Figure 2. Histogram of Pretest Total Scores </a:t>
            </a:r>
          </a:p>
        </p:txBody>
      </p:sp>
      <p:sp>
        <p:nvSpPr>
          <p:cNvPr id="5" name="Text Placeholder 4"/>
          <p:cNvSpPr>
            <a:spLocks noGrp="1"/>
          </p:cNvSpPr>
          <p:nvPr>
            <p:ph type="body" sz="quarter" idx="3"/>
          </p:nvPr>
        </p:nvSpPr>
        <p:spPr>
          <a:xfrm>
            <a:off x="6269173" y="1114426"/>
            <a:ext cx="4754880" cy="1214438"/>
          </a:xfrm>
        </p:spPr>
        <p:txBody>
          <a:bodyPr>
            <a:noAutofit/>
          </a:bodyPr>
          <a:lstStyle/>
          <a:p>
            <a:r>
              <a:rPr lang="en-US" sz="2800" dirty="0">
                <a:solidFill>
                  <a:schemeClr val="tx1"/>
                </a:solidFill>
              </a:rPr>
              <a:t>Figure 3. Histogram of Posttest Total Scores </a:t>
            </a:r>
          </a:p>
        </p:txBody>
      </p:sp>
      <p:pic>
        <p:nvPicPr>
          <p:cNvPr id="7" name="Content Placeholder 6"/>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1143000" y="2528889"/>
            <a:ext cx="4034631" cy="3375024"/>
          </a:xfrm>
          <a:prstGeom prst="rect">
            <a:avLst/>
          </a:prstGeom>
          <a:noFill/>
          <a:ln>
            <a:noFill/>
          </a:ln>
        </p:spPr>
      </p:pic>
      <p:pic>
        <p:nvPicPr>
          <p:cNvPr id="8" name="Content Placeholder 7"/>
          <p:cNvPicPr>
            <a:picLocks noGrp="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7027068" y="2528889"/>
            <a:ext cx="3860007" cy="3334542"/>
          </a:xfrm>
          <a:prstGeom prst="rect">
            <a:avLst/>
          </a:prstGeom>
          <a:noFill/>
          <a:ln>
            <a:noFill/>
          </a:ln>
        </p:spPr>
      </p:pic>
      <p:sp>
        <p:nvSpPr>
          <p:cNvPr id="4" name="Rectangle 3"/>
          <p:cNvSpPr/>
          <p:nvPr/>
        </p:nvSpPr>
        <p:spPr>
          <a:xfrm>
            <a:off x="782186" y="6047748"/>
            <a:ext cx="1552348" cy="369332"/>
          </a:xfrm>
          <a:prstGeom prst="rect">
            <a:avLst/>
          </a:prstGeom>
        </p:spPr>
        <p:txBody>
          <a:bodyPr wrap="none">
            <a:spAutoFit/>
          </a:bodyPr>
          <a:lstStyle/>
          <a:p>
            <a:r>
              <a:rPr lang="en-US" dirty="0"/>
              <a:t>(</a:t>
            </a:r>
            <a:r>
              <a:rPr lang="en-US" dirty="0" err="1"/>
              <a:t>Pallant</a:t>
            </a:r>
            <a:r>
              <a:rPr lang="en-US" dirty="0"/>
              <a:t>, 2010)</a:t>
            </a:r>
          </a:p>
        </p:txBody>
      </p:sp>
    </p:spTree>
    <p:extLst>
      <p:ext uri="{BB962C8B-B14F-4D97-AF65-F5344CB8AC3E}">
        <p14:creationId xmlns:p14="http://schemas.microsoft.com/office/powerpoint/2010/main" val="42043849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tx1"/>
                </a:solidFill>
              </a:rPr>
              <a:t>Histogram of Pretest and Posttest Differences</a:t>
            </a:r>
          </a:p>
        </p:txBody>
      </p:sp>
      <p:sp>
        <p:nvSpPr>
          <p:cNvPr id="3" name="Content Placeholder 2"/>
          <p:cNvSpPr>
            <a:spLocks noGrp="1"/>
          </p:cNvSpPr>
          <p:nvPr>
            <p:ph idx="1"/>
          </p:nvPr>
        </p:nvSpPr>
        <p:spPr>
          <a:xfrm>
            <a:off x="990600" y="1965960"/>
            <a:ext cx="9872871" cy="4038600"/>
          </a:xfrm>
        </p:spPr>
        <p:txBody>
          <a:bodyPr/>
          <a:lstStyle/>
          <a:p>
            <a:pPr marL="45720" indent="0">
              <a:buNone/>
            </a:pPr>
            <a:r>
              <a:rPr lang="en-US" sz="2800" b="1" i="1" dirty="0">
                <a:solidFill>
                  <a:schemeClr val="tx1"/>
                </a:solidFill>
              </a:rPr>
              <a:t>Figure 4</a:t>
            </a:r>
            <a:r>
              <a:rPr lang="en-US" sz="2800" b="1" dirty="0">
                <a:solidFill>
                  <a:schemeClr val="tx1"/>
                </a:solidFill>
              </a:rPr>
              <a:t>. Histogram of pretest and posttest differences</a:t>
            </a:r>
          </a:p>
          <a:p>
            <a:pPr marL="45720" indent="0" algn="ctr">
              <a:buNone/>
            </a:pPr>
            <a:endParaRPr lang="en-US" b="1" dirty="0">
              <a:solidFill>
                <a:schemeClr val="tx1"/>
              </a:solidFill>
            </a:endParaRPr>
          </a:p>
          <a:p>
            <a:pPr marL="45720" indent="0">
              <a:buNone/>
            </a:pPr>
            <a:endParaRPr lang="en-US" dirty="0"/>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a:off x="1885951" y="2647949"/>
            <a:ext cx="8362950" cy="3581401"/>
          </a:xfrm>
          <a:prstGeom prst="rect">
            <a:avLst/>
          </a:prstGeom>
          <a:noFill/>
          <a:ln>
            <a:noFill/>
          </a:ln>
        </p:spPr>
      </p:pic>
    </p:spTree>
    <p:extLst>
      <p:ext uri="{BB962C8B-B14F-4D97-AF65-F5344CB8AC3E}">
        <p14:creationId xmlns:p14="http://schemas.microsoft.com/office/powerpoint/2010/main" val="40274963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09600"/>
            <a:ext cx="9875520" cy="804863"/>
          </a:xfrm>
        </p:spPr>
        <p:txBody>
          <a:bodyPr>
            <a:normAutofit fontScale="90000"/>
          </a:bodyPr>
          <a:lstStyle/>
          <a:p>
            <a:pPr algn="ctr"/>
            <a:r>
              <a:rPr lang="en-US" dirty="0">
                <a:solidFill>
                  <a:schemeClr val="tx1"/>
                </a:solidFill>
              </a:rPr>
              <a:t/>
            </a:r>
            <a:br>
              <a:rPr lang="en-US" dirty="0">
                <a:solidFill>
                  <a:schemeClr val="tx1"/>
                </a:solidFill>
              </a:rPr>
            </a:br>
            <a:r>
              <a:rPr lang="en-US" dirty="0">
                <a:solidFill>
                  <a:schemeClr val="tx1"/>
                </a:solidFill>
              </a:rPr>
              <a:t>Pretest-Posttest Analysis of Survey Data</a:t>
            </a:r>
            <a:r>
              <a:rPr lang="en-US" dirty="0"/>
              <a:t/>
            </a:r>
            <a:br>
              <a:rPr lang="en-US" dirty="0"/>
            </a:b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68641782"/>
              </p:ext>
            </p:extLst>
          </p:nvPr>
        </p:nvGraphicFramePr>
        <p:xfrm>
          <a:off x="1546859" y="1414464"/>
          <a:ext cx="9168767" cy="5057774"/>
        </p:xfrm>
        <a:graphic>
          <a:graphicData uri="http://schemas.openxmlformats.org/drawingml/2006/table">
            <a:tbl>
              <a:tblPr firstRow="1" firstCol="1" bandRow="1">
                <a:tableStyleId>{5C22544A-7EE6-4342-B048-85BDC9FD1C3A}</a:tableStyleId>
              </a:tblPr>
              <a:tblGrid>
                <a:gridCol w="1296341">
                  <a:extLst>
                    <a:ext uri="{9D8B030D-6E8A-4147-A177-3AD203B41FA5}">
                      <a16:colId xmlns:a16="http://schemas.microsoft.com/office/drawing/2014/main" val="20000"/>
                    </a:ext>
                  </a:extLst>
                </a:gridCol>
                <a:gridCol w="1294619">
                  <a:extLst>
                    <a:ext uri="{9D8B030D-6E8A-4147-A177-3AD203B41FA5}">
                      <a16:colId xmlns:a16="http://schemas.microsoft.com/office/drawing/2014/main" val="20001"/>
                    </a:ext>
                  </a:extLst>
                </a:gridCol>
                <a:gridCol w="1098097">
                  <a:extLst>
                    <a:ext uri="{9D8B030D-6E8A-4147-A177-3AD203B41FA5}">
                      <a16:colId xmlns:a16="http://schemas.microsoft.com/office/drawing/2014/main" val="20002"/>
                    </a:ext>
                  </a:extLst>
                </a:gridCol>
                <a:gridCol w="1107892">
                  <a:extLst>
                    <a:ext uri="{9D8B030D-6E8A-4147-A177-3AD203B41FA5}">
                      <a16:colId xmlns:a16="http://schemas.microsoft.com/office/drawing/2014/main" val="20003"/>
                    </a:ext>
                  </a:extLst>
                </a:gridCol>
                <a:gridCol w="1252318">
                  <a:extLst>
                    <a:ext uri="{9D8B030D-6E8A-4147-A177-3AD203B41FA5}">
                      <a16:colId xmlns:a16="http://schemas.microsoft.com/office/drawing/2014/main" val="20004"/>
                    </a:ext>
                  </a:extLst>
                </a:gridCol>
                <a:gridCol w="1155726">
                  <a:extLst>
                    <a:ext uri="{9D8B030D-6E8A-4147-A177-3AD203B41FA5}">
                      <a16:colId xmlns:a16="http://schemas.microsoft.com/office/drawing/2014/main" val="20005"/>
                    </a:ext>
                  </a:extLst>
                </a:gridCol>
                <a:gridCol w="865677">
                  <a:extLst>
                    <a:ext uri="{9D8B030D-6E8A-4147-A177-3AD203B41FA5}">
                      <a16:colId xmlns:a16="http://schemas.microsoft.com/office/drawing/2014/main" val="20006"/>
                    </a:ext>
                  </a:extLst>
                </a:gridCol>
                <a:gridCol w="1098097">
                  <a:extLst>
                    <a:ext uri="{9D8B030D-6E8A-4147-A177-3AD203B41FA5}">
                      <a16:colId xmlns:a16="http://schemas.microsoft.com/office/drawing/2014/main" val="20007"/>
                    </a:ext>
                  </a:extLst>
                </a:gridCol>
              </a:tblGrid>
              <a:tr h="546301">
                <a:tc gridSpan="8">
                  <a:txBody>
                    <a:bodyPr/>
                    <a:lstStyle/>
                    <a:p>
                      <a:pPr marL="0" marR="0">
                        <a:lnSpc>
                          <a:spcPct val="115000"/>
                        </a:lnSpc>
                        <a:spcBef>
                          <a:spcPts val="0"/>
                        </a:spcBef>
                        <a:spcAft>
                          <a:spcPts val="0"/>
                        </a:spcAft>
                      </a:pPr>
                      <a:r>
                        <a:rPr lang="en-US" sz="2400" b="1" dirty="0">
                          <a:solidFill>
                            <a:schemeClr val="tx1"/>
                          </a:solidFill>
                          <a:effectLst/>
                        </a:rPr>
                        <a:t>Table 6 </a:t>
                      </a:r>
                      <a:endParaRPr lang="en-US" sz="24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29322">
                <a:tc gridSpan="8">
                  <a:txBody>
                    <a:bodyPr/>
                    <a:lstStyle/>
                    <a:p>
                      <a:pPr marL="0" marR="0">
                        <a:lnSpc>
                          <a:spcPct val="115000"/>
                        </a:lnSpc>
                        <a:spcBef>
                          <a:spcPts val="0"/>
                        </a:spcBef>
                        <a:spcAft>
                          <a:spcPts val="0"/>
                        </a:spcAft>
                      </a:pPr>
                      <a:r>
                        <a:rPr lang="en-US" sz="2800" b="1" dirty="0">
                          <a:solidFill>
                            <a:schemeClr val="tx1"/>
                          </a:solidFill>
                          <a:effectLst/>
                        </a:rPr>
                        <a:t>Matched-Pairs t-test Results for Score Change</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529322">
                <a:tc gridSpan="8">
                  <a:txBody>
                    <a:bodyPr/>
                    <a:lstStyle/>
                    <a:p>
                      <a:pPr marL="0" marR="0" algn="l">
                        <a:lnSpc>
                          <a:spcPct val="115000"/>
                        </a:lnSpc>
                        <a:spcBef>
                          <a:spcPts val="0"/>
                        </a:spcBef>
                        <a:spcAft>
                          <a:spcPts val="0"/>
                        </a:spcAft>
                      </a:pPr>
                      <a:r>
                        <a:rPr lang="en-US" sz="2800" b="1" dirty="0">
                          <a:solidFill>
                            <a:schemeClr val="tx1"/>
                          </a:solidFill>
                          <a:effectLst/>
                        </a:rPr>
                        <a:t>  </a:t>
                      </a:r>
                      <a:r>
                        <a:rPr lang="en-US" sz="2800" b="1" baseline="0" dirty="0">
                          <a:solidFill>
                            <a:schemeClr val="tx1"/>
                          </a:solidFill>
                          <a:effectLst/>
                        </a:rPr>
                        <a:t>                 </a:t>
                      </a:r>
                      <a:r>
                        <a:rPr lang="en-US" sz="2800" b="1" dirty="0">
                          <a:solidFill>
                            <a:schemeClr val="tx1"/>
                          </a:solidFill>
                          <a:effectLst/>
                        </a:rPr>
                        <a:t>95% Confidence Interval of the Difference</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981901">
                <a:tc>
                  <a:txBody>
                    <a:bodyPr/>
                    <a:lstStyle/>
                    <a:p>
                      <a:pPr marL="0" marR="0" algn="ctr">
                        <a:lnSpc>
                          <a:spcPct val="115000"/>
                        </a:lnSpc>
                        <a:spcBef>
                          <a:spcPts val="0"/>
                        </a:spcBef>
                        <a:spcAft>
                          <a:spcPts val="0"/>
                        </a:spcAft>
                      </a:pPr>
                      <a:r>
                        <a:rPr lang="en-US" sz="2800" b="1">
                          <a:solidFill>
                            <a:schemeClr val="tx1"/>
                          </a:solidFill>
                          <a:effectLst/>
                        </a:rPr>
                        <a:t>Mean</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SD</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SE</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Lower</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Upper</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a:solidFill>
                            <a:schemeClr val="tx1"/>
                          </a:solidFill>
                          <a:effectLst/>
                        </a:rPr>
                        <a:t>t</a:t>
                      </a:r>
                      <a:endParaRPr lang="en-US" sz="2800" b="1">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err="1">
                          <a:solidFill>
                            <a:schemeClr val="tx1"/>
                          </a:solidFill>
                          <a:effectLst/>
                        </a:rPr>
                        <a:t>df</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1" dirty="0">
                          <a:solidFill>
                            <a:schemeClr val="tx1"/>
                          </a:solidFill>
                          <a:effectLst/>
                        </a:rPr>
                        <a:t>p-value</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981901">
                <a:tc>
                  <a:txBody>
                    <a:bodyPr/>
                    <a:lstStyle/>
                    <a:p>
                      <a:pPr marL="0" marR="0" algn="ctr">
                        <a:lnSpc>
                          <a:spcPct val="115000"/>
                        </a:lnSpc>
                        <a:spcBef>
                          <a:spcPts val="0"/>
                        </a:spcBef>
                        <a:spcAft>
                          <a:spcPts val="0"/>
                        </a:spcAft>
                      </a:pPr>
                      <a:r>
                        <a:rPr lang="en-US" sz="2800" b="0" dirty="0">
                          <a:solidFill>
                            <a:schemeClr val="tx1"/>
                          </a:solidFill>
                          <a:effectLst/>
                        </a:rPr>
                        <a:t>11.304</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15.275</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3.185</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4.699</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17.910</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3.549</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22</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2800" b="0" dirty="0">
                          <a:solidFill>
                            <a:schemeClr val="tx1"/>
                          </a:solidFill>
                          <a:effectLst/>
                        </a:rPr>
                        <a:t>0.002</a:t>
                      </a:r>
                      <a:endParaRPr lang="en-US" sz="2800" b="0"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1489027">
                <a:tc gridSpan="8">
                  <a:txBody>
                    <a:bodyPr/>
                    <a:lstStyle/>
                    <a:p>
                      <a:pPr marL="0" marR="0">
                        <a:lnSpc>
                          <a:spcPct val="115000"/>
                        </a:lnSpc>
                        <a:spcBef>
                          <a:spcPts val="0"/>
                        </a:spcBef>
                        <a:spcAft>
                          <a:spcPts val="0"/>
                        </a:spcAft>
                      </a:pPr>
                      <a:r>
                        <a:rPr lang="en-US" sz="2800" b="1" dirty="0">
                          <a:solidFill>
                            <a:schemeClr val="tx1"/>
                          </a:solidFill>
                          <a:effectLst/>
                        </a:rPr>
                        <a:t>Note. SD=Standard Deviation; SE=Standard Error; Significant at the p&lt;0.05 level</a:t>
                      </a:r>
                    </a:p>
                    <a:p>
                      <a:pPr marL="0" marR="0">
                        <a:lnSpc>
                          <a:spcPct val="115000"/>
                        </a:lnSpc>
                        <a:spcBef>
                          <a:spcPts val="0"/>
                        </a:spcBef>
                        <a:spcAft>
                          <a:spcPts val="0"/>
                        </a:spcAft>
                      </a:pPr>
                      <a:r>
                        <a:rPr lang="en-US" sz="2800" b="1" dirty="0">
                          <a:solidFill>
                            <a:schemeClr val="tx1"/>
                          </a:solidFill>
                          <a:effectLst/>
                        </a:rPr>
                        <a:t> </a:t>
                      </a:r>
                      <a:endParaRPr lang="en-US" sz="2800" b="1" dirty="0">
                        <a:solidFill>
                          <a:schemeClr val="tx1"/>
                        </a:solidFill>
                        <a:effectLst/>
                        <a:latin typeface="Georgia" panose="02040502050405020303"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5" name="Rectangle 4"/>
          <p:cNvSpPr/>
          <p:nvPr/>
        </p:nvSpPr>
        <p:spPr>
          <a:xfrm>
            <a:off x="1685925" y="5968484"/>
            <a:ext cx="2828924" cy="369332"/>
          </a:xfrm>
          <a:prstGeom prst="rect">
            <a:avLst/>
          </a:prstGeom>
        </p:spPr>
        <p:txBody>
          <a:bodyPr wrap="square">
            <a:spAutoFit/>
          </a:bodyPr>
          <a:lstStyle/>
          <a:p>
            <a:r>
              <a:rPr lang="en-US" dirty="0"/>
              <a:t>(</a:t>
            </a:r>
            <a:r>
              <a:rPr lang="en-US" dirty="0" err="1"/>
              <a:t>Pallant</a:t>
            </a:r>
            <a:r>
              <a:rPr lang="en-US" dirty="0"/>
              <a:t>, 2010)</a:t>
            </a:r>
          </a:p>
        </p:txBody>
      </p:sp>
    </p:spTree>
    <p:extLst>
      <p:ext uri="{BB962C8B-B14F-4D97-AF65-F5344CB8AC3E}">
        <p14:creationId xmlns:p14="http://schemas.microsoft.com/office/powerpoint/2010/main" val="3067199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Recommendations   </a:t>
            </a:r>
          </a:p>
        </p:txBody>
      </p:sp>
      <p:sp>
        <p:nvSpPr>
          <p:cNvPr id="3" name="Content Placeholder 2"/>
          <p:cNvSpPr>
            <a:spLocks noGrp="1"/>
          </p:cNvSpPr>
          <p:nvPr>
            <p:ph idx="1"/>
          </p:nvPr>
        </p:nvSpPr>
        <p:spPr/>
        <p:txBody>
          <a:bodyPr/>
          <a:lstStyle/>
          <a:p>
            <a:r>
              <a:rPr lang="en-US" sz="3200" dirty="0">
                <a:solidFill>
                  <a:schemeClr val="tx1"/>
                </a:solidFill>
                <a:latin typeface="Arial" panose="020B0604020202020204" pitchFamily="34" charset="0"/>
                <a:cs typeface="Arial" panose="020B0604020202020204" pitchFamily="34" charset="0"/>
              </a:rPr>
              <a:t>Role Play Simulation</a:t>
            </a:r>
          </a:p>
          <a:p>
            <a:r>
              <a:rPr lang="en-US" sz="3200" dirty="0">
                <a:solidFill>
                  <a:schemeClr val="tx1"/>
                </a:solidFill>
                <a:latin typeface="Arial" panose="020B0604020202020204" pitchFamily="34" charset="0"/>
                <a:cs typeface="Arial" panose="020B0604020202020204" pitchFamily="34" charset="0"/>
              </a:rPr>
              <a:t>Fundamentals of Nursing Curricula                </a:t>
            </a:r>
          </a:p>
          <a:p>
            <a:r>
              <a:rPr lang="en-US" sz="3200" dirty="0">
                <a:solidFill>
                  <a:schemeClr val="tx1"/>
                </a:solidFill>
                <a:latin typeface="Arial" panose="020B0604020202020204" pitchFamily="34" charset="0"/>
                <a:cs typeface="Arial" panose="020B0604020202020204" pitchFamily="34" charset="0"/>
              </a:rPr>
              <a:t>Hands-on  Experience</a:t>
            </a:r>
          </a:p>
          <a:p>
            <a:r>
              <a:rPr lang="en-US" sz="3200" dirty="0">
                <a:solidFill>
                  <a:schemeClr val="tx1"/>
                </a:solidFill>
                <a:latin typeface="Arial" panose="020B0604020202020204" pitchFamily="34" charset="0"/>
                <a:cs typeface="Arial" panose="020B0604020202020204" pitchFamily="34" charset="0"/>
              </a:rPr>
              <a:t>Nurse Educators role</a:t>
            </a:r>
          </a:p>
          <a:p>
            <a:endParaRPr lang="en-US" dirty="0">
              <a:solidFill>
                <a:schemeClr val="tx1"/>
              </a:solidFill>
            </a:endParaRPr>
          </a:p>
          <a:p>
            <a:pPr marL="45720" indent="0">
              <a:buNone/>
            </a:pPr>
            <a:endParaRPr lang="en-US" dirty="0">
              <a:solidFill>
                <a:schemeClr val="tx1"/>
              </a:solidFill>
            </a:endParaRPr>
          </a:p>
        </p:txBody>
      </p:sp>
    </p:spTree>
    <p:extLst>
      <p:ext uri="{BB962C8B-B14F-4D97-AF65-F5344CB8AC3E}">
        <p14:creationId xmlns:p14="http://schemas.microsoft.com/office/powerpoint/2010/main" val="6242401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Future Research</a:t>
            </a:r>
          </a:p>
        </p:txBody>
      </p:sp>
      <p:sp>
        <p:nvSpPr>
          <p:cNvPr id="3" name="Content Placeholder 2"/>
          <p:cNvSpPr>
            <a:spLocks noGrp="1"/>
          </p:cNvSpPr>
          <p:nvPr>
            <p:ph idx="1"/>
          </p:nvPr>
        </p:nvSpPr>
        <p:spPr/>
        <p:txBody>
          <a:bodyPr>
            <a:normAutofit/>
          </a:bodyPr>
          <a:lstStyle/>
          <a:p>
            <a:r>
              <a:rPr lang="en-US" sz="3200" dirty="0">
                <a:solidFill>
                  <a:schemeClr val="tx1"/>
                </a:solidFill>
                <a:latin typeface="Arial" panose="020B0604020202020204" pitchFamily="34" charset="0"/>
                <a:cs typeface="Arial" panose="020B0604020202020204" pitchFamily="34" charset="0"/>
              </a:rPr>
              <a:t>Large Sample </a:t>
            </a:r>
          </a:p>
          <a:p>
            <a:r>
              <a:rPr lang="en-US" sz="3200" dirty="0">
                <a:solidFill>
                  <a:schemeClr val="tx1"/>
                </a:solidFill>
                <a:latin typeface="Arial" panose="020B0604020202020204" pitchFamily="34" charset="0"/>
                <a:cs typeface="Arial" panose="020B0604020202020204" pitchFamily="34" charset="0"/>
              </a:rPr>
              <a:t>Study Replication</a:t>
            </a:r>
          </a:p>
          <a:p>
            <a:r>
              <a:rPr lang="en-US" sz="3200" dirty="0">
                <a:solidFill>
                  <a:schemeClr val="tx1"/>
                </a:solidFill>
                <a:latin typeface="Arial" panose="020B0604020202020204" pitchFamily="34" charset="0"/>
                <a:cs typeface="Arial" panose="020B0604020202020204" pitchFamily="34" charset="0"/>
              </a:rPr>
              <a:t>Future Research Proposal</a:t>
            </a:r>
          </a:p>
          <a:p>
            <a:r>
              <a:rPr lang="en-US" sz="3200" dirty="0">
                <a:solidFill>
                  <a:schemeClr val="tx1"/>
                </a:solidFill>
                <a:latin typeface="Arial" panose="020B0604020202020204" pitchFamily="34" charset="0"/>
                <a:cs typeface="Arial" panose="020B0604020202020204" pitchFamily="34" charset="0"/>
              </a:rPr>
              <a:t>Role Modeling career</a:t>
            </a:r>
          </a:p>
        </p:txBody>
      </p:sp>
    </p:spTree>
    <p:extLst>
      <p:ext uri="{BB962C8B-B14F-4D97-AF65-F5344CB8AC3E}">
        <p14:creationId xmlns:p14="http://schemas.microsoft.com/office/powerpoint/2010/main" val="14704343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658A7-C4DE-4D90-98B5-6E50F46C394B}"/>
              </a:ext>
            </a:extLst>
          </p:cNvPr>
          <p:cNvSpPr>
            <a:spLocks noGrp="1"/>
          </p:cNvSpPr>
          <p:nvPr>
            <p:ph type="title"/>
          </p:nvPr>
        </p:nvSpPr>
        <p:spPr/>
        <p:txBody>
          <a:bodyPr/>
          <a:lstStyle/>
          <a:p>
            <a:r>
              <a:rPr lang="en-US" dirty="0">
                <a:solidFill>
                  <a:schemeClr val="tx1"/>
                </a:solidFill>
              </a:rPr>
              <a:t>Summary</a:t>
            </a:r>
          </a:p>
        </p:txBody>
      </p:sp>
      <p:sp>
        <p:nvSpPr>
          <p:cNvPr id="3" name="Content Placeholder 2">
            <a:extLst>
              <a:ext uri="{FF2B5EF4-FFF2-40B4-BE49-F238E27FC236}">
                <a16:creationId xmlns:a16="http://schemas.microsoft.com/office/drawing/2014/main" id="{72726A40-DD5F-4284-887B-5DD868C63E27}"/>
              </a:ext>
            </a:extLst>
          </p:cNvPr>
          <p:cNvSpPr>
            <a:spLocks noGrp="1"/>
          </p:cNvSpPr>
          <p:nvPr>
            <p:ph idx="1"/>
          </p:nvPr>
        </p:nvSpPr>
        <p:spPr/>
        <p:txBody>
          <a:bodyPr>
            <a:normAutofit/>
          </a:bodyPr>
          <a:lstStyle/>
          <a:p>
            <a:r>
              <a:rPr lang="en-US" sz="3200" dirty="0">
                <a:solidFill>
                  <a:schemeClr val="tx1"/>
                </a:solidFill>
                <a:latin typeface="Arial" panose="020B0604020202020204" pitchFamily="34" charset="0"/>
                <a:cs typeface="Arial" panose="020B0604020202020204" pitchFamily="34" charset="0"/>
              </a:rPr>
              <a:t>Rapid growth of aging population</a:t>
            </a:r>
          </a:p>
          <a:p>
            <a:r>
              <a:rPr lang="en-US" sz="3200" dirty="0">
                <a:solidFill>
                  <a:schemeClr val="tx1"/>
                </a:solidFill>
                <a:latin typeface="Arial" panose="020B0604020202020204" pitchFamily="34" charset="0"/>
                <a:cs typeface="Arial" panose="020B0604020202020204" pitchFamily="34" charset="0"/>
              </a:rPr>
              <a:t>Choice of career path</a:t>
            </a:r>
          </a:p>
          <a:p>
            <a:r>
              <a:rPr lang="en-US" sz="3200" dirty="0">
                <a:solidFill>
                  <a:schemeClr val="tx1"/>
                </a:solidFill>
                <a:latin typeface="Arial" panose="020B0604020202020204" pitchFamily="34" charset="0"/>
                <a:cs typeface="Arial" panose="020B0604020202020204" pitchFamily="34" charset="0"/>
              </a:rPr>
              <a:t>Theory to Practice</a:t>
            </a:r>
          </a:p>
          <a:p>
            <a:r>
              <a:rPr lang="en-US" sz="3200" dirty="0">
                <a:solidFill>
                  <a:schemeClr val="tx1"/>
                </a:solidFill>
                <a:latin typeface="Arial" panose="020B0604020202020204" pitchFamily="34" charset="0"/>
                <a:cs typeface="Arial" panose="020B0604020202020204" pitchFamily="34" charset="0"/>
              </a:rPr>
              <a:t>Statistical Significance</a:t>
            </a:r>
          </a:p>
          <a:p>
            <a:r>
              <a:rPr lang="en-US" sz="3200" dirty="0">
                <a:solidFill>
                  <a:schemeClr val="tx1"/>
                </a:solidFill>
                <a:latin typeface="Arial" panose="020B0604020202020204" pitchFamily="34" charset="0"/>
                <a:cs typeface="Arial" panose="020B0604020202020204" pitchFamily="34" charset="0"/>
              </a:rPr>
              <a:t>Implication of this study</a:t>
            </a:r>
          </a:p>
          <a:p>
            <a:r>
              <a:rPr lang="en-US" sz="3200" dirty="0">
                <a:solidFill>
                  <a:schemeClr val="tx1"/>
                </a:solidFill>
                <a:latin typeface="Arial" panose="020B0604020202020204" pitchFamily="34" charset="0"/>
                <a:cs typeface="Arial" panose="020B0604020202020204" pitchFamily="34" charset="0"/>
              </a:rPr>
              <a:t>Impact of Role-play Simulation on attitudes</a:t>
            </a:r>
          </a:p>
        </p:txBody>
      </p:sp>
    </p:spTree>
    <p:extLst>
      <p:ext uri="{BB962C8B-B14F-4D97-AF65-F5344CB8AC3E}">
        <p14:creationId xmlns:p14="http://schemas.microsoft.com/office/powerpoint/2010/main" val="18182218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5F7BF-A7EC-4D81-B99D-AF7D120932CC}"/>
              </a:ext>
            </a:extLst>
          </p:cNvPr>
          <p:cNvSpPr>
            <a:spLocks noGrp="1"/>
          </p:cNvSpPr>
          <p:nvPr>
            <p:ph type="title"/>
          </p:nvPr>
        </p:nvSpPr>
        <p:spPr>
          <a:xfrm>
            <a:off x="1143000" y="609600"/>
            <a:ext cx="9875520" cy="880533"/>
          </a:xfrm>
        </p:spPr>
        <p:txBody>
          <a:bodyPr/>
          <a:lstStyle/>
          <a:p>
            <a:r>
              <a:rPr lang="en-US" dirty="0">
                <a:solidFill>
                  <a:schemeClr val="tx1"/>
                </a:solidFill>
              </a:rPr>
              <a:t>Selected References</a:t>
            </a:r>
          </a:p>
        </p:txBody>
      </p:sp>
      <p:sp>
        <p:nvSpPr>
          <p:cNvPr id="3" name="Content Placeholder 2">
            <a:extLst>
              <a:ext uri="{FF2B5EF4-FFF2-40B4-BE49-F238E27FC236}">
                <a16:creationId xmlns:a16="http://schemas.microsoft.com/office/drawing/2014/main" id="{CD137EC5-6FDB-48C4-A3B1-C4FEAA8E4B72}"/>
              </a:ext>
            </a:extLst>
          </p:cNvPr>
          <p:cNvSpPr>
            <a:spLocks noGrp="1"/>
          </p:cNvSpPr>
          <p:nvPr>
            <p:ph idx="1"/>
          </p:nvPr>
        </p:nvSpPr>
        <p:spPr>
          <a:xfrm>
            <a:off x="1143000" y="1490133"/>
            <a:ext cx="9872871" cy="4605867"/>
          </a:xfrm>
        </p:spPr>
        <p:txBody>
          <a:bodyPr>
            <a:normAutofit/>
          </a:bodyPr>
          <a:lstStyle/>
          <a:p>
            <a:pPr marL="45720" indent="0">
              <a:buNone/>
            </a:pPr>
            <a:r>
              <a:rPr lang="en-US" sz="1000" dirty="0">
                <a:solidFill>
                  <a:schemeClr val="tx1"/>
                </a:solidFill>
                <a:latin typeface="Times New Roman" panose="02020603050405020304" pitchFamily="18" charset="0"/>
                <a:cs typeface="Times New Roman" panose="02020603050405020304" pitchFamily="18" charset="0"/>
              </a:rPr>
              <a:t>Administration on Aging. (2014). Profile of Older Americans . Retrieved from http://www.aoa.acl.gov/Aging_Statistics/Profile/2014/docs/2014-Profile.pdf</a:t>
            </a:r>
          </a:p>
          <a:p>
            <a:pPr marL="45720" indent="0">
              <a:lnSpc>
                <a:spcPct val="120000"/>
              </a:lnSpc>
              <a:spcBef>
                <a:spcPts val="0"/>
              </a:spcBef>
              <a:buNone/>
            </a:pPr>
            <a:r>
              <a:rPr lang="en-US" sz="1000" dirty="0" err="1">
                <a:solidFill>
                  <a:schemeClr val="tx1"/>
                </a:solidFill>
                <a:latin typeface="Times New Roman" panose="02020603050405020304" pitchFamily="18" charset="0"/>
                <a:cs typeface="Times New Roman" panose="02020603050405020304" pitchFamily="18" charset="0"/>
              </a:rPr>
              <a:t>Centraal</a:t>
            </a:r>
            <a:r>
              <a:rPr lang="en-US" sz="1000" dirty="0">
                <a:solidFill>
                  <a:schemeClr val="tx1"/>
                </a:solidFill>
                <a:latin typeface="Times New Roman" panose="02020603050405020304" pitchFamily="18" charset="0"/>
                <a:cs typeface="Times New Roman" panose="02020603050405020304" pitchFamily="18" charset="0"/>
              </a:rPr>
              <a:t> Bureau </a:t>
            </a:r>
            <a:r>
              <a:rPr lang="en-US" sz="1000" dirty="0" err="1">
                <a:solidFill>
                  <a:schemeClr val="tx1"/>
                </a:solidFill>
                <a:latin typeface="Times New Roman" panose="02020603050405020304" pitchFamily="18" charset="0"/>
                <a:cs typeface="Times New Roman" panose="02020603050405020304" pitchFamily="18" charset="0"/>
              </a:rPr>
              <a:t>voor</a:t>
            </a:r>
            <a:r>
              <a:rPr lang="en-US" sz="1000" dirty="0">
                <a:solidFill>
                  <a:schemeClr val="tx1"/>
                </a:solidFill>
                <a:latin typeface="Times New Roman" panose="02020603050405020304" pitchFamily="18" charset="0"/>
                <a:cs typeface="Times New Roman" panose="02020603050405020304" pitchFamily="18" charset="0"/>
              </a:rPr>
              <a:t> </a:t>
            </a:r>
            <a:r>
              <a:rPr lang="en-US" sz="1000" dirty="0" err="1">
                <a:solidFill>
                  <a:schemeClr val="tx1"/>
                </a:solidFill>
                <a:latin typeface="Times New Roman" panose="02020603050405020304" pitchFamily="18" charset="0"/>
                <a:cs typeface="Times New Roman" panose="02020603050405020304" pitchFamily="18" charset="0"/>
              </a:rPr>
              <a:t>Statistiek</a:t>
            </a:r>
            <a:r>
              <a:rPr lang="en-US" sz="1000" dirty="0">
                <a:solidFill>
                  <a:schemeClr val="tx1"/>
                </a:solidFill>
                <a:latin typeface="Times New Roman" panose="02020603050405020304" pitchFamily="18" charset="0"/>
                <a:cs typeface="Times New Roman" panose="02020603050405020304" pitchFamily="18" charset="0"/>
              </a:rPr>
              <a:t>. (2016). </a:t>
            </a:r>
            <a:r>
              <a:rPr lang="en-US" sz="1000" dirty="0" err="1">
                <a:solidFill>
                  <a:schemeClr val="tx1"/>
                </a:solidFill>
                <a:latin typeface="Times New Roman" panose="02020603050405020304" pitchFamily="18" charset="0"/>
                <a:cs typeface="Times New Roman" panose="02020603050405020304" pitchFamily="18" charset="0"/>
              </a:rPr>
              <a:t>Bevolking</a:t>
            </a:r>
            <a:r>
              <a:rPr lang="en-US" sz="1000" dirty="0">
                <a:solidFill>
                  <a:schemeClr val="tx1"/>
                </a:solidFill>
                <a:latin typeface="Times New Roman" panose="02020603050405020304" pitchFamily="18" charset="0"/>
                <a:cs typeface="Times New Roman" panose="02020603050405020304" pitchFamily="18" charset="0"/>
              </a:rPr>
              <a:t> </a:t>
            </a:r>
            <a:r>
              <a:rPr lang="en-US" sz="1000" dirty="0" err="1">
                <a:solidFill>
                  <a:schemeClr val="tx1"/>
                </a:solidFill>
                <a:latin typeface="Times New Roman" panose="02020603050405020304" pitchFamily="18" charset="0"/>
                <a:cs typeface="Times New Roman" panose="02020603050405020304" pitchFamily="18" charset="0"/>
              </a:rPr>
              <a:t>kerncijfers</a:t>
            </a:r>
            <a:r>
              <a:rPr lang="en-US" sz="1000" dirty="0">
                <a:solidFill>
                  <a:schemeClr val="tx1"/>
                </a:solidFill>
                <a:latin typeface="Times New Roman" panose="02020603050405020304" pitchFamily="18" charset="0"/>
                <a:cs typeface="Times New Roman" panose="02020603050405020304" pitchFamily="18" charset="0"/>
              </a:rPr>
              <a:t>[Population: Key figures]. Retrieved from </a:t>
            </a:r>
          </a:p>
          <a:p>
            <a:pPr marL="45720" indent="0">
              <a:lnSpc>
                <a:spcPct val="120000"/>
              </a:lnSpc>
              <a:spcBef>
                <a:spcPts val="0"/>
              </a:spcBef>
              <a:buNone/>
            </a:pPr>
            <a:r>
              <a:rPr lang="en-US" sz="1000" dirty="0">
                <a:solidFill>
                  <a:schemeClr val="tx1"/>
                </a:solidFill>
                <a:latin typeface="Times New Roman" panose="02020603050405020304" pitchFamily="18" charset="0"/>
                <a:cs typeface="Times New Roman" panose="02020603050405020304" pitchFamily="18" charset="0"/>
              </a:rPr>
              <a:t>          http://statline.cbs.nl/Statweb/publication/?DM=SLNL&amp;PA=37296ned&amp;D1=8,1213,19-21&amp;D2=0,10,20,30,40,50,60,64-65&amp;HDR=G1&amp;STB=T&amp;VW=T</a:t>
            </a:r>
          </a:p>
          <a:p>
            <a:pPr marL="45720" indent="0">
              <a:lnSpc>
                <a:spcPct val="120000"/>
              </a:lnSpc>
              <a:spcBef>
                <a:spcPts val="0"/>
              </a:spcBef>
              <a:buNone/>
            </a:pPr>
            <a:r>
              <a:rPr lang="en-US" sz="1000" dirty="0">
                <a:solidFill>
                  <a:schemeClr val="tx1"/>
                </a:solidFill>
                <a:latin typeface="Times New Roman" panose="02020603050405020304" pitchFamily="18" charset="0"/>
                <a:cs typeface="Times New Roman" panose="02020603050405020304" pitchFamily="18" charset="0"/>
              </a:rPr>
              <a:t>Hanson, R. M. (2014).  Is Elderly Care Affected By Nurse Attitudes?  A Systematic Review. </a:t>
            </a:r>
            <a:r>
              <a:rPr lang="en-US" sz="1000" i="1" dirty="0">
                <a:solidFill>
                  <a:schemeClr val="tx1"/>
                </a:solidFill>
                <a:latin typeface="Times New Roman" panose="02020603050405020304" pitchFamily="18" charset="0"/>
                <a:cs typeface="Times New Roman" panose="02020603050405020304" pitchFamily="18" charset="0"/>
              </a:rPr>
              <a:t>British Journal of Nursing</a:t>
            </a:r>
            <a:r>
              <a:rPr lang="en-US" sz="1000" dirty="0">
                <a:solidFill>
                  <a:schemeClr val="tx1"/>
                </a:solidFill>
                <a:latin typeface="Times New Roman" panose="02020603050405020304" pitchFamily="18" charset="0"/>
                <a:cs typeface="Times New Roman" panose="02020603050405020304" pitchFamily="18" charset="0"/>
              </a:rPr>
              <a:t> 23(4), </a:t>
            </a:r>
            <a:r>
              <a:rPr lang="en-US" sz="1000" dirty="0" smtClean="0">
                <a:solidFill>
                  <a:schemeClr val="tx1"/>
                </a:solidFill>
                <a:latin typeface="Times New Roman" panose="02020603050405020304" pitchFamily="18" charset="0"/>
                <a:cs typeface="Times New Roman" panose="02020603050405020304" pitchFamily="18" charset="0"/>
              </a:rPr>
              <a:t>225-229</a:t>
            </a:r>
          </a:p>
          <a:p>
            <a:pPr marL="45720" indent="0">
              <a:lnSpc>
                <a:spcPct val="120000"/>
              </a:lnSpc>
              <a:spcBef>
                <a:spcPts val="0"/>
              </a:spcBef>
              <a:buNone/>
            </a:pPr>
            <a:r>
              <a:rPr lang="en-US" sz="1000" dirty="0" err="1">
                <a:solidFill>
                  <a:schemeClr val="tx1"/>
                </a:solidFill>
                <a:latin typeface="Times New Roman" panose="02020603050405020304" pitchFamily="18" charset="0"/>
                <a:cs typeface="Times New Roman" panose="02020603050405020304" pitchFamily="18" charset="0"/>
              </a:rPr>
              <a:t>Haron</a:t>
            </a:r>
            <a:r>
              <a:rPr lang="en-US" sz="1000" dirty="0">
                <a:solidFill>
                  <a:schemeClr val="tx1"/>
                </a:solidFill>
                <a:latin typeface="Times New Roman" panose="02020603050405020304" pitchFamily="18" charset="0"/>
                <a:cs typeface="Times New Roman" panose="02020603050405020304" pitchFamily="18" charset="0"/>
              </a:rPr>
              <a:t>, Y., Levy, S., </a:t>
            </a:r>
            <a:r>
              <a:rPr lang="en-US" sz="1000" dirty="0" err="1">
                <a:solidFill>
                  <a:schemeClr val="tx1"/>
                </a:solidFill>
                <a:latin typeface="Times New Roman" panose="02020603050405020304" pitchFamily="18" charset="0"/>
                <a:cs typeface="Times New Roman" panose="02020603050405020304" pitchFamily="18" charset="0"/>
              </a:rPr>
              <a:t>Albagli</a:t>
            </a:r>
            <a:r>
              <a:rPr lang="en-US" sz="1000" dirty="0">
                <a:solidFill>
                  <a:schemeClr val="tx1"/>
                </a:solidFill>
                <a:latin typeface="Times New Roman" panose="02020603050405020304" pitchFamily="18" charset="0"/>
                <a:cs typeface="Times New Roman" panose="02020603050405020304" pitchFamily="18" charset="0"/>
              </a:rPr>
              <a:t>, M., </a:t>
            </a:r>
            <a:r>
              <a:rPr lang="en-US" sz="1000" dirty="0" err="1">
                <a:solidFill>
                  <a:schemeClr val="tx1"/>
                </a:solidFill>
                <a:latin typeface="Times New Roman" panose="02020603050405020304" pitchFamily="18" charset="0"/>
                <a:cs typeface="Times New Roman" panose="02020603050405020304" pitchFamily="18" charset="0"/>
              </a:rPr>
              <a:t>Rotstein</a:t>
            </a:r>
            <a:r>
              <a:rPr lang="en-US" sz="1000" dirty="0">
                <a:solidFill>
                  <a:schemeClr val="tx1"/>
                </a:solidFill>
                <a:latin typeface="Times New Roman" panose="02020603050405020304" pitchFamily="18" charset="0"/>
                <a:cs typeface="Times New Roman" panose="02020603050405020304" pitchFamily="18" charset="0"/>
              </a:rPr>
              <a:t>, R., &amp; </a:t>
            </a:r>
            <a:r>
              <a:rPr lang="en-US" sz="1000" dirty="0" err="1">
                <a:solidFill>
                  <a:schemeClr val="tx1"/>
                </a:solidFill>
                <a:latin typeface="Times New Roman" panose="02020603050405020304" pitchFamily="18" charset="0"/>
                <a:cs typeface="Times New Roman" panose="02020603050405020304" pitchFamily="18" charset="0"/>
              </a:rPr>
              <a:t>Riba</a:t>
            </a:r>
            <a:r>
              <a:rPr lang="en-US" sz="1000" dirty="0">
                <a:solidFill>
                  <a:schemeClr val="tx1"/>
                </a:solidFill>
                <a:latin typeface="Times New Roman" panose="02020603050405020304" pitchFamily="18" charset="0"/>
                <a:cs typeface="Times New Roman" panose="02020603050405020304" pitchFamily="18" charset="0"/>
              </a:rPr>
              <a:t>, S. (2013). Why do nursing students not want  to work in geriatric care?  A </a:t>
            </a:r>
            <a:r>
              <a:rPr lang="en-US" sz="1000" dirty="0" smtClean="0">
                <a:solidFill>
                  <a:schemeClr val="tx1"/>
                </a:solidFill>
                <a:latin typeface="Times New Roman" panose="02020603050405020304" pitchFamily="18" charset="0"/>
                <a:cs typeface="Times New Roman" panose="02020603050405020304" pitchFamily="18" charset="0"/>
              </a:rPr>
              <a:t>national </a:t>
            </a:r>
            <a:r>
              <a:rPr lang="en-US" sz="1000" dirty="0">
                <a:solidFill>
                  <a:schemeClr val="tx1"/>
                </a:solidFill>
                <a:latin typeface="Times New Roman" panose="02020603050405020304" pitchFamily="18" charset="0"/>
                <a:cs typeface="Times New Roman" panose="02020603050405020304" pitchFamily="18" charset="0"/>
              </a:rPr>
              <a:t>questionnaire survey. </a:t>
            </a:r>
            <a:r>
              <a:rPr lang="en-US" sz="1000" i="1" dirty="0">
                <a:solidFill>
                  <a:schemeClr val="tx1"/>
                </a:solidFill>
                <a:latin typeface="Times New Roman" panose="02020603050405020304" pitchFamily="18" charset="0"/>
                <a:cs typeface="Times New Roman" panose="02020603050405020304" pitchFamily="18" charset="0"/>
              </a:rPr>
              <a:t>International Journal of </a:t>
            </a:r>
            <a:endParaRPr lang="en-US" sz="1000" i="1" dirty="0" smtClean="0">
              <a:solidFill>
                <a:schemeClr val="tx1"/>
              </a:solidFill>
              <a:latin typeface="Times New Roman" panose="02020603050405020304" pitchFamily="18" charset="0"/>
              <a:cs typeface="Times New Roman" panose="02020603050405020304" pitchFamily="18" charset="0"/>
            </a:endParaRPr>
          </a:p>
          <a:p>
            <a:pPr marL="45720" indent="0">
              <a:lnSpc>
                <a:spcPct val="120000"/>
              </a:lnSpc>
              <a:spcBef>
                <a:spcPts val="0"/>
              </a:spcBef>
              <a:buNone/>
            </a:pPr>
            <a:r>
              <a:rPr lang="en-US" sz="1000" i="1" dirty="0">
                <a:solidFill>
                  <a:schemeClr val="tx1"/>
                </a:solidFill>
                <a:latin typeface="Times New Roman" panose="02020603050405020304" pitchFamily="18" charset="0"/>
                <a:cs typeface="Times New Roman" panose="02020603050405020304" pitchFamily="18" charset="0"/>
              </a:rPr>
              <a:t> </a:t>
            </a:r>
            <a:r>
              <a:rPr lang="en-US" sz="1000" i="1" dirty="0" smtClean="0">
                <a:solidFill>
                  <a:schemeClr val="tx1"/>
                </a:solidFill>
                <a:latin typeface="Times New Roman" panose="02020603050405020304" pitchFamily="18" charset="0"/>
                <a:cs typeface="Times New Roman" panose="02020603050405020304" pitchFamily="18" charset="0"/>
              </a:rPr>
              <a:t>        Nursing </a:t>
            </a:r>
            <a:r>
              <a:rPr lang="en-US" sz="1000" i="1" dirty="0">
                <a:solidFill>
                  <a:schemeClr val="tx1"/>
                </a:solidFill>
                <a:latin typeface="Times New Roman" panose="02020603050405020304" pitchFamily="18" charset="0"/>
                <a:cs typeface="Times New Roman" panose="02020603050405020304" pitchFamily="18" charset="0"/>
              </a:rPr>
              <a:t>Studies, 50</a:t>
            </a:r>
            <a:r>
              <a:rPr lang="en-US" sz="1000" dirty="0">
                <a:solidFill>
                  <a:schemeClr val="tx1"/>
                </a:solidFill>
                <a:latin typeface="Times New Roman" panose="02020603050405020304" pitchFamily="18" charset="0"/>
                <a:cs typeface="Times New Roman" panose="02020603050405020304" pitchFamily="18" charset="0"/>
              </a:rPr>
              <a:t>, 1558 - 1565. </a:t>
            </a:r>
          </a:p>
          <a:p>
            <a:pPr marL="45720" indent="0">
              <a:lnSpc>
                <a:spcPct val="120000"/>
              </a:lnSpc>
              <a:spcBef>
                <a:spcPts val="0"/>
              </a:spcBef>
              <a:buNone/>
            </a:pPr>
            <a:r>
              <a:rPr lang="en-US" sz="1000" dirty="0">
                <a:solidFill>
                  <a:schemeClr val="tx1"/>
                </a:solidFill>
                <a:latin typeface="Times New Roman" panose="02020603050405020304" pitchFamily="18" charset="0"/>
                <a:cs typeface="Times New Roman" panose="02020603050405020304" pitchFamily="18" charset="0"/>
              </a:rPr>
              <a:t>Kolb, D. A. (1984). </a:t>
            </a:r>
            <a:r>
              <a:rPr lang="en-US" sz="1000" i="1" dirty="0">
                <a:solidFill>
                  <a:schemeClr val="tx1"/>
                </a:solidFill>
                <a:latin typeface="Times New Roman" panose="02020603050405020304" pitchFamily="18" charset="0"/>
                <a:cs typeface="Times New Roman" panose="02020603050405020304" pitchFamily="18" charset="0"/>
              </a:rPr>
              <a:t>Experiential Learning. Experience as the source of learning and development</a:t>
            </a:r>
            <a:r>
              <a:rPr lang="en-US" sz="1000" dirty="0">
                <a:solidFill>
                  <a:schemeClr val="tx1"/>
                </a:solidFill>
                <a:latin typeface="Times New Roman" panose="02020603050405020304" pitchFamily="18" charset="0"/>
                <a:cs typeface="Times New Roman" panose="02020603050405020304" pitchFamily="18" charset="0"/>
              </a:rPr>
              <a:t>. New Jersey: Prentice Hall PTR.</a:t>
            </a:r>
          </a:p>
          <a:p>
            <a:pPr marL="45720" indent="0">
              <a:lnSpc>
                <a:spcPct val="120000"/>
              </a:lnSpc>
              <a:spcBef>
                <a:spcPts val="0"/>
              </a:spcBef>
              <a:buNone/>
            </a:pPr>
            <a:r>
              <a:rPr lang="en-US" sz="1000" dirty="0" smtClean="0">
                <a:solidFill>
                  <a:schemeClr val="tx1"/>
                </a:solidFill>
                <a:latin typeface="Times New Roman" panose="02020603050405020304" pitchFamily="18" charset="0"/>
                <a:cs typeface="Times New Roman" panose="02020603050405020304" pitchFamily="18" charset="0"/>
              </a:rPr>
              <a:t>Lin</a:t>
            </a:r>
            <a:r>
              <a:rPr lang="en-US" sz="1000" dirty="0">
                <a:solidFill>
                  <a:schemeClr val="tx1"/>
                </a:solidFill>
                <a:latin typeface="Times New Roman" panose="02020603050405020304" pitchFamily="18" charset="0"/>
                <a:cs typeface="Times New Roman" panose="02020603050405020304" pitchFamily="18" charset="0"/>
              </a:rPr>
              <a:t>, H., Chen, S., Hsieh, C., &amp; Lin, P. (2016). Music therapy training for undergraduate nursing students: A modality to foster interest in gerontological nursing.</a:t>
            </a:r>
            <a:r>
              <a:rPr lang="en-US" sz="1000" i="1" dirty="0">
                <a:solidFill>
                  <a:schemeClr val="tx1"/>
                </a:solidFill>
                <a:latin typeface="Times New Roman" panose="02020603050405020304" pitchFamily="18" charset="0"/>
                <a:cs typeface="Times New Roman" panose="02020603050405020304" pitchFamily="18" charset="0"/>
              </a:rPr>
              <a:t> Journal of </a:t>
            </a:r>
            <a:r>
              <a:rPr lang="en-US" sz="1000" i="1" dirty="0" err="1">
                <a:solidFill>
                  <a:schemeClr val="tx1"/>
                </a:solidFill>
                <a:latin typeface="Times New Roman" panose="02020603050405020304" pitchFamily="18" charset="0"/>
                <a:cs typeface="Times New Roman" panose="02020603050405020304" pitchFamily="18" charset="0"/>
              </a:rPr>
              <a:t>Gerontological</a:t>
            </a:r>
            <a:endParaRPr lang="en-US" sz="1000" i="1" dirty="0">
              <a:solidFill>
                <a:schemeClr val="tx1"/>
              </a:solidFill>
              <a:latin typeface="Times New Roman" panose="02020603050405020304" pitchFamily="18" charset="0"/>
              <a:cs typeface="Times New Roman" panose="02020603050405020304" pitchFamily="18" charset="0"/>
            </a:endParaRPr>
          </a:p>
          <a:p>
            <a:pPr marL="45720" indent="0">
              <a:lnSpc>
                <a:spcPct val="120000"/>
              </a:lnSpc>
              <a:spcBef>
                <a:spcPts val="0"/>
              </a:spcBef>
              <a:buNone/>
            </a:pPr>
            <a:r>
              <a:rPr lang="en-US" sz="1000" i="1" dirty="0">
                <a:solidFill>
                  <a:schemeClr val="tx1"/>
                </a:solidFill>
                <a:latin typeface="Times New Roman" panose="02020603050405020304" pitchFamily="18" charset="0"/>
                <a:cs typeface="Times New Roman" panose="02020603050405020304" pitchFamily="18" charset="0"/>
              </a:rPr>
              <a:t>          Nursing, 42</a:t>
            </a:r>
            <a:r>
              <a:rPr lang="en-US" sz="1000" dirty="0">
                <a:solidFill>
                  <a:schemeClr val="tx1"/>
                </a:solidFill>
                <a:latin typeface="Times New Roman" panose="02020603050405020304" pitchFamily="18" charset="0"/>
                <a:cs typeface="Times New Roman" panose="02020603050405020304" pitchFamily="18" charset="0"/>
              </a:rPr>
              <a:t>(6), </a:t>
            </a:r>
            <a:r>
              <a:rPr lang="en-US" sz="1000" dirty="0" smtClean="0">
                <a:solidFill>
                  <a:schemeClr val="tx1"/>
                </a:solidFill>
                <a:latin typeface="Times New Roman" panose="02020603050405020304" pitchFamily="18" charset="0"/>
                <a:cs typeface="Times New Roman" panose="02020603050405020304" pitchFamily="18" charset="0"/>
              </a:rPr>
              <a:t>25-31</a:t>
            </a:r>
          </a:p>
          <a:p>
            <a:pPr marL="45720" indent="0">
              <a:lnSpc>
                <a:spcPct val="120000"/>
              </a:lnSpc>
              <a:spcBef>
                <a:spcPts val="0"/>
              </a:spcBef>
              <a:buNone/>
            </a:pPr>
            <a:r>
              <a:rPr lang="en-US" sz="1000" dirty="0">
                <a:solidFill>
                  <a:schemeClr val="tx1"/>
                </a:solidFill>
                <a:latin typeface="Times New Roman" panose="02020603050405020304" pitchFamily="18" charset="0"/>
                <a:cs typeface="Times New Roman" panose="02020603050405020304" pitchFamily="18" charset="0"/>
              </a:rPr>
              <a:t>Liu, </a:t>
            </a:r>
            <a:r>
              <a:rPr lang="en-US" sz="1000" dirty="0" smtClean="0">
                <a:solidFill>
                  <a:schemeClr val="tx1"/>
                </a:solidFill>
                <a:latin typeface="Times New Roman" panose="02020603050405020304" pitchFamily="18" charset="0"/>
                <a:cs typeface="Times New Roman" panose="02020603050405020304" pitchFamily="18" charset="0"/>
              </a:rPr>
              <a:t>Y., </a:t>
            </a:r>
            <a:r>
              <a:rPr lang="en-US" sz="1000" dirty="0">
                <a:solidFill>
                  <a:schemeClr val="tx1"/>
                </a:solidFill>
                <a:latin typeface="Times New Roman" panose="02020603050405020304" pitchFamily="18" charset="0"/>
                <a:cs typeface="Times New Roman" panose="02020603050405020304" pitchFamily="18" charset="0"/>
              </a:rPr>
              <a:t>While, </a:t>
            </a:r>
            <a:r>
              <a:rPr lang="en-US" sz="1000" dirty="0" smtClean="0">
                <a:solidFill>
                  <a:schemeClr val="tx1"/>
                </a:solidFill>
                <a:latin typeface="Times New Roman" panose="02020603050405020304" pitchFamily="18" charset="0"/>
                <a:cs typeface="Times New Roman" panose="02020603050405020304" pitchFamily="18" charset="0"/>
              </a:rPr>
              <a:t>A.E., Norman</a:t>
            </a:r>
            <a:r>
              <a:rPr lang="en-US" sz="1000" dirty="0">
                <a:solidFill>
                  <a:schemeClr val="tx1"/>
                </a:solidFill>
                <a:latin typeface="Times New Roman" panose="02020603050405020304" pitchFamily="18" charset="0"/>
                <a:cs typeface="Times New Roman" panose="02020603050405020304" pitchFamily="18" charset="0"/>
              </a:rPr>
              <a:t>, </a:t>
            </a:r>
            <a:r>
              <a:rPr lang="en-US" sz="1000" dirty="0" smtClean="0">
                <a:solidFill>
                  <a:schemeClr val="tx1"/>
                </a:solidFill>
                <a:latin typeface="Times New Roman" panose="02020603050405020304" pitchFamily="18" charset="0"/>
                <a:cs typeface="Times New Roman" panose="02020603050405020304" pitchFamily="18" charset="0"/>
              </a:rPr>
              <a:t>I. </a:t>
            </a:r>
            <a:r>
              <a:rPr lang="en-US" sz="1000" dirty="0">
                <a:solidFill>
                  <a:schemeClr val="tx1"/>
                </a:solidFill>
                <a:latin typeface="Times New Roman" panose="02020603050405020304" pitchFamily="18" charset="0"/>
                <a:cs typeface="Times New Roman" panose="02020603050405020304" pitchFamily="18" charset="0"/>
              </a:rPr>
              <a:t>J</a:t>
            </a:r>
            <a:r>
              <a:rPr lang="en-US" sz="1000" dirty="0" smtClean="0">
                <a:solidFill>
                  <a:schemeClr val="tx1"/>
                </a:solidFill>
                <a:latin typeface="Times New Roman" panose="02020603050405020304" pitchFamily="18" charset="0"/>
                <a:cs typeface="Times New Roman" panose="02020603050405020304" pitchFamily="18" charset="0"/>
              </a:rPr>
              <a:t>., &amp; Ye</a:t>
            </a:r>
            <a:r>
              <a:rPr lang="en-US" sz="1000" dirty="0">
                <a:solidFill>
                  <a:schemeClr val="tx1"/>
                </a:solidFill>
                <a:latin typeface="Times New Roman" panose="02020603050405020304" pitchFamily="18" charset="0"/>
                <a:cs typeface="Times New Roman" panose="02020603050405020304" pitchFamily="18" charset="0"/>
              </a:rPr>
              <a:t>, </a:t>
            </a:r>
            <a:r>
              <a:rPr lang="en-US" sz="1000" dirty="0" smtClean="0">
                <a:solidFill>
                  <a:schemeClr val="tx1"/>
                </a:solidFill>
                <a:latin typeface="Times New Roman" panose="02020603050405020304" pitchFamily="18" charset="0"/>
                <a:cs typeface="Times New Roman" panose="02020603050405020304" pitchFamily="18" charset="0"/>
              </a:rPr>
              <a:t>W. (2012)..</a:t>
            </a:r>
            <a:r>
              <a:rPr lang="en-US" sz="1000" dirty="0">
                <a:solidFill>
                  <a:schemeClr val="tx1"/>
                </a:solidFill>
                <a:latin typeface="Times New Roman" panose="02020603050405020304" pitchFamily="18" charset="0"/>
                <a:cs typeface="Times New Roman" panose="02020603050405020304" pitchFamily="18" charset="0"/>
              </a:rPr>
              <a:t> Journal of </a:t>
            </a:r>
            <a:r>
              <a:rPr lang="en-US" sz="1000" dirty="0" err="1">
                <a:solidFill>
                  <a:schemeClr val="tx1"/>
                </a:solidFill>
                <a:latin typeface="Times New Roman" panose="02020603050405020304" pitchFamily="18" charset="0"/>
                <a:cs typeface="Times New Roman" panose="02020603050405020304" pitchFamily="18" charset="0"/>
              </a:rPr>
              <a:t>Interprofessional</a:t>
            </a:r>
            <a:r>
              <a:rPr lang="en-US" sz="1000" dirty="0">
                <a:solidFill>
                  <a:schemeClr val="tx1"/>
                </a:solidFill>
                <a:latin typeface="Times New Roman" panose="02020603050405020304" pitchFamily="18" charset="0"/>
                <a:cs typeface="Times New Roman" panose="02020603050405020304" pitchFamily="18" charset="0"/>
              </a:rPr>
              <a:t> </a:t>
            </a:r>
            <a:r>
              <a:rPr lang="en-US" sz="1000" dirty="0" smtClean="0">
                <a:solidFill>
                  <a:schemeClr val="tx1"/>
                </a:solidFill>
                <a:latin typeface="Times New Roman" panose="02020603050405020304" pitchFamily="18" charset="0"/>
                <a:cs typeface="Times New Roman" panose="02020603050405020304" pitchFamily="18" charset="0"/>
              </a:rPr>
              <a:t>Care, 26(5),</a:t>
            </a:r>
            <a:r>
              <a:rPr lang="en-US" sz="1000" dirty="0">
                <a:solidFill>
                  <a:schemeClr val="tx1"/>
                </a:solidFill>
                <a:latin typeface="Times New Roman" panose="02020603050405020304" pitchFamily="18" charset="0"/>
                <a:cs typeface="Times New Roman" panose="02020603050405020304" pitchFamily="18" charset="0"/>
              </a:rPr>
              <a:t> </a:t>
            </a:r>
            <a:r>
              <a:rPr lang="en-US" sz="1000" dirty="0" smtClean="0">
                <a:solidFill>
                  <a:schemeClr val="tx1"/>
                </a:solidFill>
                <a:latin typeface="Times New Roman" panose="02020603050405020304" pitchFamily="18" charset="0"/>
                <a:cs typeface="Times New Roman" panose="02020603050405020304" pitchFamily="18" charset="0"/>
              </a:rPr>
              <a:t>397-409.</a:t>
            </a:r>
          </a:p>
          <a:p>
            <a:pPr marL="45720" indent="0">
              <a:lnSpc>
                <a:spcPct val="120000"/>
              </a:lnSpc>
              <a:spcBef>
                <a:spcPts val="0"/>
              </a:spcBef>
              <a:buNone/>
            </a:pPr>
            <a:r>
              <a:rPr lang="en-US" sz="1000" dirty="0" err="1">
                <a:solidFill>
                  <a:schemeClr val="tx1"/>
                </a:solidFill>
                <a:latin typeface="Times New Roman" panose="02020603050405020304" pitchFamily="18" charset="0"/>
                <a:cs typeface="Times New Roman" panose="02020603050405020304" pitchFamily="18" charset="0"/>
              </a:rPr>
              <a:t>Mariet</a:t>
            </a:r>
            <a:r>
              <a:rPr lang="en-US" sz="1000" dirty="0">
                <a:solidFill>
                  <a:schemeClr val="tx1"/>
                </a:solidFill>
                <a:latin typeface="Times New Roman" panose="02020603050405020304" pitchFamily="18" charset="0"/>
                <a:cs typeface="Times New Roman" panose="02020603050405020304" pitchFamily="18" charset="0"/>
              </a:rPr>
              <a:t>, 2016, J. </a:t>
            </a:r>
            <a:r>
              <a:rPr lang="en-US" sz="1000" dirty="0" err="1">
                <a:solidFill>
                  <a:schemeClr val="tx1"/>
                </a:solidFill>
                <a:latin typeface="Times New Roman" panose="02020603050405020304" pitchFamily="18" charset="0"/>
                <a:cs typeface="Times New Roman" panose="02020603050405020304" pitchFamily="18" charset="0"/>
              </a:rPr>
              <a:t>Mariet</a:t>
            </a:r>
            <a:r>
              <a:rPr lang="en-US" sz="1000" dirty="0">
                <a:solidFill>
                  <a:schemeClr val="tx1"/>
                </a:solidFill>
                <a:latin typeface="Times New Roman" panose="02020603050405020304" pitchFamily="18" charset="0"/>
                <a:cs typeface="Times New Roman" panose="02020603050405020304" pitchFamily="18" charset="0"/>
              </a:rPr>
              <a:t>, Professional socialization models in nursing, </a:t>
            </a:r>
            <a:r>
              <a:rPr lang="en-US" sz="1000" dirty="0" smtClean="0">
                <a:solidFill>
                  <a:schemeClr val="tx1"/>
                </a:solidFill>
                <a:latin typeface="Times New Roman" panose="02020603050405020304" pitchFamily="18" charset="0"/>
                <a:cs typeface="Times New Roman" panose="02020603050405020304" pitchFamily="18" charset="0"/>
              </a:rPr>
              <a:t>International Journal of  Nursing  Education, 8 (3), </a:t>
            </a:r>
            <a:r>
              <a:rPr lang="en-US" sz="1000" dirty="0">
                <a:solidFill>
                  <a:schemeClr val="tx1"/>
                </a:solidFill>
                <a:latin typeface="Times New Roman" panose="02020603050405020304" pitchFamily="18" charset="0"/>
                <a:cs typeface="Times New Roman" panose="02020603050405020304" pitchFamily="18" charset="0"/>
              </a:rPr>
              <a:t>2016, </a:t>
            </a:r>
            <a:r>
              <a:rPr lang="en-US" sz="1000" dirty="0" smtClean="0">
                <a:solidFill>
                  <a:schemeClr val="tx1"/>
                </a:solidFill>
                <a:latin typeface="Times New Roman" panose="02020603050405020304" pitchFamily="18" charset="0"/>
                <a:cs typeface="Times New Roman" panose="02020603050405020304" pitchFamily="18" charset="0"/>
              </a:rPr>
              <a:t>143-148.</a:t>
            </a:r>
            <a:endParaRPr lang="en-US" sz="1000" dirty="0">
              <a:solidFill>
                <a:schemeClr val="tx1"/>
              </a:solidFill>
              <a:latin typeface="Times New Roman" panose="02020603050405020304" pitchFamily="18" charset="0"/>
              <a:cs typeface="Times New Roman" panose="02020603050405020304" pitchFamily="18" charset="0"/>
            </a:endParaRPr>
          </a:p>
          <a:p>
            <a:pPr marL="45720" indent="0">
              <a:lnSpc>
                <a:spcPct val="120000"/>
              </a:lnSpc>
              <a:spcBef>
                <a:spcPts val="0"/>
              </a:spcBef>
              <a:buNone/>
            </a:pPr>
            <a:r>
              <a:rPr lang="en-US" sz="1000" dirty="0" smtClean="0">
                <a:solidFill>
                  <a:schemeClr val="tx1"/>
                </a:solidFill>
                <a:latin typeface="Times New Roman" panose="02020603050405020304" pitchFamily="18" charset="0"/>
                <a:cs typeface="Times New Roman" panose="02020603050405020304" pitchFamily="18" charset="0"/>
              </a:rPr>
              <a:t>McLeod</a:t>
            </a:r>
            <a:r>
              <a:rPr lang="en-US" sz="1000" dirty="0">
                <a:solidFill>
                  <a:schemeClr val="tx1"/>
                </a:solidFill>
                <a:latin typeface="Times New Roman" panose="02020603050405020304" pitchFamily="18" charset="0"/>
                <a:cs typeface="Times New Roman" panose="02020603050405020304" pitchFamily="18" charset="0"/>
              </a:rPr>
              <a:t>, S. A. (2015). Kolb - Learning Styles. Retrieved from http://www.simplypsychology.org/learning-kolb.html</a:t>
            </a:r>
          </a:p>
          <a:p>
            <a:pPr marL="45720" indent="0">
              <a:lnSpc>
                <a:spcPct val="120000"/>
              </a:lnSpc>
              <a:spcBef>
                <a:spcPts val="0"/>
              </a:spcBef>
              <a:buNone/>
            </a:pPr>
            <a:r>
              <a:rPr lang="en-US" sz="1000" dirty="0" err="1">
                <a:solidFill>
                  <a:schemeClr val="tx1"/>
                </a:solidFill>
                <a:latin typeface="Times New Roman" panose="02020603050405020304" pitchFamily="18" charset="0"/>
                <a:cs typeface="Times New Roman" panose="02020603050405020304" pitchFamily="18" charset="0"/>
              </a:rPr>
              <a:t>Ortman</a:t>
            </a:r>
            <a:r>
              <a:rPr lang="en-US" sz="1000" dirty="0">
                <a:solidFill>
                  <a:schemeClr val="tx1"/>
                </a:solidFill>
                <a:latin typeface="Times New Roman" panose="02020603050405020304" pitchFamily="18" charset="0"/>
                <a:cs typeface="Times New Roman" panose="02020603050405020304" pitchFamily="18" charset="0"/>
              </a:rPr>
              <a:t> J.M. </a:t>
            </a:r>
            <a:r>
              <a:rPr lang="en-US" sz="1000" dirty="0" err="1">
                <a:solidFill>
                  <a:schemeClr val="tx1"/>
                </a:solidFill>
                <a:latin typeface="Times New Roman" panose="02020603050405020304" pitchFamily="18" charset="0"/>
                <a:cs typeface="Times New Roman" panose="02020603050405020304" pitchFamily="18" charset="0"/>
              </a:rPr>
              <a:t>Velkoff</a:t>
            </a:r>
            <a:r>
              <a:rPr lang="en-US" sz="1000" dirty="0">
                <a:solidFill>
                  <a:schemeClr val="tx1"/>
                </a:solidFill>
                <a:latin typeface="Times New Roman" panose="02020603050405020304" pitchFamily="18" charset="0"/>
                <a:cs typeface="Times New Roman" panose="02020603050405020304" pitchFamily="18" charset="0"/>
              </a:rPr>
              <a:t> V.A. Hogan H. (2014). An aging nation: The older population in the United States. Retrieved from https://www.census.gov/prod/2014pubs/p25-1140.pdf.</a:t>
            </a:r>
          </a:p>
          <a:p>
            <a:pPr marL="45720" indent="0">
              <a:lnSpc>
                <a:spcPct val="120000"/>
              </a:lnSpc>
              <a:spcBef>
                <a:spcPts val="0"/>
              </a:spcBef>
              <a:buNone/>
            </a:pPr>
            <a:r>
              <a:rPr lang="en-US" sz="1000" dirty="0" err="1">
                <a:solidFill>
                  <a:schemeClr val="tx1"/>
                </a:solidFill>
                <a:latin typeface="Times New Roman" panose="02020603050405020304" pitchFamily="18" charset="0"/>
                <a:cs typeface="Times New Roman" panose="02020603050405020304" pitchFamily="18" charset="0"/>
              </a:rPr>
              <a:t>Ouchida</a:t>
            </a:r>
            <a:r>
              <a:rPr lang="en-US" sz="1000" dirty="0">
                <a:solidFill>
                  <a:schemeClr val="tx1"/>
                </a:solidFill>
                <a:latin typeface="Times New Roman" panose="02020603050405020304" pitchFamily="18" charset="0"/>
                <a:cs typeface="Times New Roman" panose="02020603050405020304" pitchFamily="18" charset="0"/>
              </a:rPr>
              <a:t>, K. M., &amp; </a:t>
            </a:r>
            <a:r>
              <a:rPr lang="en-US" sz="1000" dirty="0" err="1">
                <a:solidFill>
                  <a:schemeClr val="tx1"/>
                </a:solidFill>
                <a:latin typeface="Times New Roman" panose="02020603050405020304" pitchFamily="18" charset="0"/>
                <a:cs typeface="Times New Roman" panose="02020603050405020304" pitchFamily="18" charset="0"/>
              </a:rPr>
              <a:t>Lachs</a:t>
            </a:r>
            <a:r>
              <a:rPr lang="en-US" sz="1000" dirty="0">
                <a:solidFill>
                  <a:schemeClr val="tx1"/>
                </a:solidFill>
                <a:latin typeface="Times New Roman" panose="02020603050405020304" pitchFamily="18" charset="0"/>
                <a:cs typeface="Times New Roman" panose="02020603050405020304" pitchFamily="18" charset="0"/>
              </a:rPr>
              <a:t>, M. S. (2015). Not for doctors only: Ageism in healthcare.</a:t>
            </a:r>
            <a:r>
              <a:rPr lang="en-US" sz="1000" i="1" dirty="0">
                <a:solidFill>
                  <a:schemeClr val="tx1"/>
                </a:solidFill>
                <a:latin typeface="Times New Roman" panose="02020603050405020304" pitchFamily="18" charset="0"/>
                <a:cs typeface="Times New Roman" panose="02020603050405020304" pitchFamily="18" charset="0"/>
              </a:rPr>
              <a:t> Generations, 39</a:t>
            </a:r>
            <a:r>
              <a:rPr lang="en-US" sz="1000" dirty="0">
                <a:solidFill>
                  <a:schemeClr val="tx1"/>
                </a:solidFill>
                <a:latin typeface="Times New Roman" panose="02020603050405020304" pitchFamily="18" charset="0"/>
                <a:cs typeface="Times New Roman" panose="02020603050405020304" pitchFamily="18" charset="0"/>
              </a:rPr>
              <a:t>(3), 46-57.</a:t>
            </a:r>
          </a:p>
          <a:p>
            <a:pPr marL="45720" indent="0">
              <a:lnSpc>
                <a:spcPct val="120000"/>
              </a:lnSpc>
              <a:spcBef>
                <a:spcPts val="0"/>
              </a:spcBef>
              <a:buNone/>
            </a:pPr>
            <a:r>
              <a:rPr lang="en-US" sz="1000" dirty="0" err="1">
                <a:solidFill>
                  <a:schemeClr val="tx1"/>
                </a:solidFill>
                <a:latin typeface="Times New Roman" panose="02020603050405020304" pitchFamily="18" charset="0"/>
                <a:cs typeface="Times New Roman" panose="02020603050405020304" pitchFamily="18" charset="0"/>
              </a:rPr>
              <a:t>Pallant</a:t>
            </a:r>
            <a:r>
              <a:rPr lang="en-US" sz="1000" dirty="0">
                <a:solidFill>
                  <a:schemeClr val="tx1"/>
                </a:solidFill>
                <a:latin typeface="Times New Roman" panose="02020603050405020304" pitchFamily="18" charset="0"/>
                <a:cs typeface="Times New Roman" panose="02020603050405020304" pitchFamily="18" charset="0"/>
              </a:rPr>
              <a:t>, J. (2010). </a:t>
            </a:r>
            <a:r>
              <a:rPr lang="en-US" sz="1000" i="1" dirty="0">
                <a:solidFill>
                  <a:schemeClr val="tx1"/>
                </a:solidFill>
                <a:latin typeface="Times New Roman" panose="02020603050405020304" pitchFamily="18" charset="0"/>
                <a:cs typeface="Times New Roman" panose="02020603050405020304" pitchFamily="18" charset="0"/>
              </a:rPr>
              <a:t>SPSS survival manual. </a:t>
            </a:r>
            <a:r>
              <a:rPr lang="en-US" sz="1000" dirty="0">
                <a:solidFill>
                  <a:schemeClr val="tx1"/>
                </a:solidFill>
                <a:latin typeface="Times New Roman" panose="02020603050405020304" pitchFamily="18" charset="0"/>
                <a:cs typeface="Times New Roman" panose="02020603050405020304" pitchFamily="18" charset="0"/>
              </a:rPr>
              <a:t>(4th ed.). New York, NY:  McGraw-Hill Education.</a:t>
            </a:r>
          </a:p>
          <a:p>
            <a:pPr marL="45720" indent="0">
              <a:lnSpc>
                <a:spcPct val="120000"/>
              </a:lnSpc>
              <a:spcBef>
                <a:spcPts val="0"/>
              </a:spcBef>
              <a:buNone/>
            </a:pPr>
            <a:r>
              <a:rPr lang="en-US" sz="1000" dirty="0">
                <a:solidFill>
                  <a:schemeClr val="tx1"/>
                </a:solidFill>
                <a:latin typeface="Times New Roman" panose="02020603050405020304" pitchFamily="18" charset="0"/>
                <a:cs typeface="Times New Roman" panose="02020603050405020304" pitchFamily="18" charset="0"/>
              </a:rPr>
              <a:t>Penney, W., Poulter, N., Cole, C., &amp; </a:t>
            </a:r>
            <a:r>
              <a:rPr lang="en-US" sz="1000" dirty="0" err="1">
                <a:solidFill>
                  <a:schemeClr val="tx1"/>
                </a:solidFill>
                <a:latin typeface="Times New Roman" panose="02020603050405020304" pitchFamily="18" charset="0"/>
                <a:cs typeface="Times New Roman" panose="02020603050405020304" pitchFamily="18" charset="0"/>
              </a:rPr>
              <a:t>Wellard</a:t>
            </a:r>
            <a:r>
              <a:rPr lang="en-US" sz="1000" dirty="0">
                <a:solidFill>
                  <a:schemeClr val="tx1"/>
                </a:solidFill>
                <a:latin typeface="Times New Roman" panose="02020603050405020304" pitchFamily="18" charset="0"/>
                <a:cs typeface="Times New Roman" panose="02020603050405020304" pitchFamily="18" charset="0"/>
              </a:rPr>
              <a:t>, S. (2015). Nursing assessment of older people who are in hospital: Exploring registered nurses' understanding of their assessment skills. </a:t>
            </a:r>
          </a:p>
          <a:p>
            <a:pPr marL="45720" indent="0">
              <a:lnSpc>
                <a:spcPct val="120000"/>
              </a:lnSpc>
              <a:spcBef>
                <a:spcPts val="0"/>
              </a:spcBef>
              <a:buNone/>
            </a:pPr>
            <a:r>
              <a:rPr lang="en-US" sz="1000" dirty="0">
                <a:solidFill>
                  <a:schemeClr val="tx1"/>
                </a:solidFill>
                <a:latin typeface="Times New Roman" panose="02020603050405020304" pitchFamily="18" charset="0"/>
                <a:cs typeface="Times New Roman" panose="02020603050405020304" pitchFamily="18" charset="0"/>
              </a:rPr>
              <a:t>         Contemporary Nurse. 1-13. doi:10.1080/10376178.2015.1111152</a:t>
            </a:r>
          </a:p>
          <a:p>
            <a:pPr marL="45720" indent="0">
              <a:lnSpc>
                <a:spcPct val="120000"/>
              </a:lnSpc>
              <a:spcBef>
                <a:spcPts val="0"/>
              </a:spcBef>
              <a:buNone/>
            </a:pPr>
            <a:r>
              <a:rPr lang="en-US" sz="1000" dirty="0">
                <a:solidFill>
                  <a:schemeClr val="tx1"/>
                </a:solidFill>
                <a:latin typeface="Times New Roman" panose="02020603050405020304" pitchFamily="18" charset="0"/>
                <a:cs typeface="Times New Roman" panose="02020603050405020304" pitchFamily="18" charset="0"/>
              </a:rPr>
              <a:t>Population Reference Bureau. 2015 World Population Data Sheet. [cited 2016 June 2]. Available from URL: https://assets.prb.org/pdf15/2015-world-population-data-sheet_eng.pdf.  </a:t>
            </a:r>
          </a:p>
          <a:p>
            <a:pPr marL="45720" indent="0">
              <a:lnSpc>
                <a:spcPct val="120000"/>
              </a:lnSpc>
              <a:spcBef>
                <a:spcPts val="0"/>
              </a:spcBef>
              <a:buNone/>
            </a:pPr>
            <a:r>
              <a:rPr lang="en-US" sz="1000" dirty="0" err="1">
                <a:solidFill>
                  <a:schemeClr val="tx1"/>
                </a:solidFill>
                <a:latin typeface="Times New Roman" panose="02020603050405020304" pitchFamily="18" charset="0"/>
                <a:cs typeface="Times New Roman" panose="02020603050405020304" pitchFamily="18" charset="0"/>
              </a:rPr>
              <a:t>Samalot</a:t>
            </a:r>
            <a:r>
              <a:rPr lang="en-US" sz="1000" dirty="0">
                <a:solidFill>
                  <a:schemeClr val="tx1"/>
                </a:solidFill>
                <a:latin typeface="Times New Roman" panose="02020603050405020304" pitchFamily="18" charset="0"/>
                <a:cs typeface="Times New Roman" panose="02020603050405020304" pitchFamily="18" charset="0"/>
              </a:rPr>
              <a:t>-Rivera, A. (2014). Role playing in physical education to teach in the affective domain. </a:t>
            </a:r>
            <a:r>
              <a:rPr lang="en-US" sz="1000" i="1" dirty="0">
                <a:solidFill>
                  <a:schemeClr val="tx1"/>
                </a:solidFill>
                <a:latin typeface="Times New Roman" panose="02020603050405020304" pitchFamily="18" charset="0"/>
                <a:cs typeface="Times New Roman" panose="02020603050405020304" pitchFamily="18" charset="0"/>
              </a:rPr>
              <a:t>Journal of Physical Education, </a:t>
            </a:r>
          </a:p>
          <a:p>
            <a:pPr marL="45720" indent="0">
              <a:lnSpc>
                <a:spcPct val="120000"/>
              </a:lnSpc>
              <a:spcBef>
                <a:spcPts val="0"/>
              </a:spcBef>
              <a:buNone/>
            </a:pPr>
            <a:r>
              <a:rPr lang="en-US" sz="1000" i="1" dirty="0">
                <a:solidFill>
                  <a:schemeClr val="tx1"/>
                </a:solidFill>
                <a:latin typeface="Times New Roman" panose="02020603050405020304" pitchFamily="18" charset="0"/>
                <a:cs typeface="Times New Roman" panose="02020603050405020304" pitchFamily="18" charset="0"/>
              </a:rPr>
              <a:t>         Recreation &amp; Dance, 85</a:t>
            </a:r>
            <a:r>
              <a:rPr lang="en-US" sz="1000" dirty="0">
                <a:solidFill>
                  <a:schemeClr val="tx1"/>
                </a:solidFill>
                <a:latin typeface="Times New Roman" panose="02020603050405020304" pitchFamily="18" charset="0"/>
                <a:cs typeface="Times New Roman" panose="02020603050405020304" pitchFamily="18" charset="0"/>
              </a:rPr>
              <a:t>(2), 41-43</a:t>
            </a:r>
          </a:p>
          <a:p>
            <a:pPr marL="45720" indent="0">
              <a:lnSpc>
                <a:spcPct val="120000"/>
              </a:lnSpc>
              <a:spcBef>
                <a:spcPts val="0"/>
              </a:spcBef>
              <a:buNone/>
            </a:pPr>
            <a:r>
              <a:rPr lang="en-US" sz="1000" dirty="0">
                <a:solidFill>
                  <a:schemeClr val="tx1"/>
                </a:solidFill>
                <a:latin typeface="Times New Roman" panose="02020603050405020304" pitchFamily="18" charset="0"/>
                <a:cs typeface="Times New Roman" panose="02020603050405020304" pitchFamily="18" charset="0"/>
              </a:rPr>
              <a:t>Sheena, S. G., &amp; </a:t>
            </a:r>
            <a:r>
              <a:rPr lang="en-US" sz="1000" dirty="0" err="1">
                <a:solidFill>
                  <a:schemeClr val="tx1"/>
                </a:solidFill>
                <a:latin typeface="Times New Roman" panose="02020603050405020304" pitchFamily="18" charset="0"/>
                <a:cs typeface="Times New Roman" panose="02020603050405020304" pitchFamily="18" charset="0"/>
              </a:rPr>
              <a:t>Kulig</a:t>
            </a:r>
            <a:r>
              <a:rPr lang="en-US" sz="1000" dirty="0">
                <a:solidFill>
                  <a:schemeClr val="tx1"/>
                </a:solidFill>
                <a:latin typeface="Times New Roman" panose="02020603050405020304" pitchFamily="18" charset="0"/>
                <a:cs typeface="Times New Roman" panose="02020603050405020304" pitchFamily="18" charset="0"/>
              </a:rPr>
              <a:t>, J. C. (2017). “We definitely are role models”: Exploring how clinical instructors' influence nursing students' attitudes towards older adults.</a:t>
            </a:r>
            <a:r>
              <a:rPr lang="en-US" sz="1000" i="1" dirty="0">
                <a:solidFill>
                  <a:schemeClr val="tx1"/>
                </a:solidFill>
                <a:latin typeface="Times New Roman" panose="02020603050405020304" pitchFamily="18" charset="0"/>
                <a:cs typeface="Times New Roman" panose="02020603050405020304" pitchFamily="18" charset="0"/>
              </a:rPr>
              <a:t> Nurse Education in </a:t>
            </a:r>
            <a:endParaRPr lang="en-US" sz="1000" i="1" dirty="0" smtClean="0">
              <a:solidFill>
                <a:schemeClr val="tx1"/>
              </a:solidFill>
              <a:latin typeface="Times New Roman" panose="02020603050405020304" pitchFamily="18" charset="0"/>
              <a:cs typeface="Times New Roman" panose="02020603050405020304" pitchFamily="18" charset="0"/>
            </a:endParaRPr>
          </a:p>
          <a:p>
            <a:pPr marL="45720" indent="0">
              <a:lnSpc>
                <a:spcPct val="120000"/>
              </a:lnSpc>
              <a:spcBef>
                <a:spcPts val="0"/>
              </a:spcBef>
              <a:buNone/>
            </a:pPr>
            <a:r>
              <a:rPr lang="en-US" sz="1000" i="1" dirty="0">
                <a:solidFill>
                  <a:schemeClr val="tx1"/>
                </a:solidFill>
                <a:latin typeface="Times New Roman" panose="02020603050405020304" pitchFamily="18" charset="0"/>
                <a:cs typeface="Times New Roman" panose="02020603050405020304" pitchFamily="18" charset="0"/>
              </a:rPr>
              <a:t> </a:t>
            </a:r>
            <a:r>
              <a:rPr lang="en-US" sz="1000" i="1" dirty="0" smtClean="0">
                <a:solidFill>
                  <a:schemeClr val="tx1"/>
                </a:solidFill>
                <a:latin typeface="Times New Roman" panose="02020603050405020304" pitchFamily="18" charset="0"/>
                <a:cs typeface="Times New Roman" panose="02020603050405020304" pitchFamily="18" charset="0"/>
              </a:rPr>
              <a:t>         Practice</a:t>
            </a:r>
            <a:r>
              <a:rPr lang="en-US" sz="1000" i="1" dirty="0">
                <a:solidFill>
                  <a:schemeClr val="tx1"/>
                </a:solidFill>
                <a:latin typeface="Times New Roman" panose="02020603050405020304" pitchFamily="18" charset="0"/>
                <a:cs typeface="Times New Roman" panose="02020603050405020304" pitchFamily="18" charset="0"/>
              </a:rPr>
              <a:t>, 26</a:t>
            </a:r>
            <a:r>
              <a:rPr lang="en-US" sz="1000" dirty="0">
                <a:solidFill>
                  <a:schemeClr val="tx1"/>
                </a:solidFill>
                <a:latin typeface="Times New Roman" panose="02020603050405020304" pitchFamily="18" charset="0"/>
                <a:cs typeface="Times New Roman" panose="02020603050405020304" pitchFamily="18" charset="0"/>
              </a:rPr>
              <a:t>, 74-81</a:t>
            </a:r>
            <a:r>
              <a:rPr lang="en-US" sz="1000" dirty="0" smtClean="0">
                <a:solidFill>
                  <a:schemeClr val="tx1"/>
                </a:solidFill>
                <a:latin typeface="Times New Roman" panose="02020603050405020304" pitchFamily="18" charset="0"/>
                <a:cs typeface="Times New Roman" panose="02020603050405020304" pitchFamily="18" charset="0"/>
              </a:rPr>
              <a:t>. </a:t>
            </a:r>
            <a:r>
              <a:rPr lang="en-US" sz="1000" dirty="0" err="1">
                <a:solidFill>
                  <a:schemeClr val="tx1"/>
                </a:solidFill>
                <a:latin typeface="Times New Roman" panose="02020603050405020304" pitchFamily="18" charset="0"/>
                <a:cs typeface="Times New Roman" panose="02020603050405020304" pitchFamily="18" charset="0"/>
              </a:rPr>
              <a:t>doi:http</a:t>
            </a:r>
            <a:r>
              <a:rPr lang="en-US" sz="1000" dirty="0">
                <a:solidFill>
                  <a:schemeClr val="tx1"/>
                </a:solidFill>
                <a:latin typeface="Times New Roman" panose="02020603050405020304" pitchFamily="18" charset="0"/>
                <a:cs typeface="Times New Roman" panose="02020603050405020304" pitchFamily="18" charset="0"/>
              </a:rPr>
              <a:t>://dx.doi.org.contentproxy.phoenix.edu/10.1016/j.nepr.2017.07.006</a:t>
            </a:r>
          </a:p>
          <a:p>
            <a:pPr marL="45720" indent="0">
              <a:lnSpc>
                <a:spcPct val="120000"/>
              </a:lnSpc>
              <a:spcBef>
                <a:spcPts val="0"/>
              </a:spcBef>
              <a:buNone/>
            </a:pPr>
            <a:r>
              <a:rPr lang="en-US" sz="1000" dirty="0" smtClean="0">
                <a:solidFill>
                  <a:schemeClr val="tx1"/>
                </a:solidFill>
                <a:latin typeface="Times New Roman" panose="02020603050405020304" pitchFamily="18" charset="0"/>
                <a:cs typeface="Times New Roman" panose="02020603050405020304" pitchFamily="18" charset="0"/>
              </a:rPr>
              <a:t>World </a:t>
            </a:r>
            <a:r>
              <a:rPr lang="en-US" sz="1000" dirty="0">
                <a:solidFill>
                  <a:schemeClr val="tx1"/>
                </a:solidFill>
                <a:latin typeface="Times New Roman" panose="02020603050405020304" pitchFamily="18" charset="0"/>
                <a:cs typeface="Times New Roman" panose="02020603050405020304" pitchFamily="18" charset="0"/>
              </a:rPr>
              <a:t>Health Organization. (2015). 10 facts on ageing and the life course . Retrieved from http://www.who.int/features/factfiles/ageing/en/</a:t>
            </a:r>
          </a:p>
          <a:p>
            <a:pPr marL="45720" indent="0">
              <a:buNone/>
            </a:pPr>
            <a:endParaRPr lang="en-US" sz="1000" dirty="0">
              <a:solidFill>
                <a:schemeClr val="tx1"/>
              </a:solidFill>
              <a:latin typeface="Times New Roman" panose="02020603050405020304" pitchFamily="18" charset="0"/>
              <a:cs typeface="Times New Roman" panose="02020603050405020304" pitchFamily="18" charset="0"/>
            </a:endParaRPr>
          </a:p>
          <a:p>
            <a:pPr marL="45720" indent="0">
              <a:lnSpc>
                <a:spcPct val="120000"/>
              </a:lnSpc>
              <a:spcBef>
                <a:spcPts val="0"/>
              </a:spcBef>
              <a:buNone/>
            </a:pPr>
            <a:endParaRPr lang="en-US" sz="1000" dirty="0">
              <a:solidFill>
                <a:schemeClr val="tx1"/>
              </a:solidFill>
              <a:latin typeface="Times New Roman" panose="02020603050405020304" pitchFamily="18" charset="0"/>
              <a:cs typeface="Times New Roman" panose="02020603050405020304" pitchFamily="18" charset="0"/>
            </a:endParaRPr>
          </a:p>
          <a:p>
            <a:endParaRPr lang="en-US" sz="2400" dirty="0">
              <a:solidFill>
                <a:schemeClr val="tx1"/>
              </a:solidFill>
            </a:endParaRPr>
          </a:p>
          <a:p>
            <a:endParaRPr lang="en-US" dirty="0"/>
          </a:p>
        </p:txBody>
      </p:sp>
    </p:spTree>
    <p:extLst>
      <p:ext uri="{BB962C8B-B14F-4D97-AF65-F5344CB8AC3E}">
        <p14:creationId xmlns:p14="http://schemas.microsoft.com/office/powerpoint/2010/main" val="1687528070"/>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74063</TotalTime>
  <Words>3772</Words>
  <Application>Microsoft Office PowerPoint</Application>
  <PresentationFormat>Widescreen</PresentationFormat>
  <Paragraphs>412</Paragraphs>
  <Slides>18</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Corbel</vt:lpstr>
      <vt:lpstr>Georgia</vt:lpstr>
      <vt:lpstr>Times New Roman</vt:lpstr>
      <vt:lpstr>Basis</vt:lpstr>
      <vt:lpstr>Using Low-Fidelity, Role-Play Simulation in Nursing to Improve Undergraduate Nursing Students’ Attitudes toward Older Adults:  A Pilot Study</vt:lpstr>
      <vt:lpstr>Disclosure</vt:lpstr>
      <vt:lpstr>Introduction</vt:lpstr>
      <vt:lpstr>Research Question                     </vt:lpstr>
      <vt:lpstr>Theoretical Framework</vt:lpstr>
      <vt:lpstr>Methodology</vt:lpstr>
      <vt:lpstr>Demographics Items</vt:lpstr>
      <vt:lpstr>Demographics Items</vt:lpstr>
      <vt:lpstr>Demographics Items</vt:lpstr>
      <vt:lpstr>Demographics Items</vt:lpstr>
      <vt:lpstr> Presentation of Pretest and Posttest Survey Results </vt:lpstr>
      <vt:lpstr>Pretest and Posttest Scores</vt:lpstr>
      <vt:lpstr>Histogram of Pretest and Posttest Differences</vt:lpstr>
      <vt:lpstr> Pretest-Posttest Analysis of Survey Data </vt:lpstr>
      <vt:lpstr>Recommendations   </vt:lpstr>
      <vt:lpstr>Future Research</vt:lpstr>
      <vt:lpstr>Summary</vt:lpstr>
      <vt:lpstr>Selected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Clicker Technology in the Classroom</dc:title>
  <dc:creator>jjackie</dc:creator>
  <cp:lastModifiedBy>Prof Frank</cp:lastModifiedBy>
  <cp:revision>1491</cp:revision>
  <cp:lastPrinted>2018-06-28T11:53:39Z</cp:lastPrinted>
  <dcterms:created xsi:type="dcterms:W3CDTF">2015-04-04T03:57:13Z</dcterms:created>
  <dcterms:modified xsi:type="dcterms:W3CDTF">2018-06-28T17:38:00Z</dcterms:modified>
</cp:coreProperties>
</file>