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4" r:id="rId2"/>
    <p:sldId id="266" r:id="rId3"/>
    <p:sldId id="275" r:id="rId4"/>
    <p:sldId id="276" r:id="rId5"/>
    <p:sldId id="277" r:id="rId6"/>
    <p:sldId id="278" r:id="rId7"/>
    <p:sldId id="279" r:id="rId8"/>
    <p:sldId id="280" r:id="rId9"/>
    <p:sldId id="281" r:id="rId10"/>
    <p:sldId id="282" r:id="rId11"/>
    <p:sldId id="283" r:id="rId12"/>
    <p:sldId id="284" r:id="rId13"/>
    <p:sldId id="285" r:id="rId14"/>
    <p:sldId id="286" r:id="rId15"/>
    <p:sldId id="290" r:id="rId16"/>
    <p:sldId id="292" r:id="rId17"/>
    <p:sldId id="291" r:id="rId18"/>
    <p:sldId id="260" r:id="rId19"/>
    <p:sldId id="261" r:id="rId20"/>
    <p:sldId id="287" r:id="rId21"/>
    <p:sldId id="271" r:id="rId22"/>
    <p:sldId id="268" r:id="rId23"/>
    <p:sldId id="262" r:id="rId24"/>
    <p:sldId id="293" r:id="rId25"/>
    <p:sldId id="288" r:id="rId26"/>
    <p:sldId id="258" r:id="rId27"/>
    <p:sldId id="256" r:id="rId28"/>
    <p:sldId id="289" r:id="rId29"/>
    <p:sldId id="269" r:id="rId30"/>
    <p:sldId id="270" r:id="rId31"/>
    <p:sldId id="272" r:id="rId32"/>
    <p:sldId id="274" r:id="rId33"/>
    <p:sldId id="259" r:id="rId34"/>
    <p:sldId id="263" r:id="rId35"/>
    <p:sldId id="295"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88" autoAdjust="0"/>
    <p:restoredTop sz="94660"/>
  </p:normalViewPr>
  <p:slideViewPr>
    <p:cSldViewPr snapToGrid="0" snapToObjects="1">
      <p:cViewPr varScale="1">
        <p:scale>
          <a:sx n="87" d="100"/>
          <a:sy n="87" d="100"/>
        </p:scale>
        <p:origin x="-1240"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76"/>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p>
            <a:fld id="{C90C1C22-A0C2-E140-814A-295D2F552FA2}" type="datetimeFigureOut">
              <a:rPr lang="en-US" smtClean="0"/>
              <a:t>6/17/16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641582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C90C1C22-A0C2-E140-814A-295D2F552FA2}" type="datetimeFigureOut">
              <a:rPr lang="en-US" smtClean="0"/>
              <a:t>6/17/16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1205385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0C1C22-A0C2-E140-814A-295D2F552FA2}" type="datetimeFigureOut">
              <a:rPr lang="en-US" smtClean="0"/>
              <a:t>6/17/16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1551165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4"/>
          <p:cNvSpPr>
            <a:spLocks noGrp="1"/>
          </p:cNvSpPr>
          <p:nvPr>
            <p:ph type="dt" sz="half" idx="10"/>
          </p:nvPr>
        </p:nvSpPr>
        <p:spPr/>
        <p:txBody>
          <a:bodyPr/>
          <a:lstStyle/>
          <a:p>
            <a:fld id="{C90C1C22-A0C2-E140-814A-295D2F552FA2}" type="datetimeFigureOut">
              <a:rPr lang="en-US" smtClean="0"/>
              <a:t>6/17/16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82659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6"/>
          <p:cNvSpPr>
            <a:spLocks noGrp="1"/>
          </p:cNvSpPr>
          <p:nvPr>
            <p:ph type="dt" sz="half" idx="10"/>
          </p:nvPr>
        </p:nvSpPr>
        <p:spPr/>
        <p:txBody>
          <a:bodyPr/>
          <a:lstStyle/>
          <a:p>
            <a:fld id="{C90C1C22-A0C2-E140-814A-295D2F552FA2}" type="datetimeFigureOut">
              <a:rPr lang="en-US" smtClean="0"/>
              <a:t>6/17/16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2367883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2"/>
          <p:cNvSpPr>
            <a:spLocks noGrp="1"/>
          </p:cNvSpPr>
          <p:nvPr>
            <p:ph type="dt" sz="half" idx="10"/>
          </p:nvPr>
        </p:nvSpPr>
        <p:spPr/>
        <p:txBody>
          <a:bodyPr/>
          <a:lstStyle/>
          <a:p>
            <a:fld id="{C90C1C22-A0C2-E140-814A-295D2F552FA2}" type="datetimeFigureOut">
              <a:rPr lang="en-US" smtClean="0"/>
              <a:t>6/17/16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1557578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0C1C22-A0C2-E140-814A-295D2F552FA2}" type="datetimeFigureOut">
              <a:rPr lang="en-US" smtClean="0"/>
              <a:t>6/17/16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3371100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0C1C22-A0C2-E140-814A-295D2F552FA2}" type="datetimeFigureOut">
              <a:rPr lang="en-US" smtClean="0"/>
              <a:t>6/17/16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3237365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0C1C22-A0C2-E140-814A-295D2F552FA2}" type="datetimeFigureOut">
              <a:rPr lang="en-US" smtClean="0"/>
              <a:t>6/17/16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193710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C90C1C22-A0C2-E140-814A-295D2F552FA2}" type="datetimeFigureOut">
              <a:rPr lang="en-US" smtClean="0"/>
              <a:t>6/17/16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1972987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C90C1C22-A0C2-E140-814A-295D2F552FA2}" type="datetimeFigureOut">
              <a:rPr lang="en-US" smtClean="0"/>
              <a:t>6/17/16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23901F8-D4FD-FA41-AD93-326A53C9D741}" type="slidenum">
              <a:rPr lang="fr-FR" smtClean="0"/>
              <a:t>‹#›</a:t>
            </a:fld>
            <a:endParaRPr lang="fr-FR"/>
          </a:p>
        </p:txBody>
      </p:sp>
    </p:spTree>
    <p:extLst>
      <p:ext uri="{BB962C8B-B14F-4D97-AF65-F5344CB8AC3E}">
        <p14:creationId xmlns:p14="http://schemas.microsoft.com/office/powerpoint/2010/main" val="1790892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F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C1C22-A0C2-E140-814A-295D2F552FA2}" type="datetimeFigureOut">
              <a:rPr lang="en-US" smtClean="0"/>
              <a:t>6/17/16</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3901F8-D4FD-FA41-AD93-326A53C9D741}" type="slidenum">
              <a:rPr lang="fr-FR" smtClean="0"/>
              <a:t>‹#›</a:t>
            </a:fld>
            <a:endParaRPr lang="fr-FR"/>
          </a:p>
        </p:txBody>
      </p:sp>
    </p:spTree>
    <p:extLst>
      <p:ext uri="{BB962C8B-B14F-4D97-AF65-F5344CB8AC3E}">
        <p14:creationId xmlns:p14="http://schemas.microsoft.com/office/powerpoint/2010/main" val="2214076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cbi.nlm.nih.gov/pubmed/26109844"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oogle.com/url?sa=i&amp;source=images&amp;cd=&amp;cad=rja&amp;docid=2sLIVH00YcYPZM&amp;tbnid=dgpftxdTSCl3xM:&amp;ved=0CAgQjRwwAA&amp;url=http://lgic.org/en/large-photos/pages/jounyeh.htm&amp;ei=yhWQUY2xEO2f7AbqmIDgBA&amp;psig=AFQjCNEN359L5dZJ7_TJ9l_-guZKubq4FQ&amp;ust=1368483658317999" TargetMode="External"/><Relationship Id="rId3"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600450"/>
            <a:ext cx="9144000" cy="2107862"/>
          </a:xfrm>
          <a:solidFill>
            <a:srgbClr val="000090"/>
          </a:solidFill>
        </p:spPr>
        <p:txBody>
          <a:bodyPr>
            <a:noAutofit/>
          </a:bodyPr>
          <a:lstStyle/>
          <a:p>
            <a:r>
              <a:rPr lang="fr-FR" sz="3600" dirty="0">
                <a:solidFill>
                  <a:schemeClr val="bg2"/>
                </a:solidFill>
              </a:rPr>
              <a:t>The vaccination of </a:t>
            </a:r>
            <a:r>
              <a:rPr lang="fr-FR" sz="3600" dirty="0" err="1">
                <a:solidFill>
                  <a:schemeClr val="bg2"/>
                </a:solidFill>
              </a:rPr>
              <a:t>hepatitis</a:t>
            </a:r>
            <a:r>
              <a:rPr lang="fr-FR" sz="3600" dirty="0">
                <a:solidFill>
                  <a:schemeClr val="bg2"/>
                </a:solidFill>
              </a:rPr>
              <a:t> B in </a:t>
            </a:r>
            <a:r>
              <a:rPr lang="fr-FR" sz="3600" dirty="0" err="1">
                <a:solidFill>
                  <a:schemeClr val="bg2"/>
                </a:solidFill>
              </a:rPr>
              <a:t>healthy</a:t>
            </a:r>
            <a:r>
              <a:rPr lang="fr-FR" sz="3600" dirty="0">
                <a:solidFill>
                  <a:schemeClr val="bg2"/>
                </a:solidFill>
              </a:rPr>
              <a:t> </a:t>
            </a:r>
            <a:r>
              <a:rPr lang="fr-FR" sz="3600" dirty="0" err="1">
                <a:solidFill>
                  <a:schemeClr val="bg2"/>
                </a:solidFill>
              </a:rPr>
              <a:t>adults</a:t>
            </a:r>
            <a:r>
              <a:rPr lang="fr-FR" sz="3600" dirty="0">
                <a:solidFill>
                  <a:schemeClr val="bg2"/>
                </a:solidFill>
              </a:rPr>
              <a:t>: </a:t>
            </a:r>
            <a:r>
              <a:rPr lang="fr-FR" sz="3600" dirty="0" err="1">
                <a:solidFill>
                  <a:schemeClr val="bg2"/>
                </a:solidFill>
              </a:rPr>
              <a:t>effect</a:t>
            </a:r>
            <a:r>
              <a:rPr lang="fr-FR" sz="3600" dirty="0">
                <a:solidFill>
                  <a:schemeClr val="bg2"/>
                </a:solidFill>
              </a:rPr>
              <a:t> of </a:t>
            </a:r>
            <a:r>
              <a:rPr lang="fr-FR" sz="3600" dirty="0" err="1">
                <a:solidFill>
                  <a:schemeClr val="bg2"/>
                </a:solidFill>
              </a:rPr>
              <a:t>age</a:t>
            </a:r>
            <a:r>
              <a:rPr lang="fr-FR" sz="3600" dirty="0">
                <a:solidFill>
                  <a:schemeClr val="bg2"/>
                </a:solidFill>
              </a:rPr>
              <a:t> and </a:t>
            </a:r>
            <a:r>
              <a:rPr lang="fr-FR" sz="3600" dirty="0" err="1">
                <a:solidFill>
                  <a:schemeClr val="bg2"/>
                </a:solidFill>
              </a:rPr>
              <a:t>sex</a:t>
            </a:r>
            <a:r>
              <a:rPr lang="fr-FR" sz="3600" dirty="0">
                <a:solidFill>
                  <a:schemeClr val="bg2"/>
                </a:solidFill>
              </a:rPr>
              <a:t>, 2 </a:t>
            </a:r>
            <a:r>
              <a:rPr lang="fr-FR" sz="3600" dirty="0" err="1">
                <a:solidFill>
                  <a:schemeClr val="bg2"/>
                </a:solidFill>
              </a:rPr>
              <a:t>protocols</a:t>
            </a:r>
            <a:r>
              <a:rPr lang="fr-FR" sz="3600" dirty="0">
                <a:solidFill>
                  <a:schemeClr val="bg2"/>
                </a:solidFill>
              </a:rPr>
              <a:t> of revaccination for non-</a:t>
            </a:r>
            <a:r>
              <a:rPr lang="fr-FR" sz="3600" dirty="0" err="1">
                <a:solidFill>
                  <a:schemeClr val="bg2"/>
                </a:solidFill>
              </a:rPr>
              <a:t>responders</a:t>
            </a:r>
            <a:endParaRPr lang="en-US" sz="3600" dirty="0">
              <a:solidFill>
                <a:schemeClr val="bg2"/>
              </a:solidFill>
            </a:endParaRPr>
          </a:p>
        </p:txBody>
      </p:sp>
      <p:sp>
        <p:nvSpPr>
          <p:cNvPr id="3" name="Subtitle 2"/>
          <p:cNvSpPr>
            <a:spLocks noGrp="1"/>
          </p:cNvSpPr>
          <p:nvPr>
            <p:ph type="subTitle" idx="1"/>
          </p:nvPr>
        </p:nvSpPr>
        <p:spPr>
          <a:xfrm>
            <a:off x="0" y="5708312"/>
            <a:ext cx="9144000" cy="1118652"/>
          </a:xfrm>
        </p:spPr>
        <p:txBody>
          <a:bodyPr>
            <a:normAutofit fontScale="77500" lnSpcReduction="20000"/>
          </a:bodyPr>
          <a:lstStyle/>
          <a:p>
            <a:r>
              <a:rPr lang="en-US" dirty="0" smtClean="0">
                <a:solidFill>
                  <a:schemeClr val="tx1"/>
                </a:solidFill>
              </a:rPr>
              <a:t>Jacques </a:t>
            </a:r>
            <a:r>
              <a:rPr lang="en-US" dirty="0" err="1" smtClean="0">
                <a:solidFill>
                  <a:schemeClr val="tx1"/>
                </a:solidFill>
              </a:rPr>
              <a:t>Choucair</a:t>
            </a:r>
            <a:r>
              <a:rPr lang="en-US" dirty="0" smtClean="0">
                <a:solidFill>
                  <a:schemeClr val="tx1"/>
                </a:solidFill>
              </a:rPr>
              <a:t> MD</a:t>
            </a:r>
          </a:p>
          <a:p>
            <a:r>
              <a:rPr lang="en-US" dirty="0" smtClean="0">
                <a:solidFill>
                  <a:schemeClr val="tx1"/>
                </a:solidFill>
              </a:rPr>
              <a:t>Infectious diseases specialist at hotel </a:t>
            </a:r>
            <a:r>
              <a:rPr lang="en-US" dirty="0" err="1" smtClean="0">
                <a:solidFill>
                  <a:schemeClr val="tx1"/>
                </a:solidFill>
              </a:rPr>
              <a:t>Dieu</a:t>
            </a:r>
            <a:r>
              <a:rPr lang="en-US" dirty="0" smtClean="0">
                <a:solidFill>
                  <a:schemeClr val="tx1"/>
                </a:solidFill>
              </a:rPr>
              <a:t> de France, lecturer at the Saint Joseph </a:t>
            </a:r>
            <a:r>
              <a:rPr lang="en-US" dirty="0" err="1" smtClean="0">
                <a:solidFill>
                  <a:schemeClr val="tx1"/>
                </a:solidFill>
              </a:rPr>
              <a:t>University,Beirut</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0" y="0"/>
            <a:ext cx="4825154" cy="3618866"/>
          </a:xfrm>
          <a:prstGeom prst="rect">
            <a:avLst/>
          </a:prstGeom>
        </p:spPr>
      </p:pic>
      <p:pic>
        <p:nvPicPr>
          <p:cNvPr id="5" name="Picture 4"/>
          <p:cNvPicPr>
            <a:picLocks noChangeAspect="1"/>
          </p:cNvPicPr>
          <p:nvPr/>
        </p:nvPicPr>
        <p:blipFill>
          <a:blip r:embed="rId3"/>
          <a:stretch>
            <a:fillRect/>
          </a:stretch>
        </p:blipFill>
        <p:spPr>
          <a:xfrm>
            <a:off x="5212206" y="487452"/>
            <a:ext cx="2818862" cy="2912824"/>
          </a:xfrm>
          <a:prstGeom prst="rect">
            <a:avLst/>
          </a:prstGeom>
        </p:spPr>
      </p:pic>
    </p:spTree>
    <p:extLst>
      <p:ext uri="{BB962C8B-B14F-4D97-AF65-F5344CB8AC3E}">
        <p14:creationId xmlns:p14="http://schemas.microsoft.com/office/powerpoint/2010/main" val="404997150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pic>
        <p:nvPicPr>
          <p:cNvPr id="4" name="Content Placeholder 3"/>
          <p:cNvPicPr>
            <a:picLocks noGrp="1" noChangeAspect="1"/>
          </p:cNvPicPr>
          <p:nvPr>
            <p:ph idx="1"/>
          </p:nvPr>
        </p:nvPicPr>
        <p:blipFill rotWithShape="1">
          <a:blip r:embed="rId2"/>
          <a:srcRect l="-554" r="-287"/>
          <a:stretch/>
        </p:blipFill>
        <p:spPr>
          <a:xfrm>
            <a:off x="2232278" y="628076"/>
            <a:ext cx="4939235" cy="6135546"/>
          </a:xfrm>
        </p:spPr>
      </p:pic>
    </p:spTree>
    <p:extLst>
      <p:ext uri="{BB962C8B-B14F-4D97-AF65-F5344CB8AC3E}">
        <p14:creationId xmlns:p14="http://schemas.microsoft.com/office/powerpoint/2010/main" val="29787356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fr-FR" dirty="0" smtClean="0"/>
              <a:t>Introduction </a:t>
            </a:r>
            <a:endParaRPr lang="fr-FR" dirty="0"/>
          </a:p>
        </p:txBody>
      </p:sp>
      <p:sp>
        <p:nvSpPr>
          <p:cNvPr id="3" name="Content Placeholder 2"/>
          <p:cNvSpPr>
            <a:spLocks noGrp="1"/>
          </p:cNvSpPr>
          <p:nvPr>
            <p:ph idx="1"/>
          </p:nvPr>
        </p:nvSpPr>
        <p:spPr/>
        <p:txBody>
          <a:bodyPr/>
          <a:lstStyle/>
          <a:p>
            <a:r>
              <a:rPr lang="en-US" dirty="0"/>
              <a:t>Hepatitis B virus infection is a major health problem. </a:t>
            </a:r>
            <a:endParaRPr lang="en-US" dirty="0" smtClean="0"/>
          </a:p>
          <a:p>
            <a:endParaRPr lang="en-US" dirty="0" smtClean="0"/>
          </a:p>
          <a:p>
            <a:r>
              <a:rPr lang="en-US" dirty="0" smtClean="0"/>
              <a:t>Although </a:t>
            </a:r>
            <a:r>
              <a:rPr lang="en-US" dirty="0"/>
              <a:t>non-response is known to increase with age, hepatitis B vaccinations are considered to have only minor non-response rates (anti-HBs&lt;10IU/L) in healthy subjects</a:t>
            </a:r>
            <a:r>
              <a:rPr lang="en-US" dirty="0" smtClean="0"/>
              <a:t>.</a:t>
            </a:r>
            <a:endParaRPr lang="en-US" dirty="0"/>
          </a:p>
        </p:txBody>
      </p:sp>
      <p:sp>
        <p:nvSpPr>
          <p:cNvPr id="4" name="Rectangle 3"/>
          <p:cNvSpPr/>
          <p:nvPr/>
        </p:nvSpPr>
        <p:spPr>
          <a:xfrm>
            <a:off x="1646313" y="6284495"/>
            <a:ext cx="5232773" cy="369332"/>
          </a:xfrm>
          <a:prstGeom prst="rect">
            <a:avLst/>
          </a:prstGeom>
        </p:spPr>
        <p:txBody>
          <a:bodyPr wrap="none">
            <a:spAutoFit/>
          </a:bodyPr>
          <a:lstStyle/>
          <a:p>
            <a:r>
              <a:rPr lang="en-US" u="sng" dirty="0"/>
              <a:t>Vermeiren </a:t>
            </a:r>
            <a:r>
              <a:rPr lang="en-US" u="sng" dirty="0" smtClean="0"/>
              <a:t>AP</a:t>
            </a:r>
            <a:r>
              <a:rPr lang="en-US" baseline="30000" dirty="0" smtClean="0"/>
              <a:t>1</a:t>
            </a:r>
            <a:r>
              <a:rPr lang="en-US" dirty="0" smtClean="0"/>
              <a:t>et al.</a:t>
            </a:r>
            <a:r>
              <a:rPr lang="en-US" u="sng" dirty="0" smtClean="0"/>
              <a:t> </a:t>
            </a:r>
            <a:r>
              <a:rPr lang="en-US" u="sng" dirty="0"/>
              <a:t>J Clin Virol.</a:t>
            </a:r>
            <a:r>
              <a:rPr lang="en-US" dirty="0" smtClean="0">
                <a:effectLst/>
              </a:rPr>
              <a:t> 2013 Sep;58(1):262-4. </a:t>
            </a:r>
            <a:endParaRPr lang="en-US" dirty="0"/>
          </a:p>
        </p:txBody>
      </p:sp>
    </p:spTree>
    <p:extLst>
      <p:ext uri="{BB962C8B-B14F-4D97-AF65-F5344CB8AC3E}">
        <p14:creationId xmlns:p14="http://schemas.microsoft.com/office/powerpoint/2010/main" val="64820596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fr-FR" dirty="0" smtClean="0"/>
              <a:t>Introduction </a:t>
            </a:r>
            <a:endParaRPr lang="fr-FR" dirty="0"/>
          </a:p>
        </p:txBody>
      </p:sp>
      <p:sp>
        <p:nvSpPr>
          <p:cNvPr id="3" name="Content Placeholder 2"/>
          <p:cNvSpPr>
            <a:spLocks noGrp="1"/>
          </p:cNvSpPr>
          <p:nvPr>
            <p:ph idx="1"/>
          </p:nvPr>
        </p:nvSpPr>
        <p:spPr/>
        <p:txBody>
          <a:bodyPr>
            <a:normAutofit/>
          </a:bodyPr>
          <a:lstStyle/>
          <a:p>
            <a:r>
              <a:rPr lang="en-US" dirty="0"/>
              <a:t>Vaccination is the main prophylactic measure to reduce the mortality caused by </a:t>
            </a:r>
            <a:r>
              <a:rPr lang="en-US" dirty="0" smtClean="0"/>
              <a:t>HBV since </a:t>
            </a:r>
            <a:r>
              <a:rPr lang="en-US" dirty="0"/>
              <a:t>the immune response to </a:t>
            </a:r>
            <a:r>
              <a:rPr lang="en-US" dirty="0" smtClean="0"/>
              <a:t>HBV </a:t>
            </a:r>
            <a:r>
              <a:rPr lang="en-US" dirty="0"/>
              <a:t>recombinant vaccination occurs in over 90% of general population. </a:t>
            </a:r>
            <a:endParaRPr lang="en-US" dirty="0" smtClean="0"/>
          </a:p>
          <a:p>
            <a:r>
              <a:rPr lang="en-US" dirty="0" smtClean="0"/>
              <a:t>Individuals </a:t>
            </a:r>
            <a:r>
              <a:rPr lang="en-US" dirty="0"/>
              <a:t>who develop an anti-HBs titer less than 10 </a:t>
            </a:r>
            <a:r>
              <a:rPr lang="en-US" dirty="0" err="1"/>
              <a:t>mIU</a:t>
            </a:r>
            <a:r>
              <a:rPr lang="en-US" dirty="0"/>
              <a:t>/mL after primary vaccination cycle are defined "no responders". </a:t>
            </a:r>
            <a:endParaRPr lang="fr-FR" dirty="0"/>
          </a:p>
        </p:txBody>
      </p:sp>
      <p:sp>
        <p:nvSpPr>
          <p:cNvPr id="4" name="Rectangle 3"/>
          <p:cNvSpPr/>
          <p:nvPr/>
        </p:nvSpPr>
        <p:spPr>
          <a:xfrm>
            <a:off x="1039163" y="6304484"/>
            <a:ext cx="7133025" cy="369332"/>
          </a:xfrm>
          <a:prstGeom prst="rect">
            <a:avLst/>
          </a:prstGeom>
        </p:spPr>
        <p:txBody>
          <a:bodyPr wrap="square">
            <a:spAutoFit/>
          </a:bodyPr>
          <a:lstStyle/>
          <a:p>
            <a:r>
              <a:rPr lang="en-US" dirty="0" err="1" smtClean="0"/>
              <a:t>Filipelli</a:t>
            </a:r>
            <a:r>
              <a:rPr lang="en-US" dirty="0" smtClean="0"/>
              <a:t> M et al. World </a:t>
            </a:r>
            <a:r>
              <a:rPr lang="en-US" dirty="0"/>
              <a:t>J </a:t>
            </a:r>
            <a:r>
              <a:rPr lang="en-US" dirty="0" err="1"/>
              <a:t>Gastroenterol</a:t>
            </a:r>
            <a:r>
              <a:rPr lang="en-US" dirty="0"/>
              <a:t>. 2014 Aug 14;20(30):10383-94</a:t>
            </a:r>
            <a:r>
              <a:rPr lang="en-US" dirty="0" smtClean="0">
                <a:effectLst/>
              </a:rPr>
              <a:t> </a:t>
            </a:r>
            <a:endParaRPr lang="fr-FR" dirty="0"/>
          </a:p>
        </p:txBody>
      </p:sp>
    </p:spTree>
    <p:extLst>
      <p:ext uri="{BB962C8B-B14F-4D97-AF65-F5344CB8AC3E}">
        <p14:creationId xmlns:p14="http://schemas.microsoft.com/office/powerpoint/2010/main" val="200087584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fr-FR" dirty="0" smtClean="0"/>
              <a:t>Non </a:t>
            </a:r>
            <a:r>
              <a:rPr lang="fr-FR" dirty="0" err="1" smtClean="0"/>
              <a:t>response</a:t>
            </a:r>
            <a:r>
              <a:rPr lang="fr-FR" dirty="0" smtClean="0"/>
              <a:t> </a:t>
            </a:r>
            <a:r>
              <a:rPr lang="fr-FR" dirty="0" err="1" smtClean="0"/>
              <a:t>risk</a:t>
            </a:r>
            <a:r>
              <a:rPr lang="fr-FR" dirty="0" smtClean="0"/>
              <a:t> </a:t>
            </a:r>
            <a:r>
              <a:rPr lang="fr-FR" dirty="0" err="1" smtClean="0"/>
              <a:t>factors</a:t>
            </a:r>
            <a:endParaRPr lang="fr-FR" dirty="0"/>
          </a:p>
        </p:txBody>
      </p:sp>
      <p:sp>
        <p:nvSpPr>
          <p:cNvPr id="3" name="Content Placeholder 2"/>
          <p:cNvSpPr>
            <a:spLocks noGrp="1"/>
          </p:cNvSpPr>
          <p:nvPr>
            <p:ph idx="1"/>
          </p:nvPr>
        </p:nvSpPr>
        <p:spPr/>
        <p:txBody>
          <a:bodyPr>
            <a:normAutofit/>
          </a:bodyPr>
          <a:lstStyle/>
          <a:p>
            <a:r>
              <a:rPr lang="en-US" dirty="0" smtClean="0"/>
              <a:t>Many factors could cause a non response to the HBV vaccination, such as </a:t>
            </a:r>
          </a:p>
          <a:p>
            <a:pPr lvl="1"/>
            <a:r>
              <a:rPr lang="en-US" dirty="0" smtClean="0"/>
              <a:t>administration of the vaccine in buttocks, </a:t>
            </a:r>
          </a:p>
          <a:p>
            <a:pPr lvl="1"/>
            <a:r>
              <a:rPr lang="en-US" dirty="0" smtClean="0"/>
              <a:t>impaired vaccine storage conditions, </a:t>
            </a:r>
          </a:p>
          <a:p>
            <a:pPr lvl="1"/>
            <a:r>
              <a:rPr lang="en-US" dirty="0" smtClean="0"/>
              <a:t>drug abuse, </a:t>
            </a:r>
          </a:p>
          <a:p>
            <a:pPr lvl="1"/>
            <a:r>
              <a:rPr lang="en-US" dirty="0" smtClean="0"/>
              <a:t>smoking, </a:t>
            </a:r>
          </a:p>
          <a:p>
            <a:pPr lvl="1"/>
            <a:r>
              <a:rPr lang="en-US" dirty="0" smtClean="0"/>
              <a:t>infections and </a:t>
            </a:r>
          </a:p>
          <a:p>
            <a:pPr lvl="1"/>
            <a:r>
              <a:rPr lang="en-US" dirty="0" smtClean="0"/>
              <a:t>obesity. </a:t>
            </a:r>
            <a:endParaRPr lang="fr-FR" dirty="0"/>
          </a:p>
        </p:txBody>
      </p:sp>
      <p:sp>
        <p:nvSpPr>
          <p:cNvPr id="4" name="Rectangle 3"/>
          <p:cNvSpPr/>
          <p:nvPr/>
        </p:nvSpPr>
        <p:spPr>
          <a:xfrm>
            <a:off x="1039163" y="6304484"/>
            <a:ext cx="7133025" cy="369332"/>
          </a:xfrm>
          <a:prstGeom prst="rect">
            <a:avLst/>
          </a:prstGeom>
        </p:spPr>
        <p:txBody>
          <a:bodyPr wrap="square">
            <a:spAutoFit/>
          </a:bodyPr>
          <a:lstStyle/>
          <a:p>
            <a:r>
              <a:rPr lang="en-US" dirty="0" err="1" smtClean="0"/>
              <a:t>Filipelli</a:t>
            </a:r>
            <a:r>
              <a:rPr lang="en-US" dirty="0" smtClean="0"/>
              <a:t> M et al. World </a:t>
            </a:r>
            <a:r>
              <a:rPr lang="en-US" dirty="0"/>
              <a:t>J </a:t>
            </a:r>
            <a:r>
              <a:rPr lang="en-US" dirty="0" err="1"/>
              <a:t>Gastroenterol</a:t>
            </a:r>
            <a:r>
              <a:rPr lang="en-US" dirty="0"/>
              <a:t>. 2014 Aug 14;20(30):10383-94</a:t>
            </a:r>
            <a:r>
              <a:rPr lang="en-US" dirty="0" smtClean="0">
                <a:effectLst/>
              </a:rPr>
              <a:t> </a:t>
            </a:r>
            <a:endParaRPr lang="fr-FR" dirty="0"/>
          </a:p>
        </p:txBody>
      </p:sp>
    </p:spTree>
    <p:extLst>
      <p:ext uri="{BB962C8B-B14F-4D97-AF65-F5344CB8AC3E}">
        <p14:creationId xmlns:p14="http://schemas.microsoft.com/office/powerpoint/2010/main" val="8514721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Moreover </a:t>
            </a:r>
            <a:endParaRPr lang="fr-FR" dirty="0"/>
          </a:p>
        </p:txBody>
      </p:sp>
      <p:sp>
        <p:nvSpPr>
          <p:cNvPr id="3" name="Content Placeholder 2"/>
          <p:cNvSpPr>
            <a:spLocks noGrp="1"/>
          </p:cNvSpPr>
          <p:nvPr>
            <p:ph idx="1"/>
          </p:nvPr>
        </p:nvSpPr>
        <p:spPr/>
        <p:txBody>
          <a:bodyPr>
            <a:normAutofit fontScale="92500" lnSpcReduction="10000"/>
          </a:bodyPr>
          <a:lstStyle/>
          <a:p>
            <a:r>
              <a:rPr lang="en-US" dirty="0"/>
              <a:t>S</a:t>
            </a:r>
            <a:r>
              <a:rPr lang="en-US" dirty="0" smtClean="0"/>
              <a:t>ome diseases are characterized </a:t>
            </a:r>
            <a:r>
              <a:rPr lang="en-US" dirty="0"/>
              <a:t>by a poorer response to HBV </a:t>
            </a:r>
            <a:r>
              <a:rPr lang="en-US" dirty="0" smtClean="0"/>
              <a:t>vaccination: </a:t>
            </a:r>
          </a:p>
          <a:p>
            <a:pPr lvl="1"/>
            <a:r>
              <a:rPr lang="en-US" dirty="0" smtClean="0"/>
              <a:t>chronic kidney disease, </a:t>
            </a:r>
          </a:p>
          <a:p>
            <a:pPr lvl="1"/>
            <a:r>
              <a:rPr lang="en-US" dirty="0" smtClean="0"/>
              <a:t>HIV infection, </a:t>
            </a:r>
          </a:p>
          <a:p>
            <a:pPr lvl="1"/>
            <a:r>
              <a:rPr lang="en-US" dirty="0" smtClean="0"/>
              <a:t>chronic liver disease, </a:t>
            </a:r>
          </a:p>
          <a:p>
            <a:pPr lvl="1"/>
            <a:r>
              <a:rPr lang="en-US" dirty="0" smtClean="0"/>
              <a:t>celiac disease, </a:t>
            </a:r>
          </a:p>
          <a:p>
            <a:pPr lvl="1"/>
            <a:r>
              <a:rPr lang="en-US" dirty="0" err="1" smtClean="0"/>
              <a:t>thalassaemia</a:t>
            </a:r>
            <a:r>
              <a:rPr lang="en-US" dirty="0" smtClean="0"/>
              <a:t>, </a:t>
            </a:r>
          </a:p>
          <a:p>
            <a:pPr lvl="1"/>
            <a:r>
              <a:rPr lang="en-US" dirty="0" smtClean="0"/>
              <a:t>type I diabetes mellitus, </a:t>
            </a:r>
          </a:p>
          <a:p>
            <a:pPr lvl="1"/>
            <a:r>
              <a:rPr lang="en-US" dirty="0" smtClean="0"/>
              <a:t>down's syndrome and other forms of mental retardation </a:t>
            </a:r>
          </a:p>
          <a:p>
            <a:endParaRPr lang="fr-FR" dirty="0"/>
          </a:p>
        </p:txBody>
      </p:sp>
      <p:sp>
        <p:nvSpPr>
          <p:cNvPr id="4" name="Rectangle 3"/>
          <p:cNvSpPr/>
          <p:nvPr/>
        </p:nvSpPr>
        <p:spPr>
          <a:xfrm>
            <a:off x="1039163" y="6304484"/>
            <a:ext cx="7133025" cy="369332"/>
          </a:xfrm>
          <a:prstGeom prst="rect">
            <a:avLst/>
          </a:prstGeom>
        </p:spPr>
        <p:txBody>
          <a:bodyPr wrap="square">
            <a:spAutoFit/>
          </a:bodyPr>
          <a:lstStyle/>
          <a:p>
            <a:r>
              <a:rPr lang="en-US" dirty="0" err="1" smtClean="0"/>
              <a:t>Filipelli</a:t>
            </a:r>
            <a:r>
              <a:rPr lang="en-US" dirty="0" smtClean="0"/>
              <a:t> M et al. World </a:t>
            </a:r>
            <a:r>
              <a:rPr lang="en-US" dirty="0"/>
              <a:t>J </a:t>
            </a:r>
            <a:r>
              <a:rPr lang="en-US" dirty="0" err="1"/>
              <a:t>Gastroenterol</a:t>
            </a:r>
            <a:r>
              <a:rPr lang="en-US" dirty="0"/>
              <a:t>. 2014 Aug 14;20(30):10383-94</a:t>
            </a:r>
            <a:r>
              <a:rPr lang="en-US" dirty="0" smtClean="0">
                <a:effectLst/>
              </a:rPr>
              <a:t> </a:t>
            </a:r>
            <a:endParaRPr lang="fr-FR" dirty="0"/>
          </a:p>
        </p:txBody>
      </p:sp>
    </p:spTree>
    <p:extLst>
      <p:ext uri="{BB962C8B-B14F-4D97-AF65-F5344CB8AC3E}">
        <p14:creationId xmlns:p14="http://schemas.microsoft.com/office/powerpoint/2010/main" val="265873940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fr-FR" dirty="0" smtClean="0"/>
              <a:t>Is the </a:t>
            </a:r>
            <a:r>
              <a:rPr lang="fr-FR" dirty="0" err="1" smtClean="0"/>
              <a:t>response</a:t>
            </a:r>
            <a:r>
              <a:rPr lang="fr-FR" dirty="0" smtClean="0"/>
              <a:t> </a:t>
            </a:r>
            <a:r>
              <a:rPr lang="fr-FR" dirty="0" err="1" smtClean="0"/>
              <a:t>predictable</a:t>
            </a:r>
            <a:r>
              <a:rPr lang="fr-FR" dirty="0" smtClean="0"/>
              <a:t>?</a:t>
            </a:r>
            <a:endParaRPr lang="fr-FR" dirty="0"/>
          </a:p>
        </p:txBody>
      </p:sp>
      <p:sp>
        <p:nvSpPr>
          <p:cNvPr id="3" name="Content Placeholder 2"/>
          <p:cNvSpPr>
            <a:spLocks noGrp="1"/>
          </p:cNvSpPr>
          <p:nvPr>
            <p:ph idx="1"/>
          </p:nvPr>
        </p:nvSpPr>
        <p:spPr/>
        <p:txBody>
          <a:bodyPr>
            <a:normAutofit/>
          </a:bodyPr>
          <a:lstStyle/>
          <a:p>
            <a:r>
              <a:rPr lang="en-US" dirty="0"/>
              <a:t>Despite </a:t>
            </a:r>
            <a:r>
              <a:rPr lang="en-US" dirty="0" smtClean="0"/>
              <a:t>HBV </a:t>
            </a:r>
            <a:r>
              <a:rPr lang="en-US" dirty="0"/>
              <a:t>immunization, a percentage of healthy individuals display an </a:t>
            </a:r>
            <a:r>
              <a:rPr lang="en-US" dirty="0" err="1" smtClean="0"/>
              <a:t>Ab</a:t>
            </a:r>
            <a:r>
              <a:rPr lang="en-US" dirty="0" smtClean="0"/>
              <a:t> </a:t>
            </a:r>
            <a:r>
              <a:rPr lang="en-US" dirty="0" err="1" smtClean="0"/>
              <a:t>titre</a:t>
            </a:r>
            <a:r>
              <a:rPr lang="en-US" dirty="0" smtClean="0"/>
              <a:t> </a:t>
            </a:r>
            <a:r>
              <a:rPr lang="en-US" dirty="0"/>
              <a:t>below the threshold for clinical protection (10 IU/L). </a:t>
            </a:r>
            <a:endParaRPr lang="en-US" dirty="0" smtClean="0"/>
          </a:p>
          <a:p>
            <a:r>
              <a:rPr lang="en-US" dirty="0" smtClean="0"/>
              <a:t>To predict </a:t>
            </a:r>
            <a:r>
              <a:rPr lang="en-US" dirty="0"/>
              <a:t>the existence of this inducible immunological response, the precise anti-HBs </a:t>
            </a:r>
            <a:r>
              <a:rPr lang="en-US" dirty="0" err="1"/>
              <a:t>titre</a:t>
            </a:r>
            <a:r>
              <a:rPr lang="en-US" dirty="0"/>
              <a:t> required to achieve protection in immunized patients with waned HBs antibodies </a:t>
            </a:r>
            <a:r>
              <a:rPr lang="en-US" dirty="0" smtClean="0"/>
              <a:t>was determined</a:t>
            </a:r>
            <a:r>
              <a:rPr lang="en-US" dirty="0" smtClean="0">
                <a:effectLst/>
              </a:rPr>
              <a:t> </a:t>
            </a:r>
            <a:endParaRPr lang="fr-FR" dirty="0"/>
          </a:p>
        </p:txBody>
      </p:sp>
      <p:sp>
        <p:nvSpPr>
          <p:cNvPr id="4" name="Rectangle 3"/>
          <p:cNvSpPr/>
          <p:nvPr/>
        </p:nvSpPr>
        <p:spPr>
          <a:xfrm>
            <a:off x="2151311" y="6319916"/>
            <a:ext cx="4603957" cy="369332"/>
          </a:xfrm>
          <a:prstGeom prst="rect">
            <a:avLst/>
          </a:prstGeom>
        </p:spPr>
        <p:txBody>
          <a:bodyPr wrap="none">
            <a:spAutoFit/>
          </a:bodyPr>
          <a:lstStyle/>
          <a:p>
            <a:r>
              <a:rPr lang="en-US" dirty="0" smtClean="0"/>
              <a:t>Chiara F et al. Vaccine</a:t>
            </a:r>
            <a:r>
              <a:rPr lang="en-US" u="sng" dirty="0" smtClean="0"/>
              <a:t>.</a:t>
            </a:r>
            <a:r>
              <a:rPr lang="en-US" dirty="0" smtClean="0"/>
              <a:t> 2013 </a:t>
            </a:r>
            <a:r>
              <a:rPr lang="en-US" dirty="0"/>
              <a:t>Dec 17;32(1):62-8. </a:t>
            </a:r>
            <a:endParaRPr lang="fr-FR" dirty="0"/>
          </a:p>
        </p:txBody>
      </p:sp>
    </p:spTree>
    <p:extLst>
      <p:ext uri="{BB962C8B-B14F-4D97-AF65-F5344CB8AC3E}">
        <p14:creationId xmlns:p14="http://schemas.microsoft.com/office/powerpoint/2010/main" val="287504547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fr-FR" dirty="0" smtClean="0"/>
              <a:t>Is </a:t>
            </a:r>
            <a:r>
              <a:rPr lang="fr-FR" dirty="0" err="1" smtClean="0"/>
              <a:t>it</a:t>
            </a:r>
            <a:r>
              <a:rPr lang="fr-FR" dirty="0" smtClean="0"/>
              <a:t> </a:t>
            </a:r>
            <a:r>
              <a:rPr lang="fr-FR" dirty="0" err="1" smtClean="0"/>
              <a:t>predictable</a:t>
            </a:r>
            <a:r>
              <a:rPr lang="fr-FR" dirty="0" smtClean="0"/>
              <a:t>?</a:t>
            </a:r>
            <a:endParaRPr lang="fr-FR" dirty="0"/>
          </a:p>
        </p:txBody>
      </p:sp>
      <p:sp>
        <p:nvSpPr>
          <p:cNvPr id="3" name="Content Placeholder 2"/>
          <p:cNvSpPr>
            <a:spLocks noGrp="1"/>
          </p:cNvSpPr>
          <p:nvPr>
            <p:ph idx="1"/>
          </p:nvPr>
        </p:nvSpPr>
        <p:spPr>
          <a:xfrm>
            <a:off x="457200" y="4786255"/>
            <a:ext cx="8229600" cy="909236"/>
          </a:xfrm>
          <a:ln>
            <a:solidFill>
              <a:srgbClr val="000000"/>
            </a:solidFill>
          </a:ln>
        </p:spPr>
        <p:txBody>
          <a:bodyPr>
            <a:noAutofit/>
          </a:bodyPr>
          <a:lstStyle/>
          <a:p>
            <a:pPr marL="0" indent="0" algn="ctr">
              <a:buNone/>
            </a:pPr>
            <a:r>
              <a:rPr lang="en-US" sz="2400" dirty="0" smtClean="0"/>
              <a:t>anti</a:t>
            </a:r>
            <a:r>
              <a:rPr lang="en-US" sz="2400" dirty="0"/>
              <a:t>-HBs </a:t>
            </a:r>
            <a:r>
              <a:rPr lang="en-US" sz="2400" dirty="0" err="1"/>
              <a:t>titre</a:t>
            </a:r>
            <a:r>
              <a:rPr lang="en-US" sz="2400" dirty="0"/>
              <a:t> &lt; 10 IU/L at </a:t>
            </a:r>
            <a:r>
              <a:rPr lang="en-US" sz="2400" dirty="0" smtClean="0"/>
              <a:t>mean </a:t>
            </a:r>
            <a:r>
              <a:rPr lang="en-US" sz="2400" dirty="0"/>
              <a:t>10.8 </a:t>
            </a:r>
            <a:r>
              <a:rPr lang="en-US" sz="2400" dirty="0" smtClean="0"/>
              <a:t>years </a:t>
            </a:r>
            <a:r>
              <a:rPr lang="en-US" sz="2400" dirty="0"/>
              <a:t>were given a booster vaccination and retested 20-30 days later</a:t>
            </a:r>
            <a:r>
              <a:rPr lang="en-US" sz="2400" dirty="0" smtClean="0">
                <a:effectLst/>
              </a:rPr>
              <a:t> </a:t>
            </a:r>
            <a:endParaRPr lang="fr-FR" sz="2400" dirty="0"/>
          </a:p>
        </p:txBody>
      </p:sp>
      <p:sp>
        <p:nvSpPr>
          <p:cNvPr id="4" name="Rectangle 3"/>
          <p:cNvSpPr/>
          <p:nvPr/>
        </p:nvSpPr>
        <p:spPr>
          <a:xfrm>
            <a:off x="2151311" y="6319916"/>
            <a:ext cx="4603957" cy="369332"/>
          </a:xfrm>
          <a:prstGeom prst="rect">
            <a:avLst/>
          </a:prstGeom>
        </p:spPr>
        <p:txBody>
          <a:bodyPr wrap="none">
            <a:spAutoFit/>
          </a:bodyPr>
          <a:lstStyle/>
          <a:p>
            <a:r>
              <a:rPr lang="en-US" dirty="0" smtClean="0"/>
              <a:t>Chiara F et al. Vaccine</a:t>
            </a:r>
            <a:r>
              <a:rPr lang="en-US" u="sng" dirty="0" smtClean="0"/>
              <a:t>.</a:t>
            </a:r>
            <a:r>
              <a:rPr lang="en-US" dirty="0" smtClean="0"/>
              <a:t> 2013 </a:t>
            </a:r>
            <a:r>
              <a:rPr lang="en-US" dirty="0"/>
              <a:t>Dec 17;32(1):62-8. </a:t>
            </a:r>
            <a:endParaRPr lang="fr-FR" dirty="0"/>
          </a:p>
        </p:txBody>
      </p:sp>
      <p:sp>
        <p:nvSpPr>
          <p:cNvPr id="5" name="Rectangle 4"/>
          <p:cNvSpPr/>
          <p:nvPr/>
        </p:nvSpPr>
        <p:spPr>
          <a:xfrm>
            <a:off x="1270464" y="1553477"/>
            <a:ext cx="6622430" cy="1200328"/>
          </a:xfrm>
          <a:prstGeom prst="rect">
            <a:avLst/>
          </a:prstGeom>
          <a:ln>
            <a:solidFill>
              <a:schemeClr val="tx1"/>
            </a:solidFill>
          </a:ln>
        </p:spPr>
        <p:txBody>
          <a:bodyPr wrap="square">
            <a:spAutoFit/>
          </a:bodyPr>
          <a:lstStyle/>
          <a:p>
            <a:pPr lvl="0" algn="ctr">
              <a:spcBef>
                <a:spcPct val="20000"/>
              </a:spcBef>
            </a:pPr>
            <a:r>
              <a:rPr lang="en-US" sz="2400" dirty="0">
                <a:solidFill>
                  <a:prstClr val="black"/>
                </a:solidFill>
              </a:rPr>
              <a:t>4486 vaccinated students attending the University of </a:t>
            </a:r>
            <a:r>
              <a:rPr lang="en-US" sz="2400" dirty="0" err="1">
                <a:solidFill>
                  <a:prstClr val="black"/>
                </a:solidFill>
              </a:rPr>
              <a:t>Padova</a:t>
            </a:r>
            <a:r>
              <a:rPr lang="en-US" sz="2400" dirty="0">
                <a:solidFill>
                  <a:prstClr val="black"/>
                </a:solidFill>
              </a:rPr>
              <a:t> Medical, Science, and Veterinary School were recruited </a:t>
            </a:r>
            <a:r>
              <a:rPr lang="en-US" sz="2400" dirty="0" smtClean="0">
                <a:solidFill>
                  <a:prstClr val="black"/>
                </a:solidFill>
              </a:rPr>
              <a:t>between </a:t>
            </a:r>
            <a:r>
              <a:rPr lang="en-US" sz="2400" dirty="0">
                <a:solidFill>
                  <a:prstClr val="black"/>
                </a:solidFill>
              </a:rPr>
              <a:t>2004 and early 2012. </a:t>
            </a:r>
          </a:p>
        </p:txBody>
      </p:sp>
      <p:sp>
        <p:nvSpPr>
          <p:cNvPr id="6" name="Rectangle 5"/>
          <p:cNvSpPr/>
          <p:nvPr/>
        </p:nvSpPr>
        <p:spPr>
          <a:xfrm>
            <a:off x="1494788" y="3312198"/>
            <a:ext cx="6071748" cy="830997"/>
          </a:xfrm>
          <a:prstGeom prst="rect">
            <a:avLst/>
          </a:prstGeom>
          <a:ln>
            <a:solidFill>
              <a:srgbClr val="000000"/>
            </a:solidFill>
          </a:ln>
        </p:spPr>
        <p:txBody>
          <a:bodyPr wrap="square">
            <a:spAutoFit/>
          </a:bodyPr>
          <a:lstStyle/>
          <a:p>
            <a:pPr algn="ctr"/>
            <a:r>
              <a:rPr lang="en-US" sz="2400" dirty="0">
                <a:solidFill>
                  <a:prstClr val="black"/>
                </a:solidFill>
              </a:rPr>
              <a:t>The baseline concentration of anti-HBs was measured at enrolment. </a:t>
            </a:r>
            <a:endParaRPr lang="fr-FR" sz="2400" dirty="0"/>
          </a:p>
        </p:txBody>
      </p:sp>
    </p:spTree>
    <p:extLst>
      <p:ext uri="{BB962C8B-B14F-4D97-AF65-F5344CB8AC3E}">
        <p14:creationId xmlns:p14="http://schemas.microsoft.com/office/powerpoint/2010/main" val="30030137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ln>
            <a:solidFill>
              <a:srgbClr val="FF0000"/>
            </a:solidFill>
          </a:ln>
        </p:spPr>
        <p:txBody>
          <a:bodyPr/>
          <a:lstStyle/>
          <a:p>
            <a:r>
              <a:rPr lang="fr-FR" dirty="0" smtClean="0"/>
              <a:t>Is </a:t>
            </a:r>
            <a:r>
              <a:rPr lang="fr-FR" dirty="0" err="1" smtClean="0"/>
              <a:t>it</a:t>
            </a:r>
            <a:r>
              <a:rPr lang="fr-FR" dirty="0" smtClean="0"/>
              <a:t> </a:t>
            </a:r>
            <a:r>
              <a:rPr lang="fr-FR" dirty="0" err="1" smtClean="0"/>
              <a:t>predictable</a:t>
            </a:r>
            <a:r>
              <a:rPr lang="fr-FR" dirty="0" smtClean="0"/>
              <a:t>?</a:t>
            </a:r>
            <a:endParaRPr lang="fr-FR" dirty="0"/>
          </a:p>
        </p:txBody>
      </p:sp>
      <p:sp>
        <p:nvSpPr>
          <p:cNvPr id="5" name="Rectangle 4"/>
          <p:cNvSpPr/>
          <p:nvPr/>
        </p:nvSpPr>
        <p:spPr>
          <a:xfrm>
            <a:off x="2151311" y="6319916"/>
            <a:ext cx="4603957" cy="369332"/>
          </a:xfrm>
          <a:prstGeom prst="rect">
            <a:avLst/>
          </a:prstGeom>
        </p:spPr>
        <p:txBody>
          <a:bodyPr wrap="none">
            <a:spAutoFit/>
          </a:bodyPr>
          <a:lstStyle/>
          <a:p>
            <a:r>
              <a:rPr lang="en-US" dirty="0" smtClean="0"/>
              <a:t>Chiara F et al. Vaccine</a:t>
            </a:r>
            <a:r>
              <a:rPr lang="en-US" u="sng" dirty="0" smtClean="0"/>
              <a:t>.</a:t>
            </a:r>
            <a:r>
              <a:rPr lang="en-US" dirty="0" smtClean="0"/>
              <a:t> 2013 </a:t>
            </a:r>
            <a:r>
              <a:rPr lang="en-US" dirty="0"/>
              <a:t>Dec 17;32(1):62-8. </a:t>
            </a:r>
            <a:endParaRPr lang="fr-FR" dirty="0"/>
          </a:p>
        </p:txBody>
      </p:sp>
      <p:sp>
        <p:nvSpPr>
          <p:cNvPr id="6" name="Rectangle 5"/>
          <p:cNvSpPr/>
          <p:nvPr/>
        </p:nvSpPr>
        <p:spPr>
          <a:xfrm>
            <a:off x="851261" y="1498847"/>
            <a:ext cx="7416369" cy="830997"/>
          </a:xfrm>
          <a:prstGeom prst="rect">
            <a:avLst/>
          </a:prstGeom>
          <a:ln>
            <a:solidFill>
              <a:srgbClr val="000000"/>
            </a:solidFill>
          </a:ln>
        </p:spPr>
        <p:txBody>
          <a:bodyPr wrap="square">
            <a:spAutoFit/>
          </a:bodyPr>
          <a:lstStyle/>
          <a:p>
            <a:pPr lvl="0" algn="ctr">
              <a:spcBef>
                <a:spcPct val="20000"/>
              </a:spcBef>
            </a:pPr>
            <a:r>
              <a:rPr lang="en-US" sz="2400" dirty="0">
                <a:solidFill>
                  <a:prstClr val="black"/>
                </a:solidFill>
              </a:rPr>
              <a:t>At enrolment, 87.6% of the 4486 vaccinated showed anti-HBs &gt; 10 IU/L. </a:t>
            </a:r>
          </a:p>
        </p:txBody>
      </p:sp>
      <p:sp>
        <p:nvSpPr>
          <p:cNvPr id="7" name="Rectangle 6"/>
          <p:cNvSpPr/>
          <p:nvPr/>
        </p:nvSpPr>
        <p:spPr>
          <a:xfrm>
            <a:off x="1385147" y="2450139"/>
            <a:ext cx="6326900" cy="830997"/>
          </a:xfrm>
          <a:prstGeom prst="rect">
            <a:avLst/>
          </a:prstGeom>
          <a:ln>
            <a:solidFill>
              <a:srgbClr val="000000"/>
            </a:solidFill>
          </a:ln>
        </p:spPr>
        <p:txBody>
          <a:bodyPr wrap="square">
            <a:spAutoFit/>
          </a:bodyPr>
          <a:lstStyle/>
          <a:p>
            <a:pPr lvl="0" algn="ctr">
              <a:spcBef>
                <a:spcPct val="20000"/>
              </a:spcBef>
            </a:pPr>
            <a:r>
              <a:rPr lang="en-US" sz="2400" dirty="0">
                <a:solidFill>
                  <a:prstClr val="black"/>
                </a:solidFill>
              </a:rPr>
              <a:t>Of the 279 booster-vaccinated subjects, 94.6% achieved the cut-off </a:t>
            </a:r>
            <a:r>
              <a:rPr lang="en-US" sz="2400" dirty="0" err="1">
                <a:solidFill>
                  <a:prstClr val="black"/>
                </a:solidFill>
              </a:rPr>
              <a:t>titre</a:t>
            </a:r>
            <a:r>
              <a:rPr lang="en-US" sz="2400" dirty="0">
                <a:solidFill>
                  <a:prstClr val="black"/>
                </a:solidFill>
              </a:rPr>
              <a:t>. </a:t>
            </a:r>
          </a:p>
        </p:txBody>
      </p:sp>
      <p:sp>
        <p:nvSpPr>
          <p:cNvPr id="8" name="Rectangle 7"/>
          <p:cNvSpPr/>
          <p:nvPr/>
        </p:nvSpPr>
        <p:spPr>
          <a:xfrm>
            <a:off x="589427" y="3847698"/>
            <a:ext cx="2286001" cy="2308324"/>
          </a:xfrm>
          <a:prstGeom prst="rect">
            <a:avLst/>
          </a:prstGeom>
          <a:ln>
            <a:solidFill>
              <a:srgbClr val="000000"/>
            </a:solidFill>
          </a:ln>
        </p:spPr>
        <p:txBody>
          <a:bodyPr>
            <a:spAutoFit/>
          </a:bodyPr>
          <a:lstStyle/>
          <a:p>
            <a:r>
              <a:rPr lang="en-US" sz="2400" dirty="0">
                <a:solidFill>
                  <a:prstClr val="black"/>
                </a:solidFill>
              </a:rPr>
              <a:t>Booster-induced immunological response was correlated to the pre-booster </a:t>
            </a:r>
            <a:r>
              <a:rPr lang="en-US" sz="2400" dirty="0" err="1">
                <a:solidFill>
                  <a:prstClr val="black"/>
                </a:solidFill>
              </a:rPr>
              <a:t>titre</a:t>
            </a:r>
            <a:r>
              <a:rPr lang="en-US" sz="2400" dirty="0">
                <a:solidFill>
                  <a:prstClr val="black"/>
                </a:solidFill>
              </a:rPr>
              <a:t> level</a:t>
            </a:r>
            <a:endParaRPr lang="fr-FR" sz="2400" dirty="0"/>
          </a:p>
        </p:txBody>
      </p:sp>
      <p:sp>
        <p:nvSpPr>
          <p:cNvPr id="9" name="Rectangle 8"/>
          <p:cNvSpPr/>
          <p:nvPr/>
        </p:nvSpPr>
        <p:spPr>
          <a:xfrm>
            <a:off x="4267714" y="3931970"/>
            <a:ext cx="3682440" cy="830997"/>
          </a:xfrm>
          <a:prstGeom prst="rect">
            <a:avLst/>
          </a:prstGeom>
          <a:ln>
            <a:solidFill>
              <a:srgbClr val="000000"/>
            </a:solidFill>
          </a:ln>
        </p:spPr>
        <p:txBody>
          <a:bodyPr wrap="square">
            <a:spAutoFit/>
          </a:bodyPr>
          <a:lstStyle/>
          <a:p>
            <a:pPr algn="ctr"/>
            <a:r>
              <a:rPr lang="en-US" sz="2400" dirty="0">
                <a:solidFill>
                  <a:prstClr val="black"/>
                </a:solidFill>
              </a:rPr>
              <a:t>≥ 2 IU/L ensuring a robust positive response </a:t>
            </a:r>
            <a:endParaRPr lang="fr-FR" sz="2400" dirty="0"/>
          </a:p>
        </p:txBody>
      </p:sp>
      <p:sp>
        <p:nvSpPr>
          <p:cNvPr id="10" name="Rectangle 9"/>
          <p:cNvSpPr/>
          <p:nvPr/>
        </p:nvSpPr>
        <p:spPr>
          <a:xfrm>
            <a:off x="4290555" y="4867631"/>
            <a:ext cx="4263965" cy="1200328"/>
          </a:xfrm>
          <a:prstGeom prst="rect">
            <a:avLst/>
          </a:prstGeom>
          <a:ln>
            <a:solidFill>
              <a:srgbClr val="000000"/>
            </a:solidFill>
          </a:ln>
        </p:spPr>
        <p:txBody>
          <a:bodyPr wrap="square">
            <a:spAutoFit/>
          </a:bodyPr>
          <a:lstStyle/>
          <a:p>
            <a:r>
              <a:rPr lang="en-US" sz="2400" dirty="0">
                <a:solidFill>
                  <a:prstClr val="black"/>
                </a:solidFill>
              </a:rPr>
              <a:t>&lt; 2 IU/L being associated with the probability of developing insufficient levels of antibodies</a:t>
            </a:r>
            <a:endParaRPr lang="fr-FR" sz="2400" dirty="0"/>
          </a:p>
        </p:txBody>
      </p:sp>
      <p:sp>
        <p:nvSpPr>
          <p:cNvPr id="11" name="Right Arrow 10"/>
          <p:cNvSpPr/>
          <p:nvPr/>
        </p:nvSpPr>
        <p:spPr>
          <a:xfrm rot="20190515">
            <a:off x="3002804" y="4562692"/>
            <a:ext cx="1137626" cy="277826"/>
          </a:xfrm>
          <a:prstGeom prs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Right Arrow 11"/>
          <p:cNvSpPr/>
          <p:nvPr/>
        </p:nvSpPr>
        <p:spPr>
          <a:xfrm rot="1343320">
            <a:off x="3001000" y="5060187"/>
            <a:ext cx="1137626" cy="277826"/>
          </a:xfrm>
          <a:prstGeom prs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339726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normAutofit fontScale="90000"/>
          </a:bodyPr>
          <a:lstStyle/>
          <a:p>
            <a:r>
              <a:rPr lang="fr-FR" dirty="0" err="1" smtClean="0"/>
              <a:t>Factors</a:t>
            </a:r>
            <a:r>
              <a:rPr lang="fr-FR" dirty="0" smtClean="0"/>
              <a:t> of non </a:t>
            </a:r>
            <a:r>
              <a:rPr lang="fr-FR" dirty="0" err="1" smtClean="0"/>
              <a:t>responsiveness</a:t>
            </a:r>
            <a:r>
              <a:rPr lang="fr-FR" dirty="0" smtClean="0"/>
              <a:t> to HBV vaccine in </a:t>
            </a:r>
            <a:r>
              <a:rPr lang="fr-FR" dirty="0" err="1" smtClean="0"/>
              <a:t>healthy</a:t>
            </a:r>
            <a:r>
              <a:rPr lang="fr-FR" dirty="0" smtClean="0"/>
              <a:t> </a:t>
            </a:r>
            <a:r>
              <a:rPr lang="fr-FR" dirty="0" err="1" smtClean="0"/>
              <a:t>adults</a:t>
            </a:r>
            <a:endParaRPr lang="fr-FR" dirty="0"/>
          </a:p>
        </p:txBody>
      </p:sp>
      <p:sp>
        <p:nvSpPr>
          <p:cNvPr id="3" name="Content Placeholder 2"/>
          <p:cNvSpPr>
            <a:spLocks noGrp="1"/>
          </p:cNvSpPr>
          <p:nvPr>
            <p:ph idx="1"/>
          </p:nvPr>
        </p:nvSpPr>
        <p:spPr>
          <a:xfrm>
            <a:off x="457200" y="1600200"/>
            <a:ext cx="8229600" cy="2646567"/>
          </a:xfrm>
        </p:spPr>
        <p:txBody>
          <a:bodyPr>
            <a:normAutofit fontScale="85000" lnSpcReduction="10000"/>
          </a:bodyPr>
          <a:lstStyle/>
          <a:p>
            <a:r>
              <a:rPr lang="en-US" dirty="0"/>
              <a:t>T</a:t>
            </a:r>
            <a:r>
              <a:rPr lang="en-US" dirty="0" smtClean="0"/>
              <a:t>he </a:t>
            </a:r>
            <a:r>
              <a:rPr lang="en-US" dirty="0"/>
              <a:t>response to the </a:t>
            </a:r>
            <a:r>
              <a:rPr lang="en-US" dirty="0" smtClean="0"/>
              <a:t>SP of </a:t>
            </a:r>
            <a:r>
              <a:rPr lang="en-US" dirty="0"/>
              <a:t>20-μg </a:t>
            </a:r>
            <a:r>
              <a:rPr lang="en-US" dirty="0" err="1" smtClean="0"/>
              <a:t>HbsAg</a:t>
            </a:r>
            <a:r>
              <a:rPr lang="en-US" dirty="0" smtClean="0"/>
              <a:t> vaccine</a:t>
            </a:r>
            <a:r>
              <a:rPr lang="en-US" dirty="0"/>
              <a:t>, among 11,439 healthy employees using a retrospective cohort design. </a:t>
            </a:r>
            <a:r>
              <a:rPr lang="en-US" dirty="0" smtClean="0"/>
              <a:t>Predictors </a:t>
            </a:r>
            <a:r>
              <a:rPr lang="en-US" dirty="0"/>
              <a:t>of responsiveness included sex, age and time between the last vaccination and </a:t>
            </a:r>
            <a:r>
              <a:rPr lang="en-US" dirty="0" err="1" smtClean="0"/>
              <a:t>Ab</a:t>
            </a:r>
            <a:r>
              <a:rPr lang="en-US" dirty="0" smtClean="0"/>
              <a:t> </a:t>
            </a:r>
            <a:r>
              <a:rPr lang="en-US" dirty="0" err="1" smtClean="0"/>
              <a:t>titre</a:t>
            </a:r>
            <a:r>
              <a:rPr lang="en-US" dirty="0" smtClean="0"/>
              <a:t>.</a:t>
            </a:r>
            <a:endParaRPr lang="en-US" dirty="0"/>
          </a:p>
          <a:p>
            <a:r>
              <a:rPr lang="en-US" dirty="0" smtClean="0"/>
              <a:t>From </a:t>
            </a:r>
            <a:r>
              <a:rPr lang="en-US" dirty="0"/>
              <a:t>the age of 29 on in men and 43 on in women, more than 5% of subjects did not respond. </a:t>
            </a:r>
            <a:endParaRPr lang="en-US" dirty="0" smtClean="0"/>
          </a:p>
          <a:p>
            <a:endParaRPr lang="fr-FR" dirty="0"/>
          </a:p>
        </p:txBody>
      </p:sp>
      <p:sp>
        <p:nvSpPr>
          <p:cNvPr id="4" name="Rectangle 3"/>
          <p:cNvSpPr/>
          <p:nvPr/>
        </p:nvSpPr>
        <p:spPr>
          <a:xfrm>
            <a:off x="2227822" y="6310150"/>
            <a:ext cx="5125509" cy="369332"/>
          </a:xfrm>
          <a:prstGeom prst="rect">
            <a:avLst/>
          </a:prstGeom>
        </p:spPr>
        <p:txBody>
          <a:bodyPr wrap="none">
            <a:spAutoFit/>
          </a:bodyPr>
          <a:lstStyle/>
          <a:p>
            <a:r>
              <a:rPr lang="en-US" u="sng" dirty="0" err="1"/>
              <a:t>Vermeiren</a:t>
            </a:r>
            <a:r>
              <a:rPr lang="en-US" u="sng" dirty="0"/>
              <a:t> </a:t>
            </a:r>
            <a:r>
              <a:rPr lang="en-US" u="sng" dirty="0" smtClean="0"/>
              <a:t>AP</a:t>
            </a:r>
            <a:r>
              <a:rPr lang="en-US" baseline="30000" dirty="0"/>
              <a:t> </a:t>
            </a:r>
            <a:r>
              <a:rPr lang="en-US" baseline="30000" dirty="0" smtClean="0"/>
              <a:t>et</a:t>
            </a:r>
            <a:r>
              <a:rPr lang="en-US" dirty="0" smtClean="0"/>
              <a:t> al. </a:t>
            </a:r>
            <a:r>
              <a:rPr lang="en-US" u="sng" dirty="0" smtClean="0"/>
              <a:t>J </a:t>
            </a:r>
            <a:r>
              <a:rPr lang="en-US" u="sng" dirty="0"/>
              <a:t>Clin </a:t>
            </a:r>
            <a:r>
              <a:rPr lang="en-US" u="sng" dirty="0" err="1"/>
              <a:t>Virol</a:t>
            </a:r>
            <a:r>
              <a:rPr lang="en-US" u="sng" dirty="0" smtClean="0"/>
              <a:t>.</a:t>
            </a:r>
            <a:r>
              <a:rPr lang="en-US" dirty="0" smtClean="0"/>
              <a:t> 2013 </a:t>
            </a:r>
            <a:r>
              <a:rPr lang="en-US" dirty="0"/>
              <a:t>Sep;58(1):262-4. </a:t>
            </a:r>
            <a:r>
              <a:rPr lang="en-US" dirty="0" smtClean="0">
                <a:effectLst/>
              </a:rPr>
              <a:t> </a:t>
            </a:r>
            <a:endParaRPr lang="fr-FR" dirty="0"/>
          </a:p>
        </p:txBody>
      </p:sp>
      <p:sp>
        <p:nvSpPr>
          <p:cNvPr id="5" name="Rectangle 4"/>
          <p:cNvSpPr/>
          <p:nvPr/>
        </p:nvSpPr>
        <p:spPr>
          <a:xfrm>
            <a:off x="630210" y="4254201"/>
            <a:ext cx="7915212" cy="2062103"/>
          </a:xfrm>
          <a:prstGeom prst="rect">
            <a:avLst/>
          </a:prstGeom>
          <a:ln>
            <a:solidFill>
              <a:srgbClr val="000000"/>
            </a:solidFill>
          </a:ln>
        </p:spPr>
        <p:txBody>
          <a:bodyPr wrap="square">
            <a:spAutoFit/>
          </a:bodyPr>
          <a:lstStyle/>
          <a:p>
            <a:pPr lvl="0" algn="ctr">
              <a:spcBef>
                <a:spcPct val="20000"/>
              </a:spcBef>
            </a:pPr>
            <a:r>
              <a:rPr lang="en-US" sz="3200" dirty="0">
                <a:solidFill>
                  <a:prstClr val="black"/>
                </a:solidFill>
              </a:rPr>
              <a:t>Compared with women, men had a higher risk of non-response and exhibited a steeper decline in antibody </a:t>
            </a:r>
            <a:r>
              <a:rPr lang="en-US" sz="3200" dirty="0" err="1">
                <a:solidFill>
                  <a:prstClr val="black"/>
                </a:solidFill>
              </a:rPr>
              <a:t>titres</a:t>
            </a:r>
            <a:r>
              <a:rPr lang="en-US" sz="3200" dirty="0">
                <a:solidFill>
                  <a:prstClr val="black"/>
                </a:solidFill>
              </a:rPr>
              <a:t> produced with increasing age.</a:t>
            </a:r>
          </a:p>
        </p:txBody>
      </p:sp>
    </p:spTree>
    <p:extLst>
      <p:ext uri="{BB962C8B-B14F-4D97-AF65-F5344CB8AC3E}">
        <p14:creationId xmlns:p14="http://schemas.microsoft.com/office/powerpoint/2010/main" val="5949838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071" y="202596"/>
            <a:ext cx="8582723" cy="1517977"/>
          </a:xfrm>
          <a:ln>
            <a:solidFill>
              <a:srgbClr val="FF0000"/>
            </a:solidFill>
          </a:ln>
        </p:spPr>
        <p:txBody>
          <a:bodyPr>
            <a:noAutofit/>
          </a:bodyPr>
          <a:lstStyle/>
          <a:p>
            <a:r>
              <a:rPr lang="en-US" sz="3600" dirty="0"/>
              <a:t>The persistence of anti-HBs antibody and anamnestic response 20 years after primary vaccination</a:t>
            </a:r>
            <a:r>
              <a:rPr lang="en-US" sz="3600" dirty="0" smtClean="0">
                <a:effectLst/>
              </a:rPr>
              <a:t> </a:t>
            </a:r>
            <a:endParaRPr lang="fr-FR" sz="3600" dirty="0"/>
          </a:p>
        </p:txBody>
      </p:sp>
      <p:sp>
        <p:nvSpPr>
          <p:cNvPr id="3" name="Content Placeholder 2"/>
          <p:cNvSpPr>
            <a:spLocks noGrp="1"/>
          </p:cNvSpPr>
          <p:nvPr>
            <p:ph idx="1"/>
          </p:nvPr>
        </p:nvSpPr>
        <p:spPr>
          <a:xfrm>
            <a:off x="457200" y="1818271"/>
            <a:ext cx="8229600" cy="4525963"/>
          </a:xfrm>
        </p:spPr>
        <p:txBody>
          <a:bodyPr>
            <a:normAutofit fontScale="92500"/>
          </a:bodyPr>
          <a:lstStyle/>
          <a:p>
            <a:r>
              <a:rPr lang="en-US" dirty="0"/>
              <a:t>At 20 </a:t>
            </a:r>
            <a:r>
              <a:rPr lang="en-US" dirty="0" smtClean="0"/>
              <a:t>y post-vaccination </a:t>
            </a:r>
            <a:r>
              <a:rPr lang="en-US" dirty="0"/>
              <a:t>37.0% </a:t>
            </a:r>
            <a:r>
              <a:rPr lang="en-US" dirty="0" smtClean="0"/>
              <a:t>had </a:t>
            </a:r>
            <a:r>
              <a:rPr lang="en-US" dirty="0"/>
              <a:t>protective levels of antibody with geometric mean titer (GMT) of </a:t>
            </a:r>
            <a:r>
              <a:rPr lang="en-US" dirty="0" smtClean="0"/>
              <a:t>55.44 </a:t>
            </a:r>
            <a:r>
              <a:rPr lang="en-US" dirty="0" err="1" smtClean="0"/>
              <a:t>mIU</a:t>
            </a:r>
            <a:r>
              <a:rPr lang="en-US" dirty="0"/>
              <a:t>/</a:t>
            </a:r>
            <a:r>
              <a:rPr lang="en-US" dirty="0" err="1"/>
              <a:t>mL.</a:t>
            </a:r>
            <a:r>
              <a:rPr lang="en-US" dirty="0"/>
              <a:t> </a:t>
            </a:r>
            <a:endParaRPr lang="en-US" dirty="0" smtClean="0"/>
          </a:p>
          <a:p>
            <a:r>
              <a:rPr lang="en-US" dirty="0" smtClean="0"/>
              <a:t>After </a:t>
            </a:r>
            <a:r>
              <a:rPr lang="en-US" dirty="0"/>
              <a:t>booster vaccination, 97.1% of </a:t>
            </a:r>
            <a:r>
              <a:rPr lang="en-US" dirty="0" err="1"/>
              <a:t>vaccinees</a:t>
            </a:r>
            <a:r>
              <a:rPr lang="en-US" dirty="0"/>
              <a:t> developed protective levels of antibody and the GMT rose from 2.35±6.49 </a:t>
            </a:r>
            <a:r>
              <a:rPr lang="en-US" dirty="0" err="1"/>
              <a:t>mIU</a:t>
            </a:r>
            <a:r>
              <a:rPr lang="en-US" dirty="0"/>
              <a:t>/mL to 176.28±161.78 </a:t>
            </a:r>
            <a:r>
              <a:rPr lang="en-US" dirty="0" err="1"/>
              <a:t>mIU</a:t>
            </a:r>
            <a:r>
              <a:rPr lang="en-US" dirty="0"/>
              <a:t>/</a:t>
            </a:r>
            <a:r>
              <a:rPr lang="en-US" dirty="0" err="1"/>
              <a:t>mL.</a:t>
            </a:r>
            <a:r>
              <a:rPr lang="en-US" dirty="0"/>
              <a:t> </a:t>
            </a:r>
            <a:endParaRPr lang="en-US" dirty="0" smtClean="0"/>
          </a:p>
          <a:p>
            <a:r>
              <a:rPr lang="en-US" dirty="0" smtClean="0"/>
              <a:t>90.6% </a:t>
            </a:r>
            <a:r>
              <a:rPr lang="en-US" dirty="0"/>
              <a:t>of re-vaccinated subjects also showed an anamnestic response to booster vaccination. </a:t>
            </a:r>
            <a:endParaRPr lang="fr-FR" dirty="0"/>
          </a:p>
        </p:txBody>
      </p:sp>
      <p:sp>
        <p:nvSpPr>
          <p:cNvPr id="4" name="Rectangle 3"/>
          <p:cNvSpPr/>
          <p:nvPr/>
        </p:nvSpPr>
        <p:spPr>
          <a:xfrm>
            <a:off x="1048301" y="6355992"/>
            <a:ext cx="7211454" cy="369332"/>
          </a:xfrm>
          <a:prstGeom prst="rect">
            <a:avLst/>
          </a:prstGeom>
        </p:spPr>
        <p:txBody>
          <a:bodyPr wrap="none">
            <a:spAutoFit/>
          </a:bodyPr>
          <a:lstStyle/>
          <a:p>
            <a:r>
              <a:rPr lang="en-US" u="sng" dirty="0" err="1"/>
              <a:t>Bagheri-Jamebozorgi</a:t>
            </a:r>
            <a:r>
              <a:rPr lang="en-US" u="sng" dirty="0"/>
              <a:t> </a:t>
            </a:r>
            <a:r>
              <a:rPr lang="en-US" u="sng" dirty="0" smtClean="0"/>
              <a:t>M</a:t>
            </a:r>
            <a:r>
              <a:rPr lang="en-US" u="sng" baseline="30000" dirty="0"/>
              <a:t> </a:t>
            </a:r>
            <a:r>
              <a:rPr lang="en-US" u="sng" baseline="30000" dirty="0" smtClean="0"/>
              <a:t>et</a:t>
            </a:r>
            <a:r>
              <a:rPr lang="en-US" u="sng" dirty="0" smtClean="0"/>
              <a:t> al. </a:t>
            </a:r>
            <a:r>
              <a:rPr lang="en-US" u="sng" dirty="0" smtClean="0">
                <a:effectLst/>
              </a:rPr>
              <a:t> </a:t>
            </a:r>
            <a:r>
              <a:rPr lang="en-US" u="sng" dirty="0" smtClean="0"/>
              <a:t>Hum </a:t>
            </a:r>
            <a:r>
              <a:rPr lang="en-US" u="sng" dirty="0"/>
              <a:t>Vaccin Immunother</a:t>
            </a:r>
            <a:r>
              <a:rPr lang="en-US" u="sng" dirty="0" smtClean="0"/>
              <a:t>.2014;10</a:t>
            </a:r>
            <a:r>
              <a:rPr lang="en-US" u="sng" dirty="0"/>
              <a:t>(12):3731-6. </a:t>
            </a:r>
            <a:endParaRPr lang="fr-FR" u="sng" dirty="0"/>
          </a:p>
        </p:txBody>
      </p:sp>
    </p:spTree>
    <p:extLst>
      <p:ext uri="{BB962C8B-B14F-4D97-AF65-F5344CB8AC3E}">
        <p14:creationId xmlns:p14="http://schemas.microsoft.com/office/powerpoint/2010/main" val="251332190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8543"/>
          </a:xfrm>
          <a:ln>
            <a:solidFill>
              <a:srgbClr val="FF0000"/>
            </a:solidFill>
          </a:ln>
        </p:spPr>
        <p:txBody>
          <a:bodyPr>
            <a:normAutofit fontScale="90000"/>
          </a:bodyPr>
          <a:lstStyle/>
          <a:p>
            <a:r>
              <a:rPr lang="fr-FR" dirty="0" err="1" smtClean="0"/>
              <a:t>Which</a:t>
            </a:r>
            <a:r>
              <a:rPr lang="fr-FR" dirty="0" smtClean="0"/>
              <a:t> </a:t>
            </a:r>
            <a:r>
              <a:rPr lang="fr-FR" dirty="0" smtClean="0"/>
              <a:t>vaccine dose</a:t>
            </a:r>
            <a:r>
              <a:rPr lang="fr-FR" dirty="0" smtClean="0"/>
              <a:t>: 10 </a:t>
            </a:r>
            <a:r>
              <a:rPr lang="en-US" dirty="0" smtClean="0">
                <a:solidFill>
                  <a:prstClr val="black"/>
                </a:solidFill>
              </a:rPr>
              <a:t>μg or 20 μg?</a:t>
            </a:r>
            <a:endParaRPr lang="fr-FR" dirty="0"/>
          </a:p>
        </p:txBody>
      </p:sp>
      <p:sp>
        <p:nvSpPr>
          <p:cNvPr id="4" name="Rectangle 3"/>
          <p:cNvSpPr/>
          <p:nvPr/>
        </p:nvSpPr>
        <p:spPr>
          <a:xfrm>
            <a:off x="1275253" y="1249905"/>
            <a:ext cx="6820411" cy="461665"/>
          </a:xfrm>
          <a:prstGeom prst="rect">
            <a:avLst/>
          </a:prstGeom>
          <a:ln>
            <a:solidFill>
              <a:srgbClr val="000000"/>
            </a:solidFill>
          </a:ln>
        </p:spPr>
        <p:txBody>
          <a:bodyPr wrap="square">
            <a:spAutoFit/>
          </a:bodyPr>
          <a:lstStyle/>
          <a:p>
            <a:r>
              <a:rPr lang="en-US" sz="2400" dirty="0" smtClean="0">
                <a:solidFill>
                  <a:prstClr val="black"/>
                </a:solidFill>
              </a:rPr>
              <a:t>317 adults(20</a:t>
            </a:r>
            <a:r>
              <a:rPr lang="en-US" sz="2400" dirty="0">
                <a:solidFill>
                  <a:prstClr val="black"/>
                </a:solidFill>
              </a:rPr>
              <a:t>-46 </a:t>
            </a:r>
            <a:r>
              <a:rPr lang="en-US" sz="2400" dirty="0" smtClean="0">
                <a:solidFill>
                  <a:prstClr val="black"/>
                </a:solidFill>
              </a:rPr>
              <a:t>y) : </a:t>
            </a:r>
            <a:r>
              <a:rPr lang="en-US" sz="2400" dirty="0" err="1">
                <a:solidFill>
                  <a:prstClr val="black"/>
                </a:solidFill>
              </a:rPr>
              <a:t>HBsAg</a:t>
            </a:r>
            <a:r>
              <a:rPr lang="en-US" sz="2400" dirty="0">
                <a:solidFill>
                  <a:prstClr val="black"/>
                </a:solidFill>
              </a:rPr>
              <a:t>(-), anti-HBs(-), anti-</a:t>
            </a:r>
            <a:r>
              <a:rPr lang="en-US" sz="2400" dirty="0" err="1">
                <a:solidFill>
                  <a:prstClr val="black"/>
                </a:solidFill>
              </a:rPr>
              <a:t>HBc</a:t>
            </a:r>
            <a:r>
              <a:rPr lang="en-US" sz="2400" dirty="0">
                <a:solidFill>
                  <a:prstClr val="black"/>
                </a:solidFill>
              </a:rPr>
              <a:t>(-) </a:t>
            </a:r>
            <a:endParaRPr lang="fr-FR" sz="2400" dirty="0"/>
          </a:p>
        </p:txBody>
      </p:sp>
      <p:sp>
        <p:nvSpPr>
          <p:cNvPr id="5" name="Rectangle 4"/>
          <p:cNvSpPr/>
          <p:nvPr/>
        </p:nvSpPr>
        <p:spPr>
          <a:xfrm>
            <a:off x="243754" y="2125466"/>
            <a:ext cx="2983929" cy="1569660"/>
          </a:xfrm>
          <a:prstGeom prst="rect">
            <a:avLst/>
          </a:prstGeom>
          <a:ln>
            <a:solidFill>
              <a:srgbClr val="000000"/>
            </a:solidFill>
          </a:ln>
        </p:spPr>
        <p:txBody>
          <a:bodyPr wrap="square">
            <a:spAutoFit/>
          </a:bodyPr>
          <a:lstStyle/>
          <a:p>
            <a:pPr algn="ctr"/>
            <a:r>
              <a:rPr lang="en-US" sz="2400" dirty="0">
                <a:solidFill>
                  <a:prstClr val="black"/>
                </a:solidFill>
              </a:rPr>
              <a:t>group I </a:t>
            </a:r>
            <a:endParaRPr lang="en-US" sz="2400" dirty="0" smtClean="0">
              <a:solidFill>
                <a:prstClr val="black"/>
              </a:solidFill>
            </a:endParaRPr>
          </a:p>
          <a:p>
            <a:pPr algn="ctr"/>
            <a:r>
              <a:rPr lang="en-US" sz="2400" dirty="0" smtClean="0">
                <a:solidFill>
                  <a:prstClr val="black"/>
                </a:solidFill>
              </a:rPr>
              <a:t>3 </a:t>
            </a:r>
            <a:r>
              <a:rPr lang="en-US" sz="2400" dirty="0">
                <a:solidFill>
                  <a:prstClr val="black"/>
                </a:solidFill>
              </a:rPr>
              <a:t>doses of 10 μg </a:t>
            </a:r>
            <a:r>
              <a:rPr lang="en-US" sz="2400" dirty="0" smtClean="0">
                <a:solidFill>
                  <a:prstClr val="black"/>
                </a:solidFill>
              </a:rPr>
              <a:t>HBV vaccine </a:t>
            </a:r>
            <a:r>
              <a:rPr lang="en-US" sz="2400" dirty="0">
                <a:solidFill>
                  <a:prstClr val="black"/>
                </a:solidFill>
              </a:rPr>
              <a:t>at 0, 1 and 3 months</a:t>
            </a:r>
            <a:endParaRPr lang="fr-FR" sz="2400" dirty="0"/>
          </a:p>
        </p:txBody>
      </p:sp>
      <p:sp>
        <p:nvSpPr>
          <p:cNvPr id="6" name="Rectangle 5"/>
          <p:cNvSpPr/>
          <p:nvPr/>
        </p:nvSpPr>
        <p:spPr>
          <a:xfrm>
            <a:off x="6091894" y="2125466"/>
            <a:ext cx="2888533" cy="1569660"/>
          </a:xfrm>
          <a:prstGeom prst="rect">
            <a:avLst/>
          </a:prstGeom>
          <a:ln>
            <a:solidFill>
              <a:srgbClr val="000000"/>
            </a:solidFill>
          </a:ln>
        </p:spPr>
        <p:txBody>
          <a:bodyPr wrap="square">
            <a:spAutoFit/>
          </a:bodyPr>
          <a:lstStyle/>
          <a:p>
            <a:pPr algn="ctr"/>
            <a:r>
              <a:rPr lang="en-US" sz="2400" dirty="0">
                <a:solidFill>
                  <a:prstClr val="black"/>
                </a:solidFill>
              </a:rPr>
              <a:t>group II </a:t>
            </a:r>
            <a:endParaRPr lang="en-US" sz="2400" dirty="0" smtClean="0">
              <a:solidFill>
                <a:prstClr val="black"/>
              </a:solidFill>
            </a:endParaRPr>
          </a:p>
          <a:p>
            <a:pPr algn="ctr"/>
            <a:r>
              <a:rPr lang="en-US" sz="2400" dirty="0" smtClean="0">
                <a:solidFill>
                  <a:prstClr val="black"/>
                </a:solidFill>
              </a:rPr>
              <a:t>3 </a:t>
            </a:r>
            <a:r>
              <a:rPr lang="en-US" sz="2400" dirty="0">
                <a:solidFill>
                  <a:prstClr val="black"/>
                </a:solidFill>
              </a:rPr>
              <a:t>doses of 20 </a:t>
            </a:r>
            <a:r>
              <a:rPr lang="en-US" sz="2400" dirty="0" smtClean="0">
                <a:solidFill>
                  <a:prstClr val="black"/>
                </a:solidFill>
              </a:rPr>
              <a:t>μg HBV vaccine </a:t>
            </a:r>
            <a:r>
              <a:rPr lang="en-US" sz="2400" dirty="0">
                <a:solidFill>
                  <a:prstClr val="black"/>
                </a:solidFill>
              </a:rPr>
              <a:t>at 0, 1 and 3 </a:t>
            </a:r>
            <a:r>
              <a:rPr lang="en-US" sz="2400" dirty="0" smtClean="0">
                <a:solidFill>
                  <a:prstClr val="black"/>
                </a:solidFill>
              </a:rPr>
              <a:t>months</a:t>
            </a:r>
            <a:endParaRPr lang="fr-FR" sz="2400" dirty="0" smtClean="0"/>
          </a:p>
        </p:txBody>
      </p:sp>
      <p:sp>
        <p:nvSpPr>
          <p:cNvPr id="7" name="Rectangle 6"/>
          <p:cNvSpPr/>
          <p:nvPr/>
        </p:nvSpPr>
        <p:spPr>
          <a:xfrm>
            <a:off x="3227683" y="3413948"/>
            <a:ext cx="2864211" cy="1200328"/>
          </a:xfrm>
          <a:prstGeom prst="rect">
            <a:avLst/>
          </a:prstGeom>
          <a:ln>
            <a:solidFill>
              <a:srgbClr val="000000"/>
            </a:solidFill>
          </a:ln>
        </p:spPr>
        <p:txBody>
          <a:bodyPr wrap="square">
            <a:spAutoFit/>
          </a:bodyPr>
          <a:lstStyle/>
          <a:p>
            <a:pPr algn="ctr"/>
            <a:r>
              <a:rPr lang="en-US" sz="2400" dirty="0">
                <a:solidFill>
                  <a:prstClr val="black"/>
                </a:solidFill>
              </a:rPr>
              <a:t>A</a:t>
            </a:r>
            <a:r>
              <a:rPr lang="en-US" sz="2400" dirty="0" smtClean="0">
                <a:solidFill>
                  <a:prstClr val="black"/>
                </a:solidFill>
              </a:rPr>
              <a:t>nti</a:t>
            </a:r>
            <a:r>
              <a:rPr lang="en-US" sz="2400" dirty="0">
                <a:solidFill>
                  <a:prstClr val="black"/>
                </a:solidFill>
              </a:rPr>
              <a:t>-HBs levels </a:t>
            </a:r>
            <a:r>
              <a:rPr lang="en-US" sz="2400" dirty="0" smtClean="0">
                <a:solidFill>
                  <a:prstClr val="black"/>
                </a:solidFill>
              </a:rPr>
              <a:t>at one </a:t>
            </a:r>
            <a:r>
              <a:rPr lang="en-US" sz="2400" dirty="0">
                <a:solidFill>
                  <a:prstClr val="black"/>
                </a:solidFill>
              </a:rPr>
              <a:t>month after the third vaccination</a:t>
            </a:r>
            <a:endParaRPr lang="fr-FR" sz="2400" dirty="0"/>
          </a:p>
        </p:txBody>
      </p:sp>
      <p:sp>
        <p:nvSpPr>
          <p:cNvPr id="10" name="Down Arrow Callout 9"/>
          <p:cNvSpPr/>
          <p:nvPr/>
        </p:nvSpPr>
        <p:spPr>
          <a:xfrm>
            <a:off x="3558391" y="2692078"/>
            <a:ext cx="2275252" cy="682179"/>
          </a:xfrm>
          <a:prstGeom prst="downArrowCallout">
            <a:avLst>
              <a:gd name="adj1" fmla="val 25000"/>
              <a:gd name="adj2" fmla="val 25000"/>
              <a:gd name="adj3" fmla="val 19908"/>
              <a:gd name="adj4" fmla="val 45583"/>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12" name="Straight Arrow Connector 11"/>
          <p:cNvCxnSpPr>
            <a:endCxn id="5" idx="0"/>
          </p:cNvCxnSpPr>
          <p:nvPr/>
        </p:nvCxnSpPr>
        <p:spPr>
          <a:xfrm flipH="1">
            <a:off x="1735719" y="1742748"/>
            <a:ext cx="2949742" cy="38271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685459" y="1742748"/>
            <a:ext cx="2703889" cy="413896"/>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graphicFrame>
        <p:nvGraphicFramePr>
          <p:cNvPr id="18" name="Table 17"/>
          <p:cNvGraphicFramePr>
            <a:graphicFrameLocks noGrp="1"/>
          </p:cNvGraphicFramePr>
          <p:nvPr>
            <p:extLst>
              <p:ext uri="{D42A27DB-BD31-4B8C-83A1-F6EECF244321}">
                <p14:modId xmlns:p14="http://schemas.microsoft.com/office/powerpoint/2010/main" val="440686456"/>
              </p:ext>
            </p:extLst>
          </p:nvPr>
        </p:nvGraphicFramePr>
        <p:xfrm>
          <a:off x="153949" y="4759068"/>
          <a:ext cx="8826479" cy="1707900"/>
        </p:xfrm>
        <a:graphic>
          <a:graphicData uri="http://schemas.openxmlformats.org/drawingml/2006/table">
            <a:tbl>
              <a:tblPr firstRow="1" bandRow="1">
                <a:tableStyleId>{5C22544A-7EE6-4342-B048-85BDC9FD1C3A}</a:tableStyleId>
              </a:tblPr>
              <a:tblGrid>
                <a:gridCol w="4346677"/>
                <a:gridCol w="1535579"/>
                <a:gridCol w="1498427"/>
                <a:gridCol w="1445796"/>
              </a:tblGrid>
              <a:tr h="426975">
                <a:tc>
                  <a:txBody>
                    <a:bodyPr/>
                    <a:lstStyle/>
                    <a:p>
                      <a:endParaRPr lang="fr-FR" dirty="0"/>
                    </a:p>
                  </a:txBody>
                  <a:tcPr/>
                </a:tc>
                <a:tc>
                  <a:txBody>
                    <a:bodyPr/>
                    <a:lstStyle/>
                    <a:p>
                      <a:pPr algn="ctr"/>
                      <a:r>
                        <a:rPr lang="fr-FR" dirty="0" smtClean="0"/>
                        <a:t>Group I</a:t>
                      </a:r>
                      <a:endParaRPr lang="fr-FR" dirty="0"/>
                    </a:p>
                  </a:txBody>
                  <a:tcPr/>
                </a:tc>
                <a:tc>
                  <a:txBody>
                    <a:bodyPr/>
                    <a:lstStyle/>
                    <a:p>
                      <a:pPr algn="ctr"/>
                      <a:r>
                        <a:rPr lang="fr-FR" dirty="0" smtClean="0"/>
                        <a:t>Group II</a:t>
                      </a:r>
                      <a:endParaRPr lang="fr-FR"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dirty="0" smtClean="0"/>
                        <a:t>P value</a:t>
                      </a:r>
                    </a:p>
                  </a:txBody>
                  <a:tcPr/>
                </a:tc>
              </a:tr>
              <a:tr h="426975">
                <a:tc>
                  <a:txBody>
                    <a:bodyPr/>
                    <a:lstStyle/>
                    <a:p>
                      <a:r>
                        <a:rPr lang="en-US" sz="1800" kern="1200" dirty="0" smtClean="0">
                          <a:solidFill>
                            <a:schemeClr val="dk1"/>
                          </a:solidFill>
                          <a:effectLst/>
                          <a:latin typeface="+mn-lt"/>
                          <a:ea typeface="+mn-ea"/>
                          <a:cs typeface="+mn-cs"/>
                        </a:rPr>
                        <a:t>Anti-HBs ≥ 10 </a:t>
                      </a:r>
                      <a:r>
                        <a:rPr lang="en-US" sz="1800" kern="1200" dirty="0" err="1" smtClean="0">
                          <a:solidFill>
                            <a:schemeClr val="dk1"/>
                          </a:solidFill>
                          <a:effectLst/>
                          <a:latin typeface="+mn-lt"/>
                          <a:ea typeface="+mn-ea"/>
                          <a:cs typeface="+mn-cs"/>
                        </a:rPr>
                        <a:t>mIU</a:t>
                      </a:r>
                      <a:r>
                        <a:rPr lang="en-US" sz="1800" kern="1200" dirty="0" smtClean="0">
                          <a:solidFill>
                            <a:schemeClr val="dk1"/>
                          </a:solidFill>
                          <a:effectLst/>
                          <a:latin typeface="+mn-lt"/>
                          <a:ea typeface="+mn-ea"/>
                          <a:cs typeface="+mn-cs"/>
                        </a:rPr>
                        <a:t>/mL </a:t>
                      </a:r>
                      <a:endParaRPr lang="fr-FR" dirty="0"/>
                    </a:p>
                  </a:txBody>
                  <a:tcPr/>
                </a:tc>
                <a:tc>
                  <a:txBody>
                    <a:bodyPr/>
                    <a:lstStyle/>
                    <a:p>
                      <a:pPr algn="ctr"/>
                      <a:r>
                        <a:rPr lang="fr-FR" dirty="0" smtClean="0"/>
                        <a:t>88,05 %</a:t>
                      </a:r>
                      <a:endParaRPr lang="fr-FR" dirty="0"/>
                    </a:p>
                  </a:txBody>
                  <a:tcPr/>
                </a:tc>
                <a:tc>
                  <a:txBody>
                    <a:bodyPr/>
                    <a:lstStyle/>
                    <a:p>
                      <a:pPr algn="ctr"/>
                      <a:r>
                        <a:rPr lang="fr-FR" dirty="0" smtClean="0"/>
                        <a:t>94,06 %</a:t>
                      </a:r>
                      <a:endParaRPr lang="fr-FR"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dirty="0" smtClean="0"/>
                        <a:t>&gt;0,05</a:t>
                      </a:r>
                    </a:p>
                  </a:txBody>
                  <a:tcPr/>
                </a:tc>
              </a:tr>
              <a:tr h="426975">
                <a:tc>
                  <a:txBody>
                    <a:bodyPr/>
                    <a:lstStyle/>
                    <a:p>
                      <a:r>
                        <a:rPr lang="fr-FR" dirty="0" err="1" smtClean="0"/>
                        <a:t>Seroconversion</a:t>
                      </a:r>
                      <a:r>
                        <a:rPr lang="fr-FR" dirty="0" smtClean="0"/>
                        <a:t> (20-35 y) v/s</a:t>
                      </a:r>
                      <a:r>
                        <a:rPr lang="fr-FR" baseline="0" dirty="0" smtClean="0"/>
                        <a:t> (36-46 y)</a:t>
                      </a:r>
                      <a:endParaRPr lang="fr-FR" dirty="0"/>
                    </a:p>
                  </a:txBody>
                  <a:tcPr/>
                </a:tc>
                <a:tc>
                  <a:txBody>
                    <a:bodyPr/>
                    <a:lstStyle/>
                    <a:p>
                      <a:pPr algn="ctr"/>
                      <a:endParaRPr lang="fr-FR" dirty="0"/>
                    </a:p>
                  </a:txBody>
                  <a:tcPr/>
                </a:tc>
                <a:tc>
                  <a:txBody>
                    <a:bodyPr/>
                    <a:lstStyle/>
                    <a:p>
                      <a:pPr algn="ctr"/>
                      <a:endParaRPr lang="fr-FR"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dirty="0" smtClean="0"/>
                        <a:t>&lt; 0,05</a:t>
                      </a:r>
                    </a:p>
                  </a:txBody>
                  <a:tcPr/>
                </a:tc>
              </a:tr>
              <a:tr h="426975">
                <a:tc>
                  <a:txBody>
                    <a:bodyPr/>
                    <a:lstStyle/>
                    <a:p>
                      <a:r>
                        <a:rPr lang="fr-FR" dirty="0" smtClean="0"/>
                        <a:t>GMT</a:t>
                      </a:r>
                      <a:endParaRPr lang="fr-FR" dirty="0"/>
                    </a:p>
                  </a:txBody>
                  <a:tcPr/>
                </a:tc>
                <a:tc>
                  <a:txBody>
                    <a:bodyPr/>
                    <a:lstStyle/>
                    <a:p>
                      <a:pPr algn="ctr"/>
                      <a:r>
                        <a:rPr lang="fr-FR" dirty="0" smtClean="0"/>
                        <a:t>91,69</a:t>
                      </a:r>
                      <a:endParaRPr lang="fr-FR" dirty="0"/>
                    </a:p>
                  </a:txBody>
                  <a:tcPr/>
                </a:tc>
                <a:tc>
                  <a:txBody>
                    <a:bodyPr/>
                    <a:lstStyle/>
                    <a:p>
                      <a:pPr algn="ctr"/>
                      <a:r>
                        <a:rPr lang="fr-FR" dirty="0" smtClean="0"/>
                        <a:t>290,23</a:t>
                      </a:r>
                      <a:endParaRPr lang="fr-FR" dirty="0"/>
                    </a:p>
                  </a:txBody>
                  <a:tcPr/>
                </a:tc>
                <a:tc>
                  <a:txBody>
                    <a:bodyPr/>
                    <a:lstStyle/>
                    <a:p>
                      <a:pPr algn="ctr"/>
                      <a:r>
                        <a:rPr lang="fr-FR" dirty="0" smtClean="0"/>
                        <a:t>&lt; 0,05</a:t>
                      </a:r>
                      <a:endParaRPr lang="fr-FR" dirty="0"/>
                    </a:p>
                  </a:txBody>
                  <a:tcPr/>
                </a:tc>
              </a:tr>
            </a:tbl>
          </a:graphicData>
        </a:graphic>
      </p:graphicFrame>
      <p:sp>
        <p:nvSpPr>
          <p:cNvPr id="20" name="Rectangle 19"/>
          <p:cNvSpPr/>
          <p:nvPr/>
        </p:nvSpPr>
        <p:spPr>
          <a:xfrm>
            <a:off x="2465931" y="6626049"/>
            <a:ext cx="3625963" cy="276999"/>
          </a:xfrm>
          <a:prstGeom prst="rect">
            <a:avLst/>
          </a:prstGeom>
        </p:spPr>
        <p:txBody>
          <a:bodyPr wrap="none">
            <a:spAutoFit/>
          </a:bodyPr>
          <a:lstStyle/>
          <a:p>
            <a:r>
              <a:rPr lang="en-US" sz="1200" dirty="0" smtClean="0"/>
              <a:t>Li J et al. Hum </a:t>
            </a:r>
            <a:r>
              <a:rPr lang="en-US" sz="1200" dirty="0"/>
              <a:t>Vaccin </a:t>
            </a:r>
            <a:r>
              <a:rPr lang="en-US" sz="1200" dirty="0" err="1"/>
              <a:t>Immunother</a:t>
            </a:r>
            <a:r>
              <a:rPr lang="en-US" sz="1200" dirty="0" smtClean="0"/>
              <a:t>. 2015;11</a:t>
            </a:r>
            <a:r>
              <a:rPr lang="en-US" sz="1200" dirty="0"/>
              <a:t>(5):1108-13</a:t>
            </a:r>
            <a:r>
              <a:rPr lang="en-US" sz="1200" dirty="0" smtClean="0">
                <a:effectLst/>
              </a:rPr>
              <a:t> </a:t>
            </a:r>
            <a:endParaRPr lang="fr-FR" sz="1200" dirty="0"/>
          </a:p>
        </p:txBody>
      </p:sp>
      <p:sp>
        <p:nvSpPr>
          <p:cNvPr id="3" name="Rectangle 2"/>
          <p:cNvSpPr/>
          <p:nvPr/>
        </p:nvSpPr>
        <p:spPr>
          <a:xfrm>
            <a:off x="153949" y="4809621"/>
            <a:ext cx="8826478" cy="1569660"/>
          </a:xfrm>
          <a:prstGeom prst="rect">
            <a:avLst/>
          </a:prstGeom>
          <a:solidFill>
            <a:schemeClr val="bg1"/>
          </a:solidFill>
        </p:spPr>
        <p:txBody>
          <a:bodyPr wrap="square">
            <a:spAutoFit/>
          </a:bodyPr>
          <a:lstStyle/>
          <a:p>
            <a:r>
              <a:rPr lang="en-US" sz="3200" dirty="0"/>
              <a:t>the 20 μg dose can be used in adults aged 20-46 y </a:t>
            </a:r>
            <a:endParaRPr lang="en-US" sz="3200" dirty="0" smtClean="0"/>
          </a:p>
          <a:p>
            <a:pPr algn="ctr"/>
            <a:r>
              <a:rPr lang="en-US" sz="3200" dirty="0" smtClean="0"/>
              <a:t>and </a:t>
            </a:r>
          </a:p>
          <a:p>
            <a:r>
              <a:rPr lang="en-US" sz="3200" dirty="0" smtClean="0"/>
              <a:t>the </a:t>
            </a:r>
            <a:r>
              <a:rPr lang="en-US" sz="3200" dirty="0"/>
              <a:t>10 μg dose can be used in subjects aged 20-35 </a:t>
            </a:r>
            <a:r>
              <a:rPr lang="en-US" sz="3200" dirty="0" smtClean="0"/>
              <a:t>y </a:t>
            </a:r>
            <a:endParaRPr lang="fr-FR" sz="3200" dirty="0"/>
          </a:p>
        </p:txBody>
      </p:sp>
    </p:spTree>
    <p:extLst>
      <p:ext uri="{BB962C8B-B14F-4D97-AF65-F5344CB8AC3E}">
        <p14:creationId xmlns:p14="http://schemas.microsoft.com/office/powerpoint/2010/main" val="11526405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0"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3125"/>
          </a:xfrm>
          <a:ln>
            <a:solidFill>
              <a:srgbClr val="FF0000"/>
            </a:solidFill>
          </a:ln>
        </p:spPr>
        <p:txBody>
          <a:bodyPr/>
          <a:lstStyle/>
          <a:p>
            <a:r>
              <a:rPr lang="fr-FR" dirty="0" smtClean="0"/>
              <a:t>Is </a:t>
            </a:r>
            <a:r>
              <a:rPr lang="fr-FR" dirty="0" err="1" smtClean="0"/>
              <a:t>early</a:t>
            </a:r>
            <a:r>
              <a:rPr lang="fr-FR" dirty="0" smtClean="0"/>
              <a:t> vaccination </a:t>
            </a:r>
            <a:r>
              <a:rPr lang="fr-FR" dirty="0" err="1" smtClean="0"/>
              <a:t>better</a:t>
            </a:r>
            <a:r>
              <a:rPr lang="fr-FR" dirty="0" smtClean="0"/>
              <a:t>?</a:t>
            </a:r>
            <a:endParaRPr lang="fr-FR" dirty="0"/>
          </a:p>
        </p:txBody>
      </p:sp>
      <p:sp>
        <p:nvSpPr>
          <p:cNvPr id="3" name="Content Placeholder 2"/>
          <p:cNvSpPr>
            <a:spLocks noGrp="1"/>
          </p:cNvSpPr>
          <p:nvPr>
            <p:ph idx="1"/>
          </p:nvPr>
        </p:nvSpPr>
        <p:spPr>
          <a:xfrm>
            <a:off x="457200" y="3188383"/>
            <a:ext cx="8229600" cy="3333911"/>
          </a:xfrm>
        </p:spPr>
        <p:txBody>
          <a:bodyPr>
            <a:normAutofit fontScale="92500" lnSpcReduction="20000"/>
          </a:bodyPr>
          <a:lstStyle/>
          <a:p>
            <a:r>
              <a:rPr lang="en-US" dirty="0" smtClean="0"/>
              <a:t>A </a:t>
            </a:r>
            <a:r>
              <a:rPr lang="en-US" dirty="0"/>
              <a:t>model on </a:t>
            </a:r>
            <a:r>
              <a:rPr lang="en-US" dirty="0" err="1"/>
              <a:t>seroprotection</a:t>
            </a:r>
            <a:r>
              <a:rPr lang="en-US" dirty="0"/>
              <a:t> rates showed </a:t>
            </a:r>
            <a:endParaRPr lang="en-US" dirty="0" smtClean="0"/>
          </a:p>
          <a:p>
            <a:pPr lvl="1"/>
            <a:r>
              <a:rPr lang="en-US" dirty="0" smtClean="0"/>
              <a:t>a </a:t>
            </a:r>
            <a:r>
              <a:rPr lang="en-US" dirty="0"/>
              <a:t>statistically significant decrease with age, </a:t>
            </a:r>
            <a:endParaRPr lang="en-US" dirty="0" smtClean="0"/>
          </a:p>
          <a:p>
            <a:pPr lvl="1"/>
            <a:r>
              <a:rPr lang="en-US" dirty="0" smtClean="0"/>
              <a:t>and </a:t>
            </a:r>
            <a:r>
              <a:rPr lang="en-US" dirty="0"/>
              <a:t>predicted that the anti-HBs </a:t>
            </a:r>
            <a:r>
              <a:rPr lang="en-US" dirty="0" err="1"/>
              <a:t>seroprotection</a:t>
            </a:r>
            <a:r>
              <a:rPr lang="en-US" dirty="0"/>
              <a:t> rate </a:t>
            </a:r>
            <a:endParaRPr lang="en-US" dirty="0" smtClean="0"/>
          </a:p>
          <a:p>
            <a:pPr lvl="2"/>
            <a:r>
              <a:rPr lang="en-US" dirty="0" smtClean="0"/>
              <a:t>remains </a:t>
            </a:r>
            <a:r>
              <a:rPr lang="en-US" dirty="0"/>
              <a:t>≥ 90% up to 49 y of age and </a:t>
            </a:r>
            <a:endParaRPr lang="en-US" dirty="0" smtClean="0"/>
          </a:p>
          <a:p>
            <a:pPr lvl="2"/>
            <a:r>
              <a:rPr lang="en-US" dirty="0" smtClean="0"/>
              <a:t>≥ </a:t>
            </a:r>
            <a:r>
              <a:rPr lang="en-US" dirty="0"/>
              <a:t>80% up to 60 y of age. </a:t>
            </a:r>
            <a:endParaRPr lang="en-US" dirty="0" smtClean="0"/>
          </a:p>
          <a:p>
            <a:r>
              <a:rPr lang="en-US" dirty="0" smtClean="0">
                <a:solidFill>
                  <a:srgbClr val="000000"/>
                </a:solidFill>
              </a:rPr>
              <a:t>Individuals </a:t>
            </a:r>
            <a:r>
              <a:rPr lang="en-US" dirty="0">
                <a:solidFill>
                  <a:srgbClr val="000000"/>
                </a:solidFill>
              </a:rPr>
              <a:t>at risk of HBV infection should be </a:t>
            </a:r>
            <a:r>
              <a:rPr lang="en-US" dirty="0"/>
              <a:t>vaccinated as early in life as possible to improve the likelihood of achieving </a:t>
            </a:r>
            <a:r>
              <a:rPr lang="en-US" dirty="0" err="1"/>
              <a:t>seroprotection</a:t>
            </a:r>
            <a:r>
              <a:rPr lang="en-US" dirty="0"/>
              <a:t>. </a:t>
            </a:r>
            <a:endParaRPr lang="fr-FR" dirty="0"/>
          </a:p>
        </p:txBody>
      </p:sp>
      <p:sp>
        <p:nvSpPr>
          <p:cNvPr id="4" name="Rectangle 3"/>
          <p:cNvSpPr/>
          <p:nvPr/>
        </p:nvSpPr>
        <p:spPr>
          <a:xfrm>
            <a:off x="1377799" y="1340598"/>
            <a:ext cx="6731094" cy="461665"/>
          </a:xfrm>
          <a:prstGeom prst="rect">
            <a:avLst/>
          </a:prstGeom>
        </p:spPr>
        <p:txBody>
          <a:bodyPr wrap="square">
            <a:spAutoFit/>
          </a:bodyPr>
          <a:lstStyle/>
          <a:p>
            <a:pPr lvl="0">
              <a:spcBef>
                <a:spcPct val="20000"/>
              </a:spcBef>
            </a:pPr>
            <a:r>
              <a:rPr lang="en-US" sz="2400" dirty="0" smtClean="0">
                <a:solidFill>
                  <a:prstClr val="black"/>
                </a:solidFill>
              </a:rPr>
              <a:t>anti </a:t>
            </a:r>
            <a:r>
              <a:rPr lang="en-US" sz="2400" dirty="0">
                <a:solidFill>
                  <a:prstClr val="black"/>
                </a:solidFill>
              </a:rPr>
              <a:t>HBs </a:t>
            </a:r>
            <a:r>
              <a:rPr lang="en-US" sz="2400" dirty="0" err="1">
                <a:solidFill>
                  <a:prstClr val="black"/>
                </a:solidFill>
              </a:rPr>
              <a:t>Ab</a:t>
            </a:r>
            <a:r>
              <a:rPr lang="en-US" sz="2400" dirty="0">
                <a:solidFill>
                  <a:prstClr val="black"/>
                </a:solidFill>
              </a:rPr>
              <a:t> ≥ 10 </a:t>
            </a:r>
            <a:r>
              <a:rPr lang="en-US" sz="2400" dirty="0" err="1">
                <a:solidFill>
                  <a:prstClr val="black"/>
                </a:solidFill>
              </a:rPr>
              <a:t>mIU</a:t>
            </a:r>
            <a:r>
              <a:rPr lang="en-US" sz="2400" dirty="0">
                <a:solidFill>
                  <a:prstClr val="black"/>
                </a:solidFill>
              </a:rPr>
              <a:t>/ml was 94.5% </a:t>
            </a:r>
            <a:r>
              <a:rPr lang="en-US" sz="2400" dirty="0" smtClean="0">
                <a:solidFill>
                  <a:prstClr val="black"/>
                </a:solidFill>
              </a:rPr>
              <a:t>in </a:t>
            </a:r>
            <a:r>
              <a:rPr lang="en-US" sz="2400" dirty="0">
                <a:solidFill>
                  <a:prstClr val="black"/>
                </a:solidFill>
              </a:rPr>
              <a:t>2,620 </a:t>
            </a:r>
            <a:r>
              <a:rPr lang="en-US" sz="2400" dirty="0" smtClean="0">
                <a:solidFill>
                  <a:prstClr val="black"/>
                </a:solidFill>
              </a:rPr>
              <a:t>persons</a:t>
            </a:r>
            <a:endParaRPr lang="en-US" sz="2400" dirty="0">
              <a:solidFill>
                <a:prstClr val="black"/>
              </a:solidFill>
            </a:endParaRPr>
          </a:p>
        </p:txBody>
      </p:sp>
      <p:sp>
        <p:nvSpPr>
          <p:cNvPr id="5" name="Striped Right Arrow 4"/>
          <p:cNvSpPr/>
          <p:nvPr/>
        </p:nvSpPr>
        <p:spPr>
          <a:xfrm>
            <a:off x="2520800" y="2301976"/>
            <a:ext cx="4199132" cy="449813"/>
          </a:xfrm>
          <a:prstGeom prst="stripedRightArrow">
            <a:avLst>
              <a:gd name="adj1" fmla="val 41176"/>
              <a:gd name="adj2" fmla="val 167633"/>
            </a:avLst>
          </a:prstGeom>
          <a:solidFill>
            <a:srgbClr val="FFFFFF"/>
          </a:solid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p:cNvSpPr/>
          <p:nvPr/>
        </p:nvSpPr>
        <p:spPr>
          <a:xfrm>
            <a:off x="234798" y="1873085"/>
            <a:ext cx="2286001" cy="1200328"/>
          </a:xfrm>
          <a:prstGeom prst="rect">
            <a:avLst/>
          </a:prstGeom>
          <a:ln>
            <a:solidFill>
              <a:srgbClr val="000000"/>
            </a:solidFill>
          </a:ln>
        </p:spPr>
        <p:txBody>
          <a:bodyPr>
            <a:spAutoFit/>
          </a:bodyPr>
          <a:lstStyle/>
          <a:p>
            <a:pPr algn="ctr"/>
            <a:r>
              <a:rPr lang="en-US" sz="2400" dirty="0">
                <a:solidFill>
                  <a:prstClr val="black"/>
                </a:solidFill>
              </a:rPr>
              <a:t>98.6% in adults vaccinated at age 20-24 years</a:t>
            </a:r>
            <a:endParaRPr lang="fr-FR" dirty="0"/>
          </a:p>
        </p:txBody>
      </p:sp>
      <p:sp>
        <p:nvSpPr>
          <p:cNvPr id="9" name="Rectangle 8"/>
          <p:cNvSpPr/>
          <p:nvPr/>
        </p:nvSpPr>
        <p:spPr>
          <a:xfrm>
            <a:off x="6719932" y="1873085"/>
            <a:ext cx="2286000" cy="1200328"/>
          </a:xfrm>
          <a:prstGeom prst="rect">
            <a:avLst/>
          </a:prstGeom>
          <a:ln>
            <a:solidFill>
              <a:srgbClr val="000000"/>
            </a:solidFill>
          </a:ln>
        </p:spPr>
        <p:txBody>
          <a:bodyPr>
            <a:spAutoFit/>
          </a:bodyPr>
          <a:lstStyle/>
          <a:p>
            <a:pPr lvl="0" algn="ctr">
              <a:spcBef>
                <a:spcPct val="20000"/>
              </a:spcBef>
            </a:pPr>
            <a:r>
              <a:rPr lang="en-US" sz="2400" dirty="0">
                <a:solidFill>
                  <a:prstClr val="black"/>
                </a:solidFill>
              </a:rPr>
              <a:t>64.8% in those vaccinated at age ≥ 65 y </a:t>
            </a:r>
          </a:p>
        </p:txBody>
      </p:sp>
      <p:sp>
        <p:nvSpPr>
          <p:cNvPr id="10" name="Rectangle 9"/>
          <p:cNvSpPr/>
          <p:nvPr/>
        </p:nvSpPr>
        <p:spPr>
          <a:xfrm>
            <a:off x="2147331" y="6522294"/>
            <a:ext cx="5239590" cy="307777"/>
          </a:xfrm>
          <a:prstGeom prst="rect">
            <a:avLst/>
          </a:prstGeom>
        </p:spPr>
        <p:txBody>
          <a:bodyPr wrap="none">
            <a:spAutoFit/>
          </a:bodyPr>
          <a:lstStyle/>
          <a:p>
            <a:r>
              <a:rPr lang="en-US" sz="1400" dirty="0"/>
              <a:t>Van Der </a:t>
            </a:r>
            <a:r>
              <a:rPr lang="en-US" sz="1400" dirty="0" err="1"/>
              <a:t>Meeren</a:t>
            </a:r>
            <a:r>
              <a:rPr lang="en-US" sz="1400" dirty="0"/>
              <a:t> </a:t>
            </a:r>
            <a:r>
              <a:rPr lang="en-US" sz="1400" dirty="0" smtClean="0"/>
              <a:t>O</a:t>
            </a:r>
            <a:r>
              <a:rPr lang="en-US" sz="1400" baseline="30000" dirty="0"/>
              <a:t> </a:t>
            </a:r>
            <a:r>
              <a:rPr lang="en-US" sz="1400" baseline="30000" dirty="0" smtClean="0"/>
              <a:t>et</a:t>
            </a:r>
            <a:r>
              <a:rPr lang="en-US" sz="1400" dirty="0" smtClean="0"/>
              <a:t> al. Hum </a:t>
            </a:r>
            <a:r>
              <a:rPr lang="en-US" sz="1400" dirty="0"/>
              <a:t>Vaccin Immunother. 2015;11(7):1726-9. </a:t>
            </a:r>
            <a:r>
              <a:rPr lang="en-US" sz="1400" dirty="0" smtClean="0">
                <a:effectLst/>
              </a:rPr>
              <a:t> </a:t>
            </a:r>
            <a:endParaRPr lang="fr-FR" sz="1400" dirty="0"/>
          </a:p>
        </p:txBody>
      </p:sp>
    </p:spTree>
    <p:extLst>
      <p:ext uri="{BB962C8B-B14F-4D97-AF65-F5344CB8AC3E}">
        <p14:creationId xmlns:p14="http://schemas.microsoft.com/office/powerpoint/2010/main" val="23697137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fr-FR" dirty="0" smtClean="0"/>
              <a:t>Can </a:t>
            </a:r>
            <a:r>
              <a:rPr lang="fr-FR" dirty="0" err="1" smtClean="0"/>
              <a:t>we</a:t>
            </a:r>
            <a:r>
              <a:rPr lang="fr-FR" dirty="0" smtClean="0"/>
              <a:t> do </a:t>
            </a:r>
            <a:r>
              <a:rPr lang="fr-FR" dirty="0" err="1" smtClean="0"/>
              <a:t>better</a:t>
            </a:r>
            <a:r>
              <a:rPr lang="fr-FR" dirty="0" smtClean="0"/>
              <a:t>?</a:t>
            </a:r>
            <a:endParaRPr lang="fr-FR" dirty="0"/>
          </a:p>
        </p:txBody>
      </p:sp>
      <p:sp>
        <p:nvSpPr>
          <p:cNvPr id="3" name="Content Placeholder 2"/>
          <p:cNvSpPr>
            <a:spLocks noGrp="1"/>
          </p:cNvSpPr>
          <p:nvPr>
            <p:ph idx="1"/>
          </p:nvPr>
        </p:nvSpPr>
        <p:spPr/>
        <p:txBody>
          <a:bodyPr>
            <a:normAutofit lnSpcReduction="10000"/>
          </a:bodyPr>
          <a:lstStyle/>
          <a:p>
            <a:r>
              <a:rPr lang="en-US" dirty="0"/>
              <a:t>Recent studies seem to indicate that the administration of HBV recombinant vaccine by the intradermal route is very effective and could represent a more useful strategy than intramuscular route. </a:t>
            </a:r>
            <a:endParaRPr lang="en-US" dirty="0" smtClean="0"/>
          </a:p>
          <a:p>
            <a:pPr marL="0" indent="0">
              <a:buNone/>
            </a:pPr>
            <a:r>
              <a:rPr lang="en-US" dirty="0" smtClean="0">
                <a:sym typeface="Wingdings"/>
              </a:rPr>
              <a:t> </a:t>
            </a:r>
            <a:r>
              <a:rPr lang="en-US" dirty="0" smtClean="0"/>
              <a:t>The </a:t>
            </a:r>
            <a:r>
              <a:rPr lang="en-US" dirty="0"/>
              <a:t>use of anti hepatitis B vaccine by intradermal route as alternative to conventional intramuscular vaccine in all non responder patients.</a:t>
            </a:r>
            <a:endParaRPr lang="fr-FR" dirty="0"/>
          </a:p>
        </p:txBody>
      </p:sp>
      <p:sp>
        <p:nvSpPr>
          <p:cNvPr id="4" name="Rectangle 3"/>
          <p:cNvSpPr/>
          <p:nvPr/>
        </p:nvSpPr>
        <p:spPr>
          <a:xfrm>
            <a:off x="1039163" y="6304484"/>
            <a:ext cx="7133025" cy="369332"/>
          </a:xfrm>
          <a:prstGeom prst="rect">
            <a:avLst/>
          </a:prstGeom>
        </p:spPr>
        <p:txBody>
          <a:bodyPr wrap="square">
            <a:spAutoFit/>
          </a:bodyPr>
          <a:lstStyle/>
          <a:p>
            <a:r>
              <a:rPr lang="en-US" dirty="0" err="1" smtClean="0"/>
              <a:t>Filipelli</a:t>
            </a:r>
            <a:r>
              <a:rPr lang="en-US" dirty="0" smtClean="0"/>
              <a:t> M et al. World </a:t>
            </a:r>
            <a:r>
              <a:rPr lang="en-US" dirty="0"/>
              <a:t>J </a:t>
            </a:r>
            <a:r>
              <a:rPr lang="en-US" dirty="0" err="1"/>
              <a:t>Gastroenterol</a:t>
            </a:r>
            <a:r>
              <a:rPr lang="en-US" dirty="0"/>
              <a:t>. 2014 Aug 14;20(30):10383-94</a:t>
            </a:r>
            <a:r>
              <a:rPr lang="en-US" dirty="0" smtClean="0">
                <a:effectLst/>
              </a:rPr>
              <a:t> </a:t>
            </a:r>
            <a:endParaRPr lang="fr-FR" dirty="0"/>
          </a:p>
        </p:txBody>
      </p:sp>
    </p:spTree>
    <p:extLst>
      <p:ext uri="{BB962C8B-B14F-4D97-AF65-F5344CB8AC3E}">
        <p14:creationId xmlns:p14="http://schemas.microsoft.com/office/powerpoint/2010/main" val="381721929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938"/>
            <a:ext cx="8229600" cy="1325563"/>
          </a:xfrm>
          <a:ln>
            <a:solidFill>
              <a:srgbClr val="FF0000"/>
            </a:solidFill>
          </a:ln>
        </p:spPr>
        <p:txBody>
          <a:bodyPr>
            <a:normAutofit fontScale="90000"/>
          </a:bodyPr>
          <a:lstStyle/>
          <a:p>
            <a:r>
              <a:rPr lang="en-GB" dirty="0" smtClean="0"/>
              <a:t>Role of Td vaccination on promoting HBV vaccine response</a:t>
            </a:r>
            <a:endParaRPr lang="en-GB" dirty="0"/>
          </a:p>
        </p:txBody>
      </p:sp>
      <p:sp>
        <p:nvSpPr>
          <p:cNvPr id="3" name="Content Placeholder 2"/>
          <p:cNvSpPr>
            <a:spLocks noGrp="1"/>
          </p:cNvSpPr>
          <p:nvPr>
            <p:ph idx="1"/>
          </p:nvPr>
        </p:nvSpPr>
        <p:spPr>
          <a:xfrm>
            <a:off x="457200" y="1600201"/>
            <a:ext cx="8229600" cy="1204518"/>
          </a:xfrm>
          <a:ln>
            <a:solidFill>
              <a:srgbClr val="000000"/>
            </a:solidFill>
          </a:ln>
        </p:spPr>
        <p:txBody>
          <a:bodyPr>
            <a:normAutofit fontScale="85000" lnSpcReduction="20000"/>
          </a:bodyPr>
          <a:lstStyle/>
          <a:p>
            <a:pPr marL="0" indent="0" algn="ctr">
              <a:buNone/>
            </a:pPr>
            <a:r>
              <a:rPr lang="en-US" dirty="0" smtClean="0"/>
              <a:t>This </a:t>
            </a:r>
            <a:r>
              <a:rPr lang="en-US" dirty="0"/>
              <a:t>was a randomized controlled clinical </a:t>
            </a:r>
            <a:r>
              <a:rPr lang="en-US" dirty="0" smtClean="0"/>
              <a:t>trial in Isfahan </a:t>
            </a:r>
            <a:r>
              <a:rPr lang="en-US" dirty="0"/>
              <a:t>Province (Iran) in </a:t>
            </a:r>
            <a:r>
              <a:rPr lang="en-US" dirty="0" smtClean="0"/>
              <a:t>2013, </a:t>
            </a:r>
          </a:p>
          <a:p>
            <a:pPr marL="0" indent="0" algn="ctr">
              <a:buNone/>
            </a:pPr>
            <a:r>
              <a:rPr lang="en-US" dirty="0" smtClean="0"/>
              <a:t>of 140 healthy </a:t>
            </a:r>
            <a:r>
              <a:rPr lang="en-US" dirty="0"/>
              <a:t>individuals, whose </a:t>
            </a:r>
            <a:r>
              <a:rPr lang="en-US" dirty="0" err="1"/>
              <a:t>HBsAb</a:t>
            </a:r>
            <a:r>
              <a:rPr lang="en-US" dirty="0"/>
              <a:t> </a:t>
            </a:r>
            <a:r>
              <a:rPr lang="en-US" dirty="0" smtClean="0"/>
              <a:t>t&lt; 10 </a:t>
            </a:r>
            <a:r>
              <a:rPr lang="en-US" dirty="0"/>
              <a:t>IU/</a:t>
            </a:r>
            <a:r>
              <a:rPr lang="en-US" dirty="0" smtClean="0"/>
              <a:t>L. </a:t>
            </a:r>
          </a:p>
          <a:p>
            <a:endParaRPr lang="fr-FR" dirty="0"/>
          </a:p>
        </p:txBody>
      </p:sp>
      <p:sp>
        <p:nvSpPr>
          <p:cNvPr id="4" name="Rectangle 3"/>
          <p:cNvSpPr/>
          <p:nvPr/>
        </p:nvSpPr>
        <p:spPr>
          <a:xfrm>
            <a:off x="1937437" y="6360872"/>
            <a:ext cx="5159736" cy="369332"/>
          </a:xfrm>
          <a:prstGeom prst="rect">
            <a:avLst/>
          </a:prstGeom>
        </p:spPr>
        <p:txBody>
          <a:bodyPr wrap="none">
            <a:spAutoFit/>
          </a:bodyPr>
          <a:lstStyle/>
          <a:p>
            <a:r>
              <a:rPr lang="en-US" dirty="0" err="1" smtClean="0"/>
              <a:t>Salehi</a:t>
            </a:r>
            <a:r>
              <a:rPr lang="en-US" dirty="0" smtClean="0"/>
              <a:t> M et al. J </a:t>
            </a:r>
            <a:r>
              <a:rPr lang="en-US" dirty="0"/>
              <a:t>Res Med Sci. 2015 Oct;20(10):958-62</a:t>
            </a:r>
            <a:endParaRPr lang="fr-FR" dirty="0"/>
          </a:p>
        </p:txBody>
      </p:sp>
      <p:sp>
        <p:nvSpPr>
          <p:cNvPr id="5" name="Rectangle 4"/>
          <p:cNvSpPr/>
          <p:nvPr/>
        </p:nvSpPr>
        <p:spPr>
          <a:xfrm>
            <a:off x="5263628" y="3141478"/>
            <a:ext cx="3667089" cy="1569660"/>
          </a:xfrm>
          <a:prstGeom prst="rect">
            <a:avLst/>
          </a:prstGeom>
          <a:ln>
            <a:solidFill>
              <a:srgbClr val="000000"/>
            </a:solidFill>
          </a:ln>
        </p:spPr>
        <p:txBody>
          <a:bodyPr wrap="square">
            <a:spAutoFit/>
          </a:bodyPr>
          <a:lstStyle/>
          <a:p>
            <a:r>
              <a:rPr lang="en-US" sz="2400" dirty="0" smtClean="0">
                <a:solidFill>
                  <a:prstClr val="black"/>
                </a:solidFill>
              </a:rPr>
              <a:t>Intervention group </a:t>
            </a:r>
            <a:r>
              <a:rPr lang="en-US" sz="2400" dirty="0" smtClean="0"/>
              <a:t>simultaneously </a:t>
            </a:r>
            <a:r>
              <a:rPr lang="en-US" sz="2400" dirty="0"/>
              <a:t>vaccinated by Td with the first dose of HBV vaccine</a:t>
            </a:r>
            <a:endParaRPr lang="fr-FR" sz="2400" dirty="0"/>
          </a:p>
        </p:txBody>
      </p:sp>
      <p:sp>
        <p:nvSpPr>
          <p:cNvPr id="6" name="Rectangle 5"/>
          <p:cNvSpPr/>
          <p:nvPr/>
        </p:nvSpPr>
        <p:spPr>
          <a:xfrm>
            <a:off x="610745" y="3141478"/>
            <a:ext cx="2653383" cy="1569660"/>
          </a:xfrm>
          <a:prstGeom prst="rect">
            <a:avLst/>
          </a:prstGeom>
          <a:ln>
            <a:solidFill>
              <a:srgbClr val="000000"/>
            </a:solidFill>
          </a:ln>
        </p:spPr>
        <p:txBody>
          <a:bodyPr wrap="square">
            <a:spAutoFit/>
          </a:bodyPr>
          <a:lstStyle/>
          <a:p>
            <a:r>
              <a:rPr lang="en-US" sz="2400" dirty="0" smtClean="0">
                <a:solidFill>
                  <a:prstClr val="black"/>
                </a:solidFill>
              </a:rPr>
              <a:t>Control group   </a:t>
            </a:r>
            <a:r>
              <a:rPr lang="en-US" sz="2400" dirty="0" smtClean="0"/>
              <a:t>40 </a:t>
            </a:r>
            <a:r>
              <a:rPr lang="en-US" sz="2400" dirty="0"/>
              <a:t>μg of recombinant HBV vaccines </a:t>
            </a:r>
            <a:r>
              <a:rPr lang="en-US" sz="2400" dirty="0" smtClean="0"/>
              <a:t>IM at </a:t>
            </a:r>
            <a:r>
              <a:rPr lang="en-US" sz="2400" dirty="0"/>
              <a:t>0, 1, and 6 months</a:t>
            </a:r>
            <a:endParaRPr lang="fr-FR" sz="2400" dirty="0"/>
          </a:p>
        </p:txBody>
      </p:sp>
      <p:sp>
        <p:nvSpPr>
          <p:cNvPr id="7" name="Rectangle 6"/>
          <p:cNvSpPr/>
          <p:nvPr/>
        </p:nvSpPr>
        <p:spPr>
          <a:xfrm>
            <a:off x="457201" y="5103594"/>
            <a:ext cx="8229600" cy="923330"/>
          </a:xfrm>
          <a:prstGeom prst="rect">
            <a:avLst/>
          </a:prstGeom>
        </p:spPr>
        <p:txBody>
          <a:bodyPr wrap="square">
            <a:spAutoFit/>
          </a:bodyPr>
          <a:lstStyle/>
          <a:p>
            <a:pPr lvl="0" algn="ctr">
              <a:spcBef>
                <a:spcPct val="20000"/>
              </a:spcBef>
            </a:pPr>
            <a:r>
              <a:rPr lang="en-US" sz="2700" dirty="0">
                <a:solidFill>
                  <a:prstClr val="black"/>
                </a:solidFill>
              </a:rPr>
              <a:t>HBV antibody levels (titer) were measured before the vaccination and 6 months after the last vaccination.</a:t>
            </a:r>
          </a:p>
        </p:txBody>
      </p:sp>
      <p:cxnSp>
        <p:nvCxnSpPr>
          <p:cNvPr id="9" name="Straight Arrow Connector 8"/>
          <p:cNvCxnSpPr>
            <a:stCxn id="3" idx="2"/>
            <a:endCxn id="6" idx="0"/>
          </p:cNvCxnSpPr>
          <p:nvPr/>
        </p:nvCxnSpPr>
        <p:spPr>
          <a:xfrm flipH="1">
            <a:off x="1937437" y="2804719"/>
            <a:ext cx="2634563" cy="33675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3" idx="2"/>
            <a:endCxn id="5" idx="0"/>
          </p:cNvCxnSpPr>
          <p:nvPr/>
        </p:nvCxnSpPr>
        <p:spPr>
          <a:xfrm>
            <a:off x="4572000" y="2804719"/>
            <a:ext cx="2525173" cy="33675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0381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6"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normAutofit fontScale="90000"/>
          </a:bodyPr>
          <a:lstStyle/>
          <a:p>
            <a:r>
              <a:rPr lang="en-GB" dirty="0"/>
              <a:t>Role of Td vaccination on promoting HBV vaccine response</a:t>
            </a:r>
            <a:endParaRPr lang="fr-FR" dirty="0"/>
          </a:p>
        </p:txBody>
      </p:sp>
      <p:sp>
        <p:nvSpPr>
          <p:cNvPr id="3" name="Content Placeholder 2"/>
          <p:cNvSpPr>
            <a:spLocks noGrp="1"/>
          </p:cNvSpPr>
          <p:nvPr>
            <p:ph idx="1"/>
          </p:nvPr>
        </p:nvSpPr>
        <p:spPr>
          <a:xfrm>
            <a:off x="457200" y="4487451"/>
            <a:ext cx="8229600" cy="1963459"/>
          </a:xfrm>
        </p:spPr>
        <p:txBody>
          <a:bodyPr>
            <a:normAutofit lnSpcReduction="10000"/>
          </a:bodyPr>
          <a:lstStyle/>
          <a:p>
            <a:r>
              <a:rPr lang="en-US" dirty="0" smtClean="0"/>
              <a:t>Td </a:t>
            </a:r>
            <a:r>
              <a:rPr lang="en-US" dirty="0"/>
              <a:t>vaccination can be applied as a feasible approach to promote efficient and persistent immunity in healthy individuals with insufficient </a:t>
            </a:r>
            <a:r>
              <a:rPr lang="en-US" dirty="0" err="1"/>
              <a:t>HBsAb</a:t>
            </a:r>
            <a:r>
              <a:rPr lang="en-US" dirty="0"/>
              <a:t> titers.</a:t>
            </a:r>
          </a:p>
          <a:p>
            <a:endParaRPr lang="fr-FR" dirty="0"/>
          </a:p>
        </p:txBody>
      </p:sp>
      <p:sp>
        <p:nvSpPr>
          <p:cNvPr id="4" name="Rectangle 3"/>
          <p:cNvSpPr/>
          <p:nvPr/>
        </p:nvSpPr>
        <p:spPr>
          <a:xfrm>
            <a:off x="1937437" y="6360872"/>
            <a:ext cx="5159736" cy="369332"/>
          </a:xfrm>
          <a:prstGeom prst="rect">
            <a:avLst/>
          </a:prstGeom>
        </p:spPr>
        <p:txBody>
          <a:bodyPr wrap="none">
            <a:spAutoFit/>
          </a:bodyPr>
          <a:lstStyle/>
          <a:p>
            <a:r>
              <a:rPr lang="en-US" dirty="0" err="1" smtClean="0"/>
              <a:t>Salehi</a:t>
            </a:r>
            <a:r>
              <a:rPr lang="en-US" dirty="0" smtClean="0"/>
              <a:t> M et al. J </a:t>
            </a:r>
            <a:r>
              <a:rPr lang="en-US" dirty="0"/>
              <a:t>Res Med Sci. 2015 Oct;20(10):958-62</a:t>
            </a:r>
            <a:endParaRPr lang="fr-FR" dirty="0"/>
          </a:p>
        </p:txBody>
      </p:sp>
      <p:graphicFrame>
        <p:nvGraphicFramePr>
          <p:cNvPr id="5" name="Table 4"/>
          <p:cNvGraphicFramePr>
            <a:graphicFrameLocks noGrp="1"/>
          </p:cNvGraphicFramePr>
          <p:nvPr>
            <p:extLst>
              <p:ext uri="{D42A27DB-BD31-4B8C-83A1-F6EECF244321}">
                <p14:modId xmlns:p14="http://schemas.microsoft.com/office/powerpoint/2010/main" val="294491435"/>
              </p:ext>
            </p:extLst>
          </p:nvPr>
        </p:nvGraphicFramePr>
        <p:xfrm>
          <a:off x="243756" y="1558747"/>
          <a:ext cx="8698184" cy="2745065"/>
        </p:xfrm>
        <a:graphic>
          <a:graphicData uri="http://schemas.openxmlformats.org/drawingml/2006/table">
            <a:tbl>
              <a:tblPr firstRow="1" bandRow="1">
                <a:tableStyleId>{5C22544A-7EE6-4342-B048-85BDC9FD1C3A}</a:tableStyleId>
              </a:tblPr>
              <a:tblGrid>
                <a:gridCol w="1860231"/>
                <a:gridCol w="2245107"/>
                <a:gridCol w="2860908"/>
                <a:gridCol w="1731938"/>
              </a:tblGrid>
              <a:tr h="766914">
                <a:tc>
                  <a:txBody>
                    <a:bodyPr/>
                    <a:lstStyle/>
                    <a:p>
                      <a:endParaRPr lang="fr-FR" sz="2200" dirty="0"/>
                    </a:p>
                  </a:txBody>
                  <a:tcPr/>
                </a:tc>
                <a:tc>
                  <a:txBody>
                    <a:bodyPr/>
                    <a:lstStyle/>
                    <a:p>
                      <a:pPr algn="ctr"/>
                      <a:r>
                        <a:rPr lang="fr-FR" sz="2200" dirty="0" smtClean="0"/>
                        <a:t>Ab </a:t>
                      </a:r>
                      <a:r>
                        <a:rPr lang="fr-FR" sz="2200" dirty="0" err="1" smtClean="0"/>
                        <a:t>titers</a:t>
                      </a:r>
                      <a:r>
                        <a:rPr lang="fr-FR" sz="2200" dirty="0" smtClean="0"/>
                        <a:t> </a:t>
                      </a:r>
                      <a:r>
                        <a:rPr lang="fr-FR" sz="2200" dirty="0" err="1" smtClean="0"/>
                        <a:t>before</a:t>
                      </a:r>
                      <a:endParaRPr lang="fr-FR" sz="2200" dirty="0"/>
                    </a:p>
                  </a:txBody>
                  <a:tcPr/>
                </a:tc>
                <a:tc>
                  <a:txBody>
                    <a:bodyPr/>
                    <a:lstStyle/>
                    <a:p>
                      <a:pPr algn="ctr"/>
                      <a:r>
                        <a:rPr lang="fr-FR" sz="2200" dirty="0" smtClean="0"/>
                        <a:t>Ab </a:t>
                      </a:r>
                      <a:r>
                        <a:rPr lang="fr-FR" sz="2200" dirty="0" err="1" smtClean="0"/>
                        <a:t>titers</a:t>
                      </a:r>
                      <a:r>
                        <a:rPr lang="fr-FR" sz="2200" dirty="0" smtClean="0"/>
                        <a:t> </a:t>
                      </a:r>
                      <a:r>
                        <a:rPr lang="fr-FR" sz="2200" dirty="0" err="1" smtClean="0"/>
                        <a:t>after</a:t>
                      </a:r>
                      <a:endParaRPr lang="fr-FR" sz="2200" dirty="0"/>
                    </a:p>
                  </a:txBody>
                  <a:tcPr/>
                </a:tc>
                <a:tc>
                  <a:txBody>
                    <a:bodyPr/>
                    <a:lstStyle/>
                    <a:p>
                      <a:pPr algn="ctr"/>
                      <a:r>
                        <a:rPr lang="fr-FR" sz="2200" dirty="0" smtClean="0"/>
                        <a:t>P value</a:t>
                      </a:r>
                      <a:endParaRPr lang="fr-FR" sz="2200" dirty="0"/>
                    </a:p>
                  </a:txBody>
                  <a:tcPr/>
                </a:tc>
              </a:tr>
              <a:tr h="766914">
                <a:tc>
                  <a:txBody>
                    <a:bodyPr/>
                    <a:lstStyle/>
                    <a:p>
                      <a:r>
                        <a:rPr lang="fr-FR" sz="2200" dirty="0" smtClean="0"/>
                        <a:t>Intervention group</a:t>
                      </a:r>
                      <a:endParaRPr lang="fr-FR" sz="2200" dirty="0"/>
                    </a:p>
                  </a:txBody>
                  <a:tcPr/>
                </a:tc>
                <a:tc>
                  <a:txBody>
                    <a:bodyPr/>
                    <a:lstStyle/>
                    <a:p>
                      <a:pPr algn="ctr"/>
                      <a:r>
                        <a:rPr lang="en-US" sz="2200" dirty="0" smtClean="0"/>
                        <a:t>5.07 ± 2.9 IU/L </a:t>
                      </a:r>
                      <a:endParaRPr lang="fr-FR" sz="2200" dirty="0"/>
                    </a:p>
                  </a:txBody>
                  <a:tcPr/>
                </a:tc>
                <a:tc>
                  <a:txBody>
                    <a:bodyPr/>
                    <a:lstStyle/>
                    <a:p>
                      <a:pPr algn="ctr"/>
                      <a:r>
                        <a:rPr lang="en-US" sz="2200" dirty="0" smtClean="0"/>
                        <a:t>744.45 ± 353.07 IU/L </a:t>
                      </a:r>
                      <a:endParaRPr lang="fr-FR" sz="2200" dirty="0"/>
                    </a:p>
                  </a:txBody>
                  <a:tcPr/>
                </a:tc>
                <a:tc>
                  <a:txBody>
                    <a:bodyPr/>
                    <a:lstStyle/>
                    <a:p>
                      <a:pPr algn="ctr"/>
                      <a:r>
                        <a:rPr lang="en-US" sz="2200" dirty="0" smtClean="0"/>
                        <a:t>P &lt; 0.001</a:t>
                      </a:r>
                      <a:endParaRPr lang="fr-FR" sz="2200" dirty="0"/>
                    </a:p>
                  </a:txBody>
                  <a:tcPr/>
                </a:tc>
              </a:tr>
              <a:tr h="766914">
                <a:tc>
                  <a:txBody>
                    <a:bodyPr/>
                    <a:lstStyle/>
                    <a:p>
                      <a:r>
                        <a:rPr lang="fr-FR" sz="2200" dirty="0" smtClean="0"/>
                        <a:t>Control group</a:t>
                      </a:r>
                      <a:endParaRPr lang="fr-FR" sz="2200" dirty="0"/>
                    </a:p>
                  </a:txBody>
                  <a:tcPr/>
                </a:tc>
                <a:tc>
                  <a:txBody>
                    <a:bodyPr/>
                    <a:lstStyle/>
                    <a:p>
                      <a:pPr algn="ctr"/>
                      <a:r>
                        <a:rPr lang="en-US" sz="2200" dirty="0" smtClean="0"/>
                        <a:t>4.45 ± 3.4 IU/L </a:t>
                      </a:r>
                      <a:endParaRPr lang="fr-FR" sz="2200" dirty="0"/>
                    </a:p>
                  </a:txBody>
                  <a:tcPr/>
                </a:tc>
                <a:tc>
                  <a:txBody>
                    <a:bodyPr/>
                    <a:lstStyle/>
                    <a:p>
                      <a:pPr algn="ctr"/>
                      <a:r>
                        <a:rPr lang="en-US" sz="2200" dirty="0" smtClean="0"/>
                        <a:t>589.94 ± 353 IU/L</a:t>
                      </a:r>
                      <a:endParaRPr lang="fr-FR" sz="2200" dirty="0"/>
                    </a:p>
                  </a:txBody>
                  <a:tcPr/>
                </a:tc>
                <a:tc>
                  <a:txBody>
                    <a:bodyPr/>
                    <a:lstStyle/>
                    <a:p>
                      <a:pPr algn="ctr"/>
                      <a:r>
                        <a:rPr lang="en-US" sz="2200" dirty="0" smtClean="0"/>
                        <a:t>P &lt; 0.001</a:t>
                      </a:r>
                      <a:endParaRPr lang="fr-FR" sz="2200" dirty="0"/>
                    </a:p>
                  </a:txBody>
                  <a:tcPr/>
                </a:tc>
              </a:tr>
              <a:tr h="444323">
                <a:tc>
                  <a:txBody>
                    <a:bodyPr/>
                    <a:lstStyle/>
                    <a:p>
                      <a:r>
                        <a:rPr lang="fr-FR" sz="2200" dirty="0" smtClean="0"/>
                        <a:t>P value</a:t>
                      </a:r>
                      <a:endParaRPr lang="fr-FR" sz="22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200" dirty="0" smtClean="0"/>
                        <a:t>P &lt; 0.001</a:t>
                      </a:r>
                      <a:endParaRPr lang="fr-FR" sz="2200" dirty="0" smtClean="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200" dirty="0" smtClean="0"/>
                        <a:t>P &lt; 0.001</a:t>
                      </a:r>
                      <a:endParaRPr lang="fr-FR" sz="2200" dirty="0" smtClean="0"/>
                    </a:p>
                  </a:txBody>
                  <a:tcPr/>
                </a:tc>
                <a:tc>
                  <a:txBody>
                    <a:bodyPr/>
                    <a:lstStyle/>
                    <a:p>
                      <a:pPr algn="ctr"/>
                      <a:endParaRPr lang="fr-FR" sz="2200" dirty="0"/>
                    </a:p>
                  </a:txBody>
                  <a:tcPr/>
                </a:tc>
              </a:tr>
            </a:tbl>
          </a:graphicData>
        </a:graphic>
      </p:graphicFrame>
    </p:spTree>
    <p:extLst>
      <p:ext uri="{BB962C8B-B14F-4D97-AF65-F5344CB8AC3E}">
        <p14:creationId xmlns:p14="http://schemas.microsoft.com/office/powerpoint/2010/main" val="468874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hlinkClick r:id="rId2"/>
              </a:rPr>
              <a:t>Osteopontin </a:t>
            </a:r>
            <a:r>
              <a:rPr lang="en-US" sz="3200" b="1" dirty="0">
                <a:hlinkClick r:id="rId2"/>
              </a:rPr>
              <a:t>promotes dendritic cell maturation and function in response to HBV antigens</a:t>
            </a:r>
            <a:r>
              <a:rPr lang="en-US" sz="3200" b="1" dirty="0" smtClean="0">
                <a:hlinkClick r:id="rId2"/>
              </a:rPr>
              <a:t>.</a:t>
            </a:r>
            <a:endParaRPr lang="fr-FR" sz="3200" dirty="0"/>
          </a:p>
        </p:txBody>
      </p:sp>
      <p:sp>
        <p:nvSpPr>
          <p:cNvPr id="3" name="Content Placeholder 2"/>
          <p:cNvSpPr>
            <a:spLocks noGrp="1"/>
          </p:cNvSpPr>
          <p:nvPr>
            <p:ph idx="1"/>
          </p:nvPr>
        </p:nvSpPr>
        <p:spPr/>
        <p:txBody>
          <a:bodyPr>
            <a:normAutofit fontScale="40000" lnSpcReduction="20000"/>
          </a:bodyPr>
          <a:lstStyle/>
          <a:p>
            <a:r>
              <a:rPr lang="en-US" dirty="0" smtClean="0"/>
              <a:t>Dendritic </a:t>
            </a:r>
            <a:r>
              <a:rPr lang="en-US" dirty="0"/>
              <a:t>cells (DCs) play critical roles in promoting innate and adaptive immunity in microbial infection. Functional impairment of DCs may mediate the suppression of viral-specific T-cell immune response in chronic hepatitis B (CHB) patients. </a:t>
            </a:r>
            <a:r>
              <a:rPr lang="en-US" dirty="0" err="1"/>
              <a:t>Osteopontin</a:t>
            </a:r>
            <a:r>
              <a:rPr lang="en-US" dirty="0"/>
              <a:t> (OPN) is involved in several liver diseases and infectious diseases. However, whether OPN affects DC function in hepatitis B virus (HBV) infection is unknown.</a:t>
            </a:r>
          </a:p>
          <a:p>
            <a:r>
              <a:rPr lang="en-US" b="1" dirty="0"/>
              <a:t>METHODS: </a:t>
            </a:r>
          </a:p>
          <a:p>
            <a:r>
              <a:rPr lang="en-US" dirty="0"/>
              <a:t>Twenty CHB patients and 20 healthy volunteers were recruited. OPN secreted by DCs was compared. Peripheral blood mononuclear cells cultured with OPN antibody were examined to study the </a:t>
            </a:r>
            <a:r>
              <a:rPr lang="en-US" dirty="0" err="1"/>
              <a:t>costimulatory</a:t>
            </a:r>
            <a:r>
              <a:rPr lang="en-US" dirty="0"/>
              <a:t> molecular expression and interleukin (IL)-12 production of DCs after HBV antigenic stimulation. OPN-deficient mice were used to investigate the influence of OPN on DC maturation and function after HBV antigenic stimulation in vitro and in vivo. Exogenous OPN was administrated to further verify the functioning of DCs from CHB patients upon HBV antigenic stimulation.</a:t>
            </a:r>
          </a:p>
          <a:p>
            <a:r>
              <a:rPr lang="en-US" b="1" dirty="0"/>
              <a:t>RESULTS: </a:t>
            </a:r>
          </a:p>
          <a:p>
            <a:r>
              <a:rPr lang="en-US" dirty="0"/>
              <a:t>We found that OPN production of DCs from CHB patients was significantly lower than those from healthy volunteers. The absence of OPN impaired IL-12 production and </a:t>
            </a:r>
            <a:r>
              <a:rPr lang="en-US" dirty="0" err="1"/>
              <a:t>costimulatory</a:t>
            </a:r>
            <a:r>
              <a:rPr lang="en-US" dirty="0"/>
              <a:t> molecular expression of DCs upon stimulation with HBV antigens. Defective DC function led to reduced activation of Th1 response to HBV antigens. In addition, OPN deficiency in DCs reduced the HBV antigen-induced inflammatory response in the liver of mice. Importantly, OPN administration significantly promoted the maturation of DCs from CHB patients in vitro.</a:t>
            </a:r>
          </a:p>
          <a:p>
            <a:r>
              <a:rPr lang="en-US" b="1" dirty="0"/>
              <a:t>CONCLUSION: </a:t>
            </a:r>
          </a:p>
          <a:p>
            <a:r>
              <a:rPr lang="en-US" dirty="0"/>
              <a:t>These findings suggested that OPN could improve the maturation and functioning of DCs in the immune response to HBV antigens, which might be useful to further improve the effect of DC vaccine.</a:t>
            </a:r>
          </a:p>
          <a:p>
            <a:endParaRPr lang="fr-FR" dirty="0"/>
          </a:p>
        </p:txBody>
      </p:sp>
      <p:sp>
        <p:nvSpPr>
          <p:cNvPr id="4" name="Rectangle 3"/>
          <p:cNvSpPr/>
          <p:nvPr/>
        </p:nvSpPr>
        <p:spPr>
          <a:xfrm>
            <a:off x="1565898" y="6271839"/>
            <a:ext cx="6313146" cy="369332"/>
          </a:xfrm>
          <a:prstGeom prst="rect">
            <a:avLst/>
          </a:prstGeom>
        </p:spPr>
        <p:txBody>
          <a:bodyPr wrap="square">
            <a:spAutoFit/>
          </a:bodyPr>
          <a:lstStyle/>
          <a:p>
            <a:pPr lvl="0">
              <a:spcBef>
                <a:spcPct val="20000"/>
              </a:spcBef>
            </a:pPr>
            <a:r>
              <a:rPr lang="en-US" dirty="0">
                <a:solidFill>
                  <a:prstClr val="black"/>
                </a:solidFill>
              </a:rPr>
              <a:t>Cui </a:t>
            </a:r>
            <a:r>
              <a:rPr lang="en-US" dirty="0" smtClean="0">
                <a:solidFill>
                  <a:prstClr val="black"/>
                </a:solidFill>
              </a:rPr>
              <a:t>G</a:t>
            </a:r>
            <a:r>
              <a:rPr lang="en-US" baseline="30000" dirty="0" smtClean="0">
                <a:solidFill>
                  <a:prstClr val="black"/>
                </a:solidFill>
              </a:rPr>
              <a:t> </a:t>
            </a:r>
            <a:r>
              <a:rPr lang="en-US" dirty="0" smtClean="0">
                <a:solidFill>
                  <a:prstClr val="black"/>
                </a:solidFill>
              </a:rPr>
              <a:t>et </a:t>
            </a:r>
            <a:r>
              <a:rPr lang="en-US" dirty="0">
                <a:solidFill>
                  <a:prstClr val="black"/>
                </a:solidFill>
              </a:rPr>
              <a:t>al. </a:t>
            </a:r>
            <a:r>
              <a:rPr lang="en-US" baseline="30000" dirty="0">
                <a:solidFill>
                  <a:prstClr val="black"/>
                </a:solidFill>
              </a:rPr>
              <a:t> </a:t>
            </a:r>
            <a:r>
              <a:rPr lang="en-US" dirty="0">
                <a:solidFill>
                  <a:prstClr val="black"/>
                </a:solidFill>
              </a:rPr>
              <a:t>Drug Des Devel </a:t>
            </a:r>
            <a:r>
              <a:rPr lang="en-US" dirty="0" err="1">
                <a:solidFill>
                  <a:prstClr val="black"/>
                </a:solidFill>
              </a:rPr>
              <a:t>Ther</a:t>
            </a:r>
            <a:r>
              <a:rPr lang="en-US" dirty="0" smtClean="0">
                <a:solidFill>
                  <a:prstClr val="black"/>
                </a:solidFill>
              </a:rPr>
              <a:t>. 2015 </a:t>
            </a:r>
            <a:r>
              <a:rPr lang="en-US" dirty="0">
                <a:solidFill>
                  <a:prstClr val="black"/>
                </a:solidFill>
              </a:rPr>
              <a:t>Jun 12;9:3003-16</a:t>
            </a:r>
            <a:endParaRPr lang="en-US" b="1" dirty="0">
              <a:solidFill>
                <a:prstClr val="black"/>
              </a:solidFill>
            </a:endParaRPr>
          </a:p>
        </p:txBody>
      </p:sp>
    </p:spTree>
    <p:extLst>
      <p:ext uri="{BB962C8B-B14F-4D97-AF65-F5344CB8AC3E}">
        <p14:creationId xmlns:p14="http://schemas.microsoft.com/office/powerpoint/2010/main" val="32844535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normAutofit/>
          </a:bodyPr>
          <a:lstStyle/>
          <a:p>
            <a:r>
              <a:rPr lang="en-US" dirty="0" smtClean="0"/>
              <a:t>OBJECTIVES</a:t>
            </a:r>
            <a:endParaRPr lang="fr-FR" dirty="0"/>
          </a:p>
        </p:txBody>
      </p:sp>
      <p:sp>
        <p:nvSpPr>
          <p:cNvPr id="3" name="Content Placeholder 2"/>
          <p:cNvSpPr>
            <a:spLocks noGrp="1"/>
          </p:cNvSpPr>
          <p:nvPr>
            <p:ph idx="1"/>
          </p:nvPr>
        </p:nvSpPr>
        <p:spPr/>
        <p:txBody>
          <a:bodyPr/>
          <a:lstStyle/>
          <a:p>
            <a:r>
              <a:rPr lang="en-US" dirty="0" smtClean="0"/>
              <a:t>To </a:t>
            </a:r>
            <a:r>
              <a:rPr lang="en-US" dirty="0"/>
              <a:t>assess, in non vaccinated healthy adults, </a:t>
            </a:r>
            <a:endParaRPr lang="en-US" dirty="0" smtClean="0"/>
          </a:p>
          <a:p>
            <a:pPr lvl="1"/>
            <a:r>
              <a:rPr lang="en-US" dirty="0" smtClean="0"/>
              <a:t>the </a:t>
            </a:r>
            <a:r>
              <a:rPr lang="en-US" dirty="0"/>
              <a:t>response to the standard protocol SP (0, 1, 6 months), and </a:t>
            </a:r>
            <a:endParaRPr lang="en-US" dirty="0" smtClean="0"/>
          </a:p>
          <a:p>
            <a:pPr lvl="1"/>
            <a:r>
              <a:rPr lang="en-US" dirty="0" smtClean="0"/>
              <a:t>the </a:t>
            </a:r>
            <a:r>
              <a:rPr lang="en-US" dirty="0"/>
              <a:t>response to two protocols using additional boosters in </a:t>
            </a:r>
            <a:r>
              <a:rPr lang="en-US" dirty="0" err="1" smtClean="0"/>
              <a:t>nonresponders</a:t>
            </a:r>
            <a:r>
              <a:rPr lang="en-US" dirty="0"/>
              <a:t>.</a:t>
            </a:r>
          </a:p>
          <a:p>
            <a:pPr marL="0" indent="0">
              <a:buNone/>
            </a:pPr>
            <a:endParaRPr lang="fr-FR" dirty="0"/>
          </a:p>
        </p:txBody>
      </p:sp>
    </p:spTree>
    <p:extLst>
      <p:ext uri="{BB962C8B-B14F-4D97-AF65-F5344CB8AC3E}">
        <p14:creationId xmlns:p14="http://schemas.microsoft.com/office/powerpoint/2010/main" val="264977169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MATERIELS AND METHODS: </a:t>
            </a:r>
            <a:endParaRPr lang="fr-FR" dirty="0"/>
          </a:p>
        </p:txBody>
      </p:sp>
      <p:sp>
        <p:nvSpPr>
          <p:cNvPr id="3" name="Content Placeholder 2"/>
          <p:cNvSpPr>
            <a:spLocks noGrp="1"/>
          </p:cNvSpPr>
          <p:nvPr>
            <p:ph idx="1"/>
          </p:nvPr>
        </p:nvSpPr>
        <p:spPr>
          <a:xfrm>
            <a:off x="457200" y="1600200"/>
            <a:ext cx="8229600" cy="4852671"/>
          </a:xfrm>
        </p:spPr>
        <p:txBody>
          <a:bodyPr>
            <a:normAutofit lnSpcReduction="10000"/>
          </a:bodyPr>
          <a:lstStyle/>
          <a:p>
            <a:r>
              <a:rPr lang="en-US" dirty="0" smtClean="0"/>
              <a:t>192  </a:t>
            </a:r>
            <a:r>
              <a:rPr lang="en-US" dirty="0"/>
              <a:t>employees of the Psychiatric Hospital of the Cross  with </a:t>
            </a:r>
            <a:endParaRPr lang="en-US" dirty="0" smtClean="0"/>
          </a:p>
          <a:p>
            <a:pPr lvl="1"/>
            <a:r>
              <a:rPr lang="en-US" dirty="0" smtClean="0"/>
              <a:t>a </a:t>
            </a:r>
            <a:r>
              <a:rPr lang="en-US" dirty="0"/>
              <a:t>mean age of  44.3 </a:t>
            </a:r>
            <a:r>
              <a:rPr lang="en-US" dirty="0" smtClean="0"/>
              <a:t>± 12.35 years, </a:t>
            </a:r>
            <a:endParaRPr lang="en-US" dirty="0" smtClean="0"/>
          </a:p>
          <a:p>
            <a:pPr lvl="1"/>
            <a:r>
              <a:rPr lang="en-US" dirty="0" smtClean="0"/>
              <a:t>non </a:t>
            </a:r>
            <a:r>
              <a:rPr lang="en-US" dirty="0"/>
              <a:t>vaccinated </a:t>
            </a:r>
            <a:r>
              <a:rPr lang="en-US" dirty="0" smtClean="0"/>
              <a:t>( HBs </a:t>
            </a:r>
            <a:r>
              <a:rPr lang="en-US" dirty="0" smtClean="0"/>
              <a:t>Ag, </a:t>
            </a:r>
            <a:r>
              <a:rPr lang="en-US" dirty="0" smtClean="0"/>
              <a:t>Anti HBs and anti </a:t>
            </a:r>
            <a:r>
              <a:rPr lang="en-US" dirty="0" err="1" smtClean="0"/>
              <a:t>HBc</a:t>
            </a:r>
            <a:r>
              <a:rPr lang="en-US" dirty="0" smtClean="0"/>
              <a:t> </a:t>
            </a:r>
            <a:r>
              <a:rPr lang="en-US" dirty="0" err="1" smtClean="0"/>
              <a:t>neg</a:t>
            </a:r>
            <a:r>
              <a:rPr lang="en-US" dirty="0" smtClean="0"/>
              <a:t>) and </a:t>
            </a:r>
            <a:endParaRPr lang="en-US" dirty="0" smtClean="0"/>
          </a:p>
          <a:p>
            <a:pPr lvl="1"/>
            <a:r>
              <a:rPr lang="en-US" dirty="0" smtClean="0"/>
              <a:t>not </a:t>
            </a:r>
            <a:r>
              <a:rPr lang="en-US" dirty="0"/>
              <a:t>having  other  illness ( hepatic  failure, chronic renal failure, HIV infection, cancer and  active hepatitis C) </a:t>
            </a:r>
            <a:r>
              <a:rPr lang="en-US" dirty="0" smtClean="0"/>
              <a:t>, </a:t>
            </a:r>
            <a:endParaRPr lang="en-US" dirty="0" smtClean="0"/>
          </a:p>
          <a:p>
            <a:r>
              <a:rPr lang="en-US" dirty="0" smtClean="0"/>
              <a:t>received </a:t>
            </a:r>
            <a:r>
              <a:rPr lang="en-US" dirty="0" smtClean="0"/>
              <a:t>the standard three-dose vaccination regimen (SP), of 20-μg </a:t>
            </a:r>
            <a:r>
              <a:rPr lang="en-US" dirty="0" err="1" smtClean="0"/>
              <a:t>HbsAg</a:t>
            </a:r>
            <a:r>
              <a:rPr lang="en-US" dirty="0" smtClean="0"/>
              <a:t> vaccine</a:t>
            </a:r>
            <a:r>
              <a:rPr lang="en-US" dirty="0"/>
              <a:t>.</a:t>
            </a:r>
            <a:endParaRPr lang="en-US" dirty="0" smtClean="0"/>
          </a:p>
        </p:txBody>
      </p:sp>
    </p:spTree>
    <p:extLst>
      <p:ext uri="{BB962C8B-B14F-4D97-AF65-F5344CB8AC3E}">
        <p14:creationId xmlns:p14="http://schemas.microsoft.com/office/powerpoint/2010/main" val="359758249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MATERIELS AND METHODS: </a:t>
            </a:r>
            <a:endParaRPr lang="fr-FR" dirty="0"/>
          </a:p>
        </p:txBody>
      </p:sp>
      <p:sp>
        <p:nvSpPr>
          <p:cNvPr id="3" name="Content Placeholder 2"/>
          <p:cNvSpPr>
            <a:spLocks noGrp="1"/>
          </p:cNvSpPr>
          <p:nvPr>
            <p:ph idx="1"/>
          </p:nvPr>
        </p:nvSpPr>
        <p:spPr>
          <a:xfrm>
            <a:off x="457200" y="1600200"/>
            <a:ext cx="8229600" cy="4787986"/>
          </a:xfrm>
        </p:spPr>
        <p:txBody>
          <a:bodyPr>
            <a:normAutofit/>
          </a:bodyPr>
          <a:lstStyle/>
          <a:p>
            <a:r>
              <a:rPr lang="en-US" dirty="0" smtClean="0"/>
              <a:t>The </a:t>
            </a:r>
            <a:r>
              <a:rPr lang="en-US" dirty="0"/>
              <a:t>non responders to this protocol (anti-</a:t>
            </a:r>
            <a:r>
              <a:rPr lang="en-US" dirty="0" err="1"/>
              <a:t>Hbs</a:t>
            </a:r>
            <a:r>
              <a:rPr lang="en-US" dirty="0"/>
              <a:t> antibodies &lt;10UI/l) are divided into two groups. </a:t>
            </a:r>
            <a:endParaRPr lang="en-US" dirty="0" smtClean="0"/>
          </a:p>
          <a:p>
            <a:r>
              <a:rPr lang="en-US" dirty="0" smtClean="0"/>
              <a:t>The </a:t>
            </a:r>
            <a:r>
              <a:rPr lang="en-US" dirty="0"/>
              <a:t>first </a:t>
            </a:r>
            <a:r>
              <a:rPr lang="en-US" dirty="0" smtClean="0"/>
              <a:t>group (P1) </a:t>
            </a:r>
            <a:r>
              <a:rPr lang="en-US" dirty="0"/>
              <a:t>receives a single booster (R1) 4 months after the SP, and those who remained </a:t>
            </a:r>
            <a:r>
              <a:rPr lang="en-US" dirty="0" err="1"/>
              <a:t>nonresponders</a:t>
            </a:r>
            <a:r>
              <a:rPr lang="en-US" dirty="0"/>
              <a:t> receive a double booster (R1b) 2 years after the SP. </a:t>
            </a:r>
            <a:endParaRPr lang="en-US" dirty="0" smtClean="0"/>
          </a:p>
          <a:p>
            <a:r>
              <a:rPr lang="en-US" dirty="0" smtClean="0"/>
              <a:t>The </a:t>
            </a:r>
            <a:r>
              <a:rPr lang="en-US" dirty="0"/>
              <a:t>second group (P2) receives a unique double booster (R2), 2 years after the SP.</a:t>
            </a:r>
          </a:p>
          <a:p>
            <a:endParaRPr lang="fr-FR" dirty="0"/>
          </a:p>
        </p:txBody>
      </p:sp>
    </p:spTree>
    <p:extLst>
      <p:ext uri="{BB962C8B-B14F-4D97-AF65-F5344CB8AC3E}">
        <p14:creationId xmlns:p14="http://schemas.microsoft.com/office/powerpoint/2010/main" val="87121256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fr-FR" dirty="0" smtClean="0"/>
              <a:t>Our </a:t>
            </a:r>
            <a:r>
              <a:rPr lang="fr-FR" dirty="0" err="1" smtClean="0"/>
              <a:t>study</a:t>
            </a:r>
            <a:r>
              <a:rPr lang="fr-FR" dirty="0" smtClean="0"/>
              <a:t> </a:t>
            </a:r>
            <a:r>
              <a:rPr lang="fr-FR" dirty="0" err="1" smtClean="0"/>
              <a:t>protocol</a:t>
            </a:r>
            <a:endParaRPr lang="fr-FR" dirty="0"/>
          </a:p>
        </p:txBody>
      </p:sp>
      <p:pic>
        <p:nvPicPr>
          <p:cNvPr id="4" name="Content Placeholder 3" descr="06.jpg"/>
          <p:cNvPicPr>
            <a:picLocks noGrp="1" noChangeAspect="1"/>
          </p:cNvPicPr>
          <p:nvPr>
            <p:ph idx="1"/>
          </p:nvPr>
        </p:nvPicPr>
        <p:blipFill>
          <a:blip r:embed="rId2">
            <a:extLst>
              <a:ext uri="{28A0092B-C50C-407E-A947-70E740481C1C}">
                <a14:useLocalDpi xmlns:a14="http://schemas.microsoft.com/office/drawing/2010/main" val="0"/>
              </a:ext>
            </a:extLst>
          </a:blip>
          <a:srcRect l="-2291" r="-2291"/>
          <a:stretch>
            <a:fillRect/>
          </a:stretch>
        </p:blipFill>
        <p:spPr>
          <a:xfrm>
            <a:off x="153950" y="1561908"/>
            <a:ext cx="9110040" cy="5010171"/>
          </a:xfrm>
        </p:spPr>
      </p:pic>
      <p:sp>
        <p:nvSpPr>
          <p:cNvPr id="5" name="TextBox 4"/>
          <p:cNvSpPr txBox="1"/>
          <p:nvPr/>
        </p:nvSpPr>
        <p:spPr>
          <a:xfrm>
            <a:off x="936530" y="3370613"/>
            <a:ext cx="2719787" cy="369332"/>
          </a:xfrm>
          <a:prstGeom prst="rect">
            <a:avLst/>
          </a:prstGeom>
          <a:solidFill>
            <a:srgbClr val="FFFFFF"/>
          </a:solidFill>
          <a:ln>
            <a:solidFill>
              <a:srgbClr val="000000"/>
            </a:solidFill>
          </a:ln>
        </p:spPr>
        <p:txBody>
          <a:bodyPr wrap="square" rtlCol="0">
            <a:spAutoFit/>
          </a:bodyPr>
          <a:lstStyle/>
          <a:p>
            <a:pPr algn="ctr"/>
            <a:r>
              <a:rPr lang="fr-FR" dirty="0" smtClean="0"/>
              <a:t>Standard </a:t>
            </a:r>
            <a:r>
              <a:rPr lang="fr-FR" dirty="0" err="1" smtClean="0"/>
              <a:t>protocol</a:t>
            </a:r>
            <a:endParaRPr lang="fr-FR" dirty="0"/>
          </a:p>
        </p:txBody>
      </p:sp>
      <p:sp>
        <p:nvSpPr>
          <p:cNvPr id="6" name="TextBox 5"/>
          <p:cNvSpPr txBox="1"/>
          <p:nvPr/>
        </p:nvSpPr>
        <p:spPr>
          <a:xfrm>
            <a:off x="1282918" y="5217799"/>
            <a:ext cx="1000677" cy="369332"/>
          </a:xfrm>
          <a:prstGeom prst="rect">
            <a:avLst/>
          </a:prstGeom>
          <a:solidFill>
            <a:srgbClr val="FFFFFF"/>
          </a:solidFill>
          <a:ln>
            <a:solidFill>
              <a:srgbClr val="000000"/>
            </a:solidFill>
          </a:ln>
        </p:spPr>
        <p:txBody>
          <a:bodyPr wrap="square" rtlCol="0">
            <a:spAutoFit/>
          </a:bodyPr>
          <a:lstStyle/>
          <a:p>
            <a:r>
              <a:rPr lang="fr-FR" dirty="0" smtClean="0"/>
              <a:t>1 </a:t>
            </a:r>
            <a:r>
              <a:rPr lang="fr-FR" dirty="0" err="1" smtClean="0"/>
              <a:t>month</a:t>
            </a:r>
            <a:endParaRPr lang="fr-FR" dirty="0"/>
          </a:p>
        </p:txBody>
      </p:sp>
      <p:sp>
        <p:nvSpPr>
          <p:cNvPr id="7" name="TextBox 6"/>
          <p:cNvSpPr txBox="1"/>
          <p:nvPr/>
        </p:nvSpPr>
        <p:spPr>
          <a:xfrm>
            <a:off x="2527350" y="5239252"/>
            <a:ext cx="1128968" cy="369332"/>
          </a:xfrm>
          <a:prstGeom prst="rect">
            <a:avLst/>
          </a:prstGeom>
          <a:solidFill>
            <a:srgbClr val="FFFFFF"/>
          </a:solidFill>
          <a:ln>
            <a:solidFill>
              <a:srgbClr val="000000"/>
            </a:solidFill>
          </a:ln>
        </p:spPr>
        <p:txBody>
          <a:bodyPr wrap="square" rtlCol="0">
            <a:spAutoFit/>
          </a:bodyPr>
          <a:lstStyle/>
          <a:p>
            <a:r>
              <a:rPr lang="fr-FR" dirty="0"/>
              <a:t>6</a:t>
            </a:r>
            <a:r>
              <a:rPr lang="fr-FR" dirty="0" smtClean="0"/>
              <a:t> </a:t>
            </a:r>
            <a:r>
              <a:rPr lang="fr-FR" dirty="0" err="1" smtClean="0"/>
              <a:t>months</a:t>
            </a:r>
            <a:endParaRPr lang="fr-FR" dirty="0"/>
          </a:p>
        </p:txBody>
      </p:sp>
      <p:sp>
        <p:nvSpPr>
          <p:cNvPr id="8" name="TextBox 7"/>
          <p:cNvSpPr txBox="1"/>
          <p:nvPr/>
        </p:nvSpPr>
        <p:spPr>
          <a:xfrm>
            <a:off x="3871313" y="5239252"/>
            <a:ext cx="1337335" cy="369332"/>
          </a:xfrm>
          <a:prstGeom prst="rect">
            <a:avLst/>
          </a:prstGeom>
          <a:solidFill>
            <a:srgbClr val="FFFFFF"/>
          </a:solidFill>
          <a:ln>
            <a:solidFill>
              <a:srgbClr val="000000"/>
            </a:solidFill>
          </a:ln>
        </p:spPr>
        <p:txBody>
          <a:bodyPr wrap="square" rtlCol="0">
            <a:spAutoFit/>
          </a:bodyPr>
          <a:lstStyle/>
          <a:p>
            <a:r>
              <a:rPr lang="fr-FR" dirty="0" smtClean="0"/>
              <a:t>6+4 </a:t>
            </a:r>
            <a:r>
              <a:rPr lang="fr-FR" dirty="0" err="1" smtClean="0"/>
              <a:t>months</a:t>
            </a:r>
            <a:endParaRPr lang="fr-FR" dirty="0"/>
          </a:p>
        </p:txBody>
      </p:sp>
      <p:sp>
        <p:nvSpPr>
          <p:cNvPr id="9" name="TextBox 8"/>
          <p:cNvSpPr txBox="1"/>
          <p:nvPr/>
        </p:nvSpPr>
        <p:spPr>
          <a:xfrm>
            <a:off x="5396435" y="5223360"/>
            <a:ext cx="2275416" cy="369332"/>
          </a:xfrm>
          <a:prstGeom prst="rect">
            <a:avLst/>
          </a:prstGeom>
          <a:solidFill>
            <a:srgbClr val="FFFFFF"/>
          </a:solidFill>
          <a:ln>
            <a:solidFill>
              <a:srgbClr val="000000"/>
            </a:solidFill>
          </a:ln>
        </p:spPr>
        <p:txBody>
          <a:bodyPr wrap="square" rtlCol="0">
            <a:spAutoFit/>
          </a:bodyPr>
          <a:lstStyle/>
          <a:p>
            <a:r>
              <a:rPr lang="fr-FR" dirty="0"/>
              <a:t>6</a:t>
            </a:r>
            <a:r>
              <a:rPr lang="fr-FR" dirty="0" smtClean="0"/>
              <a:t> </a:t>
            </a:r>
            <a:r>
              <a:rPr lang="fr-FR" dirty="0" err="1" smtClean="0"/>
              <a:t>months</a:t>
            </a:r>
            <a:r>
              <a:rPr lang="fr-FR" dirty="0" smtClean="0"/>
              <a:t> + 2 </a:t>
            </a:r>
            <a:r>
              <a:rPr lang="fr-FR" dirty="0" err="1" smtClean="0"/>
              <a:t>years</a:t>
            </a:r>
            <a:endParaRPr lang="fr-FR" dirty="0"/>
          </a:p>
        </p:txBody>
      </p:sp>
    </p:spTree>
    <p:extLst>
      <p:ext uri="{BB962C8B-B14F-4D97-AF65-F5344CB8AC3E}">
        <p14:creationId xmlns:p14="http://schemas.microsoft.com/office/powerpoint/2010/main" val="3941293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pic>
        <p:nvPicPr>
          <p:cNvPr id="4" name="Content Placeholder 3" descr="03.jpg"/>
          <p:cNvPicPr>
            <a:picLocks noGrp="1" noChangeAspect="1"/>
          </p:cNvPicPr>
          <p:nvPr>
            <p:ph idx="1"/>
          </p:nvPr>
        </p:nvPicPr>
        <p:blipFill rotWithShape="1">
          <a:blip r:embed="rId2">
            <a:extLst>
              <a:ext uri="{28A0092B-C50C-407E-A947-70E740481C1C}">
                <a14:useLocalDpi xmlns:a14="http://schemas.microsoft.com/office/drawing/2010/main" val="0"/>
              </a:ext>
            </a:extLst>
          </a:blip>
          <a:srcRect l="-83" r="140"/>
          <a:stretch/>
        </p:blipFill>
        <p:spPr>
          <a:xfrm>
            <a:off x="1834573" y="500280"/>
            <a:ext cx="5916437" cy="6249220"/>
          </a:xfrm>
        </p:spPr>
      </p:pic>
      <p:sp>
        <p:nvSpPr>
          <p:cNvPr id="5" name="TextBox 4"/>
          <p:cNvSpPr txBox="1"/>
          <p:nvPr/>
        </p:nvSpPr>
        <p:spPr>
          <a:xfrm>
            <a:off x="5785960" y="2814207"/>
            <a:ext cx="1847403" cy="646331"/>
          </a:xfrm>
          <a:prstGeom prst="rect">
            <a:avLst/>
          </a:prstGeom>
          <a:solidFill>
            <a:schemeClr val="bg1">
              <a:lumMod val="85000"/>
            </a:schemeClr>
          </a:solidFill>
        </p:spPr>
        <p:txBody>
          <a:bodyPr wrap="square" rtlCol="0">
            <a:spAutoFit/>
          </a:bodyPr>
          <a:lstStyle/>
          <a:p>
            <a:r>
              <a:rPr lang="fr-FR" dirty="0" smtClean="0"/>
              <a:t>Response (%)</a:t>
            </a:r>
            <a:endParaRPr lang="fr-FR" dirty="0"/>
          </a:p>
          <a:p>
            <a:r>
              <a:rPr lang="fr-FR" dirty="0" err="1" smtClean="0"/>
              <a:t>Mean</a:t>
            </a:r>
            <a:r>
              <a:rPr lang="fr-FR" dirty="0" smtClean="0"/>
              <a:t> </a:t>
            </a:r>
            <a:r>
              <a:rPr lang="fr-FR" dirty="0" err="1" smtClean="0"/>
              <a:t>age</a:t>
            </a:r>
            <a:r>
              <a:rPr lang="fr-FR" dirty="0" smtClean="0"/>
              <a:t> (</a:t>
            </a:r>
            <a:r>
              <a:rPr lang="fr-FR" dirty="0" err="1" smtClean="0"/>
              <a:t>years</a:t>
            </a:r>
            <a:r>
              <a:rPr lang="fr-FR" dirty="0" smtClean="0"/>
              <a:t>)</a:t>
            </a:r>
            <a:endParaRPr lang="fr-FR" dirty="0"/>
          </a:p>
        </p:txBody>
      </p:sp>
      <p:sp>
        <p:nvSpPr>
          <p:cNvPr id="6" name="TextBox 5"/>
          <p:cNvSpPr txBox="1"/>
          <p:nvPr/>
        </p:nvSpPr>
        <p:spPr>
          <a:xfrm>
            <a:off x="2399057" y="5541559"/>
            <a:ext cx="1616477" cy="369332"/>
          </a:xfrm>
          <a:prstGeom prst="rect">
            <a:avLst/>
          </a:prstGeom>
          <a:solidFill>
            <a:schemeClr val="bg1"/>
          </a:solidFill>
        </p:spPr>
        <p:txBody>
          <a:bodyPr wrap="square" rtlCol="0">
            <a:spAutoFit/>
          </a:bodyPr>
          <a:lstStyle/>
          <a:p>
            <a:r>
              <a:rPr lang="fr-FR" dirty="0" err="1" smtClean="0"/>
              <a:t>nonresponders</a:t>
            </a:r>
            <a:endParaRPr lang="fr-FR" dirty="0"/>
          </a:p>
        </p:txBody>
      </p:sp>
      <p:sp>
        <p:nvSpPr>
          <p:cNvPr id="7" name="TextBox 6"/>
          <p:cNvSpPr txBox="1"/>
          <p:nvPr/>
        </p:nvSpPr>
        <p:spPr>
          <a:xfrm>
            <a:off x="4169482" y="5538491"/>
            <a:ext cx="1616477" cy="369332"/>
          </a:xfrm>
          <a:prstGeom prst="rect">
            <a:avLst/>
          </a:prstGeom>
          <a:solidFill>
            <a:schemeClr val="bg1"/>
          </a:solidFill>
        </p:spPr>
        <p:txBody>
          <a:bodyPr wrap="square" rtlCol="0">
            <a:spAutoFit/>
          </a:bodyPr>
          <a:lstStyle/>
          <a:p>
            <a:r>
              <a:rPr lang="fr-FR" dirty="0" err="1" smtClean="0"/>
              <a:t>responders</a:t>
            </a:r>
            <a:endParaRPr lang="fr-FR" dirty="0"/>
          </a:p>
        </p:txBody>
      </p:sp>
      <p:sp>
        <p:nvSpPr>
          <p:cNvPr id="8" name="TextBox 7"/>
          <p:cNvSpPr txBox="1"/>
          <p:nvPr/>
        </p:nvSpPr>
        <p:spPr>
          <a:xfrm>
            <a:off x="6068204" y="5541559"/>
            <a:ext cx="846726" cy="369332"/>
          </a:xfrm>
          <a:prstGeom prst="rect">
            <a:avLst/>
          </a:prstGeom>
          <a:noFill/>
        </p:spPr>
        <p:txBody>
          <a:bodyPr wrap="square" rtlCol="0">
            <a:spAutoFit/>
          </a:bodyPr>
          <a:lstStyle/>
          <a:p>
            <a:r>
              <a:rPr lang="fr-FR" dirty="0" smtClean="0"/>
              <a:t>To SP</a:t>
            </a:r>
            <a:endParaRPr lang="fr-FR" dirty="0"/>
          </a:p>
        </p:txBody>
      </p:sp>
    </p:spTree>
    <p:extLst>
      <p:ext uri="{BB962C8B-B14F-4D97-AF65-F5344CB8AC3E}">
        <p14:creationId xmlns:p14="http://schemas.microsoft.com/office/powerpoint/2010/main" val="33985842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533"/>
            <a:ext cx="8229600" cy="1143000"/>
          </a:xfrm>
          <a:ln>
            <a:solidFill>
              <a:srgbClr val="FF0000"/>
            </a:solidFill>
          </a:ln>
        </p:spPr>
        <p:txBody>
          <a:bodyPr/>
          <a:lstStyle/>
          <a:p>
            <a:r>
              <a:rPr lang="en-US" dirty="0" smtClean="0"/>
              <a:t>RESULTS</a:t>
            </a:r>
            <a:r>
              <a:rPr lang="en-US" b="1" dirty="0" smtClean="0"/>
              <a:t>: </a:t>
            </a:r>
            <a:endParaRPr lang="fr-FR" dirty="0"/>
          </a:p>
        </p:txBody>
      </p:sp>
      <p:sp>
        <p:nvSpPr>
          <p:cNvPr id="3" name="Content Placeholder 2"/>
          <p:cNvSpPr>
            <a:spLocks noGrp="1"/>
          </p:cNvSpPr>
          <p:nvPr>
            <p:ph idx="1"/>
          </p:nvPr>
        </p:nvSpPr>
        <p:spPr>
          <a:xfrm>
            <a:off x="457200" y="1164059"/>
            <a:ext cx="8229600" cy="4525963"/>
          </a:xfrm>
        </p:spPr>
        <p:txBody>
          <a:bodyPr>
            <a:normAutofit/>
          </a:bodyPr>
          <a:lstStyle/>
          <a:p>
            <a:r>
              <a:rPr lang="en-US" dirty="0" smtClean="0"/>
              <a:t>the </a:t>
            </a:r>
            <a:r>
              <a:rPr lang="en-US" dirty="0"/>
              <a:t>rate of response after the vaccination by the SP is 75.5 %( 145/192)</a:t>
            </a:r>
            <a:r>
              <a:rPr lang="en-US" dirty="0" smtClean="0"/>
              <a:t>.</a:t>
            </a:r>
            <a:endParaRPr lang="en-US" dirty="0"/>
          </a:p>
        </p:txBody>
      </p:sp>
      <p:pic>
        <p:nvPicPr>
          <p:cNvPr id="4" name="Content Placeholder 3" descr="02.jpg"/>
          <p:cNvPicPr>
            <a:picLocks noChangeAspect="1"/>
          </p:cNvPicPr>
          <p:nvPr/>
        </p:nvPicPr>
        <p:blipFill rotWithShape="1">
          <a:blip r:embed="rId2">
            <a:extLst>
              <a:ext uri="{28A0092B-C50C-407E-A947-70E740481C1C}">
                <a14:useLocalDpi xmlns:a14="http://schemas.microsoft.com/office/drawing/2010/main" val="0"/>
              </a:ext>
            </a:extLst>
          </a:blip>
          <a:srcRect l="199" r="143"/>
          <a:stretch/>
        </p:blipFill>
        <p:spPr>
          <a:xfrm>
            <a:off x="1050477" y="2304761"/>
            <a:ext cx="6942104" cy="5430334"/>
          </a:xfrm>
          <a:prstGeom prst="rect">
            <a:avLst/>
          </a:prstGeom>
        </p:spPr>
      </p:pic>
      <p:sp>
        <p:nvSpPr>
          <p:cNvPr id="5" name="TextBox 4"/>
          <p:cNvSpPr txBox="1"/>
          <p:nvPr/>
        </p:nvSpPr>
        <p:spPr>
          <a:xfrm>
            <a:off x="3579342" y="6413843"/>
            <a:ext cx="1847402" cy="369332"/>
          </a:xfrm>
          <a:prstGeom prst="rect">
            <a:avLst/>
          </a:prstGeom>
          <a:solidFill>
            <a:srgbClr val="FFFFFF"/>
          </a:solidFill>
        </p:spPr>
        <p:txBody>
          <a:bodyPr wrap="square" rtlCol="0">
            <a:spAutoFit/>
          </a:bodyPr>
          <a:lstStyle/>
          <a:p>
            <a:r>
              <a:rPr lang="fr-FR" dirty="0" smtClean="0"/>
              <a:t>Anti </a:t>
            </a:r>
            <a:r>
              <a:rPr lang="fr-FR" dirty="0" err="1" smtClean="0"/>
              <a:t>HBs</a:t>
            </a:r>
            <a:r>
              <a:rPr lang="fr-FR" dirty="0" smtClean="0"/>
              <a:t> Ab </a:t>
            </a:r>
            <a:r>
              <a:rPr lang="fr-FR" dirty="0" err="1" smtClean="0"/>
              <a:t>titers</a:t>
            </a:r>
            <a:endParaRPr lang="fr-FR" dirty="0"/>
          </a:p>
        </p:txBody>
      </p:sp>
    </p:spTree>
    <p:extLst>
      <p:ext uri="{BB962C8B-B14F-4D97-AF65-F5344CB8AC3E}">
        <p14:creationId xmlns:p14="http://schemas.microsoft.com/office/powerpoint/2010/main" val="153123736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83773"/>
          </a:xfrm>
          <a:ln>
            <a:solidFill>
              <a:srgbClr val="FF0000"/>
            </a:solidFill>
          </a:ln>
        </p:spPr>
        <p:txBody>
          <a:bodyPr/>
          <a:lstStyle/>
          <a:p>
            <a:r>
              <a:rPr lang="en-US" dirty="0"/>
              <a:t>RESULTS</a:t>
            </a:r>
            <a:endParaRPr lang="fr-FR" dirty="0"/>
          </a:p>
        </p:txBody>
      </p:sp>
      <p:sp>
        <p:nvSpPr>
          <p:cNvPr id="4" name="TextBox 3"/>
          <p:cNvSpPr txBox="1"/>
          <p:nvPr/>
        </p:nvSpPr>
        <p:spPr>
          <a:xfrm>
            <a:off x="2442121" y="1278071"/>
            <a:ext cx="1562957" cy="646331"/>
          </a:xfrm>
          <a:prstGeom prst="rect">
            <a:avLst/>
          </a:prstGeom>
          <a:noFill/>
          <a:ln>
            <a:solidFill>
              <a:srgbClr val="000000"/>
            </a:solidFill>
          </a:ln>
        </p:spPr>
        <p:txBody>
          <a:bodyPr wrap="square" rtlCol="0">
            <a:spAutoFit/>
          </a:bodyPr>
          <a:lstStyle/>
          <a:p>
            <a:pPr algn="ctr"/>
            <a:r>
              <a:rPr lang="fr-FR" dirty="0" smtClean="0"/>
              <a:t>192 </a:t>
            </a:r>
            <a:r>
              <a:rPr lang="fr-FR" dirty="0" err="1" smtClean="0"/>
              <a:t>healthy</a:t>
            </a:r>
            <a:r>
              <a:rPr lang="fr-FR" dirty="0" smtClean="0"/>
              <a:t> </a:t>
            </a:r>
            <a:r>
              <a:rPr lang="fr-FR" dirty="0" err="1" smtClean="0"/>
              <a:t>workers</a:t>
            </a:r>
            <a:endParaRPr lang="fr-FR" dirty="0"/>
          </a:p>
        </p:txBody>
      </p:sp>
      <p:sp>
        <p:nvSpPr>
          <p:cNvPr id="5" name="TextBox 4"/>
          <p:cNvSpPr txBox="1"/>
          <p:nvPr/>
        </p:nvSpPr>
        <p:spPr>
          <a:xfrm>
            <a:off x="457200" y="2233081"/>
            <a:ext cx="1984921" cy="646331"/>
          </a:xfrm>
          <a:prstGeom prst="rect">
            <a:avLst/>
          </a:prstGeom>
          <a:noFill/>
          <a:ln>
            <a:solidFill>
              <a:srgbClr val="000000"/>
            </a:solidFill>
          </a:ln>
        </p:spPr>
        <p:txBody>
          <a:bodyPr wrap="square" rtlCol="0">
            <a:spAutoFit/>
          </a:bodyPr>
          <a:lstStyle/>
          <a:p>
            <a:pPr algn="ctr"/>
            <a:r>
              <a:rPr lang="fr-FR" dirty="0" smtClean="0"/>
              <a:t>145 protective </a:t>
            </a:r>
            <a:r>
              <a:rPr lang="fr-FR" dirty="0" err="1" smtClean="0"/>
              <a:t>responses</a:t>
            </a:r>
            <a:r>
              <a:rPr lang="fr-FR" dirty="0" smtClean="0"/>
              <a:t> </a:t>
            </a:r>
            <a:r>
              <a:rPr lang="fr-FR" dirty="0" err="1" smtClean="0"/>
              <a:t>after</a:t>
            </a:r>
            <a:r>
              <a:rPr lang="fr-FR" dirty="0" smtClean="0"/>
              <a:t> SP</a:t>
            </a:r>
            <a:endParaRPr lang="fr-FR" dirty="0"/>
          </a:p>
        </p:txBody>
      </p:sp>
      <p:sp>
        <p:nvSpPr>
          <p:cNvPr id="6" name="TextBox 5"/>
          <p:cNvSpPr txBox="1"/>
          <p:nvPr/>
        </p:nvSpPr>
        <p:spPr>
          <a:xfrm>
            <a:off x="4214403" y="2233081"/>
            <a:ext cx="1869968" cy="646331"/>
          </a:xfrm>
          <a:prstGeom prst="rect">
            <a:avLst/>
          </a:prstGeom>
          <a:solidFill>
            <a:srgbClr val="FFFF00"/>
          </a:solidFill>
          <a:ln>
            <a:solidFill>
              <a:srgbClr val="000000"/>
            </a:solidFill>
          </a:ln>
        </p:spPr>
        <p:txBody>
          <a:bodyPr wrap="square" rtlCol="0">
            <a:spAutoFit/>
          </a:bodyPr>
          <a:lstStyle/>
          <a:p>
            <a:pPr algn="ctr"/>
            <a:r>
              <a:rPr lang="fr-FR" dirty="0" smtClean="0"/>
              <a:t>47 </a:t>
            </a:r>
            <a:r>
              <a:rPr lang="fr-FR" dirty="0" err="1" smtClean="0"/>
              <a:t>nonresponders</a:t>
            </a:r>
            <a:r>
              <a:rPr lang="fr-FR" dirty="0" smtClean="0"/>
              <a:t> to SP</a:t>
            </a:r>
            <a:endParaRPr lang="fr-FR" dirty="0"/>
          </a:p>
        </p:txBody>
      </p:sp>
      <p:sp>
        <p:nvSpPr>
          <p:cNvPr id="7" name="TextBox 6"/>
          <p:cNvSpPr txBox="1"/>
          <p:nvPr/>
        </p:nvSpPr>
        <p:spPr>
          <a:xfrm>
            <a:off x="5861091" y="3224011"/>
            <a:ext cx="1590868" cy="923330"/>
          </a:xfrm>
          <a:prstGeom prst="rect">
            <a:avLst/>
          </a:prstGeom>
          <a:noFill/>
          <a:ln>
            <a:solidFill>
              <a:srgbClr val="000000"/>
            </a:solidFill>
          </a:ln>
        </p:spPr>
        <p:txBody>
          <a:bodyPr wrap="square" rtlCol="0">
            <a:spAutoFit/>
          </a:bodyPr>
          <a:lstStyle/>
          <a:p>
            <a:pPr algn="ctr"/>
            <a:r>
              <a:rPr lang="fr-FR" dirty="0" smtClean="0"/>
              <a:t>19 </a:t>
            </a:r>
            <a:r>
              <a:rPr lang="fr-FR" dirty="0" err="1" smtClean="0"/>
              <a:t>received</a:t>
            </a:r>
            <a:r>
              <a:rPr lang="fr-FR" dirty="0" smtClean="0"/>
              <a:t> one double dose </a:t>
            </a:r>
            <a:r>
              <a:rPr lang="fr-FR" dirty="0" err="1" smtClean="0"/>
              <a:t>at</a:t>
            </a:r>
            <a:r>
              <a:rPr lang="fr-FR" dirty="0" smtClean="0"/>
              <a:t> 2 </a:t>
            </a:r>
            <a:r>
              <a:rPr lang="fr-FR" dirty="0" err="1" smtClean="0"/>
              <a:t>years</a:t>
            </a:r>
            <a:endParaRPr lang="fr-FR" dirty="0"/>
          </a:p>
        </p:txBody>
      </p:sp>
      <p:sp>
        <p:nvSpPr>
          <p:cNvPr id="8" name="TextBox 7"/>
          <p:cNvSpPr txBox="1"/>
          <p:nvPr/>
        </p:nvSpPr>
        <p:spPr>
          <a:xfrm>
            <a:off x="2442121" y="3224011"/>
            <a:ext cx="1437363" cy="923330"/>
          </a:xfrm>
          <a:prstGeom prst="rect">
            <a:avLst/>
          </a:prstGeom>
          <a:noFill/>
          <a:ln>
            <a:solidFill>
              <a:srgbClr val="000000"/>
            </a:solidFill>
          </a:ln>
        </p:spPr>
        <p:txBody>
          <a:bodyPr wrap="square" rtlCol="0">
            <a:spAutoFit/>
          </a:bodyPr>
          <a:lstStyle/>
          <a:p>
            <a:pPr algn="ctr"/>
            <a:r>
              <a:rPr lang="fr-FR" dirty="0" smtClean="0"/>
              <a:t>28 </a:t>
            </a:r>
            <a:r>
              <a:rPr lang="fr-FR" dirty="0" err="1" smtClean="0"/>
              <a:t>received</a:t>
            </a:r>
            <a:r>
              <a:rPr lang="fr-FR" dirty="0" smtClean="0"/>
              <a:t> a booster </a:t>
            </a:r>
            <a:r>
              <a:rPr lang="fr-FR" dirty="0" err="1" smtClean="0"/>
              <a:t>at</a:t>
            </a:r>
            <a:r>
              <a:rPr lang="fr-FR" dirty="0" smtClean="0"/>
              <a:t> 4 </a:t>
            </a:r>
            <a:r>
              <a:rPr lang="fr-FR" dirty="0" err="1" smtClean="0"/>
              <a:t>months</a:t>
            </a:r>
            <a:endParaRPr lang="fr-FR" dirty="0"/>
          </a:p>
        </p:txBody>
      </p:sp>
      <p:sp>
        <p:nvSpPr>
          <p:cNvPr id="9" name="TextBox 8"/>
          <p:cNvSpPr txBox="1"/>
          <p:nvPr/>
        </p:nvSpPr>
        <p:spPr>
          <a:xfrm>
            <a:off x="1074533" y="4533784"/>
            <a:ext cx="1367588" cy="646331"/>
          </a:xfrm>
          <a:prstGeom prst="rect">
            <a:avLst/>
          </a:prstGeom>
          <a:noFill/>
          <a:ln>
            <a:solidFill>
              <a:srgbClr val="000000"/>
            </a:solidFill>
          </a:ln>
        </p:spPr>
        <p:txBody>
          <a:bodyPr wrap="square" rtlCol="0">
            <a:spAutoFit/>
          </a:bodyPr>
          <a:lstStyle/>
          <a:p>
            <a:pPr algn="ctr"/>
            <a:r>
              <a:rPr lang="fr-FR" dirty="0" smtClean="0"/>
              <a:t>9 protective </a:t>
            </a:r>
            <a:r>
              <a:rPr lang="fr-FR" dirty="0" err="1" smtClean="0"/>
              <a:t>responses</a:t>
            </a:r>
            <a:r>
              <a:rPr lang="fr-FR" dirty="0" smtClean="0"/>
              <a:t>  </a:t>
            </a:r>
            <a:endParaRPr lang="fr-FR" dirty="0"/>
          </a:p>
        </p:txBody>
      </p:sp>
      <p:sp>
        <p:nvSpPr>
          <p:cNvPr id="10" name="TextBox 9"/>
          <p:cNvSpPr txBox="1"/>
          <p:nvPr/>
        </p:nvSpPr>
        <p:spPr>
          <a:xfrm>
            <a:off x="3265465" y="4533784"/>
            <a:ext cx="2456077" cy="923330"/>
          </a:xfrm>
          <a:prstGeom prst="rect">
            <a:avLst/>
          </a:prstGeom>
          <a:solidFill>
            <a:srgbClr val="FFFF00"/>
          </a:solidFill>
          <a:ln>
            <a:solidFill>
              <a:srgbClr val="000000"/>
            </a:solidFill>
          </a:ln>
        </p:spPr>
        <p:txBody>
          <a:bodyPr wrap="square" rtlCol="0">
            <a:spAutoFit/>
          </a:bodyPr>
          <a:lstStyle/>
          <a:p>
            <a:pPr algn="ctr"/>
            <a:r>
              <a:rPr lang="fr-FR" dirty="0" smtClean="0"/>
              <a:t>19 </a:t>
            </a:r>
            <a:r>
              <a:rPr lang="fr-FR" dirty="0" err="1" smtClean="0"/>
              <a:t>nonresponders</a:t>
            </a:r>
            <a:r>
              <a:rPr lang="fr-FR" dirty="0" smtClean="0"/>
              <a:t> </a:t>
            </a:r>
            <a:r>
              <a:rPr lang="fr-FR" dirty="0" err="1" smtClean="0"/>
              <a:t>receive</a:t>
            </a:r>
            <a:r>
              <a:rPr lang="fr-FR" dirty="0" smtClean="0"/>
              <a:t> a double dose booster </a:t>
            </a:r>
            <a:r>
              <a:rPr lang="fr-FR" dirty="0" err="1" smtClean="0"/>
              <a:t>after</a:t>
            </a:r>
            <a:r>
              <a:rPr lang="fr-FR" dirty="0" smtClean="0"/>
              <a:t> 2 </a:t>
            </a:r>
            <a:r>
              <a:rPr lang="fr-FR" dirty="0" err="1" smtClean="0"/>
              <a:t>years</a:t>
            </a:r>
            <a:endParaRPr lang="fr-FR" dirty="0"/>
          </a:p>
        </p:txBody>
      </p:sp>
      <p:sp>
        <p:nvSpPr>
          <p:cNvPr id="11" name="TextBox 10"/>
          <p:cNvSpPr txBox="1"/>
          <p:nvPr/>
        </p:nvSpPr>
        <p:spPr>
          <a:xfrm>
            <a:off x="2902635" y="5736226"/>
            <a:ext cx="1311768" cy="646331"/>
          </a:xfrm>
          <a:prstGeom prst="rect">
            <a:avLst/>
          </a:prstGeom>
          <a:noFill/>
          <a:ln>
            <a:solidFill>
              <a:srgbClr val="000000"/>
            </a:solidFill>
          </a:ln>
        </p:spPr>
        <p:txBody>
          <a:bodyPr wrap="square" rtlCol="0">
            <a:spAutoFit/>
          </a:bodyPr>
          <a:lstStyle/>
          <a:p>
            <a:pPr algn="ctr"/>
            <a:r>
              <a:rPr lang="fr-FR" dirty="0" smtClean="0"/>
              <a:t>7 protective </a:t>
            </a:r>
            <a:r>
              <a:rPr lang="fr-FR" dirty="0" err="1" smtClean="0"/>
              <a:t>responses</a:t>
            </a:r>
            <a:endParaRPr lang="fr-FR" dirty="0"/>
          </a:p>
        </p:txBody>
      </p:sp>
      <p:sp>
        <p:nvSpPr>
          <p:cNvPr id="12" name="TextBox 11"/>
          <p:cNvSpPr txBox="1"/>
          <p:nvPr/>
        </p:nvSpPr>
        <p:spPr>
          <a:xfrm>
            <a:off x="4940062" y="5736226"/>
            <a:ext cx="1339679" cy="646331"/>
          </a:xfrm>
          <a:prstGeom prst="rect">
            <a:avLst/>
          </a:prstGeom>
          <a:solidFill>
            <a:srgbClr val="FFFF00"/>
          </a:solidFill>
          <a:ln>
            <a:solidFill>
              <a:srgbClr val="000000"/>
            </a:solidFill>
          </a:ln>
        </p:spPr>
        <p:txBody>
          <a:bodyPr wrap="square" rtlCol="0">
            <a:spAutoFit/>
          </a:bodyPr>
          <a:lstStyle/>
          <a:p>
            <a:pPr algn="ctr"/>
            <a:r>
              <a:rPr lang="fr-FR" dirty="0" smtClean="0"/>
              <a:t>12 non-</a:t>
            </a:r>
          </a:p>
          <a:p>
            <a:pPr algn="ctr"/>
            <a:r>
              <a:rPr lang="fr-FR" dirty="0" err="1" smtClean="0"/>
              <a:t>responders</a:t>
            </a:r>
            <a:endParaRPr lang="fr-FR" dirty="0"/>
          </a:p>
        </p:txBody>
      </p:sp>
      <p:sp>
        <p:nvSpPr>
          <p:cNvPr id="13" name="TextBox 12"/>
          <p:cNvSpPr txBox="1"/>
          <p:nvPr/>
        </p:nvSpPr>
        <p:spPr>
          <a:xfrm>
            <a:off x="7591509" y="2879412"/>
            <a:ext cx="1451317" cy="646331"/>
          </a:xfrm>
          <a:prstGeom prst="rect">
            <a:avLst/>
          </a:prstGeom>
          <a:noFill/>
          <a:ln>
            <a:solidFill>
              <a:srgbClr val="000000"/>
            </a:solidFill>
          </a:ln>
        </p:spPr>
        <p:txBody>
          <a:bodyPr wrap="square" rtlCol="0">
            <a:spAutoFit/>
          </a:bodyPr>
          <a:lstStyle/>
          <a:p>
            <a:pPr algn="ctr"/>
            <a:r>
              <a:rPr lang="fr-FR" dirty="0" smtClean="0"/>
              <a:t>12 protective </a:t>
            </a:r>
            <a:r>
              <a:rPr lang="fr-FR" dirty="0" err="1" smtClean="0"/>
              <a:t>responses</a:t>
            </a:r>
            <a:endParaRPr lang="fr-FR" dirty="0"/>
          </a:p>
        </p:txBody>
      </p:sp>
      <p:sp>
        <p:nvSpPr>
          <p:cNvPr id="14" name="TextBox 13"/>
          <p:cNvSpPr txBox="1"/>
          <p:nvPr/>
        </p:nvSpPr>
        <p:spPr>
          <a:xfrm>
            <a:off x="7591509" y="4210617"/>
            <a:ext cx="1381543" cy="646331"/>
          </a:xfrm>
          <a:prstGeom prst="rect">
            <a:avLst/>
          </a:prstGeom>
          <a:solidFill>
            <a:srgbClr val="FFFF00"/>
          </a:solidFill>
          <a:ln>
            <a:solidFill>
              <a:srgbClr val="000000"/>
            </a:solidFill>
          </a:ln>
        </p:spPr>
        <p:txBody>
          <a:bodyPr wrap="square" rtlCol="0">
            <a:spAutoFit/>
          </a:bodyPr>
          <a:lstStyle/>
          <a:p>
            <a:pPr algn="ctr"/>
            <a:r>
              <a:rPr lang="fr-FR" dirty="0" smtClean="0"/>
              <a:t>7 non-</a:t>
            </a:r>
            <a:r>
              <a:rPr lang="fr-FR" dirty="0" err="1" smtClean="0"/>
              <a:t>responders</a:t>
            </a:r>
            <a:endParaRPr lang="fr-FR" dirty="0"/>
          </a:p>
        </p:txBody>
      </p:sp>
      <p:cxnSp>
        <p:nvCxnSpPr>
          <p:cNvPr id="16" name="Straight Arrow Connector 15"/>
          <p:cNvCxnSpPr>
            <a:stCxn id="4" idx="2"/>
            <a:endCxn id="5" idx="0"/>
          </p:cNvCxnSpPr>
          <p:nvPr/>
        </p:nvCxnSpPr>
        <p:spPr>
          <a:xfrm flipH="1">
            <a:off x="1449661" y="1924402"/>
            <a:ext cx="1773939" cy="30867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4" idx="2"/>
            <a:endCxn id="6" idx="0"/>
          </p:cNvCxnSpPr>
          <p:nvPr/>
        </p:nvCxnSpPr>
        <p:spPr>
          <a:xfrm>
            <a:off x="3223600" y="1924402"/>
            <a:ext cx="1925787" cy="30867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6" idx="2"/>
            <a:endCxn id="8" idx="0"/>
          </p:cNvCxnSpPr>
          <p:nvPr/>
        </p:nvCxnSpPr>
        <p:spPr>
          <a:xfrm flipH="1">
            <a:off x="3160803" y="2879412"/>
            <a:ext cx="1988584" cy="3445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6" idx="2"/>
            <a:endCxn id="7" idx="0"/>
          </p:cNvCxnSpPr>
          <p:nvPr/>
        </p:nvCxnSpPr>
        <p:spPr>
          <a:xfrm>
            <a:off x="5149387" y="2879412"/>
            <a:ext cx="1507138" cy="3445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8" idx="2"/>
            <a:endCxn id="9" idx="0"/>
          </p:cNvCxnSpPr>
          <p:nvPr/>
        </p:nvCxnSpPr>
        <p:spPr>
          <a:xfrm flipH="1">
            <a:off x="1758327" y="4147341"/>
            <a:ext cx="1402476" cy="3864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8" idx="2"/>
            <a:endCxn id="10" idx="0"/>
          </p:cNvCxnSpPr>
          <p:nvPr/>
        </p:nvCxnSpPr>
        <p:spPr>
          <a:xfrm>
            <a:off x="3160803" y="4147341"/>
            <a:ext cx="1332701" cy="3864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10" idx="2"/>
            <a:endCxn id="11" idx="0"/>
          </p:cNvCxnSpPr>
          <p:nvPr/>
        </p:nvCxnSpPr>
        <p:spPr>
          <a:xfrm flipH="1">
            <a:off x="3558519" y="5457114"/>
            <a:ext cx="934985" cy="2791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10" idx="2"/>
            <a:endCxn id="12" idx="0"/>
          </p:cNvCxnSpPr>
          <p:nvPr/>
        </p:nvCxnSpPr>
        <p:spPr>
          <a:xfrm>
            <a:off x="4493504" y="5457114"/>
            <a:ext cx="1116398" cy="2791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a:stCxn id="7" idx="3"/>
            <a:endCxn id="13" idx="1"/>
          </p:cNvCxnSpPr>
          <p:nvPr/>
        </p:nvCxnSpPr>
        <p:spPr>
          <a:xfrm flipV="1">
            <a:off x="7451959" y="3202578"/>
            <a:ext cx="139550" cy="4830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7" idx="3"/>
            <a:endCxn id="14" idx="0"/>
          </p:cNvCxnSpPr>
          <p:nvPr/>
        </p:nvCxnSpPr>
        <p:spPr>
          <a:xfrm>
            <a:off x="7451959" y="3685676"/>
            <a:ext cx="830322" cy="52494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7500976" y="5736225"/>
            <a:ext cx="1472076" cy="646331"/>
          </a:xfrm>
          <a:prstGeom prst="rect">
            <a:avLst/>
          </a:prstGeom>
          <a:solidFill>
            <a:srgbClr val="FFFF00"/>
          </a:solidFill>
          <a:ln w="38100" cmpd="sng">
            <a:solidFill>
              <a:srgbClr val="FF0000"/>
            </a:solidFill>
          </a:ln>
        </p:spPr>
        <p:txBody>
          <a:bodyPr wrap="square" rtlCol="0">
            <a:spAutoFit/>
          </a:bodyPr>
          <a:lstStyle/>
          <a:p>
            <a:r>
              <a:rPr lang="fr-FR" dirty="0" smtClean="0"/>
              <a:t>19/192 non </a:t>
            </a:r>
            <a:r>
              <a:rPr lang="fr-FR" dirty="0" err="1" smtClean="0"/>
              <a:t>responders</a:t>
            </a:r>
            <a:endParaRPr lang="fr-FR" dirty="0"/>
          </a:p>
        </p:txBody>
      </p:sp>
    </p:spTree>
    <p:extLst>
      <p:ext uri="{BB962C8B-B14F-4D97-AF65-F5344CB8AC3E}">
        <p14:creationId xmlns:p14="http://schemas.microsoft.com/office/powerpoint/2010/main" val="32625301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RESULTS</a:t>
            </a:r>
            <a:r>
              <a:rPr lang="en-US" b="1" dirty="0" smtClean="0"/>
              <a:t>: </a:t>
            </a:r>
            <a:endParaRPr lang="fr-FR" dirty="0"/>
          </a:p>
        </p:txBody>
      </p:sp>
      <p:sp>
        <p:nvSpPr>
          <p:cNvPr id="3" name="Content Placeholder 2"/>
          <p:cNvSpPr>
            <a:spLocks noGrp="1"/>
          </p:cNvSpPr>
          <p:nvPr>
            <p:ph idx="1"/>
          </p:nvPr>
        </p:nvSpPr>
        <p:spPr/>
        <p:txBody>
          <a:bodyPr>
            <a:normAutofit fontScale="92500" lnSpcReduction="10000"/>
          </a:bodyPr>
          <a:lstStyle/>
          <a:p>
            <a:r>
              <a:rPr lang="en-US" dirty="0" smtClean="0"/>
              <a:t>28 </a:t>
            </a:r>
            <a:r>
              <a:rPr lang="en-US" dirty="0" err="1"/>
              <a:t>nonresponders</a:t>
            </a:r>
            <a:r>
              <a:rPr lang="en-US" dirty="0"/>
              <a:t> (P1) receive a booster R1 after 4 months, their rate of response is 32.14 %( 9/28). The 19 </a:t>
            </a:r>
            <a:r>
              <a:rPr lang="en-US" dirty="0" err="1"/>
              <a:t>nonresponders</a:t>
            </a:r>
            <a:r>
              <a:rPr lang="en-US" dirty="0"/>
              <a:t> to R1 receive a double booster (R1b) after 2 years. Their rate of response is 36.84 %( 7/19). </a:t>
            </a:r>
            <a:endParaRPr lang="en-US" dirty="0" smtClean="0"/>
          </a:p>
          <a:p>
            <a:r>
              <a:rPr lang="en-US" dirty="0" smtClean="0"/>
              <a:t>The </a:t>
            </a:r>
            <a:r>
              <a:rPr lang="en-US" dirty="0"/>
              <a:t>rate of response among the group P1 is 57.14 %( 16/28).</a:t>
            </a:r>
          </a:p>
          <a:p>
            <a:r>
              <a:rPr lang="en-US" dirty="0"/>
              <a:t>19 </a:t>
            </a:r>
            <a:r>
              <a:rPr lang="en-US" dirty="0" err="1"/>
              <a:t>nonresponders</a:t>
            </a:r>
            <a:r>
              <a:rPr lang="en-US" dirty="0"/>
              <a:t> (P2) receive a unique double booster after 2 years. Their rate of response is 63.16 %( 12/19).</a:t>
            </a:r>
          </a:p>
          <a:p>
            <a:endParaRPr lang="fr-FR" dirty="0"/>
          </a:p>
        </p:txBody>
      </p:sp>
    </p:spTree>
    <p:extLst>
      <p:ext uri="{BB962C8B-B14F-4D97-AF65-F5344CB8AC3E}">
        <p14:creationId xmlns:p14="http://schemas.microsoft.com/office/powerpoint/2010/main" val="385700111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pic>
        <p:nvPicPr>
          <p:cNvPr id="5" name="Content Placeholder 4" descr="R1 vs R2 .png"/>
          <p:cNvPicPr>
            <a:picLocks noGrp="1" noChangeAspect="1"/>
          </p:cNvPicPr>
          <p:nvPr>
            <p:ph idx="1"/>
          </p:nvPr>
        </p:nvPicPr>
        <p:blipFill>
          <a:blip r:embed="rId2">
            <a:extLst>
              <a:ext uri="{28A0092B-C50C-407E-A947-70E740481C1C}">
                <a14:useLocalDpi xmlns:a14="http://schemas.microsoft.com/office/drawing/2010/main" val="0"/>
              </a:ext>
            </a:extLst>
          </a:blip>
          <a:srcRect t="4190" b="4190"/>
          <a:stretch>
            <a:fillRect/>
          </a:stretch>
        </p:blipFill>
        <p:spPr/>
      </p:pic>
    </p:spTree>
    <p:extLst>
      <p:ext uri="{BB962C8B-B14F-4D97-AF65-F5344CB8AC3E}">
        <p14:creationId xmlns:p14="http://schemas.microsoft.com/office/powerpoint/2010/main" val="5680794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fr-FR"/>
          </a:p>
        </p:txBody>
      </p:sp>
      <p:sp>
        <p:nvSpPr>
          <p:cNvPr id="3" name="Subtitle 2"/>
          <p:cNvSpPr>
            <a:spLocks noGrp="1"/>
          </p:cNvSpPr>
          <p:nvPr>
            <p:ph type="subTitle" idx="1"/>
          </p:nvPr>
        </p:nvSpPr>
        <p:spPr/>
        <p:txBody>
          <a:bodyPr/>
          <a:lstStyle/>
          <a:p>
            <a:endParaRPr lang="fr-FR"/>
          </a:p>
        </p:txBody>
      </p:sp>
      <p:pic>
        <p:nvPicPr>
          <p:cNvPr id="4" name="Picture 3"/>
          <p:cNvPicPr>
            <a:picLocks noChangeAspect="1"/>
          </p:cNvPicPr>
          <p:nvPr/>
        </p:nvPicPr>
        <p:blipFill>
          <a:blip r:embed="rId2"/>
          <a:stretch>
            <a:fillRect/>
          </a:stretch>
        </p:blipFill>
        <p:spPr>
          <a:xfrm>
            <a:off x="0" y="673100"/>
            <a:ext cx="9144000" cy="5488829"/>
          </a:xfrm>
          <a:prstGeom prst="rect">
            <a:avLst/>
          </a:prstGeom>
        </p:spPr>
      </p:pic>
    </p:spTree>
    <p:extLst>
      <p:ext uri="{BB962C8B-B14F-4D97-AF65-F5344CB8AC3E}">
        <p14:creationId xmlns:p14="http://schemas.microsoft.com/office/powerpoint/2010/main" val="280373855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RESULTS</a:t>
            </a:r>
            <a:r>
              <a:rPr lang="en-US" b="1" dirty="0" smtClean="0"/>
              <a:t>: </a:t>
            </a:r>
            <a:endParaRPr lang="fr-FR" dirty="0"/>
          </a:p>
        </p:txBody>
      </p:sp>
      <p:sp>
        <p:nvSpPr>
          <p:cNvPr id="3" name="Content Placeholder 2"/>
          <p:cNvSpPr>
            <a:spLocks noGrp="1"/>
          </p:cNvSpPr>
          <p:nvPr>
            <p:ph idx="1"/>
          </p:nvPr>
        </p:nvSpPr>
        <p:spPr/>
        <p:txBody>
          <a:bodyPr>
            <a:normAutofit/>
          </a:bodyPr>
          <a:lstStyle/>
          <a:p>
            <a:r>
              <a:rPr lang="en-US" dirty="0" smtClean="0"/>
              <a:t>9.9 </a:t>
            </a:r>
            <a:r>
              <a:rPr lang="en-US" dirty="0"/>
              <a:t>%( 19/192) of individuals don't respond to any of the boosters. The rate of response decreases with the age. </a:t>
            </a:r>
            <a:r>
              <a:rPr lang="en-US" b="1" dirty="0"/>
              <a:t>This decrease is 5% every year and 41% every 10 years.</a:t>
            </a:r>
          </a:p>
          <a:p>
            <a:r>
              <a:rPr lang="en-US" dirty="0"/>
              <a:t>For the same age, </a:t>
            </a:r>
            <a:r>
              <a:rPr lang="en-US" b="1" dirty="0"/>
              <a:t>men are 2 fold more responders then women</a:t>
            </a:r>
            <a:r>
              <a:rPr lang="en-US" dirty="0"/>
              <a:t>. </a:t>
            </a:r>
            <a:endParaRPr lang="en-US" dirty="0" smtClean="0"/>
          </a:p>
          <a:p>
            <a:r>
              <a:rPr lang="en-US" dirty="0" smtClean="0"/>
              <a:t>But </a:t>
            </a:r>
            <a:r>
              <a:rPr lang="en-US" dirty="0"/>
              <a:t>a</a:t>
            </a:r>
            <a:r>
              <a:rPr lang="en-US" dirty="0" smtClean="0"/>
              <a:t>fter </a:t>
            </a:r>
            <a:r>
              <a:rPr lang="en-US" dirty="0"/>
              <a:t>receiving all boosters, there is no difference between genders.</a:t>
            </a:r>
          </a:p>
          <a:p>
            <a:endParaRPr lang="fr-FR" dirty="0"/>
          </a:p>
        </p:txBody>
      </p:sp>
    </p:spTree>
    <p:extLst>
      <p:ext uri="{BB962C8B-B14F-4D97-AF65-F5344CB8AC3E}">
        <p14:creationId xmlns:p14="http://schemas.microsoft.com/office/powerpoint/2010/main" val="10814036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pic>
        <p:nvPicPr>
          <p:cNvPr id="4" name="Content Placeholder 3" descr="04.jpg"/>
          <p:cNvPicPr>
            <a:picLocks noGrp="1" noChangeAspect="1"/>
          </p:cNvPicPr>
          <p:nvPr>
            <p:ph idx="1"/>
          </p:nvPr>
        </p:nvPicPr>
        <p:blipFill rotWithShape="1">
          <a:blip r:embed="rId2">
            <a:extLst>
              <a:ext uri="{28A0092B-C50C-407E-A947-70E740481C1C}">
                <a14:useLocalDpi xmlns:a14="http://schemas.microsoft.com/office/drawing/2010/main" val="0"/>
              </a:ext>
            </a:extLst>
          </a:blip>
          <a:srcRect l="-383" r="-158"/>
          <a:stretch/>
        </p:blipFill>
        <p:spPr>
          <a:xfrm>
            <a:off x="1364303" y="500280"/>
            <a:ext cx="6055203" cy="6357720"/>
          </a:xfrm>
        </p:spPr>
      </p:pic>
      <p:sp>
        <p:nvSpPr>
          <p:cNvPr id="5" name="TextBox 4"/>
          <p:cNvSpPr txBox="1"/>
          <p:nvPr/>
        </p:nvSpPr>
        <p:spPr>
          <a:xfrm>
            <a:off x="5439573" y="2873403"/>
            <a:ext cx="1834574" cy="646331"/>
          </a:xfrm>
          <a:prstGeom prst="rect">
            <a:avLst/>
          </a:prstGeom>
          <a:solidFill>
            <a:schemeClr val="bg1">
              <a:lumMod val="85000"/>
            </a:schemeClr>
          </a:solidFill>
        </p:spPr>
        <p:txBody>
          <a:bodyPr wrap="square" rtlCol="0">
            <a:spAutoFit/>
          </a:bodyPr>
          <a:lstStyle/>
          <a:p>
            <a:r>
              <a:rPr lang="fr-FR" dirty="0" smtClean="0"/>
              <a:t>Response (%)</a:t>
            </a:r>
            <a:endParaRPr lang="fr-FR" dirty="0"/>
          </a:p>
          <a:p>
            <a:r>
              <a:rPr lang="fr-FR" dirty="0" err="1" smtClean="0"/>
              <a:t>Mean</a:t>
            </a:r>
            <a:r>
              <a:rPr lang="fr-FR" dirty="0" smtClean="0"/>
              <a:t> </a:t>
            </a:r>
            <a:r>
              <a:rPr lang="fr-FR" dirty="0" err="1" smtClean="0"/>
              <a:t>age</a:t>
            </a:r>
            <a:r>
              <a:rPr lang="fr-FR" dirty="0" smtClean="0"/>
              <a:t> (</a:t>
            </a:r>
            <a:r>
              <a:rPr lang="fr-FR" dirty="0" err="1" smtClean="0"/>
              <a:t>years</a:t>
            </a:r>
            <a:r>
              <a:rPr lang="fr-FR" dirty="0" smtClean="0"/>
              <a:t>)</a:t>
            </a:r>
            <a:endParaRPr lang="fr-FR" dirty="0"/>
          </a:p>
        </p:txBody>
      </p:sp>
      <p:sp>
        <p:nvSpPr>
          <p:cNvPr id="6" name="TextBox 5"/>
          <p:cNvSpPr txBox="1"/>
          <p:nvPr/>
        </p:nvSpPr>
        <p:spPr>
          <a:xfrm>
            <a:off x="2027016" y="5605699"/>
            <a:ext cx="1616477" cy="369332"/>
          </a:xfrm>
          <a:prstGeom prst="rect">
            <a:avLst/>
          </a:prstGeom>
          <a:solidFill>
            <a:schemeClr val="bg1"/>
          </a:solidFill>
        </p:spPr>
        <p:txBody>
          <a:bodyPr wrap="square" rtlCol="0">
            <a:spAutoFit/>
          </a:bodyPr>
          <a:lstStyle/>
          <a:p>
            <a:r>
              <a:rPr lang="fr-FR" dirty="0" err="1" smtClean="0"/>
              <a:t>nonresponders</a:t>
            </a:r>
            <a:endParaRPr lang="fr-FR" dirty="0"/>
          </a:p>
        </p:txBody>
      </p:sp>
      <p:sp>
        <p:nvSpPr>
          <p:cNvPr id="7" name="TextBox 6"/>
          <p:cNvSpPr txBox="1"/>
          <p:nvPr/>
        </p:nvSpPr>
        <p:spPr>
          <a:xfrm>
            <a:off x="3797441" y="5602631"/>
            <a:ext cx="1616477" cy="369332"/>
          </a:xfrm>
          <a:prstGeom prst="rect">
            <a:avLst/>
          </a:prstGeom>
          <a:solidFill>
            <a:schemeClr val="bg1"/>
          </a:solidFill>
        </p:spPr>
        <p:txBody>
          <a:bodyPr wrap="square" rtlCol="0">
            <a:spAutoFit/>
          </a:bodyPr>
          <a:lstStyle/>
          <a:p>
            <a:r>
              <a:rPr lang="fr-FR" dirty="0" err="1" smtClean="0"/>
              <a:t>responders</a:t>
            </a:r>
            <a:endParaRPr lang="fr-FR" dirty="0"/>
          </a:p>
        </p:txBody>
      </p:sp>
      <p:sp>
        <p:nvSpPr>
          <p:cNvPr id="8" name="TextBox 7"/>
          <p:cNvSpPr txBox="1"/>
          <p:nvPr/>
        </p:nvSpPr>
        <p:spPr>
          <a:xfrm>
            <a:off x="5208648" y="5592872"/>
            <a:ext cx="2210858" cy="369332"/>
          </a:xfrm>
          <a:prstGeom prst="rect">
            <a:avLst/>
          </a:prstGeom>
          <a:noFill/>
        </p:spPr>
        <p:txBody>
          <a:bodyPr wrap="square" rtlCol="0">
            <a:spAutoFit/>
          </a:bodyPr>
          <a:lstStyle/>
          <a:p>
            <a:r>
              <a:rPr lang="fr-FR" dirty="0" smtClean="0"/>
              <a:t>1 dose </a:t>
            </a:r>
            <a:r>
              <a:rPr lang="fr-FR" dirty="0" err="1" smtClean="0"/>
              <a:t>boost</a:t>
            </a:r>
            <a:r>
              <a:rPr lang="fr-FR" dirty="0" smtClean="0"/>
              <a:t> </a:t>
            </a:r>
            <a:r>
              <a:rPr lang="fr-FR" dirty="0" err="1" smtClean="0"/>
              <a:t>at</a:t>
            </a:r>
            <a:r>
              <a:rPr lang="fr-FR" dirty="0" smtClean="0"/>
              <a:t> 4 M</a:t>
            </a:r>
            <a:endParaRPr lang="fr-FR" dirty="0"/>
          </a:p>
        </p:txBody>
      </p:sp>
    </p:spTree>
    <p:extLst>
      <p:ext uri="{BB962C8B-B14F-4D97-AF65-F5344CB8AC3E}">
        <p14:creationId xmlns:p14="http://schemas.microsoft.com/office/powerpoint/2010/main" val="268391882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pic>
        <p:nvPicPr>
          <p:cNvPr id="4" name="Content Placeholder 3" descr="05.jpg"/>
          <p:cNvPicPr>
            <a:picLocks noGrp="1" noChangeAspect="1"/>
          </p:cNvPicPr>
          <p:nvPr>
            <p:ph idx="1"/>
          </p:nvPr>
        </p:nvPicPr>
        <p:blipFill rotWithShape="1">
          <a:blip r:embed="rId2">
            <a:extLst>
              <a:ext uri="{28A0092B-C50C-407E-A947-70E740481C1C}">
                <a14:useLocalDpi xmlns:a14="http://schemas.microsoft.com/office/drawing/2010/main" val="0"/>
              </a:ext>
            </a:extLst>
          </a:blip>
          <a:srcRect l="-383" r="-158"/>
          <a:stretch/>
        </p:blipFill>
        <p:spPr>
          <a:xfrm>
            <a:off x="1551463" y="474624"/>
            <a:ext cx="5974265" cy="6272738"/>
          </a:xfrm>
        </p:spPr>
      </p:pic>
      <p:sp>
        <p:nvSpPr>
          <p:cNvPr id="5" name="TextBox 4"/>
          <p:cNvSpPr txBox="1"/>
          <p:nvPr/>
        </p:nvSpPr>
        <p:spPr>
          <a:xfrm>
            <a:off x="5567863" y="2770781"/>
            <a:ext cx="1834574" cy="646331"/>
          </a:xfrm>
          <a:prstGeom prst="rect">
            <a:avLst/>
          </a:prstGeom>
          <a:solidFill>
            <a:schemeClr val="bg1">
              <a:lumMod val="85000"/>
            </a:schemeClr>
          </a:solidFill>
        </p:spPr>
        <p:txBody>
          <a:bodyPr wrap="square" rtlCol="0">
            <a:spAutoFit/>
          </a:bodyPr>
          <a:lstStyle/>
          <a:p>
            <a:r>
              <a:rPr lang="fr-FR" dirty="0" smtClean="0"/>
              <a:t>Response (%)</a:t>
            </a:r>
            <a:endParaRPr lang="fr-FR" dirty="0"/>
          </a:p>
          <a:p>
            <a:r>
              <a:rPr lang="fr-FR" dirty="0" err="1" smtClean="0"/>
              <a:t>Mean</a:t>
            </a:r>
            <a:r>
              <a:rPr lang="fr-FR" dirty="0" smtClean="0"/>
              <a:t> </a:t>
            </a:r>
            <a:r>
              <a:rPr lang="fr-FR" dirty="0" err="1" smtClean="0"/>
              <a:t>age</a:t>
            </a:r>
            <a:r>
              <a:rPr lang="fr-FR" dirty="0" smtClean="0"/>
              <a:t> (</a:t>
            </a:r>
            <a:r>
              <a:rPr lang="fr-FR" dirty="0" err="1" smtClean="0"/>
              <a:t>years</a:t>
            </a:r>
            <a:r>
              <a:rPr lang="fr-FR" dirty="0" smtClean="0"/>
              <a:t>)</a:t>
            </a:r>
            <a:endParaRPr lang="fr-FR" dirty="0"/>
          </a:p>
        </p:txBody>
      </p:sp>
      <p:sp>
        <p:nvSpPr>
          <p:cNvPr id="6" name="TextBox 5"/>
          <p:cNvSpPr txBox="1"/>
          <p:nvPr/>
        </p:nvSpPr>
        <p:spPr>
          <a:xfrm>
            <a:off x="2129648" y="5451763"/>
            <a:ext cx="1616477" cy="369332"/>
          </a:xfrm>
          <a:prstGeom prst="rect">
            <a:avLst/>
          </a:prstGeom>
          <a:solidFill>
            <a:schemeClr val="bg1"/>
          </a:solidFill>
        </p:spPr>
        <p:txBody>
          <a:bodyPr wrap="square" rtlCol="0">
            <a:spAutoFit/>
          </a:bodyPr>
          <a:lstStyle/>
          <a:p>
            <a:r>
              <a:rPr lang="fr-FR" dirty="0" err="1" smtClean="0"/>
              <a:t>nonresponders</a:t>
            </a:r>
            <a:endParaRPr lang="fr-FR" dirty="0"/>
          </a:p>
        </p:txBody>
      </p:sp>
      <p:sp>
        <p:nvSpPr>
          <p:cNvPr id="7" name="TextBox 6"/>
          <p:cNvSpPr txBox="1"/>
          <p:nvPr/>
        </p:nvSpPr>
        <p:spPr>
          <a:xfrm>
            <a:off x="3900073" y="5448695"/>
            <a:ext cx="1616477" cy="369332"/>
          </a:xfrm>
          <a:prstGeom prst="rect">
            <a:avLst/>
          </a:prstGeom>
          <a:solidFill>
            <a:schemeClr val="bg1"/>
          </a:solidFill>
        </p:spPr>
        <p:txBody>
          <a:bodyPr wrap="square" rtlCol="0">
            <a:spAutoFit/>
          </a:bodyPr>
          <a:lstStyle/>
          <a:p>
            <a:r>
              <a:rPr lang="fr-FR" dirty="0" err="1" smtClean="0"/>
              <a:t>responders</a:t>
            </a:r>
            <a:endParaRPr lang="fr-FR" dirty="0"/>
          </a:p>
        </p:txBody>
      </p:sp>
      <p:sp>
        <p:nvSpPr>
          <p:cNvPr id="8" name="TextBox 7"/>
          <p:cNvSpPr txBox="1"/>
          <p:nvPr/>
        </p:nvSpPr>
        <p:spPr>
          <a:xfrm>
            <a:off x="5311280" y="5438936"/>
            <a:ext cx="2210858" cy="369332"/>
          </a:xfrm>
          <a:prstGeom prst="rect">
            <a:avLst/>
          </a:prstGeom>
          <a:noFill/>
        </p:spPr>
        <p:txBody>
          <a:bodyPr wrap="square" rtlCol="0">
            <a:spAutoFit/>
          </a:bodyPr>
          <a:lstStyle/>
          <a:p>
            <a:r>
              <a:rPr lang="fr-FR" dirty="0" smtClean="0"/>
              <a:t>1 dose </a:t>
            </a:r>
            <a:r>
              <a:rPr lang="fr-FR" dirty="0" err="1" smtClean="0"/>
              <a:t>boost</a:t>
            </a:r>
            <a:r>
              <a:rPr lang="fr-FR" dirty="0" smtClean="0"/>
              <a:t> </a:t>
            </a:r>
            <a:r>
              <a:rPr lang="fr-FR" dirty="0" err="1" smtClean="0"/>
              <a:t>at</a:t>
            </a:r>
            <a:r>
              <a:rPr lang="fr-FR" dirty="0" smtClean="0"/>
              <a:t> 2 Y</a:t>
            </a:r>
            <a:endParaRPr lang="fr-FR" dirty="0"/>
          </a:p>
        </p:txBody>
      </p:sp>
    </p:spTree>
    <p:extLst>
      <p:ext uri="{BB962C8B-B14F-4D97-AF65-F5344CB8AC3E}">
        <p14:creationId xmlns:p14="http://schemas.microsoft.com/office/powerpoint/2010/main" val="184129157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P1=(+4 M + 2 Y) v/s P2=(+2 Y)</a:t>
            </a:r>
            <a:endParaRPr lang="fr-FR" dirty="0"/>
          </a:p>
        </p:txBody>
      </p:sp>
      <p:pic>
        <p:nvPicPr>
          <p:cNvPr id="4" name="Content Placeholder 3" descr="07.jpg"/>
          <p:cNvPicPr>
            <a:picLocks noGrp="1" noChangeAspect="1"/>
          </p:cNvPicPr>
          <p:nvPr>
            <p:ph idx="1"/>
          </p:nvPr>
        </p:nvPicPr>
        <p:blipFill>
          <a:blip r:embed="rId2">
            <a:extLst>
              <a:ext uri="{28A0092B-C50C-407E-A947-70E740481C1C}">
                <a14:useLocalDpi xmlns:a14="http://schemas.microsoft.com/office/drawing/2010/main" val="0"/>
              </a:ext>
            </a:extLst>
          </a:blip>
          <a:srcRect t="-10011" b="-10011"/>
          <a:stretch>
            <a:fillRect/>
          </a:stretch>
        </p:blipFill>
        <p:spPr>
          <a:xfrm>
            <a:off x="0" y="1600200"/>
            <a:ext cx="8229600" cy="4525963"/>
          </a:xfrm>
        </p:spPr>
      </p:pic>
      <p:sp>
        <p:nvSpPr>
          <p:cNvPr id="5" name="TextBox 4"/>
          <p:cNvSpPr txBox="1"/>
          <p:nvPr/>
        </p:nvSpPr>
        <p:spPr>
          <a:xfrm>
            <a:off x="7902777" y="4425551"/>
            <a:ext cx="1051993" cy="369332"/>
          </a:xfrm>
          <a:prstGeom prst="rect">
            <a:avLst/>
          </a:prstGeom>
          <a:solidFill>
            <a:schemeClr val="accent5">
              <a:lumMod val="40000"/>
              <a:lumOff val="60000"/>
            </a:schemeClr>
          </a:solidFill>
          <a:ln>
            <a:solidFill>
              <a:srgbClr val="000000"/>
            </a:solidFill>
          </a:ln>
        </p:spPr>
        <p:txBody>
          <a:bodyPr wrap="square" rtlCol="0">
            <a:spAutoFit/>
          </a:bodyPr>
          <a:lstStyle/>
          <a:p>
            <a:r>
              <a:rPr lang="fr-FR" dirty="0" smtClean="0"/>
              <a:t>P=0,036</a:t>
            </a:r>
            <a:endParaRPr lang="fr-FR" dirty="0"/>
          </a:p>
        </p:txBody>
      </p:sp>
      <p:sp>
        <p:nvSpPr>
          <p:cNvPr id="6" name="TextBox 5"/>
          <p:cNvSpPr txBox="1"/>
          <p:nvPr/>
        </p:nvSpPr>
        <p:spPr>
          <a:xfrm>
            <a:off x="0" y="5246524"/>
            <a:ext cx="9144000" cy="461665"/>
          </a:xfrm>
          <a:prstGeom prst="rect">
            <a:avLst/>
          </a:prstGeom>
          <a:solidFill>
            <a:schemeClr val="bg1">
              <a:lumMod val="85000"/>
            </a:schemeClr>
          </a:solidFill>
          <a:ln>
            <a:solidFill>
              <a:srgbClr val="000000"/>
            </a:solidFill>
          </a:ln>
        </p:spPr>
        <p:txBody>
          <a:bodyPr wrap="square" rtlCol="0">
            <a:spAutoFit/>
          </a:bodyPr>
          <a:lstStyle/>
          <a:p>
            <a:pPr algn="ctr"/>
            <a:r>
              <a:rPr lang="fr-FR" sz="2400" dirty="0" smtClean="0"/>
              <a:t>Comparaison of positive </a:t>
            </a:r>
            <a:r>
              <a:rPr lang="fr-FR" sz="2400" dirty="0" err="1" smtClean="0"/>
              <a:t>response</a:t>
            </a:r>
            <a:r>
              <a:rPr lang="fr-FR" sz="2400" dirty="0" smtClean="0"/>
              <a:t> rates of P1 v/s P2</a:t>
            </a:r>
            <a:endParaRPr lang="fr-FR" sz="2400" dirty="0"/>
          </a:p>
        </p:txBody>
      </p:sp>
      <p:sp>
        <p:nvSpPr>
          <p:cNvPr id="3" name="Rectangle 2"/>
          <p:cNvSpPr/>
          <p:nvPr/>
        </p:nvSpPr>
        <p:spPr>
          <a:xfrm>
            <a:off x="0" y="1884162"/>
            <a:ext cx="9144000" cy="104675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8500905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pic>
        <p:nvPicPr>
          <p:cNvPr id="4" name="Content Placeholder 3" descr="table1 .png"/>
          <p:cNvPicPr>
            <a:picLocks noGrp="1" noChangeAspect="1"/>
          </p:cNvPicPr>
          <p:nvPr>
            <p:ph idx="1"/>
          </p:nvPr>
        </p:nvPicPr>
        <p:blipFill>
          <a:blip r:embed="rId2">
            <a:extLst>
              <a:ext uri="{28A0092B-C50C-407E-A947-70E740481C1C}">
                <a14:useLocalDpi xmlns:a14="http://schemas.microsoft.com/office/drawing/2010/main" val="0"/>
              </a:ext>
            </a:extLst>
          </a:blip>
          <a:srcRect t="-93969" b="-93969"/>
          <a:stretch>
            <a:fillRect/>
          </a:stretch>
        </p:blipFill>
        <p:spPr/>
      </p:pic>
    </p:spTree>
    <p:extLst>
      <p:ext uri="{BB962C8B-B14F-4D97-AF65-F5344CB8AC3E}">
        <p14:creationId xmlns:p14="http://schemas.microsoft.com/office/powerpoint/2010/main" val="11479200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3077255"/>
            <a:ext cx="8229600" cy="1571853"/>
          </a:xfrm>
        </p:spPr>
      </p:pic>
    </p:spTree>
    <p:extLst>
      <p:ext uri="{BB962C8B-B14F-4D97-AF65-F5344CB8AC3E}">
        <p14:creationId xmlns:p14="http://schemas.microsoft.com/office/powerpoint/2010/main" val="27089012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43050"/>
            <a:ext cx="8229600" cy="1143000"/>
          </a:xfrm>
        </p:spPr>
        <p:txBody>
          <a:bodyPr/>
          <a:lstStyle/>
          <a:p>
            <a:r>
              <a:rPr lang="en-US" b="1" dirty="0" smtClean="0"/>
              <a:t>CONCLUSION :</a:t>
            </a:r>
            <a:r>
              <a:rPr lang="en-US" dirty="0" smtClean="0"/>
              <a:t> </a:t>
            </a:r>
            <a:endParaRPr lang="fr-FR" dirty="0"/>
          </a:p>
        </p:txBody>
      </p:sp>
      <p:sp>
        <p:nvSpPr>
          <p:cNvPr id="3" name="Content Placeholder 2"/>
          <p:cNvSpPr>
            <a:spLocks noGrp="1"/>
          </p:cNvSpPr>
          <p:nvPr>
            <p:ph idx="1"/>
          </p:nvPr>
        </p:nvSpPr>
        <p:spPr>
          <a:xfrm>
            <a:off x="457200" y="5707379"/>
            <a:ext cx="8229600" cy="1106934"/>
          </a:xfrm>
        </p:spPr>
        <p:txBody>
          <a:bodyPr>
            <a:normAutofit/>
          </a:bodyPr>
          <a:lstStyle/>
          <a:p>
            <a:r>
              <a:rPr lang="en-US" dirty="0" smtClean="0"/>
              <a:t>The </a:t>
            </a:r>
            <a:r>
              <a:rPr lang="en-US" dirty="0"/>
              <a:t>female gender and the age are 2 factors that decrease the response to the vaccination.</a:t>
            </a:r>
          </a:p>
          <a:p>
            <a:endParaRPr lang="fr-FR" dirty="0"/>
          </a:p>
        </p:txBody>
      </p:sp>
      <p:sp>
        <p:nvSpPr>
          <p:cNvPr id="4" name="Rectangle 3"/>
          <p:cNvSpPr/>
          <p:nvPr/>
        </p:nvSpPr>
        <p:spPr>
          <a:xfrm>
            <a:off x="162579" y="1934860"/>
            <a:ext cx="2915303" cy="1384995"/>
          </a:xfrm>
          <a:prstGeom prst="rect">
            <a:avLst/>
          </a:prstGeom>
          <a:ln>
            <a:solidFill>
              <a:srgbClr val="FF0000"/>
            </a:solidFill>
          </a:ln>
        </p:spPr>
        <p:txBody>
          <a:bodyPr wrap="square">
            <a:spAutoFit/>
          </a:bodyPr>
          <a:lstStyle/>
          <a:p>
            <a:r>
              <a:rPr lang="en-US" sz="2800" dirty="0">
                <a:solidFill>
                  <a:prstClr val="black"/>
                </a:solidFill>
              </a:rPr>
              <a:t>a unique double booster done </a:t>
            </a:r>
            <a:r>
              <a:rPr lang="en-US" sz="2800" dirty="0" smtClean="0">
                <a:solidFill>
                  <a:prstClr val="black"/>
                </a:solidFill>
              </a:rPr>
              <a:t>after 2 Y </a:t>
            </a:r>
            <a:r>
              <a:rPr lang="en-US" sz="2800" dirty="0" smtClean="0"/>
              <a:t>of SP </a:t>
            </a:r>
            <a:endParaRPr lang="fr-FR" sz="2800" dirty="0"/>
          </a:p>
        </p:txBody>
      </p:sp>
      <p:sp>
        <p:nvSpPr>
          <p:cNvPr id="5" name="Rectangle 4"/>
          <p:cNvSpPr/>
          <p:nvPr/>
        </p:nvSpPr>
        <p:spPr>
          <a:xfrm>
            <a:off x="3346823" y="1537168"/>
            <a:ext cx="2712290" cy="954107"/>
          </a:xfrm>
          <a:prstGeom prst="rect">
            <a:avLst/>
          </a:prstGeom>
          <a:ln>
            <a:solidFill>
              <a:srgbClr val="FF0000"/>
            </a:solidFill>
          </a:ln>
        </p:spPr>
        <p:txBody>
          <a:bodyPr wrap="square">
            <a:spAutoFit/>
          </a:bodyPr>
          <a:lstStyle/>
          <a:p>
            <a:r>
              <a:rPr lang="en-US" sz="2800" dirty="0">
                <a:solidFill>
                  <a:prstClr val="black"/>
                </a:solidFill>
              </a:rPr>
              <a:t>gives a better response </a:t>
            </a:r>
            <a:r>
              <a:rPr lang="en-US" sz="2800" dirty="0" smtClean="0">
                <a:solidFill>
                  <a:prstClr val="black"/>
                </a:solidFill>
              </a:rPr>
              <a:t>than</a:t>
            </a:r>
            <a:endParaRPr lang="fr-FR" sz="2800" dirty="0"/>
          </a:p>
        </p:txBody>
      </p:sp>
      <p:sp>
        <p:nvSpPr>
          <p:cNvPr id="6" name="Rectangle 5"/>
          <p:cNvSpPr/>
          <p:nvPr/>
        </p:nvSpPr>
        <p:spPr>
          <a:xfrm>
            <a:off x="6197600" y="1417638"/>
            <a:ext cx="2743200" cy="954107"/>
          </a:xfrm>
          <a:prstGeom prst="rect">
            <a:avLst/>
          </a:prstGeom>
          <a:ln>
            <a:solidFill>
              <a:srgbClr val="FF0000"/>
            </a:solidFill>
          </a:ln>
        </p:spPr>
        <p:txBody>
          <a:bodyPr wrap="square">
            <a:spAutoFit/>
          </a:bodyPr>
          <a:lstStyle/>
          <a:p>
            <a:r>
              <a:rPr lang="en-US" sz="2800" dirty="0">
                <a:solidFill>
                  <a:prstClr val="black"/>
                </a:solidFill>
              </a:rPr>
              <a:t>a  single booster done after 4 </a:t>
            </a:r>
            <a:r>
              <a:rPr lang="en-US" sz="2800" dirty="0" smtClean="0">
                <a:solidFill>
                  <a:prstClr val="black"/>
                </a:solidFill>
              </a:rPr>
              <a:t>M</a:t>
            </a:r>
            <a:endParaRPr lang="fr-FR" sz="2800" dirty="0"/>
          </a:p>
        </p:txBody>
      </p:sp>
      <p:sp>
        <p:nvSpPr>
          <p:cNvPr id="7" name="Rectangle 6"/>
          <p:cNvSpPr/>
          <p:nvPr/>
        </p:nvSpPr>
        <p:spPr>
          <a:xfrm>
            <a:off x="3346823" y="3513085"/>
            <a:ext cx="2286001" cy="954107"/>
          </a:xfrm>
          <a:prstGeom prst="rect">
            <a:avLst/>
          </a:prstGeom>
          <a:ln>
            <a:solidFill>
              <a:srgbClr val="FF0000"/>
            </a:solidFill>
          </a:ln>
        </p:spPr>
        <p:txBody>
          <a:bodyPr>
            <a:spAutoFit/>
          </a:bodyPr>
          <a:lstStyle/>
          <a:p>
            <a:r>
              <a:rPr lang="en-US" sz="2800" dirty="0">
                <a:solidFill>
                  <a:prstClr val="black"/>
                </a:solidFill>
              </a:rPr>
              <a:t>a similar response </a:t>
            </a:r>
            <a:r>
              <a:rPr lang="en-US" sz="2800" dirty="0" smtClean="0">
                <a:solidFill>
                  <a:prstClr val="black"/>
                </a:solidFill>
              </a:rPr>
              <a:t>to</a:t>
            </a:r>
            <a:endParaRPr lang="fr-FR" sz="2800" dirty="0"/>
          </a:p>
        </p:txBody>
      </p:sp>
      <p:sp>
        <p:nvSpPr>
          <p:cNvPr id="8" name="Rectangle 7"/>
          <p:cNvSpPr/>
          <p:nvPr/>
        </p:nvSpPr>
        <p:spPr>
          <a:xfrm>
            <a:off x="5952566" y="3152834"/>
            <a:ext cx="2988234" cy="2246769"/>
          </a:xfrm>
          <a:prstGeom prst="rect">
            <a:avLst/>
          </a:prstGeom>
          <a:ln>
            <a:solidFill>
              <a:srgbClr val="FF0000"/>
            </a:solidFill>
          </a:ln>
        </p:spPr>
        <p:txBody>
          <a:bodyPr wrap="square">
            <a:spAutoFit/>
          </a:bodyPr>
          <a:lstStyle/>
          <a:p>
            <a:pPr lvl="0">
              <a:spcBef>
                <a:spcPct val="20000"/>
              </a:spcBef>
            </a:pPr>
            <a:r>
              <a:rPr lang="en-US" sz="2800" dirty="0">
                <a:solidFill>
                  <a:prstClr val="black"/>
                </a:solidFill>
              </a:rPr>
              <a:t>a single booster done after 4 </a:t>
            </a:r>
            <a:r>
              <a:rPr lang="en-US" sz="2800" dirty="0" smtClean="0">
                <a:solidFill>
                  <a:prstClr val="black"/>
                </a:solidFill>
              </a:rPr>
              <a:t>M followed </a:t>
            </a:r>
            <a:r>
              <a:rPr lang="en-US" sz="2800" dirty="0">
                <a:solidFill>
                  <a:prstClr val="black"/>
                </a:solidFill>
              </a:rPr>
              <a:t>by a double booster done after 2 </a:t>
            </a:r>
            <a:r>
              <a:rPr lang="en-US" sz="2800" dirty="0" smtClean="0">
                <a:solidFill>
                  <a:prstClr val="black"/>
                </a:solidFill>
              </a:rPr>
              <a:t>Y. </a:t>
            </a:r>
            <a:endParaRPr lang="en-US" sz="2800" dirty="0">
              <a:solidFill>
                <a:prstClr val="black"/>
              </a:solidFill>
            </a:endParaRPr>
          </a:p>
        </p:txBody>
      </p:sp>
      <p:sp>
        <p:nvSpPr>
          <p:cNvPr id="9" name="Rectangle 8"/>
          <p:cNvSpPr/>
          <p:nvPr/>
        </p:nvSpPr>
        <p:spPr>
          <a:xfrm>
            <a:off x="162579" y="924557"/>
            <a:ext cx="2518615" cy="954107"/>
          </a:xfrm>
          <a:prstGeom prst="rect">
            <a:avLst/>
          </a:prstGeom>
          <a:ln>
            <a:solidFill>
              <a:srgbClr val="FF0000"/>
            </a:solidFill>
          </a:ln>
        </p:spPr>
        <p:txBody>
          <a:bodyPr wrap="square">
            <a:spAutoFit/>
          </a:bodyPr>
          <a:lstStyle/>
          <a:p>
            <a:r>
              <a:rPr lang="en-US" sz="2800" dirty="0">
                <a:solidFill>
                  <a:prstClr val="black"/>
                </a:solidFill>
              </a:rPr>
              <a:t>For </a:t>
            </a:r>
            <a:r>
              <a:rPr lang="en-US" sz="2800" dirty="0" err="1">
                <a:solidFill>
                  <a:prstClr val="black"/>
                </a:solidFill>
              </a:rPr>
              <a:t>nonresponders</a:t>
            </a:r>
            <a:endParaRPr lang="fr-FR" sz="2800" dirty="0"/>
          </a:p>
        </p:txBody>
      </p:sp>
    </p:spTree>
    <p:extLst>
      <p:ext uri="{BB962C8B-B14F-4D97-AF65-F5344CB8AC3E}">
        <p14:creationId xmlns:p14="http://schemas.microsoft.com/office/powerpoint/2010/main" val="13666511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P spid="7" grpId="0" animBg="1"/>
      <p:bldP spid="8"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1478"/>
            <a:ext cx="8229600" cy="1143000"/>
          </a:xfrm>
        </p:spPr>
        <p:txBody>
          <a:bodyPr/>
          <a:lstStyle/>
          <a:p>
            <a:r>
              <a:rPr lang="fr-CA" dirty="0" err="1" smtClean="0"/>
              <a:t>Thank</a:t>
            </a:r>
            <a:r>
              <a:rPr lang="fr-CA" dirty="0" smtClean="0"/>
              <a:t> </a:t>
            </a:r>
            <a:r>
              <a:rPr lang="fr-CA" dirty="0" err="1" smtClean="0"/>
              <a:t>you</a:t>
            </a:r>
            <a:r>
              <a:rPr lang="fr-CA" dirty="0" smtClean="0"/>
              <a:t> for </a:t>
            </a:r>
            <a:r>
              <a:rPr lang="fr-CA" dirty="0" err="1" smtClean="0"/>
              <a:t>your</a:t>
            </a:r>
            <a:r>
              <a:rPr lang="fr-CA" dirty="0" smtClean="0"/>
              <a:t> attention</a:t>
            </a:r>
            <a:endParaRPr lang="fr-CA" dirty="0"/>
          </a:p>
        </p:txBody>
      </p:sp>
      <p:sp>
        <p:nvSpPr>
          <p:cNvPr id="3" name="Content Placeholder 2"/>
          <p:cNvSpPr>
            <a:spLocks noGrp="1"/>
          </p:cNvSpPr>
          <p:nvPr>
            <p:ph idx="1"/>
          </p:nvPr>
        </p:nvSpPr>
        <p:spPr/>
        <p:txBody>
          <a:bodyPr/>
          <a:lstStyle/>
          <a:p>
            <a:endParaRPr lang="fr-CA"/>
          </a:p>
        </p:txBody>
      </p:sp>
      <p:pic>
        <p:nvPicPr>
          <p:cNvPr id="4" name="Picture 8" descr="http://lgic.org/en/large-photos/images/jounyeh.jpg">
            <a:hlinkClick r:id="rId2"/>
          </p:cNvPr>
          <p:cNvPicPr>
            <a:picLocks noChangeAspect="1" noChangeArrowheads="1"/>
          </p:cNvPicPr>
          <p:nvPr/>
        </p:nvPicPr>
        <p:blipFill>
          <a:blip r:embed="rId3" cstate="print"/>
          <a:srcRect/>
          <a:stretch>
            <a:fillRect/>
          </a:stretch>
        </p:blipFill>
        <p:spPr bwMode="auto">
          <a:xfrm>
            <a:off x="-259904" y="1066800"/>
            <a:ext cx="10305402" cy="8229600"/>
          </a:xfrm>
          <a:prstGeom prst="rect">
            <a:avLst/>
          </a:prstGeom>
          <a:noFill/>
        </p:spPr>
      </p:pic>
    </p:spTree>
    <p:extLst>
      <p:ext uri="{BB962C8B-B14F-4D97-AF65-F5344CB8AC3E}">
        <p14:creationId xmlns:p14="http://schemas.microsoft.com/office/powerpoint/2010/main" val="198280446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1941</TotalTime>
  <Words>2313</Words>
  <Application>Microsoft Macintosh PowerPoint</Application>
  <PresentationFormat>On-screen Show (4:3)</PresentationFormat>
  <Paragraphs>201</Paragraphs>
  <Slides>35</Slides>
  <Notes>0</Notes>
  <HiddenSlides>4</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The vaccination of hepatitis B in healthy adults: effect of age and sex, 2 protocols of revaccination for non-responders</vt:lpstr>
      <vt:lpstr>PowerPoint Presentation</vt:lpstr>
      <vt:lpstr>Introduction </vt:lpstr>
      <vt:lpstr>Introduction </vt:lpstr>
      <vt:lpstr>Non response risk factors</vt:lpstr>
      <vt:lpstr>Moreover </vt:lpstr>
      <vt:lpstr>Is the response predictable?</vt:lpstr>
      <vt:lpstr>Is it predictable?</vt:lpstr>
      <vt:lpstr>Is it predictable?</vt:lpstr>
      <vt:lpstr>Factors of non responsiveness to HBV vaccine in healthy adults</vt:lpstr>
      <vt:lpstr>The persistence of anti-HBs antibody and anamnestic response 20 years after primary vaccination </vt:lpstr>
      <vt:lpstr>Which vaccine dose: 10 μg or 20 μg?</vt:lpstr>
      <vt:lpstr>Is early vaccination better?</vt:lpstr>
      <vt:lpstr>Can we do better?</vt:lpstr>
      <vt:lpstr>Role of Td vaccination on promoting HBV vaccine response</vt:lpstr>
      <vt:lpstr>Role of Td vaccination on promoting HBV vaccine response</vt:lpstr>
      <vt:lpstr>Osteopontin promotes dendritic cell maturation and function in response to HBV antigens.</vt:lpstr>
      <vt:lpstr>OBJECTIVES</vt:lpstr>
      <vt:lpstr>MATERIELS AND METHODS: </vt:lpstr>
      <vt:lpstr>MATERIELS AND METHODS: </vt:lpstr>
      <vt:lpstr>Our study protocol</vt:lpstr>
      <vt:lpstr>PowerPoint Presentation</vt:lpstr>
      <vt:lpstr>RESULTS: </vt:lpstr>
      <vt:lpstr>RESULTS</vt:lpstr>
      <vt:lpstr>RESULTS: </vt:lpstr>
      <vt:lpstr>PowerPoint Presentation</vt:lpstr>
      <vt:lpstr>PowerPoint Presentation</vt:lpstr>
      <vt:lpstr>RESULTS: </vt:lpstr>
      <vt:lpstr>PowerPoint Presentation</vt:lpstr>
      <vt:lpstr>PowerPoint Presentation</vt:lpstr>
      <vt:lpstr>P1=(+4 M + 2 Y) v/s P2=(+2 Y)</vt:lpstr>
      <vt:lpstr>PowerPoint Presentation</vt:lpstr>
      <vt:lpstr>PowerPoint Presentation</vt:lpstr>
      <vt:lpstr>CONCLUSION : </vt:lpstr>
      <vt:lpstr>Thank you for your attention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Apple</dc:creator>
  <cp:lastModifiedBy>Apple</cp:lastModifiedBy>
  <cp:revision>57</cp:revision>
  <dcterms:created xsi:type="dcterms:W3CDTF">2016-06-11T16:04:15Z</dcterms:created>
  <dcterms:modified xsi:type="dcterms:W3CDTF">2016-06-17T04:50:29Z</dcterms:modified>
</cp:coreProperties>
</file>