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43"/>
  </p:notesMasterIdLst>
  <p:handoutMasterIdLst>
    <p:handoutMasterId r:id="rId44"/>
  </p:handoutMasterIdLst>
  <p:sldIdLst>
    <p:sldId id="300" r:id="rId2"/>
    <p:sldId id="604" r:id="rId3"/>
    <p:sldId id="516" r:id="rId4"/>
    <p:sldId id="513" r:id="rId5"/>
    <p:sldId id="569" r:id="rId6"/>
    <p:sldId id="605" r:id="rId7"/>
    <p:sldId id="582" r:id="rId8"/>
    <p:sldId id="583" r:id="rId9"/>
    <p:sldId id="584" r:id="rId10"/>
    <p:sldId id="585" r:id="rId11"/>
    <p:sldId id="586" r:id="rId12"/>
    <p:sldId id="587" r:id="rId13"/>
    <p:sldId id="601" r:id="rId14"/>
    <p:sldId id="602" r:id="rId15"/>
    <p:sldId id="603" r:id="rId16"/>
    <p:sldId id="600" r:id="rId17"/>
    <p:sldId id="533" r:id="rId18"/>
    <p:sldId id="551" r:id="rId19"/>
    <p:sldId id="592" r:id="rId20"/>
    <p:sldId id="599" r:id="rId21"/>
    <p:sldId id="552" r:id="rId22"/>
    <p:sldId id="591" r:id="rId23"/>
    <p:sldId id="594" r:id="rId24"/>
    <p:sldId id="598" r:id="rId25"/>
    <p:sldId id="595" r:id="rId26"/>
    <p:sldId id="596" r:id="rId27"/>
    <p:sldId id="597" r:id="rId28"/>
    <p:sldId id="588" r:id="rId29"/>
    <p:sldId id="571" r:id="rId30"/>
    <p:sldId id="576" r:id="rId31"/>
    <p:sldId id="577" r:id="rId32"/>
    <p:sldId id="578" r:id="rId33"/>
    <p:sldId id="579" r:id="rId34"/>
    <p:sldId id="580" r:id="rId35"/>
    <p:sldId id="574" r:id="rId36"/>
    <p:sldId id="575" r:id="rId37"/>
    <p:sldId id="556" r:id="rId38"/>
    <p:sldId id="573" r:id="rId39"/>
    <p:sldId id="606" r:id="rId40"/>
    <p:sldId id="589" r:id="rId41"/>
    <p:sldId id="493" r:id="rId42"/>
  </p:sldIdLst>
  <p:sldSz cx="9144000" cy="6858000" type="screen4x3"/>
  <p:notesSz cx="7099300" cy="102346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b="1" i="1" kern="1200">
        <a:solidFill>
          <a:schemeClr val="hlink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i="1" kern="1200">
        <a:solidFill>
          <a:schemeClr val="hlink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i="1" kern="1200">
        <a:solidFill>
          <a:schemeClr val="hlink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i="1" kern="1200">
        <a:solidFill>
          <a:schemeClr val="hlink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i="1" kern="1200">
        <a:solidFill>
          <a:schemeClr val="hlink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i="1" kern="1200">
        <a:solidFill>
          <a:schemeClr val="hlink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i="1" kern="1200">
        <a:solidFill>
          <a:schemeClr val="hlink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i="1" kern="1200">
        <a:solidFill>
          <a:schemeClr val="hlink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i="1" kern="1200">
        <a:solidFill>
          <a:schemeClr val="hlink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5">
          <p15:clr>
            <a:srgbClr val="A4A3A4"/>
          </p15:clr>
        </p15:guide>
        <p15:guide id="2" pos="223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385"/>
    <a:srgbClr val="BE0000"/>
    <a:srgbClr val="00B050"/>
    <a:srgbClr val="FF3399"/>
    <a:srgbClr val="777777"/>
    <a:srgbClr val="52733E"/>
    <a:srgbClr val="FFFF99"/>
    <a:srgbClr val="DDDDDD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8164" autoAdjust="0"/>
  </p:normalViewPr>
  <p:slideViewPr>
    <p:cSldViewPr snapToGrid="0">
      <p:cViewPr varScale="1">
        <p:scale>
          <a:sx n="82" d="100"/>
          <a:sy n="82" d="100"/>
        </p:scale>
        <p:origin x="1382" y="48"/>
      </p:cViewPr>
      <p:guideLst>
        <p:guide orient="horz" pos="2144"/>
        <p:guide pos="2880"/>
      </p:guideLst>
    </p:cSldViewPr>
  </p:slideViewPr>
  <p:outlineViewPr>
    <p:cViewPr>
      <p:scale>
        <a:sx n="33" d="100"/>
        <a:sy n="33" d="100"/>
      </p:scale>
      <p:origin x="0" y="-5885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7035"/>
    </p:cViewPr>
  </p:sorterViewPr>
  <p:notesViewPr>
    <p:cSldViewPr snapToGrid="0">
      <p:cViewPr>
        <p:scale>
          <a:sx n="140" d="100"/>
          <a:sy n="140" d="100"/>
        </p:scale>
        <p:origin x="-2640" y="-72"/>
      </p:cViewPr>
      <p:guideLst>
        <p:guide orient="horz" pos="3225"/>
        <p:guide pos="2235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3821" cy="51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6" tIns="47874" rIns="95746" bIns="47874" numCol="1" anchor="t" anchorCtr="0" compatLnSpc="1">
            <a:prstTxWarp prst="textNoShape">
              <a:avLst/>
            </a:prstTxWarp>
          </a:bodyPr>
          <a:lstStyle>
            <a:lvl1pPr algn="l" defTabSz="956572" eaLnBrk="0" hangingPunct="0">
              <a:defRPr sz="12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SATE presentation</a:t>
            </a:r>
            <a:endParaRPr lang="en-GB" dirty="0"/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5479" y="0"/>
            <a:ext cx="3073821" cy="51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6" tIns="47874" rIns="95746" bIns="47874" numCol="1" anchor="t" anchorCtr="0" compatLnSpc="1">
            <a:prstTxWarp prst="textNoShape">
              <a:avLst/>
            </a:prstTxWarp>
          </a:bodyPr>
          <a:lstStyle>
            <a:lvl1pPr algn="r" defTabSz="956572" eaLnBrk="0" hangingPunct="0">
              <a:defRPr sz="12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9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2392"/>
            <a:ext cx="3073821" cy="512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6" tIns="47874" rIns="95746" bIns="47874" numCol="1" anchor="b" anchorCtr="0" compatLnSpc="1">
            <a:prstTxWarp prst="textNoShape">
              <a:avLst/>
            </a:prstTxWarp>
          </a:bodyPr>
          <a:lstStyle>
            <a:lvl1pPr algn="l" defTabSz="956572" eaLnBrk="0" hangingPunct="0">
              <a:defRPr sz="12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9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5479" y="9722392"/>
            <a:ext cx="3073821" cy="512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6" tIns="47874" rIns="95746" bIns="47874" numCol="1" anchor="b" anchorCtr="0" compatLnSpc="1">
            <a:prstTxWarp prst="textNoShape">
              <a:avLst/>
            </a:prstTxWarp>
          </a:bodyPr>
          <a:lstStyle>
            <a:lvl1pPr algn="r" defTabSz="956572" eaLnBrk="0" hangingPunct="0">
              <a:defRPr sz="12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AA7F0F97-76F3-4EFF-8EED-AA83647712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160480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3821" cy="51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6" tIns="47874" rIns="95746" bIns="47874" numCol="1" anchor="t" anchorCtr="0" compatLnSpc="1">
            <a:prstTxWarp prst="textNoShape">
              <a:avLst/>
            </a:prstTxWarp>
          </a:bodyPr>
          <a:lstStyle>
            <a:lvl1pPr algn="l" defTabSz="956572" eaLnBrk="0" hangingPunct="0">
              <a:defRPr sz="12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GB" dirty="0" smtClean="0"/>
              <a:t>SATE presentation</a:t>
            </a:r>
            <a:endParaRPr lang="en-GB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5479" y="0"/>
            <a:ext cx="3073821" cy="51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6" tIns="47874" rIns="95746" bIns="47874" numCol="1" anchor="t" anchorCtr="0" compatLnSpc="1">
            <a:prstTxWarp prst="textNoShape">
              <a:avLst/>
            </a:prstTxWarp>
          </a:bodyPr>
          <a:lstStyle>
            <a:lvl1pPr algn="r" defTabSz="956572" eaLnBrk="0" hangingPunct="0">
              <a:defRPr sz="12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9013" y="765175"/>
            <a:ext cx="5121275" cy="38401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5027" y="4860377"/>
            <a:ext cx="5209248" cy="4608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6" tIns="47874" rIns="95746" bIns="478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Klicken Sie, um die Formate des Vorlagentextes zu bearbeiten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</a:p>
          <a:p>
            <a:pPr lvl="3"/>
            <a:r>
              <a:rPr lang="en-GB" noProof="0" smtClean="0"/>
              <a:t>Vierte Ebene</a:t>
            </a:r>
          </a:p>
          <a:p>
            <a:pPr lvl="4"/>
            <a:r>
              <a:rPr lang="en-GB" noProof="0" smtClean="0"/>
              <a:t>Fünfte Ebene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2392"/>
            <a:ext cx="3073821" cy="512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6" tIns="47874" rIns="95746" bIns="47874" numCol="1" anchor="b" anchorCtr="0" compatLnSpc="1">
            <a:prstTxWarp prst="textNoShape">
              <a:avLst/>
            </a:prstTxWarp>
          </a:bodyPr>
          <a:lstStyle>
            <a:lvl1pPr algn="l" defTabSz="956572" eaLnBrk="0" hangingPunct="0">
              <a:defRPr sz="12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5479" y="9722392"/>
            <a:ext cx="3073821" cy="512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6" tIns="47874" rIns="95746" bIns="47874" numCol="1" anchor="b" anchorCtr="0" compatLnSpc="1">
            <a:prstTxWarp prst="textNoShape">
              <a:avLst/>
            </a:prstTxWarp>
          </a:bodyPr>
          <a:lstStyle>
            <a:lvl1pPr algn="r" defTabSz="956572" eaLnBrk="0" hangingPunct="0">
              <a:defRPr sz="12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DD18E9E9-9FEF-48DB-A631-44E6BFA030A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94926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55819"/>
            <a:fld id="{67D9ACAE-93AB-4C00-909A-2EBA672CAAC1}" type="slidenum">
              <a:rPr lang="en-GB" smtClean="0"/>
              <a:pPr defTabSz="955819"/>
              <a:t>2</a:t>
            </a:fld>
            <a:endParaRPr lang="en-GB" dirty="0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1031827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9698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  <p:sp>
        <p:nvSpPr>
          <p:cNvPr id="29699" name="Segnaposto intestazione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pPr defTabSz="990515"/>
            <a:endParaRPr lang="en-GB" dirty="0" smtClean="0"/>
          </a:p>
        </p:txBody>
      </p:sp>
      <p:sp>
        <p:nvSpPr>
          <p:cNvPr id="29700" name="Segnaposto numero diapositiva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90515"/>
            <a:fld id="{01AFD824-8297-4EEC-86B8-0A983975DCFB}" type="slidenum">
              <a:rPr lang="en-GB" smtClean="0"/>
              <a:pPr defTabSz="990515"/>
              <a:t>3</a:t>
            </a:fld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062924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9698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  <p:sp>
        <p:nvSpPr>
          <p:cNvPr id="29699" name="Segnaposto intestazione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pPr defTabSz="990515"/>
            <a:endParaRPr lang="en-GB" dirty="0" smtClean="0"/>
          </a:p>
        </p:txBody>
      </p:sp>
      <p:sp>
        <p:nvSpPr>
          <p:cNvPr id="29700" name="Segnaposto numero diapositiva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90515"/>
            <a:fld id="{01AFD824-8297-4EEC-86B8-0A983975DCFB}" type="slidenum">
              <a:rPr lang="en-GB" smtClean="0"/>
              <a:pPr defTabSz="990515"/>
              <a:t>4</a:t>
            </a:fld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829493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9698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  <p:sp>
        <p:nvSpPr>
          <p:cNvPr id="29699" name="Segnaposto intestazione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pPr defTabSz="990515"/>
            <a:endParaRPr lang="en-GB" dirty="0" smtClean="0"/>
          </a:p>
        </p:txBody>
      </p:sp>
      <p:sp>
        <p:nvSpPr>
          <p:cNvPr id="29700" name="Segnaposto numero diapositiva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90515"/>
            <a:fld id="{01AFD824-8297-4EEC-86B8-0A983975DCFB}" type="slidenum">
              <a:rPr lang="en-GB" smtClean="0"/>
              <a:pPr defTabSz="990515"/>
              <a:t>5</a:t>
            </a:fld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632276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55819"/>
            <a:fld id="{67D9ACAE-93AB-4C00-909A-2EBA672CAAC1}" type="slidenum">
              <a:rPr lang="en-GB" smtClean="0"/>
              <a:pPr defTabSz="955819"/>
              <a:t>6</a:t>
            </a:fld>
            <a:endParaRPr lang="en-GB" dirty="0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2019229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SATE presentation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18E9E9-9FEF-48DB-A631-44E6BFA030AD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708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5913" y="525463"/>
            <a:ext cx="3514725" cy="2636837"/>
          </a:xfrm>
          <a:ln/>
        </p:spPr>
      </p:sp>
      <p:sp>
        <p:nvSpPr>
          <p:cNvPr id="22530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dirty="0" smtClean="0"/>
          </a:p>
        </p:txBody>
      </p:sp>
      <p:sp>
        <p:nvSpPr>
          <p:cNvPr id="2253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2270"/>
            <a:fld id="{A6FBC3CF-F020-47C5-A7B2-97B897CC0BF0}" type="slidenum">
              <a:rPr lang="en-GB" smtClean="0"/>
              <a:pPr defTabSz="922270"/>
              <a:t>25</a:t>
            </a:fld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1216490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5913" y="525463"/>
            <a:ext cx="3514725" cy="2636837"/>
          </a:xfrm>
          <a:ln/>
        </p:spPr>
      </p:sp>
      <p:sp>
        <p:nvSpPr>
          <p:cNvPr id="22530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dirty="0" smtClean="0"/>
          </a:p>
        </p:txBody>
      </p:sp>
      <p:sp>
        <p:nvSpPr>
          <p:cNvPr id="2253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2270"/>
            <a:fld id="{A6FBC3CF-F020-47C5-A7B2-97B897CC0BF0}" type="slidenum">
              <a:rPr lang="en-GB" smtClean="0"/>
              <a:pPr defTabSz="922270"/>
              <a:t>26</a:t>
            </a:fld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461490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5913" y="525463"/>
            <a:ext cx="3514725" cy="2636837"/>
          </a:xfrm>
          <a:ln/>
        </p:spPr>
      </p:sp>
      <p:sp>
        <p:nvSpPr>
          <p:cNvPr id="22530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dirty="0" smtClean="0"/>
          </a:p>
        </p:txBody>
      </p:sp>
      <p:sp>
        <p:nvSpPr>
          <p:cNvPr id="2253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2270"/>
            <a:fld id="{A6FBC3CF-F020-47C5-A7B2-97B897CC0BF0}" type="slidenum">
              <a:rPr lang="en-GB" smtClean="0"/>
              <a:pPr defTabSz="922270"/>
              <a:t>27</a:t>
            </a:fld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406966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B52884-F2F2-4FFF-BEA8-07749A95D303}" type="slidenum">
              <a:rPr lang="en-GB" smtClean="0"/>
              <a:pPr>
                <a:defRPr/>
              </a:pPr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8266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B52884-F2F2-4FFF-BEA8-07749A95D303}" type="slidenum">
              <a:rPr lang="en-GB" smtClean="0"/>
              <a:pPr>
                <a:defRPr/>
              </a:pPr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1432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B52884-F2F2-4FFF-BEA8-07749A95D303}" type="slidenum">
              <a:rPr lang="en-GB" smtClean="0"/>
              <a:pPr>
                <a:defRPr/>
              </a:pPr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0152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B52884-F2F2-4FFF-BEA8-07749A95D303}" type="slidenum">
              <a:rPr lang="en-GB" smtClean="0"/>
              <a:pPr>
                <a:defRPr/>
              </a:pPr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2972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B52884-F2F2-4FFF-BEA8-07749A95D303}" type="slidenum">
              <a:rPr lang="en-GB" smtClean="0"/>
              <a:pPr>
                <a:defRPr/>
              </a:pPr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2457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B52884-F2F2-4FFF-BEA8-07749A95D303}" type="slidenum">
              <a:rPr lang="en-GB" smtClean="0"/>
              <a:pPr>
                <a:defRPr/>
              </a:pPr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8483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B52884-F2F2-4FFF-BEA8-07749A95D303}" type="slidenum">
              <a:rPr lang="en-GB" smtClean="0"/>
              <a:pPr>
                <a:defRPr/>
              </a:pPr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3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B52884-F2F2-4FFF-BEA8-07749A95D303}" type="slidenum">
              <a:rPr lang="en-GB" smtClean="0"/>
              <a:pPr>
                <a:defRPr/>
              </a:pPr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6740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9698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dirty="0" smtClean="0"/>
          </a:p>
        </p:txBody>
      </p:sp>
      <p:sp>
        <p:nvSpPr>
          <p:cNvPr id="29699" name="Segnaposto intestazione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pPr defTabSz="990515"/>
            <a:endParaRPr lang="en-GB" dirty="0" smtClean="0"/>
          </a:p>
        </p:txBody>
      </p:sp>
      <p:sp>
        <p:nvSpPr>
          <p:cNvPr id="29700" name="Segnaposto numero diapositiva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90515"/>
            <a:fld id="{01AFD824-8297-4EEC-86B8-0A983975DCFB}" type="slidenum">
              <a:rPr lang="en-GB" smtClean="0"/>
              <a:pPr defTabSz="990515"/>
              <a:t>40</a:t>
            </a:fld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162305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323528" y="188640"/>
            <a:ext cx="6275040" cy="63408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it-IT" dirty="0" smtClean="0"/>
              <a:t>Slide title</a:t>
            </a:r>
            <a:endParaRPr lang="it-IT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 hasCustomPrompt="1"/>
          </p:nvPr>
        </p:nvSpPr>
        <p:spPr>
          <a:xfrm>
            <a:off x="323850" y="1557338"/>
            <a:ext cx="8424863" cy="403225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tabLst>
                <a:tab pos="180000" algn="l"/>
              </a:tabLst>
              <a:defRPr sz="2400" baseline="0"/>
            </a:lvl1pPr>
            <a:lvl2pPr>
              <a:buNone/>
              <a:defRPr/>
            </a:lvl2pPr>
          </a:lstStyle>
          <a:p>
            <a:pPr lvl="0"/>
            <a:r>
              <a:rPr lang="it-IT" dirty="0" smtClean="0"/>
              <a:t>Put here the text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0"/>
            <a:ext cx="6553200" cy="1066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26953" y="1238250"/>
            <a:ext cx="8689975" cy="4564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134097543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7" name="Rectangle 15"/>
          <p:cNvSpPr>
            <a:spLocks noChangeArrowheads="1"/>
          </p:cNvSpPr>
          <p:nvPr userDrawn="1"/>
        </p:nvSpPr>
        <p:spPr bwMode="auto">
          <a:xfrm>
            <a:off x="0" y="6057900"/>
            <a:ext cx="9144000" cy="107950"/>
          </a:xfrm>
          <a:prstGeom prst="rect">
            <a:avLst/>
          </a:prstGeom>
          <a:solidFill>
            <a:srgbClr val="00538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11" name="Rectangle 17"/>
          <p:cNvSpPr>
            <a:spLocks noChangeArrowheads="1"/>
          </p:cNvSpPr>
          <p:nvPr userDrawn="1"/>
        </p:nvSpPr>
        <p:spPr bwMode="auto">
          <a:xfrm>
            <a:off x="3395012" y="6237288"/>
            <a:ext cx="31877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algn="ctr" eaLnBrk="0" hangingPunct="0">
              <a:defRPr/>
            </a:pPr>
            <a:r>
              <a:rPr lang="it-IT" sz="1000" b="0" i="0" dirty="0" smtClean="0">
                <a:solidFill>
                  <a:schemeClr val="tx1"/>
                </a:solidFill>
              </a:rPr>
              <a:t>3</a:t>
            </a:r>
            <a:r>
              <a:rPr lang="it-IT" sz="1000" b="0" i="0" baseline="30000" dirty="0" smtClean="0">
                <a:solidFill>
                  <a:schemeClr val="tx1"/>
                </a:solidFill>
              </a:rPr>
              <a:t>rd</a:t>
            </a:r>
            <a:r>
              <a:rPr lang="it-IT" sz="1000" b="0" i="0" baseline="0" dirty="0" smtClean="0">
                <a:solidFill>
                  <a:schemeClr val="tx1"/>
                </a:solidFill>
              </a:rPr>
              <a:t> International Conference on</a:t>
            </a:r>
          </a:p>
          <a:p>
            <a:pPr algn="ctr" eaLnBrk="0" hangingPunct="0">
              <a:defRPr/>
            </a:pPr>
            <a:r>
              <a:rPr lang="it-IT" sz="1000" b="0" i="0" baseline="0" dirty="0" smtClean="0">
                <a:solidFill>
                  <a:schemeClr val="tx1"/>
                </a:solidFill>
              </a:rPr>
              <a:t>Big Data Analysis and Data Mining</a:t>
            </a:r>
          </a:p>
          <a:p>
            <a:pPr algn="ctr" eaLnBrk="0" hangingPunct="0">
              <a:defRPr/>
            </a:pPr>
            <a:r>
              <a:rPr lang="it-IT" sz="1000" b="0" i="0" baseline="0" dirty="0" smtClean="0">
                <a:solidFill>
                  <a:schemeClr val="tx1"/>
                </a:solidFill>
              </a:rPr>
              <a:t> 26</a:t>
            </a:r>
            <a:r>
              <a:rPr lang="it-IT" sz="1000" b="0" i="0" baseline="30000" dirty="0" smtClean="0">
                <a:solidFill>
                  <a:schemeClr val="tx1"/>
                </a:solidFill>
              </a:rPr>
              <a:t>th</a:t>
            </a:r>
            <a:r>
              <a:rPr lang="it-IT" sz="1000" b="0" i="0" baseline="0" dirty="0" smtClean="0">
                <a:solidFill>
                  <a:schemeClr val="tx1"/>
                </a:solidFill>
              </a:rPr>
              <a:t> and 27</a:t>
            </a:r>
            <a:r>
              <a:rPr lang="it-IT" sz="1000" b="0" i="0" baseline="30000" dirty="0" smtClean="0">
                <a:solidFill>
                  <a:schemeClr val="tx1"/>
                </a:solidFill>
              </a:rPr>
              <a:t>th</a:t>
            </a:r>
            <a:r>
              <a:rPr lang="it-IT" sz="1000" b="0" i="0" baseline="0" dirty="0" smtClean="0">
                <a:solidFill>
                  <a:schemeClr val="tx1"/>
                </a:solidFill>
              </a:rPr>
              <a:t> of Septmber 2016, London</a:t>
            </a:r>
            <a:endParaRPr lang="it-IT" sz="1000" b="0" i="0" dirty="0">
              <a:solidFill>
                <a:schemeClr val="tx1"/>
              </a:solidFill>
            </a:endParaRPr>
          </a:p>
        </p:txBody>
      </p:sp>
      <p:sp>
        <p:nvSpPr>
          <p:cNvPr id="12" name="Rectangle 21"/>
          <p:cNvSpPr>
            <a:spLocks noChangeArrowheads="1"/>
          </p:cNvSpPr>
          <p:nvPr userDrawn="1"/>
        </p:nvSpPr>
        <p:spPr bwMode="auto">
          <a:xfrm>
            <a:off x="34925" y="6237288"/>
            <a:ext cx="3241675" cy="55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en-GB" sz="1000" b="0" i="0" dirty="0" smtClean="0">
                <a:solidFill>
                  <a:schemeClr val="tx1"/>
                </a:solidFill>
              </a:rPr>
              <a:t>S.A.T.E. </a:t>
            </a:r>
            <a:r>
              <a:rPr lang="en-GB" sz="1000" b="0" i="0" dirty="0" err="1" smtClean="0">
                <a:solidFill>
                  <a:schemeClr val="tx1"/>
                </a:solidFill>
              </a:rPr>
              <a:t>S.r.l</a:t>
            </a:r>
            <a:r>
              <a:rPr lang="en-GB" sz="1000" b="0" i="0" dirty="0" smtClean="0">
                <a:solidFill>
                  <a:schemeClr val="tx1"/>
                </a:solidFill>
              </a:rPr>
              <a:t>.</a:t>
            </a:r>
            <a:endParaRPr lang="en-GB" sz="1000" b="0" i="0" dirty="0">
              <a:solidFill>
                <a:schemeClr val="tx1"/>
              </a:solidFill>
            </a:endParaRPr>
          </a:p>
          <a:p>
            <a:pPr eaLnBrk="0" hangingPunct="0">
              <a:defRPr/>
            </a:pPr>
            <a:r>
              <a:rPr lang="it-IT" sz="1000" b="0" i="0" dirty="0" smtClean="0">
                <a:solidFill>
                  <a:schemeClr val="tx1"/>
                </a:solidFill>
              </a:rPr>
              <a:t>www.</a:t>
            </a:r>
            <a:r>
              <a:rPr lang="en-GB" sz="1000" b="0" i="0" dirty="0" smtClean="0">
                <a:solidFill>
                  <a:schemeClr val="tx1"/>
                </a:solidFill>
              </a:rPr>
              <a:t>sate-italy.com</a:t>
            </a:r>
            <a:endParaRPr lang="en-GB" sz="1000" b="0" i="0" dirty="0">
              <a:solidFill>
                <a:schemeClr val="tx1"/>
              </a:solidFill>
            </a:endParaRPr>
          </a:p>
          <a:p>
            <a:pPr eaLnBrk="0" hangingPunct="0">
              <a:defRPr/>
            </a:pPr>
            <a:r>
              <a:rPr lang="en-GB" sz="1000" b="0" i="0" dirty="0">
                <a:solidFill>
                  <a:schemeClr val="tx1"/>
                </a:solidFill>
              </a:rPr>
              <a:t>+39-041-2757634</a:t>
            </a:r>
          </a:p>
        </p:txBody>
      </p:sp>
      <p:sp>
        <p:nvSpPr>
          <p:cNvPr id="14" name="Rectangle 17"/>
          <p:cNvSpPr>
            <a:spLocks noChangeArrowheads="1"/>
          </p:cNvSpPr>
          <p:nvPr userDrawn="1"/>
        </p:nvSpPr>
        <p:spPr bwMode="auto">
          <a:xfrm>
            <a:off x="7815263" y="6237288"/>
            <a:ext cx="158115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algn="r" eaLnBrk="0" hangingPunct="0">
              <a:defRPr/>
            </a:pPr>
            <a:r>
              <a:rPr lang="it-IT" sz="1000" b="0" i="0" baseline="0" dirty="0" smtClean="0">
                <a:solidFill>
                  <a:schemeClr val="tx1"/>
                </a:solidFill>
              </a:rPr>
              <a:t>                 </a:t>
            </a:r>
            <a:fld id="{E4BA4C7A-C282-421C-BBB7-4DF10B0A16E6}" type="slidenum">
              <a:rPr lang="it-IT" sz="1000" b="0" i="0" baseline="0" smtClean="0">
                <a:solidFill>
                  <a:schemeClr val="tx1"/>
                </a:solidFill>
              </a:rPr>
              <a:t>‹#›</a:t>
            </a:fld>
            <a:r>
              <a:rPr lang="it-IT" sz="1000" b="0" i="0" baseline="0" dirty="0" smtClean="0">
                <a:solidFill>
                  <a:schemeClr val="tx1"/>
                </a:solidFill>
              </a:rPr>
              <a:t> </a:t>
            </a:r>
            <a:r>
              <a:rPr lang="it-IT" sz="1000" b="0" i="0" dirty="0" smtClean="0">
                <a:solidFill>
                  <a:schemeClr val="tx1"/>
                </a:solidFill>
              </a:rPr>
              <a:t>/ 41</a:t>
            </a:r>
            <a:endParaRPr lang="it-IT" sz="1000" b="0" i="0" dirty="0">
              <a:solidFill>
                <a:schemeClr val="tx1"/>
              </a:solidFill>
            </a:endParaRPr>
          </a:p>
        </p:txBody>
      </p:sp>
      <p:pic>
        <p:nvPicPr>
          <p:cNvPr id="7171" name="Picture 9" descr="SATE logo subtext RGB 6000x1073_trasparente.tif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77050" y="333375"/>
            <a:ext cx="2011363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  <p:sldLayoutId id="2147483690" r:id="rId12"/>
    <p:sldLayoutId id="2147483691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iego.fraccaro@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jp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1.pn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20.jpeg"/><Relationship Id="rId5" Type="http://schemas.openxmlformats.org/officeDocument/2006/relationships/image" Target="../media/image16.jpeg"/><Relationship Id="rId10" Type="http://schemas.openxmlformats.org/officeDocument/2006/relationships/image" Target="../media/image19.tiff"/><Relationship Id="rId4" Type="http://schemas.openxmlformats.org/officeDocument/2006/relationships/image" Target="../media/image15.jp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iff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tif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microsoft.com/office/2007/relationships/hdphoto" Target="../media/hdphoto1.wdp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jpe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jp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44538" y="1212850"/>
            <a:ext cx="7658100" cy="2239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457200" algn="ctr">
              <a:spcBef>
                <a:spcPct val="50000"/>
              </a:spcBef>
              <a:defRPr/>
            </a:pPr>
            <a:r>
              <a:rPr lang="it-IT" sz="3600" kern="0" dirty="0" smtClean="0">
                <a:solidFill>
                  <a:srgbClr val="005385"/>
                </a:solidFill>
                <a:latin typeface="+mn-lt"/>
              </a:rPr>
              <a:t>SIMULATION, MODELLING AND DIAGNOSTICS</a:t>
            </a:r>
          </a:p>
          <a:p>
            <a:pPr indent="-457200" algn="ctr">
              <a:spcBef>
                <a:spcPct val="50000"/>
              </a:spcBef>
              <a:defRPr/>
            </a:pPr>
            <a:r>
              <a:rPr lang="it-IT" sz="2800" kern="0" dirty="0" smtClean="0">
                <a:solidFill>
                  <a:srgbClr val="005385"/>
                </a:solidFill>
                <a:latin typeface="+mn-lt"/>
              </a:rPr>
              <a:t>From the «health» of satellite to the health of astronauts</a:t>
            </a:r>
            <a:endParaRPr lang="it-IT" sz="3200" kern="0" dirty="0" smtClean="0">
              <a:solidFill>
                <a:srgbClr val="005385"/>
              </a:solidFill>
              <a:latin typeface="+mn-lt"/>
            </a:endParaRPr>
          </a:p>
          <a:p>
            <a:pPr indent="-457200" algn="ctr">
              <a:spcBef>
                <a:spcPct val="50000"/>
              </a:spcBef>
              <a:defRPr/>
            </a:pPr>
            <a:endParaRPr lang="it-IT" sz="3600" kern="0" dirty="0">
              <a:solidFill>
                <a:srgbClr val="005385"/>
              </a:solidFill>
              <a:latin typeface="+mn-lt"/>
            </a:endParaRPr>
          </a:p>
          <a:p>
            <a:pPr indent="-457200" algn="ctr">
              <a:spcBef>
                <a:spcPct val="50000"/>
              </a:spcBef>
              <a:defRPr/>
            </a:pPr>
            <a:endParaRPr lang="it-IT" sz="4400" kern="0" dirty="0">
              <a:solidFill>
                <a:srgbClr val="005385"/>
              </a:solidFill>
              <a:latin typeface="+mn-lt"/>
            </a:endParaRPr>
          </a:p>
        </p:txBody>
      </p:sp>
      <p:sp>
        <p:nvSpPr>
          <p:cNvPr id="6" name="Segnaposto testo 8"/>
          <p:cNvSpPr txBox="1">
            <a:spLocks/>
          </p:cNvSpPr>
          <p:nvPr/>
        </p:nvSpPr>
        <p:spPr bwMode="auto">
          <a:xfrm>
            <a:off x="152401" y="3116424"/>
            <a:ext cx="8856132" cy="291115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lang="en-US" sz="2400" b="0" i="0" kern="0" dirty="0" smtClean="0">
              <a:solidFill>
                <a:srgbClr val="005385"/>
              </a:solidFill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lang="en-US" sz="2400" b="0" i="0" kern="0" dirty="0">
              <a:solidFill>
                <a:srgbClr val="005385"/>
              </a:solidFill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2400" b="0" i="0" kern="0" dirty="0" smtClean="0">
                <a:solidFill>
                  <a:srgbClr val="005385"/>
                </a:solidFill>
              </a:rPr>
              <a:t>26</a:t>
            </a:r>
            <a:r>
              <a:rPr lang="en-US" sz="2400" b="0" i="0" kern="0" baseline="30000" dirty="0" smtClean="0">
                <a:solidFill>
                  <a:srgbClr val="005385"/>
                </a:solidFill>
              </a:rPr>
              <a:t>th</a:t>
            </a:r>
            <a:r>
              <a:rPr lang="en-US" sz="2400" b="0" i="0" kern="0" dirty="0" smtClean="0">
                <a:solidFill>
                  <a:srgbClr val="005385"/>
                </a:solidFill>
              </a:rPr>
              <a:t>-27</a:t>
            </a:r>
            <a:r>
              <a:rPr lang="en-US" sz="2400" b="0" i="0" kern="0" baseline="30000" dirty="0" smtClean="0">
                <a:solidFill>
                  <a:srgbClr val="005385"/>
                </a:solidFill>
              </a:rPr>
              <a:t>th</a:t>
            </a:r>
            <a:r>
              <a:rPr lang="en-US" sz="2400" b="0" i="0" kern="0" dirty="0">
                <a:solidFill>
                  <a:srgbClr val="005385"/>
                </a:solidFill>
              </a:rPr>
              <a:t> </a:t>
            </a:r>
            <a:r>
              <a:rPr lang="en-US" sz="2400" b="0" i="0" kern="0" dirty="0" smtClean="0">
                <a:solidFill>
                  <a:srgbClr val="005385"/>
                </a:solidFill>
              </a:rPr>
              <a:t>September 2016, London (UK)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2400" b="0" dirty="0" smtClean="0"/>
              <a:t>3</a:t>
            </a:r>
            <a:r>
              <a:rPr lang="en-GB" sz="2400" b="0" baseline="30000" dirty="0" smtClean="0"/>
              <a:t>rd</a:t>
            </a:r>
            <a:r>
              <a:rPr lang="en-GB" sz="2400" b="0" dirty="0" smtClean="0"/>
              <a:t> International Conference on Big Data Analysis and Data Mining</a:t>
            </a:r>
            <a:endParaRPr lang="en-US" sz="2400" b="0" kern="0" dirty="0" smtClean="0">
              <a:solidFill>
                <a:srgbClr val="005385"/>
              </a:solidFill>
            </a:endParaRP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lang="en-US" b="0" i="0" kern="0" dirty="0" smtClean="0">
              <a:solidFill>
                <a:schemeClr val="tx1"/>
              </a:solidFill>
              <a:latin typeface="+mn-lt"/>
            </a:endParaRP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lang="en-US" b="0" i="0" kern="0" dirty="0">
              <a:solidFill>
                <a:schemeClr val="tx1"/>
              </a:solidFill>
              <a:latin typeface="+mn-lt"/>
            </a:endParaRP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b="0" i="0" kern="0" dirty="0" err="1" smtClean="0">
                <a:solidFill>
                  <a:schemeClr val="tx1"/>
                </a:solidFill>
                <a:latin typeface="+mn-lt"/>
              </a:rPr>
              <a:t>Ing</a:t>
            </a:r>
            <a:r>
              <a:rPr lang="en-US" b="0" i="0" kern="0" dirty="0" smtClean="0">
                <a:solidFill>
                  <a:schemeClr val="tx1"/>
                </a:solidFill>
                <a:latin typeface="+mn-lt"/>
              </a:rPr>
              <a:t>. </a:t>
            </a:r>
            <a:r>
              <a:rPr lang="it-IT" b="0" i="0" kern="0" dirty="0" smtClean="0">
                <a:solidFill>
                  <a:schemeClr val="tx1"/>
                </a:solidFill>
              </a:rPr>
              <a:t>Jacopo Biancat </a:t>
            </a:r>
            <a:r>
              <a:rPr lang="en-US" sz="1400" b="0" i="0" kern="0" dirty="0" smtClean="0">
                <a:solidFill>
                  <a:schemeClr val="tx1"/>
                </a:solidFill>
              </a:rPr>
              <a:t>		</a:t>
            </a:r>
            <a:r>
              <a:rPr lang="en-US" b="0" i="0" kern="0" dirty="0" smtClean="0">
                <a:solidFill>
                  <a:schemeClr val="tx1"/>
                </a:solidFill>
                <a:latin typeface="+mn-lt"/>
              </a:rPr>
              <a:t>SATE S.r.l. - </a:t>
            </a:r>
            <a:r>
              <a:rPr lang="it-IT" b="0" i="0" kern="0" dirty="0">
                <a:solidFill>
                  <a:schemeClr val="tx1"/>
                </a:solidFill>
              </a:rPr>
              <a:t>R&amp;D - </a:t>
            </a:r>
            <a:r>
              <a:rPr lang="it-IT" b="0" i="0" kern="0" dirty="0" smtClean="0">
                <a:solidFill>
                  <a:schemeClr val="tx1"/>
                </a:solidFill>
              </a:rPr>
              <a:t>Diagnostics</a:t>
            </a:r>
            <a:endParaRPr lang="en-US" b="0" i="0" kern="0" dirty="0" smtClean="0">
              <a:solidFill>
                <a:schemeClr val="tx1"/>
              </a:solidFill>
              <a:latin typeface="+mn-lt"/>
            </a:endParaRP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1400" b="0" i="0" kern="0" dirty="0" smtClean="0">
                <a:solidFill>
                  <a:schemeClr val="tx1"/>
                </a:solidFill>
                <a:latin typeface="+mn-lt"/>
                <a:hlinkClick r:id="rId3"/>
              </a:rPr>
              <a:t>jacopo.biancat@sate-italy.com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lang="en-US" sz="2000" kern="0" dirty="0">
              <a:solidFill>
                <a:schemeClr val="tx1"/>
              </a:solidFill>
              <a:latin typeface="+mn-lt"/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lang="en-US" sz="2000" kern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Rectangle 17"/>
          <p:cNvSpPr>
            <a:spLocks noChangeArrowheads="1"/>
          </p:cNvSpPr>
          <p:nvPr/>
        </p:nvSpPr>
        <p:spPr bwMode="auto">
          <a:xfrm>
            <a:off x="7932419" y="6237288"/>
            <a:ext cx="1113473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algn="r" eaLnBrk="0" hangingPunct="0">
              <a:defRPr/>
            </a:pPr>
            <a:r>
              <a:rPr lang="it-IT" sz="1000" b="0" i="0" dirty="0" smtClean="0">
                <a:solidFill>
                  <a:schemeClr val="tx1"/>
                </a:solidFill>
              </a:rPr>
              <a:t>	 </a:t>
            </a:r>
            <a:endParaRPr lang="it-IT" sz="1000" b="0" i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2800" b="1" i="1" dirty="0" smtClean="0">
                <a:solidFill>
                  <a:srgbClr val="005385"/>
                </a:solidFill>
              </a:rPr>
              <a:t>Summary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620" y="1688189"/>
            <a:ext cx="770708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85738">
              <a:buFont typeface="Arial" pitchFamily="34" charset="0"/>
              <a:buChar char="•"/>
            </a:pPr>
            <a:r>
              <a:rPr lang="en-GB" sz="2000" i="0" dirty="0" smtClean="0">
                <a:solidFill>
                  <a:srgbClr val="C00000"/>
                </a:solidFill>
              </a:rPr>
              <a:t>COMPANY INTRODUCTION</a:t>
            </a:r>
          </a:p>
          <a:p>
            <a:endParaRPr lang="en-GB" sz="2000" i="0" dirty="0" smtClean="0"/>
          </a:p>
          <a:p>
            <a:pPr marL="185738" indent="-185738">
              <a:buFont typeface="Arial" pitchFamily="34" charset="0"/>
              <a:buChar char="•"/>
            </a:pPr>
            <a:r>
              <a:rPr lang="en-GB" sz="2000" i="0" dirty="0" smtClean="0">
                <a:solidFill>
                  <a:srgbClr val="005385"/>
                </a:solidFill>
              </a:rPr>
              <a:t>PROBLEM AND APPROACH</a:t>
            </a:r>
          </a:p>
          <a:p>
            <a:pPr marL="185738" indent="-185738">
              <a:buFont typeface="Arial" pitchFamily="34" charset="0"/>
              <a:buChar char="•"/>
            </a:pPr>
            <a:endParaRPr lang="en-GB" sz="2000" i="0" dirty="0">
              <a:solidFill>
                <a:srgbClr val="005385"/>
              </a:solidFill>
            </a:endParaRPr>
          </a:p>
          <a:p>
            <a:pPr marL="185738" indent="-185738">
              <a:buFont typeface="Arial" pitchFamily="34" charset="0"/>
              <a:buChar char="•"/>
            </a:pPr>
            <a:r>
              <a:rPr lang="en-GB" sz="2000" i="0" dirty="0" smtClean="0">
                <a:solidFill>
                  <a:srgbClr val="005385"/>
                </a:solidFill>
              </a:rPr>
              <a:t>APPLICATION EXAMPLES IN THE </a:t>
            </a:r>
            <a:r>
              <a:rPr lang="en-GB" sz="2000" i="0" u="sng" dirty="0" smtClean="0">
                <a:solidFill>
                  <a:srgbClr val="005385"/>
                </a:solidFill>
              </a:rPr>
              <a:t>SPACE</a:t>
            </a:r>
            <a:r>
              <a:rPr lang="en-GB" sz="2000" i="0" dirty="0" smtClean="0">
                <a:solidFill>
                  <a:srgbClr val="005385"/>
                </a:solidFill>
              </a:rPr>
              <a:t> SECTOR</a:t>
            </a:r>
          </a:p>
          <a:p>
            <a:pPr marL="185738" indent="-185738">
              <a:buFont typeface="Arial" pitchFamily="34" charset="0"/>
              <a:buChar char="•"/>
            </a:pPr>
            <a:endParaRPr lang="en-GB" sz="2000" i="0" dirty="0" smtClean="0">
              <a:solidFill>
                <a:srgbClr val="005385"/>
              </a:solidFill>
            </a:endParaRPr>
          </a:p>
          <a:p>
            <a:pPr marL="185738" indent="-185738">
              <a:buFont typeface="Arial" pitchFamily="34" charset="0"/>
              <a:buChar char="•"/>
            </a:pPr>
            <a:r>
              <a:rPr lang="en-GB" sz="2000" i="0" dirty="0" smtClean="0">
                <a:solidFill>
                  <a:srgbClr val="005385"/>
                </a:solidFill>
              </a:rPr>
              <a:t>APPLICATION EXAMPLES IN THE </a:t>
            </a:r>
            <a:r>
              <a:rPr lang="en-GB" sz="2000" i="0" u="sng" dirty="0" smtClean="0">
                <a:solidFill>
                  <a:srgbClr val="005385"/>
                </a:solidFill>
              </a:rPr>
              <a:t>MEDICAL</a:t>
            </a:r>
            <a:r>
              <a:rPr lang="en-GB" sz="2000" i="0" dirty="0" smtClean="0">
                <a:solidFill>
                  <a:srgbClr val="005385"/>
                </a:solidFill>
              </a:rPr>
              <a:t> SECTOR</a:t>
            </a:r>
            <a:endParaRPr lang="en-GB" sz="2000" i="0" dirty="0">
              <a:solidFill>
                <a:srgbClr val="005385"/>
              </a:solidFill>
            </a:endParaRPr>
          </a:p>
          <a:p>
            <a:pPr marL="185738" indent="-185738">
              <a:buFont typeface="Arial" pitchFamily="34" charset="0"/>
              <a:buChar char="•"/>
            </a:pPr>
            <a:endParaRPr lang="en-GB" sz="2000" i="0" dirty="0"/>
          </a:p>
        </p:txBody>
      </p:sp>
    </p:spTree>
    <p:extLst>
      <p:ext uri="{BB962C8B-B14F-4D97-AF65-F5344CB8AC3E}">
        <p14:creationId xmlns:p14="http://schemas.microsoft.com/office/powerpoint/2010/main" val="10443185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20019"/>
          </a:xfrm>
        </p:spPr>
        <p:txBody>
          <a:bodyPr/>
          <a:lstStyle/>
          <a:p>
            <a:pPr algn="l"/>
            <a:r>
              <a:rPr lang="en-GB" sz="2800" b="1" i="1" dirty="0" smtClean="0">
                <a:solidFill>
                  <a:srgbClr val="005385"/>
                </a:solidFill>
              </a:rPr>
              <a:t>SATE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6051" t="16754" r="19858" b="31426"/>
          <a:stretch/>
        </p:blipFill>
        <p:spPr>
          <a:xfrm>
            <a:off x="-9331" y="0"/>
            <a:ext cx="9162661" cy="6057674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3564294" y="298581"/>
            <a:ext cx="5434580" cy="5691672"/>
            <a:chOff x="3564294" y="298581"/>
            <a:chExt cx="5434580" cy="5691672"/>
          </a:xfrm>
        </p:grpSpPr>
        <p:pic>
          <p:nvPicPr>
            <p:cNvPr id="23" name="Picture 9" descr="SATE logo subtext RGB 6000x1073_trasparente.tif"/>
            <p:cNvPicPr>
              <a:picLocks noChangeAspect="1"/>
            </p:cNvPicPr>
            <p:nvPr/>
          </p:nvPicPr>
          <p:blipFill>
            <a:blip r:embed="rId4" cstate="print"/>
            <a:srcRect r="20408" b="42794"/>
            <a:stretch>
              <a:fillRect/>
            </a:stretch>
          </p:blipFill>
          <p:spPr bwMode="auto">
            <a:xfrm>
              <a:off x="3564294" y="391657"/>
              <a:ext cx="2696400" cy="345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3332" y="298581"/>
              <a:ext cx="2695542" cy="531844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3872204" y="867747"/>
              <a:ext cx="5019870" cy="5122506"/>
            </a:xfrm>
            <a:prstGeom prst="rect">
              <a:avLst/>
            </a:prstGeom>
            <a:blipFill dpi="0" rotWithShape="1">
              <a:blip r:embed="rId6">
                <a:alphaModFix amt="75000"/>
              </a:blip>
              <a:srcRect/>
              <a:stretch>
                <a:fillRect t="2" b="-139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6205861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703" name="Text Box 12"/>
          <p:cNvSpPr txBox="1">
            <a:spLocks noChangeArrowheads="1"/>
          </p:cNvSpPr>
          <p:nvPr/>
        </p:nvSpPr>
        <p:spPr bwMode="auto">
          <a:xfrm>
            <a:off x="179512" y="3428584"/>
            <a:ext cx="2592000" cy="710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algn="ctr">
              <a:defRPr sz="200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rgbClr val="C00000"/>
                  </a:outerShdw>
                </a:effectLst>
                <a:latin typeface="+mn-lt"/>
              </a:defRPr>
            </a:lvl1pPr>
          </a:lstStyle>
          <a:p>
            <a:r>
              <a:rPr lang="en-GB" dirty="0"/>
              <a:t>Simulation and modelling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718615"/>
            <a:ext cx="2915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rgbClr val="C00000"/>
                  </a:outerShdw>
                </a:effectLst>
                <a:latin typeface="+mn-lt"/>
              </a:rPr>
              <a:t>Systems engineering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35040" y="718615"/>
            <a:ext cx="31135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rgbClr val="C00000"/>
                  </a:outerShdw>
                </a:effectLst>
                <a:latin typeface="+mn-lt"/>
              </a:rPr>
              <a:t>Software</a:t>
            </a:r>
            <a:r>
              <a:rPr lang="en-GB" sz="1600" i="0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GB" sz="2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rgbClr val="C00000"/>
                  </a:outerShdw>
                </a:effectLst>
                <a:latin typeface="+mn-lt"/>
              </a:rPr>
              <a:t>engineering</a:t>
            </a:r>
          </a:p>
        </p:txBody>
      </p:sp>
      <p:grpSp>
        <p:nvGrpSpPr>
          <p:cNvPr id="4" name="Group 29"/>
          <p:cNvGrpSpPr/>
          <p:nvPr/>
        </p:nvGrpSpPr>
        <p:grpSpPr>
          <a:xfrm>
            <a:off x="2945659" y="2514780"/>
            <a:ext cx="3384376" cy="1800200"/>
            <a:chOff x="2771800" y="2177430"/>
            <a:chExt cx="3384376" cy="1800200"/>
          </a:xfrm>
        </p:grpSpPr>
        <p:grpSp>
          <p:nvGrpSpPr>
            <p:cNvPr id="5" name="Group 25"/>
            <p:cNvGrpSpPr/>
            <p:nvPr/>
          </p:nvGrpSpPr>
          <p:grpSpPr>
            <a:xfrm>
              <a:off x="2771800" y="2177430"/>
              <a:ext cx="3384376" cy="1800200"/>
              <a:chOff x="2771800" y="2177430"/>
              <a:chExt cx="3384376" cy="1800200"/>
            </a:xfrm>
          </p:grpSpPr>
          <p:cxnSp>
            <p:nvCxnSpPr>
              <p:cNvPr id="34" name="Straight Connector 33"/>
              <p:cNvCxnSpPr/>
              <p:nvPr/>
            </p:nvCxnSpPr>
            <p:spPr>
              <a:xfrm>
                <a:off x="2771800" y="2177430"/>
                <a:ext cx="3384376" cy="1800200"/>
              </a:xfrm>
              <a:prstGeom prst="line">
                <a:avLst/>
              </a:prstGeom>
              <a:ln w="63500">
                <a:solidFill>
                  <a:srgbClr val="BE0000"/>
                </a:solidFill>
                <a:headEnd type="stealth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H="1">
                <a:off x="2771800" y="2177430"/>
                <a:ext cx="3384376" cy="1800200"/>
              </a:xfrm>
              <a:prstGeom prst="line">
                <a:avLst/>
              </a:prstGeom>
              <a:ln w="63500">
                <a:solidFill>
                  <a:srgbClr val="BE0000"/>
                </a:solidFill>
                <a:headEnd type="stealth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Oval 32"/>
            <p:cNvSpPr/>
            <p:nvPr/>
          </p:nvSpPr>
          <p:spPr>
            <a:xfrm>
              <a:off x="2771800" y="2177430"/>
              <a:ext cx="3384376" cy="1800200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B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9" name="Picture 9" descr="SATE logo subtext RGB 6000x1073_trasparente.tif"/>
            <p:cNvPicPr>
              <a:picLocks noChangeAspect="1"/>
            </p:cNvPicPr>
            <p:nvPr/>
          </p:nvPicPr>
          <p:blipFill>
            <a:blip r:embed="rId4" cstate="print"/>
            <a:srcRect r="20408" b="42794"/>
            <a:stretch>
              <a:fillRect/>
            </a:stretch>
          </p:blipFill>
          <p:spPr bwMode="auto">
            <a:xfrm>
              <a:off x="3063260" y="2898850"/>
              <a:ext cx="2808312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20019"/>
          </a:xfrm>
        </p:spPr>
        <p:txBody>
          <a:bodyPr/>
          <a:lstStyle/>
          <a:p>
            <a:pPr algn="l"/>
            <a:r>
              <a:rPr lang="en-GB" sz="2800" b="1" i="1" dirty="0" smtClean="0">
                <a:solidFill>
                  <a:srgbClr val="005385"/>
                </a:solidFill>
              </a:rPr>
              <a:t>SATE - Areas of activity</a:t>
            </a:r>
          </a:p>
        </p:txBody>
      </p:sp>
      <p:pic>
        <p:nvPicPr>
          <p:cNvPr id="31" name="Picture 7" descr="Logo.pn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08380" y="2815488"/>
            <a:ext cx="1519442" cy="209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6242180" y="3551695"/>
            <a:ext cx="2901820" cy="710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 algn="ctr"/>
            <a:r>
              <a:rPr lang="en-GB" sz="2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rgbClr val="C00000"/>
                  </a:outerShdw>
                </a:effectLst>
                <a:latin typeface="+mn-lt"/>
              </a:rPr>
              <a:t>Knowledge</a:t>
            </a:r>
            <a:r>
              <a:rPr lang="en-GB" sz="1600" i="0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GB" sz="2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rgbClr val="C00000"/>
                  </a:outerShdw>
                </a:effectLst>
                <a:latin typeface="+mn-lt"/>
              </a:rPr>
              <a:t>extraction and diagnostics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2" y="4314980"/>
            <a:ext cx="2520000" cy="1453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182" y="1116091"/>
            <a:ext cx="2520000" cy="15780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49159"/>
            <a:ext cx="2520000" cy="15118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182" y="4333505"/>
            <a:ext cx="2520000" cy="1416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105" y="5001208"/>
            <a:ext cx="963791" cy="96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4064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4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3" y="1542611"/>
            <a:ext cx="3888000" cy="2592000"/>
          </a:xfrm>
          <a:prstGeom prst="rect">
            <a:avLst/>
          </a:prstGeom>
        </p:spPr>
      </p:pic>
      <p:sp>
        <p:nvSpPr>
          <p:cNvPr id="28703" name="Text Box 12"/>
          <p:cNvSpPr txBox="1">
            <a:spLocks noChangeArrowheads="1"/>
          </p:cNvSpPr>
          <p:nvPr/>
        </p:nvSpPr>
        <p:spPr bwMode="auto">
          <a:xfrm>
            <a:off x="0" y="4736701"/>
            <a:ext cx="2592000" cy="340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ctr" eaLnBrk="0" hangingPunct="0"/>
            <a:r>
              <a:rPr lang="en-GB" sz="1600" b="1" dirty="0" smtClean="0">
                <a:solidFill>
                  <a:srgbClr val="00B0F0"/>
                </a:solidFill>
                <a:latin typeface="Verdana" pitchFamily="34" charset="0"/>
                <a:cs typeface="Arial" pitchFamily="34" charset="0"/>
              </a:rPr>
              <a:t>Marine industry</a:t>
            </a:r>
            <a:endParaRPr lang="en-GB" sz="1600" b="1" dirty="0">
              <a:solidFill>
                <a:srgbClr val="00B0F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971553"/>
            <a:ext cx="3347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err="1" smtClean="0">
                <a:solidFill>
                  <a:srgbClr val="00B0F0"/>
                </a:solidFill>
                <a:latin typeface="Verdana" pitchFamily="34" charset="0"/>
                <a:cs typeface="Arial" pitchFamily="34" charset="0"/>
              </a:rPr>
              <a:t>Oil&amp;gas</a:t>
            </a:r>
            <a:r>
              <a:rPr lang="en-GB" sz="1600" b="1" dirty="0" smtClean="0">
                <a:solidFill>
                  <a:srgbClr val="00B0F0"/>
                </a:solidFill>
                <a:latin typeface="Verdana" pitchFamily="34" charset="0"/>
                <a:cs typeface="Arial" pitchFamily="34" charset="0"/>
              </a:rPr>
              <a:t> industry</a:t>
            </a:r>
          </a:p>
          <a:p>
            <a:pPr algn="ctr"/>
            <a:r>
              <a:rPr lang="en-GB" sz="1600" dirty="0" smtClean="0">
                <a:solidFill>
                  <a:srgbClr val="00B0F0"/>
                </a:solidFill>
                <a:latin typeface="Verdana" pitchFamily="34" charset="0"/>
                <a:cs typeface="Arial" pitchFamily="34" charset="0"/>
              </a:rPr>
              <a:t>Upstream &amp; downstream</a:t>
            </a:r>
            <a:endParaRPr lang="en-GB" sz="1600" b="1" dirty="0">
              <a:solidFill>
                <a:srgbClr val="00B0F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noFill/>
        </p:spPr>
        <p:txBody>
          <a:bodyPr/>
          <a:lstStyle/>
          <a:p>
            <a:pPr algn="l"/>
            <a:r>
              <a:rPr lang="en-GB" sz="2800" b="1" i="1" dirty="0" smtClean="0">
                <a:solidFill>
                  <a:srgbClr val="005385"/>
                </a:solidFill>
              </a:rPr>
              <a:t>SATE - Domains of application</a:t>
            </a:r>
          </a:p>
        </p:txBody>
      </p:sp>
      <p:grpSp>
        <p:nvGrpSpPr>
          <p:cNvPr id="5" name="Group 18"/>
          <p:cNvGrpSpPr/>
          <p:nvPr/>
        </p:nvGrpSpPr>
        <p:grpSpPr>
          <a:xfrm>
            <a:off x="422031" y="3823473"/>
            <a:ext cx="4513683" cy="2134957"/>
            <a:chOff x="422031" y="3823473"/>
            <a:chExt cx="4513683" cy="2134957"/>
          </a:xfrm>
        </p:grpSpPr>
        <p:sp>
          <p:nvSpPr>
            <p:cNvPr id="26" name="TextBox 25"/>
            <p:cNvSpPr txBox="1"/>
            <p:nvPr/>
          </p:nvSpPr>
          <p:spPr>
            <a:xfrm>
              <a:off x="422031" y="5159558"/>
              <a:ext cx="26022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smtClean="0">
                  <a:solidFill>
                    <a:srgbClr val="00B0F0"/>
                  </a:solidFill>
                  <a:latin typeface="Verdana" pitchFamily="34" charset="0"/>
                  <a:cs typeface="Arial" pitchFamily="34" charset="0"/>
                </a:rPr>
                <a:t>Chemical and power generation industry</a:t>
              </a:r>
              <a:endParaRPr lang="en-GB" sz="1600" b="1">
                <a:solidFill>
                  <a:srgbClr val="00B0F0"/>
                </a:solidFill>
                <a:latin typeface="Verdana" pitchFamily="34" charset="0"/>
                <a:cs typeface="Arial" pitchFamily="34" charset="0"/>
              </a:endParaRPr>
            </a:p>
          </p:txBody>
        </p:sp>
        <p:graphicFrame>
          <p:nvGraphicFramePr>
            <p:cNvPr id="16" name="Object 6"/>
            <p:cNvGraphicFramePr>
              <a:graphicFrameLocks noChangeAspect="1"/>
            </p:cNvGraphicFramePr>
            <p:nvPr/>
          </p:nvGraphicFramePr>
          <p:xfrm>
            <a:off x="3123032" y="3823473"/>
            <a:ext cx="1812682" cy="21349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4" name="Photo Editor Photo" r:id="rId6" imgW="2572109" imgH="3029373" progId="">
                    <p:embed/>
                  </p:oleObj>
                </mc:Choice>
                <mc:Fallback>
                  <p:oleObj name="Photo Editor Photo" r:id="rId6" imgW="2572109" imgH="3029373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3032" y="3823473"/>
                          <a:ext cx="1812682" cy="21349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" name="Rectangle 19"/>
          <p:cNvSpPr/>
          <p:nvPr/>
        </p:nvSpPr>
        <p:spPr>
          <a:xfrm>
            <a:off x="5108097" y="940344"/>
            <a:ext cx="34413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dirty="0" smtClean="0">
                <a:solidFill>
                  <a:srgbClr val="00B0F0"/>
                </a:solidFill>
                <a:latin typeface="Verdana" pitchFamily="34" charset="0"/>
                <a:cs typeface="Arial" pitchFamily="34" charset="0"/>
              </a:rPr>
              <a:t>Automotive: cars, transport vehicles &amp; motorcycles</a:t>
            </a:r>
            <a:endParaRPr lang="en-GB" sz="1600" b="1" dirty="0">
              <a:solidFill>
                <a:srgbClr val="00B0F0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68344" y="3789040"/>
            <a:ext cx="1224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>
                <a:solidFill>
                  <a:srgbClr val="00B0F0"/>
                </a:solidFill>
                <a:latin typeface="Verdana" pitchFamily="34" charset="0"/>
                <a:cs typeface="Arial" pitchFamily="34" charset="0"/>
              </a:rPr>
              <a:t>Space industry</a:t>
            </a:r>
            <a:endParaRPr lang="en-GB" sz="1600" b="1" dirty="0">
              <a:solidFill>
                <a:srgbClr val="00B0F0"/>
              </a:solidFill>
              <a:latin typeface="Verdana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725" y="3728701"/>
            <a:ext cx="1512000" cy="100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748" y="1651089"/>
            <a:ext cx="3888000" cy="20739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140968"/>
            <a:ext cx="2520000" cy="16283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437112"/>
            <a:ext cx="2365994" cy="1584176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7932238" y="4941168"/>
            <a:ext cx="1224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>
                <a:solidFill>
                  <a:srgbClr val="00B0F0"/>
                </a:solidFill>
                <a:latin typeface="Verdana" pitchFamily="34" charset="0"/>
                <a:cs typeface="Arial" pitchFamily="34" charset="0"/>
              </a:rPr>
              <a:t>Medical industry</a:t>
            </a:r>
            <a:endParaRPr lang="en-GB" sz="1600" b="1" dirty="0">
              <a:solidFill>
                <a:srgbClr val="00B0F0"/>
              </a:solidFill>
              <a:latin typeface="Verdana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4365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03" grpId="0"/>
      <p:bldP spid="18" grpId="0"/>
      <p:bldP spid="20" grpId="0"/>
      <p:bldP spid="21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2800" b="1" i="1" dirty="0" smtClean="0">
                <a:solidFill>
                  <a:srgbClr val="005385"/>
                </a:solidFill>
              </a:rPr>
              <a:t>Summary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620" y="1688189"/>
            <a:ext cx="770708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85738">
              <a:buFont typeface="Arial" pitchFamily="34" charset="0"/>
              <a:buChar char="•"/>
            </a:pPr>
            <a:r>
              <a:rPr lang="en-GB" sz="2000" i="0" dirty="0">
                <a:solidFill>
                  <a:srgbClr val="005385"/>
                </a:solidFill>
              </a:rPr>
              <a:t>COMPANY INTRODUCTION</a:t>
            </a:r>
          </a:p>
          <a:p>
            <a:endParaRPr lang="en-GB" sz="2000" i="0" dirty="0" smtClean="0"/>
          </a:p>
          <a:p>
            <a:pPr marL="185738" indent="-185738">
              <a:buFont typeface="Arial" pitchFamily="34" charset="0"/>
              <a:buChar char="•"/>
            </a:pPr>
            <a:r>
              <a:rPr lang="en-GB" sz="2000" i="0" dirty="0">
                <a:solidFill>
                  <a:srgbClr val="C00000"/>
                </a:solidFill>
              </a:rPr>
              <a:t>PROBLEM AND APPROACH</a:t>
            </a:r>
          </a:p>
          <a:p>
            <a:pPr marL="185738" indent="-185738">
              <a:buFont typeface="Arial" pitchFamily="34" charset="0"/>
              <a:buChar char="•"/>
            </a:pPr>
            <a:endParaRPr lang="en-GB" sz="2000" i="0" dirty="0">
              <a:solidFill>
                <a:srgbClr val="005385"/>
              </a:solidFill>
            </a:endParaRPr>
          </a:p>
          <a:p>
            <a:pPr marL="185738" indent="-185738">
              <a:buFont typeface="Arial" pitchFamily="34" charset="0"/>
              <a:buChar char="•"/>
            </a:pPr>
            <a:r>
              <a:rPr lang="en-GB" sz="2000" i="0" dirty="0" smtClean="0">
                <a:solidFill>
                  <a:srgbClr val="005385"/>
                </a:solidFill>
              </a:rPr>
              <a:t>APPLICATION EXAMPLES IN THE </a:t>
            </a:r>
            <a:r>
              <a:rPr lang="en-GB" sz="2000" i="0" u="sng" dirty="0" smtClean="0">
                <a:solidFill>
                  <a:srgbClr val="005385"/>
                </a:solidFill>
              </a:rPr>
              <a:t>SPACE</a:t>
            </a:r>
            <a:r>
              <a:rPr lang="en-GB" sz="2000" i="0" dirty="0" smtClean="0">
                <a:solidFill>
                  <a:srgbClr val="005385"/>
                </a:solidFill>
              </a:rPr>
              <a:t> SECTOR</a:t>
            </a:r>
          </a:p>
          <a:p>
            <a:pPr marL="185738" indent="-185738">
              <a:buFont typeface="Arial" pitchFamily="34" charset="0"/>
              <a:buChar char="•"/>
            </a:pPr>
            <a:endParaRPr lang="en-GB" sz="2000" i="0" dirty="0" smtClean="0">
              <a:solidFill>
                <a:srgbClr val="005385"/>
              </a:solidFill>
            </a:endParaRPr>
          </a:p>
          <a:p>
            <a:pPr marL="185738" indent="-185738">
              <a:buFont typeface="Arial" pitchFamily="34" charset="0"/>
              <a:buChar char="•"/>
            </a:pPr>
            <a:r>
              <a:rPr lang="en-GB" sz="2000" i="0" dirty="0" smtClean="0">
                <a:solidFill>
                  <a:srgbClr val="005385"/>
                </a:solidFill>
              </a:rPr>
              <a:t>APPLICATION EXAMPLES IN THE </a:t>
            </a:r>
            <a:r>
              <a:rPr lang="en-GB" sz="2000" i="0" u="sng" dirty="0" smtClean="0">
                <a:solidFill>
                  <a:srgbClr val="005385"/>
                </a:solidFill>
              </a:rPr>
              <a:t>MEDICAL</a:t>
            </a:r>
            <a:r>
              <a:rPr lang="en-GB" sz="2000" i="0" dirty="0" smtClean="0">
                <a:solidFill>
                  <a:srgbClr val="005385"/>
                </a:solidFill>
              </a:rPr>
              <a:t> SECTOR</a:t>
            </a:r>
            <a:endParaRPr lang="en-GB" sz="2000" i="0" dirty="0">
              <a:solidFill>
                <a:srgbClr val="005385"/>
              </a:solidFill>
            </a:endParaRPr>
          </a:p>
          <a:p>
            <a:pPr marL="185738" indent="-185738">
              <a:buFont typeface="Arial" pitchFamily="34" charset="0"/>
              <a:buChar char="•"/>
            </a:pPr>
            <a:endParaRPr lang="en-GB" sz="2000" i="0" dirty="0"/>
          </a:p>
        </p:txBody>
      </p:sp>
    </p:spTree>
    <p:extLst>
      <p:ext uri="{BB962C8B-B14F-4D97-AF65-F5344CB8AC3E}">
        <p14:creationId xmlns:p14="http://schemas.microsoft.com/office/powerpoint/2010/main" val="31196979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475928" y="188642"/>
            <a:ext cx="6275040" cy="634082"/>
          </a:xfrm>
          <a:prstGeom prst="rect">
            <a:avLst/>
          </a:prstGeom>
        </p:spPr>
        <p:txBody>
          <a:bodyPr/>
          <a:lstStyle>
            <a:lvl1pPr eaLnBrk="0" hangingPunct="0">
              <a:defRPr sz="2800">
                <a:solidFill>
                  <a:srgbClr val="005385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 sz="4400">
                <a:solidFill>
                  <a:schemeClr val="tx2"/>
                </a:solidFill>
              </a:defRPr>
            </a:lvl2pPr>
            <a:lvl3pPr algn="ctr" eaLnBrk="0" hangingPunct="0">
              <a:defRPr sz="4400">
                <a:solidFill>
                  <a:schemeClr val="tx2"/>
                </a:solidFill>
              </a:defRPr>
            </a:lvl3pPr>
            <a:lvl4pPr algn="ctr" eaLnBrk="0" hangingPunct="0">
              <a:defRPr sz="4400">
                <a:solidFill>
                  <a:schemeClr val="tx2"/>
                </a:solidFill>
              </a:defRPr>
            </a:lvl4pPr>
            <a:lvl5pPr algn="ctr" eaLnBrk="0" hangingPunct="0">
              <a:defRPr sz="4400">
                <a:solidFill>
                  <a:schemeClr val="tx2"/>
                </a:solidFill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</a:defRPr>
            </a:lvl9pPr>
          </a:lstStyle>
          <a:p>
            <a:r>
              <a:rPr lang="en-GB" dirty="0" smtClean="0"/>
              <a:t>A common problem</a:t>
            </a:r>
            <a:endParaRPr lang="en-GB" dirty="0"/>
          </a:p>
        </p:txBody>
      </p:sp>
      <p:pic>
        <p:nvPicPr>
          <p:cNvPr id="3" name="Picture 2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7" b="26683"/>
          <a:stretch/>
        </p:blipFill>
        <p:spPr>
          <a:xfrm>
            <a:off x="0" y="718458"/>
            <a:ext cx="9144000" cy="5337109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sz="quarter" idx="10"/>
          </p:nvPr>
        </p:nvSpPr>
        <p:spPr>
          <a:xfrm>
            <a:off x="71924" y="1559842"/>
            <a:ext cx="4136181" cy="2368346"/>
          </a:xfrm>
        </p:spPr>
        <p:txBody>
          <a:bodyPr/>
          <a:lstStyle/>
          <a:p>
            <a:pPr marL="0" lvl="0" indent="0"/>
            <a:r>
              <a:rPr lang="en-GB" sz="28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Selection of relevant information in the “sea” of data in which we navigate everyday.</a:t>
            </a:r>
            <a:endParaRPr lang="en-GB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marL="0" indent="0"/>
            <a:endParaRPr lang="it-IT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75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76" y="141987"/>
            <a:ext cx="7541630" cy="841576"/>
          </a:xfrm>
        </p:spPr>
        <p:txBody>
          <a:bodyPr/>
          <a:lstStyle/>
          <a:p>
            <a:pPr algn="l"/>
            <a:r>
              <a:rPr lang="it-IT" sz="2800" b="1" i="1" dirty="0" smtClean="0">
                <a:solidFill>
                  <a:srgbClr val="005385"/>
                </a:solidFill>
              </a:rPr>
              <a:t>Knowledge extraction &amp; diagnostics</a:t>
            </a:r>
            <a:endParaRPr lang="it-IT" sz="2800" b="1" i="1" dirty="0">
              <a:solidFill>
                <a:srgbClr val="005385"/>
              </a:solidFill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 rotWithShape="1">
          <a:blip r:embed="rId2" cstate="print"/>
          <a:srcRect b="21497"/>
          <a:stretch/>
        </p:blipFill>
        <p:spPr bwMode="auto">
          <a:xfrm>
            <a:off x="0" y="793102"/>
            <a:ext cx="9155614" cy="52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>
            <a:spLocks noGrp="1"/>
          </p:cNvSpPr>
          <p:nvPr>
            <p:ph sz="quarter" idx="10"/>
          </p:nvPr>
        </p:nvSpPr>
        <p:spPr>
          <a:xfrm>
            <a:off x="71924" y="1207067"/>
            <a:ext cx="4136181" cy="3607530"/>
          </a:xfrm>
        </p:spPr>
        <p:txBody>
          <a:bodyPr/>
          <a:lstStyle/>
          <a:p>
            <a:pPr marL="0" lvl="0" indent="0"/>
            <a:r>
              <a:rPr lang="en-GB" sz="28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Need for automatic methods and/or systems that selects relevant information possibly identifying </a:t>
            </a:r>
            <a:r>
              <a:rPr lang="en-GB" sz="2800" b="1" i="1" u="sng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inconsistencies of a system</a:t>
            </a:r>
            <a:r>
              <a:rPr lang="en-GB" sz="28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 with respect to </a:t>
            </a:r>
            <a:r>
              <a:rPr lang="en-GB" sz="2800" b="1" i="1" u="sng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expectations</a:t>
            </a:r>
            <a:r>
              <a:rPr lang="en-GB" sz="2800" b="1" i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 </a:t>
            </a:r>
            <a:r>
              <a:rPr lang="en-GB" sz="28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or the past behaviour.</a:t>
            </a:r>
            <a:endParaRPr lang="it-IT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0000"/>
                </a:outerShdw>
              </a:effectLst>
            </a:endParaRPr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7932419" y="6237288"/>
            <a:ext cx="1113473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algn="r" eaLnBrk="0" hangingPunct="0">
              <a:defRPr/>
            </a:pPr>
            <a:endParaRPr lang="it-IT" sz="1000" b="0" i="0" dirty="0">
              <a:solidFill>
                <a:schemeClr val="tx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366260" y="1973383"/>
            <a:ext cx="4657685" cy="207489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tabLst>
                <a:tab pos="180000" algn="l"/>
              </a:tabLst>
              <a:defRPr sz="2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/>
            <a:r>
              <a:rPr lang="en-GB" sz="4000" b="1" i="1" kern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HOW </a:t>
            </a:r>
            <a:r>
              <a:rPr lang="en-GB" sz="4000" kern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DO WE BUILD OUR </a:t>
            </a:r>
            <a:r>
              <a:rPr lang="en-GB" sz="4000" b="1" i="1" kern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EXPECTATIONS?</a:t>
            </a:r>
            <a:endParaRPr lang="en-GB" sz="4000" b="1" i="0" kern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0000"/>
                </a:outerShdw>
              </a:effectLst>
            </a:endParaRPr>
          </a:p>
          <a:p>
            <a:pPr marL="0" indent="0" algn="ctr"/>
            <a:endParaRPr lang="it-IT" sz="4000" b="1" i="0" kern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074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76" y="141987"/>
            <a:ext cx="7541630" cy="841576"/>
          </a:xfrm>
        </p:spPr>
        <p:txBody>
          <a:bodyPr/>
          <a:lstStyle/>
          <a:p>
            <a:pPr algn="l"/>
            <a:r>
              <a:rPr lang="it-IT" sz="2800" b="1" i="1" dirty="0" smtClean="0">
                <a:solidFill>
                  <a:srgbClr val="005385"/>
                </a:solidFill>
              </a:rPr>
              <a:t>Nominal behavior</a:t>
            </a:r>
            <a:endParaRPr lang="it-IT" sz="2800" b="1" i="1" dirty="0">
              <a:solidFill>
                <a:srgbClr val="005385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0" t="1" r="10800" b="466"/>
          <a:stretch/>
        </p:blipFill>
        <p:spPr>
          <a:xfrm>
            <a:off x="-9331" y="787118"/>
            <a:ext cx="9153331" cy="525912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sz="quarter" idx="10"/>
          </p:nvPr>
        </p:nvSpPr>
        <p:spPr>
          <a:xfrm>
            <a:off x="0" y="858416"/>
            <a:ext cx="9165383" cy="1380931"/>
          </a:xfrm>
        </p:spPr>
        <p:txBody>
          <a:bodyPr/>
          <a:lstStyle/>
          <a:p>
            <a:pPr marL="0" indent="0"/>
            <a:r>
              <a:rPr lang="en-GB" sz="28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This nominal behaviour may be used as reference to automatically identify normal observations and any “new” phenomena</a:t>
            </a:r>
            <a:endParaRPr lang="en-GB" sz="28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marL="0" lvl="0" indent="0"/>
            <a:endParaRPr lang="it-IT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7932419" y="6237288"/>
            <a:ext cx="1113473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algn="r" eaLnBrk="0" hangingPunct="0">
              <a:defRPr/>
            </a:pPr>
            <a:endParaRPr lang="it-IT" sz="1000" b="0" i="0" dirty="0">
              <a:solidFill>
                <a:schemeClr val="tx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-21383" y="4661538"/>
            <a:ext cx="9165383" cy="138093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tabLst>
                <a:tab pos="180000" algn="l"/>
              </a:tabLst>
              <a:defRPr sz="2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/>
            <a:r>
              <a:rPr lang="en-GB" sz="4000" b="1" i="1" kern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NOVELTY DETECTION OR BROADLY SPEAKING DIAGNOSTICS</a:t>
            </a:r>
            <a:endParaRPr lang="en-GB" sz="4000" b="1" i="0" u="sng" kern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marL="0" indent="0"/>
            <a:endParaRPr lang="it-IT" sz="4000" b="1" i="0" kern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099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1307"/>
            <a:ext cx="9144000" cy="52753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76" y="141987"/>
            <a:ext cx="7541630" cy="841576"/>
          </a:xfrm>
        </p:spPr>
        <p:txBody>
          <a:bodyPr/>
          <a:lstStyle/>
          <a:p>
            <a:pPr algn="l"/>
            <a:r>
              <a:rPr lang="it-IT" sz="2800" b="1" i="1" dirty="0">
                <a:solidFill>
                  <a:srgbClr val="005385"/>
                </a:solidFill>
              </a:rPr>
              <a:t>Model based approach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979" y="811764"/>
            <a:ext cx="3331028" cy="3331028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0"/>
          </p:nvPr>
        </p:nvSpPr>
        <p:spPr>
          <a:xfrm>
            <a:off x="1" y="789375"/>
            <a:ext cx="4876800" cy="3104445"/>
          </a:xfrm>
        </p:spPr>
        <p:txBody>
          <a:bodyPr/>
          <a:lstStyle/>
          <a:p>
            <a:pPr marL="0" lvl="0" indent="0"/>
            <a:r>
              <a:rPr lang="en-GB" sz="28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Needs knowledge extrapolation and representation by field experts </a:t>
            </a:r>
            <a:r>
              <a:rPr lang="en-GB" sz="2800" b="1" i="1" u="sng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requiring time and resources</a:t>
            </a:r>
            <a:r>
              <a:rPr lang="en-GB" sz="28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 often not available or not compatible with the constraints</a:t>
            </a:r>
            <a:endParaRPr lang="en-GB" sz="28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0000"/>
                </a:outerShdw>
              </a:effectLst>
            </a:endParaRPr>
          </a:p>
          <a:p>
            <a:pPr marL="0" indent="0"/>
            <a:endParaRPr lang="it-IT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0000"/>
                </a:outerShdw>
              </a:effectLst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7932419" y="6237288"/>
            <a:ext cx="1113473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algn="r" eaLnBrk="0" hangingPunct="0">
              <a:defRPr/>
            </a:pPr>
            <a:endParaRPr lang="it-IT" sz="1000" b="0" i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72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95"/>
          <a:stretch/>
        </p:blipFill>
        <p:spPr>
          <a:xfrm>
            <a:off x="0" y="782216"/>
            <a:ext cx="9144000" cy="52733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76" y="141987"/>
            <a:ext cx="7541630" cy="841576"/>
          </a:xfrm>
        </p:spPr>
        <p:txBody>
          <a:bodyPr/>
          <a:lstStyle/>
          <a:p>
            <a:pPr algn="l"/>
            <a:r>
              <a:rPr lang="it-IT" sz="2800" b="1" i="1" dirty="0" smtClean="0">
                <a:solidFill>
                  <a:srgbClr val="005385"/>
                </a:solidFill>
              </a:rPr>
              <a:t>Model based approach</a:t>
            </a:r>
            <a:endParaRPr lang="it-IT" sz="2800" b="1" i="1" dirty="0">
              <a:solidFill>
                <a:srgbClr val="005385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10"/>
          </p:nvPr>
        </p:nvSpPr>
        <p:spPr>
          <a:xfrm>
            <a:off x="1" y="789375"/>
            <a:ext cx="4876800" cy="3104445"/>
          </a:xfrm>
        </p:spPr>
        <p:txBody>
          <a:bodyPr/>
          <a:lstStyle/>
          <a:p>
            <a:pPr marL="0" lvl="0" indent="0"/>
            <a:r>
              <a:rPr lang="en-GB" sz="28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If possible model based approach allows implementing custom solutions tailored to the specific requirements of the customer.</a:t>
            </a:r>
            <a:endParaRPr lang="en-GB" sz="28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0000"/>
                </a:outerShdw>
              </a:effectLst>
            </a:endParaRPr>
          </a:p>
          <a:p>
            <a:pPr marL="0" indent="0"/>
            <a:endParaRPr lang="it-IT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0000"/>
                </a:outerShdw>
              </a:effectLst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7932419" y="6237288"/>
            <a:ext cx="1113473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algn="r" eaLnBrk="0" hangingPunct="0">
              <a:defRPr/>
            </a:pPr>
            <a:endParaRPr lang="it-IT" sz="1000" b="0" i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29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76" y="141987"/>
            <a:ext cx="7541630" cy="841576"/>
          </a:xfrm>
        </p:spPr>
        <p:txBody>
          <a:bodyPr/>
          <a:lstStyle/>
          <a:p>
            <a:pPr algn="l"/>
            <a:r>
              <a:rPr lang="it-IT" sz="2800" b="1" i="1" dirty="0" smtClean="0">
                <a:solidFill>
                  <a:srgbClr val="005385"/>
                </a:solidFill>
              </a:rPr>
              <a:t>Data-based approach</a:t>
            </a:r>
            <a:endParaRPr lang="it-IT" sz="2800" b="1" i="1" dirty="0">
              <a:solidFill>
                <a:srgbClr val="005385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13"/>
          <a:stretch/>
        </p:blipFill>
        <p:spPr>
          <a:xfrm>
            <a:off x="9331" y="718455"/>
            <a:ext cx="9134669" cy="5336088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sz="quarter" idx="10"/>
          </p:nvPr>
        </p:nvSpPr>
        <p:spPr>
          <a:xfrm>
            <a:off x="62437" y="766515"/>
            <a:ext cx="7196621" cy="1735489"/>
          </a:xfrm>
        </p:spPr>
        <p:txBody>
          <a:bodyPr/>
          <a:lstStyle/>
          <a:p>
            <a:pPr marL="0" indent="0"/>
            <a:r>
              <a:rPr lang="en-GB" sz="28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Historical </a:t>
            </a:r>
            <a:r>
              <a:rPr lang="en-GB" sz="2800" b="1" i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process data allows generating references of normal conditions </a:t>
            </a:r>
            <a:r>
              <a:rPr lang="en-GB" sz="2800" b="1" i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without the need of a priori knowledge</a:t>
            </a:r>
            <a:endParaRPr lang="en-GB" sz="28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0000"/>
                </a:outerShdw>
              </a:effectLst>
            </a:endParaRPr>
          </a:p>
          <a:p>
            <a:pPr marL="0" lvl="0" indent="0"/>
            <a:endParaRPr lang="it-IT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0000"/>
                </a:outerShdw>
              </a:effectLst>
            </a:endParaRPr>
          </a:p>
        </p:txBody>
      </p:sp>
      <p:sp>
        <p:nvSpPr>
          <p:cNvPr id="5" name="Rectangle 17"/>
          <p:cNvSpPr>
            <a:spLocks noChangeArrowheads="1"/>
          </p:cNvSpPr>
          <p:nvPr/>
        </p:nvSpPr>
        <p:spPr bwMode="auto">
          <a:xfrm>
            <a:off x="7932419" y="6237288"/>
            <a:ext cx="1113473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algn="r" eaLnBrk="0" hangingPunct="0">
              <a:defRPr/>
            </a:pPr>
            <a:endParaRPr lang="it-IT" sz="1000" b="0" i="0" dirty="0">
              <a:solidFill>
                <a:schemeClr val="tx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907902" y="3350393"/>
            <a:ext cx="4114642" cy="198601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tabLst>
                <a:tab pos="180000" algn="l"/>
              </a:tabLst>
              <a:defRPr sz="2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/>
            <a:r>
              <a:rPr lang="en-GB" sz="4000" b="1" i="1" kern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00000"/>
                  </a:outerShdw>
                </a:effectLst>
              </a:rPr>
              <a:t>SAVING TIME AND RESOURCES</a:t>
            </a:r>
            <a:endParaRPr lang="it-IT" sz="4000" b="1" i="0" kern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067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475928" y="188642"/>
            <a:ext cx="6275040" cy="63408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00538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Features</a:t>
            </a:r>
            <a:endParaRPr kumimoji="0" lang="en-GB" sz="2400" b="1" i="1" u="none" strike="noStrike" kern="0" cap="none" spc="0" normalizeH="0" baseline="0" noProof="0" dirty="0">
              <a:ln>
                <a:noFill/>
              </a:ln>
              <a:solidFill>
                <a:srgbClr val="005385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sz="quarter" idx="10"/>
          </p:nvPr>
        </p:nvSpPr>
        <p:spPr>
          <a:xfrm>
            <a:off x="277198" y="822724"/>
            <a:ext cx="8866802" cy="663176"/>
          </a:xfrm>
        </p:spPr>
        <p:txBody>
          <a:bodyPr/>
          <a:lstStyle/>
          <a:p>
            <a:pPr marL="0" lvl="0" indent="0"/>
            <a:r>
              <a:rPr lang="en-GB" sz="2000" dirty="0">
                <a:solidFill>
                  <a:srgbClr val="005385"/>
                </a:solidFill>
              </a:rPr>
              <a:t>Features are characteristics of a set of data or of a </a:t>
            </a:r>
            <a:r>
              <a:rPr lang="en-GB" sz="2000" dirty="0" smtClean="0">
                <a:solidFill>
                  <a:srgbClr val="005385"/>
                </a:solidFill>
              </a:rPr>
              <a:t>signal or parameter, </a:t>
            </a:r>
            <a:r>
              <a:rPr lang="en-GB" sz="2000" dirty="0">
                <a:solidFill>
                  <a:srgbClr val="005385"/>
                </a:solidFill>
              </a:rPr>
              <a:t>which can be measured or calculated over a given time </a:t>
            </a:r>
            <a:r>
              <a:rPr lang="en-GB" sz="2000" dirty="0" smtClean="0">
                <a:solidFill>
                  <a:srgbClr val="005385"/>
                </a:solidFill>
              </a:rPr>
              <a:t>window. </a:t>
            </a:r>
            <a:endParaRPr lang="en-GB" sz="2000" dirty="0">
              <a:solidFill>
                <a:srgbClr val="005385"/>
              </a:solidFill>
            </a:endParaRPr>
          </a:p>
          <a:p>
            <a:pPr marL="0" indent="0"/>
            <a:endParaRPr lang="it-IT" sz="2000" dirty="0" smtClean="0">
              <a:solidFill>
                <a:srgbClr val="005385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000" y="1504709"/>
            <a:ext cx="6840000" cy="4468857"/>
          </a:xfrm>
          <a:prstGeom prst="rect">
            <a:avLst/>
          </a:prstGeom>
        </p:spPr>
      </p:pic>
      <p:sp>
        <p:nvSpPr>
          <p:cNvPr id="16" name="Content Placeholder 2"/>
          <p:cNvSpPr txBox="1">
            <a:spLocks/>
          </p:cNvSpPr>
          <p:nvPr/>
        </p:nvSpPr>
        <p:spPr>
          <a:xfrm>
            <a:off x="5242560" y="4713412"/>
            <a:ext cx="3901440" cy="61296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/>
          <a:p>
            <a:pPr lvl="0">
              <a:spcBef>
                <a:spcPct val="20000"/>
              </a:spcBef>
              <a:defRPr/>
            </a:pPr>
            <a:r>
              <a:rPr lang="en-GB" dirty="0" smtClean="0"/>
              <a:t>‘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Parameter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series</a:t>
            </a:r>
            <a:r>
              <a:rPr lang="en-GB" dirty="0" smtClean="0"/>
              <a:t>’ </a:t>
            </a:r>
            <a:r>
              <a:rPr lang="en-GB" i="0" dirty="0"/>
              <a:t>is the time evolution of the raw parameter 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5385"/>
              </a:solidFill>
              <a:effectLst/>
              <a:uLnTx/>
              <a:uFillTx/>
              <a:latin typeface="+mn-lt"/>
            </a:endParaRPr>
          </a:p>
          <a:p>
            <a:pPr marL="8572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/>
            </a:pPr>
            <a:endParaRPr kumimoji="0" lang="it-IT" sz="1400" b="0" i="1" u="none" strike="noStrike" kern="0" cap="none" spc="0" normalizeH="0" baseline="0" noProof="0" dirty="0" smtClean="0">
              <a:ln>
                <a:noFill/>
              </a:ln>
              <a:solidFill>
                <a:srgbClr val="005385"/>
              </a:solidFill>
              <a:effectLst/>
              <a:uLnTx/>
              <a:uFillTx/>
              <a:latin typeface="+mn-lt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5516880" y="4000500"/>
            <a:ext cx="647700" cy="723900"/>
          </a:xfrm>
          <a:prstGeom prst="straightConnector1">
            <a:avLst/>
          </a:prstGeom>
          <a:ln w="28575">
            <a:solidFill>
              <a:srgbClr val="0053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34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2000" y="1504706"/>
            <a:ext cx="6840000" cy="4468860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475928" y="188642"/>
            <a:ext cx="6275040" cy="63408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00538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Features</a:t>
            </a:r>
            <a:endParaRPr kumimoji="0" lang="en-GB" sz="2400" b="1" i="1" u="none" strike="noStrike" kern="0" cap="none" spc="0" normalizeH="0" baseline="0" noProof="0" dirty="0">
              <a:ln>
                <a:noFill/>
              </a:ln>
              <a:solidFill>
                <a:srgbClr val="005385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sz="quarter" idx="10"/>
          </p:nvPr>
        </p:nvSpPr>
        <p:spPr>
          <a:xfrm>
            <a:off x="277198" y="822724"/>
            <a:ext cx="8866802" cy="1336276"/>
          </a:xfrm>
        </p:spPr>
        <p:txBody>
          <a:bodyPr/>
          <a:lstStyle/>
          <a:p>
            <a:pPr marL="0" lvl="0" indent="0"/>
            <a:r>
              <a:rPr lang="en-GB" sz="2000" dirty="0">
                <a:solidFill>
                  <a:srgbClr val="005385"/>
                </a:solidFill>
              </a:rPr>
              <a:t>Features are characteristics of a set of data or of a </a:t>
            </a:r>
            <a:r>
              <a:rPr lang="en-GB" sz="2000" dirty="0" smtClean="0">
                <a:solidFill>
                  <a:srgbClr val="005385"/>
                </a:solidFill>
              </a:rPr>
              <a:t>signal</a:t>
            </a:r>
            <a:r>
              <a:rPr lang="en-GB" sz="2000" dirty="0">
                <a:solidFill>
                  <a:srgbClr val="005385"/>
                </a:solidFill>
              </a:rPr>
              <a:t> or parameter</a:t>
            </a:r>
            <a:r>
              <a:rPr lang="en-GB" sz="2000" dirty="0" smtClean="0">
                <a:solidFill>
                  <a:srgbClr val="005385"/>
                </a:solidFill>
              </a:rPr>
              <a:t>, </a:t>
            </a:r>
            <a:r>
              <a:rPr lang="en-GB" sz="2000" dirty="0">
                <a:solidFill>
                  <a:srgbClr val="005385"/>
                </a:solidFill>
              </a:rPr>
              <a:t>which can be measured or calculated over a given time </a:t>
            </a:r>
            <a:r>
              <a:rPr lang="en-GB" sz="2000" dirty="0" smtClean="0">
                <a:solidFill>
                  <a:srgbClr val="005385"/>
                </a:solidFill>
              </a:rPr>
              <a:t>window. </a:t>
            </a:r>
            <a:endParaRPr lang="en-GB" sz="2000" dirty="0">
              <a:solidFill>
                <a:srgbClr val="005385"/>
              </a:solidFill>
            </a:endParaRPr>
          </a:p>
          <a:p>
            <a:pPr marL="0" indent="0"/>
            <a:endParaRPr lang="it-IT" sz="2000" dirty="0" smtClean="0">
              <a:solidFill>
                <a:srgbClr val="005385"/>
              </a:solidFill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5242560" y="4713412"/>
            <a:ext cx="3901440" cy="61296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/>
          <a:p>
            <a:pPr lvl="0">
              <a:spcBef>
                <a:spcPct val="20000"/>
              </a:spcBef>
              <a:defRPr/>
            </a:pPr>
            <a:r>
              <a:rPr lang="en-GB" dirty="0" smtClean="0"/>
              <a:t>‘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Parameter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series</a:t>
            </a:r>
            <a:r>
              <a:rPr lang="en-GB" dirty="0" smtClean="0"/>
              <a:t>’ </a:t>
            </a:r>
            <a:r>
              <a:rPr lang="en-GB" i="0" dirty="0"/>
              <a:t>is the time evolution of the raw parameter 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5385"/>
              </a:solidFill>
              <a:effectLst/>
              <a:uLnTx/>
              <a:uFillTx/>
              <a:latin typeface="+mn-lt"/>
            </a:endParaRPr>
          </a:p>
          <a:p>
            <a:pPr marL="8572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/>
            </a:pPr>
            <a:endParaRPr kumimoji="0" lang="it-IT" sz="1400" b="0" i="1" u="none" strike="noStrike" kern="0" cap="none" spc="0" normalizeH="0" baseline="0" noProof="0" dirty="0" smtClean="0">
              <a:ln>
                <a:noFill/>
              </a:ln>
              <a:solidFill>
                <a:srgbClr val="005385"/>
              </a:solidFill>
              <a:effectLst/>
              <a:uLnTx/>
              <a:uFillTx/>
              <a:latin typeface="+mn-lt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5516880" y="4000500"/>
            <a:ext cx="647700" cy="723900"/>
          </a:xfrm>
          <a:prstGeom prst="straightConnector1">
            <a:avLst/>
          </a:prstGeom>
          <a:ln w="28575">
            <a:solidFill>
              <a:srgbClr val="0053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>
            <a:spLocks/>
          </p:cNvSpPr>
          <p:nvPr/>
        </p:nvSpPr>
        <p:spPr>
          <a:xfrm>
            <a:off x="5132250" y="2334991"/>
            <a:ext cx="3630750" cy="140346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/>
          <a:p>
            <a:pPr lvl="0">
              <a:spcBef>
                <a:spcPct val="20000"/>
              </a:spcBef>
              <a:defRPr/>
            </a:pPr>
            <a:r>
              <a:rPr lang="en-GB" dirty="0" smtClean="0">
                <a:solidFill>
                  <a:srgbClr val="C00000"/>
                </a:solidFill>
              </a:rPr>
              <a:t>‘</a:t>
            </a:r>
            <a:r>
              <a:rPr lang="en-GB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</a:t>
            </a:r>
            <a:r>
              <a:rPr lang="en-GB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window </a:t>
            </a:r>
            <a:r>
              <a:rPr lang="en-GB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duration</a:t>
            </a:r>
            <a:r>
              <a:rPr lang="en-GB" dirty="0" smtClean="0">
                <a:solidFill>
                  <a:srgbClr val="C00000"/>
                </a:solidFill>
              </a:rPr>
              <a:t>’ </a:t>
            </a:r>
            <a:r>
              <a:rPr lang="en-GB" dirty="0">
                <a:solidFill>
                  <a:srgbClr val="C00000"/>
                </a:solidFill>
              </a:rPr>
              <a:t>(</a:t>
            </a:r>
            <a:r>
              <a:rPr lang="en-GB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TWD</a:t>
            </a:r>
            <a:r>
              <a:rPr lang="en-GB" dirty="0">
                <a:solidFill>
                  <a:srgbClr val="C00000"/>
                </a:solidFill>
              </a:rPr>
              <a:t>) </a:t>
            </a:r>
            <a:r>
              <a:rPr lang="en-GB" i="0" dirty="0">
                <a:solidFill>
                  <a:srgbClr val="C00000"/>
                </a:solidFill>
              </a:rPr>
              <a:t>is the time interval over which features are computed </a:t>
            </a:r>
            <a:endParaRPr kumimoji="0" lang="it-IT" sz="14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4312920" y="2369820"/>
            <a:ext cx="872670" cy="45354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2000" y="1500224"/>
            <a:ext cx="6840000" cy="4473342"/>
          </a:xfrm>
          <a:prstGeom prst="rect">
            <a:avLst/>
          </a:prstGeom>
        </p:spPr>
      </p:pic>
      <p:sp>
        <p:nvSpPr>
          <p:cNvPr id="18" name="Content Placeholder 2"/>
          <p:cNvSpPr txBox="1">
            <a:spLocks/>
          </p:cNvSpPr>
          <p:nvPr/>
        </p:nvSpPr>
        <p:spPr>
          <a:xfrm>
            <a:off x="267695" y="5418302"/>
            <a:ext cx="3679465" cy="64721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/>
          <a:p>
            <a:pPr lvl="0">
              <a:spcBef>
                <a:spcPct val="20000"/>
              </a:spcBef>
              <a:defRPr/>
            </a:pPr>
            <a:r>
              <a:rPr lang="en-GB" dirty="0" smtClean="0">
                <a:solidFill>
                  <a:srgbClr val="00B050"/>
                </a:solidFill>
              </a:rPr>
              <a:t>‘</a:t>
            </a:r>
            <a:r>
              <a:rPr lang="en-GB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Feature </a:t>
            </a:r>
            <a:r>
              <a:rPr lang="en-GB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</a:t>
            </a:r>
            <a:r>
              <a:rPr lang="en-GB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series</a:t>
            </a:r>
            <a:r>
              <a:rPr lang="en-GB" dirty="0" smtClean="0">
                <a:solidFill>
                  <a:srgbClr val="00B050"/>
                </a:solidFill>
              </a:rPr>
              <a:t>’ </a:t>
            </a:r>
            <a:r>
              <a:rPr lang="en-GB" i="0" dirty="0">
                <a:solidFill>
                  <a:srgbClr val="00B050"/>
                </a:solidFill>
              </a:rPr>
              <a:t>is the time evolution of the feature </a:t>
            </a:r>
            <a:endParaRPr kumimoji="0" lang="it-IT" sz="1400" b="0" i="0" u="none" strike="noStrike" kern="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</a:endParaRPr>
          </a:p>
        </p:txBody>
      </p:sp>
      <p:cxnSp>
        <p:nvCxnSpPr>
          <p:cNvPr id="19" name="Straight Arrow Connector 18"/>
          <p:cNvCxnSpPr>
            <a:stCxn id="18" idx="0"/>
          </p:cNvCxnSpPr>
          <p:nvPr/>
        </p:nvCxnSpPr>
        <p:spPr>
          <a:xfrm flipV="1">
            <a:off x="2107428" y="4305300"/>
            <a:ext cx="18552" cy="111300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46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2000" y="780806"/>
            <a:ext cx="7920000" cy="5174469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475928" y="188642"/>
            <a:ext cx="6275040" cy="63408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00538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Time</a:t>
            </a:r>
            <a:r>
              <a:rPr kumimoji="0" lang="en-GB" sz="2400" b="1" i="1" u="none" strike="noStrike" kern="0" cap="none" spc="0" normalizeH="0" noProof="0" dirty="0" smtClean="0">
                <a:ln>
                  <a:noFill/>
                </a:ln>
                <a:solidFill>
                  <a:srgbClr val="00538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window duration</a:t>
            </a:r>
            <a:endParaRPr kumimoji="0" lang="en-GB" sz="2400" b="1" i="1" u="none" strike="noStrike" kern="0" cap="none" spc="0" normalizeH="0" baseline="0" noProof="0" dirty="0">
              <a:ln>
                <a:noFill/>
              </a:ln>
              <a:solidFill>
                <a:srgbClr val="005385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470660" y="2255520"/>
            <a:ext cx="107442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"/>
          <p:cNvSpPr txBox="1"/>
          <p:nvPr/>
        </p:nvSpPr>
        <p:spPr>
          <a:xfrm>
            <a:off x="1922599" y="1991522"/>
            <a:ext cx="170542" cy="238435"/>
          </a:xfrm>
          <a:prstGeom prst="rect">
            <a:avLst/>
          </a:prstGeom>
          <a:noFill/>
        </p:spPr>
        <p:txBody>
          <a:bodyPr wrap="non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1800" i="1" baseline="-25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583180" y="2255520"/>
            <a:ext cx="107442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1"/>
          <p:cNvSpPr txBox="1"/>
          <p:nvPr/>
        </p:nvSpPr>
        <p:spPr>
          <a:xfrm>
            <a:off x="3035119" y="1991522"/>
            <a:ext cx="170542" cy="238435"/>
          </a:xfrm>
          <a:prstGeom prst="rect">
            <a:avLst/>
          </a:prstGeom>
          <a:noFill/>
        </p:spPr>
        <p:txBody>
          <a:bodyPr wrap="non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1800" i="1" baseline="-25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703320" y="2255520"/>
            <a:ext cx="107442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"/>
          <p:cNvSpPr txBox="1"/>
          <p:nvPr/>
        </p:nvSpPr>
        <p:spPr>
          <a:xfrm>
            <a:off x="4155259" y="1991522"/>
            <a:ext cx="170542" cy="238435"/>
          </a:xfrm>
          <a:prstGeom prst="rect">
            <a:avLst/>
          </a:prstGeom>
          <a:noFill/>
        </p:spPr>
        <p:txBody>
          <a:bodyPr wrap="non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US" sz="1800" i="1" baseline="-25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4797178" y="2255520"/>
            <a:ext cx="107442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"/>
          <p:cNvSpPr txBox="1"/>
          <p:nvPr/>
        </p:nvSpPr>
        <p:spPr>
          <a:xfrm>
            <a:off x="5393509" y="1991522"/>
            <a:ext cx="170542" cy="238435"/>
          </a:xfrm>
          <a:prstGeom prst="rect">
            <a:avLst/>
          </a:prstGeom>
          <a:noFill/>
        </p:spPr>
        <p:txBody>
          <a:bodyPr wrap="non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US" sz="1800" i="1" baseline="-25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892747" y="2255520"/>
            <a:ext cx="107442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1"/>
          <p:cNvSpPr txBox="1"/>
          <p:nvPr/>
        </p:nvSpPr>
        <p:spPr>
          <a:xfrm>
            <a:off x="6358448" y="1991522"/>
            <a:ext cx="170542" cy="238435"/>
          </a:xfrm>
          <a:prstGeom prst="rect">
            <a:avLst/>
          </a:prstGeom>
          <a:noFill/>
        </p:spPr>
        <p:txBody>
          <a:bodyPr wrap="non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</a:t>
            </a:r>
            <a:endParaRPr lang="en-US" sz="1800" i="1" baseline="-25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1463040" y="2781300"/>
            <a:ext cx="1653540" cy="0"/>
          </a:xfrm>
          <a:prstGeom prst="straightConnector1">
            <a:avLst/>
          </a:prstGeom>
          <a:ln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1"/>
          <p:cNvSpPr txBox="1"/>
          <p:nvPr/>
        </p:nvSpPr>
        <p:spPr>
          <a:xfrm>
            <a:off x="2383609" y="2524922"/>
            <a:ext cx="170542" cy="238435"/>
          </a:xfrm>
          <a:prstGeom prst="rect">
            <a:avLst/>
          </a:prstGeom>
          <a:noFill/>
        </p:spPr>
        <p:txBody>
          <a:bodyPr wrap="non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1800" i="1" baseline="-25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131820" y="2781300"/>
            <a:ext cx="1653540" cy="0"/>
          </a:xfrm>
          <a:prstGeom prst="straightConnector1">
            <a:avLst/>
          </a:prstGeom>
          <a:ln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1"/>
          <p:cNvSpPr txBox="1"/>
          <p:nvPr/>
        </p:nvSpPr>
        <p:spPr>
          <a:xfrm>
            <a:off x="4052389" y="2524922"/>
            <a:ext cx="170542" cy="238435"/>
          </a:xfrm>
          <a:prstGeom prst="rect">
            <a:avLst/>
          </a:prstGeom>
          <a:noFill/>
        </p:spPr>
        <p:txBody>
          <a:bodyPr wrap="non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1800" i="1" baseline="-25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4792980" y="2781300"/>
            <a:ext cx="1653540" cy="0"/>
          </a:xfrm>
          <a:prstGeom prst="straightConnector1">
            <a:avLst/>
          </a:prstGeom>
          <a:ln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1"/>
          <p:cNvSpPr txBox="1"/>
          <p:nvPr/>
        </p:nvSpPr>
        <p:spPr>
          <a:xfrm>
            <a:off x="5728789" y="2524922"/>
            <a:ext cx="170542" cy="238435"/>
          </a:xfrm>
          <a:prstGeom prst="rect">
            <a:avLst/>
          </a:prstGeom>
          <a:noFill/>
        </p:spPr>
        <p:txBody>
          <a:bodyPr wrap="non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US" sz="1800" i="1" baseline="-25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56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23" grpId="0"/>
      <p:bldP spid="26" grpId="0"/>
      <p:bldP spid="28" grpId="0"/>
      <p:bldP spid="34" grpId="0"/>
      <p:bldP spid="36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475928" y="188642"/>
            <a:ext cx="6275040" cy="63408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00538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Possible</a:t>
            </a:r>
            <a:r>
              <a:rPr kumimoji="0" lang="en-GB" sz="2400" b="1" i="1" u="none" strike="noStrike" kern="0" cap="none" spc="0" normalizeH="0" noProof="0" dirty="0" smtClean="0">
                <a:ln>
                  <a:noFill/>
                </a:ln>
                <a:solidFill>
                  <a:srgbClr val="00538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characterization</a:t>
            </a:r>
            <a:endParaRPr kumimoji="0" lang="en-GB" sz="2400" b="1" i="1" u="none" strike="noStrike" kern="0" cap="none" spc="0" normalizeH="0" baseline="0" noProof="0" dirty="0">
              <a:ln>
                <a:noFill/>
              </a:ln>
              <a:solidFill>
                <a:srgbClr val="005385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77198" y="822724"/>
            <a:ext cx="8120353" cy="2834876"/>
          </a:xfrm>
        </p:spPr>
        <p:txBody>
          <a:bodyPr/>
          <a:lstStyle/>
          <a:p>
            <a:pPr lvl="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5385"/>
                </a:solidFill>
              </a:rPr>
              <a:t>Features may be used to characterize the </a:t>
            </a:r>
            <a:r>
              <a:rPr lang="en-GB" sz="2000" i="1" dirty="0" smtClean="0">
                <a:solidFill>
                  <a:srgbClr val="005385"/>
                </a:solidFill>
              </a:rPr>
              <a:t>nominal</a:t>
            </a:r>
            <a:r>
              <a:rPr lang="en-GB" sz="2000" dirty="0" smtClean="0">
                <a:solidFill>
                  <a:srgbClr val="005385"/>
                </a:solidFill>
              </a:rPr>
              <a:t> behaviour of a parameter through the characterization either of: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GB" sz="2000" dirty="0" smtClean="0">
                <a:solidFill>
                  <a:srgbClr val="005385"/>
                </a:solidFill>
              </a:rPr>
              <a:t>Single features, thus considering the single </a:t>
            </a:r>
            <a:r>
              <a:rPr lang="en-GB" sz="2000" i="1" dirty="0" smtClean="0">
                <a:solidFill>
                  <a:srgbClr val="005385"/>
                </a:solidFill>
              </a:rPr>
              <a:t>feature-time series</a:t>
            </a:r>
            <a:r>
              <a:rPr lang="en-GB" sz="2000" dirty="0" smtClean="0">
                <a:solidFill>
                  <a:srgbClr val="005385"/>
                </a:solidFill>
              </a:rPr>
              <a:t> independently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en-GB" sz="2000" dirty="0" smtClean="0">
              <a:solidFill>
                <a:srgbClr val="005385"/>
              </a:solidFill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en-GB" sz="2000" dirty="0" smtClean="0">
              <a:solidFill>
                <a:srgbClr val="005385"/>
              </a:solidFill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GB" sz="2000" dirty="0" smtClean="0">
                <a:solidFill>
                  <a:srgbClr val="005385"/>
                </a:solidFill>
              </a:rPr>
              <a:t>Combination of different features computed over the same time window building the so-called </a:t>
            </a:r>
            <a:r>
              <a:rPr lang="en-GB" sz="2000" i="1" dirty="0" smtClean="0">
                <a:solidFill>
                  <a:srgbClr val="005385"/>
                </a:solidFill>
              </a:rPr>
              <a:t>feature-based patterns</a:t>
            </a:r>
            <a:r>
              <a:rPr lang="en-GB" sz="2000" dirty="0" smtClean="0">
                <a:solidFill>
                  <a:srgbClr val="005385"/>
                </a:solidFill>
              </a:rPr>
              <a:t>.</a:t>
            </a:r>
            <a:endParaRPr lang="en-GB" sz="2000" dirty="0">
              <a:solidFill>
                <a:srgbClr val="005385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it-IT" sz="2000" dirty="0" smtClean="0">
              <a:solidFill>
                <a:srgbClr val="005385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020" y="3814965"/>
            <a:ext cx="2011680" cy="21846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630" y="1981200"/>
            <a:ext cx="525780" cy="10515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270" y="1981200"/>
            <a:ext cx="525780" cy="10515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910" y="1981200"/>
            <a:ext cx="525780" cy="10515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550" y="1981200"/>
            <a:ext cx="525780" cy="105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19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663682"/>
            <a:ext cx="9144000" cy="4105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-21196" y="147505"/>
            <a:ext cx="7075139" cy="741364"/>
          </a:xfrm>
          <a:prstGeom prst="rect">
            <a:avLst/>
          </a:prstGeom>
        </p:spPr>
        <p:txBody>
          <a:bodyPr/>
          <a:lstStyle>
            <a:lvl1pPr eaLnBrk="0" hangingPunct="0">
              <a:defRPr sz="2800">
                <a:solidFill>
                  <a:srgbClr val="005385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 sz="4400">
                <a:solidFill>
                  <a:schemeClr val="tx2"/>
                </a:solidFill>
              </a:defRPr>
            </a:lvl2pPr>
            <a:lvl3pPr algn="ctr" eaLnBrk="0" hangingPunct="0">
              <a:defRPr sz="4400">
                <a:solidFill>
                  <a:schemeClr val="tx2"/>
                </a:solidFill>
              </a:defRPr>
            </a:lvl3pPr>
            <a:lvl4pPr algn="ctr" eaLnBrk="0" hangingPunct="0">
              <a:defRPr sz="4400">
                <a:solidFill>
                  <a:schemeClr val="tx2"/>
                </a:solidFill>
              </a:defRPr>
            </a:lvl4pPr>
            <a:lvl5pPr algn="ctr" eaLnBrk="0" hangingPunct="0">
              <a:defRPr sz="4400">
                <a:solidFill>
                  <a:schemeClr val="tx2"/>
                </a:solidFill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it-IT" dirty="0"/>
              <a:t>Example in the </a:t>
            </a:r>
            <a:r>
              <a:rPr lang="it-IT" dirty="0">
                <a:solidFill>
                  <a:srgbClr val="C00000"/>
                </a:solidFill>
              </a:rPr>
              <a:t>space </a:t>
            </a:r>
            <a:r>
              <a:rPr lang="it-IT" dirty="0"/>
              <a:t>sector</a:t>
            </a:r>
            <a:endParaRPr lang="it-IT" kern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88"/>
          <a:stretch/>
        </p:blipFill>
        <p:spPr>
          <a:xfrm>
            <a:off x="0" y="811886"/>
            <a:ext cx="9144000" cy="504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24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0" y="141987"/>
            <a:ext cx="7547916" cy="841576"/>
          </a:xfrm>
        </p:spPr>
        <p:txBody>
          <a:bodyPr/>
          <a:lstStyle/>
          <a:p>
            <a:pPr algn="l">
              <a:tabLst>
                <a:tab pos="0" algn="l"/>
              </a:tabLst>
            </a:pPr>
            <a:r>
              <a:rPr lang="en-GB" sz="2400" b="1" i="1" dirty="0" smtClean="0">
                <a:solidFill>
                  <a:srgbClr val="005385"/>
                </a:solidFill>
              </a:rPr>
              <a:t>KETTY</a:t>
            </a:r>
            <a:br>
              <a:rPr lang="en-GB" sz="2400" b="1" i="1" dirty="0" smtClean="0">
                <a:solidFill>
                  <a:srgbClr val="005385"/>
                </a:solidFill>
              </a:rPr>
            </a:br>
            <a:r>
              <a:rPr lang="en-GB" sz="2400" b="1" i="1" u="sng" dirty="0" smtClean="0">
                <a:solidFill>
                  <a:srgbClr val="005385"/>
                </a:solidFill>
              </a:rPr>
              <a:t>K</a:t>
            </a:r>
            <a:r>
              <a:rPr lang="en-GB" sz="2400" b="1" i="1" dirty="0" smtClean="0">
                <a:solidFill>
                  <a:srgbClr val="005385"/>
                </a:solidFill>
              </a:rPr>
              <a:t>nowledge </a:t>
            </a:r>
            <a:r>
              <a:rPr lang="en-GB" sz="2400" b="1" i="1" u="sng" dirty="0" err="1">
                <a:solidFill>
                  <a:srgbClr val="005385"/>
                </a:solidFill>
              </a:rPr>
              <a:t>E</a:t>
            </a:r>
            <a:r>
              <a:rPr lang="en-GB" sz="2400" b="1" i="1" dirty="0" err="1">
                <a:solidFill>
                  <a:srgbClr val="005385"/>
                </a:solidFill>
              </a:rPr>
              <a:t>xtrac</a:t>
            </a:r>
            <a:r>
              <a:rPr lang="en-GB" sz="2400" b="1" i="1" u="sng" dirty="0" err="1">
                <a:solidFill>
                  <a:srgbClr val="005385"/>
                </a:solidFill>
              </a:rPr>
              <a:t>T</a:t>
            </a:r>
            <a:r>
              <a:rPr lang="en-GB" sz="2400" b="1" i="1" dirty="0" err="1">
                <a:solidFill>
                  <a:srgbClr val="005385"/>
                </a:solidFill>
              </a:rPr>
              <a:t>ion</a:t>
            </a:r>
            <a:r>
              <a:rPr lang="en-GB" sz="2400" b="1" i="1" dirty="0">
                <a:solidFill>
                  <a:srgbClr val="005385"/>
                </a:solidFill>
              </a:rPr>
              <a:t> from </a:t>
            </a:r>
            <a:r>
              <a:rPr lang="en-GB" sz="2400" b="1" i="1" u="sng" dirty="0" err="1">
                <a:solidFill>
                  <a:srgbClr val="005385"/>
                </a:solidFill>
              </a:rPr>
              <a:t>T</a:t>
            </a:r>
            <a:r>
              <a:rPr lang="en-GB" sz="2400" b="1" i="1" dirty="0" err="1">
                <a:solidFill>
                  <a:srgbClr val="005385"/>
                </a:solidFill>
              </a:rPr>
              <a:t>elemetr</a:t>
            </a:r>
            <a:r>
              <a:rPr lang="en-GB" sz="2400" b="1" i="1" u="sng" dirty="0" err="1">
                <a:solidFill>
                  <a:srgbClr val="005385"/>
                </a:solidFill>
              </a:rPr>
              <a:t>Y</a:t>
            </a:r>
            <a:r>
              <a:rPr lang="en-GB" sz="2400" b="1" i="1" dirty="0">
                <a:solidFill>
                  <a:srgbClr val="005385"/>
                </a:solidFill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878" y="1044495"/>
            <a:ext cx="5257124" cy="4933244"/>
          </a:xfrm>
          <a:prstGeom prst="rect">
            <a:avLst/>
          </a:prstGeom>
        </p:spPr>
      </p:pic>
      <p:sp>
        <p:nvSpPr>
          <p:cNvPr id="6" name="7-Point Star 5"/>
          <p:cNvSpPr/>
          <p:nvPr/>
        </p:nvSpPr>
        <p:spPr>
          <a:xfrm>
            <a:off x="186609" y="2043404"/>
            <a:ext cx="3153748" cy="3058228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  <a:p>
            <a:pPr algn="ctr"/>
            <a:r>
              <a:rPr lang="en-GB" dirty="0" smtClean="0"/>
              <a:t>INTEGRATED WITH COMPLEMENTARY SW BY THIRD PARTIES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637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6508196" cy="634082"/>
          </a:xfrm>
        </p:spPr>
        <p:txBody>
          <a:bodyPr/>
          <a:lstStyle/>
          <a:p>
            <a:pPr algn="l"/>
            <a:r>
              <a:rPr lang="it-IT" sz="2400" b="1" i="1" dirty="0" smtClean="0">
                <a:solidFill>
                  <a:srgbClr val="005385"/>
                </a:solidFill>
              </a:rPr>
              <a:t>Knowledge extraction</a:t>
            </a:r>
            <a:endParaRPr lang="it-IT" sz="2400" b="1" i="1" dirty="0">
              <a:solidFill>
                <a:srgbClr val="005385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sz="quarter" idx="10"/>
          </p:nvPr>
        </p:nvSpPr>
        <p:spPr>
          <a:xfrm>
            <a:off x="165229" y="1893559"/>
            <a:ext cx="2661945" cy="2855723"/>
          </a:xfrm>
        </p:spPr>
        <p:txBody>
          <a:bodyPr/>
          <a:lstStyle/>
          <a:p>
            <a:pPr marL="0" indent="0"/>
            <a:r>
              <a:rPr lang="en-GB" sz="2000" dirty="0" smtClean="0">
                <a:solidFill>
                  <a:srgbClr val="005385"/>
                </a:solidFill>
              </a:rPr>
              <a:t>Knowledge extraction is based on the </a:t>
            </a:r>
            <a:r>
              <a:rPr lang="en-GB" sz="2000" b="1" i="1" dirty="0" smtClean="0">
                <a:solidFill>
                  <a:srgbClr val="005385"/>
                </a:solidFill>
              </a:rPr>
              <a:t>comparison</a:t>
            </a:r>
            <a:r>
              <a:rPr lang="en-GB" sz="2000" dirty="0" smtClean="0">
                <a:solidFill>
                  <a:srgbClr val="005385"/>
                </a:solidFill>
              </a:rPr>
              <a:t> between data </a:t>
            </a:r>
            <a:r>
              <a:rPr lang="en-GB" sz="2000" dirty="0">
                <a:solidFill>
                  <a:srgbClr val="005385"/>
                </a:solidFill>
              </a:rPr>
              <a:t>acquired in two different time </a:t>
            </a:r>
            <a:r>
              <a:rPr lang="en-GB" sz="2000" dirty="0" smtClean="0">
                <a:solidFill>
                  <a:srgbClr val="005385"/>
                </a:solidFill>
              </a:rPr>
              <a:t>periods, in order to detect novelties in the behaviour of the parameters.</a:t>
            </a:r>
          </a:p>
          <a:p>
            <a:pPr marL="0" indent="0"/>
            <a:endParaRPr lang="en-GB" sz="2000" dirty="0">
              <a:solidFill>
                <a:srgbClr val="005385"/>
              </a:solidFill>
            </a:endParaRPr>
          </a:p>
          <a:p>
            <a:pPr marL="457200" indent="-457200"/>
            <a:endParaRPr lang="en-US" sz="2000" dirty="0" smtClean="0">
              <a:solidFill>
                <a:srgbClr val="005385"/>
              </a:solidFill>
            </a:endParaRPr>
          </a:p>
          <a:p>
            <a:pPr marL="0" indent="0"/>
            <a:endParaRPr lang="it-IT" sz="2000" dirty="0" smtClean="0">
              <a:solidFill>
                <a:srgbClr val="005385"/>
              </a:solidFill>
            </a:endParaRPr>
          </a:p>
          <a:p>
            <a:pPr marL="0" indent="0"/>
            <a:endParaRPr lang="it-IT" sz="2000" dirty="0" smtClean="0">
              <a:solidFill>
                <a:srgbClr val="005385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3627065" y="662476"/>
            <a:ext cx="4064471" cy="5316540"/>
            <a:chOff x="3795016" y="737121"/>
            <a:chExt cx="4064471" cy="531654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3151" y="1645550"/>
              <a:ext cx="1150256" cy="14189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3795016" y="1664881"/>
              <a:ext cx="849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2013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95016" y="2877865"/>
              <a:ext cx="849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2014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795016" y="4081511"/>
              <a:ext cx="849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2015</a:t>
              </a:r>
              <a:endParaRPr lang="en-GB" dirty="0"/>
            </a:p>
          </p:txBody>
        </p:sp>
        <p:sp>
          <p:nvSpPr>
            <p:cNvPr id="13" name="Left Brace 12"/>
            <p:cNvSpPr/>
            <p:nvPr/>
          </p:nvSpPr>
          <p:spPr>
            <a:xfrm rot="10800000">
              <a:off x="5202014" y="1756665"/>
              <a:ext cx="401216" cy="1188034"/>
            </a:xfrm>
            <a:prstGeom prst="leftBrace">
              <a:avLst>
                <a:gd name="adj1" fmla="val 74027"/>
                <a:gd name="adj2" fmla="val 50000"/>
              </a:avLst>
            </a:prstGeom>
            <a:ln w="76200">
              <a:solidFill>
                <a:srgbClr val="3399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Left Brace 16"/>
            <p:cNvSpPr/>
            <p:nvPr/>
          </p:nvSpPr>
          <p:spPr>
            <a:xfrm rot="10800000">
              <a:off x="5202015" y="4359905"/>
              <a:ext cx="401216" cy="1188034"/>
            </a:xfrm>
            <a:prstGeom prst="leftBrace">
              <a:avLst>
                <a:gd name="adj1" fmla="val 74027"/>
                <a:gd name="adj2" fmla="val 50000"/>
              </a:avLst>
            </a:prstGeom>
            <a:ln w="76200">
              <a:solidFill>
                <a:srgbClr val="BE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1407" y="4256907"/>
              <a:ext cx="1152000" cy="1421111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5398209" y="3016020"/>
              <a:ext cx="15437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rgbClr val="3399DB"/>
                  </a:solidFill>
                </a:rPr>
                <a:t>Reference</a:t>
              </a:r>
              <a:r>
                <a:rPr lang="en-GB" dirty="0" smtClean="0"/>
                <a:t> </a:t>
              </a:r>
              <a:r>
                <a:rPr lang="en-GB" dirty="0" smtClean="0">
                  <a:solidFill>
                    <a:srgbClr val="3399DB"/>
                  </a:solidFill>
                </a:rPr>
                <a:t>dataset 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939511" y="5637923"/>
              <a:ext cx="29199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rgbClr val="A70000"/>
                  </a:solidFill>
                </a:rPr>
                <a:t>Comparison dataset 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rot="5400000" flipV="1">
              <a:off x="2581935" y="3839661"/>
              <a:ext cx="4428000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4609322" y="1642188"/>
              <a:ext cx="382555" cy="3638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4795935" y="737121"/>
              <a:ext cx="0" cy="828000"/>
            </a:xfrm>
            <a:prstGeom prst="line">
              <a:avLst/>
            </a:prstGeom>
            <a:ln w="762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>
              <a:off x="4609322" y="2861388"/>
              <a:ext cx="382555" cy="3638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/>
            <p:cNvSpPr/>
            <p:nvPr/>
          </p:nvSpPr>
          <p:spPr>
            <a:xfrm>
              <a:off x="4609322" y="4080588"/>
              <a:ext cx="382555" cy="3638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/>
            <p:cNvSpPr/>
            <p:nvPr/>
          </p:nvSpPr>
          <p:spPr>
            <a:xfrm>
              <a:off x="4609322" y="5299787"/>
              <a:ext cx="382555" cy="3638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95016" y="5288269"/>
              <a:ext cx="849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2016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52747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6508196" cy="634082"/>
          </a:xfrm>
        </p:spPr>
        <p:txBody>
          <a:bodyPr/>
          <a:lstStyle/>
          <a:p>
            <a:pPr algn="l"/>
            <a:r>
              <a:rPr lang="en-GB" sz="2400" b="1" i="1" dirty="0" smtClean="0">
                <a:solidFill>
                  <a:srgbClr val="005385"/>
                </a:solidFill>
              </a:rPr>
              <a:t>Priority scores</a:t>
            </a:r>
            <a:endParaRPr lang="it-IT" sz="2400" b="1" i="1" dirty="0">
              <a:solidFill>
                <a:srgbClr val="005385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6741" y="990720"/>
            <a:ext cx="84565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0" i="0" dirty="0">
                <a:solidFill>
                  <a:srgbClr val="005385"/>
                </a:solidFill>
              </a:rPr>
              <a:t>All the methods implemented for the behaviour evaluation allow generating a </a:t>
            </a:r>
            <a:r>
              <a:rPr lang="en-GB" sz="2400" i="0" u="sng" dirty="0">
                <a:solidFill>
                  <a:srgbClr val="005385"/>
                </a:solidFill>
              </a:rPr>
              <a:t>priority list</a:t>
            </a:r>
            <a:r>
              <a:rPr lang="en-GB" sz="2400" b="0" i="0" dirty="0">
                <a:solidFill>
                  <a:srgbClr val="005385"/>
                </a:solidFill>
              </a:rPr>
              <a:t>, in which parameters are ordered by </a:t>
            </a:r>
            <a:r>
              <a:rPr lang="en-GB" sz="2400" i="0" dirty="0">
                <a:solidFill>
                  <a:srgbClr val="005385"/>
                </a:solidFill>
              </a:rPr>
              <a:t>degree of novelty detected by the specific </a:t>
            </a:r>
            <a:r>
              <a:rPr lang="en-GB" sz="2400" i="0" dirty="0" smtClean="0">
                <a:solidFill>
                  <a:srgbClr val="005385"/>
                </a:solidFill>
              </a:rPr>
              <a:t>method</a:t>
            </a:r>
            <a:r>
              <a:rPr lang="en-GB" sz="2400" b="0" i="0" dirty="0">
                <a:solidFill>
                  <a:srgbClr val="005385"/>
                </a:solidFill>
              </a:rPr>
              <a:t>.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815401" y="4290775"/>
            <a:ext cx="3358616" cy="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174017" y="4287392"/>
            <a:ext cx="1259481" cy="0"/>
          </a:xfrm>
          <a:prstGeom prst="straightConnector1">
            <a:avLst/>
          </a:prstGeom>
          <a:ln w="38100">
            <a:solidFill>
              <a:srgbClr val="FF0E0E"/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356426" y="4475714"/>
            <a:ext cx="2118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Check range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5433498" y="4161392"/>
            <a:ext cx="293879" cy="252000"/>
          </a:xfrm>
          <a:prstGeom prst="ellipse">
            <a:avLst/>
          </a:prstGeom>
          <a:solidFill>
            <a:srgbClr val="3E70CA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4629364" y="4475714"/>
            <a:ext cx="1902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3E70CA"/>
                </a:solidFill>
              </a:rPr>
              <a:t>Observation</a:t>
            </a:r>
            <a:endParaRPr lang="en-GB" sz="2000" dirty="0">
              <a:solidFill>
                <a:srgbClr val="3E70CA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80458" y="3777555"/>
            <a:ext cx="1846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FF0E0E"/>
                </a:solidFill>
              </a:rPr>
              <a:t>Exceedance</a:t>
            </a:r>
            <a:r>
              <a:rPr lang="en-GB" sz="2000" dirty="0" smtClean="0">
                <a:solidFill>
                  <a:srgbClr val="ED7D31"/>
                </a:solidFill>
              </a:rPr>
              <a:t> </a:t>
            </a:r>
            <a:endParaRPr lang="en-GB" sz="2000" dirty="0">
              <a:solidFill>
                <a:srgbClr val="ED7D3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40090" y="5055475"/>
            <a:ext cx="18469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FF0E0E"/>
                </a:solidFill>
              </a:rPr>
              <a:t>Exceedance</a:t>
            </a:r>
          </a:p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Check range </a:t>
            </a:r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33" name="Straight Connector 32"/>
          <p:cNvCxnSpPr>
            <a:stCxn id="32" idx="1"/>
            <a:endCxn id="32" idx="3"/>
          </p:cNvCxnSpPr>
          <p:nvPr/>
        </p:nvCxnSpPr>
        <p:spPr>
          <a:xfrm>
            <a:off x="5140090" y="5409418"/>
            <a:ext cx="18469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015479" y="5209363"/>
            <a:ext cx="31595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0" dirty="0" smtClean="0">
                <a:solidFill>
                  <a:schemeClr val="tx1"/>
                </a:solidFill>
              </a:rPr>
              <a:t>Symptomatic variable = </a:t>
            </a:r>
            <a:endParaRPr lang="en-GB" sz="2000" b="0" dirty="0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51809" y="5563306"/>
            <a:ext cx="2453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(</a:t>
            </a:r>
            <a:r>
              <a:rPr lang="en-GB" sz="2000" u="sng" dirty="0" smtClean="0">
                <a:solidFill>
                  <a:schemeClr val="tx1"/>
                </a:solidFill>
              </a:rPr>
              <a:t>degree of novelty</a:t>
            </a:r>
            <a:r>
              <a:rPr lang="en-GB" sz="2000" dirty="0" smtClean="0">
                <a:solidFill>
                  <a:schemeClr val="tx1"/>
                </a:solidFill>
              </a:rPr>
              <a:t>)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781734" y="3953759"/>
            <a:ext cx="1502229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Novel behaviour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828617" y="3219131"/>
            <a:ext cx="3358616" cy="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3333295" y="3219131"/>
            <a:ext cx="853938" cy="0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369642" y="3404070"/>
            <a:ext cx="2118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Check range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3039416" y="3075126"/>
            <a:ext cx="293879" cy="252000"/>
          </a:xfrm>
          <a:prstGeom prst="ellipse">
            <a:avLst/>
          </a:prstGeom>
          <a:solidFill>
            <a:srgbClr val="3E70CA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3136199" y="3404070"/>
            <a:ext cx="1902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3E70CA"/>
                </a:solidFill>
              </a:rPr>
              <a:t>Observation</a:t>
            </a:r>
            <a:endParaRPr lang="en-GB" sz="2000" dirty="0">
              <a:solidFill>
                <a:srgbClr val="3E70CA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745995" y="2705911"/>
            <a:ext cx="1846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B050"/>
                </a:solidFill>
              </a:rPr>
              <a:t>Exceedance </a:t>
            </a:r>
            <a:endParaRPr lang="en-GB" sz="2000" dirty="0">
              <a:solidFill>
                <a:srgbClr val="00B05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12959" y="2895965"/>
            <a:ext cx="1502229" cy="646331"/>
          </a:xfrm>
          <a:prstGeom prst="rect">
            <a:avLst/>
          </a:prstGeom>
          <a:noFill/>
          <a:ln w="19050" cap="rnd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B050"/>
                </a:solidFill>
              </a:rPr>
              <a:t>Normal behaviour</a:t>
            </a:r>
            <a:endParaRPr lang="en-GB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12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/>
      <p:bldP spid="31" grpId="0"/>
      <p:bldP spid="32" grpId="0"/>
      <p:bldP spid="34" grpId="0"/>
      <p:bldP spid="35" grpId="0"/>
      <p:bldP spid="36" grpId="0" animBg="1"/>
      <p:bldP spid="39" grpId="0"/>
      <p:bldP spid="40" grpId="0" animBg="1"/>
      <p:bldP spid="41" grpId="0"/>
      <p:bldP spid="42" grpId="0"/>
      <p:bldP spid="4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75928" y="188642"/>
            <a:ext cx="6275040" cy="634082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en-GB" sz="2400" kern="0" dirty="0" smtClean="0">
                <a:solidFill>
                  <a:srgbClr val="005385"/>
                </a:solidFill>
              </a:rPr>
              <a:t>Example 1 - Long-term novelty detection</a:t>
            </a:r>
            <a:endParaRPr lang="en-GB" sz="2400" kern="0" dirty="0">
              <a:solidFill>
                <a:srgbClr val="005385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0012" y="1833715"/>
            <a:ext cx="291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Reference dataset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49768" y="1833715"/>
            <a:ext cx="291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Comparison dataset </a:t>
            </a:r>
          </a:p>
        </p:txBody>
      </p:sp>
      <p:sp>
        <p:nvSpPr>
          <p:cNvPr id="8" name="Right Brace 7"/>
          <p:cNvSpPr/>
          <p:nvPr/>
        </p:nvSpPr>
        <p:spPr>
          <a:xfrm rot="5400000">
            <a:off x="6834143" y="2684214"/>
            <a:ext cx="310440" cy="3915708"/>
          </a:xfrm>
          <a:prstGeom prst="rightBrace">
            <a:avLst>
              <a:gd name="adj1" fmla="val 23530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5958563" y="4797288"/>
            <a:ext cx="206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Novelty detection</a:t>
            </a:r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20"/>
          <a:stretch/>
        </p:blipFill>
        <p:spPr>
          <a:xfrm>
            <a:off x="0" y="2195402"/>
            <a:ext cx="4320000" cy="23499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6" t="49902" r="216" b="618"/>
          <a:stretch/>
        </p:blipFill>
        <p:spPr>
          <a:xfrm>
            <a:off x="4649756" y="2195402"/>
            <a:ext cx="4320000" cy="2349900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314279" y="3819333"/>
            <a:ext cx="3924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>
          <a:xfrm>
            <a:off x="1595145" y="3879617"/>
            <a:ext cx="1362269" cy="433557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sz="2000" i="0" dirty="0">
                <a:solidFill>
                  <a:schemeClr val="tx1"/>
                </a:solidFill>
              </a:rPr>
              <a:t>3</a:t>
            </a:r>
            <a:r>
              <a:rPr lang="en-GB" sz="2000" i="0" dirty="0" smtClean="0">
                <a:solidFill>
                  <a:schemeClr val="tx1"/>
                </a:solidFill>
              </a:rPr>
              <a:t> months</a:t>
            </a:r>
            <a:endParaRPr kumimoji="0" lang="it-IT" sz="1600" i="0" u="sng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010688" y="3819333"/>
            <a:ext cx="3924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/>
          <p:cNvSpPr txBox="1">
            <a:spLocks/>
          </p:cNvSpPr>
          <p:nvPr/>
        </p:nvSpPr>
        <p:spPr>
          <a:xfrm>
            <a:off x="6291554" y="3879617"/>
            <a:ext cx="1362269" cy="433557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sz="2000" i="0" dirty="0">
                <a:solidFill>
                  <a:schemeClr val="tx1"/>
                </a:solidFill>
              </a:rPr>
              <a:t>3</a:t>
            </a:r>
            <a:r>
              <a:rPr lang="en-GB" sz="2000" i="0" dirty="0" smtClean="0">
                <a:solidFill>
                  <a:schemeClr val="tx1"/>
                </a:solidFill>
              </a:rPr>
              <a:t> months</a:t>
            </a:r>
            <a:endParaRPr kumimoji="0" lang="it-IT" sz="1600" i="0" u="sng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0406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19" y="3599653"/>
            <a:ext cx="3600000" cy="2207763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475928" y="188642"/>
            <a:ext cx="6275040" cy="63408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GB" sz="2400" kern="0" dirty="0" smtClean="0">
                <a:solidFill>
                  <a:srgbClr val="005385"/>
                </a:solidFill>
              </a:rPr>
              <a:t>Example 2 - Short-term novelty detection</a:t>
            </a:r>
            <a:endParaRPr lang="en-GB" sz="2400" kern="0" dirty="0">
              <a:solidFill>
                <a:srgbClr val="005385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3924533" y="1322257"/>
          <a:ext cx="5171262" cy="40632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9937"/>
                <a:gridCol w="1802832"/>
                <a:gridCol w="1859461"/>
                <a:gridCol w="799032"/>
              </a:tblGrid>
              <a:tr h="55661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Period N°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Period starting date and time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Period ending date and time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 err="1" smtClean="0">
                          <a:effectLst/>
                        </a:rPr>
                        <a:t>Sympt</a:t>
                      </a:r>
                      <a:r>
                        <a:rPr lang="en-GB" sz="1200" dirty="0" smtClean="0">
                          <a:effectLst/>
                        </a:rPr>
                        <a:t>. variable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5047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2009-05-01,00:00:00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2009-05-02,23:59:48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0.329</a:t>
                      </a:r>
                    </a:p>
                  </a:txBody>
                  <a:tcPr marL="7620" marR="7620" marT="7620" marB="0" anchor="ctr"/>
                </a:tc>
              </a:tr>
              <a:tr h="25047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2009-04-29,00:00:00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2009-04-30,23:59:48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0.271</a:t>
                      </a:r>
                    </a:p>
                  </a:txBody>
                  <a:tcPr marL="7620" marR="7620" marT="7620" marB="0" anchor="ctr"/>
                </a:tc>
              </a:tr>
              <a:tr h="25047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2009-05-03,00:00:00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2009-05-04,23:59:48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0.255</a:t>
                      </a:r>
                    </a:p>
                  </a:txBody>
                  <a:tcPr marL="7620" marR="7620" marT="7620" marB="0" anchor="ctr"/>
                </a:tc>
              </a:tr>
              <a:tr h="25047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2009-04-27,00:00:00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2009-04-28,23:59:48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0.252</a:t>
                      </a:r>
                    </a:p>
                  </a:txBody>
                  <a:tcPr marL="7620" marR="7620" marT="7620" marB="0" anchor="ctr"/>
                </a:tc>
              </a:tr>
              <a:tr h="25047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2009-05-05,00:00:00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2009-05-06,23:59:48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0.232</a:t>
                      </a:r>
                    </a:p>
                  </a:txBody>
                  <a:tcPr marL="7620" marR="7620" marT="7620" marB="0" anchor="ctr"/>
                </a:tc>
              </a:tr>
              <a:tr h="25047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2009-05-07,00:00:00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2009-05-08,23:59:48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0.232</a:t>
                      </a:r>
                    </a:p>
                  </a:txBody>
                  <a:tcPr marL="7620" marR="7620" marT="7620" marB="0" anchor="ctr"/>
                </a:tc>
              </a:tr>
              <a:tr h="25047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2009-06-04,00:00:00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2009-06-05,23:59:48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0.206</a:t>
                      </a:r>
                    </a:p>
                  </a:txBody>
                  <a:tcPr marL="7620" marR="7620" marT="7620" marB="0" anchor="ctr"/>
                </a:tc>
              </a:tr>
              <a:tr h="25047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25047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25047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2009-06-24,00:00:00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2009-06-25,23:59:48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25047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2009-06-26,00:00:00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2009-06-27,23:59:48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25047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2009-06-28,00:00:00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2009-06-29,23:59:48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25047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2009-07-02,00:00:00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2009-07-03,23:59:48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25047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2009-06-10,00:00:00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2009-06-11,23:59:48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cxnSp>
        <p:nvCxnSpPr>
          <p:cNvPr id="74" name="Straight Connector 73"/>
          <p:cNvCxnSpPr/>
          <p:nvPr/>
        </p:nvCxnSpPr>
        <p:spPr>
          <a:xfrm>
            <a:off x="4274087" y="3651797"/>
            <a:ext cx="0" cy="448734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9032034" y="1931437"/>
            <a:ext cx="0" cy="332169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-451212" y="938709"/>
            <a:ext cx="4846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Reference dataset </a:t>
            </a:r>
          </a:p>
        </p:txBody>
      </p:sp>
      <p:sp>
        <p:nvSpPr>
          <p:cNvPr id="22" name="Right Brace 21"/>
          <p:cNvSpPr/>
          <p:nvPr/>
        </p:nvSpPr>
        <p:spPr>
          <a:xfrm rot="5400000">
            <a:off x="799601" y="5632854"/>
            <a:ext cx="172467" cy="81299"/>
          </a:xfrm>
          <a:prstGeom prst="rightBrace">
            <a:avLst>
              <a:gd name="adj1" fmla="val 23530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0" y="5771072"/>
            <a:ext cx="22156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Novelty detection</a:t>
            </a:r>
            <a:endParaRPr lang="en-GB" sz="1400" dirty="0">
              <a:solidFill>
                <a:schemeClr val="tx1"/>
              </a:solidFill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5442487" y="3651797"/>
            <a:ext cx="0" cy="448734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7362727" y="3651797"/>
            <a:ext cx="0" cy="448734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8714007" y="3651797"/>
            <a:ext cx="0" cy="448734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561484" y="3244279"/>
            <a:ext cx="291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Comparison dataset </a:t>
            </a: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77"/>
          <a:stretch/>
        </p:blipFill>
        <p:spPr>
          <a:xfrm>
            <a:off x="203619" y="1316051"/>
            <a:ext cx="3600000" cy="1949664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524162" y="3533528"/>
            <a:ext cx="205108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From 1</a:t>
            </a:r>
            <a:r>
              <a:rPr lang="en-GB" sz="1200" baseline="30000" dirty="0" smtClean="0">
                <a:solidFill>
                  <a:schemeClr val="tx1"/>
                </a:solidFill>
              </a:rPr>
              <a:t>st</a:t>
            </a:r>
            <a:r>
              <a:rPr lang="en-GB" sz="1200" dirty="0" smtClean="0">
                <a:solidFill>
                  <a:schemeClr val="tx1"/>
                </a:solidFill>
              </a:rPr>
              <a:t> to 28</a:t>
            </a:r>
            <a:r>
              <a:rPr lang="en-GB" sz="1200" baseline="30000" dirty="0" smtClean="0">
                <a:solidFill>
                  <a:schemeClr val="tx1"/>
                </a:solidFill>
              </a:rPr>
              <a:t>th</a:t>
            </a:r>
            <a:r>
              <a:rPr lang="en-GB" sz="1200" dirty="0" smtClean="0">
                <a:solidFill>
                  <a:schemeClr val="tx1"/>
                </a:solidFill>
              </a:rPr>
              <a:t> period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548908" y="3533528"/>
            <a:ext cx="13680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From 29</a:t>
            </a:r>
            <a:r>
              <a:rPr lang="en-GB" sz="1200" baseline="30000" dirty="0" smtClean="0">
                <a:solidFill>
                  <a:schemeClr val="tx1"/>
                </a:solidFill>
              </a:rPr>
              <a:t>th</a:t>
            </a: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dirty="0" smtClean="0">
                <a:solidFill>
                  <a:schemeClr val="tx1"/>
                </a:solidFill>
              </a:rPr>
              <a:t>to 40</a:t>
            </a:r>
            <a:r>
              <a:rPr lang="en-GB" sz="1200" baseline="30000" dirty="0" smtClean="0">
                <a:solidFill>
                  <a:schemeClr val="tx1"/>
                </a:solidFill>
              </a:rPr>
              <a:t>th</a:t>
            </a:r>
            <a:endParaRPr lang="en-GB" sz="1200" dirty="0" smtClean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514795" y="2494386"/>
            <a:ext cx="3240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/>
          <p:cNvSpPr txBox="1">
            <a:spLocks/>
          </p:cNvSpPr>
          <p:nvPr/>
        </p:nvSpPr>
        <p:spPr>
          <a:xfrm>
            <a:off x="1453661" y="2554670"/>
            <a:ext cx="1362269" cy="433557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sz="2000" i="0" dirty="0">
                <a:solidFill>
                  <a:schemeClr val="tx1"/>
                </a:solidFill>
              </a:rPr>
              <a:t>3</a:t>
            </a:r>
            <a:r>
              <a:rPr lang="en-GB" sz="2000" i="0" dirty="0" smtClean="0">
                <a:solidFill>
                  <a:schemeClr val="tx1"/>
                </a:solidFill>
              </a:rPr>
              <a:t> months</a:t>
            </a:r>
            <a:endParaRPr kumimoji="0" lang="it-IT" sz="1600" i="0" u="sng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17905" y="5082076"/>
            <a:ext cx="3240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/>
          <p:cNvSpPr txBox="1">
            <a:spLocks/>
          </p:cNvSpPr>
          <p:nvPr/>
        </p:nvSpPr>
        <p:spPr>
          <a:xfrm>
            <a:off x="1456771" y="5142360"/>
            <a:ext cx="1362269" cy="433557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sz="2000" i="0" dirty="0">
                <a:solidFill>
                  <a:schemeClr val="tx1"/>
                </a:solidFill>
              </a:rPr>
              <a:t>3</a:t>
            </a:r>
            <a:r>
              <a:rPr lang="en-GB" sz="2000" i="0" dirty="0" smtClean="0">
                <a:solidFill>
                  <a:schemeClr val="tx1"/>
                </a:solidFill>
              </a:rPr>
              <a:t> months</a:t>
            </a:r>
            <a:endParaRPr kumimoji="0" lang="it-IT" sz="1600" i="0" u="sng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636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75928" y="188642"/>
            <a:ext cx="6275040" cy="63408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400" kern="0" dirty="0" smtClean="0">
                <a:solidFill>
                  <a:srgbClr val="005385"/>
                </a:solidFill>
                <a:latin typeface="+mj-lt"/>
                <a:ea typeface="+mj-ea"/>
                <a:cs typeface="+mj-cs"/>
              </a:rPr>
              <a:t>Problem complexity reduction</a:t>
            </a:r>
            <a:endParaRPr kumimoji="0" lang="en-GB" sz="2400" b="1" i="1" u="none" strike="noStrike" kern="0" cap="none" spc="0" normalizeH="0" baseline="0" noProof="0" dirty="0">
              <a:ln>
                <a:noFill/>
              </a:ln>
              <a:solidFill>
                <a:srgbClr val="005385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1323" y="714811"/>
            <a:ext cx="2534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 smtClean="0"/>
              <a:t>S/C telemetry data</a:t>
            </a:r>
          </a:p>
          <a:p>
            <a:pPr algn="ctr"/>
            <a:r>
              <a:rPr lang="en-GB" b="0" i="0" dirty="0" smtClean="0"/>
              <a:t>(monitored by FCE)</a:t>
            </a:r>
            <a:endParaRPr lang="en-GB" b="0" i="0" dirty="0"/>
          </a:p>
        </p:txBody>
      </p:sp>
      <p:sp>
        <p:nvSpPr>
          <p:cNvPr id="21" name="TextBox 20"/>
          <p:cNvSpPr txBox="1"/>
          <p:nvPr/>
        </p:nvSpPr>
        <p:spPr>
          <a:xfrm>
            <a:off x="1001206" y="5152610"/>
            <a:ext cx="1632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 smtClean="0"/>
              <a:t>~10.000 </a:t>
            </a:r>
            <a:r>
              <a:rPr lang="en-GB" b="0" i="0" dirty="0" err="1" smtClean="0"/>
              <a:t>params</a:t>
            </a:r>
            <a:r>
              <a:rPr lang="en-GB" b="0" i="0" dirty="0" smtClean="0"/>
              <a:t> / day</a:t>
            </a:r>
            <a:endParaRPr lang="en-GB" b="0" i="0" dirty="0"/>
          </a:p>
        </p:txBody>
      </p:sp>
      <p:sp>
        <p:nvSpPr>
          <p:cNvPr id="23" name="TextBox 22"/>
          <p:cNvSpPr txBox="1"/>
          <p:nvPr/>
        </p:nvSpPr>
        <p:spPr>
          <a:xfrm>
            <a:off x="3489765" y="3549768"/>
            <a:ext cx="2303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 smtClean="0"/>
              <a:t>Novelties</a:t>
            </a:r>
          </a:p>
          <a:p>
            <a:pPr algn="ctr"/>
            <a:r>
              <a:rPr lang="en-GB" b="0" i="0" dirty="0" smtClean="0"/>
              <a:t>(sorted by priority)</a:t>
            </a:r>
            <a:endParaRPr lang="en-GB" b="0" i="0" dirty="0"/>
          </a:p>
        </p:txBody>
      </p:sp>
      <p:sp>
        <p:nvSpPr>
          <p:cNvPr id="25" name="TextBox 24"/>
          <p:cNvSpPr txBox="1"/>
          <p:nvPr/>
        </p:nvSpPr>
        <p:spPr>
          <a:xfrm>
            <a:off x="3044139" y="5126418"/>
            <a:ext cx="3194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 smtClean="0"/>
              <a:t>&lt; 1.000 </a:t>
            </a:r>
            <a:r>
              <a:rPr lang="en-GB" b="0" i="0" dirty="0" err="1" smtClean="0"/>
              <a:t>params</a:t>
            </a:r>
            <a:r>
              <a:rPr lang="en-GB" b="0" i="0" dirty="0" smtClean="0"/>
              <a:t> / day</a:t>
            </a:r>
          </a:p>
          <a:p>
            <a:pPr algn="ctr"/>
            <a:r>
              <a:rPr lang="en-GB" b="0" i="0" dirty="0" smtClean="0"/>
              <a:t>(upon relevant events)</a:t>
            </a:r>
            <a:endParaRPr lang="en-GB" b="0" i="0" dirty="0"/>
          </a:p>
        </p:txBody>
      </p:sp>
      <p:sp>
        <p:nvSpPr>
          <p:cNvPr id="27" name="Flowchart: Magnetic Disk 26"/>
          <p:cNvSpPr/>
          <p:nvPr/>
        </p:nvSpPr>
        <p:spPr>
          <a:xfrm>
            <a:off x="6713316" y="5080594"/>
            <a:ext cx="1504708" cy="72000"/>
          </a:xfrm>
          <a:prstGeom prst="flowChartMagneticDisk">
            <a:avLst/>
          </a:prstGeom>
          <a:gradFill>
            <a:gsLst>
              <a:gs pos="0">
                <a:srgbClr val="C00000"/>
              </a:gs>
              <a:gs pos="56000">
                <a:srgbClr val="FFC000"/>
              </a:gs>
              <a:gs pos="100000">
                <a:srgbClr val="92D050"/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6308201" y="3916777"/>
            <a:ext cx="2314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 smtClean="0"/>
              <a:t>New novelties</a:t>
            </a:r>
          </a:p>
          <a:p>
            <a:pPr algn="ctr"/>
            <a:r>
              <a:rPr lang="en-GB" b="0" i="0" dirty="0" smtClean="0"/>
              <a:t>(sorted by priority)</a:t>
            </a:r>
            <a:endParaRPr lang="en-GB" b="0" i="0" dirty="0"/>
          </a:p>
        </p:txBody>
      </p:sp>
      <p:sp>
        <p:nvSpPr>
          <p:cNvPr id="29" name="TextBox 28"/>
          <p:cNvSpPr txBox="1"/>
          <p:nvPr/>
        </p:nvSpPr>
        <p:spPr>
          <a:xfrm>
            <a:off x="6088282" y="5146824"/>
            <a:ext cx="275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 smtClean="0"/>
              <a:t>~ 10 </a:t>
            </a:r>
            <a:r>
              <a:rPr lang="en-GB" b="0" i="0" dirty="0" err="1" smtClean="0"/>
              <a:t>params</a:t>
            </a:r>
            <a:r>
              <a:rPr lang="en-GB" b="0" i="0" dirty="0" smtClean="0"/>
              <a:t> / day</a:t>
            </a:r>
          </a:p>
          <a:p>
            <a:pPr algn="ctr"/>
            <a:r>
              <a:rPr lang="en-GB" b="0" i="0" dirty="0" smtClean="0"/>
              <a:t>(when no special events occur)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89092" y="999641"/>
            <a:ext cx="415531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The FCE has to focus only on the priority parameters among the ~ 10 new novelties per day</a:t>
            </a:r>
          </a:p>
          <a:p>
            <a:pPr algn="ctr"/>
            <a:r>
              <a:rPr lang="en-GB" sz="2000" dirty="0" smtClean="0"/>
              <a:t>(a part for those days in which major mission changes occur).</a:t>
            </a:r>
            <a:endParaRPr lang="en-GB" sz="2000" dirty="0"/>
          </a:p>
        </p:txBody>
      </p:sp>
      <p:grpSp>
        <p:nvGrpSpPr>
          <p:cNvPr id="5" name="Group 4"/>
          <p:cNvGrpSpPr/>
          <p:nvPr/>
        </p:nvGrpSpPr>
        <p:grpSpPr>
          <a:xfrm>
            <a:off x="1107792" y="1420587"/>
            <a:ext cx="1504708" cy="3732007"/>
            <a:chOff x="1107792" y="1420587"/>
            <a:chExt cx="1504708" cy="3732007"/>
          </a:xfrm>
        </p:grpSpPr>
        <p:sp>
          <p:nvSpPr>
            <p:cNvPr id="48" name="Flowchart: Magnetic Disk 47"/>
            <p:cNvSpPr/>
            <p:nvPr/>
          </p:nvSpPr>
          <p:spPr>
            <a:xfrm>
              <a:off x="1107792" y="4945380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Flowchart: Magnetic Disk 17"/>
            <p:cNvSpPr/>
            <p:nvPr/>
          </p:nvSpPr>
          <p:spPr>
            <a:xfrm>
              <a:off x="1107792" y="4759857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Flowchart: Magnetic Disk 18"/>
            <p:cNvSpPr/>
            <p:nvPr/>
          </p:nvSpPr>
          <p:spPr>
            <a:xfrm>
              <a:off x="1107792" y="4574342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Flowchart: Magnetic Disk 19"/>
            <p:cNvSpPr/>
            <p:nvPr/>
          </p:nvSpPr>
          <p:spPr>
            <a:xfrm>
              <a:off x="1107792" y="4388827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Flowchart: Magnetic Disk 25"/>
            <p:cNvSpPr/>
            <p:nvPr/>
          </p:nvSpPr>
          <p:spPr>
            <a:xfrm>
              <a:off x="1107792" y="4203312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Flowchart: Magnetic Disk 29"/>
            <p:cNvSpPr/>
            <p:nvPr/>
          </p:nvSpPr>
          <p:spPr>
            <a:xfrm>
              <a:off x="1107792" y="4017797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Flowchart: Magnetic Disk 30"/>
            <p:cNvSpPr/>
            <p:nvPr/>
          </p:nvSpPr>
          <p:spPr>
            <a:xfrm>
              <a:off x="1107792" y="3832282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Flowchart: Magnetic Disk 31"/>
            <p:cNvSpPr/>
            <p:nvPr/>
          </p:nvSpPr>
          <p:spPr>
            <a:xfrm>
              <a:off x="1107792" y="3646767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Flowchart: Magnetic Disk 32"/>
            <p:cNvSpPr/>
            <p:nvPr/>
          </p:nvSpPr>
          <p:spPr>
            <a:xfrm>
              <a:off x="1107792" y="3461252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Flowchart: Magnetic Disk 33"/>
            <p:cNvSpPr/>
            <p:nvPr/>
          </p:nvSpPr>
          <p:spPr>
            <a:xfrm>
              <a:off x="1107792" y="3275737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Flowchart: Magnetic Disk 34"/>
            <p:cNvSpPr/>
            <p:nvPr/>
          </p:nvSpPr>
          <p:spPr>
            <a:xfrm>
              <a:off x="1107792" y="3090222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Flowchart: Magnetic Disk 35"/>
            <p:cNvSpPr/>
            <p:nvPr/>
          </p:nvSpPr>
          <p:spPr>
            <a:xfrm>
              <a:off x="1107792" y="2904707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Flowchart: Magnetic Disk 36"/>
            <p:cNvSpPr/>
            <p:nvPr/>
          </p:nvSpPr>
          <p:spPr>
            <a:xfrm>
              <a:off x="1107792" y="2719192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Flowchart: Magnetic Disk 37"/>
            <p:cNvSpPr/>
            <p:nvPr/>
          </p:nvSpPr>
          <p:spPr>
            <a:xfrm>
              <a:off x="1107792" y="2533677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lowchart: Magnetic Disk 38"/>
            <p:cNvSpPr/>
            <p:nvPr/>
          </p:nvSpPr>
          <p:spPr>
            <a:xfrm>
              <a:off x="1107792" y="2348162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Flowchart: Magnetic Disk 39"/>
            <p:cNvSpPr/>
            <p:nvPr/>
          </p:nvSpPr>
          <p:spPr>
            <a:xfrm>
              <a:off x="1107792" y="2162647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Flowchart: Magnetic Disk 40"/>
            <p:cNvSpPr/>
            <p:nvPr/>
          </p:nvSpPr>
          <p:spPr>
            <a:xfrm>
              <a:off x="1107792" y="1977132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Flowchart: Magnetic Disk 41"/>
            <p:cNvSpPr/>
            <p:nvPr/>
          </p:nvSpPr>
          <p:spPr>
            <a:xfrm>
              <a:off x="1107792" y="1791617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Flowchart: Magnetic Disk 42"/>
            <p:cNvSpPr/>
            <p:nvPr/>
          </p:nvSpPr>
          <p:spPr>
            <a:xfrm>
              <a:off x="1107792" y="1606102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lowchart: Magnetic Disk 43"/>
            <p:cNvSpPr/>
            <p:nvPr/>
          </p:nvSpPr>
          <p:spPr>
            <a:xfrm>
              <a:off x="1107792" y="1420587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866232" y="4759865"/>
            <a:ext cx="1504708" cy="392729"/>
            <a:chOff x="3866232" y="4636227"/>
            <a:chExt cx="1504708" cy="392729"/>
          </a:xfrm>
        </p:grpSpPr>
        <p:sp>
          <p:nvSpPr>
            <p:cNvPr id="49" name="Flowchart: Magnetic Disk 48"/>
            <p:cNvSpPr/>
            <p:nvPr/>
          </p:nvSpPr>
          <p:spPr>
            <a:xfrm>
              <a:off x="3866232" y="4821742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Flowchart: Magnetic Disk 49"/>
            <p:cNvSpPr/>
            <p:nvPr/>
          </p:nvSpPr>
          <p:spPr>
            <a:xfrm>
              <a:off x="3866232" y="4636227"/>
              <a:ext cx="1504708" cy="207214"/>
            </a:xfrm>
            <a:prstGeom prst="flowChartMagneticDisk">
              <a:avLst/>
            </a:prstGeom>
            <a:gradFill>
              <a:gsLst>
                <a:gs pos="0">
                  <a:srgbClr val="C00000"/>
                </a:gs>
                <a:gs pos="56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32552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/>
      <p:bldP spid="23" grpId="0"/>
      <p:bldP spid="25" grpId="0"/>
      <p:bldP spid="27" grpId="0" animBg="1"/>
      <p:bldP spid="28" grpId="0"/>
      <p:bldP spid="29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0"/>
          </p:nvPr>
        </p:nvSpPr>
        <p:spPr>
          <a:xfrm>
            <a:off x="4749282" y="666480"/>
            <a:ext cx="4133461" cy="5494834"/>
          </a:xfrm>
        </p:spPr>
        <p:txBody>
          <a:bodyPr/>
          <a:lstStyle/>
          <a:p>
            <a:pPr marL="0" indent="0"/>
            <a:endParaRPr lang="en-GB" sz="2000" b="1" i="1" dirty="0" smtClean="0">
              <a:solidFill>
                <a:srgbClr val="005385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ca-ES" sz="2000" u="sng" dirty="0" smtClean="0">
                <a:solidFill>
                  <a:srgbClr val="005385"/>
                </a:solidFill>
              </a:rPr>
              <a:t>Extraction </a:t>
            </a:r>
            <a:r>
              <a:rPr lang="ca-ES" sz="2000" u="sng" dirty="0">
                <a:solidFill>
                  <a:srgbClr val="005385"/>
                </a:solidFill>
              </a:rPr>
              <a:t>of synthetic characteristics</a:t>
            </a:r>
            <a:r>
              <a:rPr lang="ca-ES" sz="2000" dirty="0">
                <a:solidFill>
                  <a:srgbClr val="005385"/>
                </a:solidFill>
              </a:rPr>
              <a:t> (</a:t>
            </a:r>
            <a:r>
              <a:rPr lang="ca-ES" sz="2000" dirty="0" smtClean="0">
                <a:solidFill>
                  <a:srgbClr val="005385"/>
                </a:solidFill>
              </a:rPr>
              <a:t>featues) of </a:t>
            </a:r>
            <a:r>
              <a:rPr lang="ca-ES" sz="2000" dirty="0">
                <a:solidFill>
                  <a:srgbClr val="005385"/>
                </a:solidFill>
              </a:rPr>
              <a:t>the monitored data</a:t>
            </a:r>
            <a:r>
              <a:rPr lang="en-GB" sz="2000" dirty="0" smtClean="0">
                <a:solidFill>
                  <a:srgbClr val="005385"/>
                </a:solidFill>
              </a:rPr>
              <a:t>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GB" sz="2000" u="sng" dirty="0" smtClean="0">
                <a:solidFill>
                  <a:srgbClr val="005385"/>
                </a:solidFill>
              </a:rPr>
              <a:t>Definition of checks</a:t>
            </a:r>
            <a:r>
              <a:rPr lang="en-GB" sz="2000" dirty="0" smtClean="0">
                <a:solidFill>
                  <a:srgbClr val="005385"/>
                </a:solidFill>
              </a:rPr>
              <a:t> to be applied to features;</a:t>
            </a:r>
            <a:endParaRPr lang="en-GB" sz="2000" dirty="0">
              <a:solidFill>
                <a:srgbClr val="005385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ca-ES" sz="2000" dirty="0" smtClean="0">
                <a:solidFill>
                  <a:srgbClr val="005385"/>
                </a:solidFill>
              </a:rPr>
              <a:t>Definition of checks for features with </a:t>
            </a:r>
            <a:r>
              <a:rPr lang="ca-ES" sz="2000" u="sng" dirty="0" smtClean="0">
                <a:solidFill>
                  <a:srgbClr val="005385"/>
                </a:solidFill>
              </a:rPr>
              <a:t>multiple normal reference behaviours</a:t>
            </a:r>
            <a:r>
              <a:rPr lang="ca-ES" sz="2000" dirty="0">
                <a:solidFill>
                  <a:srgbClr val="005385"/>
                </a:solidFill>
              </a:rPr>
              <a:t>;</a:t>
            </a:r>
            <a:endParaRPr lang="ca-ES" sz="2000" dirty="0" smtClean="0">
              <a:solidFill>
                <a:srgbClr val="005385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a-ES" sz="2000" u="sng" dirty="0">
                <a:solidFill>
                  <a:srgbClr val="005385"/>
                </a:solidFill>
              </a:rPr>
              <a:t>Evaluation of usefulness and reliability of checks</a:t>
            </a:r>
            <a:r>
              <a:rPr lang="ca-ES" sz="2000" dirty="0">
                <a:solidFill>
                  <a:srgbClr val="005385"/>
                </a:solidFill>
              </a:rPr>
              <a:t>;</a:t>
            </a:r>
            <a:endParaRPr lang="en-GB" sz="2000" dirty="0">
              <a:solidFill>
                <a:srgbClr val="005385"/>
              </a:solidFill>
            </a:endParaRPr>
          </a:p>
          <a:p>
            <a:pPr marL="0" lvl="0" indent="0"/>
            <a:endParaRPr lang="en-GB" sz="2000" dirty="0">
              <a:solidFill>
                <a:srgbClr val="005385"/>
              </a:solidFill>
            </a:endParaRPr>
          </a:p>
          <a:p>
            <a:pPr marL="0" indent="0" algn="ctr"/>
            <a:r>
              <a:rPr lang="en-GB" sz="2000" b="1" u="sng" dirty="0" smtClean="0">
                <a:solidFill>
                  <a:srgbClr val="005385"/>
                </a:solidFill>
              </a:rPr>
              <a:t>without the need of </a:t>
            </a:r>
            <a:r>
              <a:rPr lang="en-GB" sz="2000" b="1" u="sng" dirty="0">
                <a:solidFill>
                  <a:srgbClr val="005385"/>
                </a:solidFill>
              </a:rPr>
              <a:t>a priori knowledge about the </a:t>
            </a:r>
            <a:r>
              <a:rPr lang="en-GB" sz="2000" b="1" u="sng" dirty="0" smtClean="0">
                <a:solidFill>
                  <a:srgbClr val="005385"/>
                </a:solidFill>
              </a:rPr>
              <a:t>system</a:t>
            </a:r>
            <a:r>
              <a:rPr lang="en-GB" sz="2000" dirty="0" smtClean="0">
                <a:solidFill>
                  <a:srgbClr val="005385"/>
                </a:solidFill>
              </a:rPr>
              <a:t>.</a:t>
            </a:r>
            <a:endParaRPr lang="en-GB" sz="2000" dirty="0">
              <a:solidFill>
                <a:srgbClr val="005385"/>
              </a:solidFill>
            </a:endParaRPr>
          </a:p>
          <a:p>
            <a:pPr marL="457200" indent="-457200"/>
            <a:endParaRPr lang="en-US" sz="2000" dirty="0" smtClean="0">
              <a:solidFill>
                <a:srgbClr val="005385"/>
              </a:solidFill>
            </a:endParaRPr>
          </a:p>
          <a:p>
            <a:pPr marL="0" indent="0"/>
            <a:endParaRPr lang="it-IT" sz="2000" dirty="0" smtClean="0">
              <a:solidFill>
                <a:srgbClr val="005385"/>
              </a:solidFill>
            </a:endParaRPr>
          </a:p>
          <a:p>
            <a:pPr marL="0" indent="0"/>
            <a:endParaRPr lang="it-IT" sz="2000" dirty="0" smtClean="0">
              <a:solidFill>
                <a:srgbClr val="00538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76" y="141987"/>
            <a:ext cx="7541630" cy="841576"/>
          </a:xfrm>
        </p:spPr>
        <p:txBody>
          <a:bodyPr/>
          <a:lstStyle/>
          <a:p>
            <a:pPr algn="l">
              <a:tabLst>
                <a:tab pos="0" algn="l"/>
              </a:tabLst>
            </a:pPr>
            <a:r>
              <a:rPr lang="en-GB" sz="2400" b="1" i="1" dirty="0" smtClean="0">
                <a:solidFill>
                  <a:srgbClr val="005385"/>
                </a:solidFill>
              </a:rPr>
              <a:t>FETCH (</a:t>
            </a:r>
            <a:r>
              <a:rPr lang="en-GB" sz="2400" b="1" i="1" u="sng" dirty="0" err="1" smtClean="0">
                <a:solidFill>
                  <a:srgbClr val="005385"/>
                </a:solidFill>
              </a:rPr>
              <a:t>FE</a:t>
            </a:r>
            <a:r>
              <a:rPr lang="en-GB" sz="2400" b="1" i="1" dirty="0" err="1" smtClean="0">
                <a:solidFill>
                  <a:srgbClr val="005385"/>
                </a:solidFill>
              </a:rPr>
              <a:t>a</a:t>
            </a:r>
            <a:r>
              <a:rPr lang="en-GB" sz="2400" b="1" i="1" u="sng" dirty="0" err="1" smtClean="0">
                <a:solidFill>
                  <a:srgbClr val="005385"/>
                </a:solidFill>
              </a:rPr>
              <a:t>T</a:t>
            </a:r>
            <a:r>
              <a:rPr lang="en-GB" sz="2400" b="1" i="1" dirty="0" err="1" smtClean="0">
                <a:solidFill>
                  <a:srgbClr val="005385"/>
                </a:solidFill>
              </a:rPr>
              <a:t>ure</a:t>
            </a:r>
            <a:r>
              <a:rPr lang="en-GB" sz="2400" b="1" i="1" dirty="0" smtClean="0">
                <a:solidFill>
                  <a:srgbClr val="005385"/>
                </a:solidFill>
              </a:rPr>
              <a:t> </a:t>
            </a:r>
            <a:r>
              <a:rPr lang="en-GB" sz="2400" b="1" i="1" u="sng" dirty="0" smtClean="0">
                <a:solidFill>
                  <a:srgbClr val="005385"/>
                </a:solidFill>
              </a:rPr>
              <a:t>Ch</a:t>
            </a:r>
            <a:r>
              <a:rPr lang="en-GB" sz="2400" b="1" i="1" dirty="0" smtClean="0">
                <a:solidFill>
                  <a:srgbClr val="005385"/>
                </a:solidFill>
              </a:rPr>
              <a:t>eckability) &amp;</a:t>
            </a:r>
            <a:br>
              <a:rPr lang="en-GB" sz="2400" b="1" i="1" dirty="0" smtClean="0">
                <a:solidFill>
                  <a:srgbClr val="005385"/>
                </a:solidFill>
              </a:rPr>
            </a:br>
            <a:r>
              <a:rPr lang="en-GB" sz="2400" b="1" i="1" dirty="0" smtClean="0">
                <a:solidFill>
                  <a:srgbClr val="005385"/>
                </a:solidFill>
              </a:rPr>
              <a:t>Inter period analysis</a:t>
            </a:r>
            <a:endParaRPr lang="en-GB" sz="2400" b="1" i="1" dirty="0">
              <a:solidFill>
                <a:srgbClr val="005385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31912" y="1651640"/>
            <a:ext cx="4299448" cy="2956990"/>
            <a:chOff x="97971" y="2543071"/>
            <a:chExt cx="4735292" cy="325674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3369" y="3032446"/>
              <a:ext cx="3499894" cy="2767370"/>
            </a:xfrm>
            <a:prstGeom prst="rect">
              <a:avLst/>
            </a:prstGeom>
            <a:ln w="34925">
              <a:solidFill>
                <a:srgbClr val="FFFFFF"/>
              </a:solidFill>
            </a:ln>
            <a:effectLst>
              <a:outerShdw blurRad="317500" dir="2700000" algn="ctr">
                <a:schemeClr val="bg1">
                  <a:alpha val="70000"/>
                </a:schemeClr>
              </a:outerShdw>
              <a:reflection stA="45000" endPos="4000" dist="50800" dir="5400000" sy="-100000" algn="bl" rotWithShape="0"/>
            </a:effectLst>
            <a:scene3d>
              <a:camera prst="perspectiveFront" fov="2700000">
                <a:rot lat="19086000" lon="19067999" rev="3108000"/>
              </a:camera>
              <a:lightRig rig="harsh" dir="t"/>
            </a:scene3d>
            <a:sp3d prstMaterial="clear">
              <a:bevelT w="0" h="0"/>
              <a:bevelB w="0" h="0"/>
              <a:contourClr>
                <a:schemeClr val="bg1"/>
              </a:contourClr>
            </a:sp3d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ChalkSketch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7725" y="3555788"/>
              <a:ext cx="1683276" cy="12240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97971" y="2543071"/>
              <a:ext cx="2786612" cy="15653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840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52001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GB" sz="2800" kern="0" dirty="0" smtClean="0">
                <a:solidFill>
                  <a:srgbClr val="005385"/>
                </a:solidFill>
              </a:rPr>
              <a:t>Example: Parameter </a:t>
            </a:r>
            <a:r>
              <a:rPr lang="en-GB" sz="2800" kern="0" dirty="0" smtClean="0">
                <a:solidFill>
                  <a:srgbClr val="005385"/>
                </a:solidFill>
              </a:rPr>
              <a:t>time series</a:t>
            </a:r>
            <a:endParaRPr lang="en-GB" sz="2800" kern="0" dirty="0">
              <a:solidFill>
                <a:srgbClr val="005385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55147" y="993350"/>
            <a:ext cx="8633707" cy="433557"/>
          </a:xfrm>
          <a:prstGeom prst="rect">
            <a:avLst/>
          </a:prstGeom>
        </p:spPr>
        <p:txBody>
          <a:bodyPr/>
          <a:lstStyle/>
          <a:p>
            <a:r>
              <a:rPr lang="en-GB" sz="2000" b="0" i="0" dirty="0" smtClean="0"/>
              <a:t>Example of different checks applied to the parameter </a:t>
            </a:r>
            <a:r>
              <a:rPr lang="en-GB" sz="2000" i="0" u="sng" dirty="0" smtClean="0"/>
              <a:t>using different TWD</a:t>
            </a:r>
            <a:endParaRPr kumimoji="0" lang="it-IT" sz="1600" i="0" u="sng" strike="noStrike" kern="0" cap="none" spc="0" normalizeH="0" baseline="0" noProof="0" dirty="0" smtClean="0">
              <a:ln>
                <a:noFill/>
              </a:ln>
              <a:solidFill>
                <a:srgbClr val="005385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2" t="20018" r="10648" b="12764"/>
          <a:stretch/>
        </p:blipFill>
        <p:spPr>
          <a:xfrm>
            <a:off x="57248" y="1625600"/>
            <a:ext cx="9029505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7636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52001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GB" sz="2800" kern="0" dirty="0" smtClean="0">
                <a:solidFill>
                  <a:srgbClr val="005385"/>
                </a:solidFill>
              </a:rPr>
              <a:t>Example: </a:t>
            </a:r>
            <a:r>
              <a:rPr lang="en-GB" sz="2800" kern="0" dirty="0" smtClean="0">
                <a:solidFill>
                  <a:srgbClr val="005385"/>
                </a:solidFill>
              </a:rPr>
              <a:t>TWD = 1h</a:t>
            </a:r>
            <a:endParaRPr lang="en-GB" sz="2800" kern="0" dirty="0">
              <a:solidFill>
                <a:srgbClr val="005385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23850" y="811043"/>
            <a:ext cx="8424863" cy="433557"/>
          </a:xfrm>
          <a:prstGeom prst="rect">
            <a:avLst/>
          </a:prstGeom>
        </p:spPr>
        <p:txBody>
          <a:bodyPr/>
          <a:lstStyle/>
          <a:p>
            <a:r>
              <a:rPr lang="en-GB" sz="2000" b="0" i="0" dirty="0" smtClean="0"/>
              <a:t>Feature time series “Minimum” with </a:t>
            </a:r>
            <a:r>
              <a:rPr lang="en-GB" sz="2000" b="0" i="0" u="sng" dirty="0" smtClean="0"/>
              <a:t>TWD = 1h</a:t>
            </a:r>
            <a:endParaRPr kumimoji="0" lang="it-IT" sz="1600" b="0" i="0" u="sng" strike="noStrike" kern="0" cap="none" spc="0" normalizeH="0" baseline="0" noProof="0" dirty="0" smtClean="0">
              <a:ln>
                <a:noFill/>
              </a:ln>
              <a:solidFill>
                <a:srgbClr val="005385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t="19480" r="11513" b="12017"/>
          <a:stretch/>
        </p:blipFill>
        <p:spPr>
          <a:xfrm>
            <a:off x="191868" y="1244600"/>
            <a:ext cx="8760264" cy="36000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851505" y="4831997"/>
            <a:ext cx="2650067" cy="1235406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en-GB" sz="2000" b="0" i="0" dirty="0" smtClean="0"/>
              <a:t>Feature time series has a recognizable periodicity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rgbClr val="005385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056207" y="5145579"/>
            <a:ext cx="2936724" cy="608243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en-GB" sz="2000" i="0" u="sng" dirty="0" smtClean="0"/>
              <a:t>FREQUENCY CHECK</a:t>
            </a:r>
            <a:endParaRPr kumimoji="0" lang="en-US" i="0" u="sng" strike="noStrike" kern="0" cap="none" spc="0" normalizeH="0" baseline="0" noProof="0" dirty="0" smtClean="0">
              <a:ln>
                <a:noFill/>
              </a:ln>
              <a:solidFill>
                <a:srgbClr val="005385"/>
              </a:solidFill>
              <a:effectLst/>
              <a:uLnTx/>
              <a:uFillTx/>
              <a:latin typeface="+mn-lt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2460611" y="3861704"/>
            <a:ext cx="1538800" cy="733156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4395411" y="3871156"/>
            <a:ext cx="4406732" cy="72167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1" t="19835" r="10926" b="11065"/>
          <a:stretch/>
        </p:blipFill>
        <p:spPr>
          <a:xfrm>
            <a:off x="2460611" y="1254053"/>
            <a:ext cx="6341532" cy="2607650"/>
          </a:xfrm>
          <a:prstGeom prst="rect">
            <a:avLst/>
          </a:prstGeom>
          <a:ln w="19050">
            <a:solidFill>
              <a:srgbClr val="FFC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cxnSp>
        <p:nvCxnSpPr>
          <p:cNvPr id="10" name="Straight Arrow Connector 9"/>
          <p:cNvCxnSpPr/>
          <p:nvPr/>
        </p:nvCxnSpPr>
        <p:spPr>
          <a:xfrm>
            <a:off x="3999411" y="4594860"/>
            <a:ext cx="396000" cy="0"/>
          </a:xfrm>
          <a:prstGeom prst="straightConnector1">
            <a:avLst/>
          </a:prstGeom>
          <a:ln>
            <a:solidFill>
              <a:srgbClr val="FFC000"/>
            </a:solidFill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Right Arrow 20"/>
          <p:cNvSpPr/>
          <p:nvPr/>
        </p:nvSpPr>
        <p:spPr>
          <a:xfrm>
            <a:off x="3696174" y="5253757"/>
            <a:ext cx="1165431" cy="391886"/>
          </a:xfrm>
          <a:prstGeom prst="rightArrow">
            <a:avLst>
              <a:gd name="adj1" fmla="val 62121"/>
              <a:gd name="adj2" fmla="val 77273"/>
            </a:avLst>
          </a:prstGeom>
          <a:ln w="38100">
            <a:solidFill>
              <a:srgbClr val="005385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093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52001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GB" sz="2800" kern="0" dirty="0">
                <a:solidFill>
                  <a:srgbClr val="005385"/>
                </a:solidFill>
              </a:rPr>
              <a:t>Example: </a:t>
            </a:r>
            <a:r>
              <a:rPr lang="en-GB" sz="2800" kern="0" dirty="0">
                <a:solidFill>
                  <a:srgbClr val="005385"/>
                </a:solidFill>
              </a:rPr>
              <a:t>TWD = </a:t>
            </a:r>
            <a:r>
              <a:rPr lang="en-GB" sz="2800" kern="0" dirty="0" smtClean="0">
                <a:solidFill>
                  <a:srgbClr val="005385"/>
                </a:solidFill>
              </a:rPr>
              <a:t>36h</a:t>
            </a:r>
            <a:endParaRPr lang="en-GB" sz="2800" kern="0" dirty="0" smtClean="0">
              <a:solidFill>
                <a:srgbClr val="005385"/>
              </a:solidFill>
            </a:endParaRPr>
          </a:p>
          <a:p>
            <a:pPr>
              <a:defRPr/>
            </a:pPr>
            <a:endParaRPr lang="en-GB" sz="2800" kern="0" dirty="0">
              <a:solidFill>
                <a:srgbClr val="005385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23850" y="811043"/>
            <a:ext cx="8424863" cy="433557"/>
          </a:xfrm>
          <a:prstGeom prst="rect">
            <a:avLst/>
          </a:prstGeom>
        </p:spPr>
        <p:txBody>
          <a:bodyPr/>
          <a:lstStyle/>
          <a:p>
            <a:r>
              <a:rPr lang="en-GB" sz="2000" b="0" i="0" dirty="0"/>
              <a:t>Feature time series “Minimum” </a:t>
            </a:r>
            <a:r>
              <a:rPr lang="en-GB" sz="2000" b="0" i="0" dirty="0" smtClean="0"/>
              <a:t>with </a:t>
            </a:r>
            <a:r>
              <a:rPr lang="en-GB" sz="2000" b="0" i="0" u="sng" dirty="0"/>
              <a:t>TWD = </a:t>
            </a:r>
            <a:r>
              <a:rPr lang="en-GB" sz="2000" b="0" i="0" u="sng" dirty="0" smtClean="0"/>
              <a:t>36 h</a:t>
            </a:r>
            <a:endParaRPr lang="it-IT" sz="1600" b="0" i="0" u="sng" kern="0" dirty="0">
              <a:solidFill>
                <a:srgbClr val="005385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0" t="19330" r="10464" b="10881"/>
          <a:stretch/>
        </p:blipFill>
        <p:spPr>
          <a:xfrm>
            <a:off x="791689" y="1308486"/>
            <a:ext cx="7560623" cy="306948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564465" y="2278260"/>
            <a:ext cx="3725335" cy="422607"/>
          </a:xfrm>
          <a:prstGeom prst="rect">
            <a:avLst/>
          </a:prstGeom>
        </p:spPr>
        <p:txBody>
          <a:bodyPr/>
          <a:lstStyle/>
          <a:p>
            <a:pPr marL="8572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/>
            </a:pPr>
            <a:endParaRPr kumimoji="0" lang="it-IT" sz="1600" b="0" i="0" u="none" strike="noStrike" kern="0" cap="none" spc="0" normalizeH="0" baseline="0" noProof="0" dirty="0" smtClean="0">
              <a:ln>
                <a:noFill/>
              </a:ln>
              <a:solidFill>
                <a:srgbClr val="005385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500793" y="3155407"/>
            <a:ext cx="2485473" cy="768022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en-GB" sz="2000" i="0" u="sng" dirty="0" smtClean="0"/>
              <a:t>DOMAIN CHECK </a:t>
            </a:r>
            <a:r>
              <a:rPr lang="en-GB" sz="2000" i="0" dirty="0" smtClean="0"/>
              <a:t>(VALUES CHECK)</a:t>
            </a:r>
            <a:endParaRPr kumimoji="0" lang="en-US" i="0" strike="noStrike" kern="0" cap="none" spc="0" normalizeH="0" baseline="0" noProof="0" dirty="0" smtClean="0">
              <a:ln>
                <a:noFill/>
              </a:ln>
              <a:solidFill>
                <a:srgbClr val="005385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359719" y="3156314"/>
            <a:ext cx="2226624" cy="766208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en-GB" sz="2000" b="0" i="0" dirty="0"/>
              <a:t>Feature time series is </a:t>
            </a:r>
            <a:r>
              <a:rPr lang="en-GB" sz="2000" b="0" i="0" dirty="0" smtClean="0"/>
              <a:t>constant</a:t>
            </a:r>
            <a:endParaRPr lang="en-US" sz="2000" b="0" i="0" kern="0" dirty="0">
              <a:solidFill>
                <a:srgbClr val="005385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960853" y="3343475"/>
            <a:ext cx="1165431" cy="391886"/>
          </a:xfrm>
          <a:prstGeom prst="rightArrow">
            <a:avLst>
              <a:gd name="adj1" fmla="val 62121"/>
              <a:gd name="adj2" fmla="val 77273"/>
            </a:avLst>
          </a:prstGeom>
          <a:ln w="38100">
            <a:solidFill>
              <a:srgbClr val="005385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059427" y="5034983"/>
            <a:ext cx="2485473" cy="768022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en-GB" sz="2000" i="0" u="sng" dirty="0" smtClean="0"/>
              <a:t>DIFFERENT TYPES OF CHECK</a:t>
            </a:r>
            <a:endParaRPr kumimoji="0" lang="en-US" i="0" strike="noStrike" kern="0" cap="none" spc="0" normalizeH="0" baseline="0" noProof="0" dirty="0" smtClean="0">
              <a:ln>
                <a:noFill/>
              </a:ln>
              <a:solidFill>
                <a:srgbClr val="005385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918353" y="5035890"/>
            <a:ext cx="2226624" cy="766208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en-GB" sz="2000" i="0" dirty="0" smtClean="0"/>
              <a:t>Different TWD</a:t>
            </a:r>
            <a:endParaRPr lang="en-US" sz="2000" i="0" kern="0" dirty="0">
              <a:solidFill>
                <a:srgbClr val="005385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519487" y="5223051"/>
            <a:ext cx="1165431" cy="391886"/>
          </a:xfrm>
          <a:prstGeom prst="rightArrow">
            <a:avLst>
              <a:gd name="adj1" fmla="val 62121"/>
              <a:gd name="adj2" fmla="val 77273"/>
            </a:avLst>
          </a:prstGeom>
          <a:ln w="38100">
            <a:solidFill>
              <a:srgbClr val="005385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323850" y="4461094"/>
            <a:ext cx="2051215" cy="433557"/>
          </a:xfrm>
          <a:prstGeom prst="rect">
            <a:avLst/>
          </a:prstGeom>
        </p:spPr>
        <p:txBody>
          <a:bodyPr/>
          <a:lstStyle/>
          <a:p>
            <a:r>
              <a:rPr lang="en-GB" sz="2400" i="0" dirty="0" smtClean="0"/>
              <a:t>Conclusion:</a:t>
            </a:r>
            <a:endParaRPr lang="it-IT" i="0" u="sng" kern="0" dirty="0">
              <a:solidFill>
                <a:srgbClr val="0053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5998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 animBg="1"/>
      <p:bldP spid="11" grpId="0"/>
      <p:bldP spid="12" grpId="0"/>
      <p:bldP spid="13" grpId="0" animBg="1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-21196" y="147505"/>
            <a:ext cx="7075139" cy="741364"/>
          </a:xfrm>
          <a:prstGeom prst="rect">
            <a:avLst/>
          </a:prstGeom>
        </p:spPr>
        <p:txBody>
          <a:bodyPr/>
          <a:lstStyle>
            <a:lvl1pPr eaLnBrk="0" hangingPunct="0">
              <a:defRPr sz="2800">
                <a:solidFill>
                  <a:srgbClr val="005385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 sz="4400">
                <a:solidFill>
                  <a:schemeClr val="tx2"/>
                </a:solidFill>
              </a:defRPr>
            </a:lvl2pPr>
            <a:lvl3pPr algn="ctr" eaLnBrk="0" hangingPunct="0">
              <a:defRPr sz="4400">
                <a:solidFill>
                  <a:schemeClr val="tx2"/>
                </a:solidFill>
              </a:defRPr>
            </a:lvl3pPr>
            <a:lvl4pPr algn="ctr" eaLnBrk="0" hangingPunct="0">
              <a:defRPr sz="4400">
                <a:solidFill>
                  <a:schemeClr val="tx2"/>
                </a:solidFill>
              </a:defRPr>
            </a:lvl4pPr>
            <a:lvl5pPr algn="ctr" eaLnBrk="0" hangingPunct="0">
              <a:defRPr sz="4400">
                <a:solidFill>
                  <a:schemeClr val="tx2"/>
                </a:solidFill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it-IT" dirty="0"/>
              <a:t>Example in the </a:t>
            </a:r>
            <a:r>
              <a:rPr lang="it-IT" dirty="0" smtClean="0">
                <a:solidFill>
                  <a:srgbClr val="C00000"/>
                </a:solidFill>
              </a:rPr>
              <a:t>medical </a:t>
            </a:r>
            <a:r>
              <a:rPr lang="it-IT" dirty="0" smtClean="0"/>
              <a:t>sector</a:t>
            </a:r>
            <a:endParaRPr lang="it-IT" kern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2" b="9823"/>
          <a:stretch/>
        </p:blipFill>
        <p:spPr>
          <a:xfrm>
            <a:off x="0" y="821092"/>
            <a:ext cx="9144000" cy="523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21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486" y="1607634"/>
            <a:ext cx="5725858" cy="3902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00" y="1209886"/>
            <a:ext cx="2210644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ECG DATA</a:t>
            </a:r>
            <a:endParaRPr lang="en-US" sz="2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sz="2000" dirty="0" smtClean="0">
                <a:solidFill>
                  <a:srgbClr val="2F2F91"/>
                </a:solidFill>
              </a:rPr>
              <a:t>60.000 </a:t>
            </a:r>
            <a:r>
              <a:rPr lang="en-GB" sz="2000" u="sng" dirty="0" smtClean="0">
                <a:solidFill>
                  <a:srgbClr val="2F2F91"/>
                </a:solidFill>
              </a:rPr>
              <a:t>ECG records</a:t>
            </a:r>
            <a:r>
              <a:rPr lang="en-GB" sz="2000" dirty="0" smtClean="0">
                <a:solidFill>
                  <a:srgbClr val="2F2F91"/>
                </a:solidFill>
              </a:rPr>
              <a:t> of 41.000 patients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92526" y="1209886"/>
            <a:ext cx="268798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LABORATORY DATA</a:t>
            </a:r>
            <a:endParaRPr lang="en-US" sz="2000" dirty="0" smtClean="0">
              <a:solidFill>
                <a:srgbClr val="2F2F91"/>
              </a:solidFill>
            </a:endParaRPr>
          </a:p>
          <a:p>
            <a:pPr algn="r"/>
            <a:r>
              <a:rPr lang="en-US" sz="2000" dirty="0" smtClean="0">
                <a:solidFill>
                  <a:srgbClr val="2F2F91"/>
                </a:solidFill>
              </a:rPr>
              <a:t>87.000.000 </a:t>
            </a:r>
            <a:r>
              <a:rPr lang="en-US" sz="2000" u="sng" dirty="0">
                <a:solidFill>
                  <a:srgbClr val="2F2F91"/>
                </a:solidFill>
              </a:rPr>
              <a:t>laboratory test data</a:t>
            </a:r>
            <a:r>
              <a:rPr lang="en-US" sz="2000" dirty="0">
                <a:solidFill>
                  <a:srgbClr val="2F2F91"/>
                </a:solidFill>
              </a:rPr>
              <a:t> of more than 650.000 </a:t>
            </a:r>
            <a:r>
              <a:rPr lang="en-US" sz="2000" dirty="0" smtClean="0">
                <a:solidFill>
                  <a:srgbClr val="2F2F91"/>
                </a:solidFill>
              </a:rPr>
              <a:t>patients</a:t>
            </a:r>
          </a:p>
        </p:txBody>
      </p:sp>
      <p:pic>
        <p:nvPicPr>
          <p:cNvPr id="9" name="Picture 10" descr="http://thumbs.dreamstime.com/z/rubber-stamp-diagnosis-word-d-illustration-31483393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4" t="8466" r="4607" b="13217"/>
          <a:stretch/>
        </p:blipFill>
        <p:spPr bwMode="auto">
          <a:xfrm>
            <a:off x="467544" y="3314657"/>
            <a:ext cx="1370870" cy="934971"/>
          </a:xfrm>
          <a:prstGeom prst="rect">
            <a:avLst/>
          </a:prstGeom>
          <a:noFill/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7545014" y="3264368"/>
            <a:ext cx="1296271" cy="1165846"/>
            <a:chOff x="7884368" y="2651712"/>
            <a:chExt cx="1133475" cy="1019431"/>
          </a:xfrm>
        </p:grpSpPr>
        <p:pic>
          <p:nvPicPr>
            <p:cNvPr id="11" name="Picture 10" descr="http://thumbs.dreamstime.com/z/rubber-stamp-diagnosis-word-d-illustration-31483393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4" t="8466" r="4607" b="13217"/>
            <a:stretch/>
          </p:blipFill>
          <p:spPr bwMode="auto">
            <a:xfrm>
              <a:off x="7884368" y="2780928"/>
              <a:ext cx="1133475" cy="773061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7" t="8333" r="8332" b="8333"/>
            <a:stretch/>
          </p:blipFill>
          <p:spPr>
            <a:xfrm>
              <a:off x="7929242" y="2651712"/>
              <a:ext cx="1070403" cy="1019431"/>
            </a:xfrm>
            <a:prstGeom prst="rect">
              <a:avLst/>
            </a:prstGeom>
          </p:spPr>
        </p:pic>
      </p:grpSp>
      <p:sp>
        <p:nvSpPr>
          <p:cNvPr id="14" name="Titolo 1"/>
          <p:cNvSpPr txBox="1">
            <a:spLocks/>
          </p:cNvSpPr>
          <p:nvPr/>
        </p:nvSpPr>
        <p:spPr>
          <a:xfrm>
            <a:off x="-21196" y="147505"/>
            <a:ext cx="7075139" cy="741364"/>
          </a:xfrm>
          <a:prstGeom prst="rect">
            <a:avLst/>
          </a:prstGeom>
        </p:spPr>
        <p:txBody>
          <a:bodyPr/>
          <a:lstStyle>
            <a:lvl1pPr eaLnBrk="0" hangingPunct="0">
              <a:defRPr sz="2800">
                <a:solidFill>
                  <a:srgbClr val="005385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 sz="4400">
                <a:solidFill>
                  <a:schemeClr val="tx2"/>
                </a:solidFill>
              </a:defRPr>
            </a:lvl2pPr>
            <a:lvl3pPr algn="ctr" eaLnBrk="0" hangingPunct="0">
              <a:defRPr sz="4400">
                <a:solidFill>
                  <a:schemeClr val="tx2"/>
                </a:solidFill>
              </a:defRPr>
            </a:lvl3pPr>
            <a:lvl4pPr algn="ctr" eaLnBrk="0" hangingPunct="0">
              <a:defRPr sz="4400">
                <a:solidFill>
                  <a:schemeClr val="tx2"/>
                </a:solidFill>
              </a:defRPr>
            </a:lvl4pPr>
            <a:lvl5pPr algn="ctr" eaLnBrk="0" hangingPunct="0">
              <a:defRPr sz="4400">
                <a:solidFill>
                  <a:schemeClr val="tx2"/>
                </a:solidFill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</a:defRPr>
            </a:lvl9pPr>
          </a:lstStyle>
          <a:p>
            <a:r>
              <a:rPr lang="it-IT" dirty="0" smtClean="0"/>
              <a:t>Knowledge extraction for </a:t>
            </a:r>
            <a:r>
              <a:rPr lang="it-IT" dirty="0" smtClean="0">
                <a:solidFill>
                  <a:srgbClr val="C00000"/>
                </a:solidFill>
              </a:rPr>
              <a:t>medicine</a:t>
            </a:r>
            <a:endParaRPr lang="it-IT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47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2800" b="1" i="1" dirty="0" smtClean="0">
                <a:solidFill>
                  <a:srgbClr val="005385"/>
                </a:solidFill>
              </a:rPr>
              <a:t>Lab data - Clustering results</a:t>
            </a:r>
            <a:endParaRPr lang="en-GB" sz="2800" b="1" i="1" dirty="0">
              <a:solidFill>
                <a:srgbClr val="005385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7" t="15359" r="2437"/>
          <a:stretch/>
        </p:blipFill>
        <p:spPr>
          <a:xfrm>
            <a:off x="1404000" y="1052736"/>
            <a:ext cx="6336000" cy="491072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 cstate="print"/>
          <a:srcRect t="40128"/>
          <a:stretch/>
        </p:blipFill>
        <p:spPr>
          <a:xfrm>
            <a:off x="345581" y="1805359"/>
            <a:ext cx="711089" cy="89406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6549" y="1448950"/>
            <a:ext cx="909153" cy="396381"/>
          </a:xfrm>
          <a:prstGeom prst="rect">
            <a:avLst/>
          </a:prstGeom>
          <a:noFill/>
          <a:ln>
            <a:noFill/>
          </a:ln>
        </p:spPr>
        <p:txBody>
          <a:bodyPr wrap="square" lIns="72000" tIns="36000" rIns="72000" bIns="3600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</a:pPr>
            <a:r>
              <a:rPr lang="it-IT" sz="1600" b="0" i="0" dirty="0" smtClean="0">
                <a:solidFill>
                  <a:srgbClr val="005385"/>
                </a:solidFill>
              </a:rPr>
              <a:t>Patterns</a:t>
            </a:r>
          </a:p>
        </p:txBody>
      </p:sp>
      <p:cxnSp>
        <p:nvCxnSpPr>
          <p:cNvPr id="28" name="Straight Arrow Connector 27"/>
          <p:cNvCxnSpPr>
            <a:stCxn id="19" idx="3"/>
          </p:cNvCxnSpPr>
          <p:nvPr/>
        </p:nvCxnSpPr>
        <p:spPr>
          <a:xfrm>
            <a:off x="1056670" y="2252390"/>
            <a:ext cx="2406502" cy="6221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918733" y="1013339"/>
            <a:ext cx="1029626" cy="31680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2908758" y="1013339"/>
            <a:ext cx="1821646" cy="31680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1483122" y="4735833"/>
            <a:ext cx="6890574" cy="122763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>
            <a:off x="4690803" y="1013339"/>
            <a:ext cx="1346434" cy="31680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/>
          <p:cNvSpPr/>
          <p:nvPr/>
        </p:nvSpPr>
        <p:spPr>
          <a:xfrm>
            <a:off x="6076838" y="1013339"/>
            <a:ext cx="1188030" cy="31680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19801" y="2914187"/>
            <a:ext cx="1362649" cy="1703919"/>
          </a:xfrm>
          <a:prstGeom prst="rect">
            <a:avLst/>
          </a:prstGeom>
          <a:noFill/>
          <a:ln>
            <a:noFill/>
          </a:ln>
        </p:spPr>
        <p:txBody>
          <a:bodyPr wrap="square" lIns="72000" tIns="36000" rIns="72000" bIns="36000" rtlCol="0" anchor="t" anchorCtr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it-IT" sz="1600" b="0" i="0" dirty="0" smtClean="0">
                <a:solidFill>
                  <a:srgbClr val="005385"/>
                </a:solidFill>
              </a:rPr>
              <a:t>Standard medical thresholds.</a:t>
            </a:r>
          </a:p>
          <a:p>
            <a:pPr>
              <a:spcBef>
                <a:spcPts val="1200"/>
              </a:spcBef>
            </a:pPr>
            <a:r>
              <a:rPr lang="it-IT" sz="1600" b="0" i="0" dirty="0" smtClean="0">
                <a:solidFill>
                  <a:srgbClr val="005385"/>
                </a:solidFill>
              </a:rPr>
              <a:t>Used </a:t>
            </a:r>
            <a:r>
              <a:rPr lang="it-IT" sz="1600" b="0" i="0" u="sng" dirty="0" smtClean="0">
                <a:solidFill>
                  <a:srgbClr val="005385"/>
                </a:solidFill>
              </a:rPr>
              <a:t>only</a:t>
            </a:r>
            <a:r>
              <a:rPr lang="it-IT" sz="1600" b="0" i="0" dirty="0" smtClean="0">
                <a:solidFill>
                  <a:srgbClr val="005385"/>
                </a:solidFill>
              </a:rPr>
              <a:t> </a:t>
            </a:r>
            <a:br>
              <a:rPr lang="it-IT" sz="1600" b="0" i="0" dirty="0" smtClean="0">
                <a:solidFill>
                  <a:srgbClr val="005385"/>
                </a:solidFill>
              </a:rPr>
            </a:br>
            <a:r>
              <a:rPr lang="it-IT" sz="1600" b="0" i="0" dirty="0" smtClean="0">
                <a:solidFill>
                  <a:srgbClr val="005385"/>
                </a:solidFill>
              </a:rPr>
              <a:t>to interpret the results.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413895" y="3785409"/>
            <a:ext cx="55441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1007910" y="3825010"/>
            <a:ext cx="1029626" cy="871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988298" y="1443270"/>
            <a:ext cx="1005553" cy="719034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72000" bIns="36000" rtlCol="0" anchor="t" anchorCtr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it-IT" sz="1400" b="0" i="0" dirty="0" smtClean="0">
                <a:solidFill>
                  <a:srgbClr val="C00000"/>
                </a:solidFill>
              </a:rPr>
              <a:t>Clustering with 6 groups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1997935" y="1448950"/>
            <a:ext cx="0" cy="35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2789955" y="1448950"/>
            <a:ext cx="0" cy="35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581975" y="1448950"/>
            <a:ext cx="0" cy="35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373995" y="1448950"/>
            <a:ext cx="0" cy="35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5166015" y="1448950"/>
            <a:ext cx="0" cy="35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958035" y="1448950"/>
            <a:ext cx="0" cy="35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6750055" y="1448950"/>
            <a:ext cx="0" cy="35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7542075" y="1448950"/>
            <a:ext cx="0" cy="35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71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 animBg="1"/>
      <p:bldP spid="21" grpId="0" animBg="1"/>
      <p:bldP spid="23" grpId="0" animBg="1"/>
      <p:bldP spid="25" grpId="0" animBg="1"/>
      <p:bldP spid="27" grpId="0" animBg="1"/>
      <p:bldP spid="32" grpId="0"/>
      <p:bldP spid="2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2800" b="1" i="1" dirty="0">
                <a:solidFill>
                  <a:srgbClr val="005385"/>
                </a:solidFill>
              </a:rPr>
              <a:t>Clustering </a:t>
            </a:r>
            <a:r>
              <a:rPr lang="en-GB" sz="2800" b="1" i="1" dirty="0" smtClean="0">
                <a:solidFill>
                  <a:srgbClr val="005385"/>
                </a:solidFill>
              </a:rPr>
              <a:t>results</a:t>
            </a:r>
            <a:r>
              <a:rPr lang="en-GB" sz="2800" b="1" i="1" dirty="0">
                <a:solidFill>
                  <a:srgbClr val="005385"/>
                </a:solidFill>
              </a:rPr>
              <a:t> </a:t>
            </a:r>
            <a:r>
              <a:rPr lang="en-GB" sz="2800" b="1" i="1" dirty="0" smtClean="0">
                <a:solidFill>
                  <a:srgbClr val="005385"/>
                </a:solidFill>
              </a:rPr>
              <a:t>- Patterns</a:t>
            </a:r>
            <a:endParaRPr lang="en-GB" sz="2800" b="1" i="1" dirty="0">
              <a:solidFill>
                <a:srgbClr val="005385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9" t="15173"/>
          <a:stretch/>
        </p:blipFill>
        <p:spPr>
          <a:xfrm>
            <a:off x="1362881" y="1052736"/>
            <a:ext cx="6418239" cy="495518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702480" y="2633001"/>
            <a:ext cx="414258" cy="3999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 rot="20188151">
            <a:off x="3078102" y="3148891"/>
            <a:ext cx="1536970" cy="56021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 rot="21335556">
            <a:off x="7184090" y="3019531"/>
            <a:ext cx="382961" cy="3953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106763" y="4023015"/>
            <a:ext cx="106256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FF0000"/>
                </a:solidFill>
              </a:rPr>
              <a:t>Pattern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688" y="1352962"/>
            <a:ext cx="8809307" cy="70788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GB" sz="2000" i="0" u="sng" dirty="0" smtClean="0">
                <a:solidFill>
                  <a:srgbClr val="C00000"/>
                </a:solidFill>
              </a:rPr>
              <a:t>Renal failure</a:t>
            </a:r>
            <a:r>
              <a:rPr lang="en-GB" sz="2000" b="0" i="0" dirty="0" smtClean="0">
                <a:solidFill>
                  <a:srgbClr val="C00000"/>
                </a:solidFill>
              </a:rPr>
              <a:t> </a:t>
            </a:r>
            <a:r>
              <a:rPr lang="en-GB" sz="2000" b="0" i="0" dirty="0">
                <a:solidFill>
                  <a:srgbClr val="C00000"/>
                </a:solidFill>
              </a:rPr>
              <a:t>(very high values of creatinine and urea) </a:t>
            </a:r>
            <a:r>
              <a:rPr lang="en-GB" sz="2000" i="0" u="sng" dirty="0" smtClean="0">
                <a:solidFill>
                  <a:srgbClr val="C00000"/>
                </a:solidFill>
              </a:rPr>
              <a:t>often </a:t>
            </a:r>
            <a:r>
              <a:rPr lang="en-GB" sz="2000" i="0" u="sng" dirty="0">
                <a:solidFill>
                  <a:srgbClr val="C00000"/>
                </a:solidFill>
              </a:rPr>
              <a:t>characterized also </a:t>
            </a:r>
            <a:r>
              <a:rPr lang="en-GB" sz="2000" i="0" u="sng" dirty="0" smtClean="0">
                <a:solidFill>
                  <a:srgbClr val="C00000"/>
                </a:solidFill>
              </a:rPr>
              <a:t>by anaemia</a:t>
            </a:r>
            <a:r>
              <a:rPr lang="en-GB" sz="2000" b="0" i="0" dirty="0" smtClean="0">
                <a:solidFill>
                  <a:srgbClr val="C00000"/>
                </a:solidFill>
              </a:rPr>
              <a:t> </a:t>
            </a:r>
            <a:r>
              <a:rPr lang="en-GB" sz="2000" b="0" i="0" dirty="0">
                <a:solidFill>
                  <a:srgbClr val="C00000"/>
                </a:solidFill>
              </a:rPr>
              <a:t>(low values of red blood cells and haemoglobin</a:t>
            </a:r>
            <a:r>
              <a:rPr lang="en-GB" sz="2000" b="0" i="0" dirty="0" smtClean="0">
                <a:solidFill>
                  <a:srgbClr val="C00000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2912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2800" b="1" i="1" dirty="0">
                <a:solidFill>
                  <a:srgbClr val="005385"/>
                </a:solidFill>
              </a:rPr>
              <a:t>Clustering </a:t>
            </a:r>
            <a:r>
              <a:rPr lang="en-GB" sz="2800" b="1" i="1" dirty="0" smtClean="0">
                <a:solidFill>
                  <a:srgbClr val="005385"/>
                </a:solidFill>
              </a:rPr>
              <a:t>results</a:t>
            </a:r>
            <a:r>
              <a:rPr lang="en-GB" sz="2800" b="1" i="1" dirty="0">
                <a:solidFill>
                  <a:srgbClr val="005385"/>
                </a:solidFill>
              </a:rPr>
              <a:t> - Patterns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4" t="15153"/>
          <a:stretch/>
        </p:blipFill>
        <p:spPr>
          <a:xfrm>
            <a:off x="1360539" y="1052735"/>
            <a:ext cx="6420581" cy="4956351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 rot="19867245">
            <a:off x="3146477" y="3092101"/>
            <a:ext cx="1536970" cy="56021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146364" y="4062616"/>
            <a:ext cx="106256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46FF46"/>
                </a:solidFill>
              </a:rPr>
              <a:t>Pattern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9446" y="1340768"/>
            <a:ext cx="7563791" cy="70788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GB" sz="2000" i="0" u="sng" dirty="0" smtClean="0">
                <a:solidFill>
                  <a:srgbClr val="00A804"/>
                </a:solidFill>
              </a:rPr>
              <a:t>Anaemia</a:t>
            </a:r>
            <a:r>
              <a:rPr lang="en-GB" sz="2000" b="0" i="0" dirty="0" smtClean="0">
                <a:solidFill>
                  <a:srgbClr val="00A804"/>
                </a:solidFill>
              </a:rPr>
              <a:t> </a:t>
            </a:r>
            <a:r>
              <a:rPr lang="en-GB" sz="2000" b="0" i="0" dirty="0">
                <a:solidFill>
                  <a:srgbClr val="00A804"/>
                </a:solidFill>
              </a:rPr>
              <a:t>due to lack of the </a:t>
            </a:r>
            <a:r>
              <a:rPr lang="en-GB" sz="2000" i="0" u="sng" dirty="0">
                <a:solidFill>
                  <a:srgbClr val="00A804"/>
                </a:solidFill>
              </a:rPr>
              <a:t>vitamin B12</a:t>
            </a:r>
            <a:r>
              <a:rPr lang="en-GB" sz="2000" b="0" i="0" dirty="0">
                <a:solidFill>
                  <a:srgbClr val="00A804"/>
                </a:solidFill>
              </a:rPr>
              <a:t>, which is characterized by large red blood cells.</a:t>
            </a:r>
            <a:endParaRPr lang="en-GB" sz="2000" b="0" i="0" dirty="0" smtClean="0">
              <a:solidFill>
                <a:srgbClr val="00A8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58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2800" b="1" i="1" dirty="0">
                <a:solidFill>
                  <a:srgbClr val="005385"/>
                </a:solidFill>
              </a:rPr>
              <a:t>Clustering </a:t>
            </a:r>
            <a:r>
              <a:rPr lang="en-GB" sz="2800" b="1" i="1" dirty="0" smtClean="0">
                <a:solidFill>
                  <a:srgbClr val="005385"/>
                </a:solidFill>
              </a:rPr>
              <a:t>results</a:t>
            </a:r>
            <a:r>
              <a:rPr lang="en-GB" sz="2800" b="1" i="1" dirty="0">
                <a:solidFill>
                  <a:srgbClr val="005385"/>
                </a:solidFill>
              </a:rPr>
              <a:t> - Patterns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15112"/>
          <a:stretch/>
        </p:blipFill>
        <p:spPr>
          <a:xfrm>
            <a:off x="1355681" y="1052736"/>
            <a:ext cx="6425439" cy="495878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 rot="2201737">
            <a:off x="3834666" y="3278293"/>
            <a:ext cx="1536970" cy="56021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987960" y="3864611"/>
            <a:ext cx="106256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2222FF"/>
                </a:solidFill>
              </a:rPr>
              <a:t>Pattern 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688" y="1333217"/>
            <a:ext cx="8809307" cy="70788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GB" sz="2000" i="0" u="sng" dirty="0" smtClean="0">
                <a:solidFill>
                  <a:srgbClr val="2222FF"/>
                </a:solidFill>
              </a:rPr>
              <a:t>Anaemia</a:t>
            </a:r>
            <a:r>
              <a:rPr lang="en-GB" sz="2000" b="0" i="0" dirty="0" smtClean="0">
                <a:solidFill>
                  <a:srgbClr val="2222FF"/>
                </a:solidFill>
              </a:rPr>
              <a:t> </a:t>
            </a:r>
            <a:r>
              <a:rPr lang="en-GB" sz="2000" b="0" i="0" dirty="0">
                <a:solidFill>
                  <a:srgbClr val="2222FF"/>
                </a:solidFill>
              </a:rPr>
              <a:t>due to lack of the </a:t>
            </a:r>
            <a:r>
              <a:rPr lang="en-GB" sz="2000" i="0" u="sng" dirty="0" smtClean="0">
                <a:solidFill>
                  <a:srgbClr val="2222FF"/>
                </a:solidFill>
              </a:rPr>
              <a:t>iron</a:t>
            </a:r>
            <a:br>
              <a:rPr lang="en-GB" sz="2000" i="0" u="sng" dirty="0" smtClean="0">
                <a:solidFill>
                  <a:srgbClr val="2222FF"/>
                </a:solidFill>
              </a:rPr>
            </a:br>
            <a:r>
              <a:rPr lang="en-GB" b="0" i="0" dirty="0" smtClean="0">
                <a:solidFill>
                  <a:srgbClr val="2222FF"/>
                </a:solidFill>
              </a:rPr>
              <a:t>(small </a:t>
            </a:r>
            <a:r>
              <a:rPr lang="en-GB" b="0" i="0" dirty="0">
                <a:solidFill>
                  <a:srgbClr val="2222FF"/>
                </a:solidFill>
              </a:rPr>
              <a:t>red blood cells </a:t>
            </a:r>
            <a:r>
              <a:rPr lang="en-GB" b="0" i="0" dirty="0" smtClean="0">
                <a:solidFill>
                  <a:srgbClr val="2222FF"/>
                </a:solidFill>
                <a:sym typeface="Wingdings" panose="05000000000000000000" pitchFamily="2" charset="2"/>
              </a:rPr>
              <a:t></a:t>
            </a:r>
            <a:r>
              <a:rPr lang="en-GB" b="0" i="0" dirty="0" smtClean="0">
                <a:solidFill>
                  <a:srgbClr val="2222FF"/>
                </a:solidFill>
              </a:rPr>
              <a:t> reduction </a:t>
            </a:r>
            <a:r>
              <a:rPr lang="en-GB" b="0" i="0" dirty="0">
                <a:solidFill>
                  <a:srgbClr val="2222FF"/>
                </a:solidFill>
              </a:rPr>
              <a:t>of </a:t>
            </a:r>
            <a:r>
              <a:rPr lang="en-GB" b="0" i="0" dirty="0" smtClean="0">
                <a:solidFill>
                  <a:srgbClr val="2222FF"/>
                </a:solidFill>
              </a:rPr>
              <a:t>haemoglobin </a:t>
            </a:r>
            <a:r>
              <a:rPr lang="en-GB" b="0" i="0" dirty="0">
                <a:solidFill>
                  <a:srgbClr val="2222FF"/>
                </a:solidFill>
              </a:rPr>
              <a:t>and </a:t>
            </a:r>
            <a:r>
              <a:rPr lang="en-GB" b="0" i="0" dirty="0" smtClean="0">
                <a:solidFill>
                  <a:srgbClr val="2222FF"/>
                </a:solidFill>
              </a:rPr>
              <a:t>mean </a:t>
            </a:r>
            <a:r>
              <a:rPr lang="en-GB" b="0" i="0" dirty="0">
                <a:solidFill>
                  <a:srgbClr val="2222FF"/>
                </a:solidFill>
              </a:rPr>
              <a:t>corpuscular </a:t>
            </a:r>
            <a:r>
              <a:rPr lang="en-GB" b="0" i="0" dirty="0" smtClean="0">
                <a:solidFill>
                  <a:srgbClr val="2222FF"/>
                </a:solidFill>
              </a:rPr>
              <a:t>vol.).</a:t>
            </a:r>
            <a:endParaRPr lang="en-GB" sz="2000" b="0" i="0" dirty="0" smtClean="0">
              <a:solidFill>
                <a:srgbClr val="222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30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693" y="181718"/>
            <a:ext cx="6275040" cy="634082"/>
          </a:xfrm>
        </p:spPr>
        <p:txBody>
          <a:bodyPr/>
          <a:lstStyle/>
          <a:p>
            <a:pPr algn="l"/>
            <a:r>
              <a:rPr lang="en-GB" sz="2800" b="1" i="1" dirty="0">
                <a:solidFill>
                  <a:srgbClr val="005385"/>
                </a:solidFill>
              </a:rPr>
              <a:t>Clustering </a:t>
            </a:r>
            <a:r>
              <a:rPr lang="en-GB" sz="2800" b="1" i="1" dirty="0" smtClean="0">
                <a:solidFill>
                  <a:srgbClr val="005385"/>
                </a:solidFill>
              </a:rPr>
              <a:t>results</a:t>
            </a:r>
            <a:r>
              <a:rPr lang="en-GB" sz="2800" b="1" i="1" dirty="0">
                <a:solidFill>
                  <a:srgbClr val="005385"/>
                </a:solidFill>
              </a:rPr>
              <a:t> - Patterns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7" t="15111" b="1"/>
          <a:stretch/>
        </p:blipFill>
        <p:spPr>
          <a:xfrm>
            <a:off x="1365397" y="1052736"/>
            <a:ext cx="6415723" cy="49587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23241" y="2506384"/>
            <a:ext cx="715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15C4C4"/>
                </a:solidFill>
              </a:rPr>
              <a:t>89% Men</a:t>
            </a:r>
            <a:endParaRPr lang="en-GB" dirty="0">
              <a:solidFill>
                <a:srgbClr val="15C4C4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2656858" y="2862794"/>
            <a:ext cx="608309" cy="447403"/>
          </a:xfrm>
          <a:prstGeom prst="straightConnector1">
            <a:avLst/>
          </a:prstGeom>
          <a:ln>
            <a:solidFill>
              <a:srgbClr val="15C4C4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671153" y="3745808"/>
            <a:ext cx="514812" cy="111478"/>
          </a:xfrm>
          <a:prstGeom prst="straightConnector1">
            <a:avLst/>
          </a:prstGeom>
          <a:ln>
            <a:solidFill>
              <a:srgbClr val="FF24FF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760329" y="3547803"/>
            <a:ext cx="1026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24FF"/>
                </a:solidFill>
              </a:rPr>
              <a:t>83% Women</a:t>
            </a:r>
            <a:endParaRPr lang="en-GB" dirty="0">
              <a:solidFill>
                <a:srgbClr val="FF24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83970" y="3983414"/>
            <a:ext cx="1091139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FFC000"/>
                </a:solidFill>
              </a:rPr>
              <a:t>Pattern 2</a:t>
            </a:r>
          </a:p>
          <a:p>
            <a:r>
              <a:rPr lang="en-GB" sz="1600" dirty="0" smtClean="0">
                <a:solidFill>
                  <a:srgbClr val="15C4C4"/>
                </a:solidFill>
              </a:rPr>
              <a:t>Pattern 4</a:t>
            </a:r>
          </a:p>
          <a:p>
            <a:r>
              <a:rPr lang="en-GB" sz="1600" dirty="0" smtClean="0">
                <a:solidFill>
                  <a:srgbClr val="ED43E1"/>
                </a:solidFill>
              </a:rPr>
              <a:t>Pattern 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564" y="1372554"/>
            <a:ext cx="7848873" cy="64633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0" i="0" dirty="0"/>
              <a:t>All </a:t>
            </a:r>
            <a:r>
              <a:rPr lang="en-GB" b="0" i="0" dirty="0" smtClean="0"/>
              <a:t>work </a:t>
            </a:r>
            <a:r>
              <a:rPr lang="en-GB" b="0" i="0" dirty="0"/>
              <a:t>orders </a:t>
            </a:r>
            <a:r>
              <a:rPr lang="en-GB" i="0" u="sng" dirty="0" smtClean="0"/>
              <a:t>within </a:t>
            </a:r>
            <a:r>
              <a:rPr lang="en-GB" i="0" u="sng" dirty="0"/>
              <a:t>the reference medical </a:t>
            </a:r>
            <a:r>
              <a:rPr lang="en-GB" i="0" u="sng" dirty="0" smtClean="0"/>
              <a:t>thresholds</a:t>
            </a:r>
            <a:r>
              <a:rPr lang="en-GB" b="0" i="0" dirty="0"/>
              <a:t> </a:t>
            </a:r>
            <a:r>
              <a:rPr lang="en-GB" b="0" i="0" dirty="0" smtClean="0">
                <a:sym typeface="Wingdings" panose="05000000000000000000" pitchFamily="2" charset="2"/>
              </a:rPr>
              <a:t></a:t>
            </a:r>
            <a:r>
              <a:rPr lang="en-GB" b="0" i="0" dirty="0" smtClean="0"/>
              <a:t/>
            </a:r>
            <a:br>
              <a:rPr lang="en-GB" b="0" i="0" dirty="0" smtClean="0"/>
            </a:br>
            <a:r>
              <a:rPr lang="en-GB" b="0" i="0" dirty="0" smtClean="0">
                <a:sym typeface="Wingdings" panose="05000000000000000000" pitchFamily="2" charset="2"/>
              </a:rPr>
              <a:t></a:t>
            </a:r>
            <a:r>
              <a:rPr lang="en-GB" b="0" i="0" dirty="0" smtClean="0"/>
              <a:t> </a:t>
            </a:r>
            <a:r>
              <a:rPr lang="en-GB" i="0" u="sng" dirty="0" smtClean="0"/>
              <a:t>NO </a:t>
            </a:r>
            <a:r>
              <a:rPr lang="en-GB" i="0" u="sng" dirty="0"/>
              <a:t>pathologies</a:t>
            </a:r>
            <a:r>
              <a:rPr lang="en-GB" b="0" i="0" dirty="0"/>
              <a:t> are associated to these </a:t>
            </a:r>
            <a:r>
              <a:rPr lang="en-GB" b="0" i="0" dirty="0" smtClean="0"/>
              <a:t>patterns </a:t>
            </a:r>
            <a:r>
              <a:rPr lang="en-GB" b="0" i="0" dirty="0" smtClean="0">
                <a:sym typeface="Wingdings" panose="05000000000000000000" pitchFamily="2" charset="2"/>
              </a:rPr>
              <a:t> </a:t>
            </a:r>
            <a:r>
              <a:rPr lang="en-GB" i="0" u="sng" dirty="0" smtClean="0"/>
              <a:t>healthy patients</a:t>
            </a:r>
            <a:r>
              <a:rPr lang="en-GB" b="0" i="0" dirty="0" smtClean="0"/>
              <a:t>.</a:t>
            </a:r>
            <a:endParaRPr lang="en-GB" b="0" i="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502773" y="3191394"/>
            <a:ext cx="277207" cy="7920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81975" y="3072591"/>
            <a:ext cx="1026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mtClean="0">
                <a:solidFill>
                  <a:srgbClr val="FFC000"/>
                </a:solidFill>
              </a:rPr>
              <a:t>70% </a:t>
            </a:r>
            <a:r>
              <a:rPr lang="en-GB" dirty="0">
                <a:solidFill>
                  <a:srgbClr val="FFC000"/>
                </a:solidFill>
              </a:rPr>
              <a:t>Women</a:t>
            </a:r>
          </a:p>
        </p:txBody>
      </p:sp>
    </p:spTree>
    <p:extLst>
      <p:ext uri="{BB962C8B-B14F-4D97-AF65-F5344CB8AC3E}">
        <p14:creationId xmlns:p14="http://schemas.microsoft.com/office/powerpoint/2010/main" val="169325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7" grpId="0" animBg="1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69" t="21004" r="1487" b="3460"/>
          <a:stretch/>
        </p:blipFill>
        <p:spPr>
          <a:xfrm>
            <a:off x="107504" y="1661052"/>
            <a:ext cx="6419461" cy="43825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6268" y="1844825"/>
            <a:ext cx="3752235" cy="21057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1120" y="2752269"/>
            <a:ext cx="13464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GB" sz="2000" i="0" dirty="0" smtClean="0">
                <a:solidFill>
                  <a:srgbClr val="FF0D0D"/>
                </a:solidFill>
              </a:rPr>
              <a:t>Renal failure</a:t>
            </a:r>
            <a:endParaRPr lang="en-GB" sz="2000" b="0" i="0" dirty="0" smtClean="0">
              <a:solidFill>
                <a:srgbClr val="FF0D0D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51720" y="4233282"/>
            <a:ext cx="1888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GB" sz="2000" i="0" dirty="0" smtClean="0">
                <a:solidFill>
                  <a:srgbClr val="00FF00"/>
                </a:solidFill>
              </a:rPr>
              <a:t>Anaemia</a:t>
            </a:r>
            <a:r>
              <a:rPr lang="en-GB" sz="2000" b="0" i="0" dirty="0" smtClean="0">
                <a:solidFill>
                  <a:srgbClr val="00FF00"/>
                </a:solidFill>
              </a:rPr>
              <a:t> (vitamin B12</a:t>
            </a:r>
            <a:r>
              <a:rPr lang="en-GB" sz="2000" i="0" dirty="0" smtClean="0">
                <a:solidFill>
                  <a:srgbClr val="00FF00"/>
                </a:solidFill>
              </a:rPr>
              <a:t>)</a:t>
            </a:r>
            <a:endParaRPr lang="en-GB" sz="2000" b="0" i="0" dirty="0" smtClean="0">
              <a:solidFill>
                <a:srgbClr val="00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23928" y="2348880"/>
            <a:ext cx="1386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GB" sz="2000" i="0" dirty="0" smtClean="0">
                <a:solidFill>
                  <a:srgbClr val="2222FF"/>
                </a:solidFill>
              </a:rPr>
              <a:t>Anaemia</a:t>
            </a:r>
            <a:r>
              <a:rPr lang="en-GB" sz="2000" b="0" i="0" dirty="0">
                <a:solidFill>
                  <a:srgbClr val="2222FF"/>
                </a:solidFill>
              </a:rPr>
              <a:t> </a:t>
            </a:r>
            <a:r>
              <a:rPr lang="en-GB" sz="2000" b="0" i="0" dirty="0" smtClean="0">
                <a:solidFill>
                  <a:srgbClr val="2222FF"/>
                </a:solidFill>
              </a:rPr>
              <a:t>(</a:t>
            </a:r>
            <a:r>
              <a:rPr lang="en-GB" sz="2000" i="0" dirty="0" smtClean="0">
                <a:solidFill>
                  <a:srgbClr val="2222FF"/>
                </a:solidFill>
              </a:rPr>
              <a:t>iron</a:t>
            </a:r>
            <a:r>
              <a:rPr lang="en-GB" sz="2000" i="0" dirty="0">
                <a:solidFill>
                  <a:srgbClr val="2222FF"/>
                </a:solidFill>
              </a:rPr>
              <a:t>)</a:t>
            </a:r>
            <a:endParaRPr lang="en-GB" sz="2000" b="0" i="0" dirty="0" smtClean="0">
              <a:solidFill>
                <a:srgbClr val="2222FF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3631993" y="3040698"/>
            <a:ext cx="670333" cy="899602"/>
          </a:xfrm>
          <a:prstGeom prst="straightConnector1">
            <a:avLst/>
          </a:prstGeom>
          <a:ln>
            <a:solidFill>
              <a:srgbClr val="222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10" idx="2"/>
          </p:cNvCxnSpPr>
          <p:nvPr/>
        </p:nvCxnSpPr>
        <p:spPr>
          <a:xfrm flipV="1">
            <a:off x="978726" y="3460155"/>
            <a:ext cx="435611" cy="36134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1" idx="0"/>
          </p:cNvCxnSpPr>
          <p:nvPr/>
        </p:nvCxnSpPr>
        <p:spPr>
          <a:xfrm>
            <a:off x="2685337" y="3678868"/>
            <a:ext cx="310713" cy="554414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7600252" y="2746241"/>
            <a:ext cx="1404000" cy="216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7600252" y="3488410"/>
            <a:ext cx="1404000" cy="216000"/>
          </a:xfrm>
          <a:prstGeom prst="ellipse">
            <a:avLst/>
          </a:prstGeom>
          <a:noFill/>
          <a:ln>
            <a:solidFill>
              <a:srgbClr val="222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7600252" y="3122217"/>
            <a:ext cx="1404000" cy="216000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6468714" y="4451628"/>
            <a:ext cx="2639790" cy="156966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 b="0" i="0" dirty="0" smtClean="0"/>
              <a:t>Patterns associated to diseases are characterized by higher percentage of tests carried out by </a:t>
            </a:r>
            <a:r>
              <a:rPr lang="en-GB" sz="1600" b="0" i="0" u="sng" dirty="0" smtClean="0"/>
              <a:t>internal patients</a:t>
            </a:r>
            <a:r>
              <a:rPr lang="en-GB" sz="1600" b="0" i="0" dirty="0" smtClean="0"/>
              <a:t>, usually sick persons.</a:t>
            </a:r>
            <a:endParaRPr lang="en-GB" sz="1600" b="0" i="0" dirty="0"/>
          </a:p>
        </p:txBody>
      </p:sp>
      <p:sp>
        <p:nvSpPr>
          <p:cNvPr id="25" name="TextBox 24"/>
          <p:cNvSpPr txBox="1"/>
          <p:nvPr/>
        </p:nvSpPr>
        <p:spPr>
          <a:xfrm>
            <a:off x="503514" y="1722643"/>
            <a:ext cx="2336459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166813"/>
            <a:r>
              <a:rPr lang="en-GB" sz="1600" dirty="0" smtClean="0">
                <a:solidFill>
                  <a:srgbClr val="FF0000"/>
                </a:solidFill>
              </a:rPr>
              <a:t>Group 1	</a:t>
            </a:r>
            <a:r>
              <a:rPr lang="en-GB" sz="1600" dirty="0" smtClean="0">
                <a:solidFill>
                  <a:srgbClr val="15C4C4"/>
                </a:solidFill>
              </a:rPr>
              <a:t>Group </a:t>
            </a:r>
            <a:r>
              <a:rPr lang="en-GB" sz="1600" dirty="0">
                <a:solidFill>
                  <a:srgbClr val="15C4C4"/>
                </a:solidFill>
              </a:rPr>
              <a:t>4</a:t>
            </a:r>
          </a:p>
          <a:p>
            <a:pPr defTabSz="1166813"/>
            <a:r>
              <a:rPr lang="en-GB" sz="1600" dirty="0" smtClean="0">
                <a:solidFill>
                  <a:srgbClr val="FFC000"/>
                </a:solidFill>
              </a:rPr>
              <a:t>Group 2	</a:t>
            </a:r>
            <a:r>
              <a:rPr lang="en-GB" sz="1600" dirty="0" smtClean="0">
                <a:solidFill>
                  <a:srgbClr val="2222FF"/>
                </a:solidFill>
              </a:rPr>
              <a:t>Group </a:t>
            </a:r>
            <a:r>
              <a:rPr lang="en-GB" sz="1600" dirty="0">
                <a:solidFill>
                  <a:srgbClr val="2222FF"/>
                </a:solidFill>
              </a:rPr>
              <a:t>5</a:t>
            </a:r>
          </a:p>
          <a:p>
            <a:pPr defTabSz="1166813"/>
            <a:r>
              <a:rPr lang="en-GB" sz="1600" dirty="0" smtClean="0">
                <a:solidFill>
                  <a:srgbClr val="46FF46"/>
                </a:solidFill>
              </a:rPr>
              <a:t>Group 3	</a:t>
            </a:r>
            <a:r>
              <a:rPr lang="en-GB" sz="1600" dirty="0" smtClean="0">
                <a:solidFill>
                  <a:srgbClr val="ED43E1"/>
                </a:solidFill>
              </a:rPr>
              <a:t>Group 6</a:t>
            </a:r>
          </a:p>
        </p:txBody>
      </p:sp>
      <p:cxnSp>
        <p:nvCxnSpPr>
          <p:cNvPr id="5" name="Straight Arrow Connector 4"/>
          <p:cNvCxnSpPr>
            <a:stCxn id="20" idx="4"/>
          </p:cNvCxnSpPr>
          <p:nvPr/>
        </p:nvCxnSpPr>
        <p:spPr>
          <a:xfrm flipH="1">
            <a:off x="7873399" y="2962241"/>
            <a:ext cx="428853" cy="14609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22" idx="4"/>
          </p:cNvCxnSpPr>
          <p:nvPr/>
        </p:nvCxnSpPr>
        <p:spPr>
          <a:xfrm flipH="1">
            <a:off x="7970552" y="3338217"/>
            <a:ext cx="331700" cy="1084973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4" idx="4"/>
          </p:cNvCxnSpPr>
          <p:nvPr/>
        </p:nvCxnSpPr>
        <p:spPr>
          <a:xfrm flipH="1">
            <a:off x="8071404" y="3704410"/>
            <a:ext cx="230848" cy="718780"/>
          </a:xfrm>
          <a:prstGeom prst="straightConnector1">
            <a:avLst/>
          </a:prstGeom>
          <a:ln>
            <a:solidFill>
              <a:srgbClr val="222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814528" y="1734654"/>
            <a:ext cx="1386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GB" sz="2000" i="0" dirty="0" smtClean="0">
                <a:solidFill>
                  <a:schemeClr val="tx1"/>
                </a:solidFill>
              </a:rPr>
              <a:t>Healthy</a:t>
            </a:r>
            <a:endParaRPr lang="en-GB" sz="2000" b="0" i="0" dirty="0" smtClean="0">
              <a:solidFill>
                <a:schemeClr val="tx1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3311086" y="2093370"/>
            <a:ext cx="771663" cy="5157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3297202" y="2134436"/>
            <a:ext cx="849419" cy="7122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3297202" y="2144451"/>
            <a:ext cx="928806" cy="914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267744" y="5508139"/>
            <a:ext cx="1215161" cy="257369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square" lIns="36000" tIns="36000" rIns="36000" bIns="36000" rtlCol="0">
            <a:spAutoFit/>
          </a:bodyPr>
          <a:lstStyle>
            <a:defPPr>
              <a:defRPr lang="en-GB"/>
            </a:defPPr>
            <a:lvl1pPr>
              <a:defRPr sz="1200" i="0"/>
            </a:lvl1pPr>
          </a:lstStyle>
          <a:p>
            <a:pPr algn="ctr"/>
            <a:r>
              <a:rPr lang="en-GB" dirty="0">
                <a:solidFill>
                  <a:schemeClr val="tx1"/>
                </a:solidFill>
              </a:rPr>
              <a:t>Work Orders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4821" y="4100025"/>
            <a:ext cx="895184" cy="646331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GB" sz="1200" i="0" dirty="0" smtClean="0">
                <a:solidFill>
                  <a:schemeClr val="tx1"/>
                </a:solidFill>
              </a:rPr>
              <a:t>Standard medical thresholds</a:t>
            </a:r>
            <a:endParaRPr lang="en-GB" sz="1200" i="0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>
            <a:stCxn id="31" idx="2"/>
          </p:cNvCxnSpPr>
          <p:nvPr/>
        </p:nvCxnSpPr>
        <p:spPr>
          <a:xfrm>
            <a:off x="582413" y="4746356"/>
            <a:ext cx="101155" cy="2307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440" y="1550625"/>
            <a:ext cx="3486313" cy="180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42844" y="764704"/>
            <a:ext cx="8807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0" i="0" dirty="0" smtClean="0">
                <a:solidFill>
                  <a:srgbClr val="005385"/>
                </a:solidFill>
              </a:rPr>
              <a:t>Each </a:t>
            </a:r>
            <a:r>
              <a:rPr lang="it-IT" dirty="0" smtClean="0">
                <a:solidFill>
                  <a:srgbClr val="005385"/>
                </a:solidFill>
              </a:rPr>
              <a:t>broken line </a:t>
            </a:r>
            <a:r>
              <a:rPr lang="it-IT" b="0" i="0" dirty="0" smtClean="0">
                <a:solidFill>
                  <a:srgbClr val="005385"/>
                </a:solidFill>
              </a:rPr>
              <a:t>represent a </a:t>
            </a:r>
            <a:r>
              <a:rPr lang="it-IT" dirty="0" smtClean="0">
                <a:solidFill>
                  <a:srgbClr val="005385"/>
                </a:solidFill>
              </a:rPr>
              <a:t>group of patients</a:t>
            </a:r>
            <a:r>
              <a:rPr lang="it-IT" b="0" i="0" dirty="0" smtClean="0">
                <a:solidFill>
                  <a:srgbClr val="005385"/>
                </a:solidFill>
              </a:rPr>
              <a:t> with </a:t>
            </a:r>
            <a:r>
              <a:rPr lang="it-IT" dirty="0" smtClean="0">
                <a:solidFill>
                  <a:srgbClr val="005385"/>
                </a:solidFill>
              </a:rPr>
              <a:t>similar medical conditions</a:t>
            </a:r>
            <a:r>
              <a:rPr lang="it-IT" b="0" i="0" dirty="0" smtClean="0">
                <a:solidFill>
                  <a:srgbClr val="005385"/>
                </a:solidFill>
              </a:rPr>
              <a:t>, automatically detected by the clustering method.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323528" y="188640"/>
            <a:ext cx="6275040" cy="634082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GB" sz="2800" b="1" i="1" kern="0" dirty="0" smtClean="0">
                <a:solidFill>
                  <a:srgbClr val="005385"/>
                </a:solidFill>
              </a:rPr>
              <a:t>Clustering results </a:t>
            </a:r>
            <a:r>
              <a:rPr lang="en-GB" sz="2800" dirty="0">
                <a:solidFill>
                  <a:srgbClr val="005385"/>
                </a:solidFill>
              </a:rPr>
              <a:t>- Patterns</a:t>
            </a:r>
            <a:endParaRPr lang="en-GB" sz="2800" b="1" i="1" kern="0" dirty="0">
              <a:solidFill>
                <a:srgbClr val="0053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01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0" grpId="0" animBg="1"/>
      <p:bldP spid="24" grpId="0" animBg="1"/>
      <p:bldP spid="22" grpId="0" animBg="1"/>
      <p:bldP spid="17" grpId="0" animBg="1"/>
      <p:bldP spid="32" grpId="0"/>
      <p:bldP spid="3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511" y="856997"/>
            <a:ext cx="5040000" cy="499736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/>
          <a:srcRect t="40128"/>
          <a:stretch/>
        </p:blipFill>
        <p:spPr>
          <a:xfrm>
            <a:off x="801940" y="1565332"/>
            <a:ext cx="711089" cy="89406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02908" y="1208923"/>
            <a:ext cx="909153" cy="442035"/>
          </a:xfrm>
          <a:prstGeom prst="rect">
            <a:avLst/>
          </a:prstGeom>
          <a:noFill/>
          <a:ln>
            <a:noFill/>
          </a:ln>
        </p:spPr>
        <p:txBody>
          <a:bodyPr wrap="square" lIns="72000" tIns="36000" rIns="72000" bIns="3600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</a:pPr>
            <a:r>
              <a:rPr lang="it-IT" sz="1600" b="0" i="0" dirty="0" smtClean="0">
                <a:solidFill>
                  <a:srgbClr val="005385"/>
                </a:solidFill>
              </a:rPr>
              <a:t>Groups</a:t>
            </a:r>
          </a:p>
        </p:txBody>
      </p:sp>
      <p:cxnSp>
        <p:nvCxnSpPr>
          <p:cNvPr id="15" name="Straight Arrow Connector 14"/>
          <p:cNvCxnSpPr>
            <a:stCxn id="13" idx="3"/>
          </p:cNvCxnSpPr>
          <p:nvPr/>
        </p:nvCxnSpPr>
        <p:spPr>
          <a:xfrm>
            <a:off x="1513029" y="2012363"/>
            <a:ext cx="1914957" cy="8034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15617" y="4230286"/>
            <a:ext cx="1362649" cy="1088366"/>
          </a:xfrm>
          <a:prstGeom prst="rect">
            <a:avLst/>
          </a:prstGeom>
          <a:noFill/>
          <a:ln>
            <a:noFill/>
          </a:ln>
        </p:spPr>
        <p:txBody>
          <a:bodyPr wrap="square" lIns="72000" tIns="36000" rIns="72000" bIns="36000" rtlCol="0" anchor="t" anchorCtr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it-IT" sz="1600" b="0" i="0" dirty="0" smtClean="0">
                <a:solidFill>
                  <a:srgbClr val="005385"/>
                </a:solidFill>
              </a:rPr>
              <a:t>Standard medical thresholds</a:t>
            </a:r>
            <a:r>
              <a:rPr lang="it-IT" sz="1600" b="0" i="0" dirty="0">
                <a:solidFill>
                  <a:srgbClr val="005385"/>
                </a:solidFill>
              </a:rPr>
              <a:t/>
            </a:r>
            <a:br>
              <a:rPr lang="it-IT" sz="1600" b="0" i="0" dirty="0">
                <a:solidFill>
                  <a:srgbClr val="005385"/>
                </a:solidFill>
              </a:rPr>
            </a:br>
            <a:r>
              <a:rPr lang="it-IT" b="0" i="0" dirty="0" smtClean="0">
                <a:solidFill>
                  <a:schemeClr val="tx1"/>
                </a:solidFill>
              </a:rPr>
              <a:t>●</a:t>
            </a:r>
            <a:endParaRPr lang="it-IT" sz="1600" b="0" i="0" dirty="0" smtClean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978266" y="3806485"/>
            <a:ext cx="1949719" cy="7920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556327" y="1704451"/>
            <a:ext cx="1362649" cy="565146"/>
          </a:xfrm>
          <a:prstGeom prst="rect">
            <a:avLst/>
          </a:prstGeom>
          <a:noFill/>
          <a:ln>
            <a:noFill/>
          </a:ln>
        </p:spPr>
        <p:txBody>
          <a:bodyPr wrap="square" lIns="72000" tIns="36000" rIns="72000" bIns="36000" rtlCol="0" anchor="t" anchorCtr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it-IT" sz="1600" b="0" i="0" dirty="0" smtClean="0">
                <a:solidFill>
                  <a:srgbClr val="005385"/>
                </a:solidFill>
              </a:rPr>
              <a:t>Work orders (Features)</a:t>
            </a:r>
            <a:endParaRPr lang="it-IT" sz="1600" b="0" i="0" dirty="0" smtClean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>
            <a:stCxn id="21" idx="1"/>
          </p:cNvCxnSpPr>
          <p:nvPr/>
        </p:nvCxnSpPr>
        <p:spPr>
          <a:xfrm flipH="1" flipV="1">
            <a:off x="6532830" y="1837116"/>
            <a:ext cx="1023497" cy="1499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1" idx="1"/>
          </p:cNvCxnSpPr>
          <p:nvPr/>
        </p:nvCxnSpPr>
        <p:spPr>
          <a:xfrm flipH="1">
            <a:off x="6803842" y="1987024"/>
            <a:ext cx="752485" cy="8582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itle 1"/>
          <p:cNvSpPr txBox="1">
            <a:spLocks/>
          </p:cNvSpPr>
          <p:nvPr/>
        </p:nvSpPr>
        <p:spPr>
          <a:xfrm>
            <a:off x="323528" y="188640"/>
            <a:ext cx="6275040" cy="634082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GB" sz="2800" b="1" i="1" kern="0" dirty="0" smtClean="0">
                <a:solidFill>
                  <a:srgbClr val="005385"/>
                </a:solidFill>
              </a:rPr>
              <a:t>Clustering results - Radar chart</a:t>
            </a:r>
            <a:endParaRPr lang="en-GB" sz="2800" b="1" i="1" kern="0" dirty="0">
              <a:solidFill>
                <a:srgbClr val="0053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97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23528" y="188640"/>
            <a:ext cx="6275040" cy="634082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GB" sz="2800" b="1" i="1" kern="0" dirty="0" smtClean="0">
                <a:solidFill>
                  <a:srgbClr val="005385"/>
                </a:solidFill>
              </a:rPr>
              <a:t>Clustering results - Radar chart</a:t>
            </a:r>
            <a:endParaRPr lang="en-GB" sz="2800" b="1" i="1" kern="0" dirty="0">
              <a:solidFill>
                <a:srgbClr val="005385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67544" y="1214198"/>
            <a:ext cx="3875968" cy="4356056"/>
            <a:chOff x="467544" y="1484784"/>
            <a:chExt cx="3875968" cy="4356056"/>
          </a:xfrm>
        </p:grpSpPr>
        <p:sp>
          <p:nvSpPr>
            <p:cNvPr id="11" name="TextBox 10"/>
            <p:cNvSpPr txBox="1"/>
            <p:nvPr/>
          </p:nvSpPr>
          <p:spPr>
            <a:xfrm>
              <a:off x="584188" y="1484784"/>
              <a:ext cx="36426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u="sng" dirty="0"/>
                <a:t>PATHOLOGICAL </a:t>
              </a:r>
              <a:r>
                <a:rPr lang="en-US" u="sng" dirty="0" smtClean="0"/>
                <a:t>PATTERNS</a:t>
              </a:r>
              <a:endParaRPr lang="en-GB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544" y="1988840"/>
              <a:ext cx="3875968" cy="3852000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4757260" y="1214198"/>
            <a:ext cx="3919196" cy="4356056"/>
            <a:chOff x="4757260" y="1484784"/>
            <a:chExt cx="3919196" cy="4356056"/>
          </a:xfrm>
        </p:grpSpPr>
        <p:sp>
          <p:nvSpPr>
            <p:cNvPr id="10" name="TextBox 9"/>
            <p:cNvSpPr txBox="1"/>
            <p:nvPr/>
          </p:nvSpPr>
          <p:spPr>
            <a:xfrm>
              <a:off x="4880654" y="1484784"/>
              <a:ext cx="36724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u="sng" dirty="0"/>
                <a:t>HEALTHY </a:t>
              </a:r>
              <a:r>
                <a:rPr lang="en-US" u="sng" dirty="0" smtClean="0"/>
                <a:t>PATTERNS</a:t>
              </a:r>
              <a:endParaRPr lang="en-GB" dirty="0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7260" y="1988840"/>
              <a:ext cx="3919196" cy="385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2400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0000" y="1771200"/>
            <a:ext cx="5724000" cy="42667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r="9424"/>
          <a:stretch/>
        </p:blipFill>
        <p:spPr>
          <a:xfrm>
            <a:off x="1619672" y="1772816"/>
            <a:ext cx="5184576" cy="426674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380312" y="4480549"/>
            <a:ext cx="1823963" cy="1180699"/>
          </a:xfrm>
          <a:prstGeom prst="rect">
            <a:avLst/>
          </a:prstGeom>
          <a:noFill/>
          <a:ln>
            <a:noFill/>
          </a:ln>
        </p:spPr>
        <p:txBody>
          <a:bodyPr wrap="square" lIns="72000" tIns="36000" rIns="72000" bIns="36000" rtlCol="0" anchor="t" anchorCtr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it-IT" i="0" u="sng" dirty="0" smtClean="0">
                <a:solidFill>
                  <a:srgbClr val="C00000"/>
                </a:solidFill>
              </a:rPr>
              <a:t>Troponin</a:t>
            </a:r>
            <a:r>
              <a:rPr lang="it-IT" b="0" i="0" dirty="0" smtClean="0">
                <a:solidFill>
                  <a:srgbClr val="C00000"/>
                </a:solidFill>
              </a:rPr>
              <a:t>.</a:t>
            </a:r>
            <a:br>
              <a:rPr lang="it-IT" b="0" i="0" dirty="0" smtClean="0">
                <a:solidFill>
                  <a:srgbClr val="C00000"/>
                </a:solidFill>
              </a:rPr>
            </a:br>
            <a:r>
              <a:rPr lang="it-IT" b="0" i="0" dirty="0" smtClean="0">
                <a:solidFill>
                  <a:srgbClr val="C00000"/>
                </a:solidFill>
              </a:rPr>
              <a:t>Clinical marker related to heart attacks.</a:t>
            </a:r>
          </a:p>
        </p:txBody>
      </p:sp>
      <p:cxnSp>
        <p:nvCxnSpPr>
          <p:cNvPr id="37" name="Straight Arrow Connector 36"/>
          <p:cNvCxnSpPr>
            <a:endCxn id="40" idx="6"/>
          </p:cNvCxnSpPr>
          <p:nvPr/>
        </p:nvCxnSpPr>
        <p:spPr>
          <a:xfrm flipH="1">
            <a:off x="7452320" y="5373216"/>
            <a:ext cx="402404" cy="25200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6130800" y="2780960"/>
            <a:ext cx="288000" cy="288000"/>
          </a:xfrm>
          <a:prstGeom prst="ellipse">
            <a:avLst/>
          </a:prstGeom>
          <a:noFill/>
          <a:ln w="38100">
            <a:solidFill>
              <a:srgbClr val="FF9933"/>
            </a:solidFill>
            <a:prstDash val="soli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>
            <a:off x="4752000" y="4860000"/>
            <a:ext cx="288000" cy="2880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oli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>
            <a:off x="6948320" y="5373216"/>
            <a:ext cx="504000" cy="504000"/>
          </a:xfrm>
          <a:prstGeom prst="ellipse">
            <a:avLst/>
          </a:prstGeom>
          <a:noFill/>
          <a:ln w="38100">
            <a:solidFill>
              <a:srgbClr val="C00000"/>
            </a:solidFill>
            <a:prstDash val="soli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>
            <a:off x="1998000" y="2408146"/>
            <a:ext cx="288000" cy="288000"/>
          </a:xfrm>
          <a:prstGeom prst="ellipse">
            <a:avLst/>
          </a:prstGeom>
          <a:noFill/>
          <a:ln w="38100">
            <a:solidFill>
              <a:srgbClr val="FF9933"/>
            </a:solidFill>
            <a:prstDash val="soli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/>
          <p:cNvSpPr/>
          <p:nvPr/>
        </p:nvSpPr>
        <p:spPr>
          <a:xfrm>
            <a:off x="5220104" y="4581128"/>
            <a:ext cx="288000" cy="288000"/>
          </a:xfrm>
          <a:prstGeom prst="ellipse">
            <a:avLst/>
          </a:prstGeom>
          <a:noFill/>
          <a:ln w="38100">
            <a:solidFill>
              <a:srgbClr val="FF9933"/>
            </a:solidFill>
            <a:prstDash val="soli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2915816" y="4194000"/>
            <a:ext cx="288000" cy="288000"/>
          </a:xfrm>
          <a:prstGeom prst="ellipse">
            <a:avLst/>
          </a:prstGeom>
          <a:noFill/>
          <a:ln w="38100">
            <a:solidFill>
              <a:srgbClr val="FF9933"/>
            </a:solidFill>
            <a:prstDash val="soli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251520" y="777478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0" dirty="0" smtClean="0"/>
              <a:t>The method may be used for </a:t>
            </a:r>
            <a:r>
              <a:rPr lang="en-GB" i="0" u="sng" dirty="0" smtClean="0"/>
              <a:t>additional medical investigations</a:t>
            </a:r>
            <a:r>
              <a:rPr lang="en-GB" b="0" i="0" dirty="0" smtClean="0"/>
              <a:t> like unknown correlations, i.e. specific clinical markers can be used to detect patterns related to specific pathologies and analyse the work orders correlations.</a:t>
            </a:r>
            <a:endParaRPr lang="en-GB" b="0" i="0" dirty="0"/>
          </a:p>
        </p:txBody>
      </p:sp>
      <p:sp>
        <p:nvSpPr>
          <p:cNvPr id="14" name="TextBox 13"/>
          <p:cNvSpPr txBox="1"/>
          <p:nvPr/>
        </p:nvSpPr>
        <p:spPr>
          <a:xfrm>
            <a:off x="179512" y="2948751"/>
            <a:ext cx="12600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i="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value:</a:t>
            </a:r>
            <a:br>
              <a:rPr lang="en-GB" i="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i="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features</a:t>
            </a:r>
            <a:br>
              <a:rPr lang="en-GB" i="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i="0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1, 3, 8, 10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79512" y="4665910"/>
            <a:ext cx="12600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i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value:</a:t>
            </a:r>
            <a:br>
              <a:rPr lang="en-GB" i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i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feature 7</a:t>
            </a:r>
            <a:endParaRPr lang="en-GB" i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635896" y="1844824"/>
            <a:ext cx="1512000" cy="792000"/>
          </a:xfrm>
          <a:prstGeom prst="rect">
            <a:avLst/>
          </a:prstGeom>
          <a:solidFill>
            <a:schemeClr val="accent1">
              <a:lumMod val="9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Unknown correlation to heart attack</a:t>
            </a:r>
            <a:endParaRPr lang="en-GB" sz="1600" dirty="0"/>
          </a:p>
        </p:txBody>
      </p:sp>
      <p:cxnSp>
        <p:nvCxnSpPr>
          <p:cNvPr id="65" name="Straight Arrow Connector 64"/>
          <p:cNvCxnSpPr>
            <a:stCxn id="63" idx="1"/>
            <a:endCxn id="41" idx="6"/>
          </p:cNvCxnSpPr>
          <p:nvPr/>
        </p:nvCxnSpPr>
        <p:spPr>
          <a:xfrm flipH="1">
            <a:off x="2286000" y="2240824"/>
            <a:ext cx="1349896" cy="3113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63" idx="3"/>
            <a:endCxn id="6" idx="1"/>
          </p:cNvCxnSpPr>
          <p:nvPr/>
        </p:nvCxnSpPr>
        <p:spPr>
          <a:xfrm>
            <a:off x="5147896" y="2240824"/>
            <a:ext cx="1025081" cy="5823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7012800" y="4580454"/>
            <a:ext cx="360000" cy="360000"/>
          </a:xfrm>
          <a:prstGeom prst="ellipse">
            <a:avLst/>
          </a:prstGeom>
          <a:noFill/>
          <a:ln w="38100">
            <a:solidFill>
              <a:srgbClr val="FF0066"/>
            </a:solidFill>
            <a:prstDash val="soli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7849797" y="1772816"/>
            <a:ext cx="12862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0" dirty="0" smtClean="0">
                <a:solidFill>
                  <a:srgbClr val="2C2CFF"/>
                </a:solidFill>
              </a:rPr>
              <a:t>Pattern associated to patients affected by heart attacks</a:t>
            </a:r>
            <a:endParaRPr lang="en-GB" b="0" i="0" dirty="0">
              <a:solidFill>
                <a:srgbClr val="2C2CFF"/>
              </a:solidFill>
            </a:endParaRPr>
          </a:p>
        </p:txBody>
      </p:sp>
      <p:cxnSp>
        <p:nvCxnSpPr>
          <p:cNvPr id="8" name="Straight Arrow Connector 7"/>
          <p:cNvCxnSpPr>
            <a:stCxn id="25" idx="7"/>
          </p:cNvCxnSpPr>
          <p:nvPr/>
        </p:nvCxnSpPr>
        <p:spPr>
          <a:xfrm flipV="1">
            <a:off x="7320079" y="3187553"/>
            <a:ext cx="604864" cy="1445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6533972" y="3162416"/>
            <a:ext cx="1320752" cy="660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323528" y="188640"/>
            <a:ext cx="6275040" cy="634082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GB" sz="2800" b="1" i="1" kern="0" dirty="0" smtClean="0">
                <a:solidFill>
                  <a:srgbClr val="005385"/>
                </a:solidFill>
              </a:rPr>
              <a:t>Unknown correlation identified</a:t>
            </a:r>
            <a:endParaRPr lang="en-GB" sz="2800" b="1" i="1" kern="0" dirty="0">
              <a:solidFill>
                <a:srgbClr val="0053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63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6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14" grpId="0" animBg="1"/>
      <p:bldP spid="50" grpId="0" animBg="1"/>
      <p:bldP spid="63" grpId="0" animBg="1"/>
      <p:bldP spid="25" grpId="0" animBg="1"/>
      <p:bldP spid="2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>
            <a:off x="2307832" y="4089984"/>
            <a:ext cx="2988000" cy="1897927"/>
            <a:chOff x="2307832" y="4089984"/>
            <a:chExt cx="2988000" cy="1897927"/>
          </a:xfrm>
        </p:grpSpPr>
        <p:pic>
          <p:nvPicPr>
            <p:cNvPr id="74755" name="Picture 1" descr="SnapCrab_02B_patterns_withResults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87" b="-1247"/>
            <a:stretch>
              <a:fillRect/>
            </a:stretch>
          </p:blipFill>
          <p:spPr bwMode="auto">
            <a:xfrm>
              <a:off x="2307832" y="4089984"/>
              <a:ext cx="2988000" cy="1897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2348393" y="5493505"/>
              <a:ext cx="29068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PATTERN RECOGNITION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76" y="141987"/>
            <a:ext cx="7541630" cy="841576"/>
          </a:xfrm>
        </p:spPr>
        <p:txBody>
          <a:bodyPr/>
          <a:lstStyle/>
          <a:p>
            <a:pPr algn="l"/>
            <a:r>
              <a:rPr lang="it-IT" sz="2800" b="1" i="1" dirty="0" smtClean="0">
                <a:solidFill>
                  <a:srgbClr val="005385"/>
                </a:solidFill>
              </a:rPr>
              <a:t>CLUE - </a:t>
            </a:r>
            <a:r>
              <a:rPr lang="en-GB" sz="2800" b="1" i="1" dirty="0">
                <a:solidFill>
                  <a:srgbClr val="005385"/>
                </a:solidFill>
              </a:rPr>
              <a:t>TOOL FOR CLINICAL LABORATORY DATA UNDERSTANDING AND KNOWLEDGE EXTRACTION</a:t>
            </a:r>
            <a:endParaRPr lang="it-IT" sz="2800" b="1" i="1" dirty="0">
              <a:solidFill>
                <a:srgbClr val="005385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sz="quarter" idx="10"/>
          </p:nvPr>
        </p:nvSpPr>
        <p:spPr>
          <a:xfrm>
            <a:off x="4973218" y="1576872"/>
            <a:ext cx="4133461" cy="4099249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ü"/>
            </a:pPr>
            <a:r>
              <a:rPr lang="en-GB" sz="2000" b="1" i="1" dirty="0" smtClean="0">
                <a:solidFill>
                  <a:srgbClr val="005385"/>
                </a:solidFill>
              </a:rPr>
              <a:t>Automatizing</a:t>
            </a:r>
            <a:r>
              <a:rPr lang="en-GB" sz="2000" dirty="0" smtClean="0">
                <a:solidFill>
                  <a:srgbClr val="005385"/>
                </a:solidFill>
              </a:rPr>
              <a:t> (i.e. improve the efficiency of) the interpretation of laboratory data </a:t>
            </a:r>
            <a:r>
              <a:rPr lang="en-GB" sz="2000" b="1" dirty="0" smtClean="0">
                <a:solidFill>
                  <a:srgbClr val="005385"/>
                </a:solidFill>
              </a:rPr>
              <a:t>generating suggested diagnoses</a:t>
            </a:r>
            <a:r>
              <a:rPr lang="en-GB" sz="2000" dirty="0" smtClean="0">
                <a:solidFill>
                  <a:srgbClr val="005385"/>
                </a:solidFill>
              </a:rPr>
              <a:t> based on the medical knowledge extracted.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GB" sz="2000" b="1" i="1" dirty="0" smtClean="0">
                <a:solidFill>
                  <a:srgbClr val="005385"/>
                </a:solidFill>
              </a:rPr>
              <a:t>Enhancing</a:t>
            </a:r>
            <a:r>
              <a:rPr lang="en-GB" sz="2000" dirty="0">
                <a:solidFill>
                  <a:srgbClr val="005385"/>
                </a:solidFill>
              </a:rPr>
              <a:t> laboratory data interpretation and pathology characterization by physicians, allowing also </a:t>
            </a:r>
            <a:r>
              <a:rPr lang="en-GB" sz="2000" b="1" i="1" dirty="0">
                <a:solidFill>
                  <a:srgbClr val="005385"/>
                </a:solidFill>
              </a:rPr>
              <a:t>sharing</a:t>
            </a:r>
            <a:r>
              <a:rPr lang="en-GB" sz="2000" dirty="0">
                <a:solidFill>
                  <a:srgbClr val="005385"/>
                </a:solidFill>
              </a:rPr>
              <a:t> the extracted medical knowledge among </a:t>
            </a:r>
            <a:r>
              <a:rPr lang="en-GB" sz="2000" dirty="0" smtClean="0">
                <a:solidFill>
                  <a:srgbClr val="005385"/>
                </a:solidFill>
              </a:rPr>
              <a:t>them.</a:t>
            </a:r>
            <a:endParaRPr lang="en-US" sz="2000" dirty="0">
              <a:solidFill>
                <a:srgbClr val="005385"/>
              </a:solidFill>
            </a:endParaRPr>
          </a:p>
          <a:p>
            <a:pPr marL="0" indent="0"/>
            <a:endParaRPr lang="it-IT" sz="2000" dirty="0" smtClean="0">
              <a:solidFill>
                <a:srgbClr val="005385"/>
              </a:solidFill>
            </a:endParaRPr>
          </a:p>
          <a:p>
            <a:pPr marL="0" indent="0"/>
            <a:endParaRPr lang="it-IT" sz="2000" dirty="0" smtClean="0">
              <a:solidFill>
                <a:srgbClr val="005385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14934" y="3128924"/>
            <a:ext cx="2988000" cy="2106269"/>
            <a:chOff x="814934" y="3128924"/>
            <a:chExt cx="2988000" cy="2106269"/>
          </a:xfrm>
        </p:grpSpPr>
        <p:pic>
          <p:nvPicPr>
            <p:cNvPr id="74754" name="Picture 6" descr="SnapCrab_02A_oneWO_withResults2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30"/>
            <a:stretch>
              <a:fillRect/>
            </a:stretch>
          </p:blipFill>
          <p:spPr bwMode="auto">
            <a:xfrm>
              <a:off x="814934" y="3128924"/>
              <a:ext cx="2988000" cy="2106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872020" y="4532452"/>
              <a:ext cx="28738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STATISTICAL ANALYSIS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4" y="1660846"/>
            <a:ext cx="2160000" cy="22403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977" y="1740687"/>
            <a:ext cx="1980000" cy="132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32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20019"/>
          </a:xfrm>
        </p:spPr>
        <p:txBody>
          <a:bodyPr/>
          <a:lstStyle/>
          <a:p>
            <a:pPr algn="l"/>
            <a:r>
              <a:rPr lang="it-IT" sz="2800" b="1" i="1" dirty="0">
                <a:solidFill>
                  <a:srgbClr val="005385"/>
                </a:solidFill>
              </a:rPr>
              <a:t>Technology transfer</a:t>
            </a:r>
            <a:endParaRPr lang="en-GB" sz="2800" b="1" i="1" dirty="0" smtClean="0">
              <a:solidFill>
                <a:srgbClr val="005385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34" y="925810"/>
            <a:ext cx="3600000" cy="13402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2765" y="925810"/>
            <a:ext cx="3600000" cy="12981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534" y="4605119"/>
            <a:ext cx="3600000" cy="1284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2765" y="4695119"/>
            <a:ext cx="3600000" cy="119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91221" y="2284786"/>
            <a:ext cx="3761558" cy="217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3250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26440"/>
            <a:ext cx="9144000" cy="5339080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 t="1" b="-3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0"/>
          </p:nvPr>
        </p:nvSpPr>
        <p:spPr>
          <a:xfrm>
            <a:off x="487526" y="2827992"/>
            <a:ext cx="2675234" cy="1052729"/>
          </a:xfrm>
        </p:spPr>
        <p:txBody>
          <a:bodyPr/>
          <a:lstStyle/>
          <a:p>
            <a:pPr marL="0" indent="0" algn="ctr"/>
            <a:r>
              <a:rPr lang="en-GB" sz="2800" b="1" dirty="0" smtClean="0">
                <a:solidFill>
                  <a:srgbClr val="005385"/>
                </a:solidFill>
              </a:rPr>
              <a:t>THANK YOU!</a:t>
            </a:r>
            <a:endParaRPr lang="en-GB" sz="2800" b="1" dirty="0">
              <a:solidFill>
                <a:srgbClr val="005385"/>
              </a:solidFill>
            </a:endParaRPr>
          </a:p>
          <a:p>
            <a:pPr marL="0" indent="0" algn="ctr"/>
            <a:r>
              <a:rPr lang="en-GB" sz="2800" b="1" dirty="0" smtClean="0">
                <a:solidFill>
                  <a:srgbClr val="005385"/>
                </a:solidFill>
              </a:rPr>
              <a:t>QUESTIONS?</a:t>
            </a:r>
            <a:endParaRPr lang="en-GB" sz="2800" b="1" dirty="0">
              <a:solidFill>
                <a:srgbClr val="005385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it-IT" sz="2800" b="1" dirty="0" smtClean="0">
              <a:solidFill>
                <a:srgbClr val="005385"/>
              </a:solidFill>
            </a:endParaRPr>
          </a:p>
        </p:txBody>
      </p:sp>
      <p:sp>
        <p:nvSpPr>
          <p:cNvPr id="5" name="Rectangle 17"/>
          <p:cNvSpPr>
            <a:spLocks noChangeArrowheads="1"/>
          </p:cNvSpPr>
          <p:nvPr/>
        </p:nvSpPr>
        <p:spPr bwMode="auto">
          <a:xfrm>
            <a:off x="7932419" y="6237288"/>
            <a:ext cx="1113473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algn="r" eaLnBrk="0" hangingPunct="0">
              <a:defRPr/>
            </a:pPr>
            <a:endParaRPr lang="it-IT" sz="1000" b="0" i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8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passad formgivning">
  <a:themeElements>
    <a:clrScheme name="Personalizza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5385"/>
      </a:hlink>
      <a:folHlink>
        <a:srgbClr val="52733E"/>
      </a:folHlink>
    </a:clrScheme>
    <a:fontScheme name="Anpassad 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npassad 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passad formgivn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passad formgivn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passad formgivn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passad formgivn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passad formgivn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passad formgivn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passad formgivn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passad formgivn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passad formgivn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passad formgivn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passad formgivn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SATE_Presentation_Template_00fp091209</Template>
  <TotalTime>5591</TotalTime>
  <Words>1217</Words>
  <Application>Microsoft Office PowerPoint</Application>
  <PresentationFormat>On-screen Show (4:3)</PresentationFormat>
  <Paragraphs>290</Paragraphs>
  <Slides>41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Times New Roman</vt:lpstr>
      <vt:lpstr>Verdana</vt:lpstr>
      <vt:lpstr>Wingdings</vt:lpstr>
      <vt:lpstr>Anpassad formgivning</vt:lpstr>
      <vt:lpstr>Photo Editor Photo</vt:lpstr>
      <vt:lpstr>PowerPoint Presentation</vt:lpstr>
      <vt:lpstr>Summary</vt:lpstr>
      <vt:lpstr>SATE</vt:lpstr>
      <vt:lpstr>SATE - Areas of activity</vt:lpstr>
      <vt:lpstr>SATE - Domains of application</vt:lpstr>
      <vt:lpstr>Summary</vt:lpstr>
      <vt:lpstr>PowerPoint Presentation</vt:lpstr>
      <vt:lpstr>Knowledge extraction &amp; diagnostics</vt:lpstr>
      <vt:lpstr>Nominal behavior</vt:lpstr>
      <vt:lpstr>Model based approach</vt:lpstr>
      <vt:lpstr>Model based approach</vt:lpstr>
      <vt:lpstr>Data-based approach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KETTY Knowledge ExtracTion from TelemetrY </vt:lpstr>
      <vt:lpstr>Knowledge extraction</vt:lpstr>
      <vt:lpstr>Priority scores</vt:lpstr>
      <vt:lpstr>PowerPoint Presentation</vt:lpstr>
      <vt:lpstr>PowerPoint Presentation</vt:lpstr>
      <vt:lpstr>PowerPoint Presentation</vt:lpstr>
      <vt:lpstr>FETCH (FEaTure Checkability) &amp; Inter period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Lab data - Clustering results</vt:lpstr>
      <vt:lpstr>Clustering results - Patterns</vt:lpstr>
      <vt:lpstr>Clustering results - Patterns</vt:lpstr>
      <vt:lpstr>Clustering results - Patterns</vt:lpstr>
      <vt:lpstr>Clustering results - Patterns</vt:lpstr>
      <vt:lpstr>PowerPoint Presentation</vt:lpstr>
      <vt:lpstr>PowerPoint Presentation</vt:lpstr>
      <vt:lpstr>PowerPoint Presentation</vt:lpstr>
      <vt:lpstr>PowerPoint Presentation</vt:lpstr>
      <vt:lpstr>CLUE - TOOL FOR CLINICAL LABORATORY DATA UNDERSTANDING AND KNOWLEDGE EXTRACTION</vt:lpstr>
      <vt:lpstr>Technology transfer</vt:lpstr>
      <vt:lpstr>PowerPoint Presentation</vt:lpstr>
    </vt:vector>
  </TitlesOfParts>
  <Company>S.A.T.E. S.r.l.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francescozugno</dc:creator>
  <cp:lastModifiedBy>Jacopo Biancat</cp:lastModifiedBy>
  <cp:revision>627</cp:revision>
  <cp:lastPrinted>2002-01-04T13:57:04Z</cp:lastPrinted>
  <dcterms:created xsi:type="dcterms:W3CDTF">2010-03-03T14:10:38Z</dcterms:created>
  <dcterms:modified xsi:type="dcterms:W3CDTF">2016-09-21T13:12:34Z</dcterms:modified>
</cp:coreProperties>
</file>