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mov" ContentType="video/quicktime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2" r:id="rId1"/>
  </p:sldMasterIdLst>
  <p:notesMasterIdLst>
    <p:notesMasterId r:id="rId21"/>
  </p:notesMasterIdLst>
  <p:sldIdLst>
    <p:sldId id="256" r:id="rId2"/>
    <p:sldId id="311" r:id="rId3"/>
    <p:sldId id="273" r:id="rId4"/>
    <p:sldId id="258" r:id="rId5"/>
    <p:sldId id="260" r:id="rId6"/>
    <p:sldId id="308" r:id="rId7"/>
    <p:sldId id="309" r:id="rId8"/>
    <p:sldId id="275" r:id="rId9"/>
    <p:sldId id="261" r:id="rId10"/>
    <p:sldId id="293" r:id="rId11"/>
    <p:sldId id="294" r:id="rId12"/>
    <p:sldId id="295" r:id="rId13"/>
    <p:sldId id="296" r:id="rId14"/>
    <p:sldId id="302" r:id="rId15"/>
    <p:sldId id="298" r:id="rId16"/>
    <p:sldId id="299" r:id="rId17"/>
    <p:sldId id="312" r:id="rId18"/>
    <p:sldId id="283" r:id="rId19"/>
    <p:sldId id="30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rsager" initials="H" lastIdx="2" clrIdx="0">
    <p:extLst>
      <p:ext uri="{19B8F6BF-5375-455C-9EA6-DF929625EA0E}">
        <p15:presenceInfo xmlns:p15="http://schemas.microsoft.com/office/powerpoint/2012/main" userId="Horsag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A00EA-B2FD-4F43-B04C-F7DA6B0321EC}" type="datetimeFigureOut">
              <a:rPr lang="da-DK" smtClean="0"/>
              <a:t>24-08-2015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7742F-7447-4206-AC20-62986F1276C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3516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7742F-7447-4206-AC20-62986F1276CD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0156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36D60-0B95-423F-B3B0-C12803949A0C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34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1269E-1FAC-46AA-92D9-0B953A7DEB4F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348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96789-CE56-4B7B-A5D5-53CA89E783D3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2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2D4D-219D-4306-B4A7-FD9E2C809FAD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59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F5DF8-12FF-4F82-9F0F-CE94A63195C1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152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260BA-AC90-4CB6-93A1-AC6C05AEBC33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97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B776-E487-488A-9883-5D8D88A5CB28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585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285C5-0537-467E-A917-8369CBB54451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62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98741-1A85-4E5A-9F77-7FE1059A47C9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269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722E-FC92-4C47-9D6D-09866F94DB38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0964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722E-FC92-4C47-9D6D-09866F94DB38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70328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722E-FC92-4C47-9D6D-09866F94DB38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661228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722E-FC92-4C47-9D6D-09866F94DB38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35617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722E-FC92-4C47-9D6D-09866F94DB38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15597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5722E-FC92-4C47-9D6D-09866F94DB38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27192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BCCCC-8FAD-45A4-9FD7-2D098C1A73FF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96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C649-AC19-425D-B86B-5E88A086CCA5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955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365722E-FC92-4C47-9D6D-09866F94DB38}" type="datetime1">
              <a:rPr lang="en-US" smtClean="0"/>
              <a:t>8/24/2015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57F1E4F-1CFF-5643-939E-02111984F56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190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8023" y="1447800"/>
            <a:ext cx="11680166" cy="3329581"/>
          </a:xfrm>
        </p:spPr>
        <p:txBody>
          <a:bodyPr anchor="t"/>
          <a:lstStyle/>
          <a:p>
            <a:pPr algn="ctr"/>
            <a:r>
              <a:rPr lang="da-DK" sz="3600" dirty="0"/>
              <a:t/>
            </a:r>
            <a:br>
              <a:rPr lang="da-DK" sz="3600" dirty="0"/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Regional Metabolic Liver Function by Non-invasive Dynamic </a:t>
            </a:r>
            <a:r>
              <a:rPr lang="en-US" sz="3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F-FDGal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PET/CT </a:t>
            </a:r>
            <a:endParaRPr lang="da-DK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099869" y="3920888"/>
            <a:ext cx="9589245" cy="1329011"/>
          </a:xfrm>
        </p:spPr>
        <p:txBody>
          <a:bodyPr>
            <a:noAutofit/>
          </a:bodyPr>
          <a:lstStyle/>
          <a:p>
            <a:r>
              <a:rPr lang="da-DK" sz="18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Jacob Horsager</a:t>
            </a:r>
            <a:endParaRPr lang="da-DK" sz="1800" dirty="0">
              <a:solidFill>
                <a:schemeClr val="bg2">
                  <a:lumMod val="25000"/>
                  <a:lumOff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8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</a:t>
            </a:r>
            <a:r>
              <a:rPr lang="da-DK" sz="18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da-DK" sz="1800" dirty="0" err="1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</a:t>
            </a:r>
            <a:r>
              <a:rPr lang="da-DK" sz="18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800" dirty="0" err="1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Medicine</a:t>
            </a:r>
            <a:r>
              <a:rPr lang="da-DK" sz="18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Pet-Centre </a:t>
            </a:r>
          </a:p>
          <a:p>
            <a:r>
              <a:rPr lang="da-DK" sz="18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</a:t>
            </a:r>
            <a:r>
              <a:rPr lang="da-DK" sz="18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da-DK" sz="1800" dirty="0" err="1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Hepatology</a:t>
            </a:r>
            <a:r>
              <a:rPr lang="da-DK" sz="18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8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da-DK" sz="1800" dirty="0" err="1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Gastroenterology</a:t>
            </a:r>
            <a:endParaRPr lang="da-DK" sz="1800" dirty="0">
              <a:solidFill>
                <a:schemeClr val="bg2">
                  <a:lumMod val="25000"/>
                  <a:lumOff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8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Aarhus </a:t>
            </a:r>
            <a:r>
              <a:rPr lang="da-DK" sz="1800" dirty="0" err="1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da-DK" sz="18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8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</a:t>
            </a:r>
            <a:r>
              <a:rPr lang="da-DK" sz="1800" dirty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a-DK" sz="1800" dirty="0" smtClean="0">
                <a:solidFill>
                  <a:schemeClr val="bg2">
                    <a:lumMod val="25000"/>
                    <a:lumOff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Denmark</a:t>
            </a:r>
            <a:endParaRPr lang="da-DK" sz="1800" dirty="0">
              <a:solidFill>
                <a:schemeClr val="bg2">
                  <a:lumMod val="25000"/>
                  <a:lumOff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6674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PRIMARY MESSAGE</a:t>
            </a:r>
            <a:endParaRPr lang="da-DK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0330" y="1702287"/>
            <a:ext cx="11160692" cy="4058751"/>
          </a:xfrm>
        </p:spPr>
        <p:txBody>
          <a:bodyPr>
            <a:normAutofit/>
          </a:bodyPr>
          <a:lstStyle/>
          <a:p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3D images of regional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hepatic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metabolic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generated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						from 20 min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dynamic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PET/CT </a:t>
            </a:r>
            <a:endParaRPr lang="da-DK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2</a:t>
            </a:fld>
            <a:endParaRPr lang="en-US" sz="1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170" y="2673126"/>
            <a:ext cx="7688595" cy="417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97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03312" y="1391583"/>
            <a:ext cx="894654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PET-procedure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Non-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invasive</a:t>
            </a: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erspectives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3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8960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Measurement of global liver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Galactose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elimination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capacity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test (GEC)</a:t>
            </a: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Galactose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injection</a:t>
            </a: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Max. Removal Rate (</a:t>
            </a:r>
            <a:r>
              <a:rPr lang="da-DK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da-DK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vs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sick</a:t>
            </a: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/>
          </a:p>
          <a:p>
            <a:pPr marL="0" indent="0">
              <a:buNone/>
            </a:pPr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4</a:t>
            </a:fld>
            <a:endParaRPr lang="en-US" sz="14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520" y="2243878"/>
            <a:ext cx="6527263" cy="419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9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Measurement of regional liver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03312" y="1290734"/>
            <a:ext cx="8946541" cy="4195481"/>
          </a:xfrm>
        </p:spPr>
        <p:txBody>
          <a:bodyPr/>
          <a:lstStyle/>
          <a:p>
            <a:endParaRPr lang="da-DK" dirty="0" smtClean="0">
              <a:sym typeface="Wingdings" panose="05000000000000000000" pitchFamily="2" charset="2"/>
            </a:endParaRPr>
          </a:p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Liver </a:t>
            </a:r>
            <a:r>
              <a:rPr lang="da-DK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specific</a:t>
            </a: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tracer: 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F-FDGal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Dynamic PET/CT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Kinetic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analysis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2012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PET-tracer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03312" y="1290734"/>
            <a:ext cx="8946541" cy="4195481"/>
          </a:xfrm>
        </p:spPr>
        <p:txBody>
          <a:bodyPr/>
          <a:lstStyle/>
          <a:p>
            <a:pPr marL="36900" indent="0"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F-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FDGal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– liver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specific</a:t>
            </a:r>
            <a:endParaRPr lang="da-DK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Commercially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available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products</a:t>
            </a:r>
          </a:p>
          <a:p>
            <a:endParaRPr lang="da-DK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Same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setup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as 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F-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FDG-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synthesis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6</a:t>
            </a:fld>
            <a:endParaRPr lang="en-US" sz="1400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271" y="1435081"/>
            <a:ext cx="5006468" cy="3685317"/>
          </a:xfrm>
          <a:prstGeom prst="rect">
            <a:avLst/>
          </a:prstGeom>
        </p:spPr>
      </p:pic>
      <p:sp>
        <p:nvSpPr>
          <p:cNvPr id="10" name="Tekstfelt 9"/>
          <p:cNvSpPr txBox="1"/>
          <p:nvPr/>
        </p:nvSpPr>
        <p:spPr>
          <a:xfrm>
            <a:off x="6916439" y="5209216"/>
            <a:ext cx="4183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Frisch</a:t>
            </a:r>
            <a:r>
              <a:rPr lang="da-DK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K et al.,  </a:t>
            </a:r>
            <a:r>
              <a:rPr lang="da-DK" sz="1200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a-DK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uclear</a:t>
            </a:r>
            <a:r>
              <a:rPr lang="da-DK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200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da-DK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edicine</a:t>
            </a:r>
            <a:r>
              <a:rPr lang="da-DK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Biology</a:t>
            </a:r>
            <a:r>
              <a:rPr lang="da-DK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2007</a:t>
            </a:r>
            <a:endParaRPr lang="da-DK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95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PET-procedure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Supine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position</a:t>
            </a:r>
          </a:p>
          <a:p>
            <a:pPr marL="36900" indent="0"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CT</a:t>
            </a:r>
          </a:p>
          <a:p>
            <a:pPr marL="36900" indent="0">
              <a:buNone/>
            </a:pP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Injection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of 100MBq 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F-FDGal</a:t>
            </a:r>
          </a:p>
          <a:p>
            <a:pPr marL="36900" indent="0">
              <a:buNone/>
            </a:pP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20min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dynamic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PET in list mode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7</a:t>
            </a:fld>
            <a:endParaRPr lang="en-US" sz="1400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146" y="1094825"/>
            <a:ext cx="3501263" cy="46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0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Dynamic </a:t>
            </a:r>
            <a:r>
              <a:rPr lang="en-US" sz="4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F-FDGal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PET/CT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6" name="dynamisk_ST_ex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125" y="1852613"/>
            <a:ext cx="11990388" cy="3832225"/>
          </a:xfrm>
        </p:spPr>
      </p:pic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0622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Metabolism</a:t>
            </a:r>
            <a:r>
              <a:rPr lang="en-US" dirty="0"/>
              <a:t/>
            </a:r>
            <a:br>
              <a:rPr lang="en-US" dirty="0"/>
            </a:b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9</a:t>
            </a:fld>
            <a:endParaRPr lang="en-US" sz="14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370" y="1152983"/>
            <a:ext cx="4661850" cy="5184334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4669971" y="6398487"/>
            <a:ext cx="3058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Sorensen, </a:t>
            </a:r>
            <a:r>
              <a:rPr lang="da-DK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 et al. J. </a:t>
            </a:r>
            <a:r>
              <a:rPr lang="da-DK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da-DK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a-DK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Medicine</a:t>
            </a:r>
            <a:r>
              <a:rPr lang="da-DK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2011</a:t>
            </a:r>
            <a:endParaRPr lang="da-DK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felt 9"/>
          <p:cNvSpPr txBox="1"/>
          <p:nvPr/>
        </p:nvSpPr>
        <p:spPr>
          <a:xfrm>
            <a:off x="9166959" y="2820977"/>
            <a:ext cx="213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Galactokinase</a:t>
            </a:r>
            <a:endParaRPr lang="da-DK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Lige pilforbindelse 11"/>
          <p:cNvCxnSpPr/>
          <p:nvPr/>
        </p:nvCxnSpPr>
        <p:spPr>
          <a:xfrm flipH="1">
            <a:off x="7418071" y="3051810"/>
            <a:ext cx="1719692" cy="554840"/>
          </a:xfrm>
          <a:prstGeom prst="straightConnector1">
            <a:avLst/>
          </a:prstGeom>
          <a:ln w="317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76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Kinetics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46602" y="1687794"/>
            <a:ext cx="9595692" cy="4195481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Clearance depends on the amount of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galactokinase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Enzyme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determined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clearance</a:t>
            </a: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Amount of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galactokinase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reflects the metabolic condition of the liver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Clearance can be measured by dynamic PET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10</a:t>
            </a:fld>
            <a:endParaRPr lang="en-US" sz="1400" dirty="0"/>
          </a:p>
        </p:txBody>
      </p:sp>
      <p:sp>
        <p:nvSpPr>
          <p:cNvPr id="5" name="Rektangel 4"/>
          <p:cNvSpPr/>
          <p:nvPr/>
        </p:nvSpPr>
        <p:spPr>
          <a:xfrm>
            <a:off x="1427190" y="5542885"/>
            <a:ext cx="84615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Sorensen M et al. </a:t>
            </a:r>
            <a:r>
              <a:rPr lang="da-DK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 </a:t>
            </a:r>
            <a:r>
              <a:rPr lang="da-DK" sz="1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da-DK" sz="1400" i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uclear</a:t>
            </a:r>
            <a:r>
              <a:rPr lang="da-DK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400" i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Medicine</a:t>
            </a:r>
            <a:r>
              <a:rPr lang="da-DK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2011;52(10</a:t>
            </a:r>
            <a:r>
              <a:rPr lang="da-DK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):1566-1572.</a:t>
            </a:r>
            <a:endParaRPr lang="da-DK" sz="1400" dirty="0"/>
          </a:p>
        </p:txBody>
      </p:sp>
      <p:sp>
        <p:nvSpPr>
          <p:cNvPr id="6" name="Rektangel 5"/>
          <p:cNvSpPr/>
          <p:nvPr/>
        </p:nvSpPr>
        <p:spPr>
          <a:xfrm>
            <a:off x="1427190" y="5850662"/>
            <a:ext cx="81905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Sorensen M et al. </a:t>
            </a:r>
            <a:r>
              <a:rPr lang="da-DK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 </a:t>
            </a:r>
            <a:r>
              <a:rPr lang="da-DK" sz="1400" i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Hepatol</a:t>
            </a:r>
            <a:r>
              <a:rPr lang="da-DK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da-DK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 2013;58(6):1119-1124.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281533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11</a:t>
            </a:fld>
            <a:endParaRPr lang="en-US" sz="1400" dirty="0"/>
          </a:p>
        </p:txBody>
      </p:sp>
      <p:sp>
        <p:nvSpPr>
          <p:cNvPr id="5" name="Tekstfelt 4"/>
          <p:cNvSpPr txBox="1"/>
          <p:nvPr/>
        </p:nvSpPr>
        <p:spPr>
          <a:xfrm>
            <a:off x="1564395" y="1780858"/>
            <a:ext cx="383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1) Input: TAC from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arterial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blood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felt 5"/>
          <p:cNvSpPr txBox="1"/>
          <p:nvPr/>
        </p:nvSpPr>
        <p:spPr>
          <a:xfrm>
            <a:off x="5879269" y="1780858"/>
            <a:ext cx="4485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2) Output: TAC from liver on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dynamic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PET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Lige pilforbindelse 8"/>
          <p:cNvCxnSpPr/>
          <p:nvPr/>
        </p:nvCxnSpPr>
        <p:spPr>
          <a:xfrm>
            <a:off x="3481329" y="2478795"/>
            <a:ext cx="1597447" cy="793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pilforbindelse 10"/>
          <p:cNvCxnSpPr/>
          <p:nvPr/>
        </p:nvCxnSpPr>
        <p:spPr>
          <a:xfrm flipH="1">
            <a:off x="5879269" y="2478795"/>
            <a:ext cx="1634235" cy="793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felt 11"/>
          <p:cNvSpPr txBox="1"/>
          <p:nvPr/>
        </p:nvSpPr>
        <p:spPr>
          <a:xfrm>
            <a:off x="4194810" y="3415949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Gjedde-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Patlak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kinetic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Lige pilforbindelse 13"/>
          <p:cNvCxnSpPr/>
          <p:nvPr/>
        </p:nvCxnSpPr>
        <p:spPr>
          <a:xfrm>
            <a:off x="5498212" y="3989070"/>
            <a:ext cx="0" cy="12458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felt 15"/>
          <p:cNvSpPr txBox="1"/>
          <p:nvPr/>
        </p:nvSpPr>
        <p:spPr>
          <a:xfrm>
            <a:off x="4052944" y="5438729"/>
            <a:ext cx="2890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Clearance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</a:p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Hepatic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metabolic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2786653"/>
              </p:ext>
            </p:extLst>
          </p:nvPr>
        </p:nvGraphicFramePr>
        <p:xfrm>
          <a:off x="2836854" y="2155905"/>
          <a:ext cx="5891891" cy="4567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SPW 11.0 Graph" r:id="rId3" imgW="7266600" imgH="5631840" progId="SigmaPlotGraphicObject.10">
                  <p:embed/>
                </p:oleObj>
              </mc:Choice>
              <mc:Fallback>
                <p:oleObj name="SPW 11.0 Graph" r:id="rId3" imgW="7266600" imgH="5631840" progId="SigmaPlotGraphicObject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36854" y="2155905"/>
                        <a:ext cx="5891891" cy="45672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Billed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082" y="1311841"/>
            <a:ext cx="8940387" cy="494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16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Parametric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Image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12</a:t>
            </a:fld>
            <a:endParaRPr lang="en-US" sz="1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15" y="1580050"/>
            <a:ext cx="7688595" cy="417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/>
          <p:cNvSpPr>
            <a:spLocks noChangeArrowheads="1"/>
          </p:cNvSpPr>
          <p:nvPr/>
        </p:nvSpPr>
        <p:spPr bwMode="auto">
          <a:xfrm>
            <a:off x="8529236" y="5288584"/>
            <a:ext cx="22183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da-DK" sz="1200" dirty="0"/>
              <a:t>Sørensen M, et al. </a:t>
            </a:r>
            <a:endParaRPr lang="en-US" altLang="da-DK" sz="1200" dirty="0" smtClean="0"/>
          </a:p>
          <a:p>
            <a:pPr eaLnBrk="1" hangingPunct="1"/>
            <a:r>
              <a:rPr lang="en-US" altLang="da-DK" sz="1200" i="1" dirty="0" smtClean="0"/>
              <a:t>J </a:t>
            </a:r>
            <a:r>
              <a:rPr lang="en-US" altLang="da-DK" sz="1200" i="1" dirty="0" err="1"/>
              <a:t>Hepatol</a:t>
            </a:r>
            <a:r>
              <a:rPr lang="en-US" altLang="da-DK" sz="1200" i="1" dirty="0"/>
              <a:t> </a:t>
            </a:r>
            <a:r>
              <a:rPr lang="en-US" altLang="da-DK" sz="1200" dirty="0" smtClean="0"/>
              <a:t>2013;58:1119-1124</a:t>
            </a:r>
            <a:r>
              <a:rPr lang="en-US" altLang="da-DK" sz="1400" dirty="0" smtClean="0"/>
              <a:t>.</a:t>
            </a:r>
            <a:endParaRPr lang="da-DK" altLang="da-DK" sz="1400" dirty="0"/>
          </a:p>
        </p:txBody>
      </p:sp>
      <p:sp>
        <p:nvSpPr>
          <p:cNvPr id="8" name="Tekstfelt 7"/>
          <p:cNvSpPr txBox="1"/>
          <p:nvPr/>
        </p:nvSpPr>
        <p:spPr>
          <a:xfrm>
            <a:off x="8529236" y="1682298"/>
            <a:ext cx="2787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en-US" sz="20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blood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tissue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/min]</a:t>
            </a:r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boks 3"/>
          <p:cNvSpPr txBox="1">
            <a:spLocks noChangeArrowheads="1"/>
          </p:cNvSpPr>
          <p:nvPr/>
        </p:nvSpPr>
        <p:spPr bwMode="auto">
          <a:xfrm>
            <a:off x="735315" y="5845253"/>
            <a:ext cx="7688595" cy="58477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da-DK" altLang="da-DK" sz="1600" b="1" dirty="0" err="1" smtClean="0">
                <a:solidFill>
                  <a:srgbClr val="FFFF00"/>
                </a:solidFill>
              </a:rPr>
              <a:t>Healthy</a:t>
            </a:r>
            <a:r>
              <a:rPr lang="da-DK" altLang="da-DK" sz="1600" dirty="0" smtClean="0"/>
              <a:t> </a:t>
            </a:r>
            <a:r>
              <a:rPr lang="da-DK" altLang="da-DK" sz="1600" dirty="0" err="1" smtClean="0"/>
              <a:t>subjects</a:t>
            </a:r>
            <a:r>
              <a:rPr lang="da-DK" altLang="da-DK" sz="1600" dirty="0" smtClean="0"/>
              <a:t> (n=8): </a:t>
            </a:r>
            <a:r>
              <a:rPr lang="da-DK" altLang="da-DK" sz="1600" i="1" dirty="0" err="1" smtClean="0"/>
              <a:t>K</a:t>
            </a:r>
            <a:r>
              <a:rPr lang="da-DK" altLang="da-DK" sz="1600" baseline="-25000" dirty="0" err="1" smtClean="0"/>
              <a:t>met</a:t>
            </a:r>
            <a:r>
              <a:rPr lang="da-DK" altLang="da-DK" sz="1600" dirty="0" smtClean="0"/>
              <a:t> </a:t>
            </a:r>
            <a:r>
              <a:rPr lang="da-DK" altLang="da-DK" sz="1600" b="1" dirty="0" smtClean="0">
                <a:solidFill>
                  <a:srgbClr val="FFFF00"/>
                </a:solidFill>
              </a:rPr>
              <a:t>0.27</a:t>
            </a:r>
            <a:r>
              <a:rPr lang="da-DK" altLang="da-DK" sz="1600" dirty="0" smtClean="0"/>
              <a:t> </a:t>
            </a:r>
            <a:r>
              <a:rPr lang="da-DK" altLang="da-DK" sz="1600" dirty="0" err="1"/>
              <a:t>mL</a:t>
            </a:r>
            <a:r>
              <a:rPr lang="da-DK" altLang="da-DK" sz="1600" dirty="0"/>
              <a:t> </a:t>
            </a:r>
            <a:r>
              <a:rPr lang="da-DK" altLang="da-DK" sz="1600" dirty="0" err="1"/>
              <a:t>blood</a:t>
            </a:r>
            <a:r>
              <a:rPr lang="da-DK" altLang="da-DK" sz="1600" dirty="0"/>
              <a:t>/</a:t>
            </a:r>
            <a:r>
              <a:rPr lang="da-DK" altLang="da-DK" sz="1600" dirty="0" err="1"/>
              <a:t>mL</a:t>
            </a:r>
            <a:r>
              <a:rPr lang="da-DK" altLang="da-DK" sz="1600" dirty="0"/>
              <a:t> liver </a:t>
            </a:r>
            <a:r>
              <a:rPr lang="da-DK" altLang="da-DK" sz="1600" dirty="0" err="1" smtClean="0"/>
              <a:t>tissue</a:t>
            </a:r>
            <a:r>
              <a:rPr lang="da-DK" altLang="da-DK" sz="1600" dirty="0" smtClean="0"/>
              <a:t>/min. </a:t>
            </a:r>
            <a:r>
              <a:rPr lang="da-DK" altLang="da-DK" sz="1600" b="1" dirty="0" err="1" smtClean="0">
                <a:solidFill>
                  <a:srgbClr val="FFFF00"/>
                </a:solidFill>
              </a:rPr>
              <a:t>CoV</a:t>
            </a:r>
            <a:r>
              <a:rPr lang="da-DK" altLang="da-DK" sz="1600" b="1" dirty="0" smtClean="0">
                <a:solidFill>
                  <a:srgbClr val="FFFF00"/>
                </a:solidFill>
              </a:rPr>
              <a:t>: 14%.</a:t>
            </a:r>
          </a:p>
          <a:p>
            <a:pPr eaLnBrk="1" hangingPunct="1"/>
            <a:r>
              <a:rPr lang="da-DK" altLang="da-DK" sz="1600" b="1" dirty="0" smtClean="0">
                <a:solidFill>
                  <a:srgbClr val="FFFF00"/>
                </a:solidFill>
              </a:rPr>
              <a:t>Patients</a:t>
            </a:r>
            <a:r>
              <a:rPr lang="da-DK" altLang="da-DK" sz="1600" dirty="0" smtClean="0"/>
              <a:t> with liver </a:t>
            </a:r>
            <a:r>
              <a:rPr lang="da-DK" altLang="da-DK" sz="1600" dirty="0" err="1" smtClean="0"/>
              <a:t>disease</a:t>
            </a:r>
            <a:r>
              <a:rPr lang="da-DK" altLang="da-DK" sz="1600" dirty="0"/>
              <a:t> </a:t>
            </a:r>
            <a:r>
              <a:rPr lang="da-DK" altLang="da-DK" sz="1600" dirty="0" smtClean="0"/>
              <a:t>(n=9): </a:t>
            </a:r>
            <a:r>
              <a:rPr lang="da-DK" altLang="da-DK" sz="1600" i="1" dirty="0" err="1"/>
              <a:t>K</a:t>
            </a:r>
            <a:r>
              <a:rPr lang="da-DK" altLang="da-DK" sz="1600" baseline="-25000" dirty="0" err="1"/>
              <a:t>met</a:t>
            </a:r>
            <a:r>
              <a:rPr lang="da-DK" altLang="da-DK" sz="1600" baseline="-25000" dirty="0"/>
              <a:t> </a:t>
            </a:r>
            <a:r>
              <a:rPr lang="da-DK" altLang="da-DK" sz="1600" b="1" dirty="0" smtClean="0">
                <a:solidFill>
                  <a:srgbClr val="FFFF00"/>
                </a:solidFill>
              </a:rPr>
              <a:t>0.16</a:t>
            </a:r>
            <a:r>
              <a:rPr lang="da-DK" altLang="da-DK" sz="1600" dirty="0" smtClean="0"/>
              <a:t> </a:t>
            </a:r>
            <a:r>
              <a:rPr lang="da-DK" altLang="da-DK" sz="1600" dirty="0" err="1"/>
              <a:t>mL</a:t>
            </a:r>
            <a:r>
              <a:rPr lang="da-DK" altLang="da-DK" sz="1600" dirty="0"/>
              <a:t> </a:t>
            </a:r>
            <a:r>
              <a:rPr lang="da-DK" altLang="da-DK" sz="1600" dirty="0" err="1"/>
              <a:t>blood</a:t>
            </a:r>
            <a:r>
              <a:rPr lang="da-DK" altLang="da-DK" sz="1600" dirty="0"/>
              <a:t>/</a:t>
            </a:r>
            <a:r>
              <a:rPr lang="da-DK" altLang="da-DK" sz="1600" dirty="0" err="1"/>
              <a:t>mL</a:t>
            </a:r>
            <a:r>
              <a:rPr lang="da-DK" altLang="da-DK" sz="1600" dirty="0"/>
              <a:t> liver </a:t>
            </a:r>
            <a:r>
              <a:rPr lang="da-DK" altLang="da-DK" sz="1600" dirty="0" err="1" smtClean="0"/>
              <a:t>tissue</a:t>
            </a:r>
            <a:r>
              <a:rPr lang="da-DK" altLang="da-DK" sz="1600" dirty="0" smtClean="0"/>
              <a:t>/min. </a:t>
            </a:r>
            <a:r>
              <a:rPr lang="da-DK" altLang="da-DK" sz="1600" b="1" dirty="0" err="1" smtClean="0">
                <a:solidFill>
                  <a:srgbClr val="FFFF00"/>
                </a:solidFill>
              </a:rPr>
              <a:t>CoV</a:t>
            </a:r>
            <a:r>
              <a:rPr lang="da-DK" altLang="da-DK" sz="1600" b="1" dirty="0" smtClean="0">
                <a:solidFill>
                  <a:srgbClr val="FFFF00"/>
                </a:solidFill>
              </a:rPr>
              <a:t>: 24%. </a:t>
            </a:r>
            <a:endParaRPr lang="en-US" altLang="da-DK" sz="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78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Non-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invasive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13</a:t>
            </a:fld>
            <a:endParaRPr lang="en-US" sz="14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705" y="1853248"/>
            <a:ext cx="3489942" cy="2795148"/>
          </a:xfrm>
          <a:prstGeom prst="rect">
            <a:avLst/>
          </a:prstGeom>
        </p:spPr>
      </p:pic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469094"/>
              </p:ext>
            </p:extLst>
          </p:nvPr>
        </p:nvGraphicFramePr>
        <p:xfrm>
          <a:off x="2837027" y="1375791"/>
          <a:ext cx="6859836" cy="5317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1" name="SPW 11.0 Graph" r:id="rId4" imgW="7266600" imgH="5631840" progId="SigmaPlotGraphicObject.10">
                  <p:embed/>
                </p:oleObj>
              </mc:Choice>
              <mc:Fallback>
                <p:oleObj name="SPW 11.0 Graph" r:id="rId4" imgW="7266600" imgH="5631840" progId="SigmaPlotGraphicObject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37027" y="1375791"/>
                        <a:ext cx="6859836" cy="5317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ktangel 2"/>
          <p:cNvSpPr/>
          <p:nvPr/>
        </p:nvSpPr>
        <p:spPr>
          <a:xfrm>
            <a:off x="4485050" y="4672853"/>
            <a:ext cx="33505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Horsager et al. </a:t>
            </a:r>
            <a:r>
              <a:rPr lang="da-DK" sz="1200" i="1" dirty="0">
                <a:latin typeface="Arial" panose="020B0604020202020204" pitchFamily="34" charset="0"/>
                <a:cs typeface="Arial" panose="020B0604020202020204" pitchFamily="34" charset="0"/>
              </a:rPr>
              <a:t>EJNMMI Research 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(2015) 5:32</a:t>
            </a:r>
          </a:p>
        </p:txBody>
      </p:sp>
    </p:spTree>
    <p:extLst>
      <p:ext uri="{BB962C8B-B14F-4D97-AF65-F5344CB8AC3E}">
        <p14:creationId xmlns:p14="http://schemas.microsoft.com/office/powerpoint/2010/main" val="246603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Non-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invasive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14</a:t>
            </a:fld>
            <a:endParaRPr lang="en-US" sz="1400" dirty="0"/>
          </a:p>
        </p:txBody>
      </p:sp>
      <p:sp>
        <p:nvSpPr>
          <p:cNvPr id="6" name="Tekstfelt 5"/>
          <p:cNvSpPr txBox="1"/>
          <p:nvPr/>
        </p:nvSpPr>
        <p:spPr>
          <a:xfrm>
            <a:off x="1564395" y="1780858"/>
            <a:ext cx="383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1) Input: TAC from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arterial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blood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felt 6"/>
          <p:cNvSpPr txBox="1"/>
          <p:nvPr/>
        </p:nvSpPr>
        <p:spPr>
          <a:xfrm>
            <a:off x="5802151" y="1770477"/>
            <a:ext cx="4485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2) Output: TAC from liver on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dynamic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PET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Lige pilforbindelse 7"/>
          <p:cNvCxnSpPr/>
          <p:nvPr/>
        </p:nvCxnSpPr>
        <p:spPr>
          <a:xfrm>
            <a:off x="3646170" y="2720340"/>
            <a:ext cx="1432606" cy="5516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/>
          <p:cNvCxnSpPr/>
          <p:nvPr/>
        </p:nvCxnSpPr>
        <p:spPr>
          <a:xfrm flipH="1">
            <a:off x="5879269" y="2478795"/>
            <a:ext cx="1634235" cy="7932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9"/>
          <p:cNvSpPr txBox="1"/>
          <p:nvPr/>
        </p:nvSpPr>
        <p:spPr>
          <a:xfrm>
            <a:off x="4194810" y="3415949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Gjedde-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Patlak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kinetic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Lige pilforbindelse 10"/>
          <p:cNvCxnSpPr/>
          <p:nvPr/>
        </p:nvCxnSpPr>
        <p:spPr>
          <a:xfrm>
            <a:off x="5498212" y="3989070"/>
            <a:ext cx="0" cy="12458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felt 11"/>
          <p:cNvSpPr txBox="1"/>
          <p:nvPr/>
        </p:nvSpPr>
        <p:spPr>
          <a:xfrm>
            <a:off x="4052944" y="5438729"/>
            <a:ext cx="2890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Clearance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</a:p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Hepatic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metabolic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kstfelt 17"/>
          <p:cNvSpPr txBox="1"/>
          <p:nvPr/>
        </p:nvSpPr>
        <p:spPr>
          <a:xfrm>
            <a:off x="1812311" y="2303891"/>
            <a:ext cx="353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Input: TAC from Aorta-VOI (PET)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Lige forbindelse 19"/>
          <p:cNvCxnSpPr/>
          <p:nvPr/>
        </p:nvCxnSpPr>
        <p:spPr>
          <a:xfrm flipV="1">
            <a:off x="1874586" y="1732170"/>
            <a:ext cx="3227116" cy="4928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forbindelse 21"/>
          <p:cNvCxnSpPr/>
          <p:nvPr/>
        </p:nvCxnSpPr>
        <p:spPr>
          <a:xfrm>
            <a:off x="1851660" y="1640701"/>
            <a:ext cx="3227116" cy="6620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Billed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15" y="2720340"/>
            <a:ext cx="3489942" cy="2795148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268960" y="5484580"/>
            <a:ext cx="33505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Horsager et al. </a:t>
            </a:r>
            <a:r>
              <a:rPr lang="da-DK" sz="1200" i="1" dirty="0">
                <a:latin typeface="Arial" panose="020B0604020202020204" pitchFamily="34" charset="0"/>
                <a:cs typeface="Arial" panose="020B0604020202020204" pitchFamily="34" charset="0"/>
              </a:rPr>
              <a:t>EJNMMI Research </a:t>
            </a: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(2015) 5:32</a:t>
            </a:r>
          </a:p>
        </p:txBody>
      </p:sp>
    </p:spTree>
    <p:extLst>
      <p:ext uri="{BB962C8B-B14F-4D97-AF65-F5344CB8AC3E}">
        <p14:creationId xmlns:p14="http://schemas.microsoft.com/office/powerpoint/2010/main" val="368227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To sum up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87427" cy="4195481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Clearance of 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F-FDGal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can be quantified 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vivo, with a 20 min dynamic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PET/CT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Clearance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F-FDGal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reflects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hepatic metabolic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investigate the regional metabolic differences from parametric images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method is non-invasive except from 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iv tracer administration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0945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Perspectives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Stereotactic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radiotherapy</a:t>
            </a:r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Partial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 liver </a:t>
            </a:r>
            <a:r>
              <a:rPr lang="da-DK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resection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16</a:t>
            </a:fld>
            <a:endParaRPr lang="en-US" sz="1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031" y="2471369"/>
            <a:ext cx="6890752" cy="377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/>
          <p:cNvSpPr>
            <a:spLocks noChangeArrowheads="1"/>
          </p:cNvSpPr>
          <p:nvPr/>
        </p:nvSpPr>
        <p:spPr bwMode="auto">
          <a:xfrm>
            <a:off x="7595916" y="6443113"/>
            <a:ext cx="35584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da-DK" sz="1200" dirty="0"/>
              <a:t>Sørensen M, et al. </a:t>
            </a:r>
            <a:r>
              <a:rPr lang="en-US" altLang="da-DK" sz="1200" i="1" dirty="0" smtClean="0"/>
              <a:t>J </a:t>
            </a:r>
            <a:r>
              <a:rPr lang="en-US" altLang="da-DK" sz="1200" i="1" dirty="0" err="1"/>
              <a:t>Hepatol</a:t>
            </a:r>
            <a:r>
              <a:rPr lang="en-US" altLang="da-DK" sz="1200" i="1" dirty="0"/>
              <a:t> </a:t>
            </a:r>
            <a:r>
              <a:rPr lang="en-US" altLang="da-DK" sz="1200" dirty="0" smtClean="0"/>
              <a:t>2013;58:1119-1124</a:t>
            </a:r>
            <a:r>
              <a:rPr lang="en-US" altLang="da-DK" sz="1400" dirty="0" smtClean="0"/>
              <a:t>.</a:t>
            </a:r>
            <a:endParaRPr lang="da-DK" altLang="da-DK" sz="1400" dirty="0"/>
          </a:p>
        </p:txBody>
      </p:sp>
    </p:spTree>
    <p:extLst>
      <p:ext uri="{BB962C8B-B14F-4D97-AF65-F5344CB8AC3E}">
        <p14:creationId xmlns:p14="http://schemas.microsoft.com/office/powerpoint/2010/main" val="334593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TAKE HOME MESSAGE</a:t>
            </a:r>
            <a:endParaRPr lang="da-DK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0330" y="1702287"/>
            <a:ext cx="11160692" cy="4058751"/>
          </a:xfrm>
        </p:spPr>
        <p:txBody>
          <a:bodyPr>
            <a:normAutofit/>
          </a:bodyPr>
          <a:lstStyle/>
          <a:p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3D images of regional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hepatic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metabolic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generated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						from 20 min </a:t>
            </a:r>
            <a:r>
              <a:rPr lang="da-DK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dynamic</a:t>
            </a:r>
            <a:r>
              <a:rPr lang="da-DK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PET/CT </a:t>
            </a:r>
            <a:endParaRPr lang="da-DK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17</a:t>
            </a:fld>
            <a:endParaRPr lang="en-US" sz="1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170" y="2673126"/>
            <a:ext cx="7688595" cy="417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32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04293" y="1341718"/>
            <a:ext cx="8946541" cy="4195481"/>
          </a:xfrm>
        </p:spPr>
        <p:txBody>
          <a:bodyPr>
            <a:normAutofit/>
          </a:bodyPr>
          <a:lstStyle/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Danish Cancer Society</a:t>
            </a: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Aase and Ejnar Danielsens Foundation</a:t>
            </a:r>
          </a:p>
          <a:p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Oticon Foundation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Collaborators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Michael 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Sørensen </a:t>
            </a:r>
          </a:p>
          <a:p>
            <a:pPr lvl="1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Susanne Keiding </a:t>
            </a:r>
          </a:p>
          <a:p>
            <a:pPr lvl="1"/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Ole </a:t>
            </a:r>
            <a:r>
              <a:rPr lang="da-DK" dirty="0" err="1">
                <a:latin typeface="Arial" panose="020B0604020202020204" pitchFamily="34" charset="0"/>
                <a:cs typeface="Arial" panose="020B0604020202020204" pitchFamily="34" charset="0"/>
              </a:rPr>
              <a:t>Lajord</a:t>
            </a: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Munk </a:t>
            </a:r>
          </a:p>
          <a:p>
            <a:pPr lvl="1"/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Gerda Villadsen </a:t>
            </a:r>
          </a:p>
          <a:p>
            <a:pPr lvl="1"/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Kim Frisch</a:t>
            </a:r>
          </a:p>
          <a:p>
            <a:pPr lvl="1"/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Lars Larsen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18</a:t>
            </a:fld>
            <a:endParaRPr lang="en-US" sz="1400" dirty="0"/>
          </a:p>
        </p:txBody>
      </p:sp>
      <p:pic>
        <p:nvPicPr>
          <p:cNvPr id="5" name="Billede 4" descr="C:\Users\Horsager\Desktop\untitled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991" y="1094825"/>
            <a:ext cx="1993490" cy="965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531" y="2190409"/>
            <a:ext cx="2295252" cy="968706"/>
          </a:xfrm>
          <a:prstGeom prst="rect">
            <a:avLst/>
          </a:prstGeom>
        </p:spPr>
      </p:pic>
      <p:pic>
        <p:nvPicPr>
          <p:cNvPr id="7" name="Billede 6" descr="C:\Users\Horsager\Desktop\untitled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630" y="4566463"/>
            <a:ext cx="3389582" cy="968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220" y="3364139"/>
            <a:ext cx="2831874" cy="96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523815" y="2447962"/>
            <a:ext cx="9404723" cy="1400530"/>
          </a:xfrm>
        </p:spPr>
        <p:txBody>
          <a:bodyPr>
            <a:normAutofit fontScale="90000"/>
          </a:bodyPr>
          <a:lstStyle/>
          <a:p>
            <a:r>
              <a:rPr lang="da-DK" sz="50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z="1400" smtClean="0"/>
              <a:t>19</a:t>
            </a:fld>
            <a:endParaRPr lang="en-US" sz="1400" dirty="0"/>
          </a:p>
        </p:txBody>
      </p:sp>
      <p:pic>
        <p:nvPicPr>
          <p:cNvPr id="8" name="Billede 7" descr="C:\Users\Horsager\Desktop\untitled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991" y="1094825"/>
            <a:ext cx="1993490" cy="965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531" y="2190409"/>
            <a:ext cx="2295252" cy="968706"/>
          </a:xfrm>
          <a:prstGeom prst="rect">
            <a:avLst/>
          </a:prstGeom>
        </p:spPr>
      </p:pic>
      <p:pic>
        <p:nvPicPr>
          <p:cNvPr id="10" name="Billede 9" descr="C:\Users\Horsager\Desktop\untitled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630" y="4566463"/>
            <a:ext cx="3389582" cy="968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220" y="3364139"/>
            <a:ext cx="2831874" cy="96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ifergrå">
  <a:themeElements>
    <a:clrScheme name="Brugerdefineret 2">
      <a:dk1>
        <a:srgbClr val="002060"/>
      </a:dk1>
      <a:lt1>
        <a:sysClr val="window" lastClr="FFFFFF"/>
      </a:lt1>
      <a:dk2>
        <a:srgbClr val="002060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kifergrå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kifergrå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TM04033929[[fn=Skifergrå]]</Template>
  <TotalTime>7491</TotalTime>
  <Words>446</Words>
  <Application>Microsoft Office PowerPoint</Application>
  <PresentationFormat>Widescreen</PresentationFormat>
  <Paragraphs>133</Paragraphs>
  <Slides>19</Slides>
  <Notes>1</Notes>
  <HiddenSlides>0</HiddenSlides>
  <MMClips>1</MMClips>
  <ScaleCrop>false</ScaleCrop>
  <HeadingPairs>
    <vt:vector size="8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Calisto MT</vt:lpstr>
      <vt:lpstr>Times New Roman</vt:lpstr>
      <vt:lpstr>Trebuchet MS</vt:lpstr>
      <vt:lpstr>Wingdings</vt:lpstr>
      <vt:lpstr>Wingdings 2</vt:lpstr>
      <vt:lpstr>Skifergrå</vt:lpstr>
      <vt:lpstr>SPW 11.0 Graph</vt:lpstr>
      <vt:lpstr> Measurement of Regional Metabolic Liver Function by Non-invasive Dynamic 18F-FDGal PET/CT </vt:lpstr>
      <vt:lpstr>PRIMARY MESSAGE</vt:lpstr>
      <vt:lpstr>Agenda</vt:lpstr>
      <vt:lpstr>Measurement of global liver function</vt:lpstr>
      <vt:lpstr>Measurement of regional liver function</vt:lpstr>
      <vt:lpstr>PET-tracer</vt:lpstr>
      <vt:lpstr>PET-procedure</vt:lpstr>
      <vt:lpstr>Dynamic 18F-FDGal PET/CT </vt:lpstr>
      <vt:lpstr>Metabolism </vt:lpstr>
      <vt:lpstr>Kinetics</vt:lpstr>
      <vt:lpstr>Calculations</vt:lpstr>
      <vt:lpstr>The Parametric Image</vt:lpstr>
      <vt:lpstr>Non-invasive</vt:lpstr>
      <vt:lpstr>Non-invasive</vt:lpstr>
      <vt:lpstr>To sum up</vt:lpstr>
      <vt:lpstr>Perspectives</vt:lpstr>
      <vt:lpstr>TAKE HOME MESSAGE</vt:lpstr>
      <vt:lpstr>Acknowledgements</vt:lpstr>
      <vt:lpstr>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Measurement of metabolic liver function by dynamic 18F-FDGal PET/CT without arterial blood samples</dc:title>
  <dc:creator>Horsager</dc:creator>
  <cp:lastModifiedBy>Horsager</cp:lastModifiedBy>
  <cp:revision>222</cp:revision>
  <dcterms:created xsi:type="dcterms:W3CDTF">2014-11-14T11:02:39Z</dcterms:created>
  <dcterms:modified xsi:type="dcterms:W3CDTF">2015-08-25T11:22:38Z</dcterms:modified>
</cp:coreProperties>
</file>