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10.xml" ContentType="application/vnd.openxmlformats-officedocument.presentationml.slideLayout+xml"/>
  <Override PartName="/ppt/theme/theme7.xml" ContentType="application/vnd.openxmlformats-officedocument.theme+xml"/>
  <Override PartName="/ppt/slideLayouts/slideLayout11.xml" ContentType="application/vnd.openxmlformats-officedocument.presentationml.slideLayout+xml"/>
  <Override PartName="/ppt/theme/theme8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9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0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  <p:sldMasterId id="2147483702" r:id="rId3"/>
    <p:sldMasterId id="2147483695" r:id="rId4"/>
    <p:sldMasterId id="2147483713" r:id="rId5"/>
    <p:sldMasterId id="2147483707" r:id="rId6"/>
    <p:sldMasterId id="2147483709" r:id="rId7"/>
    <p:sldMasterId id="2147483711" r:id="rId8"/>
    <p:sldMasterId id="2147483716" r:id="rId9"/>
    <p:sldMasterId id="2147483724" r:id="rId10"/>
    <p:sldMasterId id="2147483740" r:id="rId11"/>
  </p:sldMasterIdLst>
  <p:notesMasterIdLst>
    <p:notesMasterId r:id="rId36"/>
  </p:notesMasterIdLst>
  <p:handoutMasterIdLst>
    <p:handoutMasterId r:id="rId37"/>
  </p:handoutMasterIdLst>
  <p:sldIdLst>
    <p:sldId id="266" r:id="rId12"/>
    <p:sldId id="359" r:id="rId13"/>
    <p:sldId id="372" r:id="rId14"/>
    <p:sldId id="350" r:id="rId15"/>
    <p:sldId id="353" r:id="rId16"/>
    <p:sldId id="354" r:id="rId17"/>
    <p:sldId id="318" r:id="rId18"/>
    <p:sldId id="319" r:id="rId19"/>
    <p:sldId id="374" r:id="rId20"/>
    <p:sldId id="369" r:id="rId21"/>
    <p:sldId id="331" r:id="rId22"/>
    <p:sldId id="370" r:id="rId23"/>
    <p:sldId id="345" r:id="rId24"/>
    <p:sldId id="371" r:id="rId25"/>
    <p:sldId id="357" r:id="rId26"/>
    <p:sldId id="356" r:id="rId27"/>
    <p:sldId id="351" r:id="rId28"/>
    <p:sldId id="373" r:id="rId29"/>
    <p:sldId id="362" r:id="rId30"/>
    <p:sldId id="368" r:id="rId31"/>
    <p:sldId id="367" r:id="rId32"/>
    <p:sldId id="332" r:id="rId33"/>
    <p:sldId id="365" r:id="rId34"/>
    <p:sldId id="339" r:id="rId35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pos="60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9626"/>
    <a:srgbClr val="FF66CC"/>
    <a:srgbClr val="996600"/>
    <a:srgbClr val="FF5050"/>
    <a:srgbClr val="DAEDBF"/>
    <a:srgbClr val="7FB92F"/>
    <a:srgbClr val="FF9999"/>
    <a:srgbClr val="FF6600"/>
    <a:srgbClr val="B2C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441" autoAdjust="0"/>
    <p:restoredTop sz="98943" autoAdjust="0"/>
  </p:normalViewPr>
  <p:slideViewPr>
    <p:cSldViewPr>
      <p:cViewPr varScale="1">
        <p:scale>
          <a:sx n="74" d="100"/>
          <a:sy n="74" d="100"/>
        </p:scale>
        <p:origin x="-1728" y="-90"/>
      </p:cViewPr>
      <p:guideLst>
        <p:guide orient="horz" pos="2160"/>
        <p:guide pos="3120"/>
        <p:guide pos="6068"/>
      </p:guideLst>
    </p:cSldViewPr>
  </p:slideViewPr>
  <p:outlineViewPr>
    <p:cViewPr>
      <p:scale>
        <a:sx n="33" d="100"/>
        <a:sy n="33" d="100"/>
      </p:scale>
      <p:origin x="0" y="4032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2094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B36D6-20D3-4E99-80B6-156C5618C797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F6649-FABD-4396-81FD-C10355C48A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397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FECDD-BCE5-483E-8997-4A8C30DE5CCF}" type="datetimeFigureOut">
              <a:rPr lang="en-US" smtClean="0"/>
              <a:pPr/>
              <a:t>3/13/2016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4E553-B046-499D-AE55-E79620BF8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964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988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312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88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836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253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539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577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560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282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217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07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224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765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737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667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E553-B046-499D-AE55-E79620BF8D9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779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40" y="5107521"/>
            <a:ext cx="9364331" cy="725470"/>
          </a:xfrm>
          <a:prstGeom prst="rect">
            <a:avLst/>
          </a:prstGeom>
        </p:spPr>
        <p:txBody>
          <a:bodyPr anchor="t" anchorCtr="0"/>
          <a:lstStyle>
            <a:lvl1pPr algn="l">
              <a:lnSpc>
                <a:spcPts val="3300"/>
              </a:lnSpc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23" y="90175"/>
            <a:ext cx="9379747" cy="71438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723" y="1142985"/>
            <a:ext cx="9379747" cy="4643469"/>
          </a:xfrm>
          <a:prstGeom prst="rect">
            <a:avLst/>
          </a:prstGeom>
        </p:spPr>
        <p:txBody>
          <a:bodyPr anchor="t" anchorCtr="0"/>
          <a:lstStyle>
            <a:lvl1pPr marL="268288" indent="-268288" algn="l" defTabSz="914400" rtl="0" eaLnBrk="1" latinLnBrk="0" hangingPunct="1">
              <a:spcBef>
                <a:spcPts val="18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4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20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216724" y="1285860"/>
            <a:ext cx="4581495" cy="4429156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5090425" y="1285860"/>
            <a:ext cx="4581495" cy="4429156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140" y="1285860"/>
            <a:ext cx="4566079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 b="1">
                <a:solidFill>
                  <a:srgbClr val="05368B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0425" y="1285860"/>
            <a:ext cx="4602000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 b="1">
                <a:solidFill>
                  <a:srgbClr val="05368B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216724" y="1912505"/>
            <a:ext cx="4581495" cy="3678686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5090425" y="1912505"/>
            <a:ext cx="4581495" cy="3678686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3173003" y="1142985"/>
            <a:ext cx="6500858" cy="4643469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47788" indent="-268288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rgbClr val="05368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3173003" y="1142984"/>
            <a:ext cx="6500858" cy="4643469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47788" indent="-268288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79120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443" y="38100"/>
            <a:ext cx="8942917" cy="5715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30200" y="1066800"/>
            <a:ext cx="8997950" cy="496411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20800" y="6172200"/>
            <a:ext cx="487045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30200" y="6400800"/>
            <a:ext cx="577850" cy="215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F30E5-E74F-4E89-A147-322CD0FFA4C5}" type="slidenum">
              <a:rPr lang="nl-N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73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443" y="38100"/>
            <a:ext cx="8942917" cy="5715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320800" y="6172200"/>
            <a:ext cx="487045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/>
              </a:solidFill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30200" y="6400800"/>
            <a:ext cx="577850" cy="215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D83D1-7940-4FE9-AB97-6F85994CA23E}" type="slidenum">
              <a:rPr lang="nl-N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314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559B6-A4CB-40F8-BD51-7C8A4AE121B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531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1" y="0"/>
            <a:ext cx="8942917" cy="5715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412750" y="1066800"/>
            <a:ext cx="4416425" cy="49641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94275" y="1066800"/>
            <a:ext cx="4416425" cy="4964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238250" y="6159500"/>
            <a:ext cx="44577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2750" y="6400800"/>
            <a:ext cx="57785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868C79-BA06-4F4D-A4FA-486CFF8A9768}" type="slidenum">
              <a:rPr lang="nl-NL">
                <a:solidFill>
                  <a:prstClr val="black"/>
                </a:solidFill>
              </a:rPr>
              <a:pPr/>
              <a:t>‹#›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92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BC0A8-40C1-4825-ACB0-DBE384C7F15E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920748"/>
      </p:ext>
    </p:extLst>
  </p:cSld>
  <p:clrMapOvr>
    <a:masterClrMapping/>
  </p:clrMapOvr>
  <p:transition spd="slow"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73F75-6BA6-45EB-917C-AA643A6594C1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671533"/>
      </p:ext>
    </p:extLst>
  </p:cSld>
  <p:clrMapOvr>
    <a:masterClrMapping/>
  </p:clrMapOvr>
  <p:transition spd="slow"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8F5C8-8FB7-4104-9DEE-0FE28EDD83B6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936447"/>
      </p:ext>
    </p:extLst>
  </p:cSld>
  <p:clrMapOvr>
    <a:masterClrMapping/>
  </p:clrMapOvr>
  <p:transition spd="slow"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1066801"/>
            <a:ext cx="4416425" cy="4964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1725" y="1066801"/>
            <a:ext cx="4416425" cy="4964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C6B42-B370-4BCF-B92E-27B08B1CDEFA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166228"/>
      </p:ext>
    </p:extLst>
  </p:cSld>
  <p:clrMapOvr>
    <a:masterClrMapping/>
  </p:clrMapOvr>
  <p:transition spd="slow"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2C3F8-C2DC-43A5-9037-631434001DAB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303608"/>
      </p:ext>
    </p:extLst>
  </p:cSld>
  <p:clrMapOvr>
    <a:masterClrMapping/>
  </p:clrMapOvr>
  <p:transition spd="slow"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4DE6D-0D8D-4FFF-B4C8-E4525D8A15F4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736506"/>
      </p:ext>
    </p:extLst>
  </p:cSld>
  <p:clrMapOvr>
    <a:masterClrMapping/>
  </p:clrMapOvr>
  <p:transition spd="slow"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81858-7129-4F9D-B034-DF60436AFF19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177143"/>
      </p:ext>
    </p:extLst>
  </p:cSld>
  <p:clrMapOvr>
    <a:masterClrMapping/>
  </p:clrMapOvr>
  <p:transition spd="slow">
    <p:zo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55963-E145-454D-A4EC-D9D00467B1D5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495135"/>
      </p:ext>
    </p:extLst>
  </p:cSld>
  <p:clrMapOvr>
    <a:masterClrMapping/>
  </p:clrMapOvr>
  <p:transition spd="slow"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928DB-1346-4D45-B8D4-8E506C70A1CD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692625"/>
      </p:ext>
    </p:extLst>
  </p:cSld>
  <p:clrMapOvr>
    <a:masterClrMapping/>
  </p:clrMapOvr>
  <p:transition spd="slow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1368C-3B43-4F24-83E4-0DA79E41A87C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49074"/>
      </p:ext>
    </p:extLst>
  </p:cSld>
  <p:clrMapOvr>
    <a:masterClrMapping/>
  </p:clrMapOvr>
  <p:transition spd="slow"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5224" y="38101"/>
            <a:ext cx="2252927" cy="5992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6442" y="38101"/>
            <a:ext cx="6593681" cy="5992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E8C6E-7EC2-4080-B3D5-3AE0C661A95D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418651"/>
      </p:ext>
    </p:extLst>
  </p:cSld>
  <p:clrMapOvr>
    <a:masterClrMapping/>
  </p:clrMapOvr>
  <p:transition spd="slow"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442" y="38100"/>
            <a:ext cx="8942917" cy="571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330200" y="1066801"/>
            <a:ext cx="8997950" cy="496411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7EB39-3483-4702-9F5F-CFDB2585B29B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527381"/>
      </p:ext>
    </p:extLst>
  </p:cSld>
  <p:clrMapOvr>
    <a:masterClrMapping/>
  </p:clrMapOvr>
  <p:transition spd="slow">
    <p:zo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0"/>
            <a:ext cx="8942917" cy="571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12750" y="1066801"/>
            <a:ext cx="8997950" cy="496411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238250" y="6159500"/>
            <a:ext cx="44577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12750" y="6400800"/>
            <a:ext cx="577850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C7633-B50E-4093-967A-78903DA51F20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228275"/>
      </p:ext>
    </p:extLst>
  </p:cSld>
  <p:clrMapOvr>
    <a:masterClrMapping/>
  </p:clrMapOvr>
  <p:transition spd="med"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442" y="38100"/>
            <a:ext cx="8942917" cy="571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30200" y="1066801"/>
            <a:ext cx="8997950" cy="496411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A25AD-56E6-43B0-ADC7-CE82C3E58E18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61165"/>
      </p:ext>
    </p:extLst>
  </p:cSld>
  <p:clrMapOvr>
    <a:masterClrMapping/>
  </p:clrMapOvr>
  <p:transition spd="med"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0"/>
            <a:ext cx="8942917" cy="571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12750" y="1066801"/>
            <a:ext cx="4416425" cy="49641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994275" y="1066801"/>
            <a:ext cx="4416425" cy="496411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238250" y="6159500"/>
            <a:ext cx="44577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12750" y="6400800"/>
            <a:ext cx="577850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717E9-DF7D-4DB1-BE1E-89A90D4C9442}" type="slidenum">
              <a:rPr lang="nl-NL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59430"/>
      </p:ext>
    </p:extLst>
  </p:cSld>
  <p:clrMapOvr>
    <a:masterClrMapping/>
  </p:clrMapOvr>
  <p:transition spd="slow">
    <p:zo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23" y="90175"/>
            <a:ext cx="9379747" cy="71438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723" y="1142986"/>
            <a:ext cx="9379747" cy="4643469"/>
          </a:xfrm>
          <a:prstGeom prst="rect">
            <a:avLst/>
          </a:prstGeom>
        </p:spPr>
        <p:txBody>
          <a:bodyPr anchor="t" anchorCtr="0"/>
          <a:lstStyle>
            <a:lvl1pPr marL="268288" indent="-268288" algn="l" defTabSz="914400" rtl="0" eaLnBrk="1" latinLnBrk="0" hangingPunct="1">
              <a:spcBef>
                <a:spcPts val="18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4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20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890314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216725" y="1285860"/>
            <a:ext cx="4581495" cy="4429156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5090425" y="1285860"/>
            <a:ext cx="4581495" cy="4429156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520907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142" y="1285860"/>
            <a:ext cx="4566079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 b="1">
                <a:solidFill>
                  <a:srgbClr val="05368B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0425" y="1285860"/>
            <a:ext cx="4602000" cy="6397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200" b="1">
                <a:solidFill>
                  <a:srgbClr val="05368B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216725" y="1912505"/>
            <a:ext cx="4581495" cy="3678686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5090425" y="1912505"/>
            <a:ext cx="4581495" cy="3678686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spcBef>
                <a:spcPts val="12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 lang="en-US" sz="22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1488" indent="-203200" algn="l" defTabSz="914400" rtl="0" eaLnBrk="1" latinLnBrk="0" hangingPunct="1">
              <a:spcBef>
                <a:spcPts val="300"/>
              </a:spcBef>
              <a:buFont typeface="Arial" pitchFamily="34" charset="0"/>
              <a:buChar char="•"/>
              <a:defRPr lang="en-US" sz="20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57238" indent="-266700" algn="l" defTabSz="720725" rtl="0" eaLnBrk="1" latinLnBrk="0" hangingPunct="1">
              <a:spcBef>
                <a:spcPts val="0"/>
              </a:spcBef>
              <a:buClr>
                <a:srgbClr val="FF0000"/>
              </a:buClr>
              <a:buFont typeface="Arial" pitchFamily="34" charset="0"/>
              <a:buChar char="&gt;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1088" indent="-265113" algn="l" defTabSz="914400" rtl="0" eaLnBrk="1" latinLnBrk="0" hangingPunct="1">
              <a:spcBef>
                <a:spcPts val="0"/>
              </a:spcBef>
              <a:buClr>
                <a:srgbClr val="06368B"/>
              </a:buClr>
              <a:buFont typeface="Arial" pitchFamily="34" charset="0"/>
              <a:buChar char="–"/>
              <a:defRPr lang="en-US" sz="1800" kern="1200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7313" indent="-277813" algn="l" defTabSz="914400" rtl="0" eaLnBrk="1" latinLnBrk="0" hangingPunct="1">
              <a:spcBef>
                <a:spcPts val="0"/>
              </a:spcBef>
              <a:defRPr lang="en-US" sz="1800" kern="120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17516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400" y="92036"/>
            <a:ext cx="9379500" cy="712800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1037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0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.jpe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_head1_de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906000" cy="11612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>
            <a:off x="0" y="6196610"/>
            <a:ext cx="9906000" cy="0"/>
          </a:xfrm>
          <a:prstGeom prst="line">
            <a:avLst/>
          </a:prstGeom>
          <a:ln w="22225">
            <a:solidFill>
              <a:srgbClr val="7FB9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202163" y="6468930"/>
            <a:ext cx="541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F440C9E-8CD4-414B-A1A4-9B21F6505BF4}" type="slidenum">
              <a:rPr lang="en-US" sz="1000" smtClean="0">
                <a:solidFill>
                  <a:srgbClr val="06368B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400" dirty="0">
              <a:solidFill>
                <a:srgbClr val="06368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ENG_log_ivm_F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8464" y="6311831"/>
            <a:ext cx="2838506" cy="501547"/>
          </a:xfrm>
          <a:prstGeom prst="rect">
            <a:avLst/>
          </a:prstGeom>
        </p:spPr>
      </p:pic>
      <p:pic>
        <p:nvPicPr>
          <p:cNvPr id="12" name="Picture 11" descr="content_head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906000" cy="11097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90" r:id="rId3"/>
    <p:sldLayoutId id="214748369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02163" y="6468930"/>
            <a:ext cx="541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F440C9E-8CD4-414B-A1A4-9B21F6505BF4}" type="slidenum">
              <a:rPr lang="en-US" sz="1000" smtClean="0">
                <a:solidFill>
                  <a:srgbClr val="06368B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400" dirty="0">
              <a:solidFill>
                <a:srgbClr val="06368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content_head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11097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202163" y="6468930"/>
            <a:ext cx="541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F440C9E-8CD4-414B-A1A4-9B21F6505BF4}" type="slidenum">
              <a:rPr lang="en-US" sz="1000" smtClean="0">
                <a:solidFill>
                  <a:srgbClr val="06368B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400" dirty="0">
              <a:solidFill>
                <a:srgbClr val="06368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content_head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906000" cy="110976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6196610"/>
            <a:ext cx="9906000" cy="0"/>
          </a:xfrm>
          <a:prstGeom prst="line">
            <a:avLst/>
          </a:prstGeom>
          <a:ln w="22225">
            <a:solidFill>
              <a:srgbClr val="7FB9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ENG_log_ivm_F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464" y="6311831"/>
            <a:ext cx="2838506" cy="5015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202163" y="6468930"/>
            <a:ext cx="541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F440C9E-8CD4-414B-A1A4-9B21F6505BF4}" type="slidenum">
              <a:rPr lang="en-US" sz="1000" smtClean="0">
                <a:solidFill>
                  <a:srgbClr val="06368B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400" dirty="0">
              <a:solidFill>
                <a:srgbClr val="06368B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196610"/>
            <a:ext cx="9906000" cy="0"/>
          </a:xfrm>
          <a:prstGeom prst="line">
            <a:avLst/>
          </a:prstGeom>
          <a:ln w="22225">
            <a:solidFill>
              <a:srgbClr val="7FB9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ENG_log_ivm_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464" y="6311831"/>
            <a:ext cx="2838506" cy="5015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202163" y="6468930"/>
            <a:ext cx="541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F440C9E-8CD4-414B-A1A4-9B21F6505BF4}" type="slidenum">
              <a:rPr lang="en-US" sz="1000" smtClean="0">
                <a:solidFill>
                  <a:srgbClr val="06368B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400" dirty="0">
              <a:solidFill>
                <a:srgbClr val="06368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ontent_head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490"/>
            <a:ext cx="9906000" cy="11097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202163" y="6468930"/>
            <a:ext cx="541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F440C9E-8CD4-414B-A1A4-9B21F6505BF4}" type="slidenum">
              <a:rPr lang="en-US" sz="1000" smtClean="0">
                <a:solidFill>
                  <a:srgbClr val="06368B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400" dirty="0">
              <a:solidFill>
                <a:srgbClr val="06368B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gray">
          <a:xfrm>
            <a:off x="0" y="6715148"/>
            <a:ext cx="9906000" cy="142852"/>
          </a:xfrm>
          <a:prstGeom prst="rect">
            <a:avLst/>
          </a:prstGeom>
          <a:solidFill>
            <a:srgbClr val="063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0" y="6196610"/>
            <a:ext cx="9906000" cy="0"/>
          </a:xfrm>
          <a:prstGeom prst="line">
            <a:avLst/>
          </a:prstGeom>
          <a:ln>
            <a:solidFill>
              <a:srgbClr val="0636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ENG_log_ivm_FC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9530" y="6289732"/>
            <a:ext cx="2476517" cy="40392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202163" y="6468930"/>
            <a:ext cx="541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F440C9E-8CD4-414B-A1A4-9B21F6505BF4}" type="slidenum">
              <a:rPr lang="en-US" sz="1000" smtClean="0">
                <a:solidFill>
                  <a:srgbClr val="06368B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400" dirty="0">
              <a:solidFill>
                <a:srgbClr val="06368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Afbeelding 11" descr="foto_liggend1.jpg"/>
          <p:cNvPicPr>
            <a:picLocks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0" y="813090"/>
            <a:ext cx="9906000" cy="108000"/>
          </a:xfrm>
          <a:prstGeom prst="rect">
            <a:avLst/>
          </a:prstGeom>
        </p:spPr>
      </p:pic>
      <p:sp>
        <p:nvSpPr>
          <p:cNvPr id="10" name="Rechthoek 13"/>
          <p:cNvSpPr/>
          <p:nvPr/>
        </p:nvSpPr>
        <p:spPr bwMode="gray">
          <a:xfrm>
            <a:off x="0" y="813090"/>
            <a:ext cx="9906000" cy="108000"/>
          </a:xfrm>
          <a:prstGeom prst="rect">
            <a:avLst/>
          </a:prstGeom>
          <a:solidFill>
            <a:srgbClr val="6DBD4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1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20" r:id="rId2"/>
    <p:sldLayoutId id="2147483721" r:id="rId3"/>
    <p:sldLayoutId id="2147483722" r:id="rId4"/>
    <p:sldLayoutId id="214748372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6442" y="38100"/>
            <a:ext cx="894291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0200" y="1066801"/>
            <a:ext cx="8997950" cy="496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Click to edit Master text styles</a:t>
            </a:r>
          </a:p>
          <a:p>
            <a:pPr lvl="1"/>
            <a:r>
              <a:rPr lang="nl-NL" altLang="en-US" smtClean="0"/>
              <a:t>Second level</a:t>
            </a:r>
          </a:p>
          <a:p>
            <a:pPr lvl="2"/>
            <a:r>
              <a:rPr lang="nl-NL" altLang="en-US" smtClean="0"/>
              <a:t>Third level</a:t>
            </a:r>
          </a:p>
          <a:p>
            <a:pPr lvl="3"/>
            <a:r>
              <a:rPr lang="nl-NL" altLang="en-US" smtClean="0"/>
              <a:t>Fourth level</a:t>
            </a:r>
          </a:p>
          <a:p>
            <a:pPr lvl="4"/>
            <a:r>
              <a:rPr lang="nl-NL" alt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20800" y="6172200"/>
            <a:ext cx="487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8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srgbClr val="FFFFFF"/>
              </a:solidFill>
              <a:latin typeface="Times" pitchFamily="18" charset="0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30200" y="6400800"/>
            <a:ext cx="577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LucidaSans Roman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79A9CE-8224-4F5E-8697-C4C51A9EFEA9}" type="slidenum">
              <a:rPr lang="nl-NL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l-NL">
              <a:solidFill>
                <a:srgbClr val="FFFFFF"/>
              </a:solidFill>
            </a:endParaRPr>
          </a:p>
        </p:txBody>
      </p:sp>
      <p:pic>
        <p:nvPicPr>
          <p:cNvPr id="17414" name="Picture 6" descr="VU logopngnieuw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201" y="6248401"/>
            <a:ext cx="17954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9119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</p:sldLayoutIdLst>
  <p:transition spd="slow">
    <p:zo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111C7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111C7F"/>
          </a:solidFill>
          <a:latin typeface="LucidaSansEF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111C7F"/>
          </a:solidFill>
          <a:latin typeface="LucidaSansEF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111C7F"/>
          </a:solidFill>
          <a:latin typeface="LucidaSansEF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111C7F"/>
          </a:solidFill>
          <a:latin typeface="LucidaSansEF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111C7F"/>
          </a:solidFill>
          <a:latin typeface="LucidaSansEF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111C7F"/>
          </a:solidFill>
          <a:latin typeface="LucidaSansEF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111C7F"/>
          </a:solidFill>
          <a:latin typeface="LucidaSansEF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111C7F"/>
          </a:solidFill>
          <a:latin typeface="LucidaSansEF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>
            <a:off x="0" y="6196610"/>
            <a:ext cx="9906000" cy="0"/>
          </a:xfrm>
          <a:prstGeom prst="line">
            <a:avLst/>
          </a:prstGeom>
          <a:ln w="22225">
            <a:solidFill>
              <a:srgbClr val="7FB9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202163" y="6468940"/>
            <a:ext cx="541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F440C9E-8CD4-414B-A1A4-9B21F6505BF4}" type="slidenum">
              <a:rPr lang="en-US" sz="1000" smtClean="0">
                <a:solidFill>
                  <a:srgbClr val="06368B"/>
                </a:solidFill>
                <a:cs typeface="Arial" pitchFamily="34" charset="0"/>
              </a:rPr>
              <a:pPr algn="r"/>
              <a:t>‹#›</a:t>
            </a:fld>
            <a:endParaRPr lang="en-US" sz="1400" dirty="0">
              <a:solidFill>
                <a:srgbClr val="06368B"/>
              </a:solidFill>
              <a:cs typeface="Arial" pitchFamily="34" charset="0"/>
            </a:endParaRPr>
          </a:p>
        </p:txBody>
      </p:sp>
      <p:pic>
        <p:nvPicPr>
          <p:cNvPr id="10" name="Picture 9" descr="ENG_log_ivm_F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8464" y="6311841"/>
            <a:ext cx="2838506" cy="501547"/>
          </a:xfrm>
          <a:prstGeom prst="rect">
            <a:avLst/>
          </a:prstGeom>
        </p:spPr>
      </p:pic>
      <p:pic>
        <p:nvPicPr>
          <p:cNvPr id="12" name="Picture 11" descr="content_head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906000" cy="110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8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3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2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/imgres?imgurl=http://4.bp.blogspot.com/_tOlS_Z9hex4/SWk3PJHw-dI/AAAAAAAAAEw/xMTjS1JyVHM/s400/1.+Shrimps+%C2%A9+Katie+Day+2009.jpg&amp;imgrefurl=http://katiedayonlineportfolio.blogspot.com/&amp;usg=__LSB9KyyO_zHp0ubp4BFbwzwwqD0=&amp;h=400&amp;w=300&amp;sz=34&amp;hl=hu&amp;start=70&amp;um=1&amp;tbnid=hiwgO5Uc9eLH6M:&amp;tbnh=124&amp;tbnw=93&amp;prev=/images?q=shrimps&amp;ndsp=21&amp;hl=hu&amp;rlz=1T4SKPB_enNL265NL266&amp;sa=N&amp;start=63&amp;um=1" TargetMode="External"/><Relationship Id="rId13" Type="http://schemas.openxmlformats.org/officeDocument/2006/relationships/image" Target="../media/image38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3.jpeg"/><Relationship Id="rId12" Type="http://schemas.openxmlformats.org/officeDocument/2006/relationships/image" Target="../media/image37.jpeg"/><Relationship Id="rId17" Type="http://schemas.openxmlformats.org/officeDocument/2006/relationships/image" Target="../media/image41.jpe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8.jpeg"/><Relationship Id="rId1" Type="http://schemas.openxmlformats.org/officeDocument/2006/relationships/tags" Target="../tags/tag6.xml"/><Relationship Id="rId6" Type="http://schemas.openxmlformats.org/officeDocument/2006/relationships/hyperlink" Target="http://images.google.com/imgres?imgurl=http://www.futureofthebook.org/sivavaidhyanathan/archives/crab!.jpg&amp;imgrefurl=http://www.sivacracy.net/2006/04/crabs.html&amp;usg=__l_z1z7FuyRYsqcicCacPNVHf848=&amp;h=504&amp;w=800&amp;sz=35&amp;hl=hu&amp;start=2&amp;um=1&amp;tbnid=4HvF4mE1TBcJuM:&amp;tbnh=90&amp;tbnw=143&amp;prev=/images?q=crab&amp;hl=hu&amp;rlz=1T4SKPB_enNL265NL266&amp;um=1" TargetMode="External"/><Relationship Id="rId11" Type="http://schemas.openxmlformats.org/officeDocument/2006/relationships/image" Target="../media/image36.jpeg"/><Relationship Id="rId5" Type="http://schemas.openxmlformats.org/officeDocument/2006/relationships/image" Target="../media/image32.jpeg"/><Relationship Id="rId15" Type="http://schemas.openxmlformats.org/officeDocument/2006/relationships/image" Target="../media/image40.jpeg"/><Relationship Id="rId10" Type="http://schemas.openxmlformats.org/officeDocument/2006/relationships/image" Target="../media/image35.jpeg"/><Relationship Id="rId4" Type="http://schemas.openxmlformats.org/officeDocument/2006/relationships/hyperlink" Target="http://images.google.com/imgres?imgurl=http://rasamalaysia.com/uploaded_images/cockles.jpg&amp;imgrefurl=http://rasamalaysia.com/uploaded_images/&amp;usg=__4wodcdrX2890oBJFNBqY2IJ5lDk=&amp;h=480&amp;w=640&amp;sz=32&amp;hl=hu&amp;start=3&amp;um=1&amp;tbnid=rgg2GY0arci5wM:&amp;tbnh=103&amp;tbnw=137&amp;prev=/images?q=cockles&amp;hl=hu&amp;rlz=1T4SKPB_enNL265NL266&amp;um=1" TargetMode="External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6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jpeg"/><Relationship Id="rId1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9.gif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lide_hea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3447" y="5041606"/>
            <a:ext cx="9919447" cy="1832327"/>
          </a:xfrm>
          <a:prstGeom prst="rect">
            <a:avLst/>
          </a:prstGeom>
        </p:spPr>
      </p:pic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257759" y="5157192"/>
            <a:ext cx="9447770" cy="940016"/>
          </a:xfrm>
        </p:spPr>
        <p:txBody>
          <a:bodyPr/>
          <a:lstStyle/>
          <a:p>
            <a:r>
              <a:rPr lang="en-US" altLang="zh-CN" sz="2800" b="1" dirty="0">
                <a:latin typeface="Calibri" panose="020F0502020204030204" pitchFamily="34" charset="0"/>
              </a:rPr>
              <a:t>Comprehensive </a:t>
            </a:r>
            <a:r>
              <a:rPr lang="en-US" altLang="zh-CN" sz="2800" b="1" dirty="0" smtClean="0">
                <a:latin typeface="Calibri" panose="020F0502020204030204" pitchFamily="34" charset="0"/>
              </a:rPr>
              <a:t>Two-Dimensional </a:t>
            </a:r>
            <a:r>
              <a:rPr lang="en-US" altLang="zh-CN" sz="2800" b="1" dirty="0">
                <a:latin typeface="Calibri" panose="020F0502020204030204" pitchFamily="34" charset="0"/>
              </a:rPr>
              <a:t>Liquid Chromatography for </a:t>
            </a:r>
            <a:r>
              <a:rPr lang="en-US" altLang="zh-CN" sz="2800" b="1" dirty="0" smtClean="0">
                <a:latin typeface="Calibri" panose="020F0502020204030204" pitchFamily="34" charset="0"/>
              </a:rPr>
              <a:t>Effect-Directed Analysis </a:t>
            </a:r>
            <a:r>
              <a:rPr lang="en-US" altLang="zh-CN" sz="2800" b="1" dirty="0">
                <a:latin typeface="Calibri" panose="020F0502020204030204" pitchFamily="34" charset="0"/>
              </a:rPr>
              <a:t>in Effluents and Surface Water</a:t>
            </a: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995" y="6381328"/>
            <a:ext cx="9203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i="1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itchFamily="34" charset="0"/>
              </a:rPr>
              <a:t>Xiyu</a:t>
            </a:r>
            <a:r>
              <a:rPr lang="nl-NL" sz="2000" b="1" i="1" dirty="0" smtClean="0">
                <a:solidFill>
                  <a:schemeClr val="bg1"/>
                </a:solidFill>
                <a:latin typeface="Georgia" panose="02040502050405020303" pitchFamily="18" charset="0"/>
                <a:cs typeface="Arial" pitchFamily="34" charset="0"/>
              </a:rPr>
              <a:t> Ouyang, Jacob de Boer</a:t>
            </a:r>
            <a:endParaRPr lang="en-US" sz="2000" b="1" dirty="0">
              <a:solidFill>
                <a:schemeClr val="bg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pic>
        <p:nvPicPr>
          <p:cNvPr id="9" name="Picture 9" descr="EDA-EMERGE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92961" y="0"/>
            <a:ext cx="1122688" cy="9087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649" y="76406"/>
            <a:ext cx="1168216" cy="104833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949" y="1124744"/>
            <a:ext cx="1051316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07">
        <p14:prism isContent="1"/>
      </p:transition>
    </mc:Choice>
    <mc:Fallback>
      <p:transition spd="slow" advTm="159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 smtClean="0">
                <a:latin typeface="Calibri" panose="020F0502020204030204" pitchFamily="34" charset="0"/>
              </a:rPr>
              <a:t>Objective</a:t>
            </a:r>
            <a:endParaRPr lang="en-US" sz="4400" b="0" dirty="0"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758" y="1988840"/>
            <a:ext cx="10182596" cy="204671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sz="28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Develop an </a:t>
            </a:r>
            <a:r>
              <a:rPr lang="en-US" sz="2800" dirty="0" err="1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LCxLC</a:t>
            </a:r>
            <a:r>
              <a:rPr lang="en-US" sz="28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 system linked to a fraction </a:t>
            </a:r>
            <a:r>
              <a:rPr lang="en-US" sz="2800" dirty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collector and </a:t>
            </a:r>
          </a:p>
          <a:p>
            <a:pPr algn="ctr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sz="28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high resolution mass spectrometer to support the identification </a:t>
            </a:r>
          </a:p>
          <a:p>
            <a:pPr algn="ctr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sz="28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and monitoring of emerging toxicants in effect-directed </a:t>
            </a:r>
          </a:p>
          <a:p>
            <a:pPr algn="ctr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sz="28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analysis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817" y="5661250"/>
            <a:ext cx="62245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495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Title 1"/>
          <p:cNvSpPr>
            <a:spLocks noGrp="1"/>
          </p:cNvSpPr>
          <p:nvPr>
            <p:ph type="title"/>
          </p:nvPr>
        </p:nvSpPr>
        <p:spPr>
          <a:xfrm>
            <a:off x="314911" y="184768"/>
            <a:ext cx="7542912" cy="544188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Instrumentation: LCxLC-ToF MS/UV-FC</a:t>
            </a:r>
            <a:endParaRPr lang="en-US" dirty="0">
              <a:latin typeface="+mj-lt"/>
            </a:endParaRPr>
          </a:p>
        </p:txBody>
      </p:sp>
      <p:pic>
        <p:nvPicPr>
          <p:cNvPr id="554" name="Picture 9" descr="EDA-EMERGE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0792" y="6237312"/>
            <a:ext cx="728695" cy="560015"/>
          </a:xfrm>
          <a:prstGeom prst="rect">
            <a:avLst/>
          </a:prstGeom>
        </p:spPr>
      </p:pic>
      <p:grpSp>
        <p:nvGrpSpPr>
          <p:cNvPr id="829" name="Group 415"/>
          <p:cNvGrpSpPr/>
          <p:nvPr/>
        </p:nvGrpSpPr>
        <p:grpSpPr>
          <a:xfrm>
            <a:off x="320089" y="1628800"/>
            <a:ext cx="9585911" cy="3816424"/>
            <a:chOff x="1639378" y="1952923"/>
            <a:chExt cx="9585911" cy="3816424"/>
          </a:xfrm>
        </p:grpSpPr>
        <p:grpSp>
          <p:nvGrpSpPr>
            <p:cNvPr id="830" name="Group 416"/>
            <p:cNvGrpSpPr/>
            <p:nvPr/>
          </p:nvGrpSpPr>
          <p:grpSpPr>
            <a:xfrm>
              <a:off x="1639378" y="2897936"/>
              <a:ext cx="1771818" cy="1250829"/>
              <a:chOff x="661360" y="1702283"/>
              <a:chExt cx="1771818" cy="1250829"/>
            </a:xfrm>
          </p:grpSpPr>
          <p:grpSp>
            <p:nvGrpSpPr>
              <p:cNvPr id="952" name="Group 538"/>
              <p:cNvGrpSpPr/>
              <p:nvPr/>
            </p:nvGrpSpPr>
            <p:grpSpPr>
              <a:xfrm>
                <a:off x="661360" y="2228493"/>
                <a:ext cx="379563" cy="724619"/>
                <a:chOff x="500332" y="966158"/>
                <a:chExt cx="379563" cy="724619"/>
              </a:xfrm>
            </p:grpSpPr>
            <p:sp>
              <p:nvSpPr>
                <p:cNvPr id="963" name="Snip Same Side Corner Rectangle 549"/>
                <p:cNvSpPr/>
                <p:nvPr/>
              </p:nvSpPr>
              <p:spPr>
                <a:xfrm>
                  <a:off x="500332" y="1147313"/>
                  <a:ext cx="379563" cy="543464"/>
                </a:xfrm>
                <a:prstGeom prst="snip2Same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black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964" name="Rectangle 550"/>
                <p:cNvSpPr/>
                <p:nvPr/>
              </p:nvSpPr>
              <p:spPr>
                <a:xfrm>
                  <a:off x="577970" y="966158"/>
                  <a:ext cx="232913" cy="181155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>
                      <a:shade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965" name="Rectangle 551"/>
                <p:cNvSpPr/>
                <p:nvPr/>
              </p:nvSpPr>
              <p:spPr>
                <a:xfrm>
                  <a:off x="500332" y="1449238"/>
                  <a:ext cx="379563" cy="241539"/>
                </a:xfrm>
                <a:prstGeom prst="rect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</p:grpSp>
          <p:grpSp>
            <p:nvGrpSpPr>
              <p:cNvPr id="953" name="Group 539"/>
              <p:cNvGrpSpPr/>
              <p:nvPr/>
            </p:nvGrpSpPr>
            <p:grpSpPr>
              <a:xfrm>
                <a:off x="1127190" y="2228493"/>
                <a:ext cx="379563" cy="724619"/>
                <a:chOff x="500332" y="966158"/>
                <a:chExt cx="379563" cy="724619"/>
              </a:xfrm>
            </p:grpSpPr>
            <p:sp>
              <p:nvSpPr>
                <p:cNvPr id="960" name="Snip Same Side Corner Rectangle 546"/>
                <p:cNvSpPr/>
                <p:nvPr/>
              </p:nvSpPr>
              <p:spPr>
                <a:xfrm>
                  <a:off x="500332" y="1147313"/>
                  <a:ext cx="379563" cy="543464"/>
                </a:xfrm>
                <a:prstGeom prst="snip2Same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black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961" name="Rectangle 547"/>
                <p:cNvSpPr/>
                <p:nvPr/>
              </p:nvSpPr>
              <p:spPr>
                <a:xfrm>
                  <a:off x="577970" y="966158"/>
                  <a:ext cx="232913" cy="181155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>
                      <a:shade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962" name="Rectangle 548"/>
                <p:cNvSpPr/>
                <p:nvPr/>
              </p:nvSpPr>
              <p:spPr>
                <a:xfrm>
                  <a:off x="500332" y="1449238"/>
                  <a:ext cx="379563" cy="241539"/>
                </a:xfrm>
                <a:prstGeom prst="rect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</p:grpSp>
          <p:cxnSp>
            <p:nvCxnSpPr>
              <p:cNvPr id="954" name="Straight Connector 540"/>
              <p:cNvCxnSpPr/>
              <p:nvPr/>
            </p:nvCxnSpPr>
            <p:spPr>
              <a:xfrm flipV="1">
                <a:off x="851141" y="1989830"/>
                <a:ext cx="0" cy="842512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55" name="Straight Connector 541"/>
              <p:cNvCxnSpPr/>
              <p:nvPr/>
            </p:nvCxnSpPr>
            <p:spPr>
              <a:xfrm flipV="1">
                <a:off x="1305467" y="1988392"/>
                <a:ext cx="0" cy="842512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56" name="Straight Connector 542"/>
              <p:cNvCxnSpPr/>
              <p:nvPr/>
            </p:nvCxnSpPr>
            <p:spPr>
              <a:xfrm flipV="1">
                <a:off x="851147" y="1825928"/>
                <a:ext cx="163905" cy="173968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57" name="Straight Connector 543"/>
              <p:cNvCxnSpPr/>
              <p:nvPr/>
            </p:nvCxnSpPr>
            <p:spPr>
              <a:xfrm>
                <a:off x="1015052" y="1825928"/>
                <a:ext cx="744741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sp>
            <p:nvSpPr>
              <p:cNvPr id="958" name="Rectangle 544"/>
              <p:cNvSpPr/>
              <p:nvPr/>
            </p:nvSpPr>
            <p:spPr>
              <a:xfrm>
                <a:off x="1759794" y="1702283"/>
                <a:ext cx="673384" cy="388189"/>
              </a:xfrm>
              <a:prstGeom prst="rect">
                <a:avLst/>
              </a:prstGeom>
              <a:noFill/>
              <a:ln w="285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cxnSp>
            <p:nvCxnSpPr>
              <p:cNvPr id="959" name="Straight Connector 545"/>
              <p:cNvCxnSpPr/>
              <p:nvPr/>
            </p:nvCxnSpPr>
            <p:spPr>
              <a:xfrm flipV="1">
                <a:off x="1296842" y="1981564"/>
                <a:ext cx="448056" cy="5390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831" name="Rectangle 417"/>
            <p:cNvSpPr/>
            <p:nvPr/>
          </p:nvSpPr>
          <p:spPr>
            <a:xfrm>
              <a:off x="3683842" y="2897936"/>
              <a:ext cx="672858" cy="388190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832" name="Straight Connector 418"/>
            <p:cNvCxnSpPr/>
            <p:nvPr/>
          </p:nvCxnSpPr>
          <p:spPr>
            <a:xfrm>
              <a:off x="3419822" y="3092031"/>
              <a:ext cx="256032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33" name="Straight Connector 419"/>
            <p:cNvCxnSpPr/>
            <p:nvPr/>
          </p:nvCxnSpPr>
          <p:spPr>
            <a:xfrm>
              <a:off x="4365326" y="3093469"/>
              <a:ext cx="272646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sp>
          <p:nvSpPr>
            <p:cNvPr id="834" name="Rectangle 420"/>
            <p:cNvSpPr/>
            <p:nvPr/>
          </p:nvSpPr>
          <p:spPr>
            <a:xfrm>
              <a:off x="4637972" y="3021581"/>
              <a:ext cx="89663" cy="162464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35" name="Rectangle 421"/>
            <p:cNvSpPr/>
            <p:nvPr/>
          </p:nvSpPr>
          <p:spPr>
            <a:xfrm>
              <a:off x="4727635" y="3038833"/>
              <a:ext cx="854015" cy="116169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36" name="Rectangle 422"/>
            <p:cNvSpPr/>
            <p:nvPr/>
          </p:nvSpPr>
          <p:spPr>
            <a:xfrm>
              <a:off x="5584006" y="3010087"/>
              <a:ext cx="89663" cy="162464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grpSp>
          <p:nvGrpSpPr>
            <p:cNvPr id="837" name="Group 423"/>
            <p:cNvGrpSpPr/>
            <p:nvPr/>
          </p:nvGrpSpPr>
          <p:grpSpPr>
            <a:xfrm>
              <a:off x="1639378" y="4429121"/>
              <a:ext cx="1771818" cy="1250829"/>
              <a:chOff x="661360" y="1702283"/>
              <a:chExt cx="1771818" cy="1250829"/>
            </a:xfrm>
          </p:grpSpPr>
          <p:grpSp>
            <p:nvGrpSpPr>
              <p:cNvPr id="938" name="Group 524"/>
              <p:cNvGrpSpPr/>
              <p:nvPr/>
            </p:nvGrpSpPr>
            <p:grpSpPr>
              <a:xfrm>
                <a:off x="661360" y="2228493"/>
                <a:ext cx="379563" cy="724619"/>
                <a:chOff x="500332" y="966158"/>
                <a:chExt cx="379563" cy="724619"/>
              </a:xfrm>
            </p:grpSpPr>
            <p:sp>
              <p:nvSpPr>
                <p:cNvPr id="949" name="Snip Same Side Corner Rectangle 535"/>
                <p:cNvSpPr/>
                <p:nvPr/>
              </p:nvSpPr>
              <p:spPr>
                <a:xfrm>
                  <a:off x="500332" y="1147313"/>
                  <a:ext cx="379563" cy="543464"/>
                </a:xfrm>
                <a:prstGeom prst="snip2Same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black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950" name="Rectangle 536"/>
                <p:cNvSpPr/>
                <p:nvPr/>
              </p:nvSpPr>
              <p:spPr>
                <a:xfrm>
                  <a:off x="577970" y="966158"/>
                  <a:ext cx="232913" cy="181155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>
                      <a:shade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951" name="Rectangle 537"/>
                <p:cNvSpPr/>
                <p:nvPr/>
              </p:nvSpPr>
              <p:spPr>
                <a:xfrm>
                  <a:off x="500332" y="1449238"/>
                  <a:ext cx="379563" cy="241539"/>
                </a:xfrm>
                <a:prstGeom prst="rect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rgbClr val="FFC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</p:grpSp>
          <p:grpSp>
            <p:nvGrpSpPr>
              <p:cNvPr id="939" name="Group 525"/>
              <p:cNvGrpSpPr/>
              <p:nvPr/>
            </p:nvGrpSpPr>
            <p:grpSpPr>
              <a:xfrm>
                <a:off x="1127190" y="2228493"/>
                <a:ext cx="379563" cy="724619"/>
                <a:chOff x="500332" y="966158"/>
                <a:chExt cx="379563" cy="724619"/>
              </a:xfrm>
            </p:grpSpPr>
            <p:sp>
              <p:nvSpPr>
                <p:cNvPr id="946" name="Snip Same Side Corner Rectangle 532"/>
                <p:cNvSpPr/>
                <p:nvPr/>
              </p:nvSpPr>
              <p:spPr>
                <a:xfrm>
                  <a:off x="500332" y="1147313"/>
                  <a:ext cx="379563" cy="543464"/>
                </a:xfrm>
                <a:prstGeom prst="snip2Same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black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947" name="Rectangle 533"/>
                <p:cNvSpPr/>
                <p:nvPr/>
              </p:nvSpPr>
              <p:spPr>
                <a:xfrm>
                  <a:off x="577970" y="966158"/>
                  <a:ext cx="232913" cy="181155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>
                      <a:shade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948" name="Rectangle 534"/>
                <p:cNvSpPr/>
                <p:nvPr/>
              </p:nvSpPr>
              <p:spPr>
                <a:xfrm>
                  <a:off x="500332" y="1449238"/>
                  <a:ext cx="379563" cy="241539"/>
                </a:xfrm>
                <a:prstGeom prst="rect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rgbClr val="FFC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</p:grpSp>
          <p:cxnSp>
            <p:nvCxnSpPr>
              <p:cNvPr id="940" name="Straight Connector 526"/>
              <p:cNvCxnSpPr/>
              <p:nvPr/>
            </p:nvCxnSpPr>
            <p:spPr>
              <a:xfrm flipV="1">
                <a:off x="851141" y="1989830"/>
                <a:ext cx="0" cy="842512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41" name="Straight Connector 527"/>
              <p:cNvCxnSpPr/>
              <p:nvPr/>
            </p:nvCxnSpPr>
            <p:spPr>
              <a:xfrm flipV="1">
                <a:off x="1305467" y="1988392"/>
                <a:ext cx="0" cy="842512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42" name="Straight Connector 528"/>
              <p:cNvCxnSpPr/>
              <p:nvPr/>
            </p:nvCxnSpPr>
            <p:spPr>
              <a:xfrm flipV="1">
                <a:off x="851147" y="1825928"/>
                <a:ext cx="163905" cy="173968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43" name="Straight Connector 529"/>
              <p:cNvCxnSpPr/>
              <p:nvPr/>
            </p:nvCxnSpPr>
            <p:spPr>
              <a:xfrm>
                <a:off x="1015052" y="1825928"/>
                <a:ext cx="744741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944" name="Rectangle 530"/>
              <p:cNvSpPr/>
              <p:nvPr/>
            </p:nvSpPr>
            <p:spPr>
              <a:xfrm>
                <a:off x="1759794" y="1702283"/>
                <a:ext cx="673384" cy="388189"/>
              </a:xfrm>
              <a:prstGeom prst="rect">
                <a:avLst/>
              </a:prstGeom>
              <a:noFill/>
              <a:ln w="285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cxnSp>
            <p:nvCxnSpPr>
              <p:cNvPr id="945" name="Straight Connector 531"/>
              <p:cNvCxnSpPr/>
              <p:nvPr/>
            </p:nvCxnSpPr>
            <p:spPr>
              <a:xfrm flipV="1">
                <a:off x="1296842" y="1981564"/>
                <a:ext cx="448056" cy="5390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838" name="TextBox 424"/>
            <p:cNvSpPr txBox="1"/>
            <p:nvPr/>
          </p:nvSpPr>
          <p:spPr>
            <a:xfrm>
              <a:off x="2527908" y="3298590"/>
              <a:ext cx="1096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pump 1 (HPLC)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39" name="TextBox 425"/>
            <p:cNvSpPr txBox="1"/>
            <p:nvPr/>
          </p:nvSpPr>
          <p:spPr>
            <a:xfrm>
              <a:off x="2484771" y="4816831"/>
              <a:ext cx="11990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pump 2 (UPLC)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40" name="TextBox 426"/>
            <p:cNvSpPr txBox="1"/>
            <p:nvPr/>
          </p:nvSpPr>
          <p:spPr>
            <a:xfrm>
              <a:off x="3533156" y="3294761"/>
              <a:ext cx="1096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auto-sampler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841" name="Straight Connector 427"/>
            <p:cNvCxnSpPr/>
            <p:nvPr/>
          </p:nvCxnSpPr>
          <p:spPr>
            <a:xfrm flipV="1">
              <a:off x="3422626" y="4621032"/>
              <a:ext cx="2651760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grpSp>
          <p:nvGrpSpPr>
            <p:cNvPr id="842" name="Group 428"/>
            <p:cNvGrpSpPr/>
            <p:nvPr/>
          </p:nvGrpSpPr>
          <p:grpSpPr>
            <a:xfrm>
              <a:off x="6227583" y="3155002"/>
              <a:ext cx="1232980" cy="1250829"/>
              <a:chOff x="3003206" y="3196078"/>
              <a:chExt cx="1232980" cy="1250829"/>
            </a:xfrm>
          </p:grpSpPr>
          <p:sp>
            <p:nvSpPr>
              <p:cNvPr id="928" name="Oval 514"/>
              <p:cNvSpPr/>
              <p:nvPr/>
            </p:nvSpPr>
            <p:spPr>
              <a:xfrm>
                <a:off x="3003206" y="3196078"/>
                <a:ext cx="1232980" cy="1250829"/>
              </a:xfrm>
              <a:prstGeom prst="ellipse">
                <a:avLst/>
              </a:prstGeom>
              <a:noFill/>
              <a:ln w="285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929" name="Oval 515"/>
              <p:cNvSpPr/>
              <p:nvPr/>
            </p:nvSpPr>
            <p:spPr>
              <a:xfrm>
                <a:off x="3574864" y="3252136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930" name="Oval 516"/>
              <p:cNvSpPr/>
              <p:nvPr/>
            </p:nvSpPr>
            <p:spPr>
              <a:xfrm>
                <a:off x="4093168" y="3767106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931" name="Oval 517"/>
              <p:cNvSpPr/>
              <p:nvPr/>
            </p:nvSpPr>
            <p:spPr>
              <a:xfrm>
                <a:off x="3075056" y="3767106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932" name="Oval 518"/>
              <p:cNvSpPr/>
              <p:nvPr/>
            </p:nvSpPr>
            <p:spPr>
              <a:xfrm>
                <a:off x="3574863" y="4284711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933" name="Oval 519"/>
              <p:cNvSpPr/>
              <p:nvPr/>
            </p:nvSpPr>
            <p:spPr>
              <a:xfrm>
                <a:off x="3200466" y="3409624"/>
                <a:ext cx="839347" cy="83404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934" name="Oval 520"/>
              <p:cNvSpPr/>
              <p:nvPr/>
            </p:nvSpPr>
            <p:spPr>
              <a:xfrm>
                <a:off x="3350578" y="3991393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935" name="Oval 521"/>
              <p:cNvSpPr/>
              <p:nvPr/>
            </p:nvSpPr>
            <p:spPr>
              <a:xfrm>
                <a:off x="3341941" y="3560082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936" name="Oval 522"/>
              <p:cNvSpPr/>
              <p:nvPr/>
            </p:nvSpPr>
            <p:spPr>
              <a:xfrm>
                <a:off x="3768606" y="3558630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937" name="Oval 523"/>
              <p:cNvSpPr/>
              <p:nvPr/>
            </p:nvSpPr>
            <p:spPr>
              <a:xfrm>
                <a:off x="3777243" y="3991393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</p:grpSp>
        <p:cxnSp>
          <p:nvCxnSpPr>
            <p:cNvPr id="843" name="Straight Connector 429"/>
            <p:cNvCxnSpPr>
              <a:endCxn id="931" idx="1"/>
            </p:cNvCxnSpPr>
            <p:nvPr/>
          </p:nvCxnSpPr>
          <p:spPr>
            <a:xfrm>
              <a:off x="5933177" y="3091383"/>
              <a:ext cx="379387" cy="649175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44" name="Straight Connector 430"/>
            <p:cNvCxnSpPr/>
            <p:nvPr/>
          </p:nvCxnSpPr>
          <p:spPr>
            <a:xfrm flipH="1" flipV="1">
              <a:off x="6363940" y="2893640"/>
              <a:ext cx="239185" cy="631829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45" name="Straight Connector 431"/>
            <p:cNvCxnSpPr/>
            <p:nvPr/>
          </p:nvCxnSpPr>
          <p:spPr>
            <a:xfrm>
              <a:off x="5790952" y="2897936"/>
              <a:ext cx="585216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46" name="Straight Connector 432"/>
            <p:cNvCxnSpPr/>
            <p:nvPr/>
          </p:nvCxnSpPr>
          <p:spPr>
            <a:xfrm flipV="1">
              <a:off x="6068804" y="4009300"/>
              <a:ext cx="512064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47" name="Straight Connector 433"/>
            <p:cNvCxnSpPr/>
            <p:nvPr/>
          </p:nvCxnSpPr>
          <p:spPr>
            <a:xfrm flipV="1">
              <a:off x="6860728" y="2972829"/>
              <a:ext cx="140892" cy="245051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48" name="Straight Connector 434"/>
            <p:cNvCxnSpPr/>
            <p:nvPr/>
          </p:nvCxnSpPr>
          <p:spPr>
            <a:xfrm flipV="1">
              <a:off x="6989739" y="2974734"/>
              <a:ext cx="210312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49" name="Straight Connector 435"/>
            <p:cNvCxnSpPr/>
            <p:nvPr/>
          </p:nvCxnSpPr>
          <p:spPr>
            <a:xfrm>
              <a:off x="6064729" y="2619986"/>
              <a:ext cx="0" cy="1404666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50" name="Straight Connector 436"/>
            <p:cNvCxnSpPr/>
            <p:nvPr/>
          </p:nvCxnSpPr>
          <p:spPr>
            <a:xfrm flipV="1">
              <a:off x="7186902" y="2607115"/>
              <a:ext cx="0" cy="36576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51" name="Straight Connector 437"/>
            <p:cNvCxnSpPr/>
            <p:nvPr/>
          </p:nvCxnSpPr>
          <p:spPr>
            <a:xfrm flipV="1">
              <a:off x="5665423" y="3093469"/>
              <a:ext cx="279743" cy="1188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52" name="Straight Connector 438"/>
            <p:cNvCxnSpPr>
              <a:stCxn id="936" idx="2"/>
            </p:cNvCxnSpPr>
            <p:nvPr/>
          </p:nvCxnSpPr>
          <p:spPr>
            <a:xfrm flipH="1">
              <a:off x="6610943" y="3567154"/>
              <a:ext cx="411480" cy="0"/>
            </a:xfrm>
            <a:prstGeom prst="line">
              <a:avLst/>
            </a:prstGeom>
            <a:noFill/>
            <a:ln w="10160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sp>
          <p:nvSpPr>
            <p:cNvPr id="853" name="Freeform 439"/>
            <p:cNvSpPr/>
            <p:nvPr/>
          </p:nvSpPr>
          <p:spPr>
            <a:xfrm rot="16200000">
              <a:off x="6358100" y="3794958"/>
              <a:ext cx="479028" cy="486057"/>
            </a:xfrm>
            <a:custGeom>
              <a:avLst/>
              <a:gdLst>
                <a:gd name="connsiteX0" fmla="*/ 0 w 552090"/>
                <a:gd name="connsiteY0" fmla="*/ 552091 h 552091"/>
                <a:gd name="connsiteX1" fmla="*/ 163902 w 552090"/>
                <a:gd name="connsiteY1" fmla="*/ 189781 h 552091"/>
                <a:gd name="connsiteX2" fmla="*/ 552090 w 552090"/>
                <a:gd name="connsiteY2" fmla="*/ 0 h 55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090" h="552091">
                  <a:moveTo>
                    <a:pt x="0" y="552091"/>
                  </a:moveTo>
                  <a:cubicBezTo>
                    <a:pt x="35943" y="416943"/>
                    <a:pt x="71887" y="281796"/>
                    <a:pt x="163902" y="189781"/>
                  </a:cubicBezTo>
                  <a:cubicBezTo>
                    <a:pt x="255917" y="97766"/>
                    <a:pt x="404003" y="48883"/>
                    <a:pt x="552090" y="0"/>
                  </a:cubicBezTo>
                </a:path>
              </a:pathLst>
            </a:custGeom>
            <a:noFill/>
            <a:ln w="10160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grpSp>
          <p:nvGrpSpPr>
            <p:cNvPr id="854" name="Group 440"/>
            <p:cNvGrpSpPr/>
            <p:nvPr/>
          </p:nvGrpSpPr>
          <p:grpSpPr>
            <a:xfrm>
              <a:off x="6287779" y="2353098"/>
              <a:ext cx="698740" cy="288945"/>
              <a:chOff x="7504981" y="1345722"/>
              <a:chExt cx="1308345" cy="288945"/>
            </a:xfrm>
          </p:grpSpPr>
          <p:cxnSp>
            <p:nvCxnSpPr>
              <p:cNvPr id="912" name="Straight Connector 498"/>
              <p:cNvCxnSpPr/>
              <p:nvPr/>
            </p:nvCxnSpPr>
            <p:spPr>
              <a:xfrm flipV="1">
                <a:off x="7504981" y="1362974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3" name="Straight Connector 499"/>
              <p:cNvCxnSpPr/>
              <p:nvPr/>
            </p:nvCxnSpPr>
            <p:spPr>
              <a:xfrm flipV="1">
                <a:off x="7668883" y="1362974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4" name="Straight Connector 500"/>
              <p:cNvCxnSpPr/>
              <p:nvPr/>
            </p:nvCxnSpPr>
            <p:spPr>
              <a:xfrm flipV="1">
                <a:off x="7677510" y="1354348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5" name="Straight Connector 501"/>
              <p:cNvCxnSpPr/>
              <p:nvPr/>
            </p:nvCxnSpPr>
            <p:spPr>
              <a:xfrm flipV="1">
                <a:off x="7832785" y="1354348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6" name="Straight Connector 502"/>
              <p:cNvCxnSpPr/>
              <p:nvPr/>
            </p:nvCxnSpPr>
            <p:spPr>
              <a:xfrm flipV="1">
                <a:off x="7821285" y="1362974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7" name="Straight Connector 503"/>
              <p:cNvCxnSpPr/>
              <p:nvPr/>
            </p:nvCxnSpPr>
            <p:spPr>
              <a:xfrm flipV="1">
                <a:off x="7985187" y="1362974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8" name="Straight Connector 504"/>
              <p:cNvCxnSpPr/>
              <p:nvPr/>
            </p:nvCxnSpPr>
            <p:spPr>
              <a:xfrm flipV="1">
                <a:off x="7993814" y="1354348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9" name="Straight Connector 505"/>
              <p:cNvCxnSpPr/>
              <p:nvPr/>
            </p:nvCxnSpPr>
            <p:spPr>
              <a:xfrm flipV="1">
                <a:off x="8149089" y="1354348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0" name="Straight Connector 506"/>
              <p:cNvCxnSpPr/>
              <p:nvPr/>
            </p:nvCxnSpPr>
            <p:spPr>
              <a:xfrm flipV="1">
                <a:off x="8157717" y="1354348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1" name="Straight Connector 507"/>
              <p:cNvCxnSpPr/>
              <p:nvPr/>
            </p:nvCxnSpPr>
            <p:spPr>
              <a:xfrm flipV="1">
                <a:off x="8321619" y="1354348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2" name="Straight Connector 508"/>
              <p:cNvCxnSpPr/>
              <p:nvPr/>
            </p:nvCxnSpPr>
            <p:spPr>
              <a:xfrm flipV="1">
                <a:off x="8330246" y="1345722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3" name="Straight Connector 509"/>
              <p:cNvCxnSpPr/>
              <p:nvPr/>
            </p:nvCxnSpPr>
            <p:spPr>
              <a:xfrm flipV="1">
                <a:off x="8485521" y="1345722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4" name="Straight Connector 510"/>
              <p:cNvCxnSpPr/>
              <p:nvPr/>
            </p:nvCxnSpPr>
            <p:spPr>
              <a:xfrm flipV="1">
                <a:off x="8474021" y="1354348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5" name="Straight Connector 511"/>
              <p:cNvCxnSpPr/>
              <p:nvPr/>
            </p:nvCxnSpPr>
            <p:spPr>
              <a:xfrm flipV="1">
                <a:off x="8637923" y="1354348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6" name="Straight Connector 512"/>
              <p:cNvCxnSpPr/>
              <p:nvPr/>
            </p:nvCxnSpPr>
            <p:spPr>
              <a:xfrm flipV="1">
                <a:off x="8646550" y="1345722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27" name="Straight Connector 513"/>
              <p:cNvCxnSpPr/>
              <p:nvPr/>
            </p:nvCxnSpPr>
            <p:spPr>
              <a:xfrm flipV="1">
                <a:off x="8801825" y="1345722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855" name="Straight Connector 441"/>
            <p:cNvCxnSpPr/>
            <p:nvPr/>
          </p:nvCxnSpPr>
          <p:spPr>
            <a:xfrm flipV="1">
              <a:off x="6074960" y="2631513"/>
              <a:ext cx="221262" cy="1188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56" name="Straight Connector 442"/>
            <p:cNvCxnSpPr/>
            <p:nvPr/>
          </p:nvCxnSpPr>
          <p:spPr>
            <a:xfrm flipV="1">
              <a:off x="6967722" y="2620996"/>
              <a:ext cx="221262" cy="1188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57" name="Straight Connector 443"/>
            <p:cNvCxnSpPr/>
            <p:nvPr/>
          </p:nvCxnSpPr>
          <p:spPr>
            <a:xfrm>
              <a:off x="5795452" y="1954917"/>
              <a:ext cx="9843" cy="943019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58" name="Straight Connector 444"/>
            <p:cNvCxnSpPr/>
            <p:nvPr/>
          </p:nvCxnSpPr>
          <p:spPr>
            <a:xfrm flipH="1">
              <a:off x="6626518" y="3996743"/>
              <a:ext cx="411480" cy="3174"/>
            </a:xfrm>
            <a:prstGeom prst="line">
              <a:avLst/>
            </a:prstGeom>
            <a:noFill/>
            <a:ln w="1016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859" name="Freeform 445"/>
            <p:cNvSpPr/>
            <p:nvPr/>
          </p:nvSpPr>
          <p:spPr>
            <a:xfrm rot="5400000">
              <a:off x="6855239" y="3254745"/>
              <a:ext cx="503683" cy="526685"/>
            </a:xfrm>
            <a:custGeom>
              <a:avLst/>
              <a:gdLst>
                <a:gd name="connsiteX0" fmla="*/ 0 w 552090"/>
                <a:gd name="connsiteY0" fmla="*/ 552091 h 552091"/>
                <a:gd name="connsiteX1" fmla="*/ 163902 w 552090"/>
                <a:gd name="connsiteY1" fmla="*/ 189781 h 552091"/>
                <a:gd name="connsiteX2" fmla="*/ 552090 w 552090"/>
                <a:gd name="connsiteY2" fmla="*/ 0 h 55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090" h="552091">
                  <a:moveTo>
                    <a:pt x="0" y="552091"/>
                  </a:moveTo>
                  <a:cubicBezTo>
                    <a:pt x="35943" y="416943"/>
                    <a:pt x="71887" y="281796"/>
                    <a:pt x="163902" y="189781"/>
                  </a:cubicBezTo>
                  <a:cubicBezTo>
                    <a:pt x="255917" y="97766"/>
                    <a:pt x="404003" y="48883"/>
                    <a:pt x="552090" y="0"/>
                  </a:cubicBezTo>
                </a:path>
              </a:pathLst>
            </a:custGeom>
            <a:noFill/>
            <a:ln w="1016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860" name="Straight Connector 446"/>
            <p:cNvCxnSpPr/>
            <p:nvPr/>
          </p:nvCxnSpPr>
          <p:spPr>
            <a:xfrm flipV="1">
              <a:off x="6070817" y="4030957"/>
              <a:ext cx="947411" cy="591987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61" name="Straight Connector 447"/>
            <p:cNvCxnSpPr/>
            <p:nvPr/>
          </p:nvCxnSpPr>
          <p:spPr>
            <a:xfrm flipV="1">
              <a:off x="6821896" y="4335214"/>
              <a:ext cx="0" cy="557784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62" name="Straight Connector 448"/>
            <p:cNvCxnSpPr/>
            <p:nvPr/>
          </p:nvCxnSpPr>
          <p:spPr>
            <a:xfrm flipV="1">
              <a:off x="7079574" y="3531070"/>
              <a:ext cx="752077" cy="11346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grpSp>
          <p:nvGrpSpPr>
            <p:cNvPr id="863" name="Group 449"/>
            <p:cNvGrpSpPr/>
            <p:nvPr/>
          </p:nvGrpSpPr>
          <p:grpSpPr>
            <a:xfrm rot="10800000">
              <a:off x="7003051" y="4859204"/>
              <a:ext cx="698740" cy="288945"/>
              <a:chOff x="7504981" y="1345722"/>
              <a:chExt cx="1308345" cy="288945"/>
            </a:xfrm>
          </p:grpSpPr>
          <p:cxnSp>
            <p:nvCxnSpPr>
              <p:cNvPr id="896" name="Straight Connector 482"/>
              <p:cNvCxnSpPr/>
              <p:nvPr/>
            </p:nvCxnSpPr>
            <p:spPr>
              <a:xfrm flipV="1">
                <a:off x="7504981" y="1362974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7" name="Straight Connector 483"/>
              <p:cNvCxnSpPr/>
              <p:nvPr/>
            </p:nvCxnSpPr>
            <p:spPr>
              <a:xfrm flipV="1">
                <a:off x="7668883" y="1362974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8" name="Straight Connector 484"/>
              <p:cNvCxnSpPr/>
              <p:nvPr/>
            </p:nvCxnSpPr>
            <p:spPr>
              <a:xfrm flipV="1">
                <a:off x="7677510" y="1354348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99" name="Straight Connector 485"/>
              <p:cNvCxnSpPr/>
              <p:nvPr/>
            </p:nvCxnSpPr>
            <p:spPr>
              <a:xfrm flipV="1">
                <a:off x="7832785" y="1354348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0" name="Straight Connector 486"/>
              <p:cNvCxnSpPr/>
              <p:nvPr/>
            </p:nvCxnSpPr>
            <p:spPr>
              <a:xfrm flipV="1">
                <a:off x="7821285" y="1362974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1" name="Straight Connector 487"/>
              <p:cNvCxnSpPr/>
              <p:nvPr/>
            </p:nvCxnSpPr>
            <p:spPr>
              <a:xfrm flipV="1">
                <a:off x="7985187" y="1362974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2" name="Straight Connector 488"/>
              <p:cNvCxnSpPr/>
              <p:nvPr/>
            </p:nvCxnSpPr>
            <p:spPr>
              <a:xfrm flipV="1">
                <a:off x="7993814" y="1354348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3" name="Straight Connector 489"/>
              <p:cNvCxnSpPr/>
              <p:nvPr/>
            </p:nvCxnSpPr>
            <p:spPr>
              <a:xfrm flipV="1">
                <a:off x="8149089" y="1354348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4" name="Straight Connector 490"/>
              <p:cNvCxnSpPr/>
              <p:nvPr/>
            </p:nvCxnSpPr>
            <p:spPr>
              <a:xfrm flipV="1">
                <a:off x="8157717" y="1354348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5" name="Straight Connector 491"/>
              <p:cNvCxnSpPr/>
              <p:nvPr/>
            </p:nvCxnSpPr>
            <p:spPr>
              <a:xfrm flipV="1">
                <a:off x="8321619" y="1354348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6" name="Straight Connector 492"/>
              <p:cNvCxnSpPr/>
              <p:nvPr/>
            </p:nvCxnSpPr>
            <p:spPr>
              <a:xfrm flipV="1">
                <a:off x="8330246" y="1345722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7" name="Straight Connector 493"/>
              <p:cNvCxnSpPr/>
              <p:nvPr/>
            </p:nvCxnSpPr>
            <p:spPr>
              <a:xfrm flipV="1">
                <a:off x="8485521" y="1345722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8" name="Straight Connector 494"/>
              <p:cNvCxnSpPr/>
              <p:nvPr/>
            </p:nvCxnSpPr>
            <p:spPr>
              <a:xfrm flipV="1">
                <a:off x="8474021" y="1354348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09" name="Straight Connector 495"/>
              <p:cNvCxnSpPr/>
              <p:nvPr/>
            </p:nvCxnSpPr>
            <p:spPr>
              <a:xfrm flipV="1">
                <a:off x="8637923" y="1354348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0" name="Straight Connector 496"/>
              <p:cNvCxnSpPr/>
              <p:nvPr/>
            </p:nvCxnSpPr>
            <p:spPr>
              <a:xfrm flipV="1">
                <a:off x="8646550" y="1345722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911" name="Straight Connector 497"/>
              <p:cNvCxnSpPr/>
              <p:nvPr/>
            </p:nvCxnSpPr>
            <p:spPr>
              <a:xfrm flipV="1">
                <a:off x="8801825" y="1345722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864" name="Straight Connector 450"/>
            <p:cNvCxnSpPr/>
            <p:nvPr/>
          </p:nvCxnSpPr>
          <p:spPr>
            <a:xfrm>
              <a:off x="7403352" y="3752607"/>
              <a:ext cx="542107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65" name="Straight Connector 451"/>
            <p:cNvCxnSpPr/>
            <p:nvPr/>
          </p:nvCxnSpPr>
          <p:spPr>
            <a:xfrm>
              <a:off x="7831651" y="3515880"/>
              <a:ext cx="0" cy="1360084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66" name="Straight Connector 452"/>
            <p:cNvCxnSpPr/>
            <p:nvPr/>
          </p:nvCxnSpPr>
          <p:spPr>
            <a:xfrm flipV="1">
              <a:off x="6831810" y="4881449"/>
              <a:ext cx="182941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67" name="Straight Connector 453"/>
            <p:cNvCxnSpPr/>
            <p:nvPr/>
          </p:nvCxnSpPr>
          <p:spPr>
            <a:xfrm flipV="1">
              <a:off x="7689258" y="4867828"/>
              <a:ext cx="156400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sp>
          <p:nvSpPr>
            <p:cNvPr id="868" name="Rectangle 454"/>
            <p:cNvSpPr/>
            <p:nvPr/>
          </p:nvSpPr>
          <p:spPr>
            <a:xfrm>
              <a:off x="7944504" y="3681262"/>
              <a:ext cx="89663" cy="162464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69" name="Rectangle 455"/>
            <p:cNvSpPr/>
            <p:nvPr/>
          </p:nvSpPr>
          <p:spPr>
            <a:xfrm>
              <a:off x="8034167" y="3708039"/>
              <a:ext cx="484632" cy="116169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70" name="Rectangle 456"/>
            <p:cNvSpPr/>
            <p:nvPr/>
          </p:nvSpPr>
          <p:spPr>
            <a:xfrm>
              <a:off x="8519063" y="3679293"/>
              <a:ext cx="89663" cy="162464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871" name="Straight Connector 457"/>
            <p:cNvCxnSpPr/>
            <p:nvPr/>
          </p:nvCxnSpPr>
          <p:spPr>
            <a:xfrm>
              <a:off x="8614383" y="3752607"/>
              <a:ext cx="226428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72" name="Straight Connector 458"/>
            <p:cNvCxnSpPr/>
            <p:nvPr/>
          </p:nvCxnSpPr>
          <p:spPr>
            <a:xfrm flipV="1">
              <a:off x="8841817" y="3155002"/>
              <a:ext cx="0" cy="59760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73" name="Straight Connector 459"/>
            <p:cNvCxnSpPr/>
            <p:nvPr/>
          </p:nvCxnSpPr>
          <p:spPr>
            <a:xfrm flipV="1">
              <a:off x="8840811" y="3743352"/>
              <a:ext cx="0" cy="585216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74" name="Straight Connector 460"/>
            <p:cNvCxnSpPr/>
            <p:nvPr/>
          </p:nvCxnSpPr>
          <p:spPr>
            <a:xfrm flipV="1">
              <a:off x="8839912" y="3145477"/>
              <a:ext cx="846114" cy="17550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875" name="Straight Connector 461"/>
            <p:cNvCxnSpPr>
              <a:endCxn id="876" idx="1"/>
            </p:cNvCxnSpPr>
            <p:nvPr/>
          </p:nvCxnSpPr>
          <p:spPr>
            <a:xfrm flipV="1">
              <a:off x="8840115" y="4305498"/>
              <a:ext cx="336998" cy="8775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876" name="Rectangle 462"/>
            <p:cNvSpPr/>
            <p:nvPr/>
          </p:nvSpPr>
          <p:spPr>
            <a:xfrm>
              <a:off x="9177113" y="4111403"/>
              <a:ext cx="672858" cy="388190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77" name="Rectangle 463"/>
            <p:cNvSpPr/>
            <p:nvPr/>
          </p:nvSpPr>
          <p:spPr>
            <a:xfrm>
              <a:off x="9677400" y="2950632"/>
              <a:ext cx="672858" cy="388190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878" name="Straight Connector 464"/>
            <p:cNvCxnSpPr/>
            <p:nvPr/>
          </p:nvCxnSpPr>
          <p:spPr>
            <a:xfrm>
              <a:off x="9859496" y="4323997"/>
              <a:ext cx="326080" cy="4571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879" name="Rectangle 465"/>
            <p:cNvSpPr/>
            <p:nvPr/>
          </p:nvSpPr>
          <p:spPr>
            <a:xfrm>
              <a:off x="10198405" y="4111403"/>
              <a:ext cx="672858" cy="388190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80" name="TextBox 466"/>
            <p:cNvSpPr txBox="1"/>
            <p:nvPr/>
          </p:nvSpPr>
          <p:spPr>
            <a:xfrm>
              <a:off x="9594583" y="3331393"/>
              <a:ext cx="911492" cy="285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ESI-TOF-MS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81" name="TextBox 467"/>
            <p:cNvSpPr txBox="1"/>
            <p:nvPr/>
          </p:nvSpPr>
          <p:spPr>
            <a:xfrm>
              <a:off x="9063838" y="4495823"/>
              <a:ext cx="1002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UV detector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82" name="TextBox 468"/>
            <p:cNvSpPr txBox="1"/>
            <p:nvPr/>
          </p:nvSpPr>
          <p:spPr>
            <a:xfrm>
              <a:off x="9950300" y="4505347"/>
              <a:ext cx="1274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fraction collector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883" name="Straight Connector 469"/>
            <p:cNvCxnSpPr/>
            <p:nvPr/>
          </p:nvCxnSpPr>
          <p:spPr>
            <a:xfrm>
              <a:off x="5225423" y="1958594"/>
              <a:ext cx="570029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884" name="Straight Connector 470"/>
            <p:cNvCxnSpPr/>
            <p:nvPr/>
          </p:nvCxnSpPr>
          <p:spPr>
            <a:xfrm flipH="1">
              <a:off x="5020955" y="1952923"/>
              <a:ext cx="204468" cy="279512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sp>
          <p:nvSpPr>
            <p:cNvPr id="885" name="Rectangle 471"/>
            <p:cNvSpPr/>
            <p:nvPr/>
          </p:nvSpPr>
          <p:spPr>
            <a:xfrm>
              <a:off x="4925666" y="2278386"/>
              <a:ext cx="365637" cy="421118"/>
            </a:xfrm>
            <a:prstGeom prst="rect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86" name="TextBox 472"/>
            <p:cNvSpPr txBox="1"/>
            <p:nvPr/>
          </p:nvSpPr>
          <p:spPr>
            <a:xfrm>
              <a:off x="4837375" y="2682892"/>
              <a:ext cx="6038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waste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87" name="TextBox 473"/>
            <p:cNvSpPr txBox="1"/>
            <p:nvPr/>
          </p:nvSpPr>
          <p:spPr>
            <a:xfrm>
              <a:off x="4732610" y="3177036"/>
              <a:ext cx="8657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1D column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88" name="TextBox 474"/>
            <p:cNvSpPr txBox="1"/>
            <p:nvPr/>
          </p:nvSpPr>
          <p:spPr>
            <a:xfrm>
              <a:off x="7870233" y="3843212"/>
              <a:ext cx="9283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2D column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89" name="Rectangle 475"/>
            <p:cNvSpPr/>
            <p:nvPr/>
          </p:nvSpPr>
          <p:spPr>
            <a:xfrm>
              <a:off x="4964364" y="2232435"/>
              <a:ext cx="144119" cy="45719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90" name="TextBox 476"/>
            <p:cNvSpPr txBox="1"/>
            <p:nvPr/>
          </p:nvSpPr>
          <p:spPr>
            <a:xfrm>
              <a:off x="6378959" y="2053345"/>
              <a:ext cx="6226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loop 1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91" name="TextBox 477"/>
            <p:cNvSpPr txBox="1"/>
            <p:nvPr/>
          </p:nvSpPr>
          <p:spPr>
            <a:xfrm>
              <a:off x="7035311" y="5170684"/>
              <a:ext cx="6399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loop 2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92" name="TextBox 478"/>
            <p:cNvSpPr txBox="1"/>
            <p:nvPr/>
          </p:nvSpPr>
          <p:spPr>
            <a:xfrm>
              <a:off x="6401501" y="5492348"/>
              <a:ext cx="12567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2DLC interface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93" name="TextBox 479"/>
            <p:cNvSpPr txBox="1"/>
            <p:nvPr/>
          </p:nvSpPr>
          <p:spPr>
            <a:xfrm>
              <a:off x="8836997" y="3301165"/>
              <a:ext cx="4895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20%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94" name="TextBox 480"/>
            <p:cNvSpPr txBox="1"/>
            <p:nvPr/>
          </p:nvSpPr>
          <p:spPr>
            <a:xfrm>
              <a:off x="8844333" y="3891886"/>
              <a:ext cx="4895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80%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895" name="Rectangle 481"/>
            <p:cNvSpPr/>
            <p:nvPr/>
          </p:nvSpPr>
          <p:spPr>
            <a:xfrm>
              <a:off x="4942933" y="2552225"/>
              <a:ext cx="334919" cy="135955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</p:grpSp>
      <p:grpSp>
        <p:nvGrpSpPr>
          <p:cNvPr id="966" name="Group 278"/>
          <p:cNvGrpSpPr/>
          <p:nvPr/>
        </p:nvGrpSpPr>
        <p:grpSpPr>
          <a:xfrm>
            <a:off x="320088" y="1628799"/>
            <a:ext cx="9585911" cy="3816425"/>
            <a:chOff x="1639378" y="1952923"/>
            <a:chExt cx="9585911" cy="3816425"/>
          </a:xfrm>
        </p:grpSpPr>
        <p:grpSp>
          <p:nvGrpSpPr>
            <p:cNvPr id="967" name="Group 279"/>
            <p:cNvGrpSpPr/>
            <p:nvPr/>
          </p:nvGrpSpPr>
          <p:grpSpPr>
            <a:xfrm>
              <a:off x="1639378" y="2897936"/>
              <a:ext cx="1771818" cy="1250829"/>
              <a:chOff x="661360" y="1702283"/>
              <a:chExt cx="1771818" cy="1250829"/>
            </a:xfrm>
          </p:grpSpPr>
          <p:grpSp>
            <p:nvGrpSpPr>
              <p:cNvPr id="1089" name="Group 401"/>
              <p:cNvGrpSpPr/>
              <p:nvPr/>
            </p:nvGrpSpPr>
            <p:grpSpPr>
              <a:xfrm>
                <a:off x="661360" y="2228493"/>
                <a:ext cx="379563" cy="724619"/>
                <a:chOff x="500332" y="966158"/>
                <a:chExt cx="379563" cy="724619"/>
              </a:xfrm>
            </p:grpSpPr>
            <p:sp>
              <p:nvSpPr>
                <p:cNvPr id="1100" name="Snip Same Side Corner Rectangle 412"/>
                <p:cNvSpPr/>
                <p:nvPr/>
              </p:nvSpPr>
              <p:spPr>
                <a:xfrm>
                  <a:off x="500332" y="1147313"/>
                  <a:ext cx="379563" cy="543464"/>
                </a:xfrm>
                <a:prstGeom prst="snip2Same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black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01" name="Rectangle 413"/>
                <p:cNvSpPr/>
                <p:nvPr/>
              </p:nvSpPr>
              <p:spPr>
                <a:xfrm>
                  <a:off x="577970" y="966158"/>
                  <a:ext cx="232913" cy="181155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>
                      <a:shade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02" name="Rectangle 414"/>
                <p:cNvSpPr/>
                <p:nvPr/>
              </p:nvSpPr>
              <p:spPr>
                <a:xfrm>
                  <a:off x="500332" y="1449238"/>
                  <a:ext cx="379563" cy="241539"/>
                </a:xfrm>
                <a:prstGeom prst="rect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</p:grpSp>
          <p:grpSp>
            <p:nvGrpSpPr>
              <p:cNvPr id="1090" name="Group 402"/>
              <p:cNvGrpSpPr/>
              <p:nvPr/>
            </p:nvGrpSpPr>
            <p:grpSpPr>
              <a:xfrm>
                <a:off x="1127190" y="2228493"/>
                <a:ext cx="379563" cy="724619"/>
                <a:chOff x="500332" y="966158"/>
                <a:chExt cx="379563" cy="724619"/>
              </a:xfrm>
            </p:grpSpPr>
            <p:sp>
              <p:nvSpPr>
                <p:cNvPr id="1097" name="Snip Same Side Corner Rectangle 409"/>
                <p:cNvSpPr/>
                <p:nvPr/>
              </p:nvSpPr>
              <p:spPr>
                <a:xfrm>
                  <a:off x="500332" y="1147313"/>
                  <a:ext cx="379563" cy="543464"/>
                </a:xfrm>
                <a:prstGeom prst="snip2Same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black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98" name="Rectangle 410"/>
                <p:cNvSpPr/>
                <p:nvPr/>
              </p:nvSpPr>
              <p:spPr>
                <a:xfrm>
                  <a:off x="577970" y="966158"/>
                  <a:ext cx="232913" cy="181155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>
                      <a:shade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99" name="Rectangle 411"/>
                <p:cNvSpPr/>
                <p:nvPr/>
              </p:nvSpPr>
              <p:spPr>
                <a:xfrm>
                  <a:off x="500332" y="1449238"/>
                  <a:ext cx="379563" cy="241539"/>
                </a:xfrm>
                <a:prstGeom prst="rect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</p:grpSp>
          <p:cxnSp>
            <p:nvCxnSpPr>
              <p:cNvPr id="1091" name="Straight Connector 403"/>
              <p:cNvCxnSpPr/>
              <p:nvPr/>
            </p:nvCxnSpPr>
            <p:spPr>
              <a:xfrm flipV="1">
                <a:off x="851141" y="1989830"/>
                <a:ext cx="0" cy="842512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92" name="Straight Connector 404"/>
              <p:cNvCxnSpPr/>
              <p:nvPr/>
            </p:nvCxnSpPr>
            <p:spPr>
              <a:xfrm flipV="1">
                <a:off x="1305467" y="1988392"/>
                <a:ext cx="0" cy="842512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93" name="Straight Connector 405"/>
              <p:cNvCxnSpPr/>
              <p:nvPr/>
            </p:nvCxnSpPr>
            <p:spPr>
              <a:xfrm flipV="1">
                <a:off x="851147" y="1825928"/>
                <a:ext cx="163905" cy="173968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94" name="Straight Connector 406"/>
              <p:cNvCxnSpPr/>
              <p:nvPr/>
            </p:nvCxnSpPr>
            <p:spPr>
              <a:xfrm>
                <a:off x="1015052" y="1825928"/>
                <a:ext cx="744741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sp>
            <p:nvSpPr>
              <p:cNvPr id="1095" name="Rectangle 407"/>
              <p:cNvSpPr/>
              <p:nvPr/>
            </p:nvSpPr>
            <p:spPr>
              <a:xfrm>
                <a:off x="1759794" y="1702283"/>
                <a:ext cx="673384" cy="388189"/>
              </a:xfrm>
              <a:prstGeom prst="rect">
                <a:avLst/>
              </a:prstGeom>
              <a:noFill/>
              <a:ln w="285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cxnSp>
            <p:nvCxnSpPr>
              <p:cNvPr id="1096" name="Straight Connector 408"/>
              <p:cNvCxnSpPr/>
              <p:nvPr/>
            </p:nvCxnSpPr>
            <p:spPr>
              <a:xfrm flipV="1">
                <a:off x="1296842" y="1981564"/>
                <a:ext cx="448056" cy="5390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968" name="Rectangle 280"/>
            <p:cNvSpPr/>
            <p:nvPr/>
          </p:nvSpPr>
          <p:spPr>
            <a:xfrm>
              <a:off x="3683842" y="2897936"/>
              <a:ext cx="672858" cy="388190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969" name="Straight Connector 281"/>
            <p:cNvCxnSpPr/>
            <p:nvPr/>
          </p:nvCxnSpPr>
          <p:spPr>
            <a:xfrm>
              <a:off x="3419822" y="3092031"/>
              <a:ext cx="256032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70" name="Straight Connector 282"/>
            <p:cNvCxnSpPr/>
            <p:nvPr/>
          </p:nvCxnSpPr>
          <p:spPr>
            <a:xfrm>
              <a:off x="4365326" y="3093469"/>
              <a:ext cx="272646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sp>
          <p:nvSpPr>
            <p:cNvPr id="971" name="Rectangle 283"/>
            <p:cNvSpPr/>
            <p:nvPr/>
          </p:nvSpPr>
          <p:spPr>
            <a:xfrm>
              <a:off x="4637972" y="3021581"/>
              <a:ext cx="89663" cy="162464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972" name="Rectangle 284"/>
            <p:cNvSpPr/>
            <p:nvPr/>
          </p:nvSpPr>
          <p:spPr>
            <a:xfrm>
              <a:off x="4727635" y="3038833"/>
              <a:ext cx="854015" cy="116169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973" name="Rectangle 285"/>
            <p:cNvSpPr/>
            <p:nvPr/>
          </p:nvSpPr>
          <p:spPr>
            <a:xfrm>
              <a:off x="5584006" y="3010087"/>
              <a:ext cx="89663" cy="162464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grpSp>
          <p:nvGrpSpPr>
            <p:cNvPr id="974" name="Group 286"/>
            <p:cNvGrpSpPr/>
            <p:nvPr/>
          </p:nvGrpSpPr>
          <p:grpSpPr>
            <a:xfrm>
              <a:off x="1639378" y="4429121"/>
              <a:ext cx="1771818" cy="1250829"/>
              <a:chOff x="661360" y="1702283"/>
              <a:chExt cx="1771818" cy="1250829"/>
            </a:xfrm>
          </p:grpSpPr>
          <p:grpSp>
            <p:nvGrpSpPr>
              <p:cNvPr id="1075" name="Group 387"/>
              <p:cNvGrpSpPr/>
              <p:nvPr/>
            </p:nvGrpSpPr>
            <p:grpSpPr>
              <a:xfrm>
                <a:off x="661360" y="2228493"/>
                <a:ext cx="379563" cy="724619"/>
                <a:chOff x="500332" y="966158"/>
                <a:chExt cx="379563" cy="724619"/>
              </a:xfrm>
            </p:grpSpPr>
            <p:sp>
              <p:nvSpPr>
                <p:cNvPr id="1086" name="Snip Same Side Corner Rectangle 398"/>
                <p:cNvSpPr/>
                <p:nvPr/>
              </p:nvSpPr>
              <p:spPr>
                <a:xfrm>
                  <a:off x="500332" y="1147313"/>
                  <a:ext cx="379563" cy="543464"/>
                </a:xfrm>
                <a:prstGeom prst="snip2Same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black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87" name="Rectangle 399"/>
                <p:cNvSpPr/>
                <p:nvPr/>
              </p:nvSpPr>
              <p:spPr>
                <a:xfrm>
                  <a:off x="577970" y="966158"/>
                  <a:ext cx="232913" cy="181155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>
                      <a:shade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88" name="Rectangle 400"/>
                <p:cNvSpPr/>
                <p:nvPr/>
              </p:nvSpPr>
              <p:spPr>
                <a:xfrm>
                  <a:off x="500332" y="1449238"/>
                  <a:ext cx="379563" cy="241539"/>
                </a:xfrm>
                <a:prstGeom prst="rect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rgbClr val="FFC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</p:grpSp>
          <p:grpSp>
            <p:nvGrpSpPr>
              <p:cNvPr id="1076" name="Group 388"/>
              <p:cNvGrpSpPr/>
              <p:nvPr/>
            </p:nvGrpSpPr>
            <p:grpSpPr>
              <a:xfrm>
                <a:off x="1127190" y="2228493"/>
                <a:ext cx="379563" cy="724619"/>
                <a:chOff x="500332" y="966158"/>
                <a:chExt cx="379563" cy="724619"/>
              </a:xfrm>
            </p:grpSpPr>
            <p:sp>
              <p:nvSpPr>
                <p:cNvPr id="1083" name="Snip Same Side Corner Rectangle 395"/>
                <p:cNvSpPr/>
                <p:nvPr/>
              </p:nvSpPr>
              <p:spPr>
                <a:xfrm>
                  <a:off x="500332" y="1147313"/>
                  <a:ext cx="379563" cy="543464"/>
                </a:xfrm>
                <a:prstGeom prst="snip2Same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black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84" name="Rectangle 396"/>
                <p:cNvSpPr/>
                <p:nvPr/>
              </p:nvSpPr>
              <p:spPr>
                <a:xfrm>
                  <a:off x="577970" y="966158"/>
                  <a:ext cx="232913" cy="181155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Text" lastClr="000000">
                      <a:shade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85" name="Rectangle 397"/>
                <p:cNvSpPr/>
                <p:nvPr/>
              </p:nvSpPr>
              <p:spPr>
                <a:xfrm>
                  <a:off x="500332" y="1449238"/>
                  <a:ext cx="379563" cy="241539"/>
                </a:xfrm>
                <a:prstGeom prst="rect">
                  <a:avLst/>
                </a:prstGeom>
                <a:solidFill>
                  <a:srgbClr val="FFC000"/>
                </a:solidFill>
                <a:ln w="12700" cap="flat" cmpd="sng" algn="ctr">
                  <a:solidFill>
                    <a:srgbClr val="FFC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zh-TW" altLang="en-US" kern="0" smtClean="0">
                    <a:solidFill>
                      <a:prstClr val="white"/>
                    </a:solidFill>
                    <a:latin typeface="Calibri" panose="020F0502020204030204"/>
                    <a:ea typeface="新細明體" panose="02020500000000000000" pitchFamily="18" charset="-120"/>
                  </a:endParaRPr>
                </a:p>
              </p:txBody>
            </p:sp>
          </p:grpSp>
          <p:cxnSp>
            <p:nvCxnSpPr>
              <p:cNvPr id="1077" name="Straight Connector 389"/>
              <p:cNvCxnSpPr/>
              <p:nvPr/>
            </p:nvCxnSpPr>
            <p:spPr>
              <a:xfrm flipV="1">
                <a:off x="851141" y="1989830"/>
                <a:ext cx="0" cy="842512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78" name="Straight Connector 390"/>
              <p:cNvCxnSpPr/>
              <p:nvPr/>
            </p:nvCxnSpPr>
            <p:spPr>
              <a:xfrm flipV="1">
                <a:off x="1305467" y="1988392"/>
                <a:ext cx="0" cy="842512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79" name="Straight Connector 391"/>
              <p:cNvCxnSpPr/>
              <p:nvPr/>
            </p:nvCxnSpPr>
            <p:spPr>
              <a:xfrm flipV="1">
                <a:off x="851147" y="1825928"/>
                <a:ext cx="163905" cy="173968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80" name="Straight Connector 392"/>
              <p:cNvCxnSpPr/>
              <p:nvPr/>
            </p:nvCxnSpPr>
            <p:spPr>
              <a:xfrm>
                <a:off x="1015052" y="1825928"/>
                <a:ext cx="744741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1081" name="Rectangle 393"/>
              <p:cNvSpPr/>
              <p:nvPr/>
            </p:nvSpPr>
            <p:spPr>
              <a:xfrm>
                <a:off x="1759794" y="1702283"/>
                <a:ext cx="673384" cy="388189"/>
              </a:xfrm>
              <a:prstGeom prst="rect">
                <a:avLst/>
              </a:prstGeom>
              <a:noFill/>
              <a:ln w="285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cxnSp>
            <p:nvCxnSpPr>
              <p:cNvPr id="1082" name="Straight Connector 394"/>
              <p:cNvCxnSpPr/>
              <p:nvPr/>
            </p:nvCxnSpPr>
            <p:spPr>
              <a:xfrm flipV="1">
                <a:off x="1296842" y="1981564"/>
                <a:ext cx="448056" cy="5390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975" name="TextBox 287"/>
            <p:cNvSpPr txBox="1"/>
            <p:nvPr/>
          </p:nvSpPr>
          <p:spPr>
            <a:xfrm>
              <a:off x="2527908" y="3298590"/>
              <a:ext cx="1096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pump 1 (HPLC)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976" name="TextBox 288"/>
            <p:cNvSpPr txBox="1"/>
            <p:nvPr/>
          </p:nvSpPr>
          <p:spPr>
            <a:xfrm>
              <a:off x="2484771" y="4816831"/>
              <a:ext cx="11990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pump 2 (UPLC)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977" name="TextBox 289"/>
            <p:cNvSpPr txBox="1"/>
            <p:nvPr/>
          </p:nvSpPr>
          <p:spPr>
            <a:xfrm>
              <a:off x="3533156" y="3294761"/>
              <a:ext cx="1096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auto-sampler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978" name="Straight Connector 290"/>
            <p:cNvCxnSpPr/>
            <p:nvPr/>
          </p:nvCxnSpPr>
          <p:spPr>
            <a:xfrm flipV="1">
              <a:off x="3422626" y="4621032"/>
              <a:ext cx="2651760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grpSp>
          <p:nvGrpSpPr>
            <p:cNvPr id="979" name="Group 291"/>
            <p:cNvGrpSpPr/>
            <p:nvPr/>
          </p:nvGrpSpPr>
          <p:grpSpPr>
            <a:xfrm>
              <a:off x="6227583" y="3155002"/>
              <a:ext cx="1232980" cy="1250829"/>
              <a:chOff x="3003206" y="3196078"/>
              <a:chExt cx="1232980" cy="1250829"/>
            </a:xfrm>
          </p:grpSpPr>
          <p:sp>
            <p:nvSpPr>
              <p:cNvPr id="1065" name="Oval 377"/>
              <p:cNvSpPr/>
              <p:nvPr/>
            </p:nvSpPr>
            <p:spPr>
              <a:xfrm>
                <a:off x="3003206" y="3196078"/>
                <a:ext cx="1232980" cy="1250829"/>
              </a:xfrm>
              <a:prstGeom prst="ellipse">
                <a:avLst/>
              </a:prstGeom>
              <a:noFill/>
              <a:ln w="285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1066" name="Oval 378"/>
              <p:cNvSpPr/>
              <p:nvPr/>
            </p:nvSpPr>
            <p:spPr>
              <a:xfrm>
                <a:off x="3574864" y="3252136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1067" name="Oval 379"/>
              <p:cNvSpPr/>
              <p:nvPr/>
            </p:nvSpPr>
            <p:spPr>
              <a:xfrm>
                <a:off x="4093168" y="3767106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1068" name="Oval 380"/>
              <p:cNvSpPr/>
              <p:nvPr/>
            </p:nvSpPr>
            <p:spPr>
              <a:xfrm>
                <a:off x="3075056" y="3767106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1069" name="Oval 381"/>
              <p:cNvSpPr/>
              <p:nvPr/>
            </p:nvSpPr>
            <p:spPr>
              <a:xfrm>
                <a:off x="3574863" y="4284711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1070" name="Oval 382"/>
              <p:cNvSpPr/>
              <p:nvPr/>
            </p:nvSpPr>
            <p:spPr>
              <a:xfrm>
                <a:off x="3200466" y="3409624"/>
                <a:ext cx="839347" cy="83404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1071" name="Oval 383"/>
              <p:cNvSpPr/>
              <p:nvPr/>
            </p:nvSpPr>
            <p:spPr>
              <a:xfrm>
                <a:off x="3350578" y="3991393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1072" name="Oval 384"/>
              <p:cNvSpPr/>
              <p:nvPr/>
            </p:nvSpPr>
            <p:spPr>
              <a:xfrm>
                <a:off x="3341941" y="3560082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1073" name="Oval 385"/>
              <p:cNvSpPr/>
              <p:nvPr/>
            </p:nvSpPr>
            <p:spPr>
              <a:xfrm>
                <a:off x="3768606" y="3558630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  <p:sp>
            <p:nvSpPr>
              <p:cNvPr id="1074" name="Oval 386"/>
              <p:cNvSpPr/>
              <p:nvPr/>
            </p:nvSpPr>
            <p:spPr>
              <a:xfrm>
                <a:off x="3777243" y="3991393"/>
                <a:ext cx="89663" cy="99200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TW" altLang="en-US" kern="0" smtClean="0">
                  <a:solidFill>
                    <a:prstClr val="white"/>
                  </a:solidFill>
                  <a:latin typeface="Calibri" panose="020F0502020204030204"/>
                  <a:ea typeface="新細明體" panose="02020500000000000000" pitchFamily="18" charset="-120"/>
                </a:endParaRPr>
              </a:p>
            </p:txBody>
          </p:sp>
        </p:grpSp>
        <p:cxnSp>
          <p:nvCxnSpPr>
            <p:cNvPr id="980" name="Straight Connector 292"/>
            <p:cNvCxnSpPr>
              <a:endCxn id="1068" idx="1"/>
            </p:cNvCxnSpPr>
            <p:nvPr/>
          </p:nvCxnSpPr>
          <p:spPr>
            <a:xfrm>
              <a:off x="5933177" y="3091383"/>
              <a:ext cx="379387" cy="649175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81" name="Straight Connector 293"/>
            <p:cNvCxnSpPr/>
            <p:nvPr/>
          </p:nvCxnSpPr>
          <p:spPr>
            <a:xfrm flipH="1" flipV="1">
              <a:off x="6363940" y="2893640"/>
              <a:ext cx="239185" cy="631829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82" name="Straight Connector 294"/>
            <p:cNvCxnSpPr/>
            <p:nvPr/>
          </p:nvCxnSpPr>
          <p:spPr>
            <a:xfrm>
              <a:off x="5790952" y="2897936"/>
              <a:ext cx="585216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83" name="Straight Connector 295"/>
            <p:cNvCxnSpPr/>
            <p:nvPr/>
          </p:nvCxnSpPr>
          <p:spPr>
            <a:xfrm flipV="1">
              <a:off x="6068804" y="4009300"/>
              <a:ext cx="512064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84" name="Straight Connector 296"/>
            <p:cNvCxnSpPr/>
            <p:nvPr/>
          </p:nvCxnSpPr>
          <p:spPr>
            <a:xfrm flipV="1">
              <a:off x="6860728" y="2972829"/>
              <a:ext cx="140892" cy="245051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85" name="Straight Connector 297"/>
            <p:cNvCxnSpPr/>
            <p:nvPr/>
          </p:nvCxnSpPr>
          <p:spPr>
            <a:xfrm flipV="1">
              <a:off x="6989739" y="2974734"/>
              <a:ext cx="210312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86" name="Straight Connector 298"/>
            <p:cNvCxnSpPr/>
            <p:nvPr/>
          </p:nvCxnSpPr>
          <p:spPr>
            <a:xfrm>
              <a:off x="6064729" y="2619986"/>
              <a:ext cx="0" cy="1404666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87" name="Straight Connector 299"/>
            <p:cNvCxnSpPr/>
            <p:nvPr/>
          </p:nvCxnSpPr>
          <p:spPr>
            <a:xfrm flipV="1">
              <a:off x="7186902" y="2607115"/>
              <a:ext cx="0" cy="36576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88" name="Straight Connector 300"/>
            <p:cNvCxnSpPr/>
            <p:nvPr/>
          </p:nvCxnSpPr>
          <p:spPr>
            <a:xfrm flipV="1">
              <a:off x="5665423" y="3093469"/>
              <a:ext cx="279743" cy="1188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89" name="Straight Connector 301"/>
            <p:cNvCxnSpPr/>
            <p:nvPr/>
          </p:nvCxnSpPr>
          <p:spPr>
            <a:xfrm>
              <a:off x="6606686" y="3590124"/>
              <a:ext cx="13101" cy="384048"/>
            </a:xfrm>
            <a:prstGeom prst="line">
              <a:avLst/>
            </a:prstGeom>
            <a:noFill/>
            <a:ln w="10160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sp>
          <p:nvSpPr>
            <p:cNvPr id="990" name="Freeform 302"/>
            <p:cNvSpPr/>
            <p:nvPr/>
          </p:nvSpPr>
          <p:spPr>
            <a:xfrm>
              <a:off x="6348729" y="3280067"/>
              <a:ext cx="479028" cy="486057"/>
            </a:xfrm>
            <a:custGeom>
              <a:avLst/>
              <a:gdLst>
                <a:gd name="connsiteX0" fmla="*/ 0 w 552090"/>
                <a:gd name="connsiteY0" fmla="*/ 552091 h 552091"/>
                <a:gd name="connsiteX1" fmla="*/ 163902 w 552090"/>
                <a:gd name="connsiteY1" fmla="*/ 189781 h 552091"/>
                <a:gd name="connsiteX2" fmla="*/ 552090 w 552090"/>
                <a:gd name="connsiteY2" fmla="*/ 0 h 55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090" h="552091">
                  <a:moveTo>
                    <a:pt x="0" y="552091"/>
                  </a:moveTo>
                  <a:cubicBezTo>
                    <a:pt x="35943" y="416943"/>
                    <a:pt x="71887" y="281796"/>
                    <a:pt x="163902" y="189781"/>
                  </a:cubicBezTo>
                  <a:cubicBezTo>
                    <a:pt x="255917" y="97766"/>
                    <a:pt x="404003" y="48883"/>
                    <a:pt x="552090" y="0"/>
                  </a:cubicBezTo>
                </a:path>
              </a:pathLst>
            </a:custGeom>
            <a:noFill/>
            <a:ln w="10160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grpSp>
          <p:nvGrpSpPr>
            <p:cNvPr id="991" name="Group 303"/>
            <p:cNvGrpSpPr/>
            <p:nvPr/>
          </p:nvGrpSpPr>
          <p:grpSpPr>
            <a:xfrm>
              <a:off x="6287779" y="2353098"/>
              <a:ext cx="698740" cy="288945"/>
              <a:chOff x="7504981" y="1345722"/>
              <a:chExt cx="1308345" cy="288945"/>
            </a:xfrm>
          </p:grpSpPr>
          <p:cxnSp>
            <p:nvCxnSpPr>
              <p:cNvPr id="1049" name="Straight Connector 361"/>
              <p:cNvCxnSpPr/>
              <p:nvPr/>
            </p:nvCxnSpPr>
            <p:spPr>
              <a:xfrm flipV="1">
                <a:off x="7504981" y="1362974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0" name="Straight Connector 362"/>
              <p:cNvCxnSpPr/>
              <p:nvPr/>
            </p:nvCxnSpPr>
            <p:spPr>
              <a:xfrm flipV="1">
                <a:off x="7668883" y="1362974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1" name="Straight Connector 363"/>
              <p:cNvCxnSpPr/>
              <p:nvPr/>
            </p:nvCxnSpPr>
            <p:spPr>
              <a:xfrm flipV="1">
                <a:off x="7677510" y="1354348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2" name="Straight Connector 364"/>
              <p:cNvCxnSpPr/>
              <p:nvPr/>
            </p:nvCxnSpPr>
            <p:spPr>
              <a:xfrm flipV="1">
                <a:off x="7832785" y="1354348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3" name="Straight Connector 365"/>
              <p:cNvCxnSpPr/>
              <p:nvPr/>
            </p:nvCxnSpPr>
            <p:spPr>
              <a:xfrm flipV="1">
                <a:off x="7821285" y="1362974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4" name="Straight Connector 366"/>
              <p:cNvCxnSpPr/>
              <p:nvPr/>
            </p:nvCxnSpPr>
            <p:spPr>
              <a:xfrm flipV="1">
                <a:off x="7985187" y="1362974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5" name="Straight Connector 367"/>
              <p:cNvCxnSpPr/>
              <p:nvPr/>
            </p:nvCxnSpPr>
            <p:spPr>
              <a:xfrm flipV="1">
                <a:off x="7993814" y="1354348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6" name="Straight Connector 368"/>
              <p:cNvCxnSpPr/>
              <p:nvPr/>
            </p:nvCxnSpPr>
            <p:spPr>
              <a:xfrm flipV="1">
                <a:off x="8149089" y="1354348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7" name="Straight Connector 369"/>
              <p:cNvCxnSpPr/>
              <p:nvPr/>
            </p:nvCxnSpPr>
            <p:spPr>
              <a:xfrm flipV="1">
                <a:off x="8157717" y="1354348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8" name="Straight Connector 370"/>
              <p:cNvCxnSpPr/>
              <p:nvPr/>
            </p:nvCxnSpPr>
            <p:spPr>
              <a:xfrm flipV="1">
                <a:off x="8321619" y="1354348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59" name="Straight Connector 371"/>
              <p:cNvCxnSpPr/>
              <p:nvPr/>
            </p:nvCxnSpPr>
            <p:spPr>
              <a:xfrm flipV="1">
                <a:off x="8330246" y="1345722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60" name="Straight Connector 372"/>
              <p:cNvCxnSpPr/>
              <p:nvPr/>
            </p:nvCxnSpPr>
            <p:spPr>
              <a:xfrm flipV="1">
                <a:off x="8485521" y="1345722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61" name="Straight Connector 373"/>
              <p:cNvCxnSpPr/>
              <p:nvPr/>
            </p:nvCxnSpPr>
            <p:spPr>
              <a:xfrm flipV="1">
                <a:off x="8474021" y="1354348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62" name="Straight Connector 374"/>
              <p:cNvCxnSpPr/>
              <p:nvPr/>
            </p:nvCxnSpPr>
            <p:spPr>
              <a:xfrm flipV="1">
                <a:off x="8637923" y="1354348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63" name="Straight Connector 375"/>
              <p:cNvCxnSpPr/>
              <p:nvPr/>
            </p:nvCxnSpPr>
            <p:spPr>
              <a:xfrm flipV="1">
                <a:off x="8646550" y="1345722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64" name="Straight Connector 376"/>
              <p:cNvCxnSpPr/>
              <p:nvPr/>
            </p:nvCxnSpPr>
            <p:spPr>
              <a:xfrm flipV="1">
                <a:off x="8801825" y="1345722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992" name="Straight Connector 304"/>
            <p:cNvCxnSpPr/>
            <p:nvPr/>
          </p:nvCxnSpPr>
          <p:spPr>
            <a:xfrm flipV="1">
              <a:off x="6074960" y="2631513"/>
              <a:ext cx="221262" cy="1188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93" name="Straight Connector 305"/>
            <p:cNvCxnSpPr/>
            <p:nvPr/>
          </p:nvCxnSpPr>
          <p:spPr>
            <a:xfrm flipV="1">
              <a:off x="6967722" y="2620996"/>
              <a:ext cx="221262" cy="1188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94" name="Straight Connector 306"/>
            <p:cNvCxnSpPr/>
            <p:nvPr/>
          </p:nvCxnSpPr>
          <p:spPr>
            <a:xfrm>
              <a:off x="5795452" y="1954917"/>
              <a:ext cx="9843" cy="943019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995" name="Straight Connector 307"/>
            <p:cNvCxnSpPr>
              <a:endCxn id="1074" idx="0"/>
            </p:cNvCxnSpPr>
            <p:nvPr/>
          </p:nvCxnSpPr>
          <p:spPr>
            <a:xfrm>
              <a:off x="7035311" y="3590123"/>
              <a:ext cx="11141" cy="384048"/>
            </a:xfrm>
            <a:prstGeom prst="line">
              <a:avLst/>
            </a:prstGeom>
            <a:noFill/>
            <a:ln w="1016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996" name="Freeform 308"/>
            <p:cNvSpPr/>
            <p:nvPr/>
          </p:nvSpPr>
          <p:spPr>
            <a:xfrm rot="10800000">
              <a:off x="6846460" y="3778813"/>
              <a:ext cx="503683" cy="526685"/>
            </a:xfrm>
            <a:custGeom>
              <a:avLst/>
              <a:gdLst>
                <a:gd name="connsiteX0" fmla="*/ 0 w 552090"/>
                <a:gd name="connsiteY0" fmla="*/ 552091 h 552091"/>
                <a:gd name="connsiteX1" fmla="*/ 163902 w 552090"/>
                <a:gd name="connsiteY1" fmla="*/ 189781 h 552091"/>
                <a:gd name="connsiteX2" fmla="*/ 552090 w 552090"/>
                <a:gd name="connsiteY2" fmla="*/ 0 h 55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090" h="552091">
                  <a:moveTo>
                    <a:pt x="0" y="552091"/>
                  </a:moveTo>
                  <a:cubicBezTo>
                    <a:pt x="35943" y="416943"/>
                    <a:pt x="71887" y="281796"/>
                    <a:pt x="163902" y="189781"/>
                  </a:cubicBezTo>
                  <a:cubicBezTo>
                    <a:pt x="255917" y="97766"/>
                    <a:pt x="404003" y="48883"/>
                    <a:pt x="552090" y="0"/>
                  </a:cubicBezTo>
                </a:path>
              </a:pathLst>
            </a:custGeom>
            <a:noFill/>
            <a:ln w="1016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997" name="Straight Connector 309"/>
            <p:cNvCxnSpPr/>
            <p:nvPr/>
          </p:nvCxnSpPr>
          <p:spPr>
            <a:xfrm flipV="1">
              <a:off x="6070817" y="4030957"/>
              <a:ext cx="947411" cy="591987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998" name="Straight Connector 310"/>
            <p:cNvCxnSpPr/>
            <p:nvPr/>
          </p:nvCxnSpPr>
          <p:spPr>
            <a:xfrm flipV="1">
              <a:off x="6821896" y="4335214"/>
              <a:ext cx="0" cy="557784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999" name="Straight Connector 311"/>
            <p:cNvCxnSpPr/>
            <p:nvPr/>
          </p:nvCxnSpPr>
          <p:spPr>
            <a:xfrm flipV="1">
              <a:off x="7079574" y="3531070"/>
              <a:ext cx="752077" cy="11346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grpSp>
          <p:nvGrpSpPr>
            <p:cNvPr id="1000" name="Group 312"/>
            <p:cNvGrpSpPr/>
            <p:nvPr/>
          </p:nvGrpSpPr>
          <p:grpSpPr>
            <a:xfrm rot="10800000">
              <a:off x="7003051" y="4859204"/>
              <a:ext cx="698740" cy="288945"/>
              <a:chOff x="7504981" y="1345722"/>
              <a:chExt cx="1308345" cy="288945"/>
            </a:xfrm>
          </p:grpSpPr>
          <p:cxnSp>
            <p:nvCxnSpPr>
              <p:cNvPr id="1033" name="Straight Connector 345"/>
              <p:cNvCxnSpPr/>
              <p:nvPr/>
            </p:nvCxnSpPr>
            <p:spPr>
              <a:xfrm flipV="1">
                <a:off x="7504981" y="1362974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34" name="Straight Connector 346"/>
              <p:cNvCxnSpPr/>
              <p:nvPr/>
            </p:nvCxnSpPr>
            <p:spPr>
              <a:xfrm flipV="1">
                <a:off x="7668883" y="1362974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35" name="Straight Connector 347"/>
              <p:cNvCxnSpPr/>
              <p:nvPr/>
            </p:nvCxnSpPr>
            <p:spPr>
              <a:xfrm flipV="1">
                <a:off x="7677510" y="1354348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36" name="Straight Connector 348"/>
              <p:cNvCxnSpPr/>
              <p:nvPr/>
            </p:nvCxnSpPr>
            <p:spPr>
              <a:xfrm flipV="1">
                <a:off x="7832785" y="1354348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37" name="Straight Connector 349"/>
              <p:cNvCxnSpPr/>
              <p:nvPr/>
            </p:nvCxnSpPr>
            <p:spPr>
              <a:xfrm flipV="1">
                <a:off x="7821285" y="1362974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38" name="Straight Connector 350"/>
              <p:cNvCxnSpPr/>
              <p:nvPr/>
            </p:nvCxnSpPr>
            <p:spPr>
              <a:xfrm flipV="1">
                <a:off x="7985187" y="1362974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39" name="Straight Connector 351"/>
              <p:cNvCxnSpPr/>
              <p:nvPr/>
            </p:nvCxnSpPr>
            <p:spPr>
              <a:xfrm flipV="1">
                <a:off x="7993814" y="1354348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40" name="Straight Connector 352"/>
              <p:cNvCxnSpPr/>
              <p:nvPr/>
            </p:nvCxnSpPr>
            <p:spPr>
              <a:xfrm flipV="1">
                <a:off x="8149089" y="1354348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41" name="Straight Connector 353"/>
              <p:cNvCxnSpPr/>
              <p:nvPr/>
            </p:nvCxnSpPr>
            <p:spPr>
              <a:xfrm flipV="1">
                <a:off x="8157717" y="1354348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42" name="Straight Connector 354"/>
              <p:cNvCxnSpPr/>
              <p:nvPr/>
            </p:nvCxnSpPr>
            <p:spPr>
              <a:xfrm flipV="1">
                <a:off x="8321619" y="1354348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43" name="Straight Connector 355"/>
              <p:cNvCxnSpPr/>
              <p:nvPr/>
            </p:nvCxnSpPr>
            <p:spPr>
              <a:xfrm flipV="1">
                <a:off x="8330246" y="1345722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44" name="Straight Connector 356"/>
              <p:cNvCxnSpPr/>
              <p:nvPr/>
            </p:nvCxnSpPr>
            <p:spPr>
              <a:xfrm flipV="1">
                <a:off x="8485521" y="1345722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45" name="Straight Connector 357"/>
              <p:cNvCxnSpPr/>
              <p:nvPr/>
            </p:nvCxnSpPr>
            <p:spPr>
              <a:xfrm flipV="1">
                <a:off x="8474021" y="1354348"/>
                <a:ext cx="163902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46" name="Straight Connector 358"/>
              <p:cNvCxnSpPr/>
              <p:nvPr/>
            </p:nvCxnSpPr>
            <p:spPr>
              <a:xfrm flipV="1">
                <a:off x="8637923" y="1354348"/>
                <a:ext cx="0" cy="271693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47" name="Straight Connector 359"/>
              <p:cNvCxnSpPr/>
              <p:nvPr/>
            </p:nvCxnSpPr>
            <p:spPr>
              <a:xfrm flipV="1">
                <a:off x="8646550" y="1345722"/>
                <a:ext cx="166776" cy="271694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048" name="Straight Connector 360"/>
              <p:cNvCxnSpPr/>
              <p:nvPr/>
            </p:nvCxnSpPr>
            <p:spPr>
              <a:xfrm flipV="1">
                <a:off x="8801825" y="1345722"/>
                <a:ext cx="1" cy="280319"/>
              </a:xfrm>
              <a:prstGeom prst="line">
                <a:avLst/>
              </a:prstGeom>
              <a:noFill/>
              <a:ln w="28575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1001" name="Straight Connector 313"/>
            <p:cNvCxnSpPr/>
            <p:nvPr/>
          </p:nvCxnSpPr>
          <p:spPr>
            <a:xfrm>
              <a:off x="7403352" y="3752607"/>
              <a:ext cx="542107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1002" name="Straight Connector 314"/>
            <p:cNvCxnSpPr/>
            <p:nvPr/>
          </p:nvCxnSpPr>
          <p:spPr>
            <a:xfrm>
              <a:off x="7831651" y="3515880"/>
              <a:ext cx="0" cy="1360084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1003" name="Straight Connector 315"/>
            <p:cNvCxnSpPr/>
            <p:nvPr/>
          </p:nvCxnSpPr>
          <p:spPr>
            <a:xfrm flipV="1">
              <a:off x="6831810" y="4881449"/>
              <a:ext cx="182941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1004" name="Straight Connector 316"/>
            <p:cNvCxnSpPr/>
            <p:nvPr/>
          </p:nvCxnSpPr>
          <p:spPr>
            <a:xfrm flipV="1">
              <a:off x="7689258" y="4867828"/>
              <a:ext cx="156400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1005" name="Rectangle 317"/>
            <p:cNvSpPr/>
            <p:nvPr/>
          </p:nvSpPr>
          <p:spPr>
            <a:xfrm>
              <a:off x="7944504" y="3681262"/>
              <a:ext cx="89663" cy="162464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06" name="Rectangle 318"/>
            <p:cNvSpPr/>
            <p:nvPr/>
          </p:nvSpPr>
          <p:spPr>
            <a:xfrm>
              <a:off x="8034167" y="3708039"/>
              <a:ext cx="484632" cy="116169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07" name="Rectangle 319"/>
            <p:cNvSpPr/>
            <p:nvPr/>
          </p:nvSpPr>
          <p:spPr>
            <a:xfrm>
              <a:off x="8519063" y="3679293"/>
              <a:ext cx="89663" cy="162464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solidFill>
                <a:srgbClr val="A5A5A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1008" name="Straight Connector 320"/>
            <p:cNvCxnSpPr/>
            <p:nvPr/>
          </p:nvCxnSpPr>
          <p:spPr>
            <a:xfrm>
              <a:off x="8614383" y="3752607"/>
              <a:ext cx="226428" cy="0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1009" name="Straight Connector 321"/>
            <p:cNvCxnSpPr/>
            <p:nvPr/>
          </p:nvCxnSpPr>
          <p:spPr>
            <a:xfrm flipV="1">
              <a:off x="8841817" y="3155002"/>
              <a:ext cx="0" cy="597605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1010" name="Straight Connector 322"/>
            <p:cNvCxnSpPr/>
            <p:nvPr/>
          </p:nvCxnSpPr>
          <p:spPr>
            <a:xfrm flipV="1">
              <a:off x="8840811" y="3743352"/>
              <a:ext cx="0" cy="585216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1011" name="Straight Connector 323"/>
            <p:cNvCxnSpPr/>
            <p:nvPr/>
          </p:nvCxnSpPr>
          <p:spPr>
            <a:xfrm flipV="1">
              <a:off x="8839912" y="3145477"/>
              <a:ext cx="846114" cy="17550"/>
            </a:xfrm>
            <a:prstGeom prst="line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cxnSp>
          <p:nvCxnSpPr>
            <p:cNvPr id="1012" name="Straight Connector 324"/>
            <p:cNvCxnSpPr>
              <a:endCxn id="1013" idx="1"/>
            </p:cNvCxnSpPr>
            <p:nvPr/>
          </p:nvCxnSpPr>
          <p:spPr>
            <a:xfrm flipV="1">
              <a:off x="8840115" y="4305498"/>
              <a:ext cx="336998" cy="8775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1013" name="Rectangle 325"/>
            <p:cNvSpPr/>
            <p:nvPr/>
          </p:nvSpPr>
          <p:spPr>
            <a:xfrm>
              <a:off x="9177113" y="4111403"/>
              <a:ext cx="672858" cy="388190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14" name="Rectangle 326"/>
            <p:cNvSpPr/>
            <p:nvPr/>
          </p:nvSpPr>
          <p:spPr>
            <a:xfrm>
              <a:off x="9677400" y="2950632"/>
              <a:ext cx="672858" cy="388190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1015" name="Straight Connector 327"/>
            <p:cNvCxnSpPr/>
            <p:nvPr/>
          </p:nvCxnSpPr>
          <p:spPr>
            <a:xfrm>
              <a:off x="9859496" y="4323997"/>
              <a:ext cx="326080" cy="4571"/>
            </a:xfrm>
            <a:prstGeom prst="lin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</p:cxnSp>
        <p:sp>
          <p:nvSpPr>
            <p:cNvPr id="1016" name="Rectangle 328"/>
            <p:cNvSpPr/>
            <p:nvPr/>
          </p:nvSpPr>
          <p:spPr>
            <a:xfrm>
              <a:off x="10198405" y="4111403"/>
              <a:ext cx="672858" cy="388190"/>
            </a:xfrm>
            <a:prstGeom prst="rect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17" name="TextBox 329"/>
            <p:cNvSpPr txBox="1"/>
            <p:nvPr/>
          </p:nvSpPr>
          <p:spPr>
            <a:xfrm>
              <a:off x="9594583" y="3331393"/>
              <a:ext cx="911492" cy="285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ESI-TOF-MS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18" name="TextBox 330"/>
            <p:cNvSpPr txBox="1"/>
            <p:nvPr/>
          </p:nvSpPr>
          <p:spPr>
            <a:xfrm>
              <a:off x="9063838" y="4495823"/>
              <a:ext cx="1002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UV detector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19" name="TextBox 331"/>
            <p:cNvSpPr txBox="1"/>
            <p:nvPr/>
          </p:nvSpPr>
          <p:spPr>
            <a:xfrm>
              <a:off x="9950300" y="4505347"/>
              <a:ext cx="1274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fraction collector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cxnSp>
          <p:nvCxnSpPr>
            <p:cNvPr id="1020" name="Straight Connector 332"/>
            <p:cNvCxnSpPr/>
            <p:nvPr/>
          </p:nvCxnSpPr>
          <p:spPr>
            <a:xfrm>
              <a:off x="5225423" y="1958594"/>
              <a:ext cx="570029" cy="0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cxnSp>
          <p:nvCxnSpPr>
            <p:cNvPr id="1021" name="Straight Connector 333"/>
            <p:cNvCxnSpPr/>
            <p:nvPr/>
          </p:nvCxnSpPr>
          <p:spPr>
            <a:xfrm flipH="1">
              <a:off x="5020955" y="1952923"/>
              <a:ext cx="204468" cy="279512"/>
            </a:xfrm>
            <a:prstGeom prst="line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</p:cxnSp>
        <p:sp>
          <p:nvSpPr>
            <p:cNvPr id="1022" name="Rectangle 334"/>
            <p:cNvSpPr/>
            <p:nvPr/>
          </p:nvSpPr>
          <p:spPr>
            <a:xfrm>
              <a:off x="4925666" y="2278386"/>
              <a:ext cx="365637" cy="421118"/>
            </a:xfrm>
            <a:prstGeom prst="rect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23" name="TextBox 335"/>
            <p:cNvSpPr txBox="1"/>
            <p:nvPr/>
          </p:nvSpPr>
          <p:spPr>
            <a:xfrm>
              <a:off x="4837375" y="2682892"/>
              <a:ext cx="6038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waste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24" name="TextBox 336"/>
            <p:cNvSpPr txBox="1"/>
            <p:nvPr/>
          </p:nvSpPr>
          <p:spPr>
            <a:xfrm>
              <a:off x="4732610" y="3177036"/>
              <a:ext cx="8657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1D column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25" name="TextBox 337"/>
            <p:cNvSpPr txBox="1"/>
            <p:nvPr/>
          </p:nvSpPr>
          <p:spPr>
            <a:xfrm>
              <a:off x="7870233" y="3843212"/>
              <a:ext cx="9283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2D column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26" name="Rectangle 338"/>
            <p:cNvSpPr/>
            <p:nvPr/>
          </p:nvSpPr>
          <p:spPr>
            <a:xfrm>
              <a:off x="4964364" y="2232435"/>
              <a:ext cx="144119" cy="45719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27" name="TextBox 339"/>
            <p:cNvSpPr txBox="1"/>
            <p:nvPr/>
          </p:nvSpPr>
          <p:spPr>
            <a:xfrm>
              <a:off x="6378959" y="2053345"/>
              <a:ext cx="6226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loop 1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28" name="TextBox 340"/>
            <p:cNvSpPr txBox="1"/>
            <p:nvPr/>
          </p:nvSpPr>
          <p:spPr>
            <a:xfrm>
              <a:off x="7035311" y="5170684"/>
              <a:ext cx="6399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loop 2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29" name="TextBox 341"/>
            <p:cNvSpPr txBox="1"/>
            <p:nvPr/>
          </p:nvSpPr>
          <p:spPr>
            <a:xfrm>
              <a:off x="6401170" y="5492349"/>
              <a:ext cx="12567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2DLC interface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30" name="TextBox 342"/>
            <p:cNvSpPr txBox="1"/>
            <p:nvPr/>
          </p:nvSpPr>
          <p:spPr>
            <a:xfrm>
              <a:off x="8836997" y="3301165"/>
              <a:ext cx="4895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20%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31" name="TextBox 343"/>
            <p:cNvSpPr txBox="1"/>
            <p:nvPr/>
          </p:nvSpPr>
          <p:spPr>
            <a:xfrm>
              <a:off x="8844333" y="3891886"/>
              <a:ext cx="4895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TW" sz="1200" kern="0" dirty="0" smtClean="0">
                  <a:solidFill>
                    <a:prstClr val="black"/>
                  </a:solidFill>
                  <a:latin typeface="Calibri" panose="020F0502020204030204"/>
                  <a:ea typeface="新細明體" panose="02020500000000000000" pitchFamily="18" charset="-120"/>
                </a:rPr>
                <a:t>80%</a:t>
              </a:r>
              <a:endParaRPr lang="zh-TW" altLang="en-US" sz="1200" kern="0" dirty="0" smtClean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  <p:sp>
          <p:nvSpPr>
            <p:cNvPr id="1032" name="Rectangle 344"/>
            <p:cNvSpPr/>
            <p:nvPr/>
          </p:nvSpPr>
          <p:spPr>
            <a:xfrm>
              <a:off x="4942933" y="2552225"/>
              <a:ext cx="334919" cy="135955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TW" altLang="en-US" kern="0" smtClean="0">
                <a:solidFill>
                  <a:prstClr val="white"/>
                </a:solidFill>
                <a:latin typeface="Calibri" panose="020F0502020204030204"/>
                <a:ea typeface="新細明體" panose="02020500000000000000" pitchFamily="18" charset="-120"/>
              </a:endParaRPr>
            </a:p>
          </p:txBody>
        </p:sp>
      </p:grpSp>
      <p:sp>
        <p:nvSpPr>
          <p:cNvPr id="1103" name="Rounded Rectangle 1"/>
          <p:cNvSpPr/>
          <p:nvPr/>
        </p:nvSpPr>
        <p:spPr>
          <a:xfrm>
            <a:off x="4580806" y="1628798"/>
            <a:ext cx="2002874" cy="3494761"/>
          </a:xfrm>
          <a:prstGeom prst="roundRect">
            <a:avLst/>
          </a:prstGeom>
          <a:noFill/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zh-TW" altLang="en-US" dirty="0" err="1" smtClean="0">
              <a:solidFill>
                <a:srgbClr val="05368B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857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4488" y="116632"/>
            <a:ext cx="9379500" cy="712800"/>
          </a:xfrm>
        </p:spPr>
        <p:txBody>
          <a:bodyPr/>
          <a:lstStyle/>
          <a:p>
            <a:r>
              <a:rPr lang="en-US" altLang="zh-CN" sz="4000" b="0" dirty="0" smtClean="0">
                <a:latin typeface="Calibri" panose="020F0502020204030204" pitchFamily="34" charset="0"/>
              </a:rPr>
              <a:t>LC×LC-TOF MS Analysis</a:t>
            </a:r>
            <a:endParaRPr lang="zh-CN" altLang="en-US" sz="4000" b="0" dirty="0">
              <a:latin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41445" y="1196752"/>
            <a:ext cx="9259744" cy="2399534"/>
            <a:chOff x="441445" y="1196752"/>
            <a:chExt cx="9259744" cy="2399534"/>
          </a:xfrm>
        </p:grpSpPr>
        <p:pic>
          <p:nvPicPr>
            <p:cNvPr id="1025" name="Picture 1" descr="C:\Users\xog200\Downloads\Cuijk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445" y="1196752"/>
              <a:ext cx="9259744" cy="239953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064567" y="1230954"/>
              <a:ext cx="2711355" cy="115416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180975" indent="-180975">
                <a:spcBef>
                  <a:spcPts val="600"/>
                </a:spcBef>
                <a:buClr>
                  <a:srgbClr val="06368B"/>
                </a:buClr>
                <a:buSzPct val="110000"/>
                <a:buFont typeface="Wingdings" pitchFamily="2" charset="2"/>
                <a:buChar char="§"/>
              </a:pPr>
              <a:r>
                <a:rPr lang="en-US" sz="1200" dirty="0" smtClean="0">
                  <a:solidFill>
                    <a:srgbClr val="05368B"/>
                  </a:solidFill>
                  <a:latin typeface="Cambria" panose="02040503050406030204" pitchFamily="18" charset="0"/>
                  <a:cs typeface="Arial" pitchFamily="34" charset="0"/>
                </a:rPr>
                <a:t>Dissect: S/N&gt;15</a:t>
              </a:r>
            </a:p>
            <a:p>
              <a:pPr marL="180975" indent="-180975">
                <a:spcBef>
                  <a:spcPts val="600"/>
                </a:spcBef>
                <a:buClr>
                  <a:srgbClr val="06368B"/>
                </a:buClr>
                <a:buSzPct val="110000"/>
                <a:buFont typeface="Wingdings" pitchFamily="2" charset="2"/>
                <a:buChar char="§"/>
              </a:pPr>
              <a:r>
                <a:rPr lang="en-US" sz="1200" dirty="0" smtClean="0">
                  <a:solidFill>
                    <a:srgbClr val="05368B"/>
                  </a:solidFill>
                  <a:latin typeface="Cambria" panose="02040503050406030204" pitchFamily="18" charset="0"/>
                  <a:cs typeface="Arial" pitchFamily="34" charset="0"/>
                </a:rPr>
                <a:t>More than 700 compound spectra</a:t>
              </a:r>
            </a:p>
            <a:p>
              <a:pPr marL="180975" indent="-180975">
                <a:spcBef>
                  <a:spcPts val="600"/>
                </a:spcBef>
                <a:buClr>
                  <a:srgbClr val="06368B"/>
                </a:buClr>
                <a:buSzPct val="110000"/>
                <a:buFont typeface="Wingdings" pitchFamily="2" charset="2"/>
                <a:buChar char="§"/>
              </a:pPr>
              <a:r>
                <a:rPr lang="en-US" sz="1200" dirty="0" smtClean="0">
                  <a:solidFill>
                    <a:srgbClr val="05368B"/>
                  </a:solidFill>
                  <a:latin typeface="Cambria" panose="02040503050406030204" pitchFamily="18" charset="0"/>
                  <a:cs typeface="Arial" pitchFamily="34" charset="0"/>
                </a:rPr>
                <a:t>Manual “subtraction” necessary</a:t>
              </a:r>
            </a:p>
            <a:p>
              <a:pPr marL="180975" indent="-180975">
                <a:spcBef>
                  <a:spcPts val="600"/>
                </a:spcBef>
                <a:buClr>
                  <a:srgbClr val="06368B"/>
                </a:buClr>
                <a:buSzPct val="110000"/>
                <a:buFont typeface="Wingdings" pitchFamily="2" charset="2"/>
                <a:buChar char="§"/>
              </a:pPr>
              <a:endParaRPr lang="en-US" dirty="0" err="1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>
          <a:xfrm>
            <a:off x="896254" y="1561605"/>
            <a:ext cx="9801658" cy="4027635"/>
            <a:chOff x="441445" y="3717032"/>
            <a:chExt cx="5445366" cy="223757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445" y="3717032"/>
              <a:ext cx="4562834" cy="22375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3726571" y="3725368"/>
              <a:ext cx="2160240" cy="153888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buClr>
                  <a:srgbClr val="06368B"/>
                </a:buClr>
                <a:buSzPct val="110000"/>
              </a:pPr>
              <a:r>
                <a:rPr lang="en-US" sz="1200" dirty="0" smtClean="0">
                  <a:solidFill>
                    <a:schemeClr val="bg1"/>
                  </a:solidFill>
                  <a:latin typeface="Cambria" panose="02040503050406030204" pitchFamily="18" charset="0"/>
                  <a:cs typeface="Arial" pitchFamily="34" charset="0"/>
                </a:rPr>
                <a:t>Peak intensity &lt; 10000 counts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96254" y="1563758"/>
            <a:ext cx="9961403" cy="4025974"/>
            <a:chOff x="2114903" y="5712365"/>
            <a:chExt cx="5534113" cy="2236652"/>
          </a:xfrm>
        </p:grpSpPr>
        <p:pic>
          <p:nvPicPr>
            <p:cNvPr id="4" name="图片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903" y="5712365"/>
              <a:ext cx="4567173" cy="22366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5488776" y="5737399"/>
              <a:ext cx="2160240" cy="153888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  <a:buClr>
                  <a:srgbClr val="06368B"/>
                </a:buClr>
                <a:buSzPct val="110000"/>
              </a:pPr>
              <a:r>
                <a:rPr lang="en-US" sz="1200" dirty="0" smtClean="0">
                  <a:solidFill>
                    <a:schemeClr val="bg1"/>
                  </a:solidFill>
                  <a:latin typeface="Cambria" panose="02040503050406030204" pitchFamily="18" charset="0"/>
                  <a:cs typeface="Arial" pitchFamily="34" charset="0"/>
                </a:rPr>
                <a:t>Peak intensity &gt; </a:t>
              </a:r>
              <a:r>
                <a:rPr lang="en-US" sz="1200" dirty="0">
                  <a:solidFill>
                    <a:schemeClr val="bg1"/>
                  </a:solidFill>
                  <a:latin typeface="Cambria" panose="02040503050406030204" pitchFamily="18" charset="0"/>
                  <a:cs typeface="Arial" pitchFamily="34" charset="0"/>
                </a:rPr>
                <a:t>8</a:t>
              </a:r>
              <a:r>
                <a:rPr lang="en-US" sz="1200" dirty="0" smtClean="0">
                  <a:solidFill>
                    <a:schemeClr val="bg1"/>
                  </a:solidFill>
                  <a:latin typeface="Cambria" panose="02040503050406030204" pitchFamily="18" charset="0"/>
                  <a:cs typeface="Arial" pitchFamily="34" charset="0"/>
                </a:rPr>
                <a:t>0000 counts</a:t>
              </a:r>
            </a:p>
          </p:txBody>
        </p:sp>
      </p:grpSp>
      <p:pic>
        <p:nvPicPr>
          <p:cNvPr id="6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52" y="1196752"/>
            <a:ext cx="8136904" cy="48750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847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9026">
        <p14:prism isContent="1"/>
      </p:transition>
    </mc:Choice>
    <mc:Fallback>
      <p:transition spd="slow" advTm="1990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136852"/>
              </p:ext>
            </p:extLst>
          </p:nvPr>
        </p:nvGraphicFramePr>
        <p:xfrm>
          <a:off x="2" y="1124746"/>
          <a:ext cx="9905999" cy="504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400"/>
                <a:gridCol w="749000"/>
                <a:gridCol w="749000"/>
                <a:gridCol w="788614"/>
                <a:gridCol w="878759"/>
                <a:gridCol w="1038532"/>
                <a:gridCol w="1410528"/>
                <a:gridCol w="1145863"/>
                <a:gridCol w="1198303"/>
              </a:tblGrid>
              <a:tr h="86427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Mode</a:t>
                      </a:r>
                      <a:endParaRPr lang="zh-CN" altLang="en-US" sz="18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IEC×</a:t>
                      </a:r>
                    </a:p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RP</a:t>
                      </a:r>
                      <a:endParaRPr lang="zh-CN" altLang="en-US" sz="18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SEC×RP</a:t>
                      </a:r>
                      <a:endParaRPr lang="zh-CN" altLang="en-US" sz="18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NP×</a:t>
                      </a:r>
                    </a:p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RP</a:t>
                      </a:r>
                      <a:endParaRPr lang="zh-CN" altLang="en-US" sz="18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RP×</a:t>
                      </a:r>
                    </a:p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RP</a:t>
                      </a:r>
                      <a:endParaRPr lang="zh-CN" altLang="en-US" sz="1800" b="1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HILIC×</a:t>
                      </a:r>
                    </a:p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RP</a:t>
                      </a:r>
                      <a:endParaRPr lang="zh-CN" altLang="en-US" sz="1800" b="1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HILIC×</a:t>
                      </a:r>
                    </a:p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HILIC</a:t>
                      </a:r>
                      <a:endParaRPr lang="zh-CN" altLang="en-US" sz="18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SEC×NP</a:t>
                      </a:r>
                      <a:endParaRPr lang="zh-CN" altLang="en-US" sz="18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</a:rPr>
                        <a:t>SEC×IEC</a:t>
                      </a:r>
                      <a:endParaRPr lang="zh-CN" altLang="en-US" sz="18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6146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bri" panose="020F0502020204030204" pitchFamily="34" charset="0"/>
                        </a:rPr>
                        <a:t>Orthogonality</a:t>
                      </a:r>
                      <a:endParaRPr lang="zh-CN" altLang="en-US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</a:tr>
              <a:tr h="528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bri" panose="020F0502020204030204" pitchFamily="34" charset="0"/>
                        </a:rPr>
                        <a:t>Peak</a:t>
                      </a:r>
                      <a:r>
                        <a:rPr lang="en-US" altLang="zh-CN" sz="2000" baseline="0" dirty="0" smtClean="0">
                          <a:latin typeface="Calibri" panose="020F0502020204030204" pitchFamily="34" charset="0"/>
                        </a:rPr>
                        <a:t> capacity</a:t>
                      </a:r>
                      <a:endParaRPr lang="zh-CN" altLang="en-US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</a:tr>
              <a:tr h="759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bri" panose="020F0502020204030204" pitchFamily="34" charset="0"/>
                        </a:rPr>
                        <a:t>Peak</a:t>
                      </a:r>
                      <a:r>
                        <a:rPr lang="en-US" altLang="zh-CN" sz="20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altLang="zh-CN" sz="2000" dirty="0" smtClean="0">
                          <a:latin typeface="Calibri" panose="020F0502020204030204" pitchFamily="34" charset="0"/>
                        </a:rPr>
                        <a:t>Capacity/Time</a:t>
                      </a:r>
                      <a:endParaRPr lang="zh-CN" altLang="en-US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</a:tr>
              <a:tr h="759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bri" panose="020F0502020204030204" pitchFamily="34" charset="0"/>
                        </a:rPr>
                        <a:t>Solvent compatibility</a:t>
                      </a:r>
                      <a:endParaRPr lang="zh-CN" altLang="en-US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</a:tr>
              <a:tr h="55791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bri" panose="020F0502020204030204" pitchFamily="34" charset="0"/>
                        </a:rPr>
                        <a:t>Applicability</a:t>
                      </a:r>
                      <a:endParaRPr lang="zh-CN" altLang="en-US" sz="20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+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latin typeface="Californian FB" panose="0207040306080B030204" pitchFamily="18" charset="0"/>
                        </a:rPr>
                        <a:t>-</a:t>
                      </a:r>
                      <a:endParaRPr lang="zh-CN" altLang="en-US" sz="2000" dirty="0">
                        <a:latin typeface="Californian FB" panose="0207040306080B030204" pitchFamily="18" charset="0"/>
                      </a:endParaRPr>
                    </a:p>
                  </a:txBody>
                  <a:tcPr anchor="ctr"/>
                </a:tc>
              </a:tr>
              <a:tr h="956788"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000" b="1" dirty="0" smtClean="0">
                          <a:latin typeface="Calibri" panose="020F0502020204030204" pitchFamily="34" charset="0"/>
                        </a:rPr>
                        <a:t>Score</a:t>
                      </a:r>
                      <a:endParaRPr lang="zh-CN" altLang="en-US" sz="20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000" b="1" dirty="0" smtClean="0">
                          <a:latin typeface="Calibri" panose="020F0502020204030204" pitchFamily="34" charset="0"/>
                        </a:rPr>
                        <a:t>4</a:t>
                      </a:r>
                      <a:endParaRPr lang="zh-CN" altLang="en-US" sz="20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000" b="1" dirty="0" smtClean="0">
                          <a:latin typeface="Calibri" panose="020F0502020204030204" pitchFamily="34" charset="0"/>
                        </a:rPr>
                        <a:t>3</a:t>
                      </a:r>
                      <a:endParaRPr lang="zh-CN" altLang="en-US" sz="20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000" b="1" dirty="0" smtClean="0">
                          <a:latin typeface="Calibri" panose="020F0502020204030204" pitchFamily="34" charset="0"/>
                        </a:rPr>
                        <a:t>1</a:t>
                      </a:r>
                      <a:endParaRPr lang="zh-CN" altLang="en-US" sz="20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000" b="1" dirty="0" smtClean="0">
                          <a:latin typeface="Calibri" panose="020F0502020204030204" pitchFamily="34" charset="0"/>
                        </a:rPr>
                        <a:t>9</a:t>
                      </a:r>
                      <a:endParaRPr lang="zh-CN" altLang="en-US" sz="2000" b="1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000" b="1" dirty="0" smtClean="0">
                          <a:latin typeface="Calibri" panose="020F0502020204030204" pitchFamily="34" charset="0"/>
                        </a:rPr>
                        <a:t>5</a:t>
                      </a:r>
                      <a:endParaRPr lang="zh-CN" altLang="en-US" sz="2000" b="1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000" b="1" dirty="0" smtClean="0">
                          <a:latin typeface="Calibri" panose="020F0502020204030204" pitchFamily="34" charset="0"/>
                        </a:rPr>
                        <a:t>2</a:t>
                      </a:r>
                      <a:endParaRPr lang="zh-CN" altLang="en-US" sz="20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000" b="1" dirty="0" smtClean="0">
                          <a:latin typeface="Calibri" panose="020F0502020204030204" pitchFamily="34" charset="0"/>
                        </a:rPr>
                        <a:t>-2</a:t>
                      </a:r>
                      <a:endParaRPr lang="zh-CN" altLang="en-US" sz="20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zh-CN" sz="2000" b="1" dirty="0" smtClean="0">
                          <a:latin typeface="Calibri" panose="020F0502020204030204" pitchFamily="34" charset="0"/>
                        </a:rPr>
                        <a:t>-3</a:t>
                      </a:r>
                      <a:endParaRPr lang="zh-CN" altLang="en-US" sz="2000" b="1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3307977" y="6381328"/>
            <a:ext cx="67143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/>
              <a:t>Xiaoping Li et al. Journal of Chromatography A, 1218 (2011) </a:t>
            </a:r>
            <a:r>
              <a:rPr lang="en-US" altLang="zh-CN" sz="1600" dirty="0" smtClean="0"/>
              <a:t>2214–2221</a:t>
            </a:r>
            <a:endParaRPr lang="zh-CN" altLang="zh-CN" sz="1600" dirty="0"/>
          </a:p>
        </p:txBody>
      </p:sp>
      <p:sp>
        <p:nvSpPr>
          <p:cNvPr id="7" name="标题 2"/>
          <p:cNvSpPr txBox="1">
            <a:spLocks/>
          </p:cNvSpPr>
          <p:nvPr/>
        </p:nvSpPr>
        <p:spPr>
          <a:xfrm>
            <a:off x="344488" y="260648"/>
            <a:ext cx="9379500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zh-CN" sz="4000" b="0" dirty="0" smtClean="0">
                <a:latin typeface="Calibri" panose="020F0502020204030204" pitchFamily="34" charset="0"/>
              </a:rPr>
              <a:t>Stationary phases selection</a:t>
            </a:r>
            <a:endParaRPr lang="en-US" altLang="zh-CN" sz="4000" b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69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929">
        <p14:prism isContent="1"/>
      </p:transition>
    </mc:Choice>
    <mc:Fallback>
      <p:transition spd="slow" advTm="5292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7" y="1290830"/>
            <a:ext cx="5421772" cy="4755278"/>
          </a:xfrm>
          <a:prstGeom prst="rect">
            <a:avLst/>
          </a:prstGeom>
        </p:spPr>
      </p:pic>
      <p:sp>
        <p:nvSpPr>
          <p:cNvPr id="3" name="矩形 10"/>
          <p:cNvSpPr/>
          <p:nvPr/>
        </p:nvSpPr>
        <p:spPr>
          <a:xfrm>
            <a:off x="5961113" y="1340768"/>
            <a:ext cx="3528392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§"/>
            </a:pP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Three different stationary phases in the 2</a:t>
            </a:r>
            <a:r>
              <a:rPr lang="en-US" altLang="zh-CN" sz="1600" baseline="30000" dirty="0" smtClean="0">
                <a:latin typeface="Calibri" panose="020F0502020204030204" pitchFamily="34" charset="0"/>
                <a:cs typeface="Arial" panose="020B0604020202020204" pitchFamily="34" charset="0"/>
              </a:rPr>
              <a:t>nd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dimension (</a:t>
            </a:r>
            <a:r>
              <a:rPr lang="en-US" altLang="zh-CN" sz="1600" b="1" u="sng" dirty="0" smtClean="0">
                <a:latin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altLang="zh-CN" sz="1600" b="1" u="sng" baseline="30000" dirty="0" smtClean="0">
                <a:latin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US" altLang="zh-CN" sz="1600" b="1" u="sng" dirty="0" smtClean="0">
                <a:latin typeface="Calibri" panose="020F0502020204030204" pitchFamily="34" charset="0"/>
                <a:cs typeface="Arial" panose="020B0604020202020204" pitchFamily="34" charset="0"/>
              </a:rPr>
              <a:t> dimension C18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) for comparison: </a:t>
            </a: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     A: </a:t>
            </a:r>
            <a:r>
              <a:rPr lang="en-US" altLang="zh-CN" sz="1600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Coreshell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PH 2.7µm 50x4.6    mm</a:t>
            </a: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 smtClean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B: </a:t>
            </a:r>
            <a:r>
              <a:rPr lang="en-US" altLang="zh-CN" sz="1600" dirty="0" err="1">
                <a:latin typeface="Calibri" panose="020F0502020204030204" pitchFamily="34" charset="0"/>
                <a:cs typeface="Arial" panose="020B0604020202020204" pitchFamily="34" charset="0"/>
              </a:rPr>
              <a:t>Phenomenex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Calibri" panose="020F0502020204030204" pitchFamily="34" charset="0"/>
                <a:cs typeface="Arial" panose="020B0604020202020204" pitchFamily="34" charset="0"/>
              </a:rPr>
              <a:t>Kinetex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  PFP 2.6µm 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	50x4.6 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mm</a:t>
            </a: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     C: HILIC 1.8µm 50x3.0 mm</a:t>
            </a: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 algn="just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§"/>
            </a:pP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1D 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C18 0.1ml/min 60min; 2D 2ml/min 30s H</a:t>
            </a:r>
            <a:r>
              <a:rPr lang="en-US" altLang="zh-CN" sz="16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O/ACN, UV at 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290nm</a:t>
            </a:r>
            <a:endParaRPr lang="en-US" altLang="zh-CN" sz="16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§"/>
            </a:pPr>
            <a:r>
              <a:rPr lang="en-US" altLang="zh-CN" sz="1600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Orthogonality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 estimation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   Surface 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coverage </a:t>
            </a:r>
            <a:endParaRPr lang="en-US" altLang="zh-CN" sz="16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    (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vector cross 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product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    A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: 0.643</a:t>
            </a: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    B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0.671</a:t>
            </a: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     C</a:t>
            </a:r>
            <a:r>
              <a:rPr lang="en-US" altLang="zh-CN" sz="1600" dirty="0"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0.687</a:t>
            </a:r>
          </a:p>
          <a:p>
            <a:pPr marL="171450" indent="-171450" algn="just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§"/>
            </a:pPr>
            <a:r>
              <a:rPr lang="en-US" altLang="zh-CN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Conclusion:  C18×PFP</a:t>
            </a:r>
            <a:endParaRPr lang="en-US" altLang="zh-CN" sz="16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buClr>
                <a:srgbClr val="06368B"/>
              </a:buClr>
              <a:buSzPct val="110000"/>
            </a:pPr>
            <a:endParaRPr lang="en-US" altLang="zh-CN" sz="1400" dirty="0" smtClean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标题 2"/>
          <p:cNvSpPr txBox="1">
            <a:spLocks/>
          </p:cNvSpPr>
          <p:nvPr/>
        </p:nvSpPr>
        <p:spPr>
          <a:xfrm>
            <a:off x="344488" y="260648"/>
            <a:ext cx="9379500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zh-CN" sz="4000" b="0" dirty="0" smtClean="0">
                <a:latin typeface="Calibri" panose="020F0502020204030204" pitchFamily="34" charset="0"/>
              </a:rPr>
              <a:t>Stationary phases comparison</a:t>
            </a:r>
            <a:endParaRPr lang="en-US" altLang="zh-CN" sz="4000" b="0" dirty="0"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4488" y="2852936"/>
            <a:ext cx="5616624" cy="1584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 algn="l" defTabSz="914400" rtl="0" eaLnBrk="1" latinLnBrk="0" hangingPunct="1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en-US" sz="1800" kern="1200" dirty="0" err="1" smtClean="0">
              <a:solidFill>
                <a:srgbClr val="0536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5374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9447">
        <p14:prism isContent="1"/>
      </p:transition>
    </mc:Choice>
    <mc:Fallback>
      <p:transition spd="slow" advTm="1794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44488" y="260648"/>
            <a:ext cx="9379500" cy="544188"/>
          </a:xfrm>
        </p:spPr>
        <p:txBody>
          <a:bodyPr/>
          <a:lstStyle/>
          <a:p>
            <a:r>
              <a:rPr lang="en-US" altLang="zh-CN" sz="4000" b="0" dirty="0" smtClean="0">
                <a:latin typeface="Calibri" panose="020F0502020204030204" pitchFamily="34" charset="0"/>
              </a:rPr>
              <a:t>EPA 8270c Mixture (38 compounds)</a:t>
            </a:r>
            <a:endParaRPr lang="en-US" altLang="zh-CN" sz="4000" b="0" dirty="0">
              <a:latin typeface="Calibri" panose="020F0502020204030204" pitchFamily="34" charset="0"/>
            </a:endParaRPr>
          </a:p>
        </p:txBody>
      </p:sp>
      <p:pic>
        <p:nvPicPr>
          <p:cNvPr id="4" name="Picture 314" descr="LC 2D 2013-02-22 18-20-36 PAH LOW CONCENTRATION.D~VWD1A.ch_img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829" y="3068960"/>
            <a:ext cx="4822418" cy="25922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8820" y="1124746"/>
            <a:ext cx="950505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Semi-volatile </a:t>
            </a:r>
            <a:r>
              <a:rPr lang="en-US" altLang="zh-CN" sz="2400" dirty="0">
                <a:latin typeface="Calibri" panose="020F0502020204030204" pitchFamily="34" charset="0"/>
                <a:cs typeface="Arial" panose="020B0604020202020204" pitchFamily="34" charset="0"/>
              </a:rPr>
              <a:t>compounds from solid waste, soil, air, and </a:t>
            </a:r>
            <a:r>
              <a:rPr lang="en-US" altLang="zh-CN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water 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677670"/>
              </p:ext>
            </p:extLst>
          </p:nvPr>
        </p:nvGraphicFramePr>
        <p:xfrm>
          <a:off x="5431278" y="1606649"/>
          <a:ext cx="4474723" cy="4486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7669"/>
                <a:gridCol w="1667054"/>
              </a:tblGrid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Acenaphthene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2,4-Dimethylphenol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Acenaphthylene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Fluoranthene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Acetophenone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Fluorene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Aniline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Hydroquinone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186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Anthracene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Indeno[1,2,3-cd]pyrene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Benzoic acid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Isophorone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186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Benz[a]</a:t>
                      </a:r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anthracene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3-Methylcholanthrene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Benzo[b]fluoranthene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2-Methylnaphthalene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Benzo</a:t>
                      </a:r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[k]</a:t>
                      </a:r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fluoranthene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2-Methylphenol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Benzo[ghi]perylene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3-Methylphenol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Benzo[a]pyrene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4-Methylphenol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p-Benzoquinone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Naphthalene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Benzyl alcohol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Perylene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Chrysene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Phenanthrene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Dibenz[a]acridine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Phenol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Dibenz[a,h]anthracene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2-Picoline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Dibenzofuran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Pyrene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Dibenzo[a,e]pyrene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Pyridine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46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7,12-Dimethylbenz[a]anthracene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Resorcinol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25" name="Picture 1" descr="G:\gradient1_PAH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29" y="1493914"/>
            <a:ext cx="4534386" cy="170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6153" y="5723964"/>
            <a:ext cx="52649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2000" dirty="0" smtClean="0">
                <a:latin typeface="Calibri" panose="020F0502020204030204" pitchFamily="34" charset="0"/>
                <a:cs typeface="Arial" panose="020B0604020202020204" pitchFamily="34" charset="0"/>
              </a:rPr>
              <a:t>ACN/water </a:t>
            </a:r>
            <a:r>
              <a:rPr lang="en-US" altLang="zh-CN" sz="2000" dirty="0">
                <a:latin typeface="Calibri" panose="020F0502020204030204" pitchFamily="34" charset="0"/>
                <a:cs typeface="Arial" panose="020B0604020202020204" pitchFamily="34" charset="0"/>
              </a:rPr>
              <a:t>system, 30</a:t>
            </a:r>
            <a:r>
              <a:rPr lang="en-US" altLang="zh-CN" sz="2000" baseline="30000" dirty="0">
                <a:latin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altLang="zh-CN" sz="2000" dirty="0">
                <a:latin typeface="Calibri" panose="020F0502020204030204" pitchFamily="34" charset="0"/>
                <a:cs typeface="Arial" panose="020B0604020202020204" pitchFamily="34" charset="0"/>
              </a:rPr>
              <a:t>C, UV detection at </a:t>
            </a:r>
            <a:r>
              <a:rPr lang="en-US" altLang="zh-CN" sz="2000" dirty="0" smtClean="0">
                <a:latin typeface="Calibri" panose="020F0502020204030204" pitchFamily="34" charset="0"/>
                <a:cs typeface="Arial" panose="020B0604020202020204" pitchFamily="34" charset="0"/>
              </a:rPr>
              <a:t>290nm</a:t>
            </a:r>
            <a:endParaRPr lang="zh-CN" altLang="en-US" sz="2000" dirty="0" err="1">
              <a:solidFill>
                <a:srgbClr val="05368B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9" descr="EDA-EMERGE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80792" y="6237314"/>
            <a:ext cx="728696" cy="56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91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436">
        <p14:prism isContent="1"/>
      </p:transition>
    </mc:Choice>
    <mc:Fallback>
      <p:transition spd="slow" advTm="314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94183" y="188640"/>
            <a:ext cx="9774090" cy="648072"/>
          </a:xfrm>
        </p:spPr>
        <p:txBody>
          <a:bodyPr/>
          <a:lstStyle/>
          <a:p>
            <a:r>
              <a:rPr lang="en-US" altLang="zh-CN" sz="3600" b="0" dirty="0">
                <a:latin typeface="Calibri" panose="020F0502020204030204" pitchFamily="34" charset="0"/>
              </a:rPr>
              <a:t>Triazine and Urea Pesticide </a:t>
            </a:r>
            <a:r>
              <a:rPr lang="en-US" altLang="zh-CN" sz="3600" b="0" dirty="0" smtClean="0">
                <a:latin typeface="Calibri" panose="020F0502020204030204" pitchFamily="34" charset="0"/>
              </a:rPr>
              <a:t>Mixture (29 compounds)</a:t>
            </a:r>
            <a:endParaRPr lang="en-US" altLang="zh-CN" sz="3600" b="0" dirty="0">
              <a:latin typeface="Calibri" panose="020F0502020204030204" pitchFamily="34" charset="0"/>
            </a:endParaRPr>
          </a:p>
        </p:txBody>
      </p:sp>
      <p:pic>
        <p:nvPicPr>
          <p:cNvPr id="4" name="Picture 312" descr="PESTICIDE_ESI_2D_RE01.CDF_img01_extracted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67" y="985063"/>
            <a:ext cx="5642417" cy="3024336"/>
          </a:xfrm>
          <a:prstGeom prst="rect">
            <a:avLst/>
          </a:prstGeom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604679"/>
              </p:ext>
            </p:extLst>
          </p:nvPr>
        </p:nvGraphicFramePr>
        <p:xfrm>
          <a:off x="5745088" y="1124753"/>
          <a:ext cx="4032447" cy="36003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4802"/>
                <a:gridCol w="1987645"/>
              </a:tblGrid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Atrazine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Isoproturon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Atrazine-desethyl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Metabromuron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Atrazine-desisopropyl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Metazachlor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Metamitron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Propazine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Chloridazon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Dimefuron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Metoxuron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Terbuthylazin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Carbetamid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Bromacil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Chloroxuron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Simazine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Prometryn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Cyanazin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Chlorpropham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Terbutylazine-desethyl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Terbutryn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Methabenzthiazuron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Metolachlor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Chlorotoluron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Ethofumesate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Monolinuron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Ethidimuron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400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Diuron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2049" name="Picture 1" descr="G:\gradient1_TR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2" y="4157226"/>
            <a:ext cx="5292866" cy="193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28994" y="4885722"/>
            <a:ext cx="3960440" cy="116955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20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ACN/water system</a:t>
            </a:r>
          </a:p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20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Ambient temperature</a:t>
            </a:r>
          </a:p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20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ESI-TOF detection, 27/29 detectable </a:t>
            </a:r>
            <a:endParaRPr lang="zh-CN" altLang="en-US" sz="2000" dirty="0" err="1" smtClean="0">
              <a:solidFill>
                <a:srgbClr val="05368B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9" descr="EDA-EMERGE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80792" y="6237314"/>
            <a:ext cx="728696" cy="56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91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99">
        <p14:prism isContent="1"/>
      </p:transition>
    </mc:Choice>
    <mc:Fallback>
      <p:transition spd="slow" advTm="1539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344488" y="188640"/>
            <a:ext cx="9379500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altLang="zh-CN" dirty="0" smtClean="0">
                <a:solidFill>
                  <a:prstClr val="white"/>
                </a:solidFill>
                <a:latin typeface="Arial"/>
              </a:rPr>
              <a:t>Reproducibility (2D retention time stability)</a:t>
            </a:r>
            <a:endParaRPr lang="zh-CN" altLang="en-US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6" name="Picture 9" descr="EDA-EMERGE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0792" y="6237312"/>
            <a:ext cx="728695" cy="56001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90702" y="3454764"/>
            <a:ext cx="2952328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</a:rPr>
              <a:t>(A)</a:t>
            </a:r>
            <a:r>
              <a:rPr lang="en-US" altLang="zh-CN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</a:rPr>
              <a:t>methomyl</a:t>
            </a:r>
            <a:endParaRPr lang="en-US" altLang="zh-CN" sz="2000" dirty="0" smtClean="0">
              <a:solidFill>
                <a:srgbClr val="000000"/>
              </a:solidFill>
            </a:endParaRPr>
          </a:p>
          <a:p>
            <a:r>
              <a:rPr lang="en-US" altLang="zh-CN" sz="2000" dirty="0" smtClean="0">
                <a:solidFill>
                  <a:srgbClr val="000000"/>
                </a:solidFill>
              </a:rPr>
              <a:t>(B)</a:t>
            </a:r>
            <a:r>
              <a:rPr lang="en-US" altLang="zh-CN" sz="2000" dirty="0">
                <a:solidFill>
                  <a:srgbClr val="000000"/>
                </a:solidFill>
              </a:rPr>
              <a:t> 3-hydroxycarbofuran </a:t>
            </a:r>
            <a:endParaRPr lang="en-US" altLang="zh-CN" sz="2000" dirty="0" smtClean="0">
              <a:solidFill>
                <a:srgbClr val="000000"/>
              </a:solidFill>
            </a:endParaRPr>
          </a:p>
          <a:p>
            <a:r>
              <a:rPr lang="en-US" altLang="zh-CN" sz="2000" dirty="0" smtClean="0">
                <a:solidFill>
                  <a:srgbClr val="000000"/>
                </a:solidFill>
              </a:rPr>
              <a:t>(C)</a:t>
            </a:r>
            <a:r>
              <a:rPr lang="en-US" altLang="zh-CN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</a:rPr>
              <a:t>propoxur</a:t>
            </a:r>
            <a:r>
              <a:rPr lang="en-US" altLang="zh-CN" sz="2000" dirty="0">
                <a:solidFill>
                  <a:srgbClr val="000000"/>
                </a:solidFill>
              </a:rPr>
              <a:t> </a:t>
            </a:r>
            <a:endParaRPr lang="en-US" altLang="zh-CN" sz="2000" dirty="0" smtClean="0">
              <a:solidFill>
                <a:srgbClr val="000000"/>
              </a:solidFill>
            </a:endParaRPr>
          </a:p>
          <a:p>
            <a:r>
              <a:rPr lang="en-US" altLang="zh-CN" sz="2000" dirty="0" smtClean="0">
                <a:solidFill>
                  <a:srgbClr val="000000"/>
                </a:solidFill>
              </a:rPr>
              <a:t>(D)</a:t>
            </a:r>
            <a:r>
              <a:rPr lang="en-US" altLang="zh-CN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</a:rPr>
              <a:t>carbofuran</a:t>
            </a:r>
            <a:r>
              <a:rPr lang="en-US" altLang="zh-CN" sz="2000" dirty="0">
                <a:solidFill>
                  <a:srgbClr val="000000"/>
                </a:solidFill>
              </a:rPr>
              <a:t> </a:t>
            </a:r>
            <a:endParaRPr lang="en-US" altLang="zh-CN" sz="2000" dirty="0" smtClean="0">
              <a:solidFill>
                <a:srgbClr val="000000"/>
              </a:solidFill>
            </a:endParaRPr>
          </a:p>
          <a:p>
            <a:r>
              <a:rPr lang="en-US" altLang="zh-CN" sz="2000" dirty="0" smtClean="0">
                <a:solidFill>
                  <a:srgbClr val="000000"/>
                </a:solidFill>
              </a:rPr>
              <a:t>(E)</a:t>
            </a:r>
            <a:r>
              <a:rPr lang="en-US" altLang="zh-CN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</a:rPr>
              <a:t>carbaryl</a:t>
            </a:r>
            <a:r>
              <a:rPr lang="en-US" altLang="zh-CN" sz="2000" dirty="0">
                <a:solidFill>
                  <a:srgbClr val="000000"/>
                </a:solidFill>
              </a:rPr>
              <a:t> </a:t>
            </a:r>
            <a:endParaRPr lang="en-US" altLang="zh-CN" sz="2000" dirty="0" smtClean="0">
              <a:solidFill>
                <a:srgbClr val="000000"/>
              </a:solidFill>
            </a:endParaRPr>
          </a:p>
          <a:p>
            <a:r>
              <a:rPr lang="en-US" altLang="zh-CN" sz="2000" dirty="0" smtClean="0">
                <a:solidFill>
                  <a:srgbClr val="000000"/>
                </a:solidFill>
              </a:rPr>
              <a:t>(</a:t>
            </a:r>
            <a:r>
              <a:rPr lang="en-US" altLang="zh-CN" sz="2000" dirty="0">
                <a:solidFill>
                  <a:srgbClr val="000000"/>
                </a:solidFill>
              </a:rPr>
              <a:t>F</a:t>
            </a:r>
            <a:r>
              <a:rPr lang="en-US" altLang="zh-CN" sz="2000" dirty="0" smtClean="0">
                <a:solidFill>
                  <a:srgbClr val="000000"/>
                </a:solidFill>
              </a:rPr>
              <a:t>)</a:t>
            </a:r>
            <a:r>
              <a:rPr lang="en-US" altLang="zh-CN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</a:rPr>
              <a:t>methiocarb</a:t>
            </a:r>
            <a:r>
              <a:rPr lang="en-US" altLang="zh-CN" sz="2000" dirty="0">
                <a:solidFill>
                  <a:srgbClr val="000000"/>
                </a:solidFill>
              </a:rPr>
              <a:t> 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1556792"/>
            <a:ext cx="5912584" cy="403244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33" y="1530129"/>
            <a:ext cx="3584187" cy="17548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358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125"/>
    </mc:Choice>
    <mc:Fallback xmlns="">
      <p:transition spd="slow" advTm="91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 smtClean="0"/>
              <a:t>LC/MS Conditions</a:t>
            </a:r>
            <a:endParaRPr lang="en-US" sz="4000" b="0" dirty="0"/>
          </a:p>
        </p:txBody>
      </p:sp>
      <p:sp>
        <p:nvSpPr>
          <p:cNvPr id="6" name="TextBox 5"/>
          <p:cNvSpPr txBox="1"/>
          <p:nvPr/>
        </p:nvSpPr>
        <p:spPr>
          <a:xfrm>
            <a:off x="473863" y="1196752"/>
            <a:ext cx="8871629" cy="57246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5368B"/>
                </a:solidFill>
                <a:cs typeface="Arial" pitchFamily="34" charset="0"/>
              </a:rPr>
              <a:t>ToF</a:t>
            </a: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-MS resolution 10,000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 </a:t>
            </a:r>
            <a:r>
              <a:rPr lang="en-US" sz="2400" dirty="0">
                <a:solidFill>
                  <a:srgbClr val="05368B"/>
                </a:solidFill>
                <a:cs typeface="Arial" pitchFamily="34" charset="0"/>
              </a:rPr>
              <a:t>ESI: 4500 V with end plate offset -500 </a:t>
            </a: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V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 Flow rate 2</a:t>
            </a:r>
            <a:r>
              <a:rPr lang="en-US" sz="2400" baseline="30000" dirty="0" smtClean="0">
                <a:solidFill>
                  <a:srgbClr val="05368B"/>
                </a:solidFill>
                <a:cs typeface="Arial" pitchFamily="34" charset="0"/>
              </a:rPr>
              <a:t>nd</a:t>
            </a:r>
            <a:r>
              <a:rPr lang="en-US" sz="2400" dirty="0">
                <a:solidFill>
                  <a:srgbClr val="05368B"/>
                </a:solidFill>
                <a:cs typeface="Arial" pitchFamily="34" charset="0"/>
              </a:rPr>
              <a:t> dimension: 400 </a:t>
            </a: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µl/min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>
                <a:solidFill>
                  <a:srgbClr val="05368B"/>
                </a:solidFill>
                <a:cs typeface="Arial" pitchFamily="34" charset="0"/>
              </a:rPr>
              <a:t>  Agilent 1260 fraction </a:t>
            </a: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collector, delay volume: 55 µl 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 Splitter 1:4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 m/z 50-1,000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 Nebulizer gas N</a:t>
            </a:r>
            <a:r>
              <a:rPr lang="en-US" sz="2400" baseline="-25000" dirty="0" smtClean="0">
                <a:solidFill>
                  <a:srgbClr val="05368B"/>
                </a:solidFill>
                <a:cs typeface="Arial" pitchFamily="34" charset="0"/>
              </a:rPr>
              <a:t>2</a:t>
            </a: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, 4.0 bar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 Drying gas: 8 L/min, 200 ˚C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>
                <a:solidFill>
                  <a:srgbClr val="05368B"/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Capillary </a:t>
            </a:r>
            <a:r>
              <a:rPr lang="en-US" sz="2400" dirty="0">
                <a:solidFill>
                  <a:srgbClr val="05368B"/>
                </a:solidFill>
                <a:cs typeface="Arial" pitchFamily="34" charset="0"/>
              </a:rPr>
              <a:t>exit was set at 100 </a:t>
            </a: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V, skimmer voltage 33.3 V 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>
                <a:solidFill>
                  <a:srgbClr val="05368B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5368B"/>
                </a:solidFill>
                <a:cs typeface="Arial" pitchFamily="34" charset="0"/>
              </a:rPr>
              <a:t>Hexapole</a:t>
            </a: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 RF: 90 </a:t>
            </a:r>
            <a:r>
              <a:rPr lang="en-US" sz="2400" dirty="0" err="1">
                <a:solidFill>
                  <a:srgbClr val="05368B"/>
                </a:solidFill>
                <a:cs typeface="Arial" pitchFamily="34" charset="0"/>
              </a:rPr>
              <a:t>Vpp</a:t>
            </a:r>
            <a:r>
              <a:rPr lang="en-US" sz="2400" dirty="0">
                <a:solidFill>
                  <a:srgbClr val="05368B"/>
                </a:solidFill>
                <a:cs typeface="Arial" pitchFamily="34" charset="0"/>
              </a:rPr>
              <a:t> and lens 1 pre-pulse </a:t>
            </a:r>
            <a:r>
              <a:rPr lang="en-US" sz="2400" dirty="0" smtClean="0">
                <a:solidFill>
                  <a:srgbClr val="05368B"/>
                </a:solidFill>
                <a:cs typeface="Arial" pitchFamily="34" charset="0"/>
              </a:rPr>
              <a:t>storage: 1 </a:t>
            </a:r>
            <a:r>
              <a:rPr lang="en-US" sz="2400" dirty="0">
                <a:solidFill>
                  <a:srgbClr val="05368B"/>
                </a:solidFill>
                <a:cs typeface="Arial" pitchFamily="34" charset="0"/>
              </a:rPr>
              <a:t>µs</a:t>
            </a:r>
            <a:endParaRPr lang="en-US" sz="2400" dirty="0" smtClean="0">
              <a:solidFill>
                <a:srgbClr val="05368B"/>
              </a:solidFill>
              <a:cs typeface="Arial" pitchFamily="34" charset="0"/>
            </a:endParaRP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nb-NO" sz="2400" dirty="0" smtClean="0">
                <a:solidFill>
                  <a:srgbClr val="05368B"/>
                </a:solidFill>
                <a:cs typeface="Arial" pitchFamily="34" charset="0"/>
              </a:rPr>
              <a:t> Bruker </a:t>
            </a:r>
            <a:r>
              <a:rPr lang="nb-NO" sz="2400" dirty="0">
                <a:solidFill>
                  <a:srgbClr val="05368B"/>
                </a:solidFill>
                <a:cs typeface="Arial" pitchFamily="34" charset="0"/>
              </a:rPr>
              <a:t>OtofControl 3.0 (Bruker Daltonics), </a:t>
            </a:r>
            <a:r>
              <a:rPr lang="nb-NO" sz="2400" dirty="0" smtClean="0">
                <a:solidFill>
                  <a:srgbClr val="05368B"/>
                </a:solidFill>
                <a:cs typeface="Arial" pitchFamily="34" charset="0"/>
              </a:rPr>
              <a:t>5 Hz scan</a:t>
            </a:r>
            <a:endParaRPr lang="en-US" sz="2400" dirty="0" smtClean="0">
              <a:solidFill>
                <a:srgbClr val="05368B"/>
              </a:solidFill>
              <a:cs typeface="Arial" pitchFamily="34" charset="0"/>
            </a:endParaRP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en-US" sz="2400" dirty="0" smtClean="0">
              <a:solidFill>
                <a:srgbClr val="05368B"/>
              </a:solidFill>
              <a:cs typeface="Arial" pitchFamily="34" charset="0"/>
            </a:endParaRP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en-US" dirty="0" err="1" smtClean="0">
              <a:solidFill>
                <a:srgbClr val="05368B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650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128464" y="260648"/>
            <a:ext cx="9777536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zh-CN" sz="4000" b="0" dirty="0" smtClean="0">
                <a:latin typeface="Calibri" panose="020F0502020204030204" pitchFamily="34" charset="0"/>
              </a:rPr>
              <a:t>Example: effluent sample from WWTP </a:t>
            </a:r>
            <a:r>
              <a:rPr lang="en-US" altLang="zh-CN" sz="4000" b="0" dirty="0" err="1" smtClean="0">
                <a:latin typeface="Calibri" panose="020F0502020204030204" pitchFamily="34" charset="0"/>
              </a:rPr>
              <a:t>Cuijk</a:t>
            </a:r>
            <a:endParaRPr lang="zh-CN" altLang="en-US" sz="4000" b="0" dirty="0">
              <a:latin typeface="Calibri" panose="020F050202020403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5"/>
          <a:stretch/>
        </p:blipFill>
        <p:spPr>
          <a:xfrm>
            <a:off x="560512" y="1209919"/>
            <a:ext cx="8914928" cy="49076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82" y="1824445"/>
            <a:ext cx="3615081" cy="2537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直接连接符 6"/>
          <p:cNvCxnSpPr/>
          <p:nvPr/>
        </p:nvCxnSpPr>
        <p:spPr>
          <a:xfrm flipH="1">
            <a:off x="4736976" y="1824445"/>
            <a:ext cx="947406" cy="18393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736976" y="3789040"/>
            <a:ext cx="947406" cy="57282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EDA-EMERGE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80792" y="6237314"/>
            <a:ext cx="728696" cy="560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91121" y="6348043"/>
            <a:ext cx="5261688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Courtesy BE-Basic project</a:t>
            </a:r>
            <a:endParaRPr lang="zh-CN" altLang="en-US" sz="1600" dirty="0" err="1" smtClean="0">
              <a:solidFill>
                <a:srgbClr val="05368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矩形 38"/>
          <p:cNvSpPr/>
          <p:nvPr/>
        </p:nvSpPr>
        <p:spPr>
          <a:xfrm>
            <a:off x="128464" y="1269813"/>
            <a:ext cx="664784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Calibri"/>
              </a:rPr>
              <a:t>6</a:t>
            </a:r>
            <a:r>
              <a:rPr lang="en-US" altLang="zh-CN" sz="2400" dirty="0" smtClean="0"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Calibri"/>
              </a:rPr>
              <a:t> sampling location in NL (surface water, effluent)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Calibri"/>
              </a:rPr>
              <a:t>silicon </a:t>
            </a:r>
            <a:r>
              <a:rPr lang="en-US" altLang="zh-CN" sz="2400" dirty="0"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Calibri"/>
              </a:rPr>
              <a:t>rubber passive </a:t>
            </a:r>
            <a:r>
              <a:rPr lang="en-US" altLang="zh-CN" sz="2400" dirty="0" smtClean="0"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Calibri"/>
              </a:rPr>
              <a:t>sampler</a:t>
            </a:r>
            <a:endParaRPr lang="zh-CN" altLang="en-US" sz="2400" dirty="0">
              <a:latin typeface="Calibri" panose="020F050202020403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Calibri"/>
              </a:rPr>
              <a:t>large </a:t>
            </a:r>
            <a:r>
              <a:rPr lang="en-US" altLang="zh-CN" sz="2400" dirty="0"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Calibri"/>
              </a:rPr>
              <a:t>volume solid phase extraction </a:t>
            </a:r>
            <a:endParaRPr lang="zh-CN" altLang="en-US" sz="2400" dirty="0">
              <a:latin typeface="Calibri" panose="020F050202020403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9543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990">
        <p14:prism isContent="1"/>
      </p:transition>
    </mc:Choice>
    <mc:Fallback>
      <p:transition spd="slow" advTm="499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 smtClean="0"/>
              <a:t>Silicon rubber treatment</a:t>
            </a:r>
            <a:endParaRPr lang="en-US" sz="3600" b="0" dirty="0"/>
          </a:p>
        </p:txBody>
      </p:sp>
      <p:sp>
        <p:nvSpPr>
          <p:cNvPr id="6" name="TextBox 5"/>
          <p:cNvSpPr txBox="1"/>
          <p:nvPr/>
        </p:nvSpPr>
        <p:spPr>
          <a:xfrm>
            <a:off x="488504" y="1844824"/>
            <a:ext cx="9038308" cy="135421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Silicon </a:t>
            </a:r>
            <a:r>
              <a:rPr lang="en-US" sz="2400" dirty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rubber blades were cut into small pieces and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collected </a:t>
            </a:r>
            <a:r>
              <a:rPr lang="en-US" sz="2400" dirty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in pre-cleaned thimbles </a:t>
            </a:r>
            <a:r>
              <a:rPr lang="en-US" sz="24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400" dirty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err="1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Tecator</a:t>
            </a:r>
            <a:r>
              <a:rPr lang="en-US" sz="2400" dirty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® </a:t>
            </a:r>
            <a:r>
              <a:rPr lang="en-US" sz="2400" dirty="0" err="1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Soxtec</a:t>
            </a:r>
            <a:r>
              <a:rPr lang="en-US" sz="2400" dirty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 Avanti </a:t>
            </a:r>
            <a:endParaRPr lang="en-US" sz="2400" dirty="0" smtClean="0">
              <a:solidFill>
                <a:srgbClr val="05368B"/>
              </a:solidFill>
              <a:latin typeface="Arial" pitchFamily="34" charset="0"/>
              <a:cs typeface="Arial" pitchFamily="34" charset="0"/>
            </a:endParaRP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The extraction with 80 ml of a methanol: acetonitrile (1:2 v/v)</a:t>
            </a:r>
            <a:endParaRPr lang="en-US" sz="2400" dirty="0" smtClean="0">
              <a:solidFill>
                <a:srgbClr val="05368B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822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470044" y="260648"/>
            <a:ext cx="9379500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altLang="zh-CN" sz="4000" b="0" dirty="0" smtClean="0">
                <a:latin typeface="Calibri" panose="020F0502020204030204" pitchFamily="34" charset="0"/>
              </a:rPr>
              <a:t>LC</a:t>
            </a:r>
            <a:r>
              <a:rPr lang="en-US" altLang="zh-CN" sz="4000" b="0" dirty="0">
                <a:latin typeface="Calibri" panose="020F0502020204030204" pitchFamily="34" charset="0"/>
              </a:rPr>
              <a:t>×</a:t>
            </a:r>
            <a:r>
              <a:rPr lang="nl-NL" altLang="zh-CN" sz="4000" b="0" dirty="0" smtClean="0">
                <a:latin typeface="Calibri" panose="020F0502020204030204" pitchFamily="34" charset="0"/>
              </a:rPr>
              <a:t>LC </a:t>
            </a:r>
            <a:r>
              <a:rPr lang="en-US" altLang="zh-CN" sz="4000" b="0" dirty="0" smtClean="0">
                <a:latin typeface="Calibri" panose="020F0502020204030204" pitchFamily="34" charset="0"/>
              </a:rPr>
              <a:t>of </a:t>
            </a:r>
            <a:r>
              <a:rPr lang="nl-NL" altLang="zh-CN" sz="4000" b="0" dirty="0" smtClean="0">
                <a:latin typeface="Calibri" panose="020F0502020204030204" pitchFamily="34" charset="0"/>
              </a:rPr>
              <a:t>Cuijk WWTP sample</a:t>
            </a:r>
            <a:endParaRPr lang="zh-CN" altLang="en-US" sz="4000" b="0" dirty="0">
              <a:latin typeface="Calibri" panose="020F0502020204030204" pitchFamily="34" charset="0"/>
            </a:endParaRPr>
          </a:p>
        </p:txBody>
      </p:sp>
      <p:pic>
        <p:nvPicPr>
          <p:cNvPr id="31" name="Picture 9" descr="EDA-EMERGE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0792" y="6237314"/>
            <a:ext cx="728696" cy="56001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555195" y="1537651"/>
            <a:ext cx="5375703" cy="1934900"/>
            <a:chOff x="382089" y="3717032"/>
            <a:chExt cx="6226336" cy="2145581"/>
          </a:xfrm>
        </p:grpSpPr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2089" y="3717032"/>
              <a:ext cx="3058594" cy="2145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69990" y="3717032"/>
              <a:ext cx="3038435" cy="213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" name="组合 16"/>
          <p:cNvGrpSpPr/>
          <p:nvPr/>
        </p:nvGrpSpPr>
        <p:grpSpPr>
          <a:xfrm>
            <a:off x="555195" y="1647210"/>
            <a:ext cx="5375703" cy="3797813"/>
            <a:chOff x="382089" y="1651277"/>
            <a:chExt cx="6226336" cy="4211338"/>
          </a:xfrm>
        </p:grpSpPr>
        <p:pic>
          <p:nvPicPr>
            <p:cNvPr id="38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2089" y="3717033"/>
              <a:ext cx="3058595" cy="2145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69990" y="3717032"/>
              <a:ext cx="3038435" cy="213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Oval 13"/>
            <p:cNvSpPr/>
            <p:nvPr/>
          </p:nvSpPr>
          <p:spPr>
            <a:xfrm>
              <a:off x="4610586" y="4090680"/>
              <a:ext cx="271027" cy="25947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0975" indent="-180975" algn="l" defTabSz="914400" rtl="0" eaLnBrk="1" latinLnBrk="0" hangingPunct="1">
                <a:spcBef>
                  <a:spcPts val="600"/>
                </a:spcBef>
                <a:buClr>
                  <a:srgbClr val="06368B"/>
                </a:buClr>
                <a:buSzPct val="110000"/>
                <a:buFont typeface="Wingdings" pitchFamily="2" charset="2"/>
                <a:buChar char="§"/>
              </a:pPr>
              <a:endParaRPr lang="en-GB" sz="1800" kern="1200" dirty="0" err="1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3" name="Oval 13"/>
            <p:cNvSpPr/>
            <p:nvPr/>
          </p:nvSpPr>
          <p:spPr>
            <a:xfrm>
              <a:off x="2319042" y="2793112"/>
              <a:ext cx="271027" cy="25947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0975" indent="-180975" algn="l" defTabSz="914400" rtl="0" eaLnBrk="1" latinLnBrk="0" hangingPunct="1">
                <a:spcBef>
                  <a:spcPts val="600"/>
                </a:spcBef>
                <a:buClr>
                  <a:srgbClr val="06368B"/>
                </a:buClr>
                <a:buSzPct val="110000"/>
                <a:buFont typeface="Wingdings" pitchFamily="2" charset="2"/>
                <a:buChar char="§"/>
              </a:pPr>
              <a:endParaRPr lang="en-GB" sz="1800" kern="1200" dirty="0" err="1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4" name="Oval 13"/>
            <p:cNvSpPr/>
            <p:nvPr/>
          </p:nvSpPr>
          <p:spPr>
            <a:xfrm>
              <a:off x="5286523" y="4090680"/>
              <a:ext cx="271027" cy="25947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0975" indent="-180975" algn="l" defTabSz="914400" rtl="0" eaLnBrk="1" latinLnBrk="0" hangingPunct="1">
                <a:spcBef>
                  <a:spcPts val="600"/>
                </a:spcBef>
                <a:buClr>
                  <a:srgbClr val="06368B"/>
                </a:buClr>
                <a:buSzPct val="110000"/>
                <a:buFont typeface="Wingdings" pitchFamily="2" charset="2"/>
                <a:buChar char="§"/>
              </a:pPr>
              <a:endParaRPr lang="en-GB" sz="1800" kern="1200" dirty="0" err="1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5" name="Oval 13"/>
            <p:cNvSpPr/>
            <p:nvPr/>
          </p:nvSpPr>
          <p:spPr>
            <a:xfrm>
              <a:off x="5064989" y="4350159"/>
              <a:ext cx="271027" cy="25947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0975" indent="-180975" algn="l" defTabSz="914400" rtl="0" eaLnBrk="1" latinLnBrk="0" hangingPunct="1">
                <a:spcBef>
                  <a:spcPts val="600"/>
                </a:spcBef>
                <a:buClr>
                  <a:srgbClr val="06368B"/>
                </a:buClr>
                <a:buSzPct val="110000"/>
                <a:buFont typeface="Wingdings" pitchFamily="2" charset="2"/>
                <a:buChar char="§"/>
              </a:pPr>
              <a:endParaRPr lang="en-GB" sz="1800" kern="1200" dirty="0" err="1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0" name="Oval 13"/>
            <p:cNvSpPr/>
            <p:nvPr/>
          </p:nvSpPr>
          <p:spPr>
            <a:xfrm>
              <a:off x="4595923" y="1651277"/>
              <a:ext cx="271027" cy="259479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0975" indent="-180975" algn="l" defTabSz="914400" rtl="0" eaLnBrk="1" latinLnBrk="0" hangingPunct="1">
                <a:spcBef>
                  <a:spcPts val="600"/>
                </a:spcBef>
                <a:buClr>
                  <a:srgbClr val="06368B"/>
                </a:buClr>
                <a:buSzPct val="110000"/>
                <a:buFont typeface="Wingdings" pitchFamily="2" charset="2"/>
                <a:buChar char="§"/>
              </a:pPr>
              <a:endParaRPr lang="en-GB" sz="1800" kern="1200" dirty="0" err="1" smtClean="0">
                <a:solidFill>
                  <a:srgbClr val="05368B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936776" y="5157193"/>
            <a:ext cx="314952" cy="2154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sz="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936776" y="3220932"/>
            <a:ext cx="314952" cy="2154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sz="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73080" y="5157193"/>
            <a:ext cx="314952" cy="2154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sz="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73080" y="3220932"/>
            <a:ext cx="314952" cy="2154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sz="8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Oval 13"/>
          <p:cNvSpPr/>
          <p:nvPr/>
        </p:nvSpPr>
        <p:spPr>
          <a:xfrm>
            <a:off x="870146" y="2271100"/>
            <a:ext cx="234000" cy="234000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 algn="l" defTabSz="914400" rtl="0" eaLnBrk="1" latinLnBrk="0" hangingPunct="1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en-GB" sz="1800" kern="1200" dirty="0" err="1" smtClean="0">
              <a:solidFill>
                <a:srgbClr val="0536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10340" y="1622546"/>
            <a:ext cx="4891132" cy="1803263"/>
            <a:chOff x="4310340" y="1622544"/>
            <a:chExt cx="4891132" cy="1803263"/>
          </a:xfrm>
        </p:grpSpPr>
        <p:grpSp>
          <p:nvGrpSpPr>
            <p:cNvPr id="62" name="Group 61"/>
            <p:cNvGrpSpPr/>
            <p:nvPr/>
          </p:nvGrpSpPr>
          <p:grpSpPr>
            <a:xfrm>
              <a:off x="6393160" y="1622544"/>
              <a:ext cx="2808312" cy="1803262"/>
              <a:chOff x="4953000" y="1256493"/>
              <a:chExt cx="2160240" cy="1387125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4982255" y="1256493"/>
                <a:ext cx="595824" cy="2130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 err="1" smtClean="0">
                    <a:latin typeface="Cambria" panose="02040503050406030204" pitchFamily="18" charset="0"/>
                    <a:cs typeface="Arial" panose="020B0604020202020204" pitchFamily="34" charset="0"/>
                  </a:rPr>
                  <a:t>Diazinon</a:t>
                </a:r>
                <a:endParaRPr lang="en-US" altLang="zh-CN" sz="1200" dirty="0" smtClean="0">
                  <a:latin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1556" y="1519604"/>
                <a:ext cx="1440160" cy="1108923"/>
              </a:xfrm>
              <a:prstGeom prst="rect">
                <a:avLst/>
              </a:prstGeom>
            </p:spPr>
          </p:pic>
          <p:sp>
            <p:nvSpPr>
              <p:cNvPr id="60" name="Rectangle 59"/>
              <p:cNvSpPr/>
              <p:nvPr/>
            </p:nvSpPr>
            <p:spPr>
              <a:xfrm>
                <a:off x="4953000" y="1256493"/>
                <a:ext cx="2160240" cy="1387125"/>
              </a:xfrm>
              <a:prstGeom prst="rect">
                <a:avLst/>
              </a:prstGeom>
              <a:noFill/>
              <a:ln w="12700">
                <a:solidFill>
                  <a:srgbClr val="05368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80975" indent="-180975" algn="l" defTabSz="914400" rtl="0" eaLnBrk="1" latinLnBrk="0" hangingPunct="1">
                  <a:spcBef>
                    <a:spcPts val="600"/>
                  </a:spcBef>
                  <a:buClr>
                    <a:srgbClr val="06368B"/>
                  </a:buClr>
                  <a:buSzPct val="110000"/>
                  <a:buFont typeface="Wingdings" pitchFamily="2" charset="2"/>
                  <a:buChar char="§"/>
                </a:pPr>
                <a:endParaRPr lang="en-US" sz="1800" kern="1200" dirty="0" err="1" smtClean="0">
                  <a:solidFill>
                    <a:srgbClr val="05368B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cxnSp>
          <p:nvCxnSpPr>
            <p:cNvPr id="65" name="Straight Connector 64"/>
            <p:cNvCxnSpPr>
              <a:stCxn id="50" idx="0"/>
            </p:cNvCxnSpPr>
            <p:nvPr/>
          </p:nvCxnSpPr>
          <p:spPr>
            <a:xfrm flipV="1">
              <a:off x="4310340" y="1622544"/>
              <a:ext cx="2120851" cy="246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50" idx="4"/>
            </p:cNvCxnSpPr>
            <p:nvPr/>
          </p:nvCxnSpPr>
          <p:spPr>
            <a:xfrm>
              <a:off x="4310340" y="1881208"/>
              <a:ext cx="2082820" cy="15445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4240268" y="3588361"/>
            <a:ext cx="4961204" cy="1803262"/>
            <a:chOff x="4240268" y="3588361"/>
            <a:chExt cx="4961204" cy="1803262"/>
          </a:xfrm>
        </p:grpSpPr>
        <p:grpSp>
          <p:nvGrpSpPr>
            <p:cNvPr id="63" name="Group 62"/>
            <p:cNvGrpSpPr/>
            <p:nvPr/>
          </p:nvGrpSpPr>
          <p:grpSpPr>
            <a:xfrm>
              <a:off x="6393160" y="3588361"/>
              <a:ext cx="2808312" cy="1803262"/>
              <a:chOff x="4953000" y="2761681"/>
              <a:chExt cx="2160240" cy="1387125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080455" y="2773778"/>
                <a:ext cx="654667" cy="2130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1200" dirty="0" err="1" smtClean="0">
                    <a:latin typeface="Cambria" panose="02040503050406030204" pitchFamily="18" charset="0"/>
                    <a:cs typeface="Arial" panose="020B0604020202020204" pitchFamily="34" charset="0"/>
                  </a:rPr>
                  <a:t>Terbutryn</a:t>
                </a:r>
                <a:endParaRPr lang="en-US" altLang="zh-CN" sz="1200" dirty="0" smtClean="0">
                  <a:latin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2404" y="3212976"/>
                <a:ext cx="1891972" cy="906842"/>
              </a:xfrm>
              <a:prstGeom prst="rect">
                <a:avLst/>
              </a:prstGeom>
            </p:spPr>
          </p:pic>
          <p:sp>
            <p:nvSpPr>
              <p:cNvPr id="61" name="Rectangle 60"/>
              <p:cNvSpPr/>
              <p:nvPr/>
            </p:nvSpPr>
            <p:spPr>
              <a:xfrm>
                <a:off x="4953000" y="2761681"/>
                <a:ext cx="2160240" cy="1387125"/>
              </a:xfrm>
              <a:prstGeom prst="rect">
                <a:avLst/>
              </a:prstGeom>
              <a:noFill/>
              <a:ln w="12700">
                <a:solidFill>
                  <a:srgbClr val="05368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80975" indent="-180975" algn="l" defTabSz="914400" rtl="0" eaLnBrk="1" latinLnBrk="0" hangingPunct="1">
                  <a:spcBef>
                    <a:spcPts val="600"/>
                  </a:spcBef>
                  <a:buClr>
                    <a:srgbClr val="06368B"/>
                  </a:buClr>
                  <a:buSzPct val="110000"/>
                  <a:buFont typeface="Wingdings" pitchFamily="2" charset="2"/>
                  <a:buChar char="§"/>
                </a:pPr>
                <a:endParaRPr lang="en-US" sz="1800" kern="1200" dirty="0" err="1" smtClean="0">
                  <a:solidFill>
                    <a:srgbClr val="05368B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cxnSp>
          <p:nvCxnSpPr>
            <p:cNvPr id="71" name="Straight Connector 70"/>
            <p:cNvCxnSpPr>
              <a:stCxn id="42" idx="0"/>
            </p:cNvCxnSpPr>
            <p:nvPr/>
          </p:nvCxnSpPr>
          <p:spPr>
            <a:xfrm flipV="1">
              <a:off x="4323000" y="3588361"/>
              <a:ext cx="2070160" cy="25871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42" idx="3"/>
            </p:cNvCxnSpPr>
            <p:nvPr/>
          </p:nvCxnSpPr>
          <p:spPr>
            <a:xfrm>
              <a:off x="4240268" y="4046810"/>
              <a:ext cx="2152892" cy="134481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94" y="1427866"/>
            <a:ext cx="8875445" cy="4352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4252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 smtClean="0"/>
              <a:t>Contour plot</a:t>
            </a:r>
            <a:endParaRPr lang="en-US" sz="3600" b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1"/>
            <a:ext cx="9633520" cy="593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256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150782"/>
              </p:ext>
            </p:extLst>
          </p:nvPr>
        </p:nvGraphicFramePr>
        <p:xfrm>
          <a:off x="416497" y="1196752"/>
          <a:ext cx="9145018" cy="488468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34880"/>
                <a:gridCol w="759064"/>
                <a:gridCol w="760924"/>
                <a:gridCol w="1536256"/>
                <a:gridCol w="705110"/>
                <a:gridCol w="500461"/>
                <a:gridCol w="600926"/>
                <a:gridCol w="1923705"/>
                <a:gridCol w="105569"/>
                <a:gridCol w="1918123"/>
              </a:tblGrid>
              <a:tr h="49556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No.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m/z measured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Intensity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Suggested molecular formula [M+H]</a:t>
                      </a:r>
                      <a:r>
                        <a:rPr lang="en-US" sz="800" baseline="30000">
                          <a:effectLst/>
                        </a:rPr>
                        <a:t>+</a:t>
                      </a:r>
                      <a:r>
                        <a:rPr lang="en-US" sz="800">
                          <a:effectLst/>
                        </a:rPr>
                        <a:t> or [M+Na]</a:t>
                      </a:r>
                      <a:r>
                        <a:rPr lang="en-US" sz="800" baseline="30000">
                          <a:effectLst/>
                        </a:rPr>
                        <a:t>+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m/z calculated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error (ppm)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mSigma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Tentative candidates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Application/Source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4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202.1225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9828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13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16</a:t>
                      </a:r>
                      <a:r>
                        <a:rPr lang="en-US" sz="800">
                          <a:effectLst/>
                        </a:rPr>
                        <a:t>NO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202.1226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0.51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7.3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(E)-1-Cinnamoylpyrrolidine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food and beverage additive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156.0815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6944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11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10</a:t>
                      </a:r>
                      <a:r>
                        <a:rPr lang="en-US" sz="800">
                          <a:effectLst/>
                        </a:rPr>
                        <a:t>N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156.0809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-0.69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-4.5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4-Phenylpyridine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beverage additive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278.1900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6779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20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24</a:t>
                      </a:r>
                      <a:r>
                        <a:rPr lang="en-US" sz="800">
                          <a:effectLst/>
                        </a:rPr>
                        <a:t>N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278.1903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1.30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10.1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Amitriptyline or EDDP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antidepressant/ drug metabolite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7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207.1493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9287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C</a:t>
                      </a:r>
                      <a:r>
                        <a:rPr lang="en-US" sz="800" baseline="-25000" dirty="0">
                          <a:effectLst/>
                        </a:rPr>
                        <a:t>12</a:t>
                      </a:r>
                      <a:r>
                        <a:rPr lang="en-US" sz="800" dirty="0">
                          <a:effectLst/>
                        </a:rPr>
                        <a:t>H</a:t>
                      </a:r>
                      <a:r>
                        <a:rPr lang="en-US" sz="800" baseline="-25000" dirty="0">
                          <a:effectLst/>
                        </a:rPr>
                        <a:t>19</a:t>
                      </a:r>
                      <a:r>
                        <a:rPr lang="en-US" sz="800" dirty="0">
                          <a:effectLst/>
                        </a:rPr>
                        <a:t>N</a:t>
                      </a:r>
                      <a:r>
                        <a:rPr lang="en-US" sz="800" baseline="-25000" dirty="0">
                          <a:effectLst/>
                        </a:rPr>
                        <a:t>2</a:t>
                      </a:r>
                      <a:r>
                        <a:rPr lang="en-US" sz="800" dirty="0">
                          <a:effectLst/>
                        </a:rPr>
                        <a:t>O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207.1492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0.24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8.3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Isoproturon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herbicide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212.2010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8166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13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26</a:t>
                      </a:r>
                      <a:r>
                        <a:rPr lang="en-US" sz="800">
                          <a:effectLst/>
                        </a:rPr>
                        <a:t>NO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212.2009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-0.08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9.1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Ethyl menthane carboxamide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food and beverage additive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293.1055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10882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13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19</a:t>
                      </a:r>
                      <a:r>
                        <a:rPr lang="en-US" sz="800">
                          <a:effectLst/>
                        </a:rPr>
                        <a:t>ClN</a:t>
                      </a:r>
                      <a:r>
                        <a:rPr lang="en-US" sz="800" baseline="-25000">
                          <a:effectLst/>
                        </a:rPr>
                        <a:t>2</a:t>
                      </a:r>
                      <a:r>
                        <a:rPr lang="en-US" sz="800">
                          <a:effectLst/>
                        </a:rPr>
                        <a:t>NaO</a:t>
                      </a:r>
                      <a:r>
                        <a:rPr lang="en-US" sz="800" baseline="-250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293.1027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-9.40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12.6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Chloroprocaine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local anesthetic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182.0095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7237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8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8</a:t>
                      </a:r>
                      <a:r>
                        <a:rPr lang="en-US" sz="800">
                          <a:effectLst/>
                        </a:rPr>
                        <a:t>NS</a:t>
                      </a:r>
                      <a:r>
                        <a:rPr lang="en-US" sz="800" baseline="-250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182.0093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-1.35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14.1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2-Methylthiobenzothiazole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degradation product of biocides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232.1334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33911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14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18</a:t>
                      </a:r>
                      <a:r>
                        <a:rPr lang="en-US" sz="800">
                          <a:effectLst/>
                        </a:rPr>
                        <a:t>NO</a:t>
                      </a:r>
                      <a:r>
                        <a:rPr lang="en-US" sz="800" baseline="-250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232.1332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0.92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Indeloxazine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drug for cerebrovascular disease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18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242.1427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4947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10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20</a:t>
                      </a:r>
                      <a:r>
                        <a:rPr lang="en-US" sz="800">
                          <a:effectLst/>
                        </a:rPr>
                        <a:t>N</a:t>
                      </a:r>
                      <a:r>
                        <a:rPr lang="en-US" sz="800" baseline="-25000">
                          <a:effectLst/>
                        </a:rPr>
                        <a:t>5</a:t>
                      </a:r>
                      <a:r>
                        <a:rPr lang="en-US" sz="800">
                          <a:effectLst/>
                        </a:rPr>
                        <a:t>S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242.1434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-1.76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6.7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 smtClean="0">
                          <a:effectLst/>
                        </a:rPr>
                        <a:t>Terbutryn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herbicide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20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225.0914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8743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15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13</a:t>
                      </a:r>
                      <a:r>
                        <a:rPr lang="en-US" sz="800">
                          <a:effectLst/>
                        </a:rPr>
                        <a:t>O</a:t>
                      </a:r>
                      <a:r>
                        <a:rPr lang="en-US" sz="800" baseline="-250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225.0910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1.57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3.3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Flavanone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natural product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226.1337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11064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14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16</a:t>
                      </a:r>
                      <a:r>
                        <a:rPr lang="en-US" sz="800">
                          <a:effectLst/>
                        </a:rPr>
                        <a:t>N</a:t>
                      </a:r>
                      <a:r>
                        <a:rPr lang="en-US" sz="800" baseline="-250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226.1339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1.00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11.6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Cyprodinil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pesticide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219.1945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16676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12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27</a:t>
                      </a:r>
                      <a:r>
                        <a:rPr lang="en-US" sz="800">
                          <a:effectLst/>
                        </a:rPr>
                        <a:t>O</a:t>
                      </a:r>
                      <a:r>
                        <a:rPr lang="en-US" sz="800" baseline="-250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219.1955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-4.55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8,8-Dimethoxy-2,6-dimethyl-2-octanol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food additive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241.1773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10252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12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26</a:t>
                      </a:r>
                      <a:r>
                        <a:rPr lang="en-US" sz="800">
                          <a:effectLst/>
                        </a:rPr>
                        <a:t>NaO</a:t>
                      </a:r>
                      <a:r>
                        <a:rPr lang="en-US" sz="800" baseline="-250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241.1774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-0.70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3.2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Na adduct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/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26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312.2317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7057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21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30</a:t>
                      </a:r>
                      <a:r>
                        <a:rPr lang="en-US" sz="800">
                          <a:effectLst/>
                        </a:rPr>
                        <a:t>NO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312.2322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-1.66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9.5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Biperiden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drug (Parkinson’s disease)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27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305.1094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34662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12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22</a:t>
                      </a:r>
                      <a:r>
                        <a:rPr lang="en-US" sz="800">
                          <a:effectLst/>
                        </a:rPr>
                        <a:t>N</a:t>
                      </a:r>
                      <a:r>
                        <a:rPr lang="en-US" sz="800" baseline="-25000">
                          <a:effectLst/>
                        </a:rPr>
                        <a:t>2</a:t>
                      </a:r>
                      <a:r>
                        <a:rPr lang="en-US" sz="800">
                          <a:effectLst/>
                        </a:rPr>
                        <a:t>O</a:t>
                      </a:r>
                      <a:r>
                        <a:rPr lang="en-US" sz="800" baseline="-25000">
                          <a:effectLst/>
                        </a:rPr>
                        <a:t>3</a:t>
                      </a:r>
                      <a:r>
                        <a:rPr lang="en-US" sz="800">
                          <a:effectLst/>
                        </a:rPr>
                        <a:t>PS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305.1088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-2.29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5.9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Diazinon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pesticide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28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322.0665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29395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16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17</a:t>
                      </a:r>
                      <a:r>
                        <a:rPr lang="en-US" sz="800">
                          <a:effectLst/>
                        </a:rPr>
                        <a:t>ClNO</a:t>
                      </a:r>
                      <a:r>
                        <a:rPr lang="en-US" sz="800" baseline="-25000">
                          <a:effectLst/>
                        </a:rPr>
                        <a:t>2</a:t>
                      </a:r>
                      <a:r>
                        <a:rPr lang="en-US" sz="800">
                          <a:effectLst/>
                        </a:rPr>
                        <a:t>S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322.0663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-0.64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2.8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Clopidogrel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drug for cerebrovascular disease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29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399.2510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159335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18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40</a:t>
                      </a:r>
                      <a:r>
                        <a:rPr lang="en-US" sz="800">
                          <a:effectLst/>
                        </a:rPr>
                        <a:t>O</a:t>
                      </a:r>
                      <a:r>
                        <a:rPr lang="en-US" sz="800" baseline="-25000">
                          <a:effectLst/>
                        </a:rPr>
                        <a:t>7</a:t>
                      </a:r>
                      <a:r>
                        <a:rPr lang="en-US" sz="800">
                          <a:effectLst/>
                        </a:rPr>
                        <a:t>P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399.2506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0.96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4.0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Tris(2-butoxyethyl) phosphate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organic flame retardant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8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421.2326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24812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r>
                        <a:rPr lang="en-US" sz="800" baseline="-25000">
                          <a:effectLst/>
                        </a:rPr>
                        <a:t>18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en-US" sz="800" baseline="-25000">
                          <a:effectLst/>
                        </a:rPr>
                        <a:t>39</a:t>
                      </a:r>
                      <a:r>
                        <a:rPr lang="en-US" sz="800">
                          <a:effectLst/>
                        </a:rPr>
                        <a:t>NaO</a:t>
                      </a:r>
                      <a:r>
                        <a:rPr lang="en-US" sz="800" baseline="-25000">
                          <a:effectLst/>
                        </a:rPr>
                        <a:t>7</a:t>
                      </a:r>
                      <a:r>
                        <a:rPr lang="en-US" sz="800">
                          <a:effectLst/>
                        </a:rPr>
                        <a:t>P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421.2326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0.02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2.4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Na adduct</a:t>
                      </a:r>
                      <a:endParaRPr lang="en-US" sz="8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/</a:t>
                      </a:r>
                      <a:endParaRPr lang="en-US" sz="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50481" marR="5048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27703" y="2409861"/>
            <a:ext cx="9289032" cy="2880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 algn="l" defTabSz="914400" rtl="0" eaLnBrk="1" latinLnBrk="0" hangingPunct="1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en-US" sz="1800" kern="1200" dirty="0" err="1" smtClean="0">
              <a:solidFill>
                <a:srgbClr val="0536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703" y="3645024"/>
            <a:ext cx="9289032" cy="2880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 algn="l" defTabSz="914400" rtl="0" eaLnBrk="1" latinLnBrk="0" hangingPunct="1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en-US" sz="1800" kern="1200" dirty="0" err="1" smtClean="0">
              <a:solidFill>
                <a:srgbClr val="0536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703" y="5085184"/>
            <a:ext cx="9289032" cy="2880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 algn="l" defTabSz="914400" rtl="0" eaLnBrk="1" latinLnBrk="0" hangingPunct="1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en-US" sz="1800" kern="1200" dirty="0" err="1" smtClean="0">
              <a:solidFill>
                <a:srgbClr val="0536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7703" y="5589240"/>
            <a:ext cx="9289032" cy="2880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 algn="l" defTabSz="914400" rtl="0" eaLnBrk="1" latinLnBrk="0" hangingPunct="1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en-US" sz="1800" kern="1200" dirty="0" err="1" smtClean="0">
              <a:solidFill>
                <a:srgbClr val="05368B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344488" y="116632"/>
            <a:ext cx="9379500" cy="712800"/>
          </a:xfrm>
        </p:spPr>
        <p:txBody>
          <a:bodyPr/>
          <a:lstStyle/>
          <a:p>
            <a:r>
              <a:rPr lang="en-US" altLang="zh-CN" sz="4000" b="0" dirty="0" smtClean="0">
                <a:latin typeface="Calibri" panose="020F0502020204030204" pitchFamily="34" charset="0"/>
              </a:rPr>
              <a:t>Tentative identification</a:t>
            </a:r>
            <a:endParaRPr lang="zh-CN" altLang="en-US" sz="4000" b="0" dirty="0"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617" y="1556338"/>
            <a:ext cx="6572472" cy="4176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956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488">
        <p14:prism isContent="1"/>
      </p:transition>
    </mc:Choice>
    <mc:Fallback>
      <p:transition spd="slow" advTm="1134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488504" y="260648"/>
            <a:ext cx="8712968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zh-CN" sz="4000" b="0" dirty="0">
                <a:latin typeface="Calibri" panose="020F0502020204030204" pitchFamily="34" charset="0"/>
              </a:rPr>
              <a:t>S</a:t>
            </a:r>
            <a:r>
              <a:rPr lang="en-US" altLang="zh-CN" sz="4000" b="0" dirty="0" smtClean="0">
                <a:latin typeface="Calibri" panose="020F0502020204030204" pitchFamily="34" charset="0"/>
              </a:rPr>
              <a:t>urface water sample from </a:t>
            </a:r>
            <a:r>
              <a:rPr lang="en-US" altLang="zh-CN" sz="4000" b="0" dirty="0" err="1" smtClean="0">
                <a:latin typeface="Calibri" panose="020F0502020204030204" pitchFamily="34" charset="0"/>
              </a:rPr>
              <a:t>Lekkanaal</a:t>
            </a:r>
            <a:endParaRPr lang="zh-CN" altLang="en-US" sz="4000" b="0" dirty="0">
              <a:latin typeface="Calibri" panose="020F0502020204030204" pitchFamily="34" charset="0"/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5"/>
          <a:stretch/>
        </p:blipFill>
        <p:spPr>
          <a:xfrm>
            <a:off x="560512" y="1209919"/>
            <a:ext cx="8914928" cy="4907680"/>
          </a:xfrm>
          <a:prstGeom prst="rect">
            <a:avLst/>
          </a:prstGeom>
        </p:spPr>
      </p:pic>
      <p:pic>
        <p:nvPicPr>
          <p:cNvPr id="7" name="Picture 9" descr="EDA-EMERGE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0792" y="6237314"/>
            <a:ext cx="728696" cy="5600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39273" y="6453730"/>
            <a:ext cx="5112569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1600" dirty="0" smtClean="0">
                <a:solidFill>
                  <a:srgbClr val="05368B"/>
                </a:solidFill>
                <a:latin typeface="Calibri" panose="020F0502020204030204" pitchFamily="34" charset="0"/>
                <a:cs typeface="Arial" pitchFamily="34" charset="0"/>
              </a:rPr>
              <a:t>Samples from BE-Basic project, courtesy to all relevant</a:t>
            </a:r>
            <a:endParaRPr lang="zh-CN" altLang="en-US" sz="1600" dirty="0" err="1" smtClean="0">
              <a:solidFill>
                <a:srgbClr val="05368B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9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56" y="1606007"/>
            <a:ext cx="2646050" cy="1783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" name="直接连接符 19"/>
          <p:cNvCxnSpPr/>
          <p:nvPr/>
        </p:nvCxnSpPr>
        <p:spPr>
          <a:xfrm flipV="1">
            <a:off x="4088904" y="3360819"/>
            <a:ext cx="1368153" cy="290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21"/>
          <p:cNvCxnSpPr/>
          <p:nvPr/>
        </p:nvCxnSpPr>
        <p:spPr>
          <a:xfrm flipV="1">
            <a:off x="4088904" y="1606008"/>
            <a:ext cx="1368153" cy="16789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278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34" y="1412776"/>
            <a:ext cx="8925432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标题 1"/>
          <p:cNvSpPr txBox="1">
            <a:spLocks/>
          </p:cNvSpPr>
          <p:nvPr/>
        </p:nvSpPr>
        <p:spPr>
          <a:xfrm>
            <a:off x="416497" y="260648"/>
            <a:ext cx="9289032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zh-CN" sz="3600" b="0" dirty="0" smtClean="0">
                <a:latin typeface="Calibri" panose="020F0502020204030204" pitchFamily="34" charset="0"/>
              </a:rPr>
              <a:t>LCxLC Chromatogram of water sample </a:t>
            </a:r>
            <a:r>
              <a:rPr lang="en-US" altLang="zh-CN" sz="3600" b="0" dirty="0" err="1" smtClean="0">
                <a:latin typeface="Calibri" panose="020F0502020204030204" pitchFamily="34" charset="0"/>
              </a:rPr>
              <a:t>Lekkanaal</a:t>
            </a:r>
            <a:endParaRPr lang="zh-CN" altLang="en-US" sz="3600" b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749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6"/>
          <p:cNvGrpSpPr>
            <a:grpSpLocks noChangeAspect="1"/>
          </p:cNvGrpSpPr>
          <p:nvPr/>
        </p:nvGrpSpPr>
        <p:grpSpPr bwMode="auto">
          <a:xfrm>
            <a:off x="74136" y="1235874"/>
            <a:ext cx="5614411" cy="3345254"/>
            <a:chOff x="1676400" y="1905000"/>
            <a:chExt cx="5202113" cy="3103816"/>
          </a:xfrm>
        </p:grpSpPr>
        <p:grpSp>
          <p:nvGrpSpPr>
            <p:cNvPr id="7" name="Group 52"/>
            <p:cNvGrpSpPr>
              <a:grpSpLocks/>
            </p:cNvGrpSpPr>
            <p:nvPr/>
          </p:nvGrpSpPr>
          <p:grpSpPr bwMode="auto">
            <a:xfrm>
              <a:off x="1676400" y="1905000"/>
              <a:ext cx="5029198" cy="3103816"/>
              <a:chOff x="838200" y="1828800"/>
              <a:chExt cx="5033672" cy="3027616"/>
            </a:xfrm>
          </p:grpSpPr>
          <p:grpSp>
            <p:nvGrpSpPr>
              <p:cNvPr id="9" name="Group 47"/>
              <p:cNvGrpSpPr>
                <a:grpSpLocks noChangeAspect="1"/>
              </p:cNvGrpSpPr>
              <p:nvPr/>
            </p:nvGrpSpPr>
            <p:grpSpPr bwMode="auto">
              <a:xfrm>
                <a:off x="1010589" y="1828800"/>
                <a:ext cx="4861283" cy="3027616"/>
                <a:chOff x="1395200" y="2514600"/>
                <a:chExt cx="5043699" cy="3141226"/>
              </a:xfrm>
            </p:grpSpPr>
            <p:sp>
              <p:nvSpPr>
                <p:cNvPr id="12" name="Rectangle 6"/>
                <p:cNvSpPr/>
                <p:nvPr/>
              </p:nvSpPr>
              <p:spPr>
                <a:xfrm>
                  <a:off x="3352950" y="4233065"/>
                  <a:ext cx="304735" cy="7772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1395200" y="4569323"/>
                  <a:ext cx="887183" cy="433508"/>
                </a:xfrm>
                <a:prstGeom prst="rect">
                  <a:avLst/>
                </a:prstGeom>
                <a:solidFill>
                  <a:srgbClr val="FFC000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200" b="1" dirty="0">
                      <a:solidFill>
                        <a:srgbClr val="000000"/>
                      </a:solidFill>
                    </a:rPr>
                    <a:t>Biological</a:t>
                  </a:r>
                </a:p>
                <a:p>
                  <a:pPr algn="ctr">
                    <a:defRPr/>
                  </a:pPr>
                  <a:r>
                    <a:rPr lang="en-US" sz="1200" b="1" dirty="0">
                      <a:solidFill>
                        <a:srgbClr val="000000"/>
                      </a:solidFill>
                    </a:rPr>
                    <a:t>analysis</a:t>
                  </a:r>
                </a:p>
              </p:txBody>
            </p:sp>
            <p:sp>
              <p:nvSpPr>
                <p:cNvPr id="1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2771183" y="4569323"/>
                  <a:ext cx="1308975" cy="474817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200" b="1" dirty="0">
                      <a:solidFill>
                        <a:srgbClr val="000000"/>
                      </a:solidFill>
                    </a:rPr>
                    <a:t>Fractionation</a:t>
                  </a:r>
                </a:p>
              </p:txBody>
            </p:sp>
            <p:sp>
              <p:nvSpPr>
                <p:cNvPr id="15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4298321" y="5177629"/>
                  <a:ext cx="948834" cy="478197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200" b="1" dirty="0">
                      <a:solidFill>
                        <a:srgbClr val="000000"/>
                      </a:solidFill>
                    </a:rPr>
                    <a:t>Chemical</a:t>
                  </a:r>
                </a:p>
                <a:p>
                  <a:pPr algn="ctr">
                    <a:defRPr/>
                  </a:pPr>
                  <a:r>
                    <a:rPr lang="en-US" sz="1200" b="1" dirty="0">
                      <a:solidFill>
                        <a:srgbClr val="000000"/>
                      </a:solidFill>
                    </a:rPr>
                    <a:t>analysis</a:t>
                  </a:r>
                </a:p>
              </p:txBody>
            </p:sp>
            <p:grpSp>
              <p:nvGrpSpPr>
                <p:cNvPr id="16" name="Group 38"/>
                <p:cNvGrpSpPr>
                  <a:grpSpLocks/>
                </p:cNvGrpSpPr>
                <p:nvPr/>
              </p:nvGrpSpPr>
              <p:grpSpPr bwMode="auto">
                <a:xfrm>
                  <a:off x="4378718" y="2514600"/>
                  <a:ext cx="790594" cy="914399"/>
                  <a:chOff x="5780141" y="3505200"/>
                  <a:chExt cx="790969" cy="914399"/>
                </a:xfrm>
                <a:noFill/>
              </p:grpSpPr>
              <p:sp>
                <p:nvSpPr>
                  <p:cNvPr id="34" name="Rectangle 37"/>
                  <p:cNvSpPr/>
                  <p:nvPr/>
                </p:nvSpPr>
                <p:spPr>
                  <a:xfrm>
                    <a:off x="5780141" y="3505200"/>
                    <a:ext cx="790969" cy="914399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0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200" b="1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5" name="Text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21047" y="3505200"/>
                    <a:ext cx="731316" cy="43350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1200" b="1" dirty="0">
                        <a:solidFill>
                          <a:srgbClr val="000000"/>
                        </a:solidFill>
                        <a:latin typeface="Calibri" pitchFamily="34" charset="0"/>
                      </a:rPr>
                      <a:t>List of</a:t>
                    </a:r>
                  </a:p>
                  <a:p>
                    <a:pPr>
                      <a:defRPr/>
                    </a:pPr>
                    <a:r>
                      <a:rPr lang="en-US" sz="1200" b="1" dirty="0">
                        <a:solidFill>
                          <a:srgbClr val="000000"/>
                        </a:solidFill>
                        <a:latin typeface="Calibri" pitchFamily="34" charset="0"/>
                      </a:rPr>
                      <a:t>toxicants</a:t>
                    </a:r>
                  </a:p>
                </p:txBody>
              </p:sp>
              <p:cxnSp>
                <p:nvCxnSpPr>
                  <p:cNvPr id="36" name="Straight Connector 39"/>
                  <p:cNvCxnSpPr/>
                  <p:nvPr/>
                </p:nvCxnSpPr>
                <p:spPr>
                  <a:xfrm>
                    <a:off x="5943346" y="39624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40"/>
                  <p:cNvCxnSpPr/>
                  <p:nvPr/>
                </p:nvCxnSpPr>
                <p:spPr>
                  <a:xfrm>
                    <a:off x="5943346" y="40386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41"/>
                  <p:cNvCxnSpPr/>
                  <p:nvPr/>
                </p:nvCxnSpPr>
                <p:spPr>
                  <a:xfrm>
                    <a:off x="5943346" y="41148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42"/>
                  <p:cNvCxnSpPr/>
                  <p:nvPr/>
                </p:nvCxnSpPr>
                <p:spPr>
                  <a:xfrm>
                    <a:off x="5943346" y="41910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24"/>
                  <p:cNvCxnSpPr/>
                  <p:nvPr/>
                </p:nvCxnSpPr>
                <p:spPr>
                  <a:xfrm>
                    <a:off x="5943346" y="42672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7" name="Down Arrow 20"/>
                <p:cNvSpPr/>
                <p:nvPr/>
              </p:nvSpPr>
              <p:spPr>
                <a:xfrm>
                  <a:off x="1522808" y="4038745"/>
                  <a:ext cx="152368" cy="456230"/>
                </a:xfrm>
                <a:prstGeom prst="downArrow">
                  <a:avLst/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" name="Down Arrow 21"/>
                <p:cNvSpPr/>
                <p:nvPr/>
              </p:nvSpPr>
              <p:spPr>
                <a:xfrm rot="16200000">
                  <a:off x="3656985" y="4876828"/>
                  <a:ext cx="153766" cy="914205"/>
                </a:xfrm>
                <a:prstGeom prst="downArrow">
                  <a:avLst/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" name="Curved Up Arrow 22"/>
                <p:cNvSpPr/>
                <p:nvPr/>
              </p:nvSpPr>
              <p:spPr>
                <a:xfrm>
                  <a:off x="1827543" y="5104971"/>
                  <a:ext cx="1677774" cy="457919"/>
                </a:xfrm>
                <a:prstGeom prst="curvedUpArrow">
                  <a:avLst/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" name="Curved Up Arrow 23"/>
                <p:cNvSpPr/>
                <p:nvPr/>
              </p:nvSpPr>
              <p:spPr>
                <a:xfrm flipH="1" flipV="1">
                  <a:off x="1827543" y="4038745"/>
                  <a:ext cx="1677774" cy="456230"/>
                </a:xfrm>
                <a:prstGeom prst="curvedUpArrow">
                  <a:avLst/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" name="Down Arrow 24"/>
                <p:cNvSpPr/>
                <p:nvPr/>
              </p:nvSpPr>
              <p:spPr>
                <a:xfrm flipV="1">
                  <a:off x="5943197" y="4114784"/>
                  <a:ext cx="152368" cy="380191"/>
                </a:xfrm>
                <a:prstGeom prst="downArrow">
                  <a:avLst/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" name="Down Arrow 25"/>
                <p:cNvSpPr/>
                <p:nvPr/>
              </p:nvSpPr>
              <p:spPr bwMode="auto">
                <a:xfrm rot="5400000" flipH="1">
                  <a:off x="3837900" y="3989828"/>
                  <a:ext cx="152077" cy="554064"/>
                </a:xfrm>
                <a:prstGeom prst="downArrow">
                  <a:avLst/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" name="Bent Arrow 26"/>
                <p:cNvSpPr/>
                <p:nvPr/>
              </p:nvSpPr>
              <p:spPr>
                <a:xfrm flipH="1">
                  <a:off x="5333727" y="4190821"/>
                  <a:ext cx="380919" cy="304153"/>
                </a:xfrm>
                <a:prstGeom prst="bentArrow">
                  <a:avLst>
                    <a:gd name="adj1" fmla="val 25000"/>
                    <a:gd name="adj2" fmla="val 25000"/>
                    <a:gd name="adj3" fmla="val 25000"/>
                    <a:gd name="adj4" fmla="val 38950"/>
                  </a:avLst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" name="Bent Arrow 27"/>
                <p:cNvSpPr/>
                <p:nvPr/>
              </p:nvSpPr>
              <p:spPr>
                <a:xfrm rot="5400000" flipH="1">
                  <a:off x="5371265" y="5067433"/>
                  <a:ext cx="305842" cy="380919"/>
                </a:xfrm>
                <a:prstGeom prst="bentArrow">
                  <a:avLst>
                    <a:gd name="adj1" fmla="val 25000"/>
                    <a:gd name="adj2" fmla="val 25000"/>
                    <a:gd name="adj3" fmla="val 25000"/>
                    <a:gd name="adj4" fmla="val 38950"/>
                  </a:avLst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5" name="Group 38"/>
                <p:cNvGrpSpPr>
                  <a:grpSpLocks/>
                </p:cNvGrpSpPr>
                <p:nvPr/>
              </p:nvGrpSpPr>
              <p:grpSpPr bwMode="auto">
                <a:xfrm>
                  <a:off x="5642498" y="3124200"/>
                  <a:ext cx="796401" cy="914399"/>
                  <a:chOff x="5794574" y="3505200"/>
                  <a:chExt cx="796780" cy="914399"/>
                </a:xfrm>
                <a:noFill/>
              </p:grpSpPr>
              <p:sp>
                <p:nvSpPr>
                  <p:cNvPr id="27" name="Rectangle 30"/>
                  <p:cNvSpPr/>
                  <p:nvPr/>
                </p:nvSpPr>
                <p:spPr>
                  <a:xfrm>
                    <a:off x="5795743" y="3505200"/>
                    <a:ext cx="790970" cy="914399"/>
                  </a:xfrm>
                  <a:prstGeom prst="rect">
                    <a:avLst/>
                  </a:prstGeom>
                  <a:solidFill>
                    <a:srgbClr val="FFFF00"/>
                  </a:solidFill>
                  <a:ln>
                    <a:solidFill>
                      <a:srgbClr val="0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200" b="1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8" name="Text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794574" y="3505200"/>
                    <a:ext cx="796780" cy="43350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200" b="1" dirty="0">
                        <a:solidFill>
                          <a:srgbClr val="000000"/>
                        </a:solidFill>
                        <a:latin typeface="Calibri" pitchFamily="34" charset="0"/>
                      </a:rPr>
                      <a:t>List of</a:t>
                    </a:r>
                  </a:p>
                  <a:p>
                    <a:pPr algn="ctr">
                      <a:defRPr/>
                    </a:pPr>
                    <a:r>
                      <a:rPr lang="en-US" sz="1200" b="1" dirty="0">
                        <a:solidFill>
                          <a:srgbClr val="000000"/>
                        </a:solidFill>
                        <a:latin typeface="Calibri" pitchFamily="34" charset="0"/>
                      </a:rPr>
                      <a:t>suspects</a:t>
                    </a:r>
                  </a:p>
                </p:txBody>
              </p:sp>
              <p:cxnSp>
                <p:nvCxnSpPr>
                  <p:cNvPr id="29" name="Straight Connector 32"/>
                  <p:cNvCxnSpPr/>
                  <p:nvPr/>
                </p:nvCxnSpPr>
                <p:spPr>
                  <a:xfrm>
                    <a:off x="5943346" y="39624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33"/>
                  <p:cNvCxnSpPr/>
                  <p:nvPr/>
                </p:nvCxnSpPr>
                <p:spPr>
                  <a:xfrm>
                    <a:off x="5943346" y="40386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4"/>
                  <p:cNvCxnSpPr/>
                  <p:nvPr/>
                </p:nvCxnSpPr>
                <p:spPr>
                  <a:xfrm>
                    <a:off x="5943346" y="41148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5"/>
                  <p:cNvCxnSpPr/>
                  <p:nvPr/>
                </p:nvCxnSpPr>
                <p:spPr>
                  <a:xfrm>
                    <a:off x="5943346" y="41910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6"/>
                  <p:cNvCxnSpPr/>
                  <p:nvPr/>
                </p:nvCxnSpPr>
                <p:spPr>
                  <a:xfrm>
                    <a:off x="5943346" y="4267200"/>
                    <a:ext cx="45741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" name="Down Arrow 29"/>
                <p:cNvSpPr/>
                <p:nvPr/>
              </p:nvSpPr>
              <p:spPr>
                <a:xfrm flipV="1">
                  <a:off x="4724257" y="3504787"/>
                  <a:ext cx="152368" cy="381881"/>
                </a:xfrm>
                <a:prstGeom prst="downArrow">
                  <a:avLst/>
                </a:prstGeom>
                <a:solidFill>
                  <a:srgbClr val="0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 sz="1200" b="1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0" name="TextBox 13"/>
              <p:cNvSpPr txBox="1">
                <a:spLocks noChangeArrowheads="1"/>
              </p:cNvSpPr>
              <p:nvPr/>
            </p:nvSpPr>
            <p:spPr bwMode="auto">
              <a:xfrm>
                <a:off x="838200" y="2742460"/>
                <a:ext cx="912849" cy="46253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srgbClr val="000000"/>
                    </a:solidFill>
                  </a:rPr>
                  <a:t>Extract</a:t>
                </a:r>
              </a:p>
            </p:txBody>
          </p:sp>
          <p:sp>
            <p:nvSpPr>
              <p:cNvPr id="11" name="TextBox 12"/>
              <p:cNvSpPr txBox="1">
                <a:spLocks noChangeArrowheads="1"/>
              </p:cNvSpPr>
              <p:nvPr/>
            </p:nvSpPr>
            <p:spPr bwMode="auto">
              <a:xfrm>
                <a:off x="3598440" y="3200103"/>
                <a:ext cx="1219913" cy="45764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srgbClr val="000000"/>
                    </a:solidFill>
                  </a:rPr>
                  <a:t>Confirmation</a:t>
                </a:r>
              </a:p>
            </p:txBody>
          </p:sp>
        </p:grpSp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5638009" y="3961966"/>
              <a:ext cx="1240504" cy="45747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>
                  <a:solidFill>
                    <a:srgbClr val="000000"/>
                  </a:solidFill>
                </a:rPr>
                <a:t>Identification</a:t>
              </a:r>
            </a:p>
          </p:txBody>
        </p:sp>
      </p:grpSp>
      <p:pic>
        <p:nvPicPr>
          <p:cNvPr id="41" name="Picture 6" descr="http://t2.gstatic.com/images?q=tbn:rgg2GY0arci5wM:http://rasamalaysia.com/uploaded_images/cockles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99600" y="5038168"/>
            <a:ext cx="120454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8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3" t="2516" r="5290" b="1"/>
          <a:stretch/>
        </p:blipFill>
        <p:spPr bwMode="auto">
          <a:xfrm>
            <a:off x="6481970" y="2983152"/>
            <a:ext cx="1206387" cy="86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0" descr="http://t0.gstatic.com/images?q=tbn:hiwgO5Uc9eLH6M:http://4.bp.blogspot.com/_tOlS_Z9hex4/SWk3PJHw-dI/AAAAAAAAAEw/xMTjS1JyVHM/s400/1.%2BShrimps%2B%C2%A9%2BKatie%2BDay%2B2009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69042" y="5038168"/>
            <a:ext cx="81768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 descr="http://www.mysciencebox.org/files/images/Soil%20profile%20Talbott.jpg"/>
          <p:cNvPicPr>
            <a:picLocks noChangeAspect="1" noChangeArrowheads="1"/>
          </p:cNvPicPr>
          <p:nvPr/>
        </p:nvPicPr>
        <p:blipFill>
          <a:blip r:embed="rId10" cstate="print"/>
          <a:srcRect t="8823" r="23469" b="47059"/>
          <a:stretch>
            <a:fillRect/>
          </a:stretch>
        </p:blipFill>
        <p:spPr bwMode="auto">
          <a:xfrm>
            <a:off x="7789008" y="3933056"/>
            <a:ext cx="1196441" cy="1028708"/>
          </a:xfrm>
          <a:prstGeom prst="rect">
            <a:avLst/>
          </a:prstGeom>
          <a:noFill/>
        </p:spPr>
      </p:pic>
      <p:pic>
        <p:nvPicPr>
          <p:cNvPr id="46" name="Picture 2" descr="http://www.kleineboekjes.nl/ul/cms/fck-uploaded/images/water.jpg"/>
          <p:cNvPicPr preferRelativeResize="0"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85299" y="2960937"/>
            <a:ext cx="1200150" cy="900113"/>
          </a:xfrm>
          <a:prstGeom prst="rect">
            <a:avLst/>
          </a:prstGeom>
          <a:noFill/>
        </p:spPr>
      </p:pic>
      <p:pic>
        <p:nvPicPr>
          <p:cNvPr id="47" name="Picture 4" descr="http://scienceblog.scienceblogcom.netdna-cdn.com.scienceblog.com/wp-content/uploads/2012/01/wastewaterrecyclingredu.jpg"/>
          <p:cNvPicPr preferRelativeResize="0"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762511" y="2060864"/>
            <a:ext cx="1211581" cy="808673"/>
          </a:xfrm>
          <a:prstGeom prst="rect">
            <a:avLst/>
          </a:prstGeom>
          <a:noFill/>
        </p:spPr>
      </p:pic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40267" y="3946777"/>
            <a:ext cx="857250" cy="100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7" descr="http://farm4.static.flickr.com/3179/2726908329_8895bdded4.jpg"/>
          <p:cNvPicPr preferRelativeResize="0"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68329" y="1052753"/>
            <a:ext cx="1190625" cy="892969"/>
          </a:xfrm>
          <a:prstGeom prst="rect">
            <a:avLst/>
          </a:prstGeom>
          <a:noFill/>
        </p:spPr>
      </p:pic>
      <p:pic>
        <p:nvPicPr>
          <p:cNvPr id="50" name="Picture 9" descr="Picture - urine sample. &#10;fotosearch - search &#10;stock photos, &#10;pictures, wall &#10;murals, images, &#10;and photo clipart"/>
          <p:cNvPicPr preferRelativeResize="0">
            <a:picLocks noChangeAspect="1" noChangeArrowheads="1"/>
          </p:cNvPicPr>
          <p:nvPr/>
        </p:nvPicPr>
        <p:blipFill>
          <a:blip r:embed="rId15" cstate="print"/>
          <a:srcRect t="7924" b="19384"/>
          <a:stretch>
            <a:fillRect/>
          </a:stretch>
        </p:blipFill>
        <p:spPr bwMode="auto">
          <a:xfrm>
            <a:off x="7790526" y="5038168"/>
            <a:ext cx="1196441" cy="1080120"/>
          </a:xfrm>
          <a:prstGeom prst="rect">
            <a:avLst/>
          </a:prstGeom>
          <a:noFill/>
        </p:spPr>
      </p:pic>
      <p:sp>
        <p:nvSpPr>
          <p:cNvPr id="53" name="Title 1"/>
          <p:cNvSpPr txBox="1">
            <a:spLocks/>
          </p:cNvSpPr>
          <p:nvPr/>
        </p:nvSpPr>
        <p:spPr>
          <a:xfrm>
            <a:off x="398036" y="292524"/>
            <a:ext cx="9379500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sz="4000" b="0" dirty="0" smtClean="0">
                <a:solidFill>
                  <a:prstClr val="white"/>
                </a:solidFill>
                <a:latin typeface="Calibri" panose="020F0502020204030204" pitchFamily="34" charset="0"/>
              </a:rPr>
              <a:t>Effect-directed Analysis (EDA)</a:t>
            </a:r>
            <a:endParaRPr lang="nl-NL" sz="4000" b="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40222" y="4917960"/>
            <a:ext cx="4980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2400" dirty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Demand of developing/applying a </a:t>
            </a:r>
            <a:r>
              <a:rPr lang="en-US" altLang="zh-CN" sz="24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technique that offers </a:t>
            </a:r>
            <a:r>
              <a:rPr lang="en-US" altLang="zh-CN" sz="2400" dirty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greater separation </a:t>
            </a:r>
            <a:r>
              <a:rPr lang="en-US" altLang="zh-CN" sz="24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power: </a:t>
            </a:r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LC×LC!</a:t>
            </a:r>
            <a:endParaRPr lang="zh-CN" altLang="en-US" sz="2400" dirty="0" err="1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Picture 9" descr="EDA-EMERGELOGO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080792" y="6237314"/>
            <a:ext cx="728696" cy="5600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2" r="24931"/>
          <a:stretch/>
        </p:blipFill>
        <p:spPr>
          <a:xfrm>
            <a:off x="6481970" y="3933056"/>
            <a:ext cx="1206387" cy="10287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0827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769">
        <p14:prism isContent="1"/>
      </p:transition>
    </mc:Choice>
    <mc:Fallback>
      <p:transition spd="slow" advTm="34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416496" y="260648"/>
            <a:ext cx="9379500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altLang="zh-CN" dirty="0" smtClean="0">
                <a:solidFill>
                  <a:prstClr val="white"/>
                </a:solidFill>
                <a:latin typeface="Arial"/>
              </a:rPr>
              <a:t>Zebrafish embryo toxicity test (zFET)</a:t>
            </a:r>
            <a:endParaRPr lang="zh-CN" altLang="en-US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7141" y="4077072"/>
            <a:ext cx="382587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7991" y="4077072"/>
            <a:ext cx="18002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21097" y="5445224"/>
            <a:ext cx="1497526" cy="30777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defRPr/>
            </a:pPr>
            <a:r>
              <a:rPr lang="en-US" sz="1400" dirty="0">
                <a:solidFill>
                  <a:srgbClr val="05368B"/>
                </a:solidFill>
                <a:cs typeface="Arial" panose="020B0604020202020204" pitchFamily="34" charset="0"/>
              </a:rPr>
              <a:t>Embryo (2 days)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6938" y="5445224"/>
            <a:ext cx="1327608" cy="30777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defRPr/>
            </a:pPr>
            <a:r>
              <a:rPr lang="en-US" sz="1400" dirty="0">
                <a:solidFill>
                  <a:srgbClr val="05368B"/>
                </a:solidFill>
                <a:cs typeface="Arial" panose="020B0604020202020204" pitchFamily="34" charset="0"/>
              </a:rPr>
              <a:t>Larva (3 days)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8504" y="1340768"/>
            <a:ext cx="9001000" cy="247760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en-US" dirty="0" smtClean="0">
                <a:solidFill>
                  <a:srgbClr val="05368B"/>
                </a:solidFill>
                <a:cs typeface="Arial" panose="020B0604020202020204" pitchFamily="34" charset="0"/>
              </a:rPr>
              <a:t>Freshwater fish, native to Southeastern Himalaya region</a:t>
            </a:r>
            <a:endParaRPr lang="en-US" dirty="0">
              <a:solidFill>
                <a:srgbClr val="05368B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rgbClr val="05368B"/>
                </a:solidFill>
                <a:cs typeface="Arial" panose="020B0604020202020204" pitchFamily="34" charset="0"/>
              </a:rPr>
              <a:t>Egg-diameter is around 1 </a:t>
            </a:r>
            <a:r>
              <a:rPr lang="en-US" dirty="0" smtClean="0">
                <a:solidFill>
                  <a:srgbClr val="05368B"/>
                </a:solidFill>
                <a:cs typeface="Arial" panose="020B0604020202020204" pitchFamily="34" charset="0"/>
              </a:rPr>
              <a:t>mm, </a:t>
            </a:r>
            <a:r>
              <a:rPr lang="en-US" dirty="0">
                <a:solidFill>
                  <a:srgbClr val="05368B"/>
                </a:solidFill>
                <a:cs typeface="Arial" panose="020B0604020202020204" pitchFamily="34" charset="0"/>
              </a:rPr>
              <a:t>s</a:t>
            </a:r>
            <a:r>
              <a:rPr lang="en-US" dirty="0" smtClean="0">
                <a:solidFill>
                  <a:srgbClr val="05368B"/>
                </a:solidFill>
                <a:cs typeface="Arial" panose="020B0604020202020204" pitchFamily="34" charset="0"/>
              </a:rPr>
              <a:t>urvives in 96 well plates till day 6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en-US" dirty="0" smtClean="0">
                <a:solidFill>
                  <a:srgbClr val="05368B"/>
                </a:solidFill>
                <a:cs typeface="Arial" panose="020B0604020202020204" pitchFamily="34" charset="0"/>
              </a:rPr>
              <a:t>Clear </a:t>
            </a:r>
            <a:r>
              <a:rPr lang="en-US" dirty="0" err="1">
                <a:solidFill>
                  <a:srgbClr val="05368B"/>
                </a:solidFill>
                <a:cs typeface="Arial" panose="020B0604020202020204" pitchFamily="34" charset="0"/>
              </a:rPr>
              <a:t>chorion</a:t>
            </a:r>
            <a:r>
              <a:rPr lang="en-US" dirty="0">
                <a:solidFill>
                  <a:srgbClr val="05368B"/>
                </a:solidFill>
                <a:cs typeface="Arial" panose="020B0604020202020204" pitchFamily="34" charset="0"/>
              </a:rPr>
              <a:t> allows to monitor the early development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en-US" dirty="0" smtClean="0">
                <a:solidFill>
                  <a:srgbClr val="05368B"/>
                </a:solidFill>
                <a:cs typeface="Arial" panose="020B0604020202020204" pitchFamily="34" charset="0"/>
              </a:rPr>
              <a:t>Till </a:t>
            </a:r>
            <a:r>
              <a:rPr lang="en-US" dirty="0">
                <a:solidFill>
                  <a:srgbClr val="05368B"/>
                </a:solidFill>
                <a:cs typeface="Arial" panose="020B0604020202020204" pitchFamily="34" charset="0"/>
              </a:rPr>
              <a:t>the end of the larva </a:t>
            </a:r>
            <a:r>
              <a:rPr lang="en-US" dirty="0" smtClean="0">
                <a:solidFill>
                  <a:srgbClr val="05368B"/>
                </a:solidFill>
                <a:cs typeface="Arial" panose="020B0604020202020204" pitchFamily="34" charset="0"/>
              </a:rPr>
              <a:t>stage (day 7) </a:t>
            </a:r>
            <a:r>
              <a:rPr lang="en-US" dirty="0">
                <a:solidFill>
                  <a:srgbClr val="05368B"/>
                </a:solidFill>
                <a:cs typeface="Arial" panose="020B0604020202020204" pitchFamily="34" charset="0"/>
              </a:rPr>
              <a:t>they are </a:t>
            </a:r>
            <a:r>
              <a:rPr lang="en-US" dirty="0" smtClean="0">
                <a:solidFill>
                  <a:srgbClr val="05368B"/>
                </a:solidFill>
                <a:cs typeface="Arial" panose="020B0604020202020204" pitchFamily="34" charset="0"/>
              </a:rPr>
              <a:t>not “animals” </a:t>
            </a:r>
            <a:r>
              <a:rPr lang="en-US" dirty="0">
                <a:solidFill>
                  <a:srgbClr val="05368B"/>
                </a:solidFill>
                <a:cs typeface="Arial" panose="020B0604020202020204" pitchFamily="34" charset="0"/>
              </a:rPr>
              <a:t>(replace animal tests)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rgbClr val="05368B"/>
                </a:solidFill>
                <a:cs typeface="Arial" panose="020B0604020202020204" pitchFamily="34" charset="0"/>
              </a:rPr>
              <a:t>Complex </a:t>
            </a:r>
            <a:r>
              <a:rPr lang="en-US" dirty="0" smtClean="0">
                <a:solidFill>
                  <a:srgbClr val="05368B"/>
                </a:solidFill>
                <a:cs typeface="Arial" panose="020B0604020202020204" pitchFamily="34" charset="0"/>
              </a:rPr>
              <a:t> organism - &gt; Multiple Endpoints</a:t>
            </a:r>
            <a:endParaRPr lang="en-US" dirty="0">
              <a:solidFill>
                <a:srgbClr val="05368B"/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4528" y="4104060"/>
            <a:ext cx="18002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208386" y="5445224"/>
            <a:ext cx="691215" cy="30777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defRPr/>
            </a:pPr>
            <a:r>
              <a:rPr lang="en-US" sz="1400" dirty="0">
                <a:solidFill>
                  <a:srgbClr val="05368B"/>
                </a:solidFill>
                <a:cs typeface="Arial" panose="020B0604020202020204" pitchFamily="34" charset="0"/>
              </a:rPr>
              <a:t>1 hour</a:t>
            </a:r>
          </a:p>
        </p:txBody>
      </p:sp>
      <p:pic>
        <p:nvPicPr>
          <p:cNvPr id="13" name="Picture 9" descr="EDA-EMERGE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80792" y="6237312"/>
            <a:ext cx="728695" cy="56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07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841">
        <p14:prism isContent="1"/>
      </p:transition>
    </mc:Choice>
    <mc:Fallback>
      <p:transition spd="slow" advTm="7484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of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embryotoxicity</a:t>
            </a:r>
            <a:endParaRPr lang="nl-NL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0963" name="Group 10"/>
          <p:cNvGrpSpPr>
            <a:grpSpLocks/>
          </p:cNvGrpSpPr>
          <p:nvPr/>
        </p:nvGrpSpPr>
        <p:grpSpPr bwMode="auto">
          <a:xfrm>
            <a:off x="1073150" y="1219200"/>
            <a:ext cx="6769100" cy="4343400"/>
            <a:chOff x="1524000" y="1447800"/>
            <a:chExt cx="6361722" cy="3886200"/>
          </a:xfrm>
        </p:grpSpPr>
        <p:pic>
          <p:nvPicPr>
            <p:cNvPr id="4096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25" t="8788" r="45387" b="47794"/>
            <a:stretch>
              <a:fillRect/>
            </a:stretch>
          </p:blipFill>
          <p:spPr bwMode="auto">
            <a:xfrm>
              <a:off x="1524000" y="1447800"/>
              <a:ext cx="6361722" cy="388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5" name="TextBox 6"/>
            <p:cNvSpPr txBox="1">
              <a:spLocks noChangeArrowheads="1"/>
            </p:cNvSpPr>
            <p:nvPr/>
          </p:nvSpPr>
          <p:spPr bwMode="auto">
            <a:xfrm>
              <a:off x="1524000" y="1447800"/>
              <a:ext cx="1247566" cy="30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b="1" i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control</a:t>
              </a:r>
            </a:p>
          </p:txBody>
        </p:sp>
        <p:sp>
          <p:nvSpPr>
            <p:cNvPr id="40966" name="TextBox 7"/>
            <p:cNvSpPr txBox="1">
              <a:spLocks noChangeArrowheads="1"/>
            </p:cNvSpPr>
            <p:nvPr/>
          </p:nvSpPr>
          <p:spPr bwMode="auto">
            <a:xfrm>
              <a:off x="5485670" y="1447800"/>
              <a:ext cx="1152486" cy="30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b="1" i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thiram</a:t>
              </a:r>
            </a:p>
          </p:txBody>
        </p:sp>
        <p:sp>
          <p:nvSpPr>
            <p:cNvPr id="40967" name="TextBox 8"/>
            <p:cNvSpPr txBox="1">
              <a:spLocks noChangeArrowheads="1"/>
            </p:cNvSpPr>
            <p:nvPr/>
          </p:nvSpPr>
          <p:spPr bwMode="auto">
            <a:xfrm>
              <a:off x="1524000" y="3355390"/>
              <a:ext cx="880211" cy="30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b="1" i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bAPN</a:t>
              </a:r>
            </a:p>
          </p:txBody>
        </p:sp>
        <p:sp>
          <p:nvSpPr>
            <p:cNvPr id="40968" name="TextBox 9"/>
            <p:cNvSpPr txBox="1">
              <a:spLocks noChangeArrowheads="1"/>
            </p:cNvSpPr>
            <p:nvPr/>
          </p:nvSpPr>
          <p:spPr bwMode="auto">
            <a:xfrm>
              <a:off x="5485670" y="3355390"/>
              <a:ext cx="881652" cy="30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b="1" i="1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6795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4300"/>
            <a:ext cx="9906000" cy="5715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Zebra Fish: Model Organism for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Teratogenicity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Studies</a:t>
            </a: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245932" y="841378"/>
          <a:ext cx="8989351" cy="557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" r:id="rId3" imgW="9022680" imgH="6069240" progId="Word.Document.8">
                  <p:embed/>
                </p:oleObj>
              </mc:Choice>
              <mc:Fallback>
                <p:oleObj name="Document" r:id="rId3" imgW="9022680" imgH="606924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32" y="841378"/>
                        <a:ext cx="8989351" cy="557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2112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416496" y="260648"/>
            <a:ext cx="9379500" cy="544188"/>
          </a:xfrm>
          <a:prstGeom prst="rect">
            <a:avLst/>
          </a:prstGeom>
        </p:spPr>
        <p:txBody>
          <a:bodyPr anchor="b" anchorCtr="0"/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lang="en-US" sz="2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altLang="zh-CN" sz="4000" b="0" dirty="0" smtClean="0">
                <a:latin typeface="Calibri" panose="020F0502020204030204" pitchFamily="34" charset="0"/>
              </a:rPr>
              <a:t>EDA Study: LC</a:t>
            </a:r>
            <a:r>
              <a:rPr lang="en-US" altLang="zh-CN" sz="4000" b="0" dirty="0">
                <a:latin typeface="Calibri" panose="020F0502020204030204" pitchFamily="34" charset="0"/>
              </a:rPr>
              <a:t>×</a:t>
            </a:r>
            <a:r>
              <a:rPr lang="nl-NL" altLang="zh-CN" sz="4000" b="0" dirty="0" smtClean="0">
                <a:latin typeface="Calibri" panose="020F0502020204030204" pitchFamily="34" charset="0"/>
              </a:rPr>
              <a:t>LC-ZFET</a:t>
            </a:r>
            <a:endParaRPr lang="zh-CN" altLang="en-US" sz="4000" b="0" dirty="0">
              <a:latin typeface="Calibri" panose="020F0502020204030204" pitchFamily="34" charset="0"/>
            </a:endParaRPr>
          </a:p>
        </p:txBody>
      </p:sp>
      <p:sp>
        <p:nvSpPr>
          <p:cNvPr id="3" name="Bent-Up Arrow 78"/>
          <p:cNvSpPr/>
          <p:nvPr/>
        </p:nvSpPr>
        <p:spPr>
          <a:xfrm rot="5400000">
            <a:off x="6138291" y="4329099"/>
            <a:ext cx="576064" cy="2376264"/>
          </a:xfrm>
          <a:prstGeom prst="bentUpArrow">
            <a:avLst>
              <a:gd name="adj1" fmla="val 43493"/>
              <a:gd name="adj2" fmla="val 41952"/>
              <a:gd name="adj3" fmla="val 41952"/>
            </a:avLst>
          </a:prstGeom>
          <a:ln>
            <a:solidFill>
              <a:srgbClr val="7FB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6522" y="2141416"/>
            <a:ext cx="1169381" cy="1169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1048867" y="4371274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976859" y="4587298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1696939" y="4587298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832844" y="4371274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616819" y="4515290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9" y="1062879"/>
            <a:ext cx="720080" cy="70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0"/>
          <p:cNvSpPr/>
          <p:nvPr/>
        </p:nvSpPr>
        <p:spPr>
          <a:xfrm>
            <a:off x="5817096" y="2409855"/>
            <a:ext cx="1776064" cy="720080"/>
          </a:xfrm>
          <a:prstGeom prst="rect">
            <a:avLst/>
          </a:prstGeom>
          <a:solidFill>
            <a:srgbClr val="669626"/>
          </a:solidFill>
          <a:ln>
            <a:solidFill>
              <a:srgbClr val="669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LC x LC </a:t>
            </a: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Fractionation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84368" y="1052736"/>
            <a:ext cx="792088" cy="8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44"/>
          <p:cNvSpPr/>
          <p:nvPr/>
        </p:nvSpPr>
        <p:spPr>
          <a:xfrm>
            <a:off x="4050870" y="3573017"/>
            <a:ext cx="2711726" cy="639515"/>
          </a:xfrm>
          <a:prstGeom prst="rect">
            <a:avLst/>
          </a:prstGeom>
          <a:solidFill>
            <a:srgbClr val="669626"/>
          </a:solidFill>
          <a:ln>
            <a:solidFill>
              <a:srgbClr val="669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Phenotype screen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Down Arrow 48"/>
          <p:cNvSpPr/>
          <p:nvPr/>
        </p:nvSpPr>
        <p:spPr>
          <a:xfrm rot="2281786">
            <a:off x="7452318" y="2013969"/>
            <a:ext cx="432049" cy="576064"/>
          </a:xfrm>
          <a:prstGeom prst="downArrow">
            <a:avLst/>
          </a:prstGeom>
          <a:ln>
            <a:solidFill>
              <a:srgbClr val="7FB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1988692"/>
            <a:ext cx="1035808" cy="673274"/>
          </a:xfrm>
          <a:prstGeom prst="rect">
            <a:avLst/>
          </a:prstGeom>
          <a:noFill/>
          <a:ln w="952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/>
          </a:ln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68620" y="3402041"/>
            <a:ext cx="1370853" cy="891054"/>
          </a:xfrm>
          <a:prstGeom prst="rect">
            <a:avLst/>
          </a:prstGeom>
          <a:noFill/>
          <a:ln w="9525">
            <a:solidFill>
              <a:srgbClr val="669626"/>
            </a:solidFill>
            <a:miter lim="800000"/>
            <a:headEnd/>
            <a:tailEnd/>
          </a:ln>
        </p:spPr>
      </p:pic>
      <p:sp>
        <p:nvSpPr>
          <p:cNvPr id="18" name="Down Arrow 53"/>
          <p:cNvSpPr/>
          <p:nvPr/>
        </p:nvSpPr>
        <p:spPr>
          <a:xfrm rot="5400000">
            <a:off x="3925450" y="2420606"/>
            <a:ext cx="648072" cy="576064"/>
          </a:xfrm>
          <a:prstGeom prst="downArrow">
            <a:avLst/>
          </a:prstGeom>
          <a:ln>
            <a:solidFill>
              <a:srgbClr val="7FB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55"/>
          <p:cNvSpPr/>
          <p:nvPr/>
        </p:nvSpPr>
        <p:spPr>
          <a:xfrm rot="16200000">
            <a:off x="3449448" y="3719720"/>
            <a:ext cx="720080" cy="483094"/>
          </a:xfrm>
          <a:prstGeom prst="downArrow">
            <a:avLst>
              <a:gd name="adj1" fmla="val 50000"/>
              <a:gd name="adj2" fmla="val 50000"/>
            </a:avLst>
          </a:prstGeom>
          <a:ln>
            <a:solidFill>
              <a:srgbClr val="7FB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017" y="4242477"/>
            <a:ext cx="1381435" cy="928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5665553" y="1303877"/>
            <a:ext cx="1586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Chemical-Mix</a:t>
            </a:r>
            <a:endParaRPr 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24700" y="1904043"/>
            <a:ext cx="2484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Samples</a:t>
            </a:r>
            <a:endParaRPr 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3967" y="4374082"/>
            <a:ext cx="1997860" cy="131059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7877945" y="5846217"/>
            <a:ext cx="1198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LC/MS  </a:t>
            </a: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93207">
            <a:off x="110568" y="3508673"/>
            <a:ext cx="1618009" cy="7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751800" y="4731314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679792" y="4947338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967824" y="4875330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535776" y="4731314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319752" y="4875330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1480915" y="4587298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1408907" y="4803322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400795" y="4587298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1264891" y="4587298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1264891" y="4947338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1840956" y="4299266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472803" y="4227258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472803" y="5235370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1624931" y="4155250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207">
            <a:off x="1408907" y="4299266"/>
            <a:ext cx="225059" cy="19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99721" y="2728767"/>
            <a:ext cx="1035808" cy="673274"/>
          </a:xfrm>
          <a:prstGeom prst="rect">
            <a:avLst/>
          </a:prstGeom>
          <a:noFill/>
          <a:ln w="952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/>
          </a:ln>
        </p:spPr>
      </p:pic>
      <p:sp>
        <p:nvSpPr>
          <p:cNvPr id="42" name="TextBox 41"/>
          <p:cNvSpPr txBox="1"/>
          <p:nvPr/>
        </p:nvSpPr>
        <p:spPr>
          <a:xfrm flipH="1">
            <a:off x="5364089" y="5661250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Chemical Identification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8881" y="2842010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12h on shaker</a:t>
            </a:r>
            <a:endParaRPr 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2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695992">
            <a:off x="1110371" y="1219503"/>
            <a:ext cx="509193" cy="50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Down Arrow 74"/>
          <p:cNvSpPr/>
          <p:nvPr/>
        </p:nvSpPr>
        <p:spPr>
          <a:xfrm rot="5400000">
            <a:off x="2021880" y="2097097"/>
            <a:ext cx="648072" cy="720080"/>
          </a:xfrm>
          <a:prstGeom prst="downArrow">
            <a:avLst/>
          </a:prstGeom>
          <a:ln>
            <a:solidFill>
              <a:srgbClr val="7FB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75"/>
          <p:cNvSpPr/>
          <p:nvPr/>
        </p:nvSpPr>
        <p:spPr>
          <a:xfrm rot="19438490">
            <a:off x="1439075" y="2988432"/>
            <a:ext cx="648072" cy="576064"/>
          </a:xfrm>
          <a:prstGeom prst="downArrow">
            <a:avLst/>
          </a:prstGeom>
          <a:ln>
            <a:solidFill>
              <a:srgbClr val="7FB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2755420" y="1904042"/>
            <a:ext cx="14634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Centrivap</a:t>
            </a:r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6h</a:t>
            </a:r>
            <a:endParaRPr 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AutoShape 2" descr="data:image/jpeg;base64,/9j/4AAQSkZJRgABAQAAAQABAAD/2wCEAAkGBhISEBUUEhMUFBUVFxQUEhIVFBgXFRQUFhQWFRQUEhYYGyYfFxkkGRQSHy8gIycpLCwsFR4xNTAqNiYrLCkBCQoKDgwOGg8PGikiHx8qKSkpKSopLCkpNSkpKS0sLCwpLyoqKSopKS0sNCksKSwpNSwpLCksLCwsLCktLCwpLv/AABEIAOEA4QMBIgACEQEDEQH/xAAcAAEAAgMBAQEAAAAAAAAAAAAABAUDBgcCAQj/xABHEAACAQIDBAUIBggEBgMAAAABAgADEQQSIQUxQVEGImFxgRMyUnKRobHBBxQjM0LRQ2KCkqKywuEkU3PwFTRjdNLxZJOz/8QAGQEBAQEBAQEAAAAAAAAAAAAAAAECAwQF/8QALREBAAIBAgQEBQQDAAAAAAAAAAECEQMSBCExQRNRcZFhsdHh8CKBofEUMkL/2gAMAwEAAhEDEQA/AO4xEQEREBERAREQEREBERAREQEREBERAREQEREBERAREQEREBERAREQEREBERAREQEREBERAREQEREBERAREQEREBERAREQEREBERAREQEREBETy7gC5NhzMD1EivtSiN9VP3h+cwP0gw4/SDwBPwECxiVD9KaA3Fj3KfnaYH6XU+COe/KPnAvomtP0w5Uva/5LMLdLavBEHfc/MQNriac/SbEHio7l/O8wPt3EH9IfAKPgIG8RNAfaFY76r/vn858w2OqI4ZWN+0kgjkQd4gdAiV2ytsrWHouN6/NeYljAREQEREBERAREQEREBERAREQEREBNb6e4gphVI/zEBHAjK2h9gmyTRfpQ27Tp0VpatUzLUKr+FLOoZzwBIb909kkzgxlU4TFBxcf3B5H5Hj3yRNY2dimakK9MFlLmkQvWs9g2VgN4INxzseU2ZrqOsCNCbDrHQkEabzcEf71zvrnbnmu2cZerTxVrKurMqj9YgfGfVrjIWN1ABJzAggDeSD3Gazt3a6VqFQim6+SenlZsozhmyFlAJNteNjuPA22i9bbOHG+qngb/AAmFukmHH4ye5W+YmlIjHcD7DMgwlTl8PzhG1P0tojctQ+AH9Uwv0xX8NI+LAfAGazVp5Rd6iL3sB8pEbaVAfpg3qBm/lgbU/S9+FNB3kn8pHfpVXO7IO5fzJmurtCidwrN3Um+czU8bT/y6/wD9covcD0orrVRmfqhhewA03Eiwvpv8J1PYnSunVYUmb7SwIYA5HB3ENbLfx/KcWTF0uKVR303+V5NwW1aVNsyOFJFjmVxcXvbrL2SDvkTnOwvpNULlq2qgbmpupbuIJ19s2jZ/TbCVd9QU29Gp1fedPfCr6J5p1AwupBB3EG4PcZ6gIiICIiAiIgIiICIiAnwmcs6b/S5icPja2DwWE8u9JAWcZ3KkoHLZEXzVzre538px3pb0qr4tqdeq/wBpUVhUQaIBTbIhVCTluLgjmpPGB+saeJRvNZT3EH4ThX0+bdpfW6VOmyllpMuIKG7C7hkp1bHhYtbt7pyWlj3RgyOysNzJ1WHcRYiMZ5QtmqBjm6wZr3bN1s2b8RN73gXey8LXq0mZB9mpylmqBEZipIVVOruQDooPbYTofR3Ze0FA8sliL2ZqqsSCb2axN73M5dszazU2SmCcmcm3G7imrd/3aeydz2ftC3VbzeB9H+0z3XsnU6RKWcDUWYXuNdCO0f77Zre2dhUKaFVULn8nbKdfs6gezcSNBrNuA/3zmo7cqXrsOQUDxF/mZUU2Kx2QhVUu53KOXM8AO0zyuycRW+8qeTU/gp7/ABc6+wCTMPQCljxY3J7OA7pOoVJuIZygYfobhxqVzH0m6x9pvLjDbFoqPME8/W7fhJ38eW+exjDa/VFxca3msJlNp7Pp8FX2TOuET0R7BKtdoNbzrdw/OeUxrb2LHx390bJN0LY4JPRX2CY32XTP4F9kqErsNbstzvvw7uMlDazgixB1tqPnpJsnsuXzE9FsO++mJX1Oh+X7qq6dl7r+6bj3S0w+0SpJfMQx6oBuF52vwkxNp0j+K3YQRM4lcw1qjiMdhDmW5HFqRyt+0l8re6bbsD6US2lZc4GhZRlqKf10Ol/Z4zw6Aia/tnY4v5Sn1ai/xDirdkiuw4DaFOsgekwZTxHPiCN4PYZJnI+i23ThsQCT9m5C1RwtwfvXf3XHGdcBgIiICIiAiIgIMRA0PoV9H9XC7Sx2MrujnEM3kchNwj1TUbOCBY6UhYE+aZwnpp0TxNLF12yPUptWqlalrhgajHXkddwn6ympbMw9xc/iJJ7cxJ+cD8q1MFUv924/Zb8ps+AR/rVFLtkCUfKqLkZFpKzgruvYMJ+kMVsKidfJUieZprf22nNNrCgGrLTX7RjVDsB5pIZQLk6C5GggabtLD5vJsEUEnUKihiwsdyga2sf2ptSYk1aatkcWqIGUMA6EOLm1+stj1h6JaVO1cOrhQRvIB037rfE+2WOH2aKdNVAZ7VEY2axXrDrL2DS68Rm33sYNh2Rta3UqWFy+UBgbqrAZ05izISOBa3fTdJAUxXrIGU8GA0a3O3Vv6wniiQCvmC5xTjJ1mPOrQ5P1usnOoeWthTFPE0lo1iW6lOqlemMtmYEeVoHWx0N0PBgDcGBV0qgMzqsi4/ZGJw33iGtS3riKKk6c6tEdZTzK5h3T1hMWrrmRgy8wbi/LsPZLEjLVvpp4/nPTvoD7uUypUvPRA5CdN7G1hetflu4cZ6p1rEZrkW/tpMvkxy7Z8GHW4ILAjdr/AGjebWGtV5br+zw754+saW7fEyR9UW9yST2kflPv1Ze3XtjdBhhd7DW4Pw1gi6HXu8fjM7UVO8XnoLbcBLvNqV/xC1pHxWMLaDQfGY2WY2IHEe2cm2Jlm/8AQrpYGVcPWNnFlpMfxgblP6w3dvfv59UxlNd7AeMg4jb9FdzXPZ/aB+gomldAun1HE00o1Hy4gC1mv9pYm1mO98tiRv3nnbdYCIiAiIgIiIGPEMQjEC5ANgN5NtAJy7ZnSJyAuYLawZlU5geRBO/unVZV4/o1hqzFnpLmO91urHvZSCfGBoe0toEgWr1W33BzJbXne0qcf0fUYJMXSqOpqVShpmzIRmcZhuIN0PG2u4To69BsHxpFuxncj2X1lX9I2EWns9FpoFRKtOyqtlUdYbhoBcj2wOV4hGzLcg9YHS/MczL5DKgi7DvHxlshkHxsPbVNF+1ZlVeuXdSc9I8Kl83fnPjjViyE/a1M1Kg90GQOQ9/K0R+CqPOKcQEHGTKcxY3C3V2Ad8wpg0w2XzHzB6fKoBrv1yKIF7s3amVij2ylyqWYdawzXXkws4I/UJ3RtjY2GJzkZWYXFZQFLa2sx/Gd3VN5U0x9p5tPrYgHzvvMtO2ZPQqrlII4im54z7jMZVbZ5ZKxYqc+dLpnVXKEMB5rBT1hwZD3SYVXVsOya2JX0rc917E29s8NjAoub27Bcyoro1VLu7EH0mJ+JkOrSrgWSupHDOhYjxFr+M6V072/1iZYtetes4XD9I6Y9L91vyng9J09Fj+yfmJRHD4g766D1aP5mfPqVTjiH/Zp0x8bzrHDas/8yx41POF4ek3Km/sHzM8npHU4Uj4kD85TfUedauf2lX4LIuL6OM/3WJqX/wAuoxv4G4Bi3DatYzNVjVpPKJXr7er+ii95/tIlbpE486tSXxHzM189Da1+sfGxMn4LoIm+oWP8InB0ZX6RBjb6yWPJFJP8KmeHxLN+DEv3gqP4iJYO1DDqUoqubcWHDx4mVVXXedb7ide+3AT26XB2vG63JxtqxE4h4ct/lIvr1Vv7ADPJxDj8dJfVR295IEVkAJGYdlrkNrbQ23d884jDZLZ9LjMAOseNgbHTdxnX/ErHWTxMs+G2miEE5yb3zAAG/MC8/RXQLbn1vA06mbOwujtxJXcW7SuUntJn5qwOGDv1lqMtwD5NSW15WBsd58J036CdtFK9fCPcZvtEVhYhl0YEcDlsfCefV0q1j9PZqt8zh2mIieV0IiICIiAiIgJjxGHV1KOAysCGUi4IO8GZIgcf6VdFGwdYFbtRc/ZtvKnfkc8+R4juMiJOs9JKKthK4YAgU3YA81Usp7wQD4TkNCrcsLEZTbXcwIBDKeI1t2EGQTackJIySRTgPqnWUoqa1VeoGHnWXLnU8HFk14gEcbyVscLUoAMyur+UVnC5cwZmVi68HtcN+sGnynJlAW3DmeVydT4k/GRXO2olQUbzqbsp772+IafaFDNe7BVGrE7/AAXeTp+ZEt+lOFyYpiN1VA49YaN43Qn9qVGGxIRjcEggiwNt/P4+An2OD1J8K0VjMx29Xy+Lp+uJ80hMJlAbIzFvu1IOUdtQ2AOnAacSbaH2+HsbAgZr+UqXp8d4RQeqNSO3sGkwttJb3FJfcf6fnPg2zUC5Vso5AHt5ntPtnTdxVulIj1n6Q8sT8Pz2e62zHa2RVyi/mhvEu2W5OndytumLauHamqi2VDqBzYDzmPE2PZvOgmJ9rVfTI7BYfKRzi6hYG7MVIYXuwuCDu8JukcRFonUmuPKM/OXWuZeadRxohblZSd/Kwn2ph67b1qHhqGAubWGul9Rp2jmJYf8AGcV5MU0phUAAAFLgLWBL3vuGp18NJHqYjGMAC7BR5ql1AW1rZQDpbKu70RNTqRE5nbH783oivbn7KmhWKtozLfS6b+4ai+tp4xCWJ3gHi6ddiOHHLe3drqd8mDYz8XQeJJ9wns7GB1aqT3KT7y0zqcVpZ6t10rYV/k20ZyUVhlzKqksuXLYKLX03nT2yIKAtmLLl5B0z77WyXuDv+MvBsWiN+dvED4D5zIuAojdTX9q7fEzx24qvbLtGlzmfNqtZxmIplgp3AnUjhmy6GXHRCvXw+No4hUeyOC5IIBQmzgk9l5cIbeaAvqgD4Ty7fL4zhbiMxjDpFcP0fECJ5WyIiAiIgIiICIiBA2//AMpX/wBKp/IZxNaX2nmH74N5/wD07F6Y9qsnrnv7rjMMKlN0bc6sptvswINvbOPbY6Othq+VlBvUFTNqMwy5BVp8mtYFe1ueoYcDicwUMVzlc1la4ZQbB1/VPVPZmAMsKcoEqWQHPTW1Gq+ZEzZbvfy1IcVO9k9Ud91hMSGJX8ShC1r5SHW4ZDxU2YX/AFTIJ1OTKJkSnJNMyKpem+iUXHnLUIB7CAfig9pmqVa4LHqgdgLW8BfSbP06e1Gl21QPEqQPfaahWpurEMjAjgVPEXHDlN1vNek4ZmsT1hm8oOS+8/EwK3Yv7o/KR8rcjPa0WP8A7Es6lp6yRSI7M4xJ527gBPv1lvSPtijs2o24ewE/ASww/Ris3Bv3D87TKq/ysZ5s2E6Bu3nZvag/OXuC+jql+IX76h/pAlxI55mnzPOwYToJhV/R0/FS38xlzh+j9FB1VC+qir8BJgcQobNrP5lKo3cjEe20nU+iWLbfTy+uyj3Xv7p1vF7RwNH72vRW3p1lB9mb5SnrfSVsqmbJVWo3o0aTuT3ELb3zUVtPSEzDS8N0ArtvZR2KrP8AIT1tHoMaC03YuQa1CmbgKLVKyIdLk7jNsf6QatQf4fZuOq8mdBRT95yZA2ntPF1aaDFYdMNmxeBFJBWFVm/xCs+bLoLZV9pl2YjmZdJiImFIiICIiAiIgIiICV+2tjJiaeR9CNUcb0bmOzmOMsIgcX21suphmqKx8nkR9VS5Uls3lqXNfOJHHKOIImBnN261TR8OequiXAGdPSot5rDh1z3dc29sNMTTsdHXzH5HkeaniJy/aGznpOVfygIq0iVU/dnzSw502FgRyZj3QSsJXzXupUqzLY8QDoynipBUg9tt4MnU5Q4ejZkORxlq4g3L3FPMCcwH4qDXvb8JKbraXGBqs1NWdcjEdZLg2O42YbxxB4giRVN03PUw/wD3FP8AmEi4w0xXrNUtYeTF23C6AfKSOmx0w3/cU/5llXtbGZa9UFVYEpcMLi6qLGWMZ5nozf8AF8KvFPBD/wCM9p0noDdmPqof7SqXaZG5KY7kmRdt1eBA7lE67tLyn3j6Mbb+ce33XdLpR6OHxD91P+8nUdv4o+Zgah9eoqfETWk2tWP6RvCw+Akqji6h3u5/aP5x4lO1f5n7G2fNtFLH7UO6hhafbUqlv5DJKLtNvOxuDpdlOl5Qj9+UGEl7gprxfKI/PU2fFIGw67/e7WxR7KKLSHtW8+HoRgW1qti8Qf8ArYhiD+7aT6MkCTxbf1yXZCDh+jez6X3eBod7jyh/jvJy48oLU1p0xyRAvwnhjI9QzE2mesrERBiNoVDvdvbb4TXca2bE4QHW+Lw3/wCgPylvWOkpXN8Zgx/8qj7iT8plp10RAiGSIiAiIgIiICIiAiIgJU7f2EMQtxZai+Y3P9Vuz4e0G2iBx+ts/wAlUUFCMjVyWZvuWZcxDC+tI66cCEtpa0vZFLLRprk8nZQPJ5swT9VW4qNw7LTe+kOwRWGdAPKAeDj0W+R+U0vC4UU1FNQVCdUKb3ULpl1103eEiqHpqNMN/rr/ADJNf25/zFTv+QmydMUucN/rD+anNb24P8TU9aSVhBntZ5AmRVkVmoiWOGEg0hLHDiVFrgxLzByjwku8IZpFrRkXaPSHD0DarUCtvy2LNbtCg28ZIpNOR7ZZxiaoqqS5diRcgm50I5i1rW4T18LoV1rTuno462rOnEY7t4xf0j4VfNWq/coUfxNf3Sjxn0mtup0FHrOW9ygfGa/T2ZiH+7wr9/k3t7X0mdeiePb0aQ7XUe6neem+noU+8udbaluvyXeKxe0KmAfGCvRp01RnCIhLmz5LXYG2vaZB+j7bVXE4vDCqcxTE0yHIFzenVNjbfbL75lHRzFHDjD1MaRRAymjSpgAgtmIZjYtrrqDLXojsinQxmDp0wbeWZiTqzHyL3LHuAnhvauJiMO8RLtURE4tEREBERAREQEREBERAREQEo9v7D8p9pTHXHnL6YH9Q4c93Ii8iBxzpT95hf9W/sanNZ26v+Kq+uw98650x6F/WctWjpVpsHyk2Wpqub1Wso13G2vMaNtPoFj6lerUGHsrMzLerSzEXJGgc6zMwsS1ALPaibhhPotxrgFvI0762ZzmHYQqkX8ZY4f6IK348RTHqozfEiMLlo9ISdQM3uh9EdMediXPqoq/EmWNH6McKN71m73UfBRGDLRMNUlxha03Kj0FwS/oye+pUP9VpMo9F8IpuKFO+7UZvcbi/bNI06njVvYEE8gbn2CTEw9ZvNpVDyOUr72tN2p0lUWUADkBYe6e4Rpg6O4p96qvrP/4hpkToO58+sB2KhPvLD4Tb4ga1S6B0AQWeq9t4LKoPflUH3y12fsHD0CWpUlViLFt7W5Zjc20HHhLCICIiAiIgIiICIiAiIgIiICIiAiIgIiICIiAiIgIiICIiAiIgIiICIiAiIgIiICIiAiIgIiICIiAiIgIiICIiAiIgIiICIiAiIgIiICIiAiIgIiICIiAiIgIiICIiAiIgIiICIiAiIgIiICIiAiIgIiICIiAiIgf/2Q=="/>
          <p:cNvSpPr>
            <a:spLocks noChangeAspect="1" noChangeArrowheads="1"/>
          </p:cNvSpPr>
          <p:nvPr/>
        </p:nvSpPr>
        <p:spPr bwMode="auto">
          <a:xfrm>
            <a:off x="-159392" y="3140969"/>
            <a:ext cx="979807" cy="97981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9" name="Picture 5" descr="https://encrypted-tbn1.gstatic.com/images?q=tbn:ANd9GcT4wrMUe25kRClBejm9Oc7mvtIMHSeCNRhsZYblr_hGs6rupA39Ow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9797" y="2049674"/>
            <a:ext cx="1029634" cy="792335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568591" y="1704709"/>
            <a:ext cx="1962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Fish-medium</a:t>
            </a:r>
            <a:endParaRPr 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983042" y="4305251"/>
            <a:ext cx="2122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</a:t>
            </a:r>
            <a:r>
              <a:rPr lang="en-US" sz="16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Zebrafish</a:t>
            </a:r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eggs</a:t>
            </a:r>
            <a:endParaRPr 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Down Arrow 80"/>
          <p:cNvSpPr/>
          <p:nvPr/>
        </p:nvSpPr>
        <p:spPr>
          <a:xfrm rot="2281786">
            <a:off x="7029527" y="1742983"/>
            <a:ext cx="432049" cy="576064"/>
          </a:xfrm>
          <a:prstGeom prst="downArrow">
            <a:avLst/>
          </a:prstGeom>
          <a:ln>
            <a:solidFill>
              <a:srgbClr val="7FB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utoShape 7" descr="data:image/jpeg;base64,/9j/4AAQSkZJRgABAQAAAQABAAD/2wCEAAkGBhMSEBUUEhEWFRUTFxIYFhYXFxYWGxcXFhQXFBYUFRQXHiYeFxojGhcVHzIiIycpLCwsFh4xNTAqNiYrLCkBCQoKDgwOFA8PFCkYFBwpKSkpKS0pLCkpNSksKSk1KSkpKSwpLDU1LSwpLSkpKS4pNSk1LCksLCk0MDUpKSkpKf/AABEIAOEA4QMBIgACEQEDEQH/xAAcAAEAAgIDAQAAAAAAAAAAAAAABQYEBwECAwj/xABHEAACAQIDBQUECAIHBgcAAAABAgADEQQSIQUGMUFRBxMiYXEygZGhFCNCYnKxwdGy8BUzQ1KCkuEXJDVTtPEWVHODk7PS/8QAFgEBAQEAAAAAAAAAAAAAAAAAAAEC/8QAGhEBAQEAAwEAAAAAAAAAAAAAAAERAiExQf/aAAwDAQACEQMRAD8A3jERAREQEREBERAREQERECt9oH0r6EfodXuqpqUVz3tYPUFPjY21ZeHK809tAbYpVMrbRqE5A+leraxYpbUcbqZu3eeqBSRToHrURfkMjd9c+R7u3+ITXO1KYrYs5QXH0dP6vxf2jvY8dRe01Ii/7ifSP6PoHFVO8qspYve9wzFkubDUIVHu5yfkNuhiA+Co2BAVcmv3CUv77X98mZlSIiAiIgIiICIiAiIgIiICIiAiIgIiICJqztO7T3w9VsLhGCMgHfVrAlSwuKdMHTNYi55XsNbkVXc/tYxGGrD6VUqVqL6EOczr99Cf4eEuDfsTG2ftGnXprVpOHRxdWH86HylD7VO0J8Hlw+HIWs653qce6p3IGUcM5IPHgB5i0GxYnzFsnfjF0K4rrXqtrdu8qM4qfddSeB+PpN+7n750doUc9M5XW3eUydVP6r0MtmCwRESDUm392dpVcRVY7SyqzuFVc4tTDtkQhco0B/1Mh6vZzijULHabZtBfLUJsBYC5qXtabF2rUszfjf8AimEavjPrNCo7N2LidnV6dV9psaedTUp5X+sRTdltmPK/xm3dkbUXEUErICFcXAPEWJBBt5gynnALWrUxUGZCQCvUH0l2wmESkipTUKiiwUcAJKPaIiQIiICIiAiIgIiICIiAiIgIiICIiB889om5uIpY6q7Jmp1qtSqj8iHJbKehW9re+VbGbCdyMhu3ADl1sP3n1PjsAlZClRQynkfzB5HzE0nv7sKnga1iWCMMyMVOVuqhlFsw5jTiCOOmoqm7K38xGDOShVZAhU21sxWwOZeDA6j0tzAMnd5639KVEr0mTvMQgV6ObxI9GwOXNa6sMrDW+pHKVXH4LvWDhCqjmRYseWnIevGQvetSq6XFuH6H9YRacXu02XKdGHADr+pnjgNr1dn1EKMVrIQ2YHSxuDTYc9LXHrJ3Yu91PEKFxDinWFslbgH6ByPZf73A87Hjjbe2LclXUqw5nT4QrZ2x+2vD1HVa1JqSsF+svnVX+0GUC6rfgdfO2tti0ayuoZGDKwBDKQQQeBBGhE+QHdqNweEtm43aZWwDAXL0CfHRJ014tTJ9hvkefUTEbf29Usz/AI3/AIpHYatdr9Z2r7Tp4yn32HbOjsT5jnlYciOk5wOAYcRFWJTAH61PxL+cuMqGCpEVE0PtL+ct8iEREBERAREQEREBERAREQEREBERAREQEx8fs+nWQpVQOp4g/mOh8xMiIHzBtXbQWpUQ0QCjuvhLcVYjUNfpK1iMBVqsXyEeulh6cZv3fXsuWo74nCr9YxLVKfJydSydGPGx0Plz16oy3VlykGxUi1iOo5Gb9FY2VsLKAXdWH90Lf5n9pJtvCVU0q1Mui6Um4MgA9kE6Mvly5aaTvjcEVOel/iTr5rMH/wASUaZtVp94p9pLWPqr/ZP8kQIDaOMas1gNL6DmZ3XAlV85dX3Uo1KAxWCfvaWudbfWU+ZDDnbnoOXESJq0QRIMTdfeqtgauZDdDbPTPBh+hHIzd+wd46eIprWpHMDoQdCp5q3QzQ2JwPSX7s4omgjk/wBoV09L6/OBt2nVBUG3ETtSrZTcDhMHD4iyLpynLYy3KBMU9ra+JdOokiDKscT5SU2FjC2ZT9mxHob6SCWiIkCIiAiIgIiICIiAiIgIiICIiAiIgJVt79xKeMGdLU64Gj20boKgHH14jz4S0xA0TjtxsfSJvh2cdadnB9AuvxEqG8GxDr3lNqbjkyst/cRxn1LIzamFDMCVzC3S81o+bdzKGMw7NVwykkFQUNwtVQGLKfMaWP7yzY7ZqYpDXwiFKo1rYU2DA82pj9BoeVjpNwDZ6f8AKH+UftOKmCpgeKmov1AHzgaEwWHL+IIeNhcW156HpLzu3sk6Xl8GAw4+xS+CzmqlIKbFB6FRIrFtMbaNQrSdlF2CkqOpA0E7nH0xxqoPV1H5mdFrLWBWky1CBqEIcgHqFvaEVPYe3NpNjAuJwwp0CrXIXwg/ZtVzG5zWFr8zppNjbvf1j/hH5zCp4CpYDu2+BkjsTCOjsWUgFefqIE1E4JgGQcxEQEREBERAREQEREBERAREQEREBERAREQOlcnK1uNjb4SCxuESugFemtQA3C1FDgHUAgNcA2J185YJ54inmQjqD8eUCn1N2cH/AOTof/FT/aeVTdDAEXODw9//AEqf7SVY3HqJFYgSqiMVunhM3hwlAelKn+0w8LuwtOo7UXNEPluqWUaC3AWvqL/GTBpAxWxNOhTarUIVUFyT1GoA6kmwA5wMbCYeohqd7iS4Z7oCbZFygBeOuoJ98mMLiNAue/vJnfA4ta9CnVXQVURwL8Myg29x090MvnIPTJOyEqbqSD5Tojgc56iUTGzNqZ/C/tcj1/1klKFiN4qFOoENSzkrYBWJzM7IouBbMWR7Dj4TLtgcTnQHnwPqOMWWI94iJAiIgIiICIiAiIgIiICIiAiIgIiICIiBRdq72YSjXq0atYUnRvZcFbhgHBVrZSLEc5C7S36wCkn6UjeSB2/hEz+1LdXC1iK1S6VMjeJCLtZ6aKCpuCBn42vw1mudv7g0qCUmFWqS/tBlUW8CtoQerW1tympNTcZ+0+1emumHos55NU8C/wCUXJ+Uq2MxuMxxFSuW7kNYELampOlkX7Te+/Uy6bK3QwqYHC4w0VqDNUSuHLMLmoVpVCM1gBlAI+/fzGaMgpth2cFV9i5+w2qWPU6D8Skcpnvcka6+p7dasn0WnTTTukVeN7gfav63v5zOqNKhujhKvfeG/dLc5+HlkHW/Ppb0vbq0qOyzMpjl8JgI8zzCoNdyMMKj1AHDO5qGzkePMzBgBwKlmI6EnjLdsStZmXqLj1H8/KYLa6z0wL2qqfO3x0lvK8vamLHERMhERAREQEREBERAREQEREBERAREQERPDFY6nSUvUqKii12ZgoF+FydIGs+2jGkBEBsfqremarUPzoJMDfXGk0MKMxOe2bh9qjSbSy+Ql72sNmbSQU6lWjVIvly1BnUkWOUqbi45cDNfb67PZRh6YVmZXRbIAQ1qQS6i121Tj5jmZqIufZxs9Kmx1pMLrUNcN53qNr5Hh8JRK1NlJoVRmrYBwh01qYcsMjgc8pNNv8bGX/cqp9Do4bCVwRWriq6KBooA7wq50s1uXWYHa7smiuBq4oU1FcdyoqjRspqKCM3oSPQ2k0QLb9YfDDuyGexbRLHIQxDI2YjXMCffPNu0zCc0rD/Ch/J5rCrTZaa1CAFe+U3GtvLiOExHxAlVt7Z2/uErVkpIagaowVbpYXPC5BNpdSJ8+7pPfH4aw/taZ9wa5PoBcz6EIkV1EE2IPTWcPOQbiBaFa4v1nMx9nvekp8rfDT9JkSIREQEREBERAREQEREBERATTm0u2+vTr1af0ananUqIDma5yuVvqLcpuOVXGdl2zars9TCAszMzHvKwuzG5Ng9uJga+/wBtdVuKMv4TTP5rOP8AauG9psQPQj9GEtr9iez+Rrr6VAf4lMwq/YVhj7GJrD1FNvyUSis4jfqg4Fq1VDfiyFvdxMwcTvGWP1e0FUffpMvzSnf5yzVewb+7jf8ANR/UVJg1ewrED2cVRPqrr+V5dFYq1ar8dqUrHoa35OwHynakHUALtSvrcNkrZVI+6tzl+c9d5+z2tgED16tCzGwCu2Y9SFZRcDS58x1lYq1Kai5cAH+ekC50abDKfp9TwjQtiKt/iKgt7gJzjtsVlXxY/Op+y2IFQH1SoXv8Jr1sr1BlZSCQLkgcTzJ4DzMmX3bqW9pNeFmBv6EafOBLPvlSNkcUiNbWFvXhh2HwmDX27SU3p4LDhlOjFS1jyIFlF+HKeOG7OMZUIdEDAg2s6DgQDxIk7Q7McWFL1slNFFz4wzW6AKCL+pjTGJU7QKrAA0M11Kt9ZlW5v4gLaaG1jeS2zN/doMzFaXeCwuoR6mXU63Q31+GkhKmy0o4uhQa9Q1npXNgAEaq1NgOZa68eA8+W4tkbDo4ZMtGmFzWJPEnTm3G3lwkpFETtDx7Nl/o0sfurVHroRLju3tCtWpZq9A0HubITc5bCxPS+unlJHFPp8Ji0KtmEKs2xX8BHQ/nr+8kJEbGfxMOoB+B/1kvIhERAREQEREBERAREQEREBERAREQETpVrKouxAHUm0gdub60MPQqVl+u7oXdUZbqPO/A+RteBpftMpudp4gVHDAVLqCGsoamlgovYeELe3EgylY/D3twFg3C/Ac+Mue0N8qGLxleq1N1DlGVSTcBaYp6lSOJF/cJVtsY0nUXCkmwJLW101PEjrNCNwFHxrwPDiLi/mJcMGStIAtcXbKLAZRci2nnc++VfD4SsjA9xUPAiysbg8CCJYcFhsS+VDQZeJ8YKWFycxzWFvOQbW3RX/d6R8qv8Ykztlv8Adqv4DMHYmCNCjTpswYqGuRcDU30vMzH+Ki6jmpEDUu3v+LYT8dP/AKyrNy30HoJpveT/AItg/wAdP/ras27Uq2A9BLfR44ltDI3vtZINqD6GRDmRVr2VV8aHrp8R+8sEqGxq/hH3SPkZb5EIiICIiAiIgIiICIiAiIgIiICIiB44vCLUXK4uDbT0NxPJNk0QuQUkyniCoIPrfjMuIELjN08C1Eo+ForTHiIVBTAyg63SxFhefN20e6q1nalSyUizFEBZsqfZuXPG1r68TN5dpe/QwSdwMO9V61KrcqcoRT9XmJseZ6dOs0LQ2sQyt3QIU/aZR6jgOU1BuLdai2Kw2DqGvUoJQVqbLTNy/dEIge4IIsuunPlJOtgaZqM5pqXdQrMRqVF7AnyuZUtgdoWDoYTKSwcF2yAF9SAcocC3G8mcFt4uC7ZcrkNStxyMikB+jAkyKlMY5Av5H9JV8dvxTw6H+0a9soYDrxbXXTh/Jtj0xUo/iDfnNH7zbDbB1e6cg3GZWH2lItex1BzBr/taBn1NtjF4/DVVVlyVaSkG3A4h6ua46ZrS277b9thnKUzdh77chpzJmttha4mgOtWj/wDYs8948YamMqsf+ZUPuDFV+UC3bP7TMWt87U3JHslQAvT2bEn5TIo9oVQnxUkPmCw+HHX3TX634/sfznu9Rh4SLBb2GX+fWVG5t3t+sKTZ6hplre0DYerAWt5mwm08LUzIp6gT5lTA/U2vlvlZrchxt5C03f2W7QNTABWN+5d6Y/DZXUe4Pb0EWGrhERMhERAREQEREBERAREQEREBERASE3zxdalgatTD37xQCLDNpcZjb8N5NyH3vdRgMTmYKDSqAk8sylf1gfPO394MRiqgqVKhDouQFQFuAS2oWwvqdZB40s58Tlj1Op45eJMlMS4LNwPCRm1Pa00FvTXrNjFFH1k9u/UrNVVU4KtRmGg8FNCSfPh6yCRb8+Q+Ms263gxCkNYsuIAtyvTJt6aSUTb9pbU6KJSSzrmzNUFwbm4CqDxHnK5tffHFYlGWpVBUlbKKdMWHG18t+IHOXClsqrUIIQtwOq6fPSZFTszFYDMopHqpFz5EWIMkVrfd5yMVQ1J+uo6f+4s7b07P7rHVl5d7Vt6MxdflNo7L7LsPQqJU72o7U2DKDlAzA3FwBc6xvDuKuLcszFX/AL1geBuNNNYGnqai41+NplHCEuRrc+YPpfWXrF9lvAriQG53Sw8iLEkGdqHZ27EZqyC1rsuY388thblzl1MQFKjZXF/b4k+elh7puLsl2eaWDYm961Rqov0sKY91kv75Xdmdm1N3VqlVmVDfKoyBjyBNybTY2zlCsFAAAGUAaAADQAe6LRKxETIREQEREBERAREQEREBERARE61OB9DAhsRVZ3zBiAOFiRp7p4YwNVpNSqHMjgqwIHA+dp6bXxncUTU7svlt4QyqdSF0LkAnUaXF54f0vRzZWJV9bqQSVykhsxUFRYgi97ec1nWir1ezbCH7JHw/QCY9fswwrcQT65v/ANS8DKSQGBKmzAHgeh6Tl8OLSKpGG7OcCvGgG9ST8rybwWw6NL+qo00/CoB+PGS6UBPQU4GB9H58hMDDbzYR6wopiEeo17Kt2vYFj4gLcAecnKyAgg8CCPjpNQ7p7pYiji6VR0RBTOoJDNazA2y3AuDbUiBl9oG+VbD4oUqBClFBZiqsTm1y+IEAWAP/AGjd3fnEVGKVwGuDYhVQhhrYgC1rX87idO0Lc7EV630jDp3nhUOg9rw/aUfa05DXTgZk7r4ZKmVvo706gsXZmBXNlKnItr+K5Jvex4SjLbaLOddPKSey8JVciwIHUyxYXY1IAMUF/wCeUz1AHASGuMJQyKBMimbMD5iedRsiM7eFEBZmPAAC5J8rSCwO/WEr4hMPQqNVqOSBkRsoABJZme2gAPC8Iu8TgTmQIiICIiAiIgIiICIiAiIgJ1qcDO0QIrG4GnVXJVppUX+66hh62YTDrbAoMb93Y2IuCwuCALGx10AnbDbpmnVLpjcUELFu5LU3pi5vlXvKbMq+QOkmThR5y6IfB7OWlmyliXN2LHMSet7T2MzzgvP5SK3gxf0Sg1Yo9RUtmWmAWAJtmsSNBcQO+YAameTVyfZU+sru7G+/07EilRwtRUAYvVcgZQBwCqCCSbD2uflL2uCUecCBbCM3tGetDY6/3SZPLSA4ATtAjaezz0AnZdkLe5tfqAPzkhEaMdcCg5X9Z7LTA4ACdokHDLcWOoMxcLsmjSJanRpoTxKIqk+pAmXEBERAREQEREBERAREQEREBERAREQEREBERAREQEREBERAREQEREBERAREQERE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4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79625" y="3169337"/>
            <a:ext cx="1204744" cy="120474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5" name="Picture 9" descr="EDA-EMERGELOGO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728864" y="5824142"/>
            <a:ext cx="1296144" cy="9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23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22">
        <p14:prism isContent="1"/>
      </p:transition>
    </mc:Choice>
    <mc:Fallback>
      <p:transition spd="slow" advTm="391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6496" y="260648"/>
            <a:ext cx="9379500" cy="524092"/>
          </a:xfrm>
        </p:spPr>
        <p:txBody>
          <a:bodyPr/>
          <a:lstStyle/>
          <a:p>
            <a:r>
              <a:rPr lang="en-US" altLang="zh-TW" dirty="0" smtClean="0"/>
              <a:t>Summary</a:t>
            </a:r>
            <a:endParaRPr lang="zh-TW" altLang="en-US" dirty="0"/>
          </a:p>
        </p:txBody>
      </p:sp>
      <p:sp>
        <p:nvSpPr>
          <p:cNvPr id="6" name="TextBox 11"/>
          <p:cNvSpPr txBox="1"/>
          <p:nvPr/>
        </p:nvSpPr>
        <p:spPr>
          <a:xfrm>
            <a:off x="468012" y="1221720"/>
            <a:ext cx="9000474" cy="163121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altLang="zh-CN" dirty="0">
                <a:solidFill>
                  <a:srgbClr val="05368B"/>
                </a:solidFill>
              </a:rPr>
              <a:t>LC×LC </a:t>
            </a:r>
            <a:r>
              <a:rPr lang="en-US" altLang="zh-CN" dirty="0" smtClean="0">
                <a:solidFill>
                  <a:srgbClr val="05368B"/>
                </a:solidFill>
              </a:rPr>
              <a:t>(ToF-MS) is a very promising tool</a:t>
            </a:r>
            <a:r>
              <a:rPr lang="en-US" altLang="zh-CN" dirty="0">
                <a:solidFill>
                  <a:srgbClr val="05368B"/>
                </a:solidFill>
                <a:cs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rgbClr val="05368B"/>
                </a:solidFill>
                <a:cs typeface="Arial" panose="020B0604020202020204" pitchFamily="34" charset="0"/>
              </a:rPr>
              <a:t>in analyzing complex environmental samples due to greater peak capacity and multi-(tunable) selectivity.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endParaRPr lang="en-US" altLang="zh-CN" dirty="0" smtClean="0">
              <a:solidFill>
                <a:srgbClr val="05368B"/>
              </a:solidFill>
              <a:cs typeface="Arial" panose="020B0604020202020204" pitchFamily="34" charset="0"/>
            </a:endParaRP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altLang="zh-CN" dirty="0">
                <a:solidFill>
                  <a:srgbClr val="05368B"/>
                </a:solidFill>
              </a:rPr>
              <a:t>D</a:t>
            </a:r>
            <a:r>
              <a:rPr lang="en-US" altLang="zh-CN" dirty="0" smtClean="0">
                <a:solidFill>
                  <a:srgbClr val="05368B"/>
                </a:solidFill>
              </a:rPr>
              <a:t>irect post-column high resolution fractionation of LC×LC combined with high throughput bioassay makes EDA easier and better.</a:t>
            </a:r>
          </a:p>
        </p:txBody>
      </p:sp>
      <p:sp>
        <p:nvSpPr>
          <p:cNvPr id="7" name="矩形 6"/>
          <p:cNvSpPr/>
          <p:nvPr/>
        </p:nvSpPr>
        <p:spPr>
          <a:xfrm>
            <a:off x="468012" y="2924944"/>
            <a:ext cx="9000474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u="sng" dirty="0" smtClean="0">
                <a:solidFill>
                  <a:srgbClr val="05368B"/>
                </a:solidFill>
              </a:rPr>
              <a:t>Future plan:</a:t>
            </a:r>
          </a:p>
          <a:p>
            <a:pPr marL="180975" indent="-180975"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</a:pPr>
            <a:r>
              <a:rPr lang="en-US" altLang="zh-CN" dirty="0">
                <a:solidFill>
                  <a:srgbClr val="05368B"/>
                </a:solidFill>
              </a:rPr>
              <a:t>A</a:t>
            </a:r>
            <a:r>
              <a:rPr lang="en-US" altLang="zh-CN" dirty="0" smtClean="0">
                <a:solidFill>
                  <a:srgbClr val="05368B"/>
                </a:solidFill>
              </a:rPr>
              <a:t>pplication </a:t>
            </a:r>
            <a:r>
              <a:rPr lang="en-US" altLang="zh-CN" dirty="0">
                <a:solidFill>
                  <a:srgbClr val="05368B"/>
                </a:solidFill>
              </a:rPr>
              <a:t>of LC×LC facilitated EDA </a:t>
            </a:r>
            <a:r>
              <a:rPr lang="en-US" altLang="zh-CN" dirty="0" smtClean="0">
                <a:solidFill>
                  <a:srgbClr val="05368B"/>
                </a:solidFill>
              </a:rPr>
              <a:t>in </a:t>
            </a:r>
            <a:r>
              <a:rPr lang="en-US" altLang="zh-CN" dirty="0">
                <a:solidFill>
                  <a:srgbClr val="05368B"/>
                </a:solidFill>
              </a:rPr>
              <a:t>combination of a high-throughput </a:t>
            </a:r>
            <a:r>
              <a:rPr lang="en-US" altLang="zh-CN" dirty="0" smtClean="0">
                <a:solidFill>
                  <a:srgbClr val="05368B"/>
                </a:solidFill>
              </a:rPr>
              <a:t>fluorescent TTR assay to screen for Thyroid hormone disruptor of indoor environment, where:</a:t>
            </a:r>
            <a:endParaRPr lang="en-US" altLang="zh-CN" dirty="0">
              <a:solidFill>
                <a:srgbClr val="05368B"/>
              </a:solidFill>
            </a:endParaRPr>
          </a:p>
          <a:p>
            <a:pPr marL="742950" lvl="1" indent="-285750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ü"/>
            </a:pPr>
            <a:endParaRPr lang="en-US" altLang="zh-CN" dirty="0" smtClean="0">
              <a:solidFill>
                <a:srgbClr val="05368B"/>
              </a:solidFill>
              <a:cs typeface="Arial" panose="020B0604020202020204" pitchFamily="34" charset="0"/>
            </a:endParaRPr>
          </a:p>
          <a:p>
            <a:pPr marL="742950" lvl="1" indent="-285750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ü"/>
            </a:pPr>
            <a:endParaRPr lang="en-US" altLang="zh-CN" dirty="0" smtClean="0">
              <a:solidFill>
                <a:srgbClr val="05368B"/>
              </a:solidFill>
              <a:cs typeface="Arial" panose="020B0604020202020204" pitchFamily="34" charset="0"/>
            </a:endParaRPr>
          </a:p>
          <a:p>
            <a:pPr marL="742950" lvl="1" indent="-285750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ü"/>
            </a:pPr>
            <a:endParaRPr lang="en-US" altLang="zh-CN" dirty="0">
              <a:solidFill>
                <a:srgbClr val="05368B"/>
              </a:solidFill>
              <a:cs typeface="Arial" panose="020B0604020202020204" pitchFamily="34" charset="0"/>
            </a:endParaRPr>
          </a:p>
          <a:p>
            <a:pPr marL="742950" lvl="1" indent="-285750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rgbClr val="05368B"/>
                </a:solidFill>
                <a:cs typeface="Arial" panose="020B0604020202020204" pitchFamily="34" charset="0"/>
              </a:rPr>
              <a:t>Novel sample preparation method will be developed</a:t>
            </a:r>
          </a:p>
          <a:p>
            <a:pPr marL="742950" lvl="1" indent="-285750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rgbClr val="05368B"/>
                </a:solidFill>
                <a:cs typeface="Arial" panose="020B0604020202020204" pitchFamily="34" charset="0"/>
              </a:rPr>
              <a:t>More stationary combinations will be tested</a:t>
            </a:r>
          </a:p>
          <a:p>
            <a:pPr marL="742950" lvl="1" indent="-285750">
              <a:spcBef>
                <a:spcPts val="600"/>
              </a:spcBef>
              <a:buClr>
                <a:srgbClr val="06368B"/>
              </a:buClr>
              <a:buSzPct val="11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rgbClr val="05368B"/>
                </a:solidFill>
                <a:cs typeface="Arial" panose="020B0604020202020204" pitchFamily="34" charset="0"/>
              </a:rPr>
              <a:t>Different ionization sources (APCI, APPI, etc.) will be applied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287" y="3968024"/>
            <a:ext cx="4485801" cy="901136"/>
          </a:xfrm>
          <a:prstGeom prst="rect">
            <a:avLst/>
          </a:prstGeom>
        </p:spPr>
      </p:pic>
      <p:sp>
        <p:nvSpPr>
          <p:cNvPr id="33" name="TextBox 41"/>
          <p:cNvSpPr txBox="1"/>
          <p:nvPr/>
        </p:nvSpPr>
        <p:spPr>
          <a:xfrm>
            <a:off x="3461370" y="4270966"/>
            <a:ext cx="1008112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altLang="zh-CN" sz="600" dirty="0" smtClean="0">
                <a:solidFill>
                  <a:srgbClr val="05368B"/>
                </a:solidFill>
                <a:cs typeface="Arial" pitchFamily="34" charset="0"/>
              </a:rPr>
              <a:t>FI Enhancement</a:t>
            </a:r>
            <a:endParaRPr lang="zh-CN" altLang="en-US" sz="600" dirty="0" err="1" smtClean="0">
              <a:solidFill>
                <a:srgbClr val="05368B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33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69040" y="1250583"/>
            <a:ext cx="7464280" cy="415498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0975" indent="-180975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/>
            </a:pPr>
            <a:r>
              <a:rPr lang="en-US" sz="24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Dr. Jessica </a:t>
            </a:r>
            <a:r>
              <a:rPr lang="en-US" sz="2400" dirty="0" err="1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Legradi</a:t>
            </a:r>
            <a:endParaRPr lang="en-US" sz="2400" dirty="0" smtClean="0">
              <a:solidFill>
                <a:srgbClr val="05368B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/>
            </a:pPr>
            <a:r>
              <a:rPr lang="en-US" altLang="zh-CN" sz="24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Dr</a:t>
            </a:r>
            <a:r>
              <a:rPr lang="en-US" altLang="zh-CN" sz="2400" dirty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Ron van der </a:t>
            </a:r>
            <a:r>
              <a:rPr lang="en-US" altLang="zh-CN" sz="2400" dirty="0" err="1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Oost</a:t>
            </a:r>
            <a:endParaRPr lang="en-US" altLang="zh-CN" sz="2400" dirty="0">
              <a:solidFill>
                <a:srgbClr val="05368B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/>
            </a:pPr>
            <a:r>
              <a:rPr lang="en-US" altLang="zh-CN" sz="24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Prof. Dr. Juliette Legler</a:t>
            </a:r>
          </a:p>
          <a:p>
            <a:pPr marL="180975" indent="-180975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/>
            </a:pPr>
            <a:r>
              <a:rPr lang="en-US" altLang="zh-CN" sz="24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Dr. </a:t>
            </a:r>
            <a:r>
              <a:rPr lang="en-US" altLang="zh-CN" sz="2400" dirty="0" err="1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Marja</a:t>
            </a:r>
            <a:r>
              <a:rPr lang="en-US" altLang="zh-CN" sz="24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Lamoree</a:t>
            </a:r>
          </a:p>
          <a:p>
            <a:pPr marL="180975" indent="-180975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/>
            </a:pPr>
            <a:endParaRPr lang="en-US" altLang="zh-CN" dirty="0" smtClean="0">
              <a:solidFill>
                <a:srgbClr val="05368B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defRPr/>
            </a:pPr>
            <a:endParaRPr lang="en-US" altLang="zh-CN" dirty="0">
              <a:solidFill>
                <a:srgbClr val="05368B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spcBef>
                <a:spcPts val="600"/>
              </a:spcBef>
              <a:buClr>
                <a:srgbClr val="06368B"/>
              </a:buClr>
              <a:buSzPct val="110000"/>
              <a:buFont typeface="Wingdings" pitchFamily="2" charset="2"/>
              <a:buChar char="§"/>
              <a:defRPr/>
            </a:pPr>
            <a:r>
              <a:rPr lang="en-US" altLang="zh-CN" sz="2400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EU project (FP7, Marie Curie ITN) </a:t>
            </a:r>
            <a:r>
              <a:rPr lang="en-US" altLang="zh-CN" sz="2400" b="1" dirty="0" smtClean="0">
                <a:solidFill>
                  <a:srgbClr val="05368B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EDA EMERGE</a:t>
            </a:r>
            <a:endParaRPr lang="en-US" altLang="zh-CN" sz="2400" dirty="0" smtClean="0">
              <a:solidFill>
                <a:srgbClr val="05368B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344488" y="260648"/>
            <a:ext cx="9379500" cy="544188"/>
          </a:xfrm>
        </p:spPr>
        <p:txBody>
          <a:bodyPr/>
          <a:lstStyle/>
          <a:p>
            <a:r>
              <a:rPr lang="en-US" altLang="zh-CN" sz="4000" b="0" dirty="0" smtClean="0">
                <a:latin typeface="Calibri" panose="020F0502020204030204" pitchFamily="34" charset="0"/>
              </a:rPr>
              <a:t>Acknowledgement</a:t>
            </a:r>
            <a:endParaRPr lang="en-US" altLang="zh-CN" sz="4000" b="0" dirty="0">
              <a:latin typeface="Calibri" panose="020F050202020403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902" y="3440873"/>
            <a:ext cx="1254800" cy="102118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279" y="4581128"/>
            <a:ext cx="1992142" cy="13855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432" y="3412873"/>
            <a:ext cx="1039272" cy="100811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158" y="2494313"/>
            <a:ext cx="2297487" cy="43348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4" r="5159"/>
          <a:stretch/>
        </p:blipFill>
        <p:spPr>
          <a:xfrm>
            <a:off x="6713980" y="1252276"/>
            <a:ext cx="2875722" cy="955519"/>
          </a:xfrm>
          <a:prstGeom prst="rect">
            <a:avLst/>
          </a:prstGeom>
        </p:spPr>
      </p:pic>
      <p:pic>
        <p:nvPicPr>
          <p:cNvPr id="15" name="Picture 9" descr="EDA-EMERGELOG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03791" y="3213931"/>
            <a:ext cx="1643909" cy="12633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47912" y="6311969"/>
            <a:ext cx="6169189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Clr>
                <a:srgbClr val="06368B"/>
              </a:buClr>
              <a:buSzPct val="110000"/>
            </a:pPr>
            <a:r>
              <a:rPr lang="en-US" b="1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X. Ouyang et al. (2015), J. </a:t>
            </a:r>
            <a:r>
              <a:rPr lang="en-US" b="1" dirty="0" err="1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Chromatogr</a:t>
            </a:r>
            <a:r>
              <a:rPr lang="en-US" b="1" dirty="0" smtClean="0">
                <a:solidFill>
                  <a:srgbClr val="05368B"/>
                </a:solidFill>
                <a:latin typeface="Arial" pitchFamily="34" charset="0"/>
                <a:cs typeface="Arial" pitchFamily="34" charset="0"/>
              </a:rPr>
              <a:t>. A </a:t>
            </a:r>
            <a:r>
              <a:rPr lang="en-US" b="1" u="sng" dirty="0"/>
              <a:t>1380</a:t>
            </a:r>
            <a:r>
              <a:rPr lang="en-US" b="1" dirty="0"/>
              <a:t>, 139-145</a:t>
            </a:r>
            <a:endParaRPr lang="en-US" b="1" dirty="0" smtClean="0">
              <a:solidFill>
                <a:srgbClr val="05368B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39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0.3|103.5|29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1.2|21.1|11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2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6.8|6|49.9|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"/>
</p:tagLst>
</file>

<file path=ppt/theme/theme1.xml><?xml version="1.0" encoding="utf-8"?>
<a:theme xmlns:a="http://schemas.openxmlformats.org/drawingml/2006/main" name="powerpoint_template_A4">
  <a:themeElements>
    <a:clrScheme name="IVM Theme">
      <a:dk1>
        <a:srgbClr val="05368B"/>
      </a:dk1>
      <a:lt1>
        <a:sysClr val="window" lastClr="FFFFFF"/>
      </a:lt1>
      <a:dk2>
        <a:srgbClr val="0055A5"/>
      </a:dk2>
      <a:lt2>
        <a:srgbClr val="E5EEF6"/>
      </a:lt2>
      <a:accent1>
        <a:srgbClr val="7FB92F"/>
      </a:accent1>
      <a:accent2>
        <a:srgbClr val="BEE18F"/>
      </a:accent2>
      <a:accent3>
        <a:srgbClr val="DCF0C2"/>
      </a:accent3>
      <a:accent4>
        <a:srgbClr val="4281BB"/>
      </a:accent4>
      <a:accent5>
        <a:srgbClr val="B2CCE4"/>
      </a:accent5>
      <a:accent6>
        <a:srgbClr val="CCE3E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IVM Theme">
      <a:dk1>
        <a:srgbClr val="05368B"/>
      </a:dk1>
      <a:lt1>
        <a:sysClr val="window" lastClr="FFFFFF"/>
      </a:lt1>
      <a:dk2>
        <a:srgbClr val="0055A5"/>
      </a:dk2>
      <a:lt2>
        <a:srgbClr val="E5EEF6"/>
      </a:lt2>
      <a:accent1>
        <a:srgbClr val="7FB92F"/>
      </a:accent1>
      <a:accent2>
        <a:srgbClr val="BEE18F"/>
      </a:accent2>
      <a:accent3>
        <a:srgbClr val="DCF0C2"/>
      </a:accent3>
      <a:accent4>
        <a:srgbClr val="4281BB"/>
      </a:accent4>
      <a:accent5>
        <a:srgbClr val="B2CCE4"/>
      </a:accent5>
      <a:accent6>
        <a:srgbClr val="CCE3E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IVM PowerPoint">
      <a:dk1>
        <a:srgbClr val="05368B"/>
      </a:dk1>
      <a:lt1>
        <a:sysClr val="window" lastClr="FFFFFF"/>
      </a:lt1>
      <a:dk2>
        <a:srgbClr val="0055A5"/>
      </a:dk2>
      <a:lt2>
        <a:srgbClr val="E5EEF6"/>
      </a:lt2>
      <a:accent1>
        <a:srgbClr val="7FB92F"/>
      </a:accent1>
      <a:accent2>
        <a:srgbClr val="BEE18F"/>
      </a:accent2>
      <a:accent3>
        <a:srgbClr val="DCF0C2"/>
      </a:accent3>
      <a:accent4>
        <a:srgbClr val="4281BB"/>
      </a:accent4>
      <a:accent5>
        <a:srgbClr val="B2CCE4"/>
      </a:accent5>
      <a:accent6>
        <a:srgbClr val="CCE3E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6_Custom Design">
  <a:themeElements>
    <a:clrScheme name="IVM PowerPoint">
      <a:dk1>
        <a:srgbClr val="05368B"/>
      </a:dk1>
      <a:lt1>
        <a:sysClr val="window" lastClr="FFFFFF"/>
      </a:lt1>
      <a:dk2>
        <a:srgbClr val="0055A5"/>
      </a:dk2>
      <a:lt2>
        <a:srgbClr val="E5EEF6"/>
      </a:lt2>
      <a:accent1>
        <a:srgbClr val="7FB92F"/>
      </a:accent1>
      <a:accent2>
        <a:srgbClr val="BEE18F"/>
      </a:accent2>
      <a:accent3>
        <a:srgbClr val="DCF0C2"/>
      </a:accent3>
      <a:accent4>
        <a:srgbClr val="4281BB"/>
      </a:accent4>
      <a:accent5>
        <a:srgbClr val="B2CCE4"/>
      </a:accent5>
      <a:accent6>
        <a:srgbClr val="CCE3E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3_Custom Design">
  <a:themeElements>
    <a:clrScheme name="IVM PowerPoint">
      <a:dk1>
        <a:srgbClr val="05368B"/>
      </a:dk1>
      <a:lt1>
        <a:sysClr val="window" lastClr="FFFFFF"/>
      </a:lt1>
      <a:dk2>
        <a:srgbClr val="0055A5"/>
      </a:dk2>
      <a:lt2>
        <a:srgbClr val="E5EEF6"/>
      </a:lt2>
      <a:accent1>
        <a:srgbClr val="7FB92F"/>
      </a:accent1>
      <a:accent2>
        <a:srgbClr val="BEE18F"/>
      </a:accent2>
      <a:accent3>
        <a:srgbClr val="DCF0C2"/>
      </a:accent3>
      <a:accent4>
        <a:srgbClr val="4281BB"/>
      </a:accent4>
      <a:accent5>
        <a:srgbClr val="B2CCE4"/>
      </a:accent5>
      <a:accent6>
        <a:srgbClr val="CCE3E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4_Custom Design">
  <a:themeElements>
    <a:clrScheme name="IVM PowerPoint">
      <a:dk1>
        <a:srgbClr val="05368B"/>
      </a:dk1>
      <a:lt1>
        <a:sysClr val="window" lastClr="FFFFFF"/>
      </a:lt1>
      <a:dk2>
        <a:srgbClr val="0055A5"/>
      </a:dk2>
      <a:lt2>
        <a:srgbClr val="E5EEF6"/>
      </a:lt2>
      <a:accent1>
        <a:srgbClr val="7FB92F"/>
      </a:accent1>
      <a:accent2>
        <a:srgbClr val="BEE18F"/>
      </a:accent2>
      <a:accent3>
        <a:srgbClr val="DCF0C2"/>
      </a:accent3>
      <a:accent4>
        <a:srgbClr val="4281BB"/>
      </a:accent4>
      <a:accent5>
        <a:srgbClr val="B2CCE4"/>
      </a:accent5>
      <a:accent6>
        <a:srgbClr val="CCE3E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5_Custom Design">
  <a:themeElements>
    <a:clrScheme name="IVM PowerPoint">
      <a:dk1>
        <a:srgbClr val="05368B"/>
      </a:dk1>
      <a:lt1>
        <a:sysClr val="window" lastClr="FFFFFF"/>
      </a:lt1>
      <a:dk2>
        <a:srgbClr val="0055A5"/>
      </a:dk2>
      <a:lt2>
        <a:srgbClr val="E5EEF6"/>
      </a:lt2>
      <a:accent1>
        <a:srgbClr val="7FB92F"/>
      </a:accent1>
      <a:accent2>
        <a:srgbClr val="BEE18F"/>
      </a:accent2>
      <a:accent3>
        <a:srgbClr val="DCF0C2"/>
      </a:accent3>
      <a:accent4>
        <a:srgbClr val="4281BB"/>
      </a:accent4>
      <a:accent5>
        <a:srgbClr val="B2CCE4"/>
      </a:accent5>
      <a:accent6>
        <a:srgbClr val="CCE3E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9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10.xml><?xml version="1.0" encoding="utf-8"?>
<a:theme xmlns:a="http://schemas.openxmlformats.org/drawingml/2006/main" name="IVM template dark">
  <a:themeElements>
    <a:clrScheme name="IVM template dark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IVM template dark">
      <a:majorFont>
        <a:latin typeface="LucidaSansEF"/>
        <a:ea typeface=""/>
        <a:cs typeface=""/>
      </a:majorFont>
      <a:minorFont>
        <a:latin typeface="LucidaSansE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IVM template d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M template dar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M template dar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M template dar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M template dar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VM template dar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M template dar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M template dar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M template dar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M template dar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M template dar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VM template dar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Custom Design">
  <a:themeElements>
    <a:clrScheme name="IVM Theme">
      <a:dk1>
        <a:srgbClr val="05368B"/>
      </a:dk1>
      <a:lt1>
        <a:sysClr val="window" lastClr="FFFFFF"/>
      </a:lt1>
      <a:dk2>
        <a:srgbClr val="0055A5"/>
      </a:dk2>
      <a:lt2>
        <a:srgbClr val="E5EEF6"/>
      </a:lt2>
      <a:accent1>
        <a:srgbClr val="7FB92F"/>
      </a:accent1>
      <a:accent2>
        <a:srgbClr val="BEE18F"/>
      </a:accent2>
      <a:accent3>
        <a:srgbClr val="DCF0C2"/>
      </a:accent3>
      <a:accent4>
        <a:srgbClr val="4281BB"/>
      </a:accent4>
      <a:accent5>
        <a:srgbClr val="B2CCE4"/>
      </a:accent5>
      <a:accent6>
        <a:srgbClr val="CCE3E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DBF"/>
        </a:solidFill>
        <a:ln w="12700">
          <a:solidFill>
            <a:srgbClr val="05368B"/>
          </a:solidFill>
        </a:ln>
      </a:spPr>
      <a:bodyPr rtlCol="0" anchor="ctr"/>
      <a:lstStyle>
        <a:defPPr marL="180975" indent="-180975" algn="l" defTabSz="914400" rtl="0" eaLnBrk="1" latinLnBrk="0" hangingPunct="1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sz="1800" kern="1200" dirty="0" err="1" smtClean="0">
            <a:solidFill>
              <a:srgbClr val="05368B"/>
            </a:solidFill>
            <a:latin typeface="Arial" pitchFamily="34" charset="0"/>
            <a:ea typeface="+mn-ea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/>
      <a:lstStyle>
        <a:defPPr marL="180975" indent="-180975">
          <a:spcBef>
            <a:spcPts val="600"/>
          </a:spcBef>
          <a:buClr>
            <a:srgbClr val="06368B"/>
          </a:buClr>
          <a:buSzPct val="110000"/>
          <a:buFont typeface="Wingdings" pitchFamily="2" charset="2"/>
          <a:buChar char="§"/>
          <a:defRPr dirty="0" err="1" smtClean="0">
            <a:solidFill>
              <a:srgbClr val="05368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powerpoint_template_A4</Template>
  <TotalTime>16992</TotalTime>
  <Words>1168</Words>
  <Application>Microsoft Office PowerPoint</Application>
  <PresentationFormat>A4 Paper (210x297 mm)</PresentationFormat>
  <Paragraphs>500</Paragraphs>
  <Slides>24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powerpoint_template_A4</vt:lpstr>
      <vt:lpstr>Custom Design</vt:lpstr>
      <vt:lpstr>2_Custom Design</vt:lpstr>
      <vt:lpstr>1_Custom Design</vt:lpstr>
      <vt:lpstr>6_Custom Design</vt:lpstr>
      <vt:lpstr>3_Custom Design</vt:lpstr>
      <vt:lpstr>4_Custom Design</vt:lpstr>
      <vt:lpstr>5_Custom Design</vt:lpstr>
      <vt:lpstr>7_Custom Design</vt:lpstr>
      <vt:lpstr>IVM template dark</vt:lpstr>
      <vt:lpstr>8_Custom Design</vt:lpstr>
      <vt:lpstr>Document</vt:lpstr>
      <vt:lpstr>Comprehensive Two-Dimensional Liquid Chromatography for Effect-Directed Analysis in Effluents and Surface Water</vt:lpstr>
      <vt:lpstr>Objective</vt:lpstr>
      <vt:lpstr>Instrumentation: LCxLC-ToF MS/UV-FC</vt:lpstr>
      <vt:lpstr>LC×LC-TOF MS Analysis</vt:lpstr>
      <vt:lpstr>PowerPoint Presentation</vt:lpstr>
      <vt:lpstr>PowerPoint Presentation</vt:lpstr>
      <vt:lpstr>EPA 8270c Mixture (38 compounds)</vt:lpstr>
      <vt:lpstr>Triazine and Urea Pesticide Mixture (29 compounds)</vt:lpstr>
      <vt:lpstr>PowerPoint Presentation</vt:lpstr>
      <vt:lpstr>LC/MS Conditions</vt:lpstr>
      <vt:lpstr>PowerPoint Presentation</vt:lpstr>
      <vt:lpstr>Silicon rubber treatment</vt:lpstr>
      <vt:lpstr>PowerPoint Presentation</vt:lpstr>
      <vt:lpstr>Contour plot</vt:lpstr>
      <vt:lpstr>Tentative identification</vt:lpstr>
      <vt:lpstr>PowerPoint Presentation</vt:lpstr>
      <vt:lpstr>PowerPoint Presentation</vt:lpstr>
      <vt:lpstr>PowerPoint Presentation</vt:lpstr>
      <vt:lpstr>PowerPoint Presentation</vt:lpstr>
      <vt:lpstr>Examples of embryotoxicity</vt:lpstr>
      <vt:lpstr>Zebra Fish: Model Organism for Teratogenicity Studies</vt:lpstr>
      <vt:lpstr>PowerPoint Presentation</vt:lpstr>
      <vt:lpstr>Summary</vt:lpstr>
      <vt:lpstr>Acknowledgement</vt:lpstr>
    </vt:vector>
  </TitlesOfParts>
  <Company>Instituut voor Milieuvraagstukken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Xiyu Ouyang</dc:creator>
  <cp:lastModifiedBy>Boer, J. de</cp:lastModifiedBy>
  <cp:revision>794</cp:revision>
  <cp:lastPrinted>2014-01-22T06:57:08Z</cp:lastPrinted>
  <dcterms:created xsi:type="dcterms:W3CDTF">2012-07-02T12:35:36Z</dcterms:created>
  <dcterms:modified xsi:type="dcterms:W3CDTF">2016-03-13T17:52:54Z</dcterms:modified>
</cp:coreProperties>
</file>