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notesMasterIdLst>
    <p:notesMasterId r:id="rId25"/>
  </p:notesMasterIdLst>
  <p:sldIdLst>
    <p:sldId id="257" r:id="rId2"/>
    <p:sldId id="337" r:id="rId3"/>
    <p:sldId id="338" r:id="rId4"/>
    <p:sldId id="357" r:id="rId5"/>
    <p:sldId id="339" r:id="rId6"/>
    <p:sldId id="340" r:id="rId7"/>
    <p:sldId id="341" r:id="rId8"/>
    <p:sldId id="342" r:id="rId9"/>
    <p:sldId id="322" r:id="rId10"/>
    <p:sldId id="343" r:id="rId11"/>
    <p:sldId id="323" r:id="rId12"/>
    <p:sldId id="351" r:id="rId13"/>
    <p:sldId id="359" r:id="rId14"/>
    <p:sldId id="352" r:id="rId15"/>
    <p:sldId id="353" r:id="rId16"/>
    <p:sldId id="354" r:id="rId17"/>
    <p:sldId id="355" r:id="rId18"/>
    <p:sldId id="356" r:id="rId19"/>
    <p:sldId id="347" r:id="rId20"/>
    <p:sldId id="348" r:id="rId21"/>
    <p:sldId id="358" r:id="rId22"/>
    <p:sldId id="350" r:id="rId23"/>
    <p:sldId id="282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336600"/>
    <a:srgbClr val="5F5F5F"/>
    <a:srgbClr val="003300"/>
    <a:srgbClr val="003366"/>
    <a:srgbClr val="080808"/>
    <a:srgbClr val="666633"/>
    <a:srgbClr val="66003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57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57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ACF2BE84-FECE-4942-8B0D-7DF5703548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5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89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 algn="ctr">
              <a:defRPr sz="5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AB65C-0059-4314-8592-6D3E1A3430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D31DFE-0ADE-4D7B-840E-EEBA10AC7E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02DDEE-35F3-4867-AEC5-B8EFE99803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AAD193-C97F-4134-A36B-DC3D8CDF33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D5A659-8F07-4CC5-9ADD-972154A28F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44AAC7-0A2C-4EED-926D-23C2870FEA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4AA9A1-80FC-4641-97AE-52E4E91365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42294D-3296-43C3-91F1-D2E4F77B3F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5FE888-8D90-4E1D-B64F-C70CB3DF2F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9F597F-2A30-4305-8364-2775F4B431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0F300-2E43-4BE0-B014-D28D2548D0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0FAFC9-2A0C-4E92-8668-47EF21D7AC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pPr>
              <a:defRPr/>
            </a:pPr>
            <a:fld id="{4412CA30-4F8F-402D-B843-802BB7ED17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sz="2400">
              <a:latin typeface="Times New Roman" pitchFamily="18" charset="0"/>
            </a:endParaRP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sz="2400">
              <a:latin typeface="Times New Roman" pitchFamily="18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sz="2400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http://www.cicrindia.org/images/logo.gif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http://www.cicrindia.org/images/logo.gif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http://www.cicrindia.org/images/logo.gif" TargetMode="Externa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http://www.cicrindia.org/images/logo.gif" TargetMode="Externa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1.jpeg"/><Relationship Id="rId5" Type="http://schemas.openxmlformats.org/officeDocument/2006/relationships/image" Target="http://www.cicrindia.org/images/logo.gif" TargetMode="Externa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6.jpeg"/><Relationship Id="rId5" Type="http://schemas.openxmlformats.org/officeDocument/2006/relationships/image" Target="http://www.cicrindia.org/images/logo.gif" TargetMode="Externa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7.png"/><Relationship Id="rId5" Type="http://schemas.openxmlformats.org/officeDocument/2006/relationships/image" Target="http://www.cicrindia.org/images/logo.gif" TargetMode="Externa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8.jpeg"/><Relationship Id="rId5" Type="http://schemas.openxmlformats.org/officeDocument/2006/relationships/image" Target="http://www.cicrindia.org/images/logo.gif" TargetMode="Externa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9.png"/><Relationship Id="rId5" Type="http://schemas.openxmlformats.org/officeDocument/2006/relationships/image" Target="http://www.cicrindia.org/images/logo.gif" TargetMode="Externa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image" Target="http://www.cicrindia.org/images/logo.gif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3"/>
          <p:cNvGraphicFramePr>
            <a:graphicFrameLocks noChangeAspect="1"/>
          </p:cNvGraphicFramePr>
          <p:nvPr/>
        </p:nvGraphicFramePr>
        <p:xfrm>
          <a:off x="0" y="0"/>
          <a:ext cx="809625" cy="809625"/>
        </p:xfrm>
        <a:graphic>
          <a:graphicData uri="http://schemas.openxmlformats.org/presentationml/2006/ole">
            <p:oleObj spid="_x0000_s3074" r:id="rId3" imgW="952633" imgH="1209524" progId="">
              <p:embed/>
            </p:oleObj>
          </a:graphicData>
        </a:graphic>
      </p:graphicFrame>
      <p:pic>
        <p:nvPicPr>
          <p:cNvPr id="3075" name="Picture 4" descr="HOME"/>
          <p:cNvPicPr>
            <a:picLocks noChangeAspect="1" noChangeArrowheads="1"/>
          </p:cNvPicPr>
          <p:nvPr/>
        </p:nvPicPr>
        <p:blipFill>
          <a:blip r:embed="rId4" r:link="rId5" cstate="print"/>
          <a:srcRect/>
          <a:stretch>
            <a:fillRect/>
          </a:stretch>
        </p:blipFill>
        <p:spPr bwMode="auto">
          <a:xfrm>
            <a:off x="8356600" y="0"/>
            <a:ext cx="787400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Text Box 5"/>
          <p:cNvSpPr txBox="1">
            <a:spLocks noChangeArrowheads="1"/>
          </p:cNvSpPr>
          <p:nvPr/>
        </p:nvSpPr>
        <p:spPr bwMode="auto">
          <a:xfrm>
            <a:off x="304800" y="1828800"/>
            <a:ext cx="8534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/>
              <a:t>A novel method for the management of mealybug in Cotton.</a:t>
            </a:r>
          </a:p>
        </p:txBody>
      </p:sp>
      <p:sp>
        <p:nvSpPr>
          <p:cNvPr id="3077" name="Text Box 8"/>
          <p:cNvSpPr txBox="1">
            <a:spLocks noChangeArrowheads="1"/>
          </p:cNvSpPr>
          <p:nvPr/>
        </p:nvSpPr>
        <p:spPr bwMode="auto">
          <a:xfrm>
            <a:off x="1600200" y="4038600"/>
            <a:ext cx="5715000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50000"/>
              </a:lnSpc>
              <a:spcBef>
                <a:spcPct val="50000"/>
              </a:spcBef>
            </a:pPr>
            <a:endParaRPr lang="en-US" altLang="zh-CN" sz="2000" b="1" dirty="0">
              <a:solidFill>
                <a:srgbClr val="003399"/>
              </a:solidFill>
              <a:latin typeface="Arial" charset="0"/>
              <a:ea typeface="SimSun" pitchFamily="2" charset="-122"/>
            </a:endParaRP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altLang="zh-CN" sz="2000" b="1" dirty="0" err="1">
                <a:solidFill>
                  <a:srgbClr val="003399"/>
                </a:solidFill>
                <a:latin typeface="Arial" charset="0"/>
                <a:ea typeface="SimSun" pitchFamily="2" charset="-122"/>
              </a:rPr>
              <a:t>Gulsar</a:t>
            </a:r>
            <a:r>
              <a:rPr lang="en-US" altLang="zh-CN" sz="2000" b="1" dirty="0">
                <a:solidFill>
                  <a:srgbClr val="003399"/>
                </a:solidFill>
                <a:latin typeface="Arial" charset="0"/>
                <a:ea typeface="SimSun" pitchFamily="2" charset="-122"/>
              </a:rPr>
              <a:t> </a:t>
            </a:r>
            <a:r>
              <a:rPr lang="en-US" altLang="zh-CN" sz="2000" b="1" dirty="0" err="1">
                <a:solidFill>
                  <a:srgbClr val="003399"/>
                </a:solidFill>
                <a:latin typeface="Arial" charset="0"/>
                <a:ea typeface="SimSun" pitchFamily="2" charset="-122"/>
              </a:rPr>
              <a:t>Banu</a:t>
            </a:r>
            <a:r>
              <a:rPr lang="en-US" altLang="zh-CN" sz="2000" b="1" dirty="0">
                <a:solidFill>
                  <a:srgbClr val="003399"/>
                </a:solidFill>
                <a:latin typeface="Arial" charset="0"/>
                <a:ea typeface="SimSun" pitchFamily="2" charset="-122"/>
              </a:rPr>
              <a:t> J </a:t>
            </a: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altLang="zh-CN" sz="2000" b="1" dirty="0">
                <a:solidFill>
                  <a:srgbClr val="003399"/>
                </a:solidFill>
                <a:latin typeface="Arial" charset="0"/>
                <a:ea typeface="SimSun" pitchFamily="2" charset="-122"/>
              </a:rPr>
              <a:t>Principal Scientist,</a:t>
            </a: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altLang="zh-CN" sz="2000" b="1" dirty="0">
                <a:solidFill>
                  <a:srgbClr val="003399"/>
                </a:solidFill>
                <a:latin typeface="Arial" charset="0"/>
                <a:ea typeface="SimSun" pitchFamily="2" charset="-122"/>
              </a:rPr>
              <a:t>Central Institute for Cotton Research,</a:t>
            </a: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altLang="zh-CN" sz="2000" b="1" dirty="0">
                <a:solidFill>
                  <a:srgbClr val="003399"/>
                </a:solidFill>
                <a:latin typeface="Arial" charset="0"/>
                <a:ea typeface="SimSun" pitchFamily="2" charset="-122"/>
              </a:rPr>
              <a:t>Regional Station,</a:t>
            </a: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altLang="zh-CN" sz="2000" b="1" dirty="0">
                <a:solidFill>
                  <a:srgbClr val="003399"/>
                </a:solidFill>
                <a:latin typeface="Arial" charset="0"/>
                <a:ea typeface="SimSun" pitchFamily="2" charset="-122"/>
              </a:rPr>
              <a:t>Coimbatore-641 003.</a:t>
            </a: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altLang="zh-CN" sz="2000" b="1" dirty="0">
                <a:solidFill>
                  <a:srgbClr val="003399"/>
                </a:solidFill>
                <a:latin typeface="Arial" charset="0"/>
                <a:ea typeface="SimSun" pitchFamily="2" charset="-122"/>
              </a:rPr>
              <a:t>Tamil Nadu</a:t>
            </a:r>
            <a:r>
              <a:rPr lang="en-US" altLang="zh-CN" sz="2000" dirty="0">
                <a:solidFill>
                  <a:srgbClr val="003399"/>
                </a:solidFill>
                <a:latin typeface="Arial" charset="0"/>
                <a:ea typeface="SimSun" pitchFamily="2" charset="-122"/>
              </a:rPr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1"/>
          <p:cNvSpPr txBox="1">
            <a:spLocks noChangeArrowheads="1"/>
          </p:cNvSpPr>
          <p:nvPr/>
        </p:nvSpPr>
        <p:spPr bwMode="auto">
          <a:xfrm>
            <a:off x="1905000" y="685800"/>
            <a:ext cx="5638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Introduction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306388" y="1524000"/>
            <a:ext cx="8534400" cy="452431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chemeClr val="accent4">
                    <a:lumMod val="95000"/>
                    <a:lumOff val="5000"/>
                  </a:schemeClr>
                </a:solidFill>
                <a:latin typeface="+mn-lt"/>
              </a:rPr>
              <a:t>Due to large scale adoption of </a:t>
            </a:r>
            <a:r>
              <a:rPr lang="en-US" sz="2400" i="1" dirty="0" err="1">
                <a:solidFill>
                  <a:schemeClr val="accent4">
                    <a:lumMod val="95000"/>
                    <a:lumOff val="5000"/>
                  </a:schemeClr>
                </a:solidFill>
                <a:latin typeface="+mn-lt"/>
              </a:rPr>
              <a:t>Bt</a:t>
            </a:r>
            <a:r>
              <a:rPr lang="en-US" sz="2400" i="1" dirty="0">
                <a:solidFill>
                  <a:schemeClr val="accent4">
                    <a:lumMod val="95000"/>
                    <a:lumOff val="5000"/>
                  </a:schemeClr>
                </a:solidFill>
                <a:latin typeface="+mn-lt"/>
              </a:rPr>
              <a:t> </a:t>
            </a:r>
            <a:r>
              <a:rPr lang="en-US" sz="2400" dirty="0">
                <a:solidFill>
                  <a:schemeClr val="accent4">
                    <a:lumMod val="95000"/>
                    <a:lumOff val="5000"/>
                  </a:schemeClr>
                </a:solidFill>
                <a:latin typeface="+mn-lt"/>
              </a:rPr>
              <a:t>cotton, there is a considerable reduction of pesticide usage.</a:t>
            </a: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chemeClr val="accent4">
                    <a:lumMod val="95000"/>
                    <a:lumOff val="5000"/>
                  </a:schemeClr>
                </a:solidFill>
                <a:latin typeface="+mn-lt"/>
              </a:rPr>
              <a:t>Emergence of sap feeders (</a:t>
            </a:r>
            <a:r>
              <a:rPr lang="en-US" sz="2400" dirty="0" err="1">
                <a:solidFill>
                  <a:schemeClr val="accent4">
                    <a:lumMod val="95000"/>
                    <a:lumOff val="5000"/>
                  </a:schemeClr>
                </a:solidFill>
                <a:latin typeface="+mn-lt"/>
              </a:rPr>
              <a:t>jassids</a:t>
            </a:r>
            <a:r>
              <a:rPr lang="en-US" sz="2400" dirty="0">
                <a:solidFill>
                  <a:schemeClr val="accent4">
                    <a:lumMod val="95000"/>
                    <a:lumOff val="5000"/>
                  </a:schemeClr>
                </a:solidFill>
                <a:latin typeface="+mn-lt"/>
              </a:rPr>
              <a:t>, aphids, </a:t>
            </a:r>
            <a:r>
              <a:rPr lang="en-US" sz="2400" dirty="0" err="1">
                <a:solidFill>
                  <a:schemeClr val="accent4">
                    <a:lumMod val="95000"/>
                    <a:lumOff val="5000"/>
                  </a:schemeClr>
                </a:solidFill>
                <a:latin typeface="+mn-lt"/>
              </a:rPr>
              <a:t>thrips</a:t>
            </a:r>
            <a:r>
              <a:rPr lang="en-US" sz="2400" dirty="0">
                <a:solidFill>
                  <a:schemeClr val="accent4">
                    <a:lumMod val="95000"/>
                    <a:lumOff val="5000"/>
                  </a:schemeClr>
                </a:solidFill>
                <a:latin typeface="+mn-lt"/>
              </a:rPr>
              <a:t>, whiteflies, </a:t>
            </a:r>
            <a:r>
              <a:rPr lang="en-US" sz="2400" dirty="0" err="1">
                <a:solidFill>
                  <a:schemeClr val="accent4">
                    <a:lumMod val="95000"/>
                    <a:lumOff val="5000"/>
                  </a:schemeClr>
                </a:solidFill>
                <a:latin typeface="+mn-lt"/>
              </a:rPr>
              <a:t>mealybugs</a:t>
            </a:r>
            <a:r>
              <a:rPr lang="en-US" sz="2400" dirty="0">
                <a:solidFill>
                  <a:schemeClr val="accent4">
                    <a:lumMod val="95000"/>
                    <a:lumOff val="5000"/>
                  </a:schemeClr>
                </a:solidFill>
                <a:latin typeface="+mn-lt"/>
              </a:rPr>
              <a:t>, </a:t>
            </a:r>
            <a:r>
              <a:rPr lang="en-US" sz="2400" dirty="0" err="1">
                <a:solidFill>
                  <a:schemeClr val="accent4">
                    <a:lumMod val="95000"/>
                    <a:lumOff val="5000"/>
                  </a:schemeClr>
                </a:solidFill>
                <a:latin typeface="+mn-lt"/>
              </a:rPr>
              <a:t>mirids</a:t>
            </a:r>
            <a:r>
              <a:rPr lang="en-US" sz="2400" dirty="0">
                <a:solidFill>
                  <a:schemeClr val="accent4">
                    <a:lumMod val="95000"/>
                    <a:lumOff val="5000"/>
                  </a:schemeClr>
                </a:solidFill>
                <a:latin typeface="+mn-lt"/>
              </a:rPr>
              <a:t> and strainers).</a:t>
            </a: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+mn-lt"/>
              </a:rPr>
              <a:t>Sucking </a:t>
            </a:r>
            <a:r>
              <a:rPr lang="en-US" sz="2400" dirty="0">
                <a:solidFill>
                  <a:schemeClr val="accent4">
                    <a:lumMod val="95000"/>
                    <a:lumOff val="5000"/>
                  </a:schemeClr>
                </a:solidFill>
                <a:latin typeface="+mn-lt"/>
              </a:rPr>
              <a:t>pests </a:t>
            </a:r>
            <a:r>
              <a:rPr lang="en-US" sz="2400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+mn-lt"/>
              </a:rPr>
              <a:t>pose </a:t>
            </a:r>
            <a:r>
              <a:rPr lang="en-US" sz="2400" dirty="0">
                <a:solidFill>
                  <a:schemeClr val="accent4">
                    <a:lumMod val="95000"/>
                    <a:lumOff val="5000"/>
                  </a:schemeClr>
                </a:solidFill>
                <a:latin typeface="+mn-lt"/>
              </a:rPr>
              <a:t>potential threat to </a:t>
            </a:r>
            <a:r>
              <a:rPr lang="en-US" sz="2400" i="1" dirty="0">
                <a:solidFill>
                  <a:schemeClr val="accent4">
                    <a:lumMod val="95000"/>
                    <a:lumOff val="5000"/>
                  </a:schemeClr>
                </a:solidFill>
                <a:latin typeface="+mn-lt"/>
              </a:rPr>
              <a:t>Bt </a:t>
            </a:r>
            <a:r>
              <a:rPr lang="en-US" sz="2400" dirty="0">
                <a:solidFill>
                  <a:schemeClr val="accent4">
                    <a:lumMod val="95000"/>
                    <a:lumOff val="5000"/>
                  </a:schemeClr>
                </a:solidFill>
                <a:latin typeface="+mn-lt"/>
              </a:rPr>
              <a:t>cotton cultivation in India. </a:t>
            </a: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en-US" sz="2400" dirty="0" err="1">
                <a:solidFill>
                  <a:schemeClr val="accent4">
                    <a:lumMod val="95000"/>
                    <a:lumOff val="5000"/>
                  </a:schemeClr>
                </a:solidFill>
                <a:latin typeface="+mn-lt"/>
              </a:rPr>
              <a:t>Mealybugs</a:t>
            </a:r>
            <a:r>
              <a:rPr lang="en-US" sz="2400" dirty="0">
                <a:solidFill>
                  <a:schemeClr val="accent4">
                    <a:lumMod val="95000"/>
                    <a:lumOff val="5000"/>
                  </a:schemeClr>
                </a:solidFill>
                <a:latin typeface="+mn-lt"/>
              </a:rPr>
              <a:t> (</a:t>
            </a:r>
            <a:r>
              <a:rPr lang="en-US" sz="2400" dirty="0" err="1">
                <a:solidFill>
                  <a:schemeClr val="accent4">
                    <a:lumMod val="95000"/>
                    <a:lumOff val="5000"/>
                  </a:schemeClr>
                </a:solidFill>
                <a:latin typeface="+mn-lt"/>
              </a:rPr>
              <a:t>Hemiptera</a:t>
            </a:r>
            <a:r>
              <a:rPr lang="en-US" sz="2400" dirty="0">
                <a:solidFill>
                  <a:schemeClr val="accent4">
                    <a:lumMod val="95000"/>
                    <a:lumOff val="5000"/>
                  </a:schemeClr>
                </a:solidFill>
                <a:latin typeface="+mn-lt"/>
              </a:rPr>
              <a:t> : </a:t>
            </a:r>
            <a:r>
              <a:rPr lang="en-US" sz="2400" dirty="0" err="1">
                <a:solidFill>
                  <a:schemeClr val="accent4">
                    <a:lumMod val="95000"/>
                    <a:lumOff val="5000"/>
                  </a:schemeClr>
                </a:solidFill>
                <a:latin typeface="+mn-lt"/>
              </a:rPr>
              <a:t>Psuedococcidae</a:t>
            </a:r>
            <a:r>
              <a:rPr lang="en-US" sz="2400" dirty="0">
                <a:solidFill>
                  <a:schemeClr val="accent4">
                    <a:lumMod val="95000"/>
                    <a:lumOff val="5000"/>
                  </a:schemeClr>
                </a:solidFill>
                <a:latin typeface="+mn-lt"/>
              </a:rPr>
              <a:t>) are small sap sucking insects and are responsible for significant yield loss in many agricultural and horticultural crops.</a:t>
            </a: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chemeClr val="accent4">
                    <a:lumMod val="95000"/>
                    <a:lumOff val="5000"/>
                  </a:schemeClr>
                </a:solidFill>
                <a:latin typeface="+mn-lt"/>
              </a:rPr>
              <a:t>There are  about 2000 species, some of which are major pests of agricultural crops</a:t>
            </a:r>
            <a:r>
              <a:rPr lang="en-US" sz="2400" dirty="0" smtClean="0">
                <a:solidFill>
                  <a:schemeClr val="accent4">
                    <a:lumMod val="95000"/>
                    <a:lumOff val="5000"/>
                  </a:schemeClr>
                </a:solidFill>
                <a:latin typeface="+mn-lt"/>
              </a:rPr>
              <a:t>.</a:t>
            </a:r>
            <a:endParaRPr lang="en-US" sz="2400" dirty="0">
              <a:solidFill>
                <a:schemeClr val="accent4">
                  <a:lumMod val="95000"/>
                  <a:lumOff val="5000"/>
                </a:schemeClr>
              </a:solidFill>
              <a:latin typeface="+mn-lt"/>
            </a:endParaRPr>
          </a:p>
        </p:txBody>
      </p:sp>
      <p:graphicFrame>
        <p:nvGraphicFramePr>
          <p:cNvPr id="4100" name="Object 3"/>
          <p:cNvGraphicFramePr>
            <a:graphicFrameLocks noChangeAspect="1"/>
          </p:cNvGraphicFramePr>
          <p:nvPr/>
        </p:nvGraphicFramePr>
        <p:xfrm>
          <a:off x="0" y="0"/>
          <a:ext cx="809625" cy="809625"/>
        </p:xfrm>
        <a:graphic>
          <a:graphicData uri="http://schemas.openxmlformats.org/presentationml/2006/ole">
            <p:oleObj spid="_x0000_s4100" r:id="rId3" imgW="952633" imgH="1209524" progId="">
              <p:embed/>
            </p:oleObj>
          </a:graphicData>
        </a:graphic>
      </p:graphicFrame>
      <p:pic>
        <p:nvPicPr>
          <p:cNvPr id="4101" name="Picture 3" descr="HOME"/>
          <p:cNvPicPr>
            <a:picLocks noChangeAspect="1" noChangeArrowheads="1"/>
          </p:cNvPicPr>
          <p:nvPr/>
        </p:nvPicPr>
        <p:blipFill>
          <a:blip r:embed="rId4" r:link="rId5" cstate="print"/>
          <a:srcRect/>
          <a:stretch>
            <a:fillRect/>
          </a:stretch>
        </p:blipFill>
        <p:spPr bwMode="auto">
          <a:xfrm>
            <a:off x="8356600" y="0"/>
            <a:ext cx="787400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ChangeArrowheads="1"/>
          </p:cNvSpPr>
          <p:nvPr/>
        </p:nvSpPr>
        <p:spPr bwMode="auto">
          <a:xfrm>
            <a:off x="533400" y="1676400"/>
            <a:ext cx="8077200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b="1" dirty="0"/>
              <a:t>The cotton </a:t>
            </a:r>
            <a:r>
              <a:rPr lang="en-US" b="1" dirty="0" err="1"/>
              <a:t>mealybug</a:t>
            </a:r>
            <a:r>
              <a:rPr lang="en-US" b="1" dirty="0"/>
              <a:t>,  </a:t>
            </a:r>
            <a:r>
              <a:rPr lang="en-US" b="1" i="1" dirty="0" err="1"/>
              <a:t>Phenacoccus</a:t>
            </a:r>
            <a:r>
              <a:rPr lang="en-US" b="1" i="1" dirty="0"/>
              <a:t> </a:t>
            </a:r>
            <a:r>
              <a:rPr lang="en-US" b="1" i="1" dirty="0" err="1"/>
              <a:t>solenopsis</a:t>
            </a:r>
            <a:r>
              <a:rPr lang="en-US" b="1" dirty="0"/>
              <a:t> Tinsley attacks more than &gt;194 plant species in India.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b="1" dirty="0"/>
              <a:t>Both nymphs and adults of </a:t>
            </a:r>
            <a:r>
              <a:rPr lang="en-US" b="1" dirty="0" err="1"/>
              <a:t>mealybugs</a:t>
            </a:r>
            <a:r>
              <a:rPr lang="en-US" b="1" dirty="0"/>
              <a:t> suck sap from leaves, stems, bolls and twigs</a:t>
            </a:r>
            <a:r>
              <a:rPr lang="en-US" b="1" dirty="0" smtClean="0"/>
              <a:t>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b="1" dirty="0" smtClean="0"/>
              <a:t> </a:t>
            </a:r>
            <a:r>
              <a:rPr lang="en-US" b="1" dirty="0"/>
              <a:t>Severe infestation leads to stunted   growth and drying.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b="1" dirty="0"/>
              <a:t>Black sooty moulds grow due to honeydew secretions</a:t>
            </a:r>
            <a:r>
              <a:rPr lang="en-US" b="1" dirty="0" smtClean="0"/>
              <a:t>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b="1" dirty="0" smtClean="0"/>
              <a:t> </a:t>
            </a:r>
            <a:r>
              <a:rPr lang="en-US" b="1" dirty="0"/>
              <a:t>It spreads   naturally by wind, water, ants and human activities in the form of intercultural operations and movement of infested material leading to its quick colonization in new areas.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b="1" dirty="0"/>
              <a:t>It is a </a:t>
            </a:r>
            <a:r>
              <a:rPr lang="en-US" b="1" dirty="0" err="1"/>
              <a:t>polyphagous</a:t>
            </a:r>
            <a:r>
              <a:rPr lang="en-US" b="1" dirty="0"/>
              <a:t> pest attacking many field and horticultural crops</a:t>
            </a:r>
            <a:r>
              <a:rPr lang="en-US" b="1" dirty="0" smtClean="0"/>
              <a:t>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b="1" dirty="0" smtClean="0"/>
              <a:t>Persistent </a:t>
            </a:r>
            <a:r>
              <a:rPr lang="en-US" b="1" dirty="0"/>
              <a:t>increase in the population of </a:t>
            </a:r>
            <a:r>
              <a:rPr lang="en-US" b="1" dirty="0" err="1"/>
              <a:t>mealybugs</a:t>
            </a:r>
            <a:r>
              <a:rPr lang="en-US" b="1" dirty="0"/>
              <a:t>, has threatened the economical production of many crops including cotton.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828800"/>
            <a:ext cx="82296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b="1" dirty="0" smtClean="0"/>
              <a:t>Papaya </a:t>
            </a:r>
            <a:r>
              <a:rPr lang="en-US" b="1" dirty="0" err="1" smtClean="0"/>
              <a:t>mealybug</a:t>
            </a:r>
            <a:r>
              <a:rPr lang="en-US" b="1" dirty="0" smtClean="0"/>
              <a:t>, </a:t>
            </a:r>
            <a:r>
              <a:rPr lang="en-US" b="1" i="1" dirty="0" err="1" smtClean="0"/>
              <a:t>Paracoccus</a:t>
            </a:r>
            <a:r>
              <a:rPr lang="en-US" b="1" i="1" dirty="0" smtClean="0"/>
              <a:t> </a:t>
            </a:r>
            <a:r>
              <a:rPr lang="en-US" b="1" i="1" dirty="0" err="1" smtClean="0"/>
              <a:t>marginatus</a:t>
            </a:r>
            <a:r>
              <a:rPr lang="en-US" b="1" dirty="0" smtClean="0"/>
              <a:t> believed to be originated in Central </a:t>
            </a:r>
            <a:r>
              <a:rPr lang="en-US" b="1" dirty="0" smtClean="0"/>
              <a:t>America.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/>
              <a:t> Recorded </a:t>
            </a:r>
            <a:r>
              <a:rPr lang="en-US" b="1" dirty="0" smtClean="0"/>
              <a:t>in a severe form for the first time on cotton in Coimbatore. </a:t>
            </a:r>
            <a:endParaRPr lang="en-US" b="1" dirty="0" smtClean="0"/>
          </a:p>
          <a:p>
            <a:pPr>
              <a:buFont typeface="Wingdings" pitchFamily="2" charset="2"/>
              <a:buChar char="Ø"/>
            </a:pPr>
            <a:r>
              <a:rPr lang="en-US" b="1" dirty="0" smtClean="0"/>
              <a:t>Severe </a:t>
            </a:r>
            <a:r>
              <a:rPr lang="en-US" b="1" dirty="0" smtClean="0"/>
              <a:t>infestation lead to stunted growth and drying of the </a:t>
            </a:r>
            <a:r>
              <a:rPr lang="en-US" b="1" dirty="0" err="1" smtClean="0"/>
              <a:t>sympodial</a:t>
            </a:r>
            <a:r>
              <a:rPr lang="en-US" b="1" dirty="0" smtClean="0"/>
              <a:t> branches. </a:t>
            </a:r>
            <a:endParaRPr lang="en-US" b="1" dirty="0" smtClean="0"/>
          </a:p>
          <a:p>
            <a:pPr>
              <a:buFont typeface="Wingdings" pitchFamily="2" charset="2"/>
              <a:buChar char="Ø"/>
            </a:pPr>
            <a:r>
              <a:rPr lang="en-US" b="1" dirty="0" smtClean="0"/>
              <a:t>The </a:t>
            </a:r>
            <a:r>
              <a:rPr lang="en-US" b="1" dirty="0" err="1" smtClean="0"/>
              <a:t>mealybug</a:t>
            </a:r>
            <a:r>
              <a:rPr lang="en-US" b="1" dirty="0" smtClean="0"/>
              <a:t> infestation can be seen as clusters of cotton-like masses on the leaf, squares and bolls</a:t>
            </a:r>
            <a:r>
              <a:rPr lang="en-US" b="1" dirty="0" smtClean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/>
              <a:t> </a:t>
            </a:r>
            <a:r>
              <a:rPr lang="en-US" b="1" dirty="0" smtClean="0"/>
              <a:t>Papaya </a:t>
            </a:r>
            <a:r>
              <a:rPr lang="en-US" b="1" dirty="0" err="1" smtClean="0"/>
              <a:t>mealybug</a:t>
            </a:r>
            <a:r>
              <a:rPr lang="en-US" b="1" dirty="0" smtClean="0"/>
              <a:t> caused havoc in agricultural and horticultural crops ever since its first report from Coimbatore in 2007. </a:t>
            </a:r>
            <a:endParaRPr lang="en-US" b="1" dirty="0" smtClean="0"/>
          </a:p>
          <a:p>
            <a:pPr>
              <a:buFont typeface="Wingdings" pitchFamily="2" charset="2"/>
              <a:buChar char="Ø"/>
            </a:pPr>
            <a:r>
              <a:rPr lang="en-IN" b="1" i="1" dirty="0" smtClean="0"/>
              <a:t>P. </a:t>
            </a:r>
            <a:r>
              <a:rPr lang="en-IN" b="1" i="1" dirty="0" err="1" smtClean="0"/>
              <a:t>marginatus</a:t>
            </a:r>
            <a:r>
              <a:rPr lang="en-IN" b="1" dirty="0" smtClean="0"/>
              <a:t> </a:t>
            </a:r>
            <a:r>
              <a:rPr lang="en-US" b="1" dirty="0" smtClean="0"/>
              <a:t>found to infest over </a:t>
            </a:r>
            <a:r>
              <a:rPr lang="en-IN" b="1" dirty="0" smtClean="0"/>
              <a:t>84 plant species belonging to 35 families in south </a:t>
            </a:r>
            <a:r>
              <a:rPr lang="en-IN" b="1" dirty="0" smtClean="0"/>
              <a:t>India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ChangeArrowheads="1"/>
          </p:cNvSpPr>
          <p:nvPr/>
        </p:nvSpPr>
        <p:spPr bwMode="auto">
          <a:xfrm>
            <a:off x="603250" y="1905000"/>
            <a:ext cx="807720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en-US" sz="2000" b="1" dirty="0"/>
              <a:t>The control of </a:t>
            </a:r>
            <a:r>
              <a:rPr lang="en-US" sz="2000" b="1" dirty="0" err="1"/>
              <a:t>mealybug</a:t>
            </a:r>
            <a:r>
              <a:rPr lang="en-US" sz="2000" b="1" dirty="0"/>
              <a:t> is very difficult because they are characterized by waxy covering of the body which hinders the penetration of pesticides. 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en-US" sz="2000" b="1" dirty="0"/>
              <a:t>This feature of </a:t>
            </a:r>
            <a:r>
              <a:rPr lang="en-US" sz="2000" b="1" dirty="0" err="1"/>
              <a:t>mealybug</a:t>
            </a:r>
            <a:r>
              <a:rPr lang="en-US" sz="2000" b="1" dirty="0"/>
              <a:t> makes the application of only a few systemic insecticides for the control of </a:t>
            </a:r>
            <a:r>
              <a:rPr lang="en-US" sz="2000" b="1" dirty="0" err="1"/>
              <a:t>mealybug</a:t>
            </a:r>
            <a:r>
              <a:rPr lang="en-US" sz="2000" b="1" dirty="0"/>
              <a:t>. 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en-US" sz="2000" b="1" dirty="0" smtClean="0"/>
              <a:t>Repeated </a:t>
            </a:r>
            <a:r>
              <a:rPr lang="en-US" sz="2000" b="1" dirty="0"/>
              <a:t>application of chemical insecticides has disrupted biological control by natural enemies leading to pest outbreak and sometimes in the development of resistance. 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en-US" sz="2000" b="1" dirty="0"/>
              <a:t>These problems high lightened the need for the development of novel insect control alternatives. 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1564243"/>
            <a:ext cx="8229600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  <a:defRPr/>
            </a:pPr>
            <a:r>
              <a:rPr lang="en-US" sz="2000" b="1" dirty="0">
                <a:solidFill>
                  <a:srgbClr val="000099"/>
                </a:solidFill>
              </a:rPr>
              <a:t>Use of entomopathogenic fungi, is a   viable alternative to conventional insecticides, by virtue of being ecofriendly nature and compatibility with IPM practices. </a:t>
            </a: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en-US" sz="2000" b="1" dirty="0">
                <a:solidFill>
                  <a:srgbClr val="000099"/>
                </a:solidFill>
              </a:rPr>
              <a:t>Fungal isolates from different geographical regions will have varying virulence and adaptability to environmental conditions like temperature and humidity. </a:t>
            </a: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en-US" sz="2000" b="1" dirty="0">
                <a:solidFill>
                  <a:srgbClr val="000099"/>
                </a:solidFill>
              </a:rPr>
              <a:t>Identification of </a:t>
            </a:r>
            <a:r>
              <a:rPr lang="en-US" sz="2000" b="1" dirty="0" smtClean="0">
                <a:solidFill>
                  <a:srgbClr val="000099"/>
                </a:solidFill>
              </a:rPr>
              <a:t>native isolates </a:t>
            </a:r>
            <a:r>
              <a:rPr lang="en-US" sz="2000" b="1" dirty="0">
                <a:solidFill>
                  <a:srgbClr val="000099"/>
                </a:solidFill>
              </a:rPr>
              <a:t>will pave way for the development of </a:t>
            </a:r>
            <a:r>
              <a:rPr lang="en-US" sz="2000" b="1" dirty="0" err="1">
                <a:solidFill>
                  <a:srgbClr val="000099"/>
                </a:solidFill>
              </a:rPr>
              <a:t>biopesticides</a:t>
            </a:r>
            <a:r>
              <a:rPr lang="en-US" sz="2000" b="1" dirty="0">
                <a:solidFill>
                  <a:srgbClr val="000099"/>
                </a:solidFill>
              </a:rPr>
              <a:t> with high virulence and temperature adaptability. </a:t>
            </a: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en-US" sz="2000" b="1" dirty="0">
                <a:solidFill>
                  <a:srgbClr val="000099"/>
                </a:solidFill>
              </a:rPr>
              <a:t>The objectives of this study were to search for novel native fungal pathogens of mealybug under natural field conditions and to evaluate their pathogenicity to </a:t>
            </a:r>
            <a:r>
              <a:rPr lang="en-US" sz="2000" b="1" dirty="0" err="1" smtClean="0">
                <a:solidFill>
                  <a:srgbClr val="000099"/>
                </a:solidFill>
              </a:rPr>
              <a:t>mealybug</a:t>
            </a:r>
            <a:r>
              <a:rPr lang="en-US" sz="2000" b="1" dirty="0" smtClean="0">
                <a:solidFill>
                  <a:srgbClr val="000099"/>
                </a:solidFill>
              </a:rPr>
              <a:t> </a:t>
            </a:r>
            <a:r>
              <a:rPr lang="en-US" sz="2000" b="1" dirty="0">
                <a:solidFill>
                  <a:srgbClr val="000099"/>
                </a:solidFill>
              </a:rPr>
              <a:t>infesting cotton in India.</a:t>
            </a:r>
          </a:p>
          <a:p>
            <a:pPr marL="285750" indent="-285750">
              <a:buFont typeface="Wingdings" pitchFamily="2" charset="2"/>
              <a:buChar char="Ø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2"/>
          <p:cNvSpPr>
            <a:spLocks noGrp="1"/>
          </p:cNvSpPr>
          <p:nvPr>
            <p:ph type="title"/>
          </p:nvPr>
        </p:nvSpPr>
        <p:spPr>
          <a:xfrm>
            <a:off x="1981200" y="1905000"/>
            <a:ext cx="7924800" cy="487363"/>
          </a:xfrm>
        </p:spPr>
        <p:txBody>
          <a:bodyPr/>
          <a:lstStyle/>
          <a:p>
            <a:pPr algn="ctr"/>
            <a:r>
              <a:rPr lang="en-US" sz="3200" b="1" i="1" dirty="0" err="1" smtClean="0">
                <a:solidFill>
                  <a:schemeClr val="tx1"/>
                </a:solidFill>
              </a:rPr>
              <a:t>Phenacoccus</a:t>
            </a:r>
            <a:r>
              <a:rPr lang="en-US" sz="3200" b="1" i="1" dirty="0" smtClean="0">
                <a:solidFill>
                  <a:schemeClr val="tx1"/>
                </a:solidFill>
              </a:rPr>
              <a:t> </a:t>
            </a:r>
            <a:r>
              <a:rPr lang="en-US" sz="3200" b="1" i="1" dirty="0" err="1" smtClean="0">
                <a:solidFill>
                  <a:schemeClr val="tx1"/>
                </a:solidFill>
              </a:rPr>
              <a:t>solenopsis</a:t>
            </a:r>
            <a:r>
              <a:rPr lang="en-US" sz="3200" b="1" i="1" dirty="0" smtClean="0">
                <a:solidFill>
                  <a:schemeClr val="tx1"/>
                </a:solidFill>
              </a:rPr>
              <a:t> Tinsley</a:t>
            </a:r>
            <a:endParaRPr lang="en-US" sz="3200" b="1" dirty="0" smtClean="0">
              <a:solidFill>
                <a:schemeClr val="tx1"/>
              </a:solidFill>
            </a:endParaRPr>
          </a:p>
        </p:txBody>
      </p:sp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886200"/>
            <a:ext cx="2438400" cy="182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2667000"/>
            <a:ext cx="2286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14400"/>
            <a:ext cx="24320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53250" y="4810125"/>
            <a:ext cx="219075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2"/>
          <p:cNvSpPr>
            <a:spLocks noGrp="1"/>
          </p:cNvSpPr>
          <p:nvPr>
            <p:ph type="title"/>
          </p:nvPr>
        </p:nvSpPr>
        <p:spPr>
          <a:xfrm>
            <a:off x="3810000" y="2590800"/>
            <a:ext cx="5029200" cy="792163"/>
          </a:xfrm>
        </p:spPr>
        <p:txBody>
          <a:bodyPr/>
          <a:lstStyle/>
          <a:p>
            <a:pPr algn="ctr"/>
            <a:r>
              <a:rPr lang="en-US" sz="2400" i="1" dirty="0" err="1" smtClean="0">
                <a:solidFill>
                  <a:schemeClr val="tx1"/>
                </a:solidFill>
                <a:latin typeface="+mn-lt"/>
              </a:rPr>
              <a:t>Paracoccus</a:t>
            </a:r>
            <a:r>
              <a:rPr lang="en-US" sz="2400" i="1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i="1" dirty="0" err="1" smtClean="0">
                <a:solidFill>
                  <a:schemeClr val="tx1"/>
                </a:solidFill>
                <a:latin typeface="+mn-lt"/>
              </a:rPr>
              <a:t>marginatus</a:t>
            </a:r>
            <a:r>
              <a:rPr lang="en-US" sz="2400" i="1" dirty="0" smtClean="0">
                <a:solidFill>
                  <a:schemeClr val="tx1"/>
                </a:solidFill>
                <a:latin typeface="+mn-lt"/>
              </a:rPr>
              <a:t> </a:t>
            </a:r>
            <a:br>
              <a:rPr lang="en-US" sz="2400" i="1" dirty="0" smtClean="0">
                <a:solidFill>
                  <a:schemeClr val="tx1"/>
                </a:solidFill>
                <a:latin typeface="+mn-lt"/>
              </a:rPr>
            </a:br>
            <a:r>
              <a:rPr lang="en-US" sz="2400" i="1" dirty="0" smtClean="0">
                <a:solidFill>
                  <a:schemeClr val="tx1"/>
                </a:solidFill>
                <a:latin typeface="+mn-lt"/>
              </a:rPr>
              <a:t>Williams and </a:t>
            </a:r>
            <a:r>
              <a:rPr lang="en-US" sz="2400" i="1" dirty="0" err="1" smtClean="0">
                <a:solidFill>
                  <a:schemeClr val="tx1"/>
                </a:solidFill>
                <a:latin typeface="+mn-lt"/>
              </a:rPr>
              <a:t>Granara</a:t>
            </a:r>
            <a:r>
              <a:rPr lang="en-US" sz="2400" i="1" dirty="0" smtClean="0">
                <a:solidFill>
                  <a:schemeClr val="tx1"/>
                </a:solidFill>
                <a:latin typeface="+mn-lt"/>
              </a:rPr>
              <a:t> de </a:t>
            </a:r>
            <a:r>
              <a:rPr lang="en-US" sz="2400" i="1" dirty="0" err="1" smtClean="0">
                <a:solidFill>
                  <a:schemeClr val="tx1"/>
                </a:solidFill>
                <a:latin typeface="+mn-lt"/>
              </a:rPr>
              <a:t>Willink</a:t>
            </a:r>
            <a:endParaRPr lang="en-US" sz="2400" dirty="0" smtClean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9600" y="4648200"/>
            <a:ext cx="2946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4629150"/>
            <a:ext cx="29718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97600" y="4648200"/>
            <a:ext cx="2946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025" y="533400"/>
            <a:ext cx="29749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0" y="0"/>
          <a:ext cx="809625" cy="809625"/>
        </p:xfrm>
        <a:graphic>
          <a:graphicData uri="http://schemas.openxmlformats.org/presentationml/2006/ole">
            <p:oleObj spid="_x0000_s10242" r:id="rId3" imgW="952633" imgH="1209524" progId="">
              <p:embed/>
            </p:oleObj>
          </a:graphicData>
        </a:graphic>
      </p:graphicFrame>
      <p:pic>
        <p:nvPicPr>
          <p:cNvPr id="10243" name="Picture 3" descr="HOME"/>
          <p:cNvPicPr>
            <a:picLocks noChangeAspect="1" noChangeArrowheads="1"/>
          </p:cNvPicPr>
          <p:nvPr/>
        </p:nvPicPr>
        <p:blipFill>
          <a:blip r:embed="rId4" r:link="rId5" cstate="print"/>
          <a:srcRect/>
          <a:stretch>
            <a:fillRect/>
          </a:stretch>
        </p:blipFill>
        <p:spPr bwMode="auto">
          <a:xfrm>
            <a:off x="8356600" y="0"/>
            <a:ext cx="787400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4" name="Text Box 7"/>
          <p:cNvSpPr txBox="1">
            <a:spLocks noChangeArrowheads="1"/>
          </p:cNvSpPr>
          <p:nvPr/>
        </p:nvSpPr>
        <p:spPr bwMode="auto">
          <a:xfrm>
            <a:off x="1524000" y="2133600"/>
            <a:ext cx="6553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solidFill>
                <a:srgbClr val="003366"/>
              </a:solidFill>
            </a:endParaRPr>
          </a:p>
        </p:txBody>
      </p:sp>
      <p:sp>
        <p:nvSpPr>
          <p:cNvPr id="109578" name="Rectangle 10"/>
          <p:cNvSpPr>
            <a:spLocks noChangeArrowheads="1"/>
          </p:cNvSpPr>
          <p:nvPr/>
        </p:nvSpPr>
        <p:spPr bwMode="auto">
          <a:xfrm>
            <a:off x="381000" y="1998414"/>
            <a:ext cx="82296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indent="457200" algn="just">
              <a:buFont typeface="Arial" pitchFamily="34" charset="0"/>
              <a:buChar char="•"/>
              <a:defRPr/>
            </a:pPr>
            <a:r>
              <a:rPr lang="en-US" sz="2400" b="1" dirty="0">
                <a:solidFill>
                  <a:schemeClr val="accent4"/>
                </a:solidFill>
                <a:latin typeface="Arial" pitchFamily="34" charset="0"/>
                <a:ea typeface="Times New Roman" pitchFamily="18" charset="0"/>
              </a:rPr>
              <a:t>Survey -- 2012 in Coimbatore district. </a:t>
            </a:r>
          </a:p>
          <a:p>
            <a:pPr indent="457200" algn="just">
              <a:buFont typeface="Arial" pitchFamily="34" charset="0"/>
              <a:buChar char="•"/>
              <a:defRPr/>
            </a:pPr>
            <a:r>
              <a:rPr lang="en-US" sz="2400" b="1" dirty="0">
                <a:solidFill>
                  <a:schemeClr val="accent4"/>
                </a:solidFill>
                <a:latin typeface="Arial" pitchFamily="34" charset="0"/>
                <a:ea typeface="Times New Roman" pitchFamily="18" charset="0"/>
              </a:rPr>
              <a:t>No. of  samples-100.</a:t>
            </a:r>
          </a:p>
          <a:p>
            <a:pPr indent="457200" algn="just">
              <a:buFont typeface="Arial" pitchFamily="34" charset="0"/>
              <a:buChar char="•"/>
              <a:defRPr/>
            </a:pPr>
            <a:r>
              <a:rPr lang="en-US" sz="2400" b="1" dirty="0">
                <a:solidFill>
                  <a:schemeClr val="accent4"/>
                </a:solidFill>
                <a:latin typeface="Arial" pitchFamily="34" charset="0"/>
                <a:ea typeface="Times New Roman" pitchFamily="18" charset="0"/>
              </a:rPr>
              <a:t>Cadavers were superficially sterilized </a:t>
            </a:r>
            <a:r>
              <a:rPr lang="en-US" sz="2400" b="1" dirty="0" smtClean="0">
                <a:solidFill>
                  <a:schemeClr val="accent4"/>
                </a:solidFill>
                <a:latin typeface="Arial" pitchFamily="34" charset="0"/>
                <a:ea typeface="Times New Roman" pitchFamily="18" charset="0"/>
              </a:rPr>
              <a:t>- 70</a:t>
            </a:r>
            <a:r>
              <a:rPr lang="en-US" sz="2400" b="1" dirty="0">
                <a:solidFill>
                  <a:schemeClr val="accent4"/>
                </a:solidFill>
                <a:latin typeface="Arial" pitchFamily="34" charset="0"/>
                <a:ea typeface="Times New Roman" pitchFamily="18" charset="0"/>
              </a:rPr>
              <a:t>% ethanol </a:t>
            </a:r>
            <a:r>
              <a:rPr lang="en-US" sz="2400" b="1" dirty="0" smtClean="0">
                <a:solidFill>
                  <a:schemeClr val="accent4"/>
                </a:solidFill>
                <a:latin typeface="Arial" pitchFamily="34" charset="0"/>
                <a:ea typeface="Times New Roman" pitchFamily="18" charset="0"/>
              </a:rPr>
              <a:t>- sterile </a:t>
            </a:r>
            <a:r>
              <a:rPr lang="en-US" sz="2400" b="1" dirty="0">
                <a:solidFill>
                  <a:schemeClr val="accent4"/>
                </a:solidFill>
                <a:latin typeface="Arial" pitchFamily="34" charset="0"/>
                <a:ea typeface="Times New Roman" pitchFamily="18" charset="0"/>
              </a:rPr>
              <a:t>distilled water </a:t>
            </a:r>
            <a:r>
              <a:rPr lang="en-US" sz="2400" b="1" dirty="0" smtClean="0">
                <a:solidFill>
                  <a:schemeClr val="accent4"/>
                </a:solidFill>
                <a:latin typeface="Arial" pitchFamily="34" charset="0"/>
                <a:ea typeface="Times New Roman" pitchFamily="18" charset="0"/>
              </a:rPr>
              <a:t>- 0.5</a:t>
            </a:r>
            <a:r>
              <a:rPr lang="en-US" sz="2400" b="1" dirty="0">
                <a:solidFill>
                  <a:schemeClr val="accent4"/>
                </a:solidFill>
                <a:latin typeface="Arial" pitchFamily="34" charset="0"/>
                <a:ea typeface="Times New Roman" pitchFamily="18" charset="0"/>
              </a:rPr>
              <a:t>% sodium hypochlorite </a:t>
            </a:r>
            <a:r>
              <a:rPr lang="en-US" sz="2400" b="1" dirty="0" smtClean="0">
                <a:solidFill>
                  <a:schemeClr val="accent4"/>
                </a:solidFill>
                <a:latin typeface="Arial" pitchFamily="34" charset="0"/>
                <a:ea typeface="Times New Roman" pitchFamily="18" charset="0"/>
              </a:rPr>
              <a:t>-sterilized </a:t>
            </a:r>
            <a:r>
              <a:rPr lang="en-US" sz="2400" b="1" dirty="0">
                <a:solidFill>
                  <a:schemeClr val="accent4"/>
                </a:solidFill>
                <a:latin typeface="Arial" pitchFamily="34" charset="0"/>
                <a:ea typeface="Times New Roman" pitchFamily="18" charset="0"/>
              </a:rPr>
              <a:t>distilled water. </a:t>
            </a:r>
          </a:p>
          <a:p>
            <a:pPr indent="457200" algn="just">
              <a:buFont typeface="Arial" pitchFamily="34" charset="0"/>
              <a:buChar char="•"/>
              <a:defRPr/>
            </a:pPr>
            <a:r>
              <a:rPr lang="en-US" sz="2400" b="1" dirty="0" err="1">
                <a:solidFill>
                  <a:schemeClr val="accent4"/>
                </a:solidFill>
                <a:latin typeface="Arial" pitchFamily="34" charset="0"/>
                <a:ea typeface="Times New Roman" pitchFamily="18" charset="0"/>
              </a:rPr>
              <a:t>Sabouraud</a:t>
            </a:r>
            <a:r>
              <a:rPr lang="en-US" sz="2400" b="1" dirty="0">
                <a:solidFill>
                  <a:schemeClr val="accent4"/>
                </a:solidFill>
                <a:latin typeface="Arial" pitchFamily="34" charset="0"/>
                <a:ea typeface="Times New Roman" pitchFamily="18" charset="0"/>
              </a:rPr>
              <a:t> Dextrose Agar with Yeast extract (SDAY) - 25</a:t>
            </a:r>
            <a:r>
              <a:rPr lang="en-US" sz="2400" b="1" u="sng" dirty="0">
                <a:solidFill>
                  <a:schemeClr val="accent4"/>
                </a:solidFill>
                <a:latin typeface="Arial" pitchFamily="34" charset="0"/>
                <a:ea typeface="Times New Roman" pitchFamily="18" charset="0"/>
              </a:rPr>
              <a:t>+</a:t>
            </a:r>
            <a:r>
              <a:rPr lang="en-US" sz="2400" b="1" dirty="0">
                <a:solidFill>
                  <a:schemeClr val="accent4"/>
                </a:solidFill>
                <a:latin typeface="Arial" pitchFamily="34" charset="0"/>
                <a:ea typeface="Times New Roman" pitchFamily="18" charset="0"/>
              </a:rPr>
              <a:t>1</a:t>
            </a:r>
            <a:r>
              <a:rPr lang="en-US" sz="2400" b="1" baseline="30000" dirty="0">
                <a:solidFill>
                  <a:schemeClr val="accent4"/>
                </a:solidFill>
                <a:latin typeface="Arial" pitchFamily="34" charset="0"/>
                <a:ea typeface="Times New Roman" pitchFamily="18" charset="0"/>
              </a:rPr>
              <a:t>o</a:t>
            </a:r>
            <a:r>
              <a:rPr lang="en-US" sz="2400" b="1" dirty="0">
                <a:solidFill>
                  <a:schemeClr val="accent4"/>
                </a:solidFill>
                <a:latin typeface="Arial" pitchFamily="34" charset="0"/>
                <a:ea typeface="Times New Roman" pitchFamily="18" charset="0"/>
              </a:rPr>
              <a:t>C and high humidity (80</a:t>
            </a:r>
            <a:r>
              <a:rPr lang="en-US" sz="2400" b="1" u="sng" dirty="0">
                <a:solidFill>
                  <a:schemeClr val="accent4"/>
                </a:solidFill>
                <a:latin typeface="Arial" pitchFamily="34" charset="0"/>
                <a:ea typeface="Times New Roman" pitchFamily="18" charset="0"/>
              </a:rPr>
              <a:t>+</a:t>
            </a:r>
            <a:r>
              <a:rPr lang="en-US" sz="2400" b="1" dirty="0">
                <a:solidFill>
                  <a:schemeClr val="accent4"/>
                </a:solidFill>
                <a:latin typeface="Arial" pitchFamily="34" charset="0"/>
                <a:ea typeface="Times New Roman" pitchFamily="18" charset="0"/>
              </a:rPr>
              <a:t>10% RH)</a:t>
            </a:r>
          </a:p>
          <a:p>
            <a:pPr indent="457200" algn="just">
              <a:buFont typeface="Arial" pitchFamily="34" charset="0"/>
              <a:buChar char="•"/>
              <a:defRPr/>
            </a:pPr>
            <a:r>
              <a:rPr lang="en-US" sz="2400" b="1" dirty="0">
                <a:solidFill>
                  <a:schemeClr val="accent4"/>
                </a:solidFill>
                <a:latin typeface="Arial" pitchFamily="34" charset="0"/>
                <a:ea typeface="Times New Roman" pitchFamily="18" charset="0"/>
              </a:rPr>
              <a:t>The single spore technique was employed to obtain fungal isolates in pure culture. </a:t>
            </a:r>
          </a:p>
          <a:p>
            <a:pPr indent="457200" algn="just">
              <a:buFont typeface="Arial" pitchFamily="34" charset="0"/>
              <a:buChar char="•"/>
              <a:defRPr/>
            </a:pPr>
            <a:r>
              <a:rPr lang="en-US" sz="2400" b="1" dirty="0">
                <a:solidFill>
                  <a:schemeClr val="accent4"/>
                </a:solidFill>
                <a:latin typeface="Arial" pitchFamily="34" charset="0"/>
                <a:ea typeface="Calibri" pitchFamily="34" charset="0"/>
              </a:rPr>
              <a:t>Identification- Mycology Division of </a:t>
            </a:r>
            <a:r>
              <a:rPr lang="en-US" sz="2400" b="1" dirty="0" err="1">
                <a:solidFill>
                  <a:schemeClr val="accent4"/>
                </a:solidFill>
                <a:latin typeface="Arial" pitchFamily="34" charset="0"/>
                <a:ea typeface="Calibri" pitchFamily="34" charset="0"/>
              </a:rPr>
              <a:t>Agharkar</a:t>
            </a:r>
            <a:r>
              <a:rPr lang="en-US" sz="2400" b="1" dirty="0">
                <a:solidFill>
                  <a:schemeClr val="accent4"/>
                </a:solidFill>
                <a:latin typeface="Arial" pitchFamily="34" charset="0"/>
                <a:ea typeface="Calibri" pitchFamily="34" charset="0"/>
              </a:rPr>
              <a:t> Research Institute, </a:t>
            </a:r>
            <a:r>
              <a:rPr lang="en-US" sz="2400" b="1" dirty="0" err="1">
                <a:solidFill>
                  <a:schemeClr val="accent4"/>
                </a:solidFill>
                <a:latin typeface="Arial" pitchFamily="34" charset="0"/>
                <a:ea typeface="Calibri" pitchFamily="34" charset="0"/>
              </a:rPr>
              <a:t>Pune</a:t>
            </a:r>
            <a:r>
              <a:rPr lang="en-US" sz="2400" b="1" dirty="0">
                <a:solidFill>
                  <a:schemeClr val="accent4"/>
                </a:solidFill>
                <a:latin typeface="Arial" pitchFamily="34" charset="0"/>
                <a:ea typeface="Calibri" pitchFamily="34" charset="0"/>
              </a:rPr>
              <a:t>, Maharashtra</a:t>
            </a:r>
            <a:endParaRPr lang="en-US" sz="2400" b="1" dirty="0">
              <a:solidFill>
                <a:schemeClr val="accent4"/>
              </a:solidFill>
              <a:latin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28800" y="304800"/>
            <a:ext cx="5943600" cy="800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</a:rPr>
              <a:t>Materials and methods</a:t>
            </a:r>
            <a:endParaRPr lang="en-US" sz="1400" dirty="0">
              <a:solidFill>
                <a:schemeClr val="bg1"/>
              </a:solidFill>
              <a:latin typeface="Arial" pitchFamily="34" charset="0"/>
            </a:endParaRP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91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000" b="1" dirty="0" smtClean="0">
                <a:solidFill>
                  <a:srgbClr val="000099"/>
                </a:solidFill>
              </a:rPr>
              <a:t>The mealy bugs, </a:t>
            </a:r>
            <a:r>
              <a:rPr lang="en-US" sz="2000" b="1" i="1" dirty="0" err="1" smtClean="0">
                <a:solidFill>
                  <a:srgbClr val="000099"/>
                </a:solidFill>
              </a:rPr>
              <a:t>P.solenopsis</a:t>
            </a:r>
            <a:r>
              <a:rPr lang="en-US" sz="2000" b="1" i="1" dirty="0" smtClean="0">
                <a:solidFill>
                  <a:srgbClr val="000099"/>
                </a:solidFill>
              </a:rPr>
              <a:t> </a:t>
            </a:r>
            <a:r>
              <a:rPr lang="en-US" sz="2000" b="1" dirty="0" smtClean="0">
                <a:solidFill>
                  <a:srgbClr val="000099"/>
                </a:solidFill>
              </a:rPr>
              <a:t>and </a:t>
            </a:r>
            <a:r>
              <a:rPr lang="en-US" sz="2000" b="1" i="1" dirty="0" smtClean="0">
                <a:solidFill>
                  <a:srgbClr val="000099"/>
                </a:solidFill>
              </a:rPr>
              <a:t>P. </a:t>
            </a:r>
            <a:r>
              <a:rPr lang="en-US" sz="2000" b="1" i="1" dirty="0" err="1" smtClean="0">
                <a:solidFill>
                  <a:srgbClr val="000099"/>
                </a:solidFill>
              </a:rPr>
              <a:t>marginatus</a:t>
            </a:r>
            <a:r>
              <a:rPr lang="en-US" sz="2000" b="1" i="1" dirty="0" smtClean="0">
                <a:solidFill>
                  <a:srgbClr val="000099"/>
                </a:solidFill>
              </a:rPr>
              <a:t> </a:t>
            </a:r>
            <a:r>
              <a:rPr lang="en-US" sz="2000" b="1" dirty="0" smtClean="0">
                <a:solidFill>
                  <a:srgbClr val="000099"/>
                </a:solidFill>
              </a:rPr>
              <a:t>were collected from the naturally infested cotton </a:t>
            </a:r>
            <a:r>
              <a:rPr lang="en-US" sz="2000" b="1" dirty="0" smtClean="0">
                <a:solidFill>
                  <a:srgbClr val="000099"/>
                </a:solidFill>
              </a:rPr>
              <a:t>plants.</a:t>
            </a:r>
            <a:endParaRPr lang="en-US" sz="2000" b="1" dirty="0" smtClean="0">
              <a:solidFill>
                <a:srgbClr val="000099"/>
              </a:solidFill>
            </a:endParaRPr>
          </a:p>
          <a:p>
            <a:pPr>
              <a:defRPr/>
            </a:pPr>
            <a:r>
              <a:rPr lang="en-US" sz="2000" b="1" dirty="0" smtClean="0">
                <a:solidFill>
                  <a:srgbClr val="000099"/>
                </a:solidFill>
              </a:rPr>
              <a:t>Pure cultures of the fungi were </a:t>
            </a:r>
            <a:r>
              <a:rPr lang="en-US" sz="2000" b="1" dirty="0" err="1" smtClean="0">
                <a:solidFill>
                  <a:srgbClr val="000099"/>
                </a:solidFill>
              </a:rPr>
              <a:t>subcultured</a:t>
            </a:r>
            <a:r>
              <a:rPr lang="en-US" sz="2000" b="1" dirty="0" smtClean="0">
                <a:solidFill>
                  <a:srgbClr val="000099"/>
                </a:solidFill>
              </a:rPr>
              <a:t> and </a:t>
            </a:r>
            <a:r>
              <a:rPr lang="en-US" sz="2000" b="1" dirty="0" smtClean="0">
                <a:solidFill>
                  <a:srgbClr val="000099"/>
                </a:solidFill>
              </a:rPr>
              <a:t>spores were harvested</a:t>
            </a:r>
          </a:p>
          <a:p>
            <a:pPr>
              <a:defRPr/>
            </a:pPr>
            <a:r>
              <a:rPr lang="en-US" sz="2000" b="1" dirty="0" smtClean="0">
                <a:solidFill>
                  <a:srgbClr val="000099"/>
                </a:solidFill>
              </a:rPr>
              <a:t> </a:t>
            </a:r>
            <a:r>
              <a:rPr lang="en-US" sz="2000" b="1" dirty="0" smtClean="0">
                <a:solidFill>
                  <a:srgbClr val="000099"/>
                </a:solidFill>
              </a:rPr>
              <a:t>Spore count was determined using a double ruled </a:t>
            </a:r>
            <a:r>
              <a:rPr lang="en-US" sz="2000" b="1" dirty="0" err="1" smtClean="0">
                <a:solidFill>
                  <a:srgbClr val="000099"/>
                </a:solidFill>
              </a:rPr>
              <a:t>Neubauer</a:t>
            </a:r>
            <a:r>
              <a:rPr lang="en-US" sz="2000" b="1" dirty="0" smtClean="0">
                <a:solidFill>
                  <a:srgbClr val="000099"/>
                </a:solidFill>
              </a:rPr>
              <a:t> </a:t>
            </a:r>
            <a:r>
              <a:rPr lang="en-US" sz="2000" b="1" dirty="0" err="1" smtClean="0">
                <a:solidFill>
                  <a:srgbClr val="000099"/>
                </a:solidFill>
              </a:rPr>
              <a:t>haemocytometer</a:t>
            </a:r>
            <a:r>
              <a:rPr lang="en-US" sz="2000" b="1" dirty="0" smtClean="0">
                <a:solidFill>
                  <a:srgbClr val="000099"/>
                </a:solidFill>
              </a:rPr>
              <a:t> using phase contrast microscope (</a:t>
            </a:r>
            <a:r>
              <a:rPr lang="en-US" sz="2000" b="1" dirty="0" err="1" smtClean="0">
                <a:solidFill>
                  <a:srgbClr val="000099"/>
                </a:solidFill>
              </a:rPr>
              <a:t>Goettel</a:t>
            </a:r>
            <a:r>
              <a:rPr lang="en-US" sz="2000" b="1" dirty="0" smtClean="0">
                <a:solidFill>
                  <a:srgbClr val="000099"/>
                </a:solidFill>
              </a:rPr>
              <a:t> and </a:t>
            </a:r>
            <a:r>
              <a:rPr lang="en-US" sz="2000" b="1" dirty="0" err="1" smtClean="0">
                <a:solidFill>
                  <a:srgbClr val="000099"/>
                </a:solidFill>
              </a:rPr>
              <a:t>Inglis</a:t>
            </a:r>
            <a:r>
              <a:rPr lang="en-US" sz="2000" b="1" dirty="0" smtClean="0">
                <a:solidFill>
                  <a:srgbClr val="000099"/>
                </a:solidFill>
              </a:rPr>
              <a:t>, 1997).  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11267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algn="ctr"/>
            <a:r>
              <a:rPr lang="en-US" sz="3200" b="1" dirty="0" err="1" smtClean="0">
                <a:solidFill>
                  <a:schemeClr val="accent4"/>
                </a:solidFill>
              </a:rPr>
              <a:t>Pathogenicity</a:t>
            </a:r>
            <a:r>
              <a:rPr lang="en-US" sz="3200" b="1" dirty="0" smtClean="0">
                <a:solidFill>
                  <a:schemeClr val="accent4"/>
                </a:solidFill>
              </a:rPr>
              <a:t> studies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0" y="0"/>
          <a:ext cx="809625" cy="809625"/>
        </p:xfrm>
        <a:graphic>
          <a:graphicData uri="http://schemas.openxmlformats.org/presentationml/2006/ole">
            <p:oleObj spid="_x0000_s13314" r:id="rId3" imgW="952633" imgH="1209524" progId="">
              <p:embed/>
            </p:oleObj>
          </a:graphicData>
        </a:graphic>
      </p:graphicFrame>
      <p:pic>
        <p:nvPicPr>
          <p:cNvPr id="13315" name="Picture 3" descr="HOME"/>
          <p:cNvPicPr>
            <a:picLocks noChangeAspect="1" noChangeArrowheads="1"/>
          </p:cNvPicPr>
          <p:nvPr/>
        </p:nvPicPr>
        <p:blipFill>
          <a:blip r:embed="rId4" r:link="rId5" cstate="print"/>
          <a:srcRect/>
          <a:stretch>
            <a:fillRect/>
          </a:stretch>
        </p:blipFill>
        <p:spPr bwMode="auto">
          <a:xfrm>
            <a:off x="8356600" y="0"/>
            <a:ext cx="787400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Text Box 7"/>
          <p:cNvSpPr txBox="1">
            <a:spLocks noChangeArrowheads="1"/>
          </p:cNvSpPr>
          <p:nvPr/>
        </p:nvSpPr>
        <p:spPr bwMode="auto">
          <a:xfrm>
            <a:off x="1524000" y="2133600"/>
            <a:ext cx="6553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solidFill>
                <a:srgbClr val="003366"/>
              </a:solidFill>
            </a:endParaRPr>
          </a:p>
        </p:txBody>
      </p:sp>
      <p:sp>
        <p:nvSpPr>
          <p:cNvPr id="109578" name="Rectangle 10"/>
          <p:cNvSpPr>
            <a:spLocks noChangeArrowheads="1"/>
          </p:cNvSpPr>
          <p:nvPr/>
        </p:nvSpPr>
        <p:spPr bwMode="auto">
          <a:xfrm>
            <a:off x="381000" y="1339999"/>
            <a:ext cx="8763000" cy="53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-457200">
              <a:defRPr/>
            </a:pPr>
            <a:r>
              <a:rPr lang="en-US" sz="2400" dirty="0"/>
              <a:t>Insect	: </a:t>
            </a:r>
            <a:r>
              <a:rPr lang="en-US" sz="2400" dirty="0" smtClean="0"/>
              <a:t>Nymphs and adults of </a:t>
            </a:r>
            <a:r>
              <a:rPr lang="en-US" sz="2400" i="1" dirty="0" err="1" smtClean="0"/>
              <a:t>P.solenopsis</a:t>
            </a:r>
            <a:r>
              <a:rPr lang="en-US" sz="2400" i="1" dirty="0" smtClean="0"/>
              <a:t> </a:t>
            </a:r>
            <a:r>
              <a:rPr lang="en-US" sz="2400" dirty="0" smtClean="0"/>
              <a:t>and </a:t>
            </a:r>
            <a:r>
              <a:rPr lang="en-US" sz="2400" i="1" dirty="0" smtClean="0"/>
              <a:t>P. </a:t>
            </a:r>
            <a:r>
              <a:rPr lang="en-US" sz="2400" i="1" dirty="0" smtClean="0"/>
              <a:t>   		  </a:t>
            </a:r>
            <a:r>
              <a:rPr lang="en-US" sz="2400" i="1" dirty="0" err="1" smtClean="0"/>
              <a:t>marginatus</a:t>
            </a:r>
            <a:r>
              <a:rPr lang="en-US" sz="2400" i="1" dirty="0" smtClean="0"/>
              <a:t> </a:t>
            </a:r>
            <a:r>
              <a:rPr lang="en-US" sz="2400" dirty="0"/>
              <a:t>	</a:t>
            </a:r>
          </a:p>
          <a:p>
            <a:pPr indent="-457200">
              <a:defRPr/>
            </a:pPr>
            <a:r>
              <a:rPr lang="en-US" sz="2400" dirty="0"/>
              <a:t>Fungus	: </a:t>
            </a:r>
            <a:r>
              <a:rPr lang="en-US" sz="2400" dirty="0" smtClean="0"/>
              <a:t>5 </a:t>
            </a:r>
            <a:r>
              <a:rPr lang="en-US" sz="2400" dirty="0"/>
              <a:t>x 10</a:t>
            </a:r>
            <a:r>
              <a:rPr lang="en-US" sz="2400" baseline="30000" dirty="0"/>
              <a:t>5</a:t>
            </a:r>
            <a:r>
              <a:rPr lang="en-US" sz="2400" dirty="0"/>
              <a:t> , 1 x 10</a:t>
            </a:r>
            <a:r>
              <a:rPr lang="en-US" sz="2400" baseline="30000" dirty="0"/>
              <a:t>6 </a:t>
            </a:r>
            <a:r>
              <a:rPr lang="en-US" sz="2400" dirty="0"/>
              <a:t>,5 x 10</a:t>
            </a:r>
            <a:r>
              <a:rPr lang="en-US" sz="2400" baseline="30000" dirty="0"/>
              <a:t>6</a:t>
            </a:r>
            <a:r>
              <a:rPr lang="en-US" sz="2400" dirty="0"/>
              <a:t>,</a:t>
            </a:r>
            <a:r>
              <a:rPr lang="en-US" sz="2400" baseline="30000" dirty="0"/>
              <a:t> </a:t>
            </a:r>
            <a:r>
              <a:rPr lang="en-US" sz="2400" dirty="0"/>
              <a:t>1 x 10</a:t>
            </a:r>
            <a:r>
              <a:rPr lang="en-US" sz="2400" baseline="30000" dirty="0"/>
              <a:t>7</a:t>
            </a:r>
            <a:r>
              <a:rPr lang="en-US" sz="2400" dirty="0"/>
              <a:t>,</a:t>
            </a:r>
            <a:r>
              <a:rPr lang="en-US" sz="2400" baseline="30000" dirty="0"/>
              <a:t> </a:t>
            </a:r>
            <a:r>
              <a:rPr lang="en-US" sz="2400" dirty="0"/>
              <a:t>1 x 10</a:t>
            </a:r>
            <a:r>
              <a:rPr lang="en-US" sz="2400" baseline="30000" dirty="0"/>
              <a:t>7 </a:t>
            </a:r>
            <a:r>
              <a:rPr lang="en-US" sz="2400" baseline="30000" dirty="0" smtClean="0"/>
              <a:t>		   </a:t>
            </a:r>
            <a:r>
              <a:rPr lang="en-US" sz="2400" dirty="0" smtClean="0"/>
              <a:t>and </a:t>
            </a:r>
            <a:r>
              <a:rPr lang="en-US" sz="2400" dirty="0"/>
              <a:t>1x10</a:t>
            </a:r>
            <a:r>
              <a:rPr lang="en-US" sz="2400" baseline="30000" dirty="0"/>
              <a:t>8</a:t>
            </a:r>
            <a:r>
              <a:rPr lang="en-US" sz="2400" dirty="0"/>
              <a:t> spores/ml</a:t>
            </a:r>
          </a:p>
          <a:p>
            <a:pPr indent="-457200">
              <a:defRPr/>
            </a:pPr>
            <a:r>
              <a:rPr lang="en-US" sz="2400" dirty="0"/>
              <a:t>Control	: </a:t>
            </a:r>
            <a:r>
              <a:rPr lang="en-US" sz="2400" dirty="0" smtClean="0"/>
              <a:t>Sterile </a:t>
            </a:r>
            <a:r>
              <a:rPr lang="en-US" sz="2400" dirty="0"/>
              <a:t>distilled water containing </a:t>
            </a:r>
            <a:r>
              <a:rPr lang="en-US" sz="2400" dirty="0" err="1"/>
              <a:t>Tween</a:t>
            </a:r>
            <a:r>
              <a:rPr lang="en-US" sz="2400" dirty="0"/>
              <a:t> </a:t>
            </a:r>
            <a:r>
              <a:rPr lang="en-US" sz="2400" dirty="0" smtClean="0"/>
              <a:t>			   80 </a:t>
            </a:r>
            <a:r>
              <a:rPr lang="en-US" sz="2400" dirty="0"/>
              <a:t>solution (0.2 </a:t>
            </a:r>
            <a:r>
              <a:rPr lang="en-US" sz="2400" dirty="0" err="1"/>
              <a:t>mL</a:t>
            </a:r>
            <a:r>
              <a:rPr lang="en-US" sz="2400" dirty="0"/>
              <a:t> L</a:t>
            </a:r>
            <a:r>
              <a:rPr lang="en-US" sz="2400" baseline="30000" dirty="0"/>
              <a:t>−1</a:t>
            </a:r>
            <a:r>
              <a:rPr lang="en-US" sz="2400" dirty="0"/>
              <a:t>) </a:t>
            </a:r>
          </a:p>
          <a:p>
            <a:pPr indent="-457200">
              <a:defRPr/>
            </a:pPr>
            <a:r>
              <a:rPr lang="en-US" sz="2400" dirty="0"/>
              <a:t>Observations: Numbers of dead </a:t>
            </a:r>
            <a:r>
              <a:rPr lang="en-US" sz="2400" dirty="0" smtClean="0"/>
              <a:t>insects </a:t>
            </a:r>
            <a:r>
              <a:rPr lang="en-US" sz="2400" dirty="0"/>
              <a:t>at 24 hours </a:t>
            </a:r>
            <a:r>
              <a:rPr lang="en-US" sz="2400" dirty="0" smtClean="0"/>
              <a:t>			    interval</a:t>
            </a:r>
            <a:r>
              <a:rPr lang="en-US" sz="2400" dirty="0"/>
              <a:t>.</a:t>
            </a:r>
          </a:p>
          <a:p>
            <a:pPr indent="-457200">
              <a:defRPr/>
            </a:pPr>
            <a:r>
              <a:rPr lang="en-US" sz="2400" dirty="0"/>
              <a:t>Dead insects were transferred to a Petri dish containing moistened filter paper to observe fungal growth on the insects.</a:t>
            </a:r>
          </a:p>
          <a:p>
            <a:pPr indent="-457200">
              <a:defRPr/>
            </a:pPr>
            <a:r>
              <a:rPr lang="en-US" sz="2400" dirty="0"/>
              <a:t>No. of replication: ten</a:t>
            </a:r>
          </a:p>
          <a:p>
            <a:pPr indent="-457200">
              <a:defRPr/>
            </a:pPr>
            <a:r>
              <a:rPr lang="en-US" sz="2400" dirty="0"/>
              <a:t>No. of insect/replication: 25</a:t>
            </a:r>
          </a:p>
          <a:p>
            <a:pPr indent="457200" algn="just">
              <a:defRPr/>
            </a:pPr>
            <a:endParaRPr lang="en-US" sz="3200" dirty="0">
              <a:solidFill>
                <a:schemeClr val="accent4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0" y="0"/>
          <a:ext cx="809625" cy="809625"/>
        </p:xfrm>
        <a:graphic>
          <a:graphicData uri="http://schemas.openxmlformats.org/presentationml/2006/ole">
            <p:oleObj spid="_x0000_s46082" r:id="rId3" imgW="952633" imgH="1209524" progId="">
              <p:embed/>
            </p:oleObj>
          </a:graphicData>
        </a:graphic>
      </p:graphicFrame>
      <p:pic>
        <p:nvPicPr>
          <p:cNvPr id="21507" name="Picture 3" descr="HOME"/>
          <p:cNvPicPr>
            <a:picLocks noChangeAspect="1" noChangeArrowheads="1"/>
          </p:cNvPicPr>
          <p:nvPr/>
        </p:nvPicPr>
        <p:blipFill>
          <a:blip r:embed="rId4" r:link="rId5" cstate="print"/>
          <a:srcRect/>
          <a:stretch>
            <a:fillRect/>
          </a:stretch>
        </p:blipFill>
        <p:spPr bwMode="auto">
          <a:xfrm>
            <a:off x="8356600" y="0"/>
            <a:ext cx="787400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Text Box 7"/>
          <p:cNvSpPr txBox="1">
            <a:spLocks noChangeArrowheads="1"/>
          </p:cNvSpPr>
          <p:nvPr/>
        </p:nvSpPr>
        <p:spPr bwMode="auto">
          <a:xfrm>
            <a:off x="1524000" y="2133600"/>
            <a:ext cx="6553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solidFill>
                <a:srgbClr val="003366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28800" y="304800"/>
            <a:ext cx="5943600" cy="800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/>
              <a:t>Results and discussion</a:t>
            </a:r>
            <a:endParaRPr lang="en-US" sz="2800" dirty="0"/>
          </a:p>
          <a:p>
            <a:pPr>
              <a:defRPr/>
            </a:pPr>
            <a:endParaRPr lang="en-US" dirty="0"/>
          </a:p>
        </p:txBody>
      </p:sp>
      <p:sp>
        <p:nvSpPr>
          <p:cNvPr id="21510" name="TextBox 6"/>
          <p:cNvSpPr txBox="1">
            <a:spLocks noChangeArrowheads="1"/>
          </p:cNvSpPr>
          <p:nvPr/>
        </p:nvSpPr>
        <p:spPr bwMode="auto">
          <a:xfrm>
            <a:off x="609600" y="2971800"/>
            <a:ext cx="3962400" cy="141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/>
              <a:t>Survey –occurrence 55-90 per cent in different fields. </a:t>
            </a:r>
          </a:p>
        </p:txBody>
      </p:sp>
      <p:pic>
        <p:nvPicPr>
          <p:cNvPr id="2151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76800" y="2438400"/>
            <a:ext cx="3911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1066800"/>
            <a:ext cx="1828800" cy="16557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2743200"/>
            <a:ext cx="1908175" cy="1949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5200" y="4648200"/>
            <a:ext cx="1905000" cy="18827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915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76400" y="2743200"/>
            <a:ext cx="1816100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4038600" y="609600"/>
            <a:ext cx="9985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 pitchFamily="34" charset="0"/>
              </a:rPr>
              <a:t>24 hrs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7391400" y="3505200"/>
            <a:ext cx="9985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 pitchFamily="34" charset="0"/>
              </a:rPr>
              <a:t>48 hrs</a:t>
            </a: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5638800" y="5562600"/>
            <a:ext cx="9985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 pitchFamily="34" charset="0"/>
              </a:rPr>
              <a:t>72 hrs</a:t>
            </a:r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685800" y="3352800"/>
            <a:ext cx="9985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 pitchFamily="34" charset="0"/>
              </a:rPr>
              <a:t>96 hrs</a:t>
            </a:r>
          </a:p>
        </p:txBody>
      </p:sp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3409816" y="0"/>
            <a:ext cx="262123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200" dirty="0">
                <a:latin typeface="Monotype Corsiva" pitchFamily="66" charset="0"/>
              </a:rPr>
              <a:t>Infection </a:t>
            </a:r>
            <a:r>
              <a:rPr lang="en-US" sz="3200" dirty="0" smtClean="0">
                <a:latin typeface="Monotype Corsiva" pitchFamily="66" charset="0"/>
              </a:rPr>
              <a:t>process</a:t>
            </a:r>
            <a:endParaRPr lang="en-US" sz="3200" i="1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0" y="0"/>
          <a:ext cx="809625" cy="809625"/>
        </p:xfrm>
        <a:graphic>
          <a:graphicData uri="http://schemas.openxmlformats.org/presentationml/2006/ole">
            <p:oleObj spid="_x0000_s47106" r:id="rId3" imgW="952633" imgH="1209524" progId="">
              <p:embed/>
            </p:oleObj>
          </a:graphicData>
        </a:graphic>
      </p:graphicFrame>
      <p:pic>
        <p:nvPicPr>
          <p:cNvPr id="22531" name="Picture 3" descr="HOME"/>
          <p:cNvPicPr>
            <a:picLocks noChangeAspect="1" noChangeArrowheads="1"/>
          </p:cNvPicPr>
          <p:nvPr/>
        </p:nvPicPr>
        <p:blipFill>
          <a:blip r:embed="rId4" r:link="rId5" cstate="print"/>
          <a:srcRect/>
          <a:stretch>
            <a:fillRect/>
          </a:stretch>
        </p:blipFill>
        <p:spPr bwMode="auto">
          <a:xfrm>
            <a:off x="8356600" y="0"/>
            <a:ext cx="787400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Text Box 7"/>
          <p:cNvSpPr txBox="1">
            <a:spLocks noChangeArrowheads="1"/>
          </p:cNvSpPr>
          <p:nvPr/>
        </p:nvSpPr>
        <p:spPr bwMode="auto">
          <a:xfrm>
            <a:off x="1524000" y="2133600"/>
            <a:ext cx="6553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solidFill>
                <a:srgbClr val="003366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28800" y="304800"/>
            <a:ext cx="5943600" cy="800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/>
              <a:t>Results and discussion</a:t>
            </a:r>
            <a:endParaRPr lang="en-US" sz="2800" dirty="0"/>
          </a:p>
          <a:p>
            <a:pPr>
              <a:defRPr/>
            </a:pPr>
            <a:endParaRPr lang="en-US" dirty="0"/>
          </a:p>
        </p:txBody>
      </p:sp>
      <p:sp>
        <p:nvSpPr>
          <p:cNvPr id="22534" name="TextBox 6"/>
          <p:cNvSpPr txBox="1">
            <a:spLocks noChangeArrowheads="1"/>
          </p:cNvSpPr>
          <p:nvPr/>
        </p:nvSpPr>
        <p:spPr bwMode="auto">
          <a:xfrm>
            <a:off x="533400" y="2362200"/>
            <a:ext cx="39624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latin typeface="Arial Narrow" pitchFamily="34" charset="0"/>
              </a:rPr>
              <a:t>Colonies on media on 7</a:t>
            </a:r>
            <a:r>
              <a:rPr lang="en-US" sz="2400" b="1" baseline="30000">
                <a:latin typeface="Arial Narrow" pitchFamily="34" charset="0"/>
              </a:rPr>
              <a:t>th</a:t>
            </a:r>
            <a:r>
              <a:rPr lang="en-US" sz="2400" b="1">
                <a:latin typeface="Arial Narrow" pitchFamily="34" charset="0"/>
              </a:rPr>
              <a:t> day appeared first olive green later turned olive brown, floccose, reverse fuscus black.</a:t>
            </a:r>
          </a:p>
          <a:p>
            <a:r>
              <a:rPr lang="en-US" sz="2400" b="1"/>
              <a:t> </a:t>
            </a:r>
          </a:p>
        </p:txBody>
      </p:sp>
      <p:pic>
        <p:nvPicPr>
          <p:cNvPr id="22535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41950" y="1752600"/>
            <a:ext cx="324485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0" y="0"/>
          <a:ext cx="809625" cy="809625"/>
        </p:xfrm>
        <a:graphic>
          <a:graphicData uri="http://schemas.openxmlformats.org/presentationml/2006/ole">
            <p:oleObj spid="_x0000_s48130" r:id="rId3" imgW="952633" imgH="1209524" progId="">
              <p:embed/>
            </p:oleObj>
          </a:graphicData>
        </a:graphic>
      </p:graphicFrame>
      <p:pic>
        <p:nvPicPr>
          <p:cNvPr id="23555" name="Picture 3" descr="HOME"/>
          <p:cNvPicPr>
            <a:picLocks noChangeAspect="1" noChangeArrowheads="1"/>
          </p:cNvPicPr>
          <p:nvPr/>
        </p:nvPicPr>
        <p:blipFill>
          <a:blip r:embed="rId4" r:link="rId5" cstate="print"/>
          <a:srcRect/>
          <a:stretch>
            <a:fillRect/>
          </a:stretch>
        </p:blipFill>
        <p:spPr bwMode="auto">
          <a:xfrm>
            <a:off x="8356600" y="0"/>
            <a:ext cx="787400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Text Box 7"/>
          <p:cNvSpPr txBox="1">
            <a:spLocks noChangeArrowheads="1"/>
          </p:cNvSpPr>
          <p:nvPr/>
        </p:nvSpPr>
        <p:spPr bwMode="auto">
          <a:xfrm>
            <a:off x="1524000" y="2133600"/>
            <a:ext cx="6553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solidFill>
                <a:srgbClr val="003366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28800" y="304800"/>
            <a:ext cx="5943600" cy="800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/>
              <a:t>Results and discussion</a:t>
            </a:r>
            <a:endParaRPr lang="en-US" sz="2800" dirty="0"/>
          </a:p>
          <a:p>
            <a:pPr>
              <a:defRPr/>
            </a:pPr>
            <a:endParaRPr lang="en-US" dirty="0"/>
          </a:p>
        </p:txBody>
      </p:sp>
      <p:sp>
        <p:nvSpPr>
          <p:cNvPr id="23558" name="TextBox 6"/>
          <p:cNvSpPr txBox="1">
            <a:spLocks noChangeArrowheads="1"/>
          </p:cNvSpPr>
          <p:nvPr/>
        </p:nvSpPr>
        <p:spPr bwMode="auto">
          <a:xfrm>
            <a:off x="533400" y="2362200"/>
            <a:ext cx="3962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Hyphae were subhyaline to light olivaceous and smooth.</a:t>
            </a:r>
            <a:r>
              <a:rPr lang="en-US" sz="2400" b="1"/>
              <a:t> </a:t>
            </a:r>
          </a:p>
        </p:txBody>
      </p:sp>
      <p:pic>
        <p:nvPicPr>
          <p:cNvPr id="23559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86400" y="2362200"/>
            <a:ext cx="33655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0" y="0"/>
          <a:ext cx="809625" cy="809625"/>
        </p:xfrm>
        <a:graphic>
          <a:graphicData uri="http://schemas.openxmlformats.org/presentationml/2006/ole">
            <p:oleObj spid="_x0000_s49154" r:id="rId3" imgW="952633" imgH="1209524" progId="">
              <p:embed/>
            </p:oleObj>
          </a:graphicData>
        </a:graphic>
      </p:graphicFrame>
      <p:pic>
        <p:nvPicPr>
          <p:cNvPr id="24579" name="Picture 3" descr="HOME"/>
          <p:cNvPicPr>
            <a:picLocks noChangeAspect="1" noChangeArrowheads="1"/>
          </p:cNvPicPr>
          <p:nvPr/>
        </p:nvPicPr>
        <p:blipFill>
          <a:blip r:embed="rId4" r:link="rId5" cstate="print"/>
          <a:srcRect/>
          <a:stretch>
            <a:fillRect/>
          </a:stretch>
        </p:blipFill>
        <p:spPr bwMode="auto">
          <a:xfrm>
            <a:off x="8356600" y="0"/>
            <a:ext cx="787400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Text Box 7"/>
          <p:cNvSpPr txBox="1">
            <a:spLocks noChangeArrowheads="1"/>
          </p:cNvSpPr>
          <p:nvPr/>
        </p:nvSpPr>
        <p:spPr bwMode="auto">
          <a:xfrm>
            <a:off x="1524000" y="2133600"/>
            <a:ext cx="6553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solidFill>
                <a:srgbClr val="003366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28800" y="304800"/>
            <a:ext cx="5943600" cy="800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/>
              <a:t>Results and discussion</a:t>
            </a:r>
            <a:endParaRPr lang="en-US" sz="2800" dirty="0"/>
          </a:p>
          <a:p>
            <a:pPr>
              <a:defRPr/>
            </a:pPr>
            <a:endParaRPr lang="en-US" dirty="0"/>
          </a:p>
        </p:txBody>
      </p:sp>
      <p:sp>
        <p:nvSpPr>
          <p:cNvPr id="24582" name="TextBox 6"/>
          <p:cNvSpPr txBox="1">
            <a:spLocks noChangeArrowheads="1"/>
          </p:cNvSpPr>
          <p:nvPr/>
        </p:nvSpPr>
        <p:spPr bwMode="auto">
          <a:xfrm>
            <a:off x="609600" y="1905000"/>
            <a:ext cx="52578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/>
              <a:t>Conidiophores were </a:t>
            </a:r>
            <a:r>
              <a:rPr lang="en-US" sz="2000" b="1" dirty="0" err="1"/>
              <a:t>macronematous</a:t>
            </a:r>
            <a:r>
              <a:rPr lang="en-US" sz="2000" b="1" dirty="0"/>
              <a:t> to </a:t>
            </a:r>
            <a:r>
              <a:rPr lang="en-US" sz="2000" b="1" dirty="0" err="1"/>
              <a:t>micronematous</a:t>
            </a:r>
            <a:r>
              <a:rPr lang="en-US" sz="2000" b="1" dirty="0"/>
              <a:t>, small to large, </a:t>
            </a:r>
            <a:r>
              <a:rPr lang="en-US" sz="2000" b="1" dirty="0" err="1"/>
              <a:t>flexous</a:t>
            </a:r>
            <a:r>
              <a:rPr lang="en-US" sz="2000" b="1" dirty="0"/>
              <a:t>, wall thickened and darkened, smooth, </a:t>
            </a:r>
            <a:r>
              <a:rPr lang="en-US" sz="2000" b="1" dirty="0" err="1"/>
              <a:t>olivaceous</a:t>
            </a:r>
            <a:r>
              <a:rPr lang="en-US" sz="2000" b="1" dirty="0"/>
              <a:t> brown.</a:t>
            </a:r>
          </a:p>
          <a:p>
            <a:r>
              <a:rPr lang="en-US" sz="2000" b="1" dirty="0"/>
              <a:t> </a:t>
            </a:r>
            <a:r>
              <a:rPr lang="en-US" sz="2000" b="1" dirty="0" err="1"/>
              <a:t>Condia</a:t>
            </a:r>
            <a:r>
              <a:rPr lang="en-US" sz="2000" b="1" dirty="0"/>
              <a:t> were </a:t>
            </a:r>
            <a:r>
              <a:rPr lang="en-US" sz="2000" b="1" dirty="0" err="1"/>
              <a:t>catenate</a:t>
            </a:r>
            <a:r>
              <a:rPr lang="en-US" sz="2000" b="1" dirty="0"/>
              <a:t>, simple, formed in long chains, </a:t>
            </a:r>
            <a:r>
              <a:rPr lang="en-US" sz="2000" b="1" dirty="0" err="1"/>
              <a:t>aseptate</a:t>
            </a:r>
            <a:r>
              <a:rPr lang="en-US" sz="2000" b="1" dirty="0"/>
              <a:t> to </a:t>
            </a:r>
            <a:r>
              <a:rPr lang="en-US" sz="2000" b="1" dirty="0" err="1"/>
              <a:t>septate</a:t>
            </a:r>
            <a:r>
              <a:rPr lang="en-US" sz="2000" b="1" dirty="0"/>
              <a:t> (mostly non </a:t>
            </a:r>
            <a:r>
              <a:rPr lang="en-US" sz="2000" b="1" dirty="0" err="1"/>
              <a:t>spectate</a:t>
            </a:r>
            <a:r>
              <a:rPr lang="en-US" sz="2000" b="1" dirty="0"/>
              <a:t>), </a:t>
            </a:r>
            <a:r>
              <a:rPr lang="en-US" sz="2000" b="1" dirty="0" err="1"/>
              <a:t>limoniform</a:t>
            </a:r>
            <a:r>
              <a:rPr lang="en-US" sz="2000" b="1" dirty="0"/>
              <a:t> to ellipsoidal, smooth, base thickened and darkened, variable in size up to 2.5-33.5 x 3.75µm. </a:t>
            </a:r>
          </a:p>
        </p:txBody>
      </p:sp>
      <p:pic>
        <p:nvPicPr>
          <p:cNvPr id="24583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3450" y="2286000"/>
            <a:ext cx="313055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0" y="0"/>
          <a:ext cx="809625" cy="809625"/>
        </p:xfrm>
        <a:graphic>
          <a:graphicData uri="http://schemas.openxmlformats.org/presentationml/2006/ole">
            <p:oleObj spid="_x0000_s50178" r:id="rId3" imgW="952633" imgH="1209524" progId="">
              <p:embed/>
            </p:oleObj>
          </a:graphicData>
        </a:graphic>
      </p:graphicFrame>
      <p:pic>
        <p:nvPicPr>
          <p:cNvPr id="25603" name="Picture 3" descr="HOME"/>
          <p:cNvPicPr>
            <a:picLocks noChangeAspect="1" noChangeArrowheads="1"/>
          </p:cNvPicPr>
          <p:nvPr/>
        </p:nvPicPr>
        <p:blipFill>
          <a:blip r:embed="rId4" r:link="rId5" cstate="print"/>
          <a:srcRect/>
          <a:stretch>
            <a:fillRect/>
          </a:stretch>
        </p:blipFill>
        <p:spPr bwMode="auto">
          <a:xfrm>
            <a:off x="8356600" y="0"/>
            <a:ext cx="787400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Text Box 7"/>
          <p:cNvSpPr txBox="1">
            <a:spLocks noChangeArrowheads="1"/>
          </p:cNvSpPr>
          <p:nvPr/>
        </p:nvSpPr>
        <p:spPr bwMode="auto">
          <a:xfrm>
            <a:off x="1524000" y="2133600"/>
            <a:ext cx="6553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solidFill>
                <a:srgbClr val="003366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28800" y="304800"/>
            <a:ext cx="5943600" cy="800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/>
              <a:t>Results and discussion</a:t>
            </a:r>
            <a:endParaRPr lang="en-US" sz="2800" dirty="0"/>
          </a:p>
          <a:p>
            <a:pPr>
              <a:defRPr/>
            </a:pPr>
            <a:endParaRPr lang="en-US" dirty="0"/>
          </a:p>
        </p:txBody>
      </p:sp>
      <p:pic>
        <p:nvPicPr>
          <p:cNvPr id="25606" name="Picture 3" descr="I:\EPF+survey\SEM+Cc.t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14800" y="1828800"/>
            <a:ext cx="4716463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7" name="TextBox 8"/>
          <p:cNvSpPr txBox="1">
            <a:spLocks noChangeArrowheads="1"/>
          </p:cNvSpPr>
          <p:nvPr/>
        </p:nvSpPr>
        <p:spPr bwMode="auto">
          <a:xfrm>
            <a:off x="304800" y="2438400"/>
            <a:ext cx="35814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/>
              <a:t>The isolated fungus was morphologically identified as </a:t>
            </a:r>
            <a:r>
              <a:rPr lang="en-US" b="1" dirty="0" err="1"/>
              <a:t>C</a:t>
            </a:r>
            <a:r>
              <a:rPr lang="en-US" b="1" i="1" dirty="0" err="1"/>
              <a:t>ladosporium</a:t>
            </a:r>
            <a:r>
              <a:rPr lang="en-US" b="1" i="1" dirty="0"/>
              <a:t> </a:t>
            </a:r>
            <a:r>
              <a:rPr lang="en-US" b="1" i="1" dirty="0" err="1"/>
              <a:t>cladosporioides</a:t>
            </a:r>
            <a:r>
              <a:rPr lang="en-US" b="1" i="1" dirty="0"/>
              <a:t> </a:t>
            </a:r>
            <a:r>
              <a:rPr lang="en-US" b="1" dirty="0"/>
              <a:t>(Fresenius) de </a:t>
            </a:r>
            <a:r>
              <a:rPr lang="en-US" b="1" dirty="0" err="1"/>
              <a:t>Vries</a:t>
            </a:r>
            <a:r>
              <a:rPr lang="en-US" b="1" dirty="0"/>
              <a:t> (NFCCI-2958).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752600"/>
            <a:ext cx="7403265" cy="408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447800" y="685800"/>
            <a:ext cx="632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Lipase production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52400" y="1219200"/>
          <a:ext cx="8762997" cy="1691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42999"/>
                <a:gridCol w="762000"/>
                <a:gridCol w="1828800"/>
                <a:gridCol w="1631301"/>
                <a:gridCol w="1596159"/>
                <a:gridCol w="1801738"/>
              </a:tblGrid>
              <a:tr h="37084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Stage</a:t>
                      </a:r>
                      <a:endParaRPr lang="en-US" sz="1600" b="1" dirty="0">
                        <a:solidFill>
                          <a:srgbClr val="0033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r>
                        <a:rPr lang="en-US" sz="1600" b="1" baseline="30000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 2</a:t>
                      </a:r>
                      <a:endParaRPr lang="en-US" sz="1600" b="1" dirty="0">
                        <a:solidFill>
                          <a:srgbClr val="0033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Regression Equation</a:t>
                      </a:r>
                      <a:endParaRPr lang="en-US" sz="1600" b="1" dirty="0">
                        <a:solidFill>
                          <a:srgbClr val="0033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LC</a:t>
                      </a:r>
                      <a:r>
                        <a:rPr lang="en-US" sz="1600" b="1" baseline="-25000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  <a:endParaRPr lang="en-US" sz="1600" b="1" dirty="0" smtClean="0">
                        <a:solidFill>
                          <a:srgbClr val="0033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(conidia ml</a:t>
                      </a:r>
                      <a:r>
                        <a:rPr lang="en-US" sz="1600" b="1" baseline="30000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-1</a:t>
                      </a:r>
                      <a:r>
                        <a:rPr lang="en-US" sz="1600" b="1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n-US" sz="1600" b="1" dirty="0">
                        <a:solidFill>
                          <a:srgbClr val="0033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95 % </a:t>
                      </a:r>
                      <a:r>
                        <a:rPr lang="en-US" sz="1600" b="1" dirty="0" err="1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Fiducial</a:t>
                      </a:r>
                      <a:r>
                        <a:rPr lang="en-US" sz="1600" b="1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 limit</a:t>
                      </a:r>
                      <a:endParaRPr lang="en-US" sz="1600" b="1" dirty="0">
                        <a:solidFill>
                          <a:srgbClr val="0033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LL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en-US" sz="1600" b="1" baseline="30000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conidia ml</a:t>
                      </a:r>
                      <a:r>
                        <a:rPr lang="en-US" sz="1600" b="1" baseline="30000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-1</a:t>
                      </a:r>
                      <a:r>
                        <a:rPr lang="en-US" sz="1600" b="1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n-US" sz="1600" b="1" dirty="0">
                        <a:solidFill>
                          <a:srgbClr val="0033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UL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en-US" sz="1600" b="1" baseline="30000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conidia ml</a:t>
                      </a:r>
                      <a:r>
                        <a:rPr lang="en-US" sz="1600" b="1" baseline="30000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-1</a:t>
                      </a:r>
                      <a:r>
                        <a:rPr lang="en-US" sz="1600" b="1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n-US" sz="1600" b="1" dirty="0">
                        <a:solidFill>
                          <a:srgbClr val="0033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Nymph</a:t>
                      </a:r>
                      <a:endParaRPr lang="en-US" sz="1600" b="1" dirty="0">
                        <a:solidFill>
                          <a:srgbClr val="003366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1.79</a:t>
                      </a:r>
                      <a:endParaRPr lang="en-US" sz="1600" b="1" dirty="0">
                        <a:solidFill>
                          <a:srgbClr val="003366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Y= </a:t>
                      </a:r>
                      <a:r>
                        <a:rPr lang="en-US" sz="1600" b="1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1.19-0.86x</a:t>
                      </a:r>
                      <a:endParaRPr lang="en-US" sz="1600" b="1" dirty="0">
                        <a:solidFill>
                          <a:srgbClr val="003366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1.6 x 10</a:t>
                      </a:r>
                      <a:r>
                        <a:rPr lang="en-US" sz="1600" b="1" baseline="30000" dirty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en-US" sz="1600" b="1" dirty="0">
                        <a:solidFill>
                          <a:srgbClr val="003366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1.0X10</a:t>
                      </a:r>
                      <a:r>
                        <a:rPr lang="en-US" sz="1600" b="1" baseline="30000" dirty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en-US" sz="1600" b="1" dirty="0">
                        <a:solidFill>
                          <a:srgbClr val="003366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2.7X10</a:t>
                      </a:r>
                      <a:r>
                        <a:rPr lang="en-US" sz="1600" b="1" baseline="30000" dirty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en-US" sz="1600" b="1" dirty="0">
                        <a:solidFill>
                          <a:srgbClr val="003366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Adult</a:t>
                      </a:r>
                      <a:endParaRPr lang="en-US" sz="1600" b="1">
                        <a:solidFill>
                          <a:srgbClr val="003366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1.11</a:t>
                      </a:r>
                      <a:endParaRPr lang="en-US" sz="1600" b="1">
                        <a:solidFill>
                          <a:srgbClr val="003366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Y=0.46+0.60x</a:t>
                      </a:r>
                      <a:endParaRPr lang="en-US" sz="1600" b="1" dirty="0">
                        <a:solidFill>
                          <a:srgbClr val="003366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3.5 x 10</a:t>
                      </a:r>
                      <a:r>
                        <a:rPr lang="en-US" sz="1600" b="1" baseline="30000" dirty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en-US" sz="1600" b="1" dirty="0">
                        <a:solidFill>
                          <a:srgbClr val="003366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2.0</a:t>
                      </a:r>
                      <a:r>
                        <a:rPr lang="fr-FR" sz="1600" b="1" dirty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r>
                        <a:rPr lang="en-US" sz="1600" b="1" dirty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r>
                        <a:rPr lang="en-US" sz="1600" b="1" baseline="30000" dirty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en-US" sz="1600" b="1" dirty="0">
                        <a:solidFill>
                          <a:srgbClr val="003366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6.0</a:t>
                      </a:r>
                      <a:r>
                        <a:rPr lang="fr-FR" sz="1600" b="1" dirty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r>
                        <a:rPr lang="en-US" sz="1600" b="1" dirty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r>
                        <a:rPr lang="en-US" sz="1600" b="1" baseline="30000" dirty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en-US" sz="1600" b="1" dirty="0">
                        <a:solidFill>
                          <a:srgbClr val="003366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81000"/>
            <a:ext cx="8763000" cy="8382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sz="2200" b="1" dirty="0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Concentration -  Mortality response of different stages of  </a:t>
            </a:r>
            <a:r>
              <a:rPr lang="en-US" sz="2200" b="1" dirty="0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200" b="1" dirty="0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</a:br>
            <a:r>
              <a:rPr lang="en-US" sz="2200" b="1" i="1" dirty="0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n-US" sz="2200" b="1" i="1" dirty="0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2200" b="1" i="1" dirty="0" err="1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solenopsis</a:t>
            </a:r>
            <a:r>
              <a:rPr lang="en-US" sz="2200" b="1" i="1" dirty="0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200" b="1" dirty="0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to</a:t>
            </a:r>
            <a:r>
              <a:rPr lang="en-US" sz="2200" b="1" i="1" dirty="0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200" b="1" i="1" dirty="0" err="1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C.cladosporioides</a:t>
            </a:r>
            <a:r>
              <a:rPr lang="en-US" sz="2200" b="1" dirty="0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200" b="1" dirty="0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</a:br>
            <a:endParaRPr lang="en-US" sz="2200" b="1" dirty="0">
              <a:solidFill>
                <a:schemeClr val="accent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152400" y="3276600"/>
            <a:ext cx="8839200" cy="838200"/>
          </a:xfrm>
          <a:prstGeom prst="rect">
            <a:avLst/>
          </a:prstGeom>
        </p:spPr>
        <p:txBody>
          <a:bodyPr anchor="ctr">
            <a:normAutofit fontScale="250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41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en-US" sz="41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en-US" sz="1400" b="1" dirty="0"/>
              <a:t> </a:t>
            </a:r>
            <a:r>
              <a:rPr lang="en-US" sz="8000" b="1" dirty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Concentration -  Mortality response of different stages of </a:t>
            </a:r>
            <a:endParaRPr lang="en-US" sz="8000" b="1" dirty="0" smtClean="0">
              <a:solidFill>
                <a:schemeClr val="accent4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20000"/>
              </a:lnSpc>
              <a:defRPr/>
            </a:pPr>
            <a:r>
              <a:rPr lang="en-US" sz="8000" b="1" i="1" dirty="0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n-US" sz="8000" b="1" i="1" dirty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8000" b="1" i="1" dirty="0" err="1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marginatus</a:t>
            </a:r>
            <a:r>
              <a:rPr lang="en-US" sz="8000" b="1" dirty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 to</a:t>
            </a:r>
            <a:r>
              <a:rPr lang="en-US" sz="8000" b="1" i="1" dirty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8000" b="1" i="1" dirty="0" err="1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C.cladosporioides</a:t>
            </a:r>
            <a:endParaRPr lang="en-US" sz="8000" b="1" dirty="0">
              <a:solidFill>
                <a:schemeClr val="accent4"/>
              </a:solidFill>
              <a:latin typeface="Arial" pitchFamily="34" charset="0"/>
              <a:cs typeface="Arial" pitchFamily="34" charset="0"/>
            </a:endParaRPr>
          </a:p>
          <a:p>
            <a:pPr algn="ctr" eaLnBrk="1" fontAlgn="auto" hangingPunct="1">
              <a:spcAft>
                <a:spcPts val="0"/>
              </a:spcAft>
              <a:defRPr/>
            </a:pPr>
            <a:endParaRPr lang="en-US" sz="4100" b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Content Placeholder 3"/>
          <p:cNvGraphicFramePr>
            <a:graphicFrameLocks/>
          </p:cNvGraphicFramePr>
          <p:nvPr/>
        </p:nvGraphicFramePr>
        <p:xfrm>
          <a:off x="228600" y="4191000"/>
          <a:ext cx="8762997" cy="17409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42999"/>
                <a:gridCol w="762000"/>
                <a:gridCol w="1828800"/>
                <a:gridCol w="1631301"/>
                <a:gridCol w="1596159"/>
                <a:gridCol w="1801738"/>
              </a:tblGrid>
              <a:tr h="37084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Stage</a:t>
                      </a:r>
                    </a:p>
                    <a:p>
                      <a:pPr algn="ctr"/>
                      <a:endParaRPr lang="en-US" sz="1600" b="1" dirty="0">
                        <a:solidFill>
                          <a:srgbClr val="0033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r>
                        <a:rPr lang="en-US" sz="1600" b="1" baseline="30000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 2</a:t>
                      </a:r>
                      <a:endParaRPr lang="en-US" sz="1600" b="1" dirty="0" smtClean="0">
                        <a:solidFill>
                          <a:srgbClr val="0033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en-US" sz="1600" b="1" dirty="0">
                        <a:solidFill>
                          <a:srgbClr val="0033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Regression Equation</a:t>
                      </a:r>
                      <a:endParaRPr lang="en-US" sz="1600" b="1" dirty="0">
                        <a:solidFill>
                          <a:srgbClr val="0033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LC</a:t>
                      </a:r>
                      <a:r>
                        <a:rPr lang="en-US" sz="1600" b="1" baseline="-25000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  <a:endParaRPr lang="en-US" sz="1600" b="1" dirty="0" smtClean="0">
                        <a:solidFill>
                          <a:srgbClr val="0033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(conidia ml</a:t>
                      </a:r>
                      <a:r>
                        <a:rPr lang="en-US" sz="1600" b="1" baseline="30000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-1</a:t>
                      </a:r>
                      <a:r>
                        <a:rPr lang="en-US" sz="1600" b="1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n-US" sz="1600" b="1" dirty="0">
                        <a:solidFill>
                          <a:srgbClr val="0033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95 % </a:t>
                      </a:r>
                      <a:r>
                        <a:rPr lang="en-US" sz="1600" b="1" dirty="0" err="1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Fiducial</a:t>
                      </a:r>
                      <a:r>
                        <a:rPr lang="en-US" sz="1600" b="1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 limit</a:t>
                      </a:r>
                      <a:endParaRPr lang="en-US" sz="1600" b="1" dirty="0">
                        <a:solidFill>
                          <a:srgbClr val="0033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638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LL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en-US" sz="1600" b="1" baseline="30000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conidia ml</a:t>
                      </a:r>
                      <a:r>
                        <a:rPr lang="en-US" sz="1600" b="1" baseline="30000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-1</a:t>
                      </a:r>
                      <a:r>
                        <a:rPr lang="en-US" sz="1600" b="1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n-US" sz="1600" b="1" dirty="0">
                        <a:solidFill>
                          <a:srgbClr val="0033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UL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en-US" sz="1600" b="1" baseline="30000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conidia ml</a:t>
                      </a:r>
                      <a:r>
                        <a:rPr lang="en-US" sz="1600" b="1" baseline="30000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-1</a:t>
                      </a:r>
                      <a:r>
                        <a:rPr lang="en-US" sz="1600" b="1" dirty="0" smtClean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n-US" sz="1600" b="1" dirty="0">
                        <a:solidFill>
                          <a:srgbClr val="0033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Nymph</a:t>
                      </a:r>
                      <a:endParaRPr lang="en-US" sz="1600" b="1" dirty="0">
                        <a:solidFill>
                          <a:srgbClr val="003366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336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1.516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336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Y=2.45+0.34x</a:t>
                      </a:r>
                      <a:endParaRPr lang="en-US" sz="1600" b="1" dirty="0">
                        <a:solidFill>
                          <a:srgbClr val="003366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336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4.5 x 10</a:t>
                      </a:r>
                      <a:r>
                        <a:rPr lang="en-US" sz="1600" b="1" baseline="30000" dirty="0">
                          <a:solidFill>
                            <a:srgbClr val="00336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</a:t>
                      </a:r>
                      <a:endParaRPr lang="en-US" sz="1600" b="1" dirty="0">
                        <a:solidFill>
                          <a:srgbClr val="003366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336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1.1X10</a:t>
                      </a:r>
                      <a:r>
                        <a:rPr lang="en-US" sz="1600" b="1" baseline="30000" dirty="0">
                          <a:solidFill>
                            <a:srgbClr val="00336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</a:t>
                      </a:r>
                      <a:endParaRPr lang="en-US" sz="1600" b="1" dirty="0">
                        <a:solidFill>
                          <a:srgbClr val="003366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336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1.8X10</a:t>
                      </a:r>
                      <a:r>
                        <a:rPr lang="en-US" sz="1600" b="1" baseline="30000" dirty="0">
                          <a:solidFill>
                            <a:srgbClr val="00336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</a:t>
                      </a:r>
                      <a:endParaRPr lang="en-US" sz="1600" b="1" dirty="0">
                        <a:solidFill>
                          <a:srgbClr val="003366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3366"/>
                          </a:solidFill>
                          <a:latin typeface="Arial" pitchFamily="34" charset="0"/>
                          <a:cs typeface="Arial" pitchFamily="34" charset="0"/>
                        </a:rPr>
                        <a:t>Adult</a:t>
                      </a:r>
                      <a:endParaRPr lang="en-US" sz="1600" b="1">
                        <a:solidFill>
                          <a:srgbClr val="003366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336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1.099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336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Y= </a:t>
                      </a:r>
                      <a:r>
                        <a:rPr lang="en-US" sz="1600" b="1" dirty="0" smtClean="0">
                          <a:solidFill>
                            <a:srgbClr val="00336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0.91+0.53x</a:t>
                      </a:r>
                      <a:endParaRPr lang="en-US" sz="1600" b="1" dirty="0">
                        <a:solidFill>
                          <a:srgbClr val="003366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336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5.2 x 10</a:t>
                      </a:r>
                      <a:r>
                        <a:rPr lang="en-US" sz="1600" b="1" baseline="30000">
                          <a:solidFill>
                            <a:srgbClr val="00336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</a:t>
                      </a:r>
                      <a:endParaRPr lang="en-US" sz="1600" b="1">
                        <a:solidFill>
                          <a:srgbClr val="003366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336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1.2 x 10</a:t>
                      </a:r>
                      <a:r>
                        <a:rPr lang="en-US" sz="1600" b="1" baseline="30000" dirty="0">
                          <a:solidFill>
                            <a:srgbClr val="00336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</a:t>
                      </a:r>
                      <a:endParaRPr lang="en-US" sz="1600" b="1" dirty="0">
                        <a:solidFill>
                          <a:srgbClr val="003366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336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1.9 x 10</a:t>
                      </a:r>
                      <a:r>
                        <a:rPr lang="en-US" sz="1600" b="1" baseline="30000" dirty="0">
                          <a:solidFill>
                            <a:srgbClr val="00336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</a:t>
                      </a:r>
                      <a:endParaRPr lang="en-US" sz="1600" b="1" dirty="0">
                        <a:solidFill>
                          <a:srgbClr val="003366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914400" y="1371600"/>
          <a:ext cx="7391398" cy="1691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64094"/>
                <a:gridCol w="642731"/>
                <a:gridCol w="1542553"/>
                <a:gridCol w="1016681"/>
                <a:gridCol w="1396538"/>
                <a:gridCol w="1828801"/>
              </a:tblGrid>
              <a:tr h="37084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Stage</a:t>
                      </a:r>
                    </a:p>
                    <a:p>
                      <a:pPr algn="ctr"/>
                      <a:endParaRPr lang="en-US" sz="16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r>
                        <a:rPr lang="en-US" sz="1600" b="1" baseline="30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2</a:t>
                      </a:r>
                      <a:endParaRPr lang="en-US" sz="1600" b="1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sz="16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Regression Equation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sz="16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LT</a:t>
                      </a:r>
                      <a:r>
                        <a:rPr lang="en-US" sz="1600" b="1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  <a:endParaRPr lang="en-US" sz="1600" b="1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(h)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sz="16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95 % </a:t>
                      </a:r>
                      <a:r>
                        <a:rPr lang="en-US" sz="1600" b="1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Fiducial</a:t>
                      </a:r>
                      <a:r>
                        <a:rPr lang="en-US" sz="16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limit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sz="16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UL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Nymph</a:t>
                      </a:r>
                      <a:endParaRPr lang="en-US" sz="1600" b="1" dirty="0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002060"/>
                          </a:solidFill>
                          <a:latin typeface="Arial"/>
                          <a:ea typeface="Times New Roman"/>
                        </a:rPr>
                        <a:t>0.90</a:t>
                      </a:r>
                      <a:endParaRPr lang="en-US" sz="1600" b="1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Arial"/>
                          <a:ea typeface="Times New Roman"/>
                        </a:rPr>
                        <a:t>Y=1.84+3.85x</a:t>
                      </a:r>
                      <a:endParaRPr lang="en-US" sz="1600" b="1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Arial"/>
                          <a:ea typeface="Times New Roman"/>
                        </a:rPr>
                        <a:t>158.40</a:t>
                      </a:r>
                      <a:endParaRPr lang="en-US" sz="1600" b="1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Arial"/>
                          <a:ea typeface="Times New Roman"/>
                        </a:rPr>
                        <a:t>142.8</a:t>
                      </a:r>
                      <a:endParaRPr lang="en-US" sz="1600" b="1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2060"/>
                          </a:solidFill>
                          <a:latin typeface="Arial"/>
                          <a:ea typeface="Times New Roman"/>
                        </a:rPr>
                        <a:t>175.68</a:t>
                      </a:r>
                      <a:endParaRPr lang="en-US" sz="1600" b="1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Adult</a:t>
                      </a:r>
                      <a:endParaRPr lang="en-US" sz="1600" b="1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b="1">
                          <a:solidFill>
                            <a:srgbClr val="002060"/>
                          </a:solidFill>
                          <a:latin typeface="Arial"/>
                          <a:ea typeface="Times New Roman"/>
                        </a:rPr>
                        <a:t>0.18</a:t>
                      </a:r>
                      <a:endParaRPr lang="en-US" sz="1600" b="1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Arial"/>
                          <a:ea typeface="Times New Roman"/>
                        </a:rPr>
                        <a:t>Y=1.37+4.21x</a:t>
                      </a:r>
                      <a:endParaRPr lang="en-US" sz="1600" b="1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2060"/>
                          </a:solidFill>
                          <a:latin typeface="Arial"/>
                          <a:ea typeface="Times New Roman"/>
                        </a:rPr>
                        <a:t>174.96</a:t>
                      </a:r>
                      <a:endParaRPr lang="en-US" sz="1600" b="1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Arial"/>
                          <a:ea typeface="Times New Roman"/>
                        </a:rPr>
                        <a:t>154.56</a:t>
                      </a:r>
                      <a:endParaRPr lang="en-US" sz="1600" b="1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Arial"/>
                          <a:ea typeface="Times New Roman"/>
                        </a:rPr>
                        <a:t>198.00</a:t>
                      </a:r>
                      <a:endParaRPr lang="en-US" sz="1600" b="1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0668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sz="2200" b="1" dirty="0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Time -  Mortality response of different stages of </a:t>
            </a:r>
            <a:r>
              <a:rPr lang="en-US" sz="2200" b="1" dirty="0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200" b="1" dirty="0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</a:br>
            <a:r>
              <a:rPr lang="en-US" sz="2200" b="1" i="1" dirty="0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n-US" sz="2200" b="1" i="1" dirty="0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2200" b="1" i="1" dirty="0" err="1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solenopsis</a:t>
            </a:r>
            <a:r>
              <a:rPr lang="en-US" sz="2200" b="1" i="1" dirty="0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200" b="1" dirty="0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to</a:t>
            </a:r>
            <a:r>
              <a:rPr lang="en-US" sz="2200" b="1" i="1" dirty="0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200" b="1" i="1" dirty="0" err="1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C.cladosporioides</a:t>
            </a:r>
            <a:r>
              <a:rPr lang="en-US" sz="2200" b="1" dirty="0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200" b="1" dirty="0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</a:br>
            <a:endParaRPr lang="en-US" sz="2200" b="1" dirty="0">
              <a:solidFill>
                <a:schemeClr val="accent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685800" y="3276600"/>
            <a:ext cx="8229600" cy="838200"/>
          </a:xfrm>
          <a:prstGeom prst="rect">
            <a:avLst/>
          </a:prstGeom>
        </p:spPr>
        <p:txBody>
          <a:bodyPr anchor="ctr">
            <a:normAutofit fontScale="250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41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en-US" sz="41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en-US" sz="1400" b="1" dirty="0"/>
              <a:t> </a:t>
            </a:r>
            <a:r>
              <a:rPr lang="en-US" sz="8000" b="1" dirty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Time  -  Mortality response of different stages of </a:t>
            </a:r>
            <a:endParaRPr lang="en-US" sz="8000" b="1" dirty="0" smtClean="0">
              <a:solidFill>
                <a:schemeClr val="accent4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20000"/>
              </a:lnSpc>
              <a:defRPr/>
            </a:pPr>
            <a:r>
              <a:rPr lang="en-US" sz="8000" b="1" i="1" dirty="0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n-US" sz="8000" b="1" i="1" dirty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8000" b="1" i="1" dirty="0" err="1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marginatus</a:t>
            </a:r>
            <a:r>
              <a:rPr lang="en-US" sz="8000" b="1" dirty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 to</a:t>
            </a:r>
            <a:r>
              <a:rPr lang="en-US" sz="8000" b="1" i="1" dirty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8000" b="1" i="1" dirty="0" err="1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C.cladosporioides</a:t>
            </a:r>
            <a:endParaRPr lang="en-US" sz="8000" b="1" dirty="0">
              <a:solidFill>
                <a:schemeClr val="accent4"/>
              </a:solidFill>
              <a:latin typeface="Arial" pitchFamily="34" charset="0"/>
              <a:cs typeface="Arial" pitchFamily="34" charset="0"/>
            </a:endParaRPr>
          </a:p>
          <a:p>
            <a:pPr algn="ctr" eaLnBrk="1" fontAlgn="auto" hangingPunct="1">
              <a:spcAft>
                <a:spcPts val="0"/>
              </a:spcAft>
              <a:defRPr/>
            </a:pPr>
            <a:endParaRPr lang="en-US" sz="4100" b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Content Placeholder 3"/>
          <p:cNvGraphicFramePr>
            <a:graphicFrameLocks/>
          </p:cNvGraphicFramePr>
          <p:nvPr/>
        </p:nvGraphicFramePr>
        <p:xfrm>
          <a:off x="914400" y="4191000"/>
          <a:ext cx="7467601" cy="14605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8879"/>
                <a:gridCol w="553156"/>
                <a:gridCol w="1672166"/>
                <a:gridCol w="1143000"/>
                <a:gridCol w="1371600"/>
                <a:gridCol w="1828800"/>
              </a:tblGrid>
              <a:tr h="37084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660066"/>
                          </a:solidFill>
                          <a:latin typeface="Arial" pitchFamily="34" charset="0"/>
                          <a:cs typeface="Arial" pitchFamily="34" charset="0"/>
                        </a:rPr>
                        <a:t>Stage</a:t>
                      </a:r>
                      <a:endParaRPr lang="en-US" sz="1600" b="1" dirty="0">
                        <a:solidFill>
                          <a:srgbClr val="66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660066"/>
                          </a:solidFill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r>
                        <a:rPr lang="en-US" sz="1600" b="1" baseline="30000" dirty="0" smtClean="0">
                          <a:solidFill>
                            <a:srgbClr val="660066"/>
                          </a:solidFill>
                          <a:latin typeface="Arial" pitchFamily="34" charset="0"/>
                          <a:cs typeface="Arial" pitchFamily="34" charset="0"/>
                        </a:rPr>
                        <a:t> 2</a:t>
                      </a:r>
                      <a:endParaRPr lang="en-US" sz="1600" b="1" dirty="0">
                        <a:solidFill>
                          <a:srgbClr val="66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660066"/>
                          </a:solidFill>
                          <a:latin typeface="Arial" pitchFamily="34" charset="0"/>
                          <a:cs typeface="Arial" pitchFamily="34" charset="0"/>
                        </a:rPr>
                        <a:t>Regression Equation</a:t>
                      </a:r>
                      <a:endParaRPr lang="en-US" sz="1600" b="1" dirty="0">
                        <a:solidFill>
                          <a:srgbClr val="66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660066"/>
                          </a:solidFill>
                          <a:latin typeface="Arial" pitchFamily="34" charset="0"/>
                          <a:cs typeface="Arial" pitchFamily="34" charset="0"/>
                        </a:rPr>
                        <a:t>LT</a:t>
                      </a:r>
                      <a:r>
                        <a:rPr lang="en-US" sz="1600" b="1" baseline="-25000" dirty="0" smtClean="0">
                          <a:solidFill>
                            <a:srgbClr val="660066"/>
                          </a:solidFill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  <a:endParaRPr lang="en-US" sz="1600" b="1" dirty="0" smtClean="0">
                        <a:solidFill>
                          <a:srgbClr val="66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660066"/>
                          </a:solidFill>
                          <a:latin typeface="Arial" pitchFamily="34" charset="0"/>
                          <a:cs typeface="Arial" pitchFamily="34" charset="0"/>
                        </a:rPr>
                        <a:t>(h)</a:t>
                      </a:r>
                      <a:endParaRPr lang="en-US" sz="1600" b="1" dirty="0">
                        <a:solidFill>
                          <a:srgbClr val="66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660066"/>
                          </a:solidFill>
                          <a:latin typeface="Arial" pitchFamily="34" charset="0"/>
                          <a:cs typeface="Arial" pitchFamily="34" charset="0"/>
                        </a:rPr>
                        <a:t>95 % </a:t>
                      </a:r>
                      <a:r>
                        <a:rPr lang="en-US" sz="1600" b="1" dirty="0" err="1" smtClean="0">
                          <a:solidFill>
                            <a:srgbClr val="660066"/>
                          </a:solidFill>
                          <a:latin typeface="Arial" pitchFamily="34" charset="0"/>
                          <a:cs typeface="Arial" pitchFamily="34" charset="0"/>
                        </a:rPr>
                        <a:t>Fiducial</a:t>
                      </a:r>
                      <a:r>
                        <a:rPr lang="en-US" sz="1600" b="1" dirty="0" smtClean="0">
                          <a:solidFill>
                            <a:srgbClr val="660066"/>
                          </a:solidFill>
                          <a:latin typeface="Arial" pitchFamily="34" charset="0"/>
                          <a:cs typeface="Arial" pitchFamily="34" charset="0"/>
                        </a:rPr>
                        <a:t> limit</a:t>
                      </a:r>
                      <a:endParaRPr lang="en-US" sz="1600" b="1" dirty="0">
                        <a:solidFill>
                          <a:srgbClr val="66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1496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660066"/>
                          </a:solidFill>
                          <a:latin typeface="Arial" pitchFamily="34" charset="0"/>
                          <a:cs typeface="Arial" pitchFamily="34" charset="0"/>
                        </a:rPr>
                        <a:t>LL</a:t>
                      </a:r>
                      <a:endParaRPr lang="en-US" sz="1600" b="1" dirty="0">
                        <a:solidFill>
                          <a:srgbClr val="66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660066"/>
                          </a:solidFill>
                          <a:latin typeface="Arial" pitchFamily="34" charset="0"/>
                          <a:cs typeface="Arial" pitchFamily="34" charset="0"/>
                        </a:rPr>
                        <a:t>UL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660066"/>
                          </a:solidFill>
                          <a:latin typeface="Arial" pitchFamily="34" charset="0"/>
                          <a:cs typeface="Arial" pitchFamily="34" charset="0"/>
                        </a:rPr>
                        <a:t>Nymph</a:t>
                      </a:r>
                      <a:endParaRPr lang="en-US" sz="1600" b="1" dirty="0">
                        <a:solidFill>
                          <a:srgbClr val="660066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660066"/>
                          </a:solidFill>
                          <a:latin typeface="Arial"/>
                          <a:ea typeface="Times New Roman"/>
                        </a:rPr>
                        <a:t>0.12</a:t>
                      </a:r>
                      <a:endParaRPr lang="en-US" sz="1600" b="1" dirty="0">
                        <a:solidFill>
                          <a:srgbClr val="66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660066"/>
                          </a:solidFill>
                          <a:latin typeface="Arial"/>
                          <a:ea typeface="Times New Roman"/>
                        </a:rPr>
                        <a:t>Y=0.99+4.49x</a:t>
                      </a:r>
                      <a:endParaRPr lang="en-US" sz="1600" b="1" dirty="0">
                        <a:solidFill>
                          <a:srgbClr val="66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660066"/>
                          </a:solidFill>
                          <a:latin typeface="Arial"/>
                          <a:ea typeface="Times New Roman"/>
                        </a:rPr>
                        <a:t>188.66</a:t>
                      </a:r>
                      <a:endParaRPr lang="en-US" sz="1600" b="1" dirty="0">
                        <a:solidFill>
                          <a:srgbClr val="66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660066"/>
                          </a:solidFill>
                          <a:latin typeface="Arial"/>
                          <a:ea typeface="Times New Roman"/>
                        </a:rPr>
                        <a:t>152.20</a:t>
                      </a:r>
                      <a:endParaRPr lang="en-US" sz="1600" b="1" dirty="0">
                        <a:solidFill>
                          <a:srgbClr val="66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rgbClr val="660066"/>
                          </a:solidFill>
                          <a:latin typeface="Arial"/>
                          <a:ea typeface="Times New Roman"/>
                        </a:rPr>
                        <a:t>216.00</a:t>
                      </a:r>
                      <a:endParaRPr lang="en-US" sz="1600" b="1" dirty="0">
                        <a:solidFill>
                          <a:srgbClr val="66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660066"/>
                          </a:solidFill>
                          <a:latin typeface="Arial" pitchFamily="34" charset="0"/>
                          <a:cs typeface="Arial" pitchFamily="34" charset="0"/>
                        </a:rPr>
                        <a:t>Adult</a:t>
                      </a:r>
                      <a:endParaRPr lang="en-US" sz="1600" b="1">
                        <a:solidFill>
                          <a:srgbClr val="660066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660066"/>
                          </a:solidFill>
                          <a:latin typeface="Arial"/>
                          <a:ea typeface="Times New Roman"/>
                        </a:rPr>
                        <a:t>0.06</a:t>
                      </a:r>
                      <a:endParaRPr lang="en-US" sz="1600" b="1">
                        <a:solidFill>
                          <a:srgbClr val="66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660066"/>
                          </a:solidFill>
                          <a:latin typeface="Arial"/>
                          <a:ea typeface="Times New Roman"/>
                        </a:rPr>
                        <a:t>Y= 0.25+5.28x </a:t>
                      </a:r>
                      <a:endParaRPr lang="en-US" sz="1600" b="1">
                        <a:solidFill>
                          <a:srgbClr val="66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660066"/>
                          </a:solidFill>
                          <a:latin typeface="Arial"/>
                          <a:ea typeface="Times New Roman"/>
                        </a:rPr>
                        <a:t>191.04</a:t>
                      </a:r>
                      <a:endParaRPr lang="en-US" sz="1600" b="1" dirty="0">
                        <a:solidFill>
                          <a:srgbClr val="66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660066"/>
                          </a:solidFill>
                          <a:latin typeface="Arial"/>
                          <a:ea typeface="Times New Roman"/>
                        </a:rPr>
                        <a:t>168.48</a:t>
                      </a:r>
                      <a:endParaRPr lang="en-US" sz="1600" b="1">
                        <a:solidFill>
                          <a:srgbClr val="66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660066"/>
                          </a:solidFill>
                          <a:latin typeface="Arial"/>
                          <a:ea typeface="Times New Roman"/>
                        </a:rPr>
                        <a:t>216.96</a:t>
                      </a:r>
                      <a:endParaRPr lang="en-US" sz="1600" b="1" dirty="0">
                        <a:solidFill>
                          <a:srgbClr val="66006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43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1800" b="1" dirty="0" smtClean="0"/>
              <a:t>The </a:t>
            </a:r>
            <a:r>
              <a:rPr lang="en-US" sz="1800" b="1" dirty="0" err="1" smtClean="0"/>
              <a:t>entomogenous</a:t>
            </a:r>
            <a:r>
              <a:rPr lang="en-US" sz="1800" b="1" dirty="0" smtClean="0"/>
              <a:t> fungi </a:t>
            </a:r>
            <a:r>
              <a:rPr lang="en-US" sz="1800" b="1" i="1" dirty="0" err="1" smtClean="0"/>
              <a:t>Cladosporium</a:t>
            </a:r>
            <a:r>
              <a:rPr lang="en-US" sz="1800" b="1" dirty="0" smtClean="0"/>
              <a:t> spp. have been isolated from different insect (Abdel-</a:t>
            </a:r>
            <a:r>
              <a:rPr lang="en-US" sz="1800" b="1" dirty="0" err="1" smtClean="0"/>
              <a:t>Baky</a:t>
            </a:r>
            <a:r>
              <a:rPr lang="en-US" sz="1800" b="1" dirty="0" smtClean="0"/>
              <a:t> and Abdel-Salam 2003; </a:t>
            </a:r>
            <a:r>
              <a:rPr lang="en-US" sz="1800" b="1" dirty="0" err="1" smtClean="0"/>
              <a:t>Perea</a:t>
            </a:r>
            <a:r>
              <a:rPr lang="en-US" sz="1800" b="1" dirty="0" smtClean="0"/>
              <a:t> </a:t>
            </a:r>
            <a:r>
              <a:rPr lang="en-US" sz="1800" b="1" i="1" dirty="0" smtClean="0"/>
              <a:t>et al</a:t>
            </a:r>
            <a:r>
              <a:rPr lang="en-US" sz="1800" b="1" dirty="0" smtClean="0"/>
              <a:t>. 2003) and mite (Pena </a:t>
            </a:r>
            <a:r>
              <a:rPr lang="en-US" sz="1800" b="1" i="1" dirty="0" smtClean="0"/>
              <a:t>et al</a:t>
            </a:r>
            <a:r>
              <a:rPr lang="en-US" sz="1800" b="1" dirty="0" smtClean="0"/>
              <a:t>., 1996; Van </a:t>
            </a:r>
            <a:r>
              <a:rPr lang="en-US" sz="1800" b="1" dirty="0" err="1" smtClean="0"/>
              <a:t>der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Geest</a:t>
            </a:r>
            <a:r>
              <a:rPr lang="en-US" sz="1800" b="1" dirty="0" smtClean="0"/>
              <a:t> </a:t>
            </a:r>
            <a:r>
              <a:rPr lang="en-US" sz="1800" b="1" i="1" dirty="0" smtClean="0"/>
              <a:t>et al</a:t>
            </a:r>
            <a:r>
              <a:rPr lang="en-US" sz="1800" b="1" dirty="0" smtClean="0"/>
              <a:t>., 2000) hosts in nature in different regions of the world. </a:t>
            </a:r>
          </a:p>
          <a:p>
            <a:pPr>
              <a:defRPr/>
            </a:pPr>
            <a:r>
              <a:rPr lang="en-US" sz="1800" b="1" dirty="0" smtClean="0"/>
              <a:t>Natural occurrence of </a:t>
            </a:r>
            <a:r>
              <a:rPr lang="en-US" sz="1800" b="1" i="1" dirty="0" err="1" smtClean="0"/>
              <a:t>Cladosporium</a:t>
            </a:r>
            <a:r>
              <a:rPr lang="en-US" sz="1800" b="1" i="1" dirty="0" smtClean="0"/>
              <a:t> </a:t>
            </a:r>
            <a:r>
              <a:rPr lang="en-US" sz="1800" b="1" i="1" dirty="0" err="1" smtClean="0"/>
              <a:t>oxysporum</a:t>
            </a:r>
            <a:r>
              <a:rPr lang="en-US" sz="1800" b="1" dirty="0" smtClean="0"/>
              <a:t> (</a:t>
            </a:r>
            <a:r>
              <a:rPr lang="en-US" sz="1800" b="1" dirty="0" err="1" smtClean="0"/>
              <a:t>Berk</a:t>
            </a:r>
            <a:r>
              <a:rPr lang="en-US" sz="1800" b="1" dirty="0" smtClean="0"/>
              <a:t>. and Curt.) was also reported on </a:t>
            </a:r>
            <a:r>
              <a:rPr lang="en-US" sz="1800" b="1" i="1" dirty="0" err="1" smtClean="0"/>
              <a:t>Planococcus</a:t>
            </a:r>
            <a:r>
              <a:rPr lang="en-US" sz="1800" b="1" i="1" dirty="0" smtClean="0"/>
              <a:t> </a:t>
            </a:r>
            <a:r>
              <a:rPr lang="en-US" sz="1800" b="1" i="1" dirty="0" err="1" smtClean="0"/>
              <a:t>citri</a:t>
            </a:r>
            <a:r>
              <a:rPr lang="en-US" sz="1800" b="1" dirty="0" smtClean="0"/>
              <a:t> (</a:t>
            </a:r>
            <a:r>
              <a:rPr lang="en-US" sz="1800" b="1" dirty="0" err="1" smtClean="0"/>
              <a:t>Risso</a:t>
            </a:r>
            <a:r>
              <a:rPr lang="en-US" sz="1800" b="1" dirty="0" smtClean="0"/>
              <a:t>) (</a:t>
            </a:r>
            <a:r>
              <a:rPr lang="en-US" sz="1800" b="1" dirty="0" err="1" smtClean="0"/>
              <a:t>Samways</a:t>
            </a:r>
            <a:r>
              <a:rPr lang="en-US" sz="1800" b="1" dirty="0" smtClean="0"/>
              <a:t> and </a:t>
            </a:r>
            <a:r>
              <a:rPr lang="en-US" sz="1800" b="1" dirty="0" err="1" smtClean="0"/>
              <a:t>Grech</a:t>
            </a:r>
            <a:r>
              <a:rPr lang="en-US" sz="1800" b="1" dirty="0" smtClean="0"/>
              <a:t>, 1986).</a:t>
            </a:r>
          </a:p>
          <a:p>
            <a:pPr>
              <a:defRPr/>
            </a:pPr>
            <a:r>
              <a:rPr lang="en-US" sz="1800" b="1" dirty="0" smtClean="0"/>
              <a:t> Natural infection of </a:t>
            </a:r>
            <a:r>
              <a:rPr lang="en-US" sz="1800" b="1" i="1" dirty="0" smtClean="0"/>
              <a:t>T. </a:t>
            </a:r>
            <a:r>
              <a:rPr lang="en-US" sz="1800" b="1" i="1" dirty="0" err="1" smtClean="0"/>
              <a:t>urticae</a:t>
            </a:r>
            <a:r>
              <a:rPr lang="en-US" sz="1800" b="1" dirty="0" smtClean="0"/>
              <a:t> by </a:t>
            </a:r>
            <a:r>
              <a:rPr lang="en-US" sz="1800" b="1" i="1" dirty="0" smtClean="0"/>
              <a:t>C. </a:t>
            </a:r>
            <a:r>
              <a:rPr lang="en-US" sz="1800" b="1" i="1" dirty="0" err="1" smtClean="0"/>
              <a:t>cladosporioides</a:t>
            </a:r>
            <a:r>
              <a:rPr lang="en-US" sz="1800" b="1" i="1" dirty="0" smtClean="0"/>
              <a:t> </a:t>
            </a:r>
            <a:r>
              <a:rPr lang="en-US" sz="1800" b="1" dirty="0" smtClean="0"/>
              <a:t>(50.95 to 74.76%) was also reported</a:t>
            </a:r>
            <a:r>
              <a:rPr lang="en-US" sz="1800" b="1" i="1" dirty="0" smtClean="0"/>
              <a:t> </a:t>
            </a:r>
            <a:r>
              <a:rPr lang="en-US" sz="1800" b="1" dirty="0" smtClean="0"/>
              <a:t>by </a:t>
            </a:r>
            <a:r>
              <a:rPr lang="en-US" sz="1800" b="1" dirty="0" err="1" smtClean="0"/>
              <a:t>Eken</a:t>
            </a:r>
            <a:r>
              <a:rPr lang="en-US" sz="1800" b="1" dirty="0" smtClean="0"/>
              <a:t> and </a:t>
            </a:r>
            <a:r>
              <a:rPr lang="en-US" sz="1800" b="1" dirty="0" err="1" smtClean="0"/>
              <a:t>Hayat</a:t>
            </a:r>
            <a:r>
              <a:rPr lang="en-US" sz="1800" b="1" dirty="0" smtClean="0"/>
              <a:t> (2009) in Turkey </a:t>
            </a:r>
            <a:r>
              <a:rPr lang="en-US" sz="1800" b="1" dirty="0" err="1" smtClean="0"/>
              <a:t>Jeyarani</a:t>
            </a:r>
            <a:r>
              <a:rPr lang="en-US" sz="1800" b="1" dirty="0" smtClean="0"/>
              <a:t> et al., 2012 in India. </a:t>
            </a:r>
          </a:p>
          <a:p>
            <a:pPr>
              <a:defRPr/>
            </a:pPr>
            <a:r>
              <a:rPr lang="en-US" sz="1800" b="1" i="1" dirty="0" err="1" smtClean="0"/>
              <a:t>Leanicillium</a:t>
            </a:r>
            <a:r>
              <a:rPr lang="en-US" sz="1800" b="1" i="1" dirty="0" smtClean="0"/>
              <a:t> </a:t>
            </a:r>
            <a:r>
              <a:rPr lang="en-US" sz="1800" b="1" i="1" dirty="0" err="1" smtClean="0"/>
              <a:t>lecanii</a:t>
            </a:r>
            <a:r>
              <a:rPr lang="en-US" sz="1800" b="1" i="1" dirty="0" smtClean="0"/>
              <a:t> </a:t>
            </a:r>
            <a:r>
              <a:rPr lang="en-US" sz="1800" b="1" dirty="0" smtClean="0"/>
              <a:t>(</a:t>
            </a:r>
            <a:r>
              <a:rPr lang="en-US" sz="1800" b="1" dirty="0" err="1" smtClean="0"/>
              <a:t>Banu</a:t>
            </a:r>
            <a:r>
              <a:rPr lang="en-US" sz="1800" b="1" dirty="0" smtClean="0"/>
              <a:t> </a:t>
            </a:r>
            <a:r>
              <a:rPr lang="en-US" sz="1800" b="1" i="1" dirty="0" smtClean="0"/>
              <a:t>et al</a:t>
            </a:r>
            <a:r>
              <a:rPr lang="en-US" sz="1800" b="1" dirty="0" smtClean="0"/>
              <a:t>., 2009)</a:t>
            </a:r>
          </a:p>
          <a:p>
            <a:pPr>
              <a:defRPr/>
            </a:pPr>
            <a:r>
              <a:rPr lang="en-US" sz="1800" b="1" i="1" dirty="0" err="1" smtClean="0"/>
              <a:t>Fusarium</a:t>
            </a:r>
            <a:r>
              <a:rPr lang="en-US" sz="1800" b="1" i="1" dirty="0" smtClean="0"/>
              <a:t> </a:t>
            </a:r>
            <a:r>
              <a:rPr lang="en-US" sz="1800" b="1" i="1" dirty="0" err="1" smtClean="0"/>
              <a:t>pallidoroseum</a:t>
            </a:r>
            <a:r>
              <a:rPr lang="en-US" sz="1800" b="1" i="1" dirty="0" smtClean="0"/>
              <a:t> </a:t>
            </a:r>
            <a:r>
              <a:rPr lang="en-US" sz="1800" b="1" dirty="0" smtClean="0"/>
              <a:t>(</a:t>
            </a:r>
            <a:r>
              <a:rPr lang="en-US" sz="1800" b="1" dirty="0" err="1" smtClean="0"/>
              <a:t>Monga</a:t>
            </a:r>
            <a:r>
              <a:rPr lang="en-US" sz="1800" b="1" dirty="0" smtClean="0"/>
              <a:t> </a:t>
            </a:r>
            <a:r>
              <a:rPr lang="en-US" sz="1800" b="1" i="1" dirty="0" smtClean="0"/>
              <a:t>et al</a:t>
            </a:r>
            <a:r>
              <a:rPr lang="en-US" sz="1800" b="1" dirty="0" smtClean="0"/>
              <a:t>., 2010)</a:t>
            </a:r>
          </a:p>
          <a:p>
            <a:pPr>
              <a:defRPr/>
            </a:pPr>
            <a:r>
              <a:rPr lang="en-US" sz="1800" b="1" dirty="0" smtClean="0"/>
              <a:t>54 </a:t>
            </a:r>
            <a:r>
              <a:rPr lang="en-US" sz="1800" b="1" dirty="0" smtClean="0"/>
              <a:t>isolates of entomopathogenic fungi from mealy bug.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419600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US" sz="3100" b="1" dirty="0" smtClean="0">
                <a:latin typeface="Arial" pitchFamily="34" charset="0"/>
                <a:cs typeface="Arial" pitchFamily="34" charset="0"/>
              </a:rPr>
              <a:t>This is the first record on the natural infection caused by </a:t>
            </a:r>
            <a:r>
              <a:rPr lang="en-US" sz="3100" b="1" i="1" dirty="0" err="1" smtClean="0">
                <a:latin typeface="Arial" pitchFamily="34" charset="0"/>
                <a:cs typeface="Arial" pitchFamily="34" charset="0"/>
              </a:rPr>
              <a:t>C.cladosporoides</a:t>
            </a:r>
            <a:r>
              <a:rPr lang="en-US" sz="3100" b="1" dirty="0" smtClean="0">
                <a:latin typeface="Arial" pitchFamily="34" charset="0"/>
                <a:cs typeface="Arial" pitchFamily="34" charset="0"/>
              </a:rPr>
              <a:t> on mealy bug from India.</a:t>
            </a:r>
          </a:p>
          <a:p>
            <a:pPr>
              <a:defRPr/>
            </a:pPr>
            <a:r>
              <a:rPr lang="en-US" sz="3100" b="1" dirty="0" smtClean="0">
                <a:latin typeface="Arial" pitchFamily="34" charset="0"/>
                <a:cs typeface="Arial" pitchFamily="34" charset="0"/>
              </a:rPr>
              <a:t> Present investigation demonstrates the effectiveness of the fungus </a:t>
            </a:r>
            <a:r>
              <a:rPr lang="en-US" sz="3100" b="1" i="1" dirty="0" smtClean="0">
                <a:latin typeface="Arial" pitchFamily="34" charset="0"/>
                <a:cs typeface="Arial" pitchFamily="34" charset="0"/>
              </a:rPr>
              <a:t>,C. </a:t>
            </a:r>
            <a:r>
              <a:rPr lang="en-US" sz="3100" b="1" i="1" dirty="0" err="1" smtClean="0">
                <a:latin typeface="Arial" pitchFamily="34" charset="0"/>
                <a:cs typeface="Arial" pitchFamily="34" charset="0"/>
              </a:rPr>
              <a:t>cladosporioides</a:t>
            </a:r>
            <a:r>
              <a:rPr lang="en-US" sz="3100" b="1" dirty="0" smtClean="0">
                <a:latin typeface="Arial" pitchFamily="34" charset="0"/>
                <a:cs typeface="Arial" pitchFamily="34" charset="0"/>
              </a:rPr>
              <a:t> against both </a:t>
            </a:r>
            <a:r>
              <a:rPr lang="en-US" sz="3100" b="1" i="1" dirty="0" err="1" smtClean="0">
                <a:latin typeface="Arial" pitchFamily="34" charset="0"/>
                <a:cs typeface="Arial" pitchFamily="34" charset="0"/>
              </a:rPr>
              <a:t>P.solenopsis</a:t>
            </a:r>
            <a:r>
              <a:rPr lang="en-US" sz="31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100" b="1" dirty="0" smtClean="0">
                <a:latin typeface="Arial" pitchFamily="34" charset="0"/>
                <a:cs typeface="Arial" pitchFamily="34" charset="0"/>
              </a:rPr>
              <a:t>and </a:t>
            </a:r>
            <a:r>
              <a:rPr lang="en-US" sz="3100" b="1" i="1" dirty="0" smtClean="0">
                <a:latin typeface="Arial" pitchFamily="34" charset="0"/>
                <a:cs typeface="Arial" pitchFamily="34" charset="0"/>
              </a:rPr>
              <a:t>P. </a:t>
            </a:r>
            <a:r>
              <a:rPr lang="en-US" sz="3100" b="1" i="1" dirty="0" err="1" smtClean="0">
                <a:latin typeface="Arial" pitchFamily="34" charset="0"/>
                <a:cs typeface="Arial" pitchFamily="34" charset="0"/>
              </a:rPr>
              <a:t>marginatus</a:t>
            </a:r>
            <a:r>
              <a:rPr lang="en-US" sz="3100" b="1" dirty="0" smtClean="0">
                <a:latin typeface="Arial" pitchFamily="34" charset="0"/>
                <a:cs typeface="Arial" pitchFamily="34" charset="0"/>
              </a:rPr>
              <a:t> under laboratory condition. </a:t>
            </a:r>
          </a:p>
          <a:p>
            <a:pPr>
              <a:defRPr/>
            </a:pPr>
            <a:r>
              <a:rPr lang="en-US" sz="3100" b="1" dirty="0" err="1" smtClean="0">
                <a:latin typeface="Arial" pitchFamily="34" charset="0"/>
                <a:cs typeface="Arial" pitchFamily="34" charset="0"/>
              </a:rPr>
              <a:t>Histopathological</a:t>
            </a:r>
            <a:r>
              <a:rPr lang="en-US" sz="3100" b="1" dirty="0" smtClean="0">
                <a:latin typeface="Arial" pitchFamily="34" charset="0"/>
                <a:cs typeface="Arial" pitchFamily="34" charset="0"/>
              </a:rPr>
              <a:t> changes due to </a:t>
            </a:r>
            <a:r>
              <a:rPr lang="en-US" sz="3100" b="1" i="1" dirty="0" smtClean="0">
                <a:latin typeface="Arial" pitchFamily="34" charset="0"/>
                <a:cs typeface="Arial" pitchFamily="34" charset="0"/>
              </a:rPr>
              <a:t>C. </a:t>
            </a:r>
            <a:r>
              <a:rPr lang="en-US" sz="3100" b="1" i="1" dirty="0" err="1" smtClean="0">
                <a:latin typeface="Arial" pitchFamily="34" charset="0"/>
                <a:cs typeface="Arial" pitchFamily="34" charset="0"/>
              </a:rPr>
              <a:t>cladosporioides</a:t>
            </a:r>
            <a:r>
              <a:rPr lang="en-US" sz="3100" b="1" dirty="0" smtClean="0">
                <a:latin typeface="Arial" pitchFamily="34" charset="0"/>
                <a:cs typeface="Arial" pitchFamily="34" charset="0"/>
              </a:rPr>
              <a:t> on  mealy bug was </a:t>
            </a:r>
            <a:r>
              <a:rPr lang="en-US" sz="3100" b="1" dirty="0" smtClean="0">
                <a:latin typeface="Arial" pitchFamily="34" charset="0"/>
                <a:cs typeface="Arial" pitchFamily="34" charset="0"/>
              </a:rPr>
              <a:t>described.</a:t>
            </a:r>
            <a:endParaRPr lang="en-US" sz="3100" b="1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3100" b="1" dirty="0" smtClean="0">
                <a:latin typeface="Arial" pitchFamily="34" charset="0"/>
                <a:cs typeface="Arial" pitchFamily="34" charset="0"/>
              </a:rPr>
              <a:t>Further, research on the field efficacy of </a:t>
            </a:r>
            <a:r>
              <a:rPr lang="en-US" sz="3100" b="1" dirty="0" smtClean="0">
                <a:latin typeface="Arial" pitchFamily="34" charset="0"/>
                <a:cs typeface="Arial" pitchFamily="34" charset="0"/>
              </a:rPr>
              <a:t>this fungus </a:t>
            </a:r>
            <a:r>
              <a:rPr lang="en-US" sz="3100" b="1" dirty="0" smtClean="0">
                <a:latin typeface="Arial" pitchFamily="34" charset="0"/>
                <a:cs typeface="Arial" pitchFamily="34" charset="0"/>
              </a:rPr>
              <a:t>could wide open their potential for the </a:t>
            </a:r>
            <a:r>
              <a:rPr lang="en-US" sz="3100" b="1" dirty="0" err="1" smtClean="0">
                <a:latin typeface="Arial" pitchFamily="34" charset="0"/>
                <a:cs typeface="Arial" pitchFamily="34" charset="0"/>
              </a:rPr>
              <a:t>biosuppression</a:t>
            </a:r>
            <a:r>
              <a:rPr lang="en-US" sz="3100" b="1" dirty="0" smtClean="0">
                <a:latin typeface="Arial" pitchFamily="34" charset="0"/>
                <a:cs typeface="Arial" pitchFamily="34" charset="0"/>
              </a:rPr>
              <a:t> of </a:t>
            </a:r>
            <a:r>
              <a:rPr lang="en-US" sz="3100" b="1" i="1" dirty="0" smtClean="0">
                <a:latin typeface="Arial" pitchFamily="34" charset="0"/>
                <a:cs typeface="Arial" pitchFamily="34" charset="0"/>
              </a:rPr>
              <a:t>P </a:t>
            </a:r>
            <a:r>
              <a:rPr lang="en-US" sz="3100" b="1" i="1" dirty="0" err="1" smtClean="0">
                <a:latin typeface="Arial" pitchFamily="34" charset="0"/>
                <a:cs typeface="Arial" pitchFamily="34" charset="0"/>
              </a:rPr>
              <a:t>solenopsis</a:t>
            </a:r>
            <a:r>
              <a:rPr lang="en-US" sz="31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100" b="1" dirty="0" smtClean="0">
                <a:latin typeface="Arial" pitchFamily="34" charset="0"/>
                <a:cs typeface="Arial" pitchFamily="34" charset="0"/>
              </a:rPr>
              <a:t>and </a:t>
            </a:r>
            <a:r>
              <a:rPr lang="en-US" sz="3100" b="1" i="1" dirty="0" smtClean="0">
                <a:latin typeface="Arial" pitchFamily="34" charset="0"/>
                <a:cs typeface="Arial" pitchFamily="34" charset="0"/>
              </a:rPr>
              <a:t>P. </a:t>
            </a:r>
            <a:r>
              <a:rPr lang="en-US" sz="3100" b="1" i="1" dirty="0" err="1" smtClean="0">
                <a:latin typeface="Arial" pitchFamily="34" charset="0"/>
                <a:cs typeface="Arial" pitchFamily="34" charset="0"/>
              </a:rPr>
              <a:t>marginatus</a:t>
            </a:r>
            <a:r>
              <a:rPr lang="en-US" sz="3100" b="1" dirty="0" smtClean="0">
                <a:latin typeface="Arial" pitchFamily="34" charset="0"/>
                <a:cs typeface="Arial" pitchFamily="34" charset="0"/>
              </a:rPr>
              <a:t> so as to reduce the dependence on chemical control. 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838200"/>
            <a:ext cx="8229600" cy="487362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000" dirty="0" smtClean="0">
                <a:solidFill>
                  <a:schemeClr val="tx1"/>
                </a:solidFill>
                <a:latin typeface="+mn-lt"/>
              </a:rPr>
              <a:t>Conclusion</a:t>
            </a:r>
            <a:endParaRPr lang="en-US" sz="40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0" y="0"/>
          <a:ext cx="809625" cy="809625"/>
        </p:xfrm>
        <a:graphic>
          <a:graphicData uri="http://schemas.openxmlformats.org/presentationml/2006/ole">
            <p:oleObj spid="_x0000_s30722" r:id="rId3" imgW="952633" imgH="1209524" progId="">
              <p:embed/>
            </p:oleObj>
          </a:graphicData>
        </a:graphic>
      </p:graphicFrame>
      <p:pic>
        <p:nvPicPr>
          <p:cNvPr id="30723" name="Picture 3" descr="HOME"/>
          <p:cNvPicPr>
            <a:picLocks noChangeAspect="1" noChangeArrowheads="1"/>
          </p:cNvPicPr>
          <p:nvPr/>
        </p:nvPicPr>
        <p:blipFill>
          <a:blip r:embed="rId4" r:link="rId5" cstate="print"/>
          <a:srcRect/>
          <a:stretch>
            <a:fillRect/>
          </a:stretch>
        </p:blipFill>
        <p:spPr bwMode="auto">
          <a:xfrm>
            <a:off x="8356600" y="0"/>
            <a:ext cx="787400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6" name="WordArt 4"/>
          <p:cNvSpPr>
            <a:spLocks noChangeArrowheads="1" noChangeShapeType="1" noTextEdit="1"/>
          </p:cNvSpPr>
          <p:nvPr/>
        </p:nvSpPr>
        <p:spPr bwMode="auto">
          <a:xfrm>
            <a:off x="1143000" y="2514600"/>
            <a:ext cx="6629400" cy="2460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Thank you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6" grpId="0" animBg="1"/>
    </p:bldLst>
  </p:timing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Garamond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483</TotalTime>
  <Words>1182</Words>
  <Application>Microsoft Office PowerPoint</Application>
  <PresentationFormat>On-screen Show (4:3)</PresentationFormat>
  <Paragraphs>176</Paragraphs>
  <Slides>23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Level</vt:lpstr>
      <vt:lpstr>Slide 1</vt:lpstr>
      <vt:lpstr>Slide 2</vt:lpstr>
      <vt:lpstr>Slide 3</vt:lpstr>
      <vt:lpstr>Slide 4</vt:lpstr>
      <vt:lpstr>Slide 5</vt:lpstr>
      <vt:lpstr>Slide 6</vt:lpstr>
      <vt:lpstr>Phenacoccus solenopsis Tinsley</vt:lpstr>
      <vt:lpstr>Paracoccus marginatus  Williams and Granara de Willink</vt:lpstr>
      <vt:lpstr>Slide 9</vt:lpstr>
      <vt:lpstr>Pathogenicity studies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 Concentration -  Mortality response of different stages of   P. solenopsis to C.cladosporioides </vt:lpstr>
      <vt:lpstr> Time -  Mortality response of different stages of  P. solenopsis to C.cladosporioides </vt:lpstr>
      <vt:lpstr>Slide 21</vt:lpstr>
      <vt:lpstr>Conclusion</vt:lpstr>
      <vt:lpstr>Slide 23</vt:lpstr>
    </vt:vector>
  </TitlesOfParts>
  <Company>CICR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Kulser Banu</dc:creator>
  <cp:lastModifiedBy>admin</cp:lastModifiedBy>
  <cp:revision>98</cp:revision>
  <dcterms:created xsi:type="dcterms:W3CDTF">2009-10-26T05:16:08Z</dcterms:created>
  <dcterms:modified xsi:type="dcterms:W3CDTF">2014-10-28T02:56:11Z</dcterms:modified>
</cp:coreProperties>
</file>