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8" r:id="rId5"/>
    <p:sldId id="263" r:id="rId6"/>
    <p:sldId id="259" r:id="rId7"/>
    <p:sldId id="265" r:id="rId8"/>
    <p:sldId id="266" r:id="rId9"/>
    <p:sldId id="267" r:id="rId10"/>
    <p:sldId id="260" r:id="rId11"/>
    <p:sldId id="261" r:id="rId12"/>
    <p:sldId id="264" r:id="rId13"/>
    <p:sldId id="269" r:id="rId14"/>
    <p:sldId id="268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1pPr>
    <a:lvl2pPr marL="411754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2pPr>
    <a:lvl3pPr marL="823509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3pPr>
    <a:lvl4pPr marL="1235263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4pPr>
    <a:lvl5pPr marL="1647017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5pPr>
    <a:lvl6pPr marL="2058772" algn="l" defTabSz="82350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6pPr>
    <a:lvl7pPr marL="2470526" algn="l" defTabSz="82350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7pPr>
    <a:lvl8pPr marL="2882280" algn="l" defTabSz="82350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8pPr>
    <a:lvl9pPr marL="3294035" algn="l" defTabSz="823509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144">
          <p15:clr>
            <a:srgbClr val="A4A3A4"/>
          </p15:clr>
        </p15:guide>
        <p15:guide id="4" pos="56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644" autoAdjust="0"/>
    <p:restoredTop sz="90929"/>
  </p:normalViewPr>
  <p:slideViewPr>
    <p:cSldViewPr showGuides="1">
      <p:cViewPr varScale="1">
        <p:scale>
          <a:sx n="89" d="100"/>
          <a:sy n="89" d="100"/>
        </p:scale>
        <p:origin x="915" y="63"/>
      </p:cViewPr>
      <p:guideLst>
        <p:guide orient="horz" pos="2160"/>
        <p:guide pos="2880"/>
        <p:guide pos="144"/>
        <p:guide pos="56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7" name="Picture 15" descr="D:\nicks computer\pres pro stuff\medical animated\dna\DNA_tit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0" y="2444706"/>
            <a:ext cx="7390474" cy="1143476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28768" y="3669883"/>
            <a:ext cx="7386632" cy="1752378"/>
          </a:xfrm>
        </p:spPr>
        <p:txBody>
          <a:bodyPr/>
          <a:lstStyle>
            <a:lvl1pPr marL="0" indent="0" algn="r">
              <a:buFontTx/>
              <a:buNone/>
              <a:defRPr sz="20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pic>
        <p:nvPicPr>
          <p:cNvPr id="8208" name="PPP_AMEDI_TLE_dna.avi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913"/>
            <a:ext cx="1281361" cy="675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1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82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20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2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8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6" y="4406673"/>
            <a:ext cx="7772543" cy="136216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6" y="2907289"/>
            <a:ext cx="7772543" cy="1499384"/>
          </a:xfrm>
        </p:spPr>
        <p:txBody>
          <a:bodyPr anchor="b"/>
          <a:lstStyle>
            <a:lvl1pPr marL="0" indent="0">
              <a:buNone/>
              <a:defRPr sz="1800"/>
            </a:lvl1pPr>
            <a:lvl2pPr marL="411754" indent="0">
              <a:buNone/>
              <a:defRPr sz="1600"/>
            </a:lvl2pPr>
            <a:lvl3pPr marL="823509" indent="0">
              <a:buNone/>
              <a:defRPr sz="1400"/>
            </a:lvl3pPr>
            <a:lvl4pPr marL="1235263" indent="0">
              <a:buNone/>
              <a:defRPr sz="1300"/>
            </a:lvl4pPr>
            <a:lvl5pPr marL="1647017" indent="0">
              <a:buNone/>
              <a:defRPr sz="1300"/>
            </a:lvl5pPr>
            <a:lvl6pPr marL="2058772" indent="0">
              <a:buNone/>
              <a:defRPr sz="1300"/>
            </a:lvl6pPr>
            <a:lvl7pPr marL="2470526" indent="0">
              <a:buNone/>
              <a:defRPr sz="1300"/>
            </a:lvl7pPr>
            <a:lvl8pPr marL="2882280" indent="0">
              <a:buNone/>
              <a:defRPr sz="1300"/>
            </a:lvl8pPr>
            <a:lvl9pPr marL="3294035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1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32259"/>
            <a:ext cx="4267200" cy="479234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32259"/>
            <a:ext cx="4267200" cy="479234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1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1657342"/>
            <a:ext cx="4269036" cy="64034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1754" indent="0">
              <a:buNone/>
              <a:defRPr sz="1800" b="1"/>
            </a:lvl2pPr>
            <a:lvl3pPr marL="823509" indent="0">
              <a:buNone/>
              <a:defRPr sz="1600" b="1"/>
            </a:lvl3pPr>
            <a:lvl4pPr marL="1235263" indent="0">
              <a:buNone/>
              <a:defRPr sz="1400" b="1"/>
            </a:lvl4pPr>
            <a:lvl5pPr marL="1647017" indent="0">
              <a:buNone/>
              <a:defRPr sz="1400" b="1"/>
            </a:lvl5pPr>
            <a:lvl6pPr marL="2058772" indent="0">
              <a:buNone/>
              <a:defRPr sz="1400" b="1"/>
            </a:lvl6pPr>
            <a:lvl7pPr marL="2470526" indent="0">
              <a:buNone/>
              <a:defRPr sz="1400" b="1"/>
            </a:lvl7pPr>
            <a:lvl8pPr marL="2882280" indent="0">
              <a:buNone/>
              <a:defRPr sz="1400" b="1"/>
            </a:lvl8pPr>
            <a:lvl9pPr marL="3294035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1" y="2297689"/>
            <a:ext cx="4269036" cy="395071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934" y="1657342"/>
            <a:ext cx="4270465" cy="64034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1754" indent="0">
              <a:buNone/>
              <a:defRPr sz="1800" b="1"/>
            </a:lvl2pPr>
            <a:lvl3pPr marL="823509" indent="0">
              <a:buNone/>
              <a:defRPr sz="1600" b="1"/>
            </a:lvl3pPr>
            <a:lvl4pPr marL="1235263" indent="0">
              <a:buNone/>
              <a:defRPr sz="1400" b="1"/>
            </a:lvl4pPr>
            <a:lvl5pPr marL="1647017" indent="0">
              <a:buNone/>
              <a:defRPr sz="1400" b="1"/>
            </a:lvl5pPr>
            <a:lvl6pPr marL="2058772" indent="0">
              <a:buNone/>
              <a:defRPr sz="1400" b="1"/>
            </a:lvl6pPr>
            <a:lvl7pPr marL="2470526" indent="0">
              <a:buNone/>
              <a:defRPr sz="1400" b="1"/>
            </a:lvl7pPr>
            <a:lvl8pPr marL="2882280" indent="0">
              <a:buNone/>
              <a:defRPr sz="1400" b="1"/>
            </a:lvl8pPr>
            <a:lvl9pPr marL="3294035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934" y="2297689"/>
            <a:ext cx="4270465" cy="395071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1" y="168663"/>
            <a:ext cx="8188914" cy="93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70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9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6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09631"/>
            <a:ext cx="3236511" cy="116205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295400"/>
            <a:ext cx="5111144" cy="502920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2471688"/>
            <a:ext cx="3236511" cy="3852912"/>
          </a:xfrm>
        </p:spPr>
        <p:txBody>
          <a:bodyPr/>
          <a:lstStyle>
            <a:lvl1pPr marL="0" indent="0">
              <a:buNone/>
              <a:defRPr sz="1300"/>
            </a:lvl1pPr>
            <a:lvl2pPr marL="411754" indent="0">
              <a:buNone/>
              <a:defRPr sz="1100"/>
            </a:lvl2pPr>
            <a:lvl3pPr marL="823509" indent="0">
              <a:buNone/>
              <a:defRPr sz="900"/>
            </a:lvl3pPr>
            <a:lvl4pPr marL="1235263" indent="0">
              <a:buNone/>
              <a:defRPr sz="800"/>
            </a:lvl4pPr>
            <a:lvl5pPr marL="1647017" indent="0">
              <a:buNone/>
              <a:defRPr sz="800"/>
            </a:lvl5pPr>
            <a:lvl6pPr marL="2058772" indent="0">
              <a:buNone/>
              <a:defRPr sz="800"/>
            </a:lvl6pPr>
            <a:lvl7pPr marL="2470526" indent="0">
              <a:buNone/>
              <a:defRPr sz="800"/>
            </a:lvl7pPr>
            <a:lvl8pPr marL="2882280" indent="0">
              <a:buNone/>
              <a:defRPr sz="800"/>
            </a:lvl8pPr>
            <a:lvl9pPr marL="329403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0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904" y="4801172"/>
            <a:ext cx="5487258" cy="56602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904" y="613190"/>
            <a:ext cx="5487258" cy="4115085"/>
          </a:xfrm>
        </p:spPr>
        <p:txBody>
          <a:bodyPr/>
          <a:lstStyle>
            <a:lvl1pPr marL="0" indent="0">
              <a:buNone/>
              <a:defRPr sz="2900"/>
            </a:lvl1pPr>
            <a:lvl2pPr marL="411754" indent="0">
              <a:buNone/>
              <a:defRPr sz="2500"/>
            </a:lvl2pPr>
            <a:lvl3pPr marL="823509" indent="0">
              <a:buNone/>
              <a:defRPr sz="2200"/>
            </a:lvl3pPr>
            <a:lvl4pPr marL="1235263" indent="0">
              <a:buNone/>
              <a:defRPr sz="1800"/>
            </a:lvl4pPr>
            <a:lvl5pPr marL="1647017" indent="0">
              <a:buNone/>
              <a:defRPr sz="1800"/>
            </a:lvl5pPr>
            <a:lvl6pPr marL="2058772" indent="0">
              <a:buNone/>
              <a:defRPr sz="1800"/>
            </a:lvl6pPr>
            <a:lvl7pPr marL="2470526" indent="0">
              <a:buNone/>
              <a:defRPr sz="1800"/>
            </a:lvl7pPr>
            <a:lvl8pPr marL="2882280" indent="0">
              <a:buNone/>
              <a:defRPr sz="1800"/>
            </a:lvl8pPr>
            <a:lvl9pPr marL="3294035" indent="0">
              <a:buNone/>
              <a:defRPr sz="18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904" y="5367193"/>
            <a:ext cx="5487258" cy="804721"/>
          </a:xfrm>
        </p:spPr>
        <p:txBody>
          <a:bodyPr/>
          <a:lstStyle>
            <a:lvl1pPr marL="0" indent="0">
              <a:buNone/>
              <a:defRPr sz="1300"/>
            </a:lvl1pPr>
            <a:lvl2pPr marL="411754" indent="0">
              <a:buNone/>
              <a:defRPr sz="1100"/>
            </a:lvl2pPr>
            <a:lvl3pPr marL="823509" indent="0">
              <a:buNone/>
              <a:defRPr sz="900"/>
            </a:lvl3pPr>
            <a:lvl4pPr marL="1235263" indent="0">
              <a:buNone/>
              <a:defRPr sz="800"/>
            </a:lvl4pPr>
            <a:lvl5pPr marL="1647017" indent="0">
              <a:buNone/>
              <a:defRPr sz="800"/>
            </a:lvl5pPr>
            <a:lvl6pPr marL="2058772" indent="0">
              <a:buNone/>
              <a:defRPr sz="800"/>
            </a:lvl6pPr>
            <a:lvl7pPr marL="2470526" indent="0">
              <a:buNone/>
              <a:defRPr sz="800"/>
            </a:lvl7pPr>
            <a:lvl8pPr marL="2882280" indent="0">
              <a:buNone/>
              <a:defRPr sz="800"/>
            </a:lvl8pPr>
            <a:lvl9pPr marL="329403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71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47800"/>
            <a:ext cx="8229600" cy="48940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3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64010" y="1295400"/>
            <a:ext cx="2010708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295400"/>
            <a:ext cx="6098122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15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media" Target="../media/media1.avi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ideo" Target="../media/media1.avi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D:\nicks computer\pres pro stuff\medical animated\dna\DNA_txt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1" y="168663"/>
            <a:ext cx="8188914" cy="93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1036" name="PPP_AMEDI_TXT_dna.avi">
            <a:hlinkClick r:id="" action="ppaction://media"/>
          </p:cNvPr>
          <p:cNvPicPr>
            <a:picLocks noChangeAspect="1" noChangeArrowheads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556" y="0"/>
            <a:ext cx="686444" cy="21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BE48E-464D-4431-8EC5-33D31E8B94CC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75490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C30F3-4E5C-414C-81AE-99866C121873}" type="slidenum">
              <a:rPr lang="en-US" smtClean="0"/>
              <a:t>‹#›</a:t>
            </a:fld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7696199" cy="489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10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3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</p:childTnLst>
        </p:cTn>
      </p:par>
    </p:tnLst>
  </p:timing>
  <p:txStyles>
    <p:titleStyle>
      <a:lvl1pPr algn="l" defTabSz="91501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defTabSz="91501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defTabSz="91501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defTabSz="91501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defTabSz="91501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11754" algn="l" defTabSz="91501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823509" algn="l" defTabSz="91501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235263" algn="l" defTabSz="91501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647017" algn="l" defTabSz="91501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3129" indent="-343129" algn="l" defTabSz="915010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3445" indent="-285941" algn="l" defTabSz="915010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2333" indent="-227323" algn="l" defTabSz="915010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599838" indent="-228752" algn="l" defTabSz="915010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2057342" indent="-228752" algn="l" defTabSz="915010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469097" indent="-228752" algn="l" defTabSz="915010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880851" indent="-228752" algn="l" defTabSz="915010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3292605" indent="-228752" algn="l" defTabSz="915010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3704360" indent="-228752" algn="l" defTabSz="915010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2350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1754" algn="l" defTabSz="82350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3509" algn="l" defTabSz="82350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5263" algn="l" defTabSz="82350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7017" algn="l" defTabSz="82350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8772" algn="l" defTabSz="82350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0526" algn="l" defTabSz="82350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2280" algn="l" defTabSz="82350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4035" algn="l" defTabSz="82350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Shifting the Paradigm for </a:t>
            </a:r>
            <a:r>
              <a:rPr lang="en-US" dirty="0"/>
              <a:t> </a:t>
            </a:r>
            <a:r>
              <a:rPr lang="en-US" dirty="0" smtClean="0"/>
              <a:t>Genetic Sample Resources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J. Claiborne Stephens, CEO, Genomics </a:t>
            </a:r>
            <a:r>
              <a:rPr lang="en-US" dirty="0" smtClean="0"/>
              <a:t>GPS</a:t>
            </a:r>
          </a:p>
          <a:p>
            <a:r>
              <a:rPr lang="en-US" dirty="0" smtClean="0"/>
              <a:t>Ron Bromley, </a:t>
            </a:r>
            <a:r>
              <a:rPr lang="en-US" dirty="0" err="1" smtClean="0"/>
              <a:t>Ena</a:t>
            </a:r>
            <a:r>
              <a:rPr lang="en-US" dirty="0" smtClean="0"/>
              <a:t> Bromley, BSSI</a:t>
            </a:r>
          </a:p>
          <a:p>
            <a:r>
              <a:rPr lang="en-US" dirty="0" smtClean="0"/>
              <a:t>Ted </a:t>
            </a:r>
            <a:r>
              <a:rPr lang="en-US" dirty="0" err="1" smtClean="0"/>
              <a:t>Kalbfleisch</a:t>
            </a:r>
            <a:r>
              <a:rPr lang="en-US" dirty="0" smtClean="0"/>
              <a:t>, Intrepid </a:t>
            </a:r>
            <a:r>
              <a:rPr lang="en-US" dirty="0" err="1" smtClean="0"/>
              <a:t>BioInformatics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7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Genomics GPS is focused on the strategic application of genomic studies, samples, and analyses in a variety of commercial applications</a:t>
            </a:r>
          </a:p>
          <a:p>
            <a:r>
              <a:rPr lang="en-US" dirty="0" smtClean="0"/>
              <a:t>Clay Stephens, Founder and CEO, is currently the only employee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25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 Process</a:t>
            </a:r>
          </a:p>
          <a:p>
            <a:r>
              <a:rPr lang="en-US" dirty="0" smtClean="0"/>
              <a:t>Proposal </a:t>
            </a:r>
            <a:r>
              <a:rPr lang="en-US" smtClean="0"/>
              <a:t>for </a:t>
            </a:r>
            <a:r>
              <a:rPr lang="en-US" smtClean="0"/>
              <a:t>Change</a:t>
            </a:r>
            <a:endParaRPr lang="en-US" dirty="0" smtClean="0"/>
          </a:p>
          <a:p>
            <a:r>
              <a:rPr lang="en-US" dirty="0" smtClean="0"/>
              <a:t>Contrast</a:t>
            </a:r>
          </a:p>
          <a:p>
            <a:r>
              <a:rPr lang="en-US" dirty="0" smtClean="0"/>
              <a:t>Scientific Benefits of New Model</a:t>
            </a:r>
          </a:p>
          <a:p>
            <a:r>
              <a:rPr lang="en-US" dirty="0" smtClean="0"/>
              <a:t>Commercial Benefits</a:t>
            </a:r>
          </a:p>
          <a:p>
            <a:r>
              <a:rPr lang="en-US" dirty="0" smtClean="0"/>
              <a:t>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79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</a:t>
            </a:r>
            <a:r>
              <a:rPr lang="en-US" dirty="0" err="1" smtClean="0"/>
              <a:t>Biosamples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blood</a:t>
            </a:r>
          </a:p>
          <a:p>
            <a:pPr lvl="1"/>
            <a:r>
              <a:rPr lang="en-US" dirty="0" smtClean="0"/>
              <a:t>Treated for clotting</a:t>
            </a:r>
          </a:p>
          <a:p>
            <a:pPr lvl="1"/>
            <a:r>
              <a:rPr lang="en-US" dirty="0" smtClean="0"/>
              <a:t>Antimicrobial</a:t>
            </a:r>
          </a:p>
          <a:p>
            <a:pPr lvl="1"/>
            <a:r>
              <a:rPr lang="en-US" dirty="0" smtClean="0"/>
              <a:t>Frozen</a:t>
            </a:r>
          </a:p>
          <a:p>
            <a:r>
              <a:rPr lang="en-US" dirty="0" smtClean="0"/>
              <a:t>Extracted DNA</a:t>
            </a:r>
          </a:p>
          <a:p>
            <a:pPr lvl="1"/>
            <a:r>
              <a:rPr lang="en-US" dirty="0" smtClean="0"/>
              <a:t>Frozen</a:t>
            </a:r>
          </a:p>
          <a:p>
            <a:pPr lvl="1"/>
            <a:r>
              <a:rPr lang="en-US" dirty="0" smtClean="0"/>
              <a:t>Blotted</a:t>
            </a:r>
          </a:p>
          <a:p>
            <a:r>
              <a:rPr lang="en-US" dirty="0" smtClean="0"/>
              <a:t>Desired data</a:t>
            </a:r>
          </a:p>
          <a:p>
            <a:pPr lvl="1"/>
            <a:r>
              <a:rPr lang="en-US" dirty="0" smtClean="0"/>
              <a:t>Genotype or sequence of one or more loci</a:t>
            </a:r>
          </a:p>
        </p:txBody>
      </p:sp>
    </p:spTree>
    <p:extLst>
      <p:ext uri="{BB962C8B-B14F-4D97-AF65-F5344CB8AC3E}">
        <p14:creationId xmlns:p14="http://schemas.microsoft.com/office/powerpoint/2010/main" val="385191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Sample is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</a:t>
            </a:r>
            <a:r>
              <a:rPr lang="en-US" dirty="0" smtClean="0"/>
              <a:t>aken and prepped for storage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Retrieved and prepped for genotyping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Genotyped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Remainder returned to storage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Data obtained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Inventory (where is it, how much is left, what format is it in)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65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Sample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</a:t>
            </a:r>
            <a:r>
              <a:rPr lang="en-US" dirty="0" smtClean="0"/>
              <a:t>aken and prepped for genotyping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Uniformly genotyped and imputed</a:t>
            </a:r>
          </a:p>
          <a:p>
            <a:pPr marL="457504" lvl="1" indent="0">
              <a:buNone/>
            </a:pPr>
            <a:r>
              <a:rPr lang="en-US" dirty="0" smtClean="0"/>
              <a:t>Note: combination of direct and indirect methods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Remainder sent to storage (archival)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Data obtained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Inventory (where is it, how much is left, what format is it in)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70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Positives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Familiar</a:t>
            </a:r>
          </a:p>
          <a:p>
            <a:r>
              <a:rPr lang="en-US" dirty="0" smtClean="0"/>
              <a:t>No upfront genotyping expense</a:t>
            </a:r>
          </a:p>
          <a:p>
            <a:r>
              <a:rPr lang="en-US" dirty="0" smtClean="0"/>
              <a:t>Obtain only the data desired</a:t>
            </a:r>
          </a:p>
          <a:p>
            <a:r>
              <a:rPr lang="en-US" dirty="0" smtClean="0"/>
              <a:t>Genotyping/sequencing costs</a:t>
            </a:r>
          </a:p>
          <a:p>
            <a:pPr marL="0" indent="0">
              <a:buNone/>
            </a:pPr>
            <a:r>
              <a:rPr lang="en-US" dirty="0" smtClean="0"/>
              <a:t>     continue to drop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Negatives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Possibility that sample gets lost or consent expires</a:t>
            </a:r>
          </a:p>
          <a:p>
            <a:r>
              <a:rPr lang="en-US" b="1" dirty="0" smtClean="0"/>
              <a:t>Expense</a:t>
            </a:r>
            <a:r>
              <a:rPr lang="en-US" dirty="0" smtClean="0"/>
              <a:t> in storing/retrieving/ prepping sample</a:t>
            </a:r>
          </a:p>
          <a:p>
            <a:r>
              <a:rPr lang="en-US" b="1" dirty="0" smtClean="0"/>
              <a:t>Time lag</a:t>
            </a:r>
            <a:r>
              <a:rPr lang="en-US" dirty="0" smtClean="0"/>
              <a:t> in above</a:t>
            </a:r>
          </a:p>
          <a:p>
            <a:r>
              <a:rPr lang="en-US" dirty="0" smtClean="0"/>
              <a:t>No/Limited use of sample</a:t>
            </a:r>
          </a:p>
          <a:p>
            <a:r>
              <a:rPr lang="en-US" dirty="0" smtClean="0"/>
              <a:t>Non-uniform data generated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 of Current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Positives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Data available and uniform</a:t>
            </a:r>
          </a:p>
          <a:p>
            <a:r>
              <a:rPr lang="en-US" dirty="0" smtClean="0"/>
              <a:t>Reduced expense for </a:t>
            </a:r>
            <a:r>
              <a:rPr lang="en-US" dirty="0"/>
              <a:t>storing</a:t>
            </a:r>
            <a:r>
              <a:rPr lang="en-US" dirty="0" smtClean="0"/>
              <a:t>/ retrieving/prepping </a:t>
            </a:r>
            <a:r>
              <a:rPr lang="en-US" dirty="0"/>
              <a:t>sample</a:t>
            </a:r>
            <a:endParaRPr lang="en-US" dirty="0" smtClean="0"/>
          </a:p>
          <a:p>
            <a:r>
              <a:rPr lang="en-US" dirty="0"/>
              <a:t>Reduced t</a:t>
            </a:r>
            <a:r>
              <a:rPr lang="en-US" dirty="0" smtClean="0"/>
              <a:t>ime</a:t>
            </a:r>
            <a:r>
              <a:rPr lang="en-US" b="1" dirty="0" smtClean="0"/>
              <a:t> </a:t>
            </a:r>
            <a:r>
              <a:rPr lang="en-US" dirty="0"/>
              <a:t>lag in above</a:t>
            </a:r>
          </a:p>
          <a:p>
            <a:r>
              <a:rPr lang="en-US" dirty="0" smtClean="0"/>
              <a:t>Maximize use </a:t>
            </a:r>
            <a:r>
              <a:rPr lang="en-US" dirty="0"/>
              <a:t>of sample</a:t>
            </a:r>
          </a:p>
          <a:p>
            <a:r>
              <a:rPr lang="en-US" dirty="0" smtClean="0"/>
              <a:t>Sample loss avoided </a:t>
            </a:r>
          </a:p>
          <a:p>
            <a:r>
              <a:rPr lang="en-US" dirty="0" smtClean="0"/>
              <a:t>Data may improve over time as reference panels and imputation algorithms improve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Negatives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Upfront </a:t>
            </a:r>
            <a:r>
              <a:rPr lang="en-US" dirty="0"/>
              <a:t>genotyping </a:t>
            </a:r>
            <a:r>
              <a:rPr lang="en-US" dirty="0" smtClean="0"/>
              <a:t>expense</a:t>
            </a:r>
          </a:p>
          <a:p>
            <a:r>
              <a:rPr lang="en-US" dirty="0" smtClean="0"/>
              <a:t>May still miss the desired data (e.g., sequence)</a:t>
            </a:r>
          </a:p>
          <a:p>
            <a:r>
              <a:rPr lang="en-US" dirty="0" smtClean="0"/>
              <a:t>Infrastructure for data maintenance and access may be lacking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 of New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9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 Genomic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and accurate full sequence</a:t>
            </a:r>
          </a:p>
          <a:p>
            <a:r>
              <a:rPr lang="en-US" dirty="0" smtClean="0"/>
              <a:t>Including simple structural (</a:t>
            </a:r>
            <a:r>
              <a:rPr lang="en-US" dirty="0" err="1" smtClean="0"/>
              <a:t>indel</a:t>
            </a:r>
            <a:r>
              <a:rPr lang="en-US" dirty="0" smtClean="0"/>
              <a:t>) variation</a:t>
            </a:r>
          </a:p>
          <a:p>
            <a:r>
              <a:rPr lang="en-US" dirty="0" smtClean="0"/>
              <a:t>Including complex structural variation (CNV)</a:t>
            </a:r>
          </a:p>
          <a:p>
            <a:r>
              <a:rPr lang="en-US" dirty="0" smtClean="0"/>
              <a:t>Including phase</a:t>
            </a:r>
          </a:p>
          <a:p>
            <a:endParaRPr lang="en-US" dirty="0"/>
          </a:p>
          <a:p>
            <a:r>
              <a:rPr lang="en-US" dirty="0" smtClean="0"/>
              <a:t>Exclusions</a:t>
            </a:r>
          </a:p>
          <a:p>
            <a:pPr lvl="1"/>
            <a:r>
              <a:rPr lang="en-US" dirty="0" err="1" smtClean="0"/>
              <a:t>Mosaicism</a:t>
            </a:r>
            <a:endParaRPr lang="en-US" dirty="0" smtClean="0"/>
          </a:p>
          <a:p>
            <a:pPr lvl="1"/>
            <a:r>
              <a:rPr lang="en-US" dirty="0" smtClean="0"/>
              <a:t>Epigenetic phenomena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52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Sacrificed in Proposal?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d</a:t>
            </a:r>
            <a:r>
              <a:rPr lang="en-US" i="1" dirty="0" smtClean="0"/>
              <a:t>e novo</a:t>
            </a:r>
            <a:r>
              <a:rPr lang="en-US" dirty="0" smtClean="0"/>
              <a:t> mutations (single patient)</a:t>
            </a:r>
          </a:p>
          <a:p>
            <a:r>
              <a:rPr lang="en-US" dirty="0" smtClean="0"/>
              <a:t>Private variation (single family)</a:t>
            </a:r>
          </a:p>
          <a:p>
            <a:r>
              <a:rPr lang="en-US" dirty="0" smtClean="0"/>
              <a:t>Rare variants that fail to impute</a:t>
            </a:r>
          </a:p>
          <a:p>
            <a:r>
              <a:rPr lang="en-US" dirty="0" smtClean="0"/>
              <a:t>Common variants that fail to impute</a:t>
            </a:r>
          </a:p>
          <a:p>
            <a:r>
              <a:rPr lang="en-US" dirty="0" err="1" smtClean="0"/>
              <a:t>Indels</a:t>
            </a:r>
            <a:r>
              <a:rPr lang="en-US" dirty="0" smtClean="0"/>
              <a:t> and CNVs that fail to impute</a:t>
            </a:r>
          </a:p>
          <a:p>
            <a:endParaRPr lang="en-US" dirty="0"/>
          </a:p>
          <a:p>
            <a:r>
              <a:rPr lang="en-US" dirty="0" smtClean="0"/>
              <a:t>Phase should be accessible as part of imputation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Per Sample</a:t>
            </a:r>
          </a:p>
          <a:p>
            <a:r>
              <a:rPr lang="en-US" dirty="0" smtClean="0"/>
              <a:t>Incurring upfront genotyping costs in place of sample prep/storage/retrieval costs</a:t>
            </a:r>
          </a:p>
          <a:p>
            <a:r>
              <a:rPr lang="en-US" dirty="0" smtClean="0"/>
              <a:t>Storage and retrieval is now data, not sample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Infrastructure</a:t>
            </a:r>
          </a:p>
          <a:p>
            <a:r>
              <a:rPr lang="en-US" dirty="0" smtClean="0"/>
              <a:t>Freezers and personnel now minimized to storage of archival (non-frozen?) samples</a:t>
            </a:r>
          </a:p>
          <a:p>
            <a:r>
              <a:rPr lang="en-US" dirty="0" smtClean="0"/>
              <a:t>Shift to data infrastructure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5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7200" b="1" i="1" dirty="0" smtClean="0"/>
          </a:p>
          <a:p>
            <a:pPr marL="0" indent="0" algn="ctr">
              <a:buNone/>
            </a:pPr>
            <a:r>
              <a:rPr lang="en-US" sz="7200" b="1" i="1" dirty="0" smtClean="0"/>
              <a:t>Thanks!</a:t>
            </a:r>
            <a:endParaRPr lang="en-US" sz="7200" b="1" i="1" dirty="0"/>
          </a:p>
        </p:txBody>
      </p:sp>
    </p:spTree>
    <p:extLst>
      <p:ext uri="{BB962C8B-B14F-4D97-AF65-F5344CB8AC3E}">
        <p14:creationId xmlns:p14="http://schemas.microsoft.com/office/powerpoint/2010/main" val="194915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End(s)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8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C32702E-DA15-40A3-A820-92F7E70F2C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DNA trial template with video</Template>
  <TotalTime>239</TotalTime>
  <Words>422</Words>
  <Application>Microsoft Office PowerPoint</Application>
  <PresentationFormat>On-screen Show (4:3)</PresentationFormat>
  <Paragraphs>99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Wingdings</vt:lpstr>
      <vt:lpstr>Office Theme</vt:lpstr>
      <vt:lpstr>Shifting the Paradigm for  Genetic Sample Resources</vt:lpstr>
      <vt:lpstr>Disclaimer</vt:lpstr>
      <vt:lpstr>Overview</vt:lpstr>
      <vt:lpstr>Genetic Biosamples</vt:lpstr>
      <vt:lpstr>Current Model</vt:lpstr>
      <vt:lpstr>Proposed Model</vt:lpstr>
      <vt:lpstr>Pros and Cons of Current Model</vt:lpstr>
      <vt:lpstr>Pros and Cons of New Model</vt:lpstr>
      <vt:lpstr>Perfect Genomic Data</vt:lpstr>
      <vt:lpstr>What is Sacrificed in Proposal?</vt:lpstr>
      <vt:lpstr>Commercial Considerations</vt:lpstr>
      <vt:lpstr>Discussion</vt:lpstr>
      <vt:lpstr>The End(s)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Shifting the Paradigm for  Genetic Sample Resources</dc:title>
  <dc:creator>Genomics GPS</dc:creator>
  <cp:keywords/>
  <dc:description>2010 animated medical dna template from PresentationPro.com</dc:description>
  <cp:lastModifiedBy>Clay Stephens</cp:lastModifiedBy>
  <cp:revision>21</cp:revision>
  <dcterms:created xsi:type="dcterms:W3CDTF">2014-09-07T10:06:11Z</dcterms:created>
  <dcterms:modified xsi:type="dcterms:W3CDTF">2014-09-08T13:28:14Z</dcterms:modified>
  <cp:category>2010 medical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TC018813549991</vt:lpwstr>
  </property>
</Properties>
</file>