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4"/>
  </p:notesMasterIdLst>
  <p:sldIdLst>
    <p:sldId id="594" r:id="rId2"/>
    <p:sldId id="643" r:id="rId3"/>
    <p:sldId id="618" r:id="rId4"/>
    <p:sldId id="646" r:id="rId5"/>
    <p:sldId id="647" r:id="rId6"/>
    <p:sldId id="648" r:id="rId7"/>
    <p:sldId id="662" r:id="rId8"/>
    <p:sldId id="653" r:id="rId9"/>
    <p:sldId id="654" r:id="rId10"/>
    <p:sldId id="655" r:id="rId11"/>
    <p:sldId id="656" r:id="rId12"/>
    <p:sldId id="657" r:id="rId13"/>
    <p:sldId id="658" r:id="rId14"/>
    <p:sldId id="659" r:id="rId15"/>
    <p:sldId id="660" r:id="rId16"/>
    <p:sldId id="619" r:id="rId17"/>
    <p:sldId id="620" r:id="rId18"/>
    <p:sldId id="650" r:id="rId19"/>
    <p:sldId id="651" r:id="rId20"/>
    <p:sldId id="632" r:id="rId21"/>
    <p:sldId id="663" r:id="rId22"/>
    <p:sldId id="665" r:id="rId23"/>
    <p:sldId id="664" r:id="rId24"/>
    <p:sldId id="666" r:id="rId25"/>
    <p:sldId id="661" r:id="rId26"/>
    <p:sldId id="636" r:id="rId27"/>
    <p:sldId id="637" r:id="rId28"/>
    <p:sldId id="638" r:id="rId29"/>
    <p:sldId id="634" r:id="rId30"/>
    <p:sldId id="633" r:id="rId31"/>
    <p:sldId id="668" r:id="rId32"/>
    <p:sldId id="667" r:id="rId3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5pPr>
    <a:lvl6pPr marL="2286000" algn="l" defTabSz="914400" rtl="0" eaLnBrk="1" latinLnBrk="0" hangingPunct="1">
      <a:defRPr sz="2400" kern="1200">
        <a:solidFill>
          <a:schemeClr val="tx1"/>
        </a:solidFill>
        <a:latin typeface="Arial" charset="0"/>
        <a:ea typeface="ＭＳ Ｐゴシック" pitchFamily="48" charset="-128"/>
        <a:cs typeface="+mn-cs"/>
      </a:defRPr>
    </a:lvl6pPr>
    <a:lvl7pPr marL="2743200" algn="l" defTabSz="914400" rtl="0" eaLnBrk="1" latinLnBrk="0" hangingPunct="1">
      <a:defRPr sz="2400" kern="1200">
        <a:solidFill>
          <a:schemeClr val="tx1"/>
        </a:solidFill>
        <a:latin typeface="Arial" charset="0"/>
        <a:ea typeface="ＭＳ Ｐゴシック" pitchFamily="48" charset="-128"/>
        <a:cs typeface="+mn-cs"/>
      </a:defRPr>
    </a:lvl7pPr>
    <a:lvl8pPr marL="3200400" algn="l" defTabSz="914400" rtl="0" eaLnBrk="1" latinLnBrk="0" hangingPunct="1">
      <a:defRPr sz="2400" kern="1200">
        <a:solidFill>
          <a:schemeClr val="tx1"/>
        </a:solidFill>
        <a:latin typeface="Arial" charset="0"/>
        <a:ea typeface="ＭＳ Ｐゴシック" pitchFamily="48" charset="-128"/>
        <a:cs typeface="+mn-cs"/>
      </a:defRPr>
    </a:lvl8pPr>
    <a:lvl9pPr marL="3657600" algn="l" defTabSz="914400" rtl="0" eaLnBrk="1" latinLnBrk="0" hangingPunct="1">
      <a:defRPr sz="2400" kern="1200">
        <a:solidFill>
          <a:schemeClr val="tx1"/>
        </a:solidFill>
        <a:latin typeface="Arial" charset="0"/>
        <a:ea typeface="ＭＳ Ｐゴシック" pitchFamily="4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autoAdjust="0"/>
    <p:restoredTop sz="94719" autoAdjust="0"/>
  </p:normalViewPr>
  <p:slideViewPr>
    <p:cSldViewPr>
      <p:cViewPr>
        <p:scale>
          <a:sx n="66" d="100"/>
          <a:sy n="66" d="100"/>
        </p:scale>
        <p:origin x="-2000"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2088"/>
    </p:cViewPr>
  </p:sorterViewPr>
  <p:notesViewPr>
    <p:cSldViewPr>
      <p:cViewPr varScale="1">
        <p:scale>
          <a:sx n="59" d="100"/>
          <a:sy n="59" d="100"/>
        </p:scale>
        <p:origin x="-25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Izi%20HD:Users:iziMacBookAir2:Dropbox%20(biumg):Tyrnovo_share:TyrNovo_Exp_HN_24_3_14%20(Izhak%20Haviv's%20conflicted%20copy%202014-09-16).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smoothMarker"/>
        <c:varyColors val="0"/>
        <c:ser>
          <c:idx val="0"/>
          <c:order val="0"/>
          <c:tx>
            <c:v>Interval</c:v>
          </c:tx>
          <c:xVal>
            <c:numRef>
              <c:f>Sheet1!$B$2:$B$5</c:f>
              <c:numCache>
                <c:formatCode>General</c:formatCode>
                <c:ptCount val="4"/>
                <c:pt idx="0">
                  <c:v>3.0E9</c:v>
                </c:pt>
                <c:pt idx="1">
                  <c:v>6.0E7</c:v>
                </c:pt>
                <c:pt idx="2">
                  <c:v>1.0E6</c:v>
                </c:pt>
                <c:pt idx="3">
                  <c:v>100000.0</c:v>
                </c:pt>
              </c:numCache>
            </c:numRef>
          </c:xVal>
          <c:yVal>
            <c:numRef>
              <c:f>Sheet1!$C$2:$C$5</c:f>
              <c:numCache>
                <c:formatCode>General</c:formatCode>
                <c:ptCount val="4"/>
                <c:pt idx="0">
                  <c:v>100.0</c:v>
                </c:pt>
                <c:pt idx="1">
                  <c:v>5000.0</c:v>
                </c:pt>
                <c:pt idx="2">
                  <c:v>300000.0</c:v>
                </c:pt>
                <c:pt idx="3">
                  <c:v>3.0E6</c:v>
                </c:pt>
              </c:numCache>
            </c:numRef>
          </c:yVal>
          <c:smooth val="1"/>
        </c:ser>
        <c:ser>
          <c:idx val="1"/>
          <c:order val="1"/>
          <c:tx>
            <c:v>Price</c:v>
          </c:tx>
          <c:xVal>
            <c:numRef>
              <c:f>Sheet1!$B$2:$B$5</c:f>
              <c:numCache>
                <c:formatCode>General</c:formatCode>
                <c:ptCount val="4"/>
                <c:pt idx="0">
                  <c:v>3.0E9</c:v>
                </c:pt>
                <c:pt idx="1">
                  <c:v>6.0E7</c:v>
                </c:pt>
                <c:pt idx="2">
                  <c:v>1.0E6</c:v>
                </c:pt>
                <c:pt idx="3">
                  <c:v>100000.0</c:v>
                </c:pt>
              </c:numCache>
            </c:numRef>
          </c:xVal>
          <c:yVal>
            <c:numRef>
              <c:f>Sheet1!$D$2:$D$5</c:f>
              <c:numCache>
                <c:formatCode>General</c:formatCode>
                <c:ptCount val="4"/>
                <c:pt idx="0">
                  <c:v>4000.0</c:v>
                </c:pt>
                <c:pt idx="1">
                  <c:v>1500.0</c:v>
                </c:pt>
                <c:pt idx="2">
                  <c:v>400.0</c:v>
                </c:pt>
                <c:pt idx="3">
                  <c:v>200.0</c:v>
                </c:pt>
              </c:numCache>
            </c:numRef>
          </c:yVal>
          <c:smooth val="1"/>
        </c:ser>
        <c:dLbls>
          <c:showLegendKey val="0"/>
          <c:showVal val="0"/>
          <c:showCatName val="0"/>
          <c:showSerName val="0"/>
          <c:showPercent val="0"/>
          <c:showBubbleSize val="0"/>
        </c:dLbls>
        <c:axId val="-2128849752"/>
        <c:axId val="-2128718088"/>
      </c:scatterChart>
      <c:valAx>
        <c:axId val="-2128849752"/>
        <c:scaling>
          <c:logBase val="10.0"/>
          <c:orientation val="minMax"/>
          <c:max val="1.5E10"/>
          <c:min val="2000.0"/>
        </c:scaling>
        <c:delete val="0"/>
        <c:axPos val="b"/>
        <c:numFmt formatCode="General" sourceLinked="1"/>
        <c:majorTickMark val="out"/>
        <c:minorTickMark val="none"/>
        <c:tickLblPos val="nextTo"/>
        <c:crossAx val="-2128718088"/>
        <c:crosses val="autoZero"/>
        <c:crossBetween val="midCat"/>
        <c:majorUnit val="50.0"/>
        <c:dispUnits>
          <c:builtInUnit val="thousands"/>
        </c:dispUnits>
      </c:valAx>
      <c:valAx>
        <c:axId val="-2128718088"/>
        <c:scaling>
          <c:logBase val="10.0"/>
          <c:orientation val="minMax"/>
        </c:scaling>
        <c:delete val="0"/>
        <c:axPos val="l"/>
        <c:majorGridlines/>
        <c:numFmt formatCode="General" sourceLinked="1"/>
        <c:majorTickMark val="out"/>
        <c:minorTickMark val="none"/>
        <c:tickLblPos val="nextTo"/>
        <c:crossAx val="-2128849752"/>
        <c:crosses val="autoZero"/>
        <c:crossBetween val="midCat"/>
      </c:valAx>
    </c:plotArea>
    <c:legend>
      <c:legendPos val="r"/>
      <c:layout/>
      <c:overlay val="0"/>
    </c:legend>
    <c:plotVisOnly val="0"/>
    <c:dispBlanksAs val="span"/>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0000199298668"/>
          <c:y val="0.0900002929697036"/>
          <c:w val="0.491837224805908"/>
          <c:h val="0.636668739156052"/>
        </c:manualLayout>
      </c:layout>
      <c:lineChart>
        <c:grouping val="standard"/>
        <c:varyColors val="0"/>
        <c:ser>
          <c:idx val="0"/>
          <c:order val="0"/>
          <c:tx>
            <c:v>Vehicle</c:v>
          </c:tx>
          <c:spPr>
            <a:ln w="12700">
              <a:solidFill>
                <a:srgbClr val="000090"/>
              </a:solidFill>
              <a:prstDash val="solid"/>
            </a:ln>
          </c:spPr>
          <c:marker>
            <c:symbol val="diamond"/>
            <c:size val="7"/>
            <c:spPr>
              <a:solidFill>
                <a:srgbClr val="000090"/>
              </a:solidFill>
              <a:ln>
                <a:solidFill>
                  <a:srgbClr val="000090"/>
                </a:solidFill>
                <a:prstDash val="solid"/>
              </a:ln>
            </c:spPr>
          </c:marker>
          <c:dPt>
            <c:idx val="5"/>
            <c:bubble3D val="0"/>
            <c:spPr>
              <a:ln w="25400">
                <a:solidFill>
                  <a:srgbClr val="000090"/>
                </a:solidFill>
                <a:prstDash val="solid"/>
              </a:ln>
            </c:spPr>
          </c:dPt>
          <c:errBars>
            <c:errDir val="y"/>
            <c:errBarType val="plus"/>
            <c:errValType val="cust"/>
            <c:noEndCap val="0"/>
            <c:plus>
              <c:numRef>
                <c:f>'[TyrNovo_Exp_HN_24_3_14 (Izhak Haviv''s conflicted copy 2014-09-16).xls]H&amp;N_001'!$D$75:$D$83</c:f>
                <c:numCache>
                  <c:formatCode>General</c:formatCode>
                  <c:ptCount val="9"/>
                  <c:pt idx="0">
                    <c:v>48.88027465143786</c:v>
                  </c:pt>
                  <c:pt idx="1">
                    <c:v>82.0221006802435</c:v>
                  </c:pt>
                  <c:pt idx="2">
                    <c:v>101.3325280943883</c:v>
                  </c:pt>
                  <c:pt idx="3">
                    <c:v>150.5555782522094</c:v>
                  </c:pt>
                  <c:pt idx="4">
                    <c:v>184.4410353899432</c:v>
                  </c:pt>
                  <c:pt idx="5">
                    <c:v>376.6436301162451</c:v>
                  </c:pt>
                  <c:pt idx="6">
                    <c:v>431.1466387519944</c:v>
                  </c:pt>
                  <c:pt idx="7">
                    <c:v>671.3281046605624</c:v>
                  </c:pt>
                  <c:pt idx="8">
                    <c:v>637.7164058464501</c:v>
                  </c:pt>
                </c:numCache>
              </c:numRef>
            </c:plus>
            <c:spPr>
              <a:ln w="12700">
                <a:solidFill>
                  <a:srgbClr val="000000"/>
                </a:solidFill>
                <a:prstDash val="solid"/>
              </a:ln>
            </c:spPr>
          </c:errBars>
          <c:cat>
            <c:strRef>
              <c:f>'[TyrNovo_Exp_HN_24_3_14 (Izhak Haviv''s conflicted copy 2014-09-16).xls]H&amp;N_001'!$B$75:$B$82</c:f>
              <c:strCache>
                <c:ptCount val="8"/>
                <c:pt idx="0">
                  <c:v>3 10 14</c:v>
                </c:pt>
                <c:pt idx="1">
                  <c:v>3 11 14</c:v>
                </c:pt>
                <c:pt idx="2">
                  <c:v>3 12 14</c:v>
                </c:pt>
                <c:pt idx="3">
                  <c:v>13/3/2014</c:v>
                </c:pt>
                <c:pt idx="4">
                  <c:v>16/3/2014</c:v>
                </c:pt>
                <c:pt idx="5">
                  <c:v>18/3/2014</c:v>
                </c:pt>
                <c:pt idx="6">
                  <c:v>19/3/2014</c:v>
                </c:pt>
                <c:pt idx="7">
                  <c:v>20/3/2014</c:v>
                </c:pt>
              </c:strCache>
            </c:strRef>
          </c:cat>
          <c:val>
            <c:numRef>
              <c:f>'[TyrNovo_Exp_HN_24_3_14 (Izhak Haviv''s conflicted copy 2014-09-16).xls]H&amp;N_001'!$C$75:$C$83</c:f>
              <c:numCache>
                <c:formatCode>0.00</c:formatCode>
                <c:ptCount val="9"/>
                <c:pt idx="0">
                  <c:v>79.6875</c:v>
                </c:pt>
                <c:pt idx="1">
                  <c:v>130.625</c:v>
                </c:pt>
                <c:pt idx="2">
                  <c:v>163.8125</c:v>
                </c:pt>
                <c:pt idx="3">
                  <c:v>251.875</c:v>
                </c:pt>
                <c:pt idx="4">
                  <c:v>297.6875</c:v>
                </c:pt>
                <c:pt idx="5">
                  <c:v>521.3124999999999</c:v>
                </c:pt>
                <c:pt idx="6">
                  <c:v>583.6875</c:v>
                </c:pt>
                <c:pt idx="7">
                  <c:v>809.1875</c:v>
                </c:pt>
                <c:pt idx="8" formatCode="General">
                  <c:v>1317.25</c:v>
                </c:pt>
              </c:numCache>
            </c:numRef>
          </c:val>
          <c:smooth val="0"/>
        </c:ser>
        <c:ser>
          <c:idx val="1"/>
          <c:order val="1"/>
          <c:tx>
            <c:v>Erlotinib</c:v>
          </c:tx>
          <c:spPr>
            <a:ln w="25400">
              <a:solidFill>
                <a:srgbClr val="DD0806"/>
              </a:solidFill>
              <a:prstDash val="solid"/>
            </a:ln>
          </c:spPr>
          <c:marker>
            <c:symbol val="square"/>
            <c:size val="5"/>
            <c:spPr>
              <a:solidFill>
                <a:srgbClr val="DD0806"/>
              </a:solidFill>
              <a:ln>
                <a:solidFill>
                  <a:srgbClr val="DD0806"/>
                </a:solidFill>
                <a:prstDash val="solid"/>
              </a:ln>
            </c:spPr>
          </c:marker>
          <c:errBars>
            <c:errDir val="y"/>
            <c:errBarType val="plus"/>
            <c:errValType val="cust"/>
            <c:noEndCap val="0"/>
            <c:plus>
              <c:numRef>
                <c:f>'[TyrNovo_Exp_HN_24_3_14 (Izhak Haviv''s conflicted copy 2014-09-16).xls]H&amp;N_001'!$F$75:$F$83</c:f>
                <c:numCache>
                  <c:formatCode>General</c:formatCode>
                  <c:ptCount val="9"/>
                  <c:pt idx="0">
                    <c:v>31.46476203628433</c:v>
                  </c:pt>
                  <c:pt idx="1">
                    <c:v>88.90886184338271</c:v>
                  </c:pt>
                  <c:pt idx="2">
                    <c:v>45.76395181487594</c:v>
                  </c:pt>
                  <c:pt idx="3">
                    <c:v>29.22625715247947</c:v>
                  </c:pt>
                  <c:pt idx="4">
                    <c:v>26.79774333071812</c:v>
                  </c:pt>
                  <c:pt idx="5">
                    <c:v>90.36309033691849</c:v>
                  </c:pt>
                  <c:pt idx="6">
                    <c:v>99.89941369769321</c:v>
                  </c:pt>
                  <c:pt idx="7">
                    <c:v>154.378014718973</c:v>
                  </c:pt>
                  <c:pt idx="8">
                    <c:v>241.606922007431</c:v>
                  </c:pt>
                </c:numCache>
              </c:numRef>
            </c:plus>
            <c:spPr>
              <a:ln w="12700">
                <a:solidFill>
                  <a:srgbClr val="000000"/>
                </a:solidFill>
                <a:prstDash val="solid"/>
              </a:ln>
            </c:spPr>
          </c:errBars>
          <c:cat>
            <c:strRef>
              <c:f>'[TyrNovo_Exp_HN_24_3_14 (Izhak Haviv''s conflicted copy 2014-09-16).xls]H&amp;N_001'!$B$75:$B$82</c:f>
              <c:strCache>
                <c:ptCount val="8"/>
                <c:pt idx="0">
                  <c:v>3 10 14</c:v>
                </c:pt>
                <c:pt idx="1">
                  <c:v>3 11 14</c:v>
                </c:pt>
                <c:pt idx="2">
                  <c:v>3 12 14</c:v>
                </c:pt>
                <c:pt idx="3">
                  <c:v>13/3/2014</c:v>
                </c:pt>
                <c:pt idx="4">
                  <c:v>16/3/2014</c:v>
                </c:pt>
                <c:pt idx="5">
                  <c:v>18/3/2014</c:v>
                </c:pt>
                <c:pt idx="6">
                  <c:v>19/3/2014</c:v>
                </c:pt>
                <c:pt idx="7">
                  <c:v>20/3/2014</c:v>
                </c:pt>
              </c:strCache>
            </c:strRef>
          </c:cat>
          <c:val>
            <c:numRef>
              <c:f>'[TyrNovo_Exp_HN_24_3_14 (Izhak Haviv''s conflicted copy 2014-09-16).xls]H&amp;N_001'!$E$75:$E$83</c:f>
              <c:numCache>
                <c:formatCode>0.00</c:formatCode>
                <c:ptCount val="9"/>
                <c:pt idx="0">
                  <c:v>79.5625</c:v>
                </c:pt>
                <c:pt idx="1">
                  <c:v>122.0</c:v>
                </c:pt>
                <c:pt idx="2">
                  <c:v>45.875</c:v>
                </c:pt>
                <c:pt idx="3">
                  <c:v>27.9375</c:v>
                </c:pt>
                <c:pt idx="4">
                  <c:v>26.07142857142857</c:v>
                </c:pt>
                <c:pt idx="5">
                  <c:v>123.7142857142857</c:v>
                </c:pt>
                <c:pt idx="6">
                  <c:v>162.6428571428571</c:v>
                </c:pt>
                <c:pt idx="7">
                  <c:v>302.2857142857142</c:v>
                </c:pt>
                <c:pt idx="8" formatCode="General">
                  <c:v>524.2857142857143</c:v>
                </c:pt>
              </c:numCache>
            </c:numRef>
          </c:val>
          <c:smooth val="0"/>
        </c:ser>
        <c:dLbls>
          <c:showLegendKey val="0"/>
          <c:showVal val="0"/>
          <c:showCatName val="0"/>
          <c:showSerName val="0"/>
          <c:showPercent val="0"/>
          <c:showBubbleSize val="0"/>
        </c:dLbls>
        <c:marker val="1"/>
        <c:smooth val="0"/>
        <c:axId val="-2127746936"/>
        <c:axId val="-2128017048"/>
      </c:lineChart>
      <c:catAx>
        <c:axId val="-2127746936"/>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a:pPr>
            <a:endParaRPr lang="en-US"/>
          </a:p>
        </c:txPr>
        <c:crossAx val="-2128017048"/>
        <c:crosses val="autoZero"/>
        <c:auto val="1"/>
        <c:lblAlgn val="ctr"/>
        <c:lblOffset val="100"/>
        <c:tickLblSkip val="1"/>
        <c:tickMarkSkip val="1"/>
        <c:noMultiLvlLbl val="0"/>
      </c:catAx>
      <c:valAx>
        <c:axId val="-2128017048"/>
        <c:scaling>
          <c:orientation val="minMax"/>
        </c:scaling>
        <c:delete val="0"/>
        <c:axPos val="l"/>
        <c:title>
          <c:tx>
            <c:rich>
              <a:bodyPr/>
              <a:lstStyle/>
              <a:p>
                <a:pPr>
                  <a:defRPr/>
                </a:pPr>
                <a:r>
                  <a:rPr lang="en-US"/>
                  <a:t>mm3</a:t>
                </a:r>
              </a:p>
            </c:rich>
          </c:tx>
          <c:layout>
            <c:manualLayout>
              <c:xMode val="edge"/>
              <c:yMode val="edge"/>
              <c:x val="0.0346938471256115"/>
              <c:y val="0.35000102259944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a:pPr>
            <a:endParaRPr lang="en-US"/>
          </a:p>
        </c:txPr>
        <c:crossAx val="-2127746936"/>
        <c:crosses val="autoZero"/>
        <c:crossBetween val="between"/>
      </c:valAx>
      <c:spPr>
        <a:solidFill>
          <a:srgbClr val="FFFFFF"/>
        </a:solidFill>
        <a:ln w="25400">
          <a:noFill/>
        </a:ln>
      </c:spPr>
    </c:plotArea>
    <c:legend>
      <c:legendPos val="r"/>
      <c:layout>
        <c:manualLayout>
          <c:xMode val="edge"/>
          <c:yMode val="edge"/>
          <c:x val="0.731707005854694"/>
          <c:y val="0.110429323802374"/>
          <c:w val="0.231707218520653"/>
          <c:h val="0.300613159239795"/>
        </c:manualLayout>
      </c:layout>
      <c:overlay val="0"/>
      <c:spPr>
        <a:solidFill>
          <a:srgbClr val="FFFFFF"/>
        </a:solidFill>
        <a:ln w="3175">
          <a:solidFill>
            <a:srgbClr val="000000"/>
          </a:solidFill>
          <a:prstDash val="solid"/>
        </a:ln>
      </c:spPr>
    </c:legend>
    <c:plotVisOnly val="1"/>
    <c:dispBlanksAs val="gap"/>
    <c:showDLblsOverMax val="0"/>
  </c:chart>
  <c:spPr>
    <a:gradFill rotWithShape="0">
      <a:gsLst>
        <a:gs pos="0">
          <a:srgbClr val="D9D9D9"/>
        </a:gs>
        <a:gs pos="100000">
          <a:srgbClr val="FFFFFF"/>
        </a:gs>
      </a:gsLst>
      <a:lin ang="5400000" scaled="1"/>
    </a:gra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473BD52-24BF-4FF1-AD44-00E86BE82864}" type="slidenum">
              <a:rPr lang="en-US"/>
              <a:pPr/>
              <a:t>‹#›</a:t>
            </a:fld>
            <a:endParaRPr lang="en-US"/>
          </a:p>
        </p:txBody>
      </p:sp>
    </p:spTree>
    <p:extLst>
      <p:ext uri="{BB962C8B-B14F-4D97-AF65-F5344CB8AC3E}">
        <p14:creationId xmlns:p14="http://schemas.microsoft.com/office/powerpoint/2010/main" val="244926684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48"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48"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48"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48"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4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pPr eaLnBrk="1" hangingPunct="1">
              <a:spcBef>
                <a:spcPct val="0"/>
              </a:spcBef>
            </a:pPr>
            <a:endParaRPr lang="en-AU" smtClean="0"/>
          </a:p>
        </p:txBody>
      </p:sp>
      <p:sp>
        <p:nvSpPr>
          <p:cNvPr id="17412" name="Slide Number Placeholder 3"/>
          <p:cNvSpPr>
            <a:spLocks noGrp="1"/>
          </p:cNvSpPr>
          <p:nvPr>
            <p:ph type="sldNum" sz="quarter" idx="5"/>
          </p:nvPr>
        </p:nvSpPr>
        <p:spPr bwMode="auto">
          <a:noFill/>
          <a:ln>
            <a:miter lim="800000"/>
            <a:headEnd/>
            <a:tailEnd/>
          </a:ln>
        </p:spPr>
        <p:txBody>
          <a:bodyPr/>
          <a:lstStyle/>
          <a:p>
            <a:fld id="{C57B16C7-345D-43CC-B60E-F2EB1F65AB4E}" type="slidenum">
              <a:rPr lang="en-AU"/>
              <a:pPr/>
              <a:t>1</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a:p>
            <a:r>
              <a:rPr lang="en-AU"/>
              <a:t>----- Meeting Notes (12/23/12 10:56) -----</a:t>
            </a:r>
          </a:p>
          <a:p>
            <a:r>
              <a:rPr lang="en-AU"/>
              <a:t>two models for molecular classifications</a:t>
            </a:r>
          </a:p>
        </p:txBody>
      </p:sp>
      <p:sp>
        <p:nvSpPr>
          <p:cNvPr id="4" name="Slide Number Placeholder 3"/>
          <p:cNvSpPr>
            <a:spLocks noGrp="1"/>
          </p:cNvSpPr>
          <p:nvPr>
            <p:ph type="sldNum" sz="quarter" idx="10"/>
          </p:nvPr>
        </p:nvSpPr>
        <p:spPr/>
        <p:txBody>
          <a:bodyPr/>
          <a:lstStyle/>
          <a:p>
            <a:fld id="{DC8E809D-5658-49FF-B60C-7C6A1237443F}" type="slidenum">
              <a:rPr lang="en-AU" smtClean="0"/>
              <a:pPr/>
              <a:t>5</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paradigm for biomarkers of response to anti-cancer drugs is termed “Oncogene-addiction” by Weinstein. According to this view, every genetic change means a new </a:t>
            </a:r>
            <a:r>
              <a:rPr lang="en-US" baseline="0" dirty="0" err="1" smtClean="0"/>
              <a:t>achiles</a:t>
            </a:r>
            <a:r>
              <a:rPr lang="en-US" baseline="0" dirty="0" smtClean="0"/>
              <a:t> heel of this particular cancer.</a:t>
            </a:r>
            <a:endParaRPr lang="en-US" dirty="0"/>
          </a:p>
        </p:txBody>
      </p:sp>
      <p:sp>
        <p:nvSpPr>
          <p:cNvPr id="4" name="Slide Number Placeholder 3"/>
          <p:cNvSpPr>
            <a:spLocks noGrp="1"/>
          </p:cNvSpPr>
          <p:nvPr>
            <p:ph type="sldNum" sz="quarter" idx="10"/>
          </p:nvPr>
        </p:nvSpPr>
        <p:spPr/>
        <p:txBody>
          <a:bodyPr/>
          <a:lstStyle/>
          <a:p>
            <a:fld id="{3473BD52-24BF-4FF1-AD44-00E86BE82864}" type="slidenum">
              <a:rPr lang="en-US" smtClean="0"/>
              <a:pPr/>
              <a:t>7</a:t>
            </a:fld>
            <a:endParaRPr lang="en-US"/>
          </a:p>
        </p:txBody>
      </p:sp>
    </p:spTree>
    <p:extLst>
      <p:ext uri="{BB962C8B-B14F-4D97-AF65-F5344CB8AC3E}">
        <p14:creationId xmlns:p14="http://schemas.microsoft.com/office/powerpoint/2010/main" val="3224911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he-IL"/>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5pPr>
            <a:lvl6pPr marL="2514600" indent="-228600" algn="l" defTabSz="457200" rtl="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6pPr>
            <a:lvl7pPr marL="2971800" indent="-228600" algn="l" defTabSz="457200" rtl="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7pPr>
            <a:lvl8pPr marL="3429000" indent="-228600" algn="l" defTabSz="457200" rtl="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8pPr>
            <a:lvl9pPr marL="3886200" indent="-228600" algn="l" defTabSz="457200" rtl="0"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 pos="5067300" algn="l"/>
              </a:tabLst>
              <a:defRPr sz="1200">
                <a:solidFill>
                  <a:srgbClr val="000000"/>
                </a:solidFill>
                <a:latin typeface="Times New Roman" pitchFamily="18" charset="0"/>
              </a:defRPr>
            </a:lvl9pPr>
          </a:lstStyle>
          <a:p>
            <a:pPr eaLnBrk="1">
              <a:lnSpc>
                <a:spcPct val="93000"/>
              </a:lnSpc>
              <a:spcBef>
                <a:spcPct val="0"/>
              </a:spcBef>
              <a:buSzPct val="45000"/>
              <a:buFont typeface="Wingdings" pitchFamily="2" charset="2"/>
              <a:buNone/>
            </a:pPr>
            <a:r>
              <a:rPr lang="en-GB">
                <a:latin typeface="Arial" pitchFamily="34" charset="0"/>
                <a:ea typeface="msgothic" charset="0"/>
                <a:cs typeface="msgothic" charset="0"/>
              </a:rPr>
              <a:t>Graph of CA-125 levels over time for patient 219, with the timing of the various therapies as indicated.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Our strategy is to capture the oncogenic</a:t>
            </a:r>
            <a:r>
              <a:rPr lang="en-AU" baseline="0" dirty="0" smtClean="0"/>
              <a:t> region of the genome for deep sequencing. Less interval of the genome means more times the same base is read, which for cancer sample in FFPE is clinically vital.</a:t>
            </a:r>
            <a:endParaRPr lang="en-AU" dirty="0"/>
          </a:p>
        </p:txBody>
      </p:sp>
      <p:sp>
        <p:nvSpPr>
          <p:cNvPr id="4" name="Slide Number Placeholder 3"/>
          <p:cNvSpPr>
            <a:spLocks noGrp="1"/>
          </p:cNvSpPr>
          <p:nvPr>
            <p:ph type="sldNum" sz="quarter" idx="10"/>
          </p:nvPr>
        </p:nvSpPr>
        <p:spPr/>
        <p:txBody>
          <a:bodyPr/>
          <a:lstStyle/>
          <a:p>
            <a:fld id="{C3B713D0-04E5-4EB4-A84F-AE30D3DFAE74}" type="slidenum">
              <a:rPr lang="en-AU" smtClean="0"/>
              <a:pPr/>
              <a:t>19</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extensively compared technological</a:t>
            </a:r>
            <a:r>
              <a:rPr lang="en-US" baseline="0" dirty="0" smtClean="0"/>
              <a:t> alternatives for target sequencing.</a:t>
            </a:r>
            <a:endParaRPr lang="en-US" dirty="0"/>
          </a:p>
        </p:txBody>
      </p:sp>
      <p:sp>
        <p:nvSpPr>
          <p:cNvPr id="4" name="Slide Number Placeholder 3"/>
          <p:cNvSpPr>
            <a:spLocks noGrp="1"/>
          </p:cNvSpPr>
          <p:nvPr>
            <p:ph type="sldNum" sz="quarter" idx="10"/>
          </p:nvPr>
        </p:nvSpPr>
        <p:spPr/>
        <p:txBody>
          <a:bodyPr/>
          <a:lstStyle/>
          <a:p>
            <a:fld id="{3473BD52-24BF-4FF1-AD44-00E86BE82864}" type="slidenum">
              <a:rPr lang="en-US" smtClean="0"/>
              <a:pPr/>
              <a:t>21</a:t>
            </a:fld>
            <a:endParaRPr lang="en-US"/>
          </a:p>
        </p:txBody>
      </p:sp>
    </p:spTree>
    <p:extLst>
      <p:ext uri="{BB962C8B-B14F-4D97-AF65-F5344CB8AC3E}">
        <p14:creationId xmlns:p14="http://schemas.microsoft.com/office/powerpoint/2010/main" val="2615774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ln/>
        </p:spPr>
      </p:sp>
      <p:sp>
        <p:nvSpPr>
          <p:cNvPr id="1259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ea typeface="MS PGothic" charset="0"/>
                <a:cs typeface="MS PGothic" charset="0"/>
              </a:rPr>
              <a:t>All platforms miss a few hotspots that the others don’t. We are working with Agilent to improve the lost hotspots with changes in the protocol.</a:t>
            </a:r>
          </a:p>
        </p:txBody>
      </p:sp>
      <p:sp>
        <p:nvSpPr>
          <p:cNvPr id="1259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r" rtl="1" eaLnBrk="0" fontAlgn="base" hangingPunct="0">
              <a:spcBef>
                <a:spcPct val="0"/>
              </a:spcBef>
              <a:spcAft>
                <a:spcPct val="0"/>
              </a:spcAft>
              <a:defRPr sz="2400">
                <a:solidFill>
                  <a:schemeClr val="tx1"/>
                </a:solidFill>
                <a:latin typeface="Arial" charset="0"/>
                <a:ea typeface="ＭＳ Ｐゴシック" charset="0"/>
              </a:defRPr>
            </a:lvl6pPr>
            <a:lvl7pPr marL="2971800" indent="-228600" algn="r" rtl="1" eaLnBrk="0" fontAlgn="base" hangingPunct="0">
              <a:spcBef>
                <a:spcPct val="0"/>
              </a:spcBef>
              <a:spcAft>
                <a:spcPct val="0"/>
              </a:spcAft>
              <a:defRPr sz="2400">
                <a:solidFill>
                  <a:schemeClr val="tx1"/>
                </a:solidFill>
                <a:latin typeface="Arial" charset="0"/>
                <a:ea typeface="ＭＳ Ｐゴシック" charset="0"/>
              </a:defRPr>
            </a:lvl7pPr>
            <a:lvl8pPr marL="3429000" indent="-228600" algn="r" rtl="1" eaLnBrk="0" fontAlgn="base" hangingPunct="0">
              <a:spcBef>
                <a:spcPct val="0"/>
              </a:spcBef>
              <a:spcAft>
                <a:spcPct val="0"/>
              </a:spcAft>
              <a:defRPr sz="2400">
                <a:solidFill>
                  <a:schemeClr val="tx1"/>
                </a:solidFill>
                <a:latin typeface="Arial" charset="0"/>
                <a:ea typeface="ＭＳ Ｐゴシック" charset="0"/>
              </a:defRPr>
            </a:lvl8pPr>
            <a:lvl9pPr marL="3886200" indent="-228600" algn="r" rtl="1" eaLnBrk="0" fontAlgn="base" hangingPunct="0">
              <a:spcBef>
                <a:spcPct val="0"/>
              </a:spcBef>
              <a:spcAft>
                <a:spcPct val="0"/>
              </a:spcAft>
              <a:defRPr sz="2400">
                <a:solidFill>
                  <a:schemeClr val="tx1"/>
                </a:solidFill>
                <a:latin typeface="Arial" charset="0"/>
                <a:ea typeface="ＭＳ Ｐゴシック" charset="0"/>
              </a:defRPr>
            </a:lvl9pPr>
          </a:lstStyle>
          <a:p>
            <a:fld id="{85AD776C-5A1C-2E4F-9E70-142BF2CD11BE}" type="slidenum">
              <a:rPr lang="en-US" sz="1200">
                <a:cs typeface="Arial" charset="0"/>
              </a:rPr>
              <a:pPr/>
              <a:t>25</a:t>
            </a:fld>
            <a:endParaRPr lang="en-US" sz="120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6395" name="Picture 11" descr="5011_PPT_BG_EndPage"/>
          <p:cNvPicPr>
            <a:picLocks noChangeAspect="1" noChangeArrowheads="1"/>
          </p:cNvPicPr>
          <p:nvPr userDrawn="1"/>
        </p:nvPicPr>
        <p:blipFill>
          <a:blip r:embed="rId2" cstate="print">
            <a:duotone>
              <a:schemeClr val="accent1">
                <a:shade val="45000"/>
                <a:satMod val="135000"/>
              </a:schemeClr>
              <a:prstClr val="white"/>
            </a:duotone>
          </a:blip>
          <a:srcRect/>
          <a:stretch>
            <a:fillRect/>
          </a:stretch>
        </p:blipFill>
        <p:spPr bwMode="auto">
          <a:xfrm>
            <a:off x="0" y="-15677"/>
            <a:ext cx="9145588" cy="6859588"/>
          </a:xfrm>
          <a:prstGeom prst="rect">
            <a:avLst/>
          </a:prstGeom>
          <a:noFill/>
        </p:spPr>
      </p:pic>
      <p:sp>
        <p:nvSpPr>
          <p:cNvPr id="16396" name="Line 12"/>
          <p:cNvSpPr>
            <a:spLocks noChangeShapeType="1"/>
          </p:cNvSpPr>
          <p:nvPr userDrawn="1"/>
        </p:nvSpPr>
        <p:spPr bwMode="auto">
          <a:xfrm>
            <a:off x="2170084" y="1785938"/>
            <a:ext cx="1588" cy="1312862"/>
          </a:xfrm>
          <a:prstGeom prst="line">
            <a:avLst/>
          </a:prstGeom>
          <a:noFill/>
          <a:ln w="9525">
            <a:solidFill>
              <a:schemeClr val="bg1"/>
            </a:solidFill>
            <a:round/>
            <a:headEnd/>
            <a:tailEnd/>
          </a:ln>
        </p:spPr>
        <p:txBody>
          <a:bodyPr wrap="none" anchor="ctr"/>
          <a:lstStyle/>
          <a:p>
            <a:endParaRPr lang="en-US"/>
          </a:p>
        </p:txBody>
      </p:sp>
      <p:sp>
        <p:nvSpPr>
          <p:cNvPr id="16400" name="Rectangle 16"/>
          <p:cNvSpPr>
            <a:spLocks noGrp="1" noChangeArrowheads="1"/>
          </p:cNvSpPr>
          <p:nvPr>
            <p:ph type="ctrTitle" sz="quarter"/>
          </p:nvPr>
        </p:nvSpPr>
        <p:spPr>
          <a:xfrm>
            <a:off x="2500298" y="1828800"/>
            <a:ext cx="5715040" cy="1295400"/>
          </a:xfrm>
        </p:spPr>
        <p:txBody>
          <a:bodyPr/>
          <a:lstStyle>
            <a:lvl1pPr>
              <a:defRPr sz="2800"/>
            </a:lvl1pPr>
          </a:lstStyle>
          <a:p>
            <a:r>
              <a:rPr lang="en-US"/>
              <a:t>Click to edit Master title style</a:t>
            </a:r>
          </a:p>
        </p:txBody>
      </p:sp>
      <p:sp>
        <p:nvSpPr>
          <p:cNvPr id="16401" name="Rectangle 17"/>
          <p:cNvSpPr>
            <a:spLocks noGrp="1" noChangeArrowheads="1"/>
          </p:cNvSpPr>
          <p:nvPr>
            <p:ph type="subTitle" sz="quarter" idx="1"/>
          </p:nvPr>
        </p:nvSpPr>
        <p:spPr>
          <a:xfrm>
            <a:off x="2500298" y="3714752"/>
            <a:ext cx="5715040" cy="400110"/>
          </a:xfrm>
          <a:ln algn="ctr"/>
        </p:spPr>
        <p:txBody>
          <a:bodyPr wrap="square">
            <a:spAutoFit/>
          </a:bodyPr>
          <a:lstStyle>
            <a:lvl1pPr marL="0" indent="0" eaLnBrk="0" hangingPunct="0">
              <a:spcBef>
                <a:spcPct val="50000"/>
              </a:spcBef>
              <a:buFont typeface="Arial" charset="0"/>
              <a:buNone/>
              <a:defRPr sz="2000" b="0">
                <a:solidFill>
                  <a:schemeClr val="accent5"/>
                </a:solidFill>
              </a:defRPr>
            </a:lvl1pPr>
          </a:lstStyle>
          <a:p>
            <a:r>
              <a:rPr lang="en-US"/>
              <a:t>Click to edit Master subtitle style</a:t>
            </a:r>
          </a:p>
        </p:txBody>
      </p:sp>
      <p:pic>
        <p:nvPicPr>
          <p:cNvPr id="3074"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9513" y="1785938"/>
            <a:ext cx="1992160" cy="59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t="79288" b="1842"/>
          <a:stretch>
            <a:fillRect/>
          </a:stretch>
        </p:blipFill>
        <p:spPr bwMode="auto">
          <a:xfrm>
            <a:off x="-2415" y="2420888"/>
            <a:ext cx="2159204" cy="5760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7"/>
          <p:cNvSpPr>
            <a:spLocks noGrp="1" noChangeArrowheads="1"/>
          </p:cNvSpPr>
          <p:nvPr>
            <p:ph type="subTitle" sz="quarter" idx="1"/>
          </p:nvPr>
        </p:nvSpPr>
        <p:spPr>
          <a:xfrm>
            <a:off x="500034" y="1109947"/>
            <a:ext cx="8143932" cy="461665"/>
          </a:xfrm>
          <a:ln algn="ctr"/>
        </p:spPr>
        <p:txBody>
          <a:bodyPr wrap="square">
            <a:spAutoFit/>
          </a:bodyPr>
          <a:lstStyle>
            <a:lvl1pPr marL="0" indent="0" eaLnBrk="0" hangingPunct="0">
              <a:spcBef>
                <a:spcPct val="50000"/>
              </a:spcBef>
              <a:buFont typeface="Arial" charset="0"/>
              <a:buNone/>
              <a:defRPr sz="2400" b="1">
                <a:solidFill>
                  <a:schemeClr val="accent6"/>
                </a:solidFill>
              </a:defRPr>
            </a:lvl1pPr>
          </a:lstStyle>
          <a:p>
            <a:r>
              <a:rPr lang="en-US" dirty="0"/>
              <a:t>Click to edit Master subtitle style</a:t>
            </a:r>
          </a:p>
        </p:txBody>
      </p:sp>
      <p:sp>
        <p:nvSpPr>
          <p:cNvPr id="4" name="Content Placeholder 2"/>
          <p:cNvSpPr>
            <a:spLocks noGrp="1"/>
          </p:cNvSpPr>
          <p:nvPr>
            <p:ph idx="10"/>
          </p:nvPr>
        </p:nvSpPr>
        <p:spPr>
          <a:xfrm>
            <a:off x="457200" y="1785926"/>
            <a:ext cx="8229600" cy="4311649"/>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429000"/>
            <a:ext cx="7772400" cy="1362075"/>
          </a:xfrm>
        </p:spPr>
        <p:txBody>
          <a:bodyPr anchor="t"/>
          <a:lstStyle>
            <a:lvl1pPr algn="l">
              <a:defRPr sz="4000" b="1" cap="none">
                <a:solidFill>
                  <a:schemeClr val="accent6"/>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1928813"/>
            <a:ext cx="7772400" cy="1500187"/>
          </a:xfrm>
        </p:spPr>
        <p:txBody>
          <a:bodyPr anchor="b"/>
          <a:lstStyle>
            <a:lvl1pPr marL="0" indent="0">
              <a:buNone/>
              <a:defRPr sz="2000">
                <a:solidFill>
                  <a:schemeClr val="bg2"/>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itle 1"/>
          <p:cNvSpPr txBox="1">
            <a:spLocks/>
          </p:cNvSpPr>
          <p:nvPr userDrawn="1"/>
        </p:nvSpPr>
        <p:spPr bwMode="auto">
          <a:xfrm>
            <a:off x="2971800" y="0"/>
            <a:ext cx="6019800" cy="76200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smtClean="0">
                <a:ln>
                  <a:noFill/>
                </a:ln>
                <a:solidFill>
                  <a:schemeClr val="bg1"/>
                </a:solidFill>
                <a:effectLst/>
                <a:uLnTx/>
                <a:uFillTx/>
                <a:latin typeface="+mj-lt"/>
                <a:ea typeface="+mj-ea"/>
                <a:cs typeface="+mj-cs"/>
              </a:rPr>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uttman Stam" pitchFamily="2" charset="-79"/>
                <a:cs typeface="Guttman Stam" pitchFamily="2" charset="-79"/>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3716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40386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5613" y="1285860"/>
            <a:ext cx="4040188" cy="817577"/>
          </a:xfrm>
        </p:spPr>
        <p:txBody>
          <a:bodyPr anchor="b"/>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3438" y="1285860"/>
            <a:ext cx="4041775" cy="817577"/>
          </a:xfrm>
        </p:spPr>
        <p:txBody>
          <a:bodyPr anchor="b"/>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2971800" y="0"/>
            <a:ext cx="6019800" cy="762000"/>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28736"/>
            <a:ext cx="5111750" cy="4697427"/>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p:nvPr>
        </p:nvSpPr>
        <p:spPr>
          <a:xfrm>
            <a:off x="2971800" y="0"/>
            <a:ext cx="6019800" cy="762000"/>
          </a:xfrm>
        </p:spPr>
        <p:txBody>
          <a:bodyPr/>
          <a:lstStyle/>
          <a:p>
            <a:r>
              <a:rPr lang="en-US" smtClean="0"/>
              <a:t>Click to edit Master title style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000107"/>
            <a:ext cx="5486400" cy="42148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p:nvPr>
        </p:nvSpPr>
        <p:spPr>
          <a:xfrm>
            <a:off x="2971800" y="0"/>
            <a:ext cx="6019800" cy="762000"/>
          </a:xfrm>
        </p:spPr>
        <p:txBody>
          <a:bodyPr/>
          <a:lstStyle/>
          <a:p>
            <a:r>
              <a:rPr lang="en-US" smtClean="0"/>
              <a:t>Click to edit Master title style</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pic>
        <p:nvPicPr>
          <p:cNvPr id="7" name="Picture 6"/>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655" t="79288" b="1842"/>
          <a:stretch/>
        </p:blipFill>
        <p:spPr bwMode="auto">
          <a:xfrm>
            <a:off x="-1" y="0"/>
            <a:ext cx="1763689" cy="838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4"/>
          <p:cNvSpPr>
            <a:spLocks noChangeShapeType="1"/>
          </p:cNvSpPr>
          <p:nvPr userDrawn="1"/>
        </p:nvSpPr>
        <p:spPr bwMode="auto">
          <a:xfrm>
            <a:off x="0" y="6400800"/>
            <a:ext cx="9144000" cy="0"/>
          </a:xfrm>
          <a:prstGeom prst="line">
            <a:avLst/>
          </a:prstGeom>
          <a:noFill/>
          <a:ln w="9525">
            <a:solidFill>
              <a:srgbClr val="003368"/>
            </a:solidFill>
            <a:round/>
            <a:headEnd/>
            <a:tailEnd/>
          </a:ln>
        </p:spPr>
        <p:txBody>
          <a:bodyPr wrap="none" anchor="ctr">
            <a:prstTxWarp prst="textNoShape">
              <a:avLst/>
            </a:prstTxWarp>
          </a:bodyPr>
          <a:lstStyle/>
          <a:p>
            <a:endParaRPr lang="en-US"/>
          </a:p>
        </p:txBody>
      </p:sp>
      <p:sp>
        <p:nvSpPr>
          <p:cNvPr id="9" name="Rectangle 16"/>
          <p:cNvSpPr>
            <a:spLocks noChangeArrowheads="1"/>
          </p:cNvSpPr>
          <p:nvPr userDrawn="1"/>
        </p:nvSpPr>
        <p:spPr bwMode="auto">
          <a:xfrm>
            <a:off x="0" y="838200"/>
            <a:ext cx="9144000" cy="76200"/>
          </a:xfrm>
          <a:prstGeom prst="rect">
            <a:avLst/>
          </a:prstGeom>
          <a:solidFill>
            <a:srgbClr val="759FB8"/>
          </a:solidFill>
          <a:ln w="9525">
            <a:noFill/>
            <a:miter lim="800000"/>
            <a:headEnd/>
            <a:tailEnd/>
          </a:ln>
          <a:effectLst>
            <a:outerShdw blurRad="63500" algn="ctr" rotWithShape="0">
              <a:srgbClr val="000000">
                <a:alpha val="45000"/>
              </a:srgbClr>
            </a:outerShdw>
          </a:effectLst>
        </p:spPr>
        <p:txBody>
          <a:bodyPr wrap="none" anchor="ctr">
            <a:prstTxWarp prst="textNoShape">
              <a:avLst/>
            </a:prstTxWarp>
          </a:bodyPr>
          <a:lstStyle/>
          <a:p>
            <a:pPr algn="ctr" rtl="0" eaLnBrk="0" hangingPunct="0"/>
            <a:endParaRPr lang="he-IL"/>
          </a:p>
        </p:txBody>
      </p:sp>
      <p:pic>
        <p:nvPicPr>
          <p:cNvPr id="10" name="Picture 2"/>
          <p:cNvPicPr>
            <a:picLocks noChangeAspect="1" noChangeArrowheads="1"/>
          </p:cNvPicPr>
          <p:nvPr userDrawn="1"/>
        </p:nvPicPr>
        <p:blipFill>
          <a:blip r:embed="rId3"/>
          <a:srcRect/>
          <a:stretch>
            <a:fillRect/>
          </a:stretch>
        </p:blipFill>
        <p:spPr bwMode="auto">
          <a:xfrm>
            <a:off x="6804025" y="93663"/>
            <a:ext cx="2305050" cy="684212"/>
          </a:xfrm>
          <a:prstGeom prst="rect">
            <a:avLst/>
          </a:prstGeom>
          <a:noFill/>
          <a:ln w="9525">
            <a:noFill/>
            <a:miter lim="800000"/>
            <a:headEnd/>
            <a:tailEnd/>
          </a:ln>
        </p:spPr>
      </p:pic>
      <p:sp>
        <p:nvSpPr>
          <p:cNvPr id="11" name="TextBox 2"/>
          <p:cNvSpPr txBox="1">
            <a:spLocks noChangeArrowheads="1"/>
          </p:cNvSpPr>
          <p:nvPr userDrawn="1"/>
        </p:nvSpPr>
        <p:spPr bwMode="auto">
          <a:xfrm>
            <a:off x="6372225" y="6381750"/>
            <a:ext cx="2765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prstTxWarp prst="textNoShape">
              <a:avLst/>
            </a:prstTxWarp>
            <a:spAutoFit/>
          </a:bodyPr>
          <a:lstStyle/>
          <a:p>
            <a:pPr algn="l" rtl="0" eaLnBrk="0" hangingPunct="0"/>
            <a:r>
              <a:rPr lang="he-IL">
                <a:solidFill>
                  <a:srgbClr val="C00000"/>
                </a:solidFill>
                <a:latin typeface="Guttman Stam" pitchFamily="2" charset="0"/>
                <a:ea typeface="Guttman Stam" pitchFamily="2" charset="0"/>
                <a:cs typeface="Guttman Stam" pitchFamily="2" charset="0"/>
              </a:rPr>
              <a:t>מסורת של מצויינות</a:t>
            </a:r>
          </a:p>
        </p:txBody>
      </p:sp>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6"/>
          <p:cNvSpPr>
            <a:spLocks noGrp="1"/>
          </p:cNvSpPr>
          <p:nvPr>
            <p:ph type="dt" sz="half" idx="10"/>
          </p:nvPr>
        </p:nvSpPr>
        <p:spPr>
          <a:xfrm>
            <a:off x="685800" y="6248400"/>
            <a:ext cx="1905000" cy="457200"/>
          </a:xfrm>
          <a:prstGeom prst="rect">
            <a:avLst/>
          </a:prstGeom>
        </p:spPr>
        <p:txBody>
          <a:bodyPr/>
          <a:lstStyle>
            <a:lvl1pPr algn="l" rtl="0" eaLnBrk="0" hangingPunct="0">
              <a:defRPr>
                <a:latin typeface="Arial" charset="0"/>
                <a:ea typeface="ＭＳ Ｐゴシック" pitchFamily="48" charset="-128"/>
                <a:cs typeface="+mn-cs"/>
              </a:defRPr>
            </a:lvl1pPr>
          </a:lstStyle>
          <a:p>
            <a:pPr>
              <a:defRPr/>
            </a:pPr>
            <a:endParaRPr lang="en-US"/>
          </a:p>
        </p:txBody>
      </p:sp>
      <p:sp>
        <p:nvSpPr>
          <p:cNvPr id="13" name="Footer Placeholder 7"/>
          <p:cNvSpPr>
            <a:spLocks noGrp="1"/>
          </p:cNvSpPr>
          <p:nvPr>
            <p:ph type="ftr" sz="quarter" idx="11"/>
          </p:nvPr>
        </p:nvSpPr>
        <p:spPr>
          <a:xfrm>
            <a:off x="3124200" y="6248400"/>
            <a:ext cx="2895600" cy="457200"/>
          </a:xfrm>
          <a:prstGeom prst="rect">
            <a:avLst/>
          </a:prstGeom>
        </p:spPr>
        <p:txBody>
          <a:bodyPr/>
          <a:lstStyle>
            <a:lvl1pPr algn="l" rtl="0" eaLnBrk="0" hangingPunct="0">
              <a:defRPr>
                <a:latin typeface="Arial" charset="0"/>
                <a:ea typeface="ＭＳ Ｐゴシック" pitchFamily="48" charset="-128"/>
                <a:cs typeface="+mn-cs"/>
              </a:defRPr>
            </a:lvl1pPr>
          </a:lstStyle>
          <a:p>
            <a:pPr>
              <a:defRPr/>
            </a:pPr>
            <a:endParaRPr lang="en-US"/>
          </a:p>
        </p:txBody>
      </p:sp>
      <p:sp>
        <p:nvSpPr>
          <p:cNvPr id="14" name="Slide Number Placeholder 8"/>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l" rtl="0" eaLnBrk="0" hangingPunct="0">
              <a:defRPr/>
            </a:lvl1pPr>
          </a:lstStyle>
          <a:p>
            <a:fld id="{96144367-67DE-9B4C-BA67-91735253E57B}" type="slidenum">
              <a:rPr lang="en-US"/>
              <a:pPr/>
              <a:t>‹#›</a:t>
            </a:fld>
            <a:endParaRPr lang="en-US"/>
          </a:p>
        </p:txBody>
      </p:sp>
    </p:spTree>
    <p:extLst>
      <p:ext uri="{BB962C8B-B14F-4D97-AF65-F5344CB8AC3E}">
        <p14:creationId xmlns:p14="http://schemas.microsoft.com/office/powerpoint/2010/main" val="40124694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1" name="Picture 6"/>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4655" t="79288" b="1842"/>
          <a:stretch/>
        </p:blipFill>
        <p:spPr bwMode="auto">
          <a:xfrm>
            <a:off x="-1" y="0"/>
            <a:ext cx="1763689" cy="838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8" name="Line 14"/>
          <p:cNvSpPr>
            <a:spLocks noChangeShapeType="1"/>
          </p:cNvSpPr>
          <p:nvPr/>
        </p:nvSpPr>
        <p:spPr bwMode="auto">
          <a:xfrm>
            <a:off x="0" y="6400800"/>
            <a:ext cx="9144000" cy="0"/>
          </a:xfrm>
          <a:prstGeom prst="line">
            <a:avLst/>
          </a:prstGeom>
          <a:noFill/>
          <a:ln w="9525">
            <a:solidFill>
              <a:srgbClr val="003368"/>
            </a:solidFill>
            <a:round/>
            <a:headEnd/>
            <a:tailEnd/>
          </a:ln>
        </p:spPr>
        <p:txBody>
          <a:bodyPr wrap="none" anchor="ctr"/>
          <a:lstStyle/>
          <a:p>
            <a:endParaRPr lang="en-US"/>
          </a:p>
        </p:txBody>
      </p:sp>
      <p:sp>
        <p:nvSpPr>
          <p:cNvPr id="1040" name="Rectangle 16"/>
          <p:cNvSpPr>
            <a:spLocks noChangeArrowheads="1"/>
          </p:cNvSpPr>
          <p:nvPr/>
        </p:nvSpPr>
        <p:spPr bwMode="auto">
          <a:xfrm>
            <a:off x="0" y="838200"/>
            <a:ext cx="9144000" cy="76200"/>
          </a:xfrm>
          <a:prstGeom prst="rect">
            <a:avLst/>
          </a:prstGeom>
          <a:solidFill>
            <a:srgbClr val="759FB8"/>
          </a:solidFill>
          <a:ln w="9525">
            <a:noFill/>
            <a:miter lim="800000"/>
            <a:headEnd/>
            <a:tailEnd/>
          </a:ln>
          <a:effectLst>
            <a:outerShdw algn="ctr" rotWithShape="0">
              <a:srgbClr val="808080">
                <a:alpha val="45000"/>
              </a:srgbClr>
            </a:outerShdw>
          </a:effectLst>
        </p:spPr>
        <p:txBody>
          <a:bodyPr wrap="none" anchor="ctr"/>
          <a:lstStyle/>
          <a:p>
            <a:pPr algn="ctr"/>
            <a:endParaRPr lang="en-US"/>
          </a:p>
        </p:txBody>
      </p:sp>
      <p:sp>
        <p:nvSpPr>
          <p:cNvPr id="1042" name="Rectangle 18"/>
          <p:cNvSpPr>
            <a:spLocks noGrp="1" noChangeArrowheads="1"/>
          </p:cNvSpPr>
          <p:nvPr>
            <p:ph type="title"/>
          </p:nvPr>
        </p:nvSpPr>
        <p:spPr bwMode="auto">
          <a:xfrm>
            <a:off x="1691680" y="38100"/>
            <a:ext cx="5112568" cy="76200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3" name="Rectangle 19"/>
          <p:cNvSpPr>
            <a:spLocks noGrp="1" noChangeArrowheads="1"/>
          </p:cNvSpPr>
          <p:nvPr>
            <p:ph type="body" idx="1"/>
          </p:nvPr>
        </p:nvSpPr>
        <p:spPr bwMode="auto">
          <a:xfrm>
            <a:off x="457200" y="13716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6"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04248" y="93762"/>
            <a:ext cx="2304256" cy="683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372200" y="6381328"/>
            <a:ext cx="2765501" cy="461665"/>
          </a:xfrm>
          <a:prstGeom prst="rect">
            <a:avLst/>
          </a:prstGeom>
          <a:noFill/>
        </p:spPr>
        <p:txBody>
          <a:bodyPr wrap="none" rtlCol="1">
            <a:spAutoFit/>
          </a:bodyPr>
          <a:lstStyle/>
          <a:p>
            <a:r>
              <a:rPr lang="he-IL" dirty="0" smtClean="0">
                <a:solidFill>
                  <a:srgbClr val="C00000"/>
                </a:solidFill>
                <a:latin typeface="Guttman Stam" pitchFamily="2" charset="-79"/>
                <a:cs typeface="Guttman Stam" pitchFamily="2" charset="-79"/>
              </a:rPr>
              <a:t>מסורת</a:t>
            </a:r>
            <a:r>
              <a:rPr lang="he-IL" baseline="0" dirty="0" smtClean="0">
                <a:solidFill>
                  <a:srgbClr val="C00000"/>
                </a:solidFill>
                <a:latin typeface="Guttman Stam" pitchFamily="2" charset="-79"/>
                <a:cs typeface="Guttman Stam" pitchFamily="2" charset="-79"/>
              </a:rPr>
              <a:t> של מצויינות</a:t>
            </a:r>
            <a:endParaRPr lang="he-IL" dirty="0">
              <a:solidFill>
                <a:srgbClr val="C00000"/>
              </a:solidFill>
              <a:latin typeface="Guttman Stam" pitchFamily="2" charset="-79"/>
              <a:cs typeface="Guttman Stam" pitchFamily="2" charset="-79"/>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Lst>
  <p:txStyles>
    <p:titleStyle>
      <a:lvl1pPr algn="l" rtl="0" fontAlgn="base">
        <a:spcBef>
          <a:spcPct val="0"/>
        </a:spcBef>
        <a:spcAft>
          <a:spcPct val="0"/>
        </a:spcAft>
        <a:defRPr sz="2000" b="1">
          <a:solidFill>
            <a:srgbClr val="FF6600"/>
          </a:solidFill>
          <a:latin typeface="+mj-lt"/>
          <a:ea typeface="+mj-ea"/>
          <a:cs typeface="+mj-cs"/>
        </a:defRPr>
      </a:lvl1pPr>
      <a:lvl2pPr algn="l" rtl="0" fontAlgn="base">
        <a:spcBef>
          <a:spcPct val="0"/>
        </a:spcBef>
        <a:spcAft>
          <a:spcPct val="0"/>
        </a:spcAft>
        <a:defRPr sz="2000" b="1">
          <a:solidFill>
            <a:schemeClr val="bg1"/>
          </a:solidFill>
          <a:latin typeface="Arial" charset="0"/>
          <a:ea typeface="ＭＳ Ｐゴシック" pitchFamily="48" charset="-128"/>
        </a:defRPr>
      </a:lvl2pPr>
      <a:lvl3pPr algn="l" rtl="0" fontAlgn="base">
        <a:spcBef>
          <a:spcPct val="0"/>
        </a:spcBef>
        <a:spcAft>
          <a:spcPct val="0"/>
        </a:spcAft>
        <a:defRPr sz="2000" b="1">
          <a:solidFill>
            <a:schemeClr val="bg1"/>
          </a:solidFill>
          <a:latin typeface="Arial" charset="0"/>
          <a:ea typeface="ＭＳ Ｐゴシック" pitchFamily="48" charset="-128"/>
        </a:defRPr>
      </a:lvl3pPr>
      <a:lvl4pPr algn="l" rtl="0" fontAlgn="base">
        <a:spcBef>
          <a:spcPct val="0"/>
        </a:spcBef>
        <a:spcAft>
          <a:spcPct val="0"/>
        </a:spcAft>
        <a:defRPr sz="2000" b="1">
          <a:solidFill>
            <a:schemeClr val="bg1"/>
          </a:solidFill>
          <a:latin typeface="Arial" charset="0"/>
          <a:ea typeface="ＭＳ Ｐゴシック" pitchFamily="48" charset="-128"/>
        </a:defRPr>
      </a:lvl4pPr>
      <a:lvl5pPr algn="l" rtl="0" fontAlgn="base">
        <a:spcBef>
          <a:spcPct val="0"/>
        </a:spcBef>
        <a:spcAft>
          <a:spcPct val="0"/>
        </a:spcAft>
        <a:defRPr sz="2000" b="1">
          <a:solidFill>
            <a:schemeClr val="bg1"/>
          </a:solidFill>
          <a:latin typeface="Arial" charset="0"/>
          <a:ea typeface="ＭＳ Ｐゴシック" pitchFamily="48" charset="-128"/>
        </a:defRPr>
      </a:lvl5pPr>
      <a:lvl6pPr marL="457200" algn="l" rtl="0" fontAlgn="base">
        <a:spcBef>
          <a:spcPct val="0"/>
        </a:spcBef>
        <a:spcAft>
          <a:spcPct val="0"/>
        </a:spcAft>
        <a:defRPr sz="2000" b="1">
          <a:solidFill>
            <a:schemeClr val="bg1"/>
          </a:solidFill>
          <a:latin typeface="Arial" charset="0"/>
          <a:ea typeface="ＭＳ Ｐゴシック" pitchFamily="48" charset="-128"/>
        </a:defRPr>
      </a:lvl6pPr>
      <a:lvl7pPr marL="914400" algn="l" rtl="0" fontAlgn="base">
        <a:spcBef>
          <a:spcPct val="0"/>
        </a:spcBef>
        <a:spcAft>
          <a:spcPct val="0"/>
        </a:spcAft>
        <a:defRPr sz="2000" b="1">
          <a:solidFill>
            <a:schemeClr val="bg1"/>
          </a:solidFill>
          <a:latin typeface="Arial" charset="0"/>
          <a:ea typeface="ＭＳ Ｐゴシック" pitchFamily="48" charset="-128"/>
        </a:defRPr>
      </a:lvl7pPr>
      <a:lvl8pPr marL="1371600" algn="l" rtl="0" fontAlgn="base">
        <a:spcBef>
          <a:spcPct val="0"/>
        </a:spcBef>
        <a:spcAft>
          <a:spcPct val="0"/>
        </a:spcAft>
        <a:defRPr sz="2000" b="1">
          <a:solidFill>
            <a:schemeClr val="bg1"/>
          </a:solidFill>
          <a:latin typeface="Arial" charset="0"/>
          <a:ea typeface="ＭＳ Ｐゴシック" pitchFamily="48" charset="-128"/>
        </a:defRPr>
      </a:lvl8pPr>
      <a:lvl9pPr marL="1828800" algn="l" rtl="0" fontAlgn="base">
        <a:spcBef>
          <a:spcPct val="0"/>
        </a:spcBef>
        <a:spcAft>
          <a:spcPct val="0"/>
        </a:spcAft>
        <a:defRPr sz="2000" b="1">
          <a:solidFill>
            <a:schemeClr val="bg1"/>
          </a:solidFill>
          <a:latin typeface="Arial" charset="0"/>
          <a:ea typeface="ＭＳ Ｐゴシック" pitchFamily="48" charset="-128"/>
        </a:defRPr>
      </a:lvl9pPr>
    </p:titleStyle>
    <p:bodyStyle>
      <a:lvl1pPr marL="261938" indent="-261938" algn="l" rtl="0" fontAlgn="base">
        <a:spcBef>
          <a:spcPct val="25000"/>
        </a:spcBef>
        <a:spcAft>
          <a:spcPct val="0"/>
        </a:spcAft>
        <a:buClr>
          <a:schemeClr val="accent2"/>
        </a:buClr>
        <a:buSzPct val="120000"/>
        <a:buFont typeface="Arial" charset="0"/>
        <a:buChar char="•"/>
        <a:defRPr sz="2400">
          <a:solidFill>
            <a:srgbClr val="000000"/>
          </a:solidFill>
          <a:latin typeface="+mn-lt"/>
          <a:ea typeface="+mn-ea"/>
          <a:cs typeface="+mn-cs"/>
        </a:defRPr>
      </a:lvl1pPr>
      <a:lvl2pPr marL="722313" indent="-265113" algn="l" rtl="0" fontAlgn="base">
        <a:spcBef>
          <a:spcPct val="20000"/>
        </a:spcBef>
        <a:spcAft>
          <a:spcPct val="0"/>
        </a:spcAft>
        <a:buClr>
          <a:schemeClr val="accent2"/>
        </a:buClr>
        <a:buFont typeface="Arial" charset="0"/>
        <a:buChar char="–"/>
        <a:defRPr sz="2400">
          <a:solidFill>
            <a:schemeClr val="tx1"/>
          </a:solidFill>
          <a:latin typeface="+mn-lt"/>
        </a:defRPr>
      </a:lvl2pPr>
      <a:lvl3pPr marL="1143000" indent="-228600" algn="l" rtl="0" fontAlgn="base">
        <a:spcBef>
          <a:spcPct val="20000"/>
        </a:spcBef>
        <a:spcAft>
          <a:spcPct val="0"/>
        </a:spcAft>
        <a:buClr>
          <a:schemeClr val="accent2"/>
        </a:buClr>
        <a:buSzPct val="120000"/>
        <a:buChar char="•"/>
        <a:defRPr sz="2000">
          <a:solidFill>
            <a:schemeClr val="tx1"/>
          </a:solidFill>
          <a:latin typeface="+mn-lt"/>
        </a:defRPr>
      </a:lvl3pPr>
      <a:lvl4pPr marL="1600200" indent="-228600" algn="l" rtl="0" fontAlgn="base">
        <a:spcBef>
          <a:spcPct val="20000"/>
        </a:spcBef>
        <a:spcAft>
          <a:spcPct val="0"/>
        </a:spcAft>
        <a:buClr>
          <a:schemeClr val="accent2"/>
        </a:buClr>
        <a:buFont typeface="Arial" charset="0"/>
        <a:buChar char="–"/>
        <a:defRPr sz="2000">
          <a:solidFill>
            <a:schemeClr val="tx1"/>
          </a:solidFill>
          <a:latin typeface="+mn-lt"/>
        </a:defRPr>
      </a:lvl4pPr>
      <a:lvl5pPr marL="2057400" indent="-228600" algn="l" rtl="0" fontAlgn="base">
        <a:spcBef>
          <a:spcPct val="20000"/>
        </a:spcBef>
        <a:spcAft>
          <a:spcPct val="0"/>
        </a:spcAft>
        <a:buClr>
          <a:schemeClr val="accent2"/>
        </a:buClr>
        <a:buFont typeface="Arial" charset="0"/>
        <a:buChar char="»"/>
        <a:defRPr sz="2000">
          <a:solidFill>
            <a:schemeClr val="tx1"/>
          </a:solidFill>
          <a:latin typeface="+mn-lt"/>
        </a:defRPr>
      </a:lvl5pPr>
      <a:lvl6pPr marL="2514600" indent="-228600" algn="l" rtl="0" fontAlgn="base">
        <a:spcBef>
          <a:spcPct val="20000"/>
        </a:spcBef>
        <a:spcAft>
          <a:spcPct val="0"/>
        </a:spcAft>
        <a:buClr>
          <a:schemeClr val="accent2"/>
        </a:buClr>
        <a:buFont typeface="Arial" charset="0"/>
        <a:buChar char="»"/>
        <a:defRPr sz="2000">
          <a:solidFill>
            <a:schemeClr val="tx1"/>
          </a:solidFill>
          <a:latin typeface="+mn-lt"/>
        </a:defRPr>
      </a:lvl6pPr>
      <a:lvl7pPr marL="2971800" indent="-228600" algn="l" rtl="0" fontAlgn="base">
        <a:spcBef>
          <a:spcPct val="20000"/>
        </a:spcBef>
        <a:spcAft>
          <a:spcPct val="0"/>
        </a:spcAft>
        <a:buClr>
          <a:schemeClr val="accent2"/>
        </a:buClr>
        <a:buFont typeface="Arial" charset="0"/>
        <a:buChar char="»"/>
        <a:defRPr sz="2000">
          <a:solidFill>
            <a:schemeClr val="tx1"/>
          </a:solidFill>
          <a:latin typeface="+mn-lt"/>
        </a:defRPr>
      </a:lvl7pPr>
      <a:lvl8pPr marL="3429000" indent="-228600" algn="l" rtl="0" fontAlgn="base">
        <a:spcBef>
          <a:spcPct val="20000"/>
        </a:spcBef>
        <a:spcAft>
          <a:spcPct val="0"/>
        </a:spcAft>
        <a:buClr>
          <a:schemeClr val="accent2"/>
        </a:buClr>
        <a:buFont typeface="Arial" charset="0"/>
        <a:buChar char="»"/>
        <a:defRPr sz="2000">
          <a:solidFill>
            <a:schemeClr val="tx1"/>
          </a:solidFill>
          <a:latin typeface="+mn-lt"/>
        </a:defRPr>
      </a:lvl8pPr>
      <a:lvl9pPr marL="3886200" indent="-228600" algn="l" rtl="0" fontAlgn="base">
        <a:spcBef>
          <a:spcPct val="20000"/>
        </a:spcBef>
        <a:spcAft>
          <a:spcPct val="0"/>
        </a:spcAft>
        <a:buClr>
          <a:schemeClr val="accent2"/>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5.png"/><Relationship Id="rId3"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chart" Target="../charts/chart1.xml"/><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2.png"/><Relationship Id="rId8"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4.gif"/><Relationship Id="rId3"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jpg"/><Relationship Id="rId1" Type="http://schemas.openxmlformats.org/officeDocument/2006/relationships/slideLayout" Target="../slideLayouts/slideLayout2.xml"/><Relationship Id="rId2" Type="http://schemas.openxmlformats.org/officeDocument/2006/relationships/image" Target="../media/image5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9.jp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jpe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1" Type="http://schemas.openxmlformats.org/officeDocument/2006/relationships/slideLayout" Target="../slideLayouts/slideLayout11.xml"/><Relationship Id="rId2"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jpg"/><Relationship Id="rId1" Type="http://schemas.openxmlformats.org/officeDocument/2006/relationships/slideLayout" Target="../slideLayouts/slideLayout5.xml"/><Relationship Id="rId2" Type="http://schemas.openxmlformats.org/officeDocument/2006/relationships/image" Target="../media/image6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chart" Target="../charts/chart2.xml"/><Relationship Id="rId1" Type="http://schemas.openxmlformats.org/officeDocument/2006/relationships/slideLayout" Target="../slideLayouts/slideLayout5.xml"/><Relationship Id="rId2" Type="http://schemas.openxmlformats.org/officeDocument/2006/relationships/image" Target="../media/image7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sz="quarter"/>
          </p:nvPr>
        </p:nvSpPr>
        <p:spPr>
          <a:xfrm>
            <a:off x="2133600" y="332656"/>
            <a:ext cx="6844812" cy="1828800"/>
          </a:xfrm>
        </p:spPr>
        <p:txBody>
          <a:bodyPr>
            <a:normAutofit/>
          </a:bodyPr>
          <a:lstStyle/>
          <a:p>
            <a:pPr algn="ctr" eaLnBrk="1" hangingPunct="1"/>
            <a:r>
              <a:rPr lang="he-IL" sz="3200" dirty="0" smtClean="0">
                <a:latin typeface="Guttman Stam" pitchFamily="2" charset="-79"/>
                <a:cs typeface="Guttman Stam" pitchFamily="2" charset="-79"/>
              </a:rPr>
              <a:t>רפואה מותאמת אישית מול רפואה של אוכלוסיות</a:t>
            </a:r>
            <a:endParaRPr lang="en-AU" sz="3200" dirty="0" smtClean="0">
              <a:cs typeface="Guttman Stam" pitchFamily="2" charset="-79"/>
            </a:endParaRPr>
          </a:p>
        </p:txBody>
      </p:sp>
      <p:sp>
        <p:nvSpPr>
          <p:cNvPr id="7" name="Rectangle 6"/>
          <p:cNvSpPr/>
          <p:nvPr/>
        </p:nvSpPr>
        <p:spPr>
          <a:xfrm>
            <a:off x="467544" y="1988840"/>
            <a:ext cx="8532440" cy="271869"/>
          </a:xfrm>
          <a:prstGeom prst="rect">
            <a:avLst/>
          </a:prstGeom>
        </p:spPr>
        <p:txBody>
          <a:bodyPr wrap="square">
            <a:spAutoFit/>
          </a:bodyPr>
          <a:lstStyle/>
          <a:p>
            <a:pPr algn="ctr">
              <a:lnSpc>
                <a:spcPct val="80000"/>
              </a:lnSpc>
            </a:pPr>
            <a:r>
              <a:rPr lang="he-IL" sz="1400" dirty="0" smtClean="0"/>
              <a:t>פרופסור יצחק חביב</a:t>
            </a:r>
            <a:endParaRPr lang="en-AU" sz="1400" dirty="0"/>
          </a:p>
        </p:txBody>
      </p:sp>
      <p:sp>
        <p:nvSpPr>
          <p:cNvPr id="8" name="Rectangle 7"/>
          <p:cNvSpPr/>
          <p:nvPr/>
        </p:nvSpPr>
        <p:spPr>
          <a:xfrm>
            <a:off x="142844" y="5013176"/>
            <a:ext cx="6286528" cy="246221"/>
          </a:xfrm>
          <a:prstGeom prst="rect">
            <a:avLst/>
          </a:prstGeom>
        </p:spPr>
        <p:txBody>
          <a:bodyPr wrap="square">
            <a:spAutoFit/>
          </a:bodyPr>
          <a:lstStyle/>
          <a:p>
            <a:r>
              <a:rPr lang="he-IL" sz="1000" dirty="0" smtClean="0"/>
              <a:t>בר אילן</a:t>
            </a:r>
            <a:endParaRPr lang="en-AU" sz="1000" dirty="0"/>
          </a:p>
        </p:txBody>
      </p:sp>
      <p:pic>
        <p:nvPicPr>
          <p:cNvPr id="2" name="Picture 1"/>
          <p:cNvPicPr>
            <a:picLocks noChangeAspect="1"/>
          </p:cNvPicPr>
          <p:nvPr/>
        </p:nvPicPr>
        <p:blipFill>
          <a:blip r:embed="rId3">
            <a:alphaModFix amt="50000"/>
          </a:blip>
          <a:stretch>
            <a:fillRect/>
          </a:stretch>
        </p:blipFill>
        <p:spPr>
          <a:xfrm>
            <a:off x="5364088" y="3933056"/>
            <a:ext cx="3606800" cy="2590800"/>
          </a:xfrm>
          <a:prstGeom prst="rect">
            <a:avLst/>
          </a:prstGeom>
        </p:spPr>
      </p:pic>
    </p:spTree>
    <p:extLst>
      <p:ext uri="{BB962C8B-B14F-4D97-AF65-F5344CB8AC3E}">
        <p14:creationId xmlns:p14="http://schemas.microsoft.com/office/powerpoint/2010/main" val="15089742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pPr algn="ctr">
              <a:defRPr/>
            </a:pPr>
            <a:r>
              <a:rPr lang="en-AU" sz="2800" dirty="0" smtClean="0"/>
              <a:t>Where do we fail</a:t>
            </a:r>
            <a:endParaRPr lang="he-IL" sz="2800" dirty="0"/>
          </a:p>
        </p:txBody>
      </p:sp>
      <p:pic>
        <p:nvPicPr>
          <p:cNvPr id="10" name="Content Placeholder 9"/>
          <p:cNvPicPr>
            <a:picLocks noGrp="1" noChangeAspect="1"/>
          </p:cNvPicPr>
          <p:nvPr>
            <p:ph idx="10"/>
          </p:nvPr>
        </p:nvPicPr>
        <p:blipFill rotWithShape="1">
          <a:blip r:embed="rId2"/>
          <a:srcRect l="793" r="793"/>
          <a:stretch/>
        </p:blipFill>
        <p:spPr>
          <a:xfrm>
            <a:off x="457200" y="1484784"/>
            <a:ext cx="8229600" cy="4311649"/>
          </a:xfrm>
        </p:spPr>
      </p:pic>
      <p:pic>
        <p:nvPicPr>
          <p:cNvPr id="1536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408" y="5877272"/>
            <a:ext cx="28194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12343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2" descr="figure 16-21c"/>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7946" r="8187" b="12171"/>
          <a:stretch/>
        </p:blipFill>
        <p:spPr bwMode="auto">
          <a:xfrm>
            <a:off x="899592" y="137799"/>
            <a:ext cx="6480720" cy="58457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 name="TextBox 5"/>
          <p:cNvSpPr txBox="1"/>
          <p:nvPr/>
        </p:nvSpPr>
        <p:spPr>
          <a:xfrm rot="16200000" flipV="1">
            <a:off x="7277078" y="2956170"/>
            <a:ext cx="1100181" cy="461665"/>
          </a:xfrm>
          <a:prstGeom prst="rect">
            <a:avLst/>
          </a:prstGeom>
          <a:noFill/>
        </p:spPr>
        <p:txBody>
          <a:bodyPr wrap="none" rtlCol="0">
            <a:spAutoFit/>
          </a:bodyPr>
          <a:lstStyle/>
          <a:p>
            <a:r>
              <a:rPr lang="he-IL" dirty="0" smtClean="0">
                <a:solidFill>
                  <a:srgbClr val="FF0000"/>
                </a:solidFill>
              </a:rPr>
              <a:t>רעילות</a:t>
            </a:r>
            <a:endParaRPr lang="en-US" dirty="0">
              <a:solidFill>
                <a:srgbClr val="FF0000"/>
              </a:solidFill>
            </a:endParaRPr>
          </a:p>
        </p:txBody>
      </p:sp>
      <p:sp>
        <p:nvSpPr>
          <p:cNvPr id="7" name="TextBox 6"/>
          <p:cNvSpPr txBox="1"/>
          <p:nvPr/>
        </p:nvSpPr>
        <p:spPr>
          <a:xfrm rot="16200000" flipV="1">
            <a:off x="-38133" y="2926564"/>
            <a:ext cx="1040970" cy="461665"/>
          </a:xfrm>
          <a:prstGeom prst="rect">
            <a:avLst/>
          </a:prstGeom>
          <a:noFill/>
        </p:spPr>
        <p:txBody>
          <a:bodyPr wrap="none" rtlCol="0">
            <a:spAutoFit/>
          </a:bodyPr>
          <a:lstStyle/>
          <a:p>
            <a:r>
              <a:rPr lang="he-IL" dirty="0" smtClean="0">
                <a:solidFill>
                  <a:schemeClr val="accent6">
                    <a:lumMod val="50000"/>
                    <a:lumOff val="50000"/>
                  </a:schemeClr>
                </a:solidFill>
              </a:rPr>
              <a:t>יעילות</a:t>
            </a:r>
            <a:endParaRPr lang="en-US" dirty="0">
              <a:solidFill>
                <a:schemeClr val="accent6">
                  <a:lumMod val="50000"/>
                  <a:lumOff val="50000"/>
                </a:schemeClr>
              </a:solidFill>
            </a:endParaRPr>
          </a:p>
        </p:txBody>
      </p:sp>
      <p:sp>
        <p:nvSpPr>
          <p:cNvPr id="8" name="TextBox 7"/>
          <p:cNvSpPr txBox="1"/>
          <p:nvPr/>
        </p:nvSpPr>
        <p:spPr>
          <a:xfrm>
            <a:off x="3707904" y="5877272"/>
            <a:ext cx="1741371" cy="461665"/>
          </a:xfrm>
          <a:prstGeom prst="rect">
            <a:avLst/>
          </a:prstGeom>
          <a:noFill/>
        </p:spPr>
        <p:txBody>
          <a:bodyPr wrap="none" rtlCol="0">
            <a:spAutoFit/>
          </a:bodyPr>
          <a:lstStyle/>
          <a:p>
            <a:r>
              <a:rPr lang="he-IL" dirty="0" smtClean="0"/>
              <a:t>ריכוז תרופה</a:t>
            </a:r>
            <a:endParaRPr lang="en-US" dirty="0"/>
          </a:p>
        </p:txBody>
      </p:sp>
      <p:pic>
        <p:nvPicPr>
          <p:cNvPr id="9" name="Picture 8"/>
          <p:cNvPicPr>
            <a:picLocks noChangeAspect="1"/>
          </p:cNvPicPr>
          <p:nvPr/>
        </p:nvPicPr>
        <p:blipFill>
          <a:blip r:embed="rId3">
            <a:alphaModFix amt="48000"/>
          </a:blip>
          <a:stretch>
            <a:fillRect/>
          </a:stretch>
        </p:blipFill>
        <p:spPr>
          <a:xfrm>
            <a:off x="683568" y="2492896"/>
            <a:ext cx="7759700" cy="2160240"/>
          </a:xfrm>
          <a:prstGeom prst="rect">
            <a:avLst/>
          </a:prstGeom>
        </p:spPr>
      </p:pic>
    </p:spTree>
    <p:extLst>
      <p:ext uri="{BB962C8B-B14F-4D97-AF65-F5344CB8AC3E}">
        <p14:creationId xmlns:p14="http://schemas.microsoft.com/office/powerpoint/2010/main" val="1674658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171400"/>
            <a:ext cx="5328592" cy="1143001"/>
          </a:xfrm>
        </p:spPr>
        <p:txBody>
          <a:bodyPr>
            <a:normAutofit/>
          </a:bodyPr>
          <a:lstStyle/>
          <a:p>
            <a:pPr algn="ctr" eaLnBrk="1" hangingPunct="1">
              <a:defRPr/>
            </a:pPr>
            <a:r>
              <a:rPr lang="en-AU" sz="2400" b="0" dirty="0" smtClean="0">
                <a:cs typeface="+mj-cs"/>
              </a:rPr>
              <a:t>Genomic correlates of histological premalignant conditions</a:t>
            </a:r>
            <a:endParaRPr lang="en-US" sz="2400" b="0" dirty="0">
              <a:cs typeface="+mj-cs"/>
            </a:endParaRPr>
          </a:p>
        </p:txBody>
      </p:sp>
      <p:pic>
        <p:nvPicPr>
          <p:cNvPr id="35842" name="Content Placeholder 3" descr="LoadMedia-49.ashx.jpeg"/>
          <p:cNvPicPr>
            <a:picLocks noGrp="1" noChangeAspect="1"/>
          </p:cNvPicPr>
          <p:nvPr>
            <p:ph idx="1"/>
          </p:nvPr>
        </p:nvPicPr>
        <p:blipFill>
          <a:blip r:embed="rId2">
            <a:extLst>
              <a:ext uri="{28A0092B-C50C-407E-A947-70E740481C1C}">
                <a14:useLocalDpi xmlns:a14="http://schemas.microsoft.com/office/drawing/2010/main" val="0"/>
              </a:ext>
            </a:extLst>
          </a:blip>
          <a:srcRect l="-33400" r="-33400"/>
          <a:stretch>
            <a:fillRect/>
          </a:stretch>
        </p:blipFill>
        <p:spPr>
          <a:xfrm>
            <a:off x="-468561" y="1031875"/>
            <a:ext cx="8856985" cy="4870411"/>
          </a:xfrm>
        </p:spPr>
      </p:pic>
      <p:pic>
        <p:nvPicPr>
          <p:cNvPr id="4" name="Picture 4" descr="bisho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2209" y="5372667"/>
            <a:ext cx="1205279" cy="14664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varmus"/>
          <p:cNvPicPr>
            <a:picLocks noChangeAspect="1" noChangeArrowheads="1"/>
          </p:cNvPicPr>
          <p:nvPr/>
        </p:nvPicPr>
        <p:blipFill>
          <a:blip r:embed="rId4"/>
          <a:srcRect/>
          <a:stretch>
            <a:fillRect/>
          </a:stretch>
        </p:blipFill>
        <p:spPr bwMode="auto">
          <a:xfrm>
            <a:off x="8072163" y="5373216"/>
            <a:ext cx="1036341" cy="1465936"/>
          </a:xfrm>
          <a:prstGeom prst="rect">
            <a:avLst/>
          </a:prstGeom>
          <a:noFill/>
        </p:spPr>
      </p:pic>
      <p:sp>
        <p:nvSpPr>
          <p:cNvPr id="7" name="TextBox 6"/>
          <p:cNvSpPr txBox="1"/>
          <p:nvPr/>
        </p:nvSpPr>
        <p:spPr>
          <a:xfrm>
            <a:off x="6948264" y="5024961"/>
            <a:ext cx="2570449" cy="307777"/>
          </a:xfrm>
          <a:prstGeom prst="rect">
            <a:avLst/>
          </a:prstGeom>
          <a:noFill/>
        </p:spPr>
        <p:txBody>
          <a:bodyPr wrap="square" rtlCol="0">
            <a:spAutoFit/>
          </a:bodyPr>
          <a:lstStyle/>
          <a:p>
            <a:r>
              <a:rPr lang="en-US" sz="1400" dirty="0" smtClean="0"/>
              <a:t>1972 Bishop n Varmus</a:t>
            </a:r>
            <a:endParaRPr lang="en-US" sz="1400" dirty="0"/>
          </a:p>
        </p:txBody>
      </p:sp>
    </p:spTree>
    <p:extLst>
      <p:ext uri="{BB962C8B-B14F-4D97-AF65-F5344CB8AC3E}">
        <p14:creationId xmlns:p14="http://schemas.microsoft.com/office/powerpoint/2010/main" val="210016897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38100"/>
            <a:ext cx="5184576" cy="762000"/>
          </a:xfrm>
        </p:spPr>
        <p:txBody>
          <a:bodyPr/>
          <a:lstStyle/>
          <a:p>
            <a:pPr algn="ctr"/>
            <a:r>
              <a:rPr lang="en-AU" dirty="0" smtClean="0"/>
              <a:t>Patient sample stratification</a:t>
            </a:r>
            <a:endParaRPr lang="en-US" dirty="0"/>
          </a:p>
        </p:txBody>
      </p:sp>
      <p:pic>
        <p:nvPicPr>
          <p:cNvPr id="83970" name="Picture 2"/>
          <p:cNvPicPr>
            <a:picLocks noGrp="1" noChangeAspect="1" noChangeArrowheads="1"/>
          </p:cNvPicPr>
          <p:nvPr>
            <p:ph sz="half" idx="4294967295"/>
          </p:nvPr>
        </p:nvPicPr>
        <p:blipFill>
          <a:blip r:embed="rId3" cstate="print"/>
          <a:stretch>
            <a:fillRect/>
          </a:stretch>
        </p:blipFill>
        <p:spPr bwMode="auto">
          <a:xfrm>
            <a:off x="0" y="2420888"/>
            <a:ext cx="4040188" cy="3233738"/>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467544" y="1171234"/>
            <a:ext cx="3096343" cy="1393670"/>
          </a:xfrm>
          <a:prstGeom prst="rect">
            <a:avLst/>
          </a:prstGeom>
          <a:noFill/>
          <a:ln w="9525">
            <a:noFill/>
            <a:miter lim="800000"/>
            <a:headEnd/>
            <a:tailEnd/>
          </a:ln>
        </p:spPr>
      </p:pic>
      <p:pic>
        <p:nvPicPr>
          <p:cNvPr id="10" name="Content Placeholder 3" descr="S9781416031215-023-f023.jpg"/>
          <p:cNvPicPr>
            <a:picLocks noChangeAspect="1"/>
          </p:cNvPicPr>
          <p:nvPr/>
        </p:nvPicPr>
        <p:blipFill>
          <a:blip r:embed="rId5">
            <a:extLst>
              <a:ext uri="{28A0092B-C50C-407E-A947-70E740481C1C}">
                <a14:useLocalDpi xmlns:a14="http://schemas.microsoft.com/office/drawing/2010/main" val="0"/>
              </a:ext>
            </a:extLst>
          </a:blip>
          <a:srcRect l="-48515" r="-48515"/>
          <a:stretch>
            <a:fillRect/>
          </a:stretch>
        </p:blipFill>
        <p:spPr>
          <a:xfrm>
            <a:off x="2555776" y="1484784"/>
            <a:ext cx="8229600" cy="4525963"/>
          </a:xfrm>
          <a:prstGeom prst="rect">
            <a:avLst/>
          </a:prstGeom>
        </p:spPr>
      </p:pic>
      <p:pic>
        <p:nvPicPr>
          <p:cNvPr id="18" name="Content Placeholder 3" descr="S9781416031215-007-f050.jpg"/>
          <p:cNvPicPr>
            <a:picLocks noChangeAspect="1"/>
          </p:cNvPicPr>
          <p:nvPr/>
        </p:nvPicPr>
        <p:blipFill>
          <a:blip r:embed="rId6">
            <a:extLst>
              <a:ext uri="{28A0092B-C50C-407E-A947-70E740481C1C}">
                <a14:useLocalDpi xmlns:a14="http://schemas.microsoft.com/office/drawing/2010/main" val="0"/>
              </a:ext>
            </a:extLst>
          </a:blip>
          <a:srcRect l="-2919" r="-439"/>
          <a:stretch>
            <a:fillRect/>
          </a:stretch>
        </p:blipFill>
        <p:spPr bwMode="auto">
          <a:xfrm>
            <a:off x="3635896" y="5157192"/>
            <a:ext cx="1014010" cy="1620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pic>
        <p:nvPicPr>
          <p:cNvPr id="4" name="Picture 3"/>
          <p:cNvPicPr>
            <a:picLocks noChangeAspect="1"/>
          </p:cNvPicPr>
          <p:nvPr/>
        </p:nvPicPr>
        <p:blipFill rotWithShape="1">
          <a:blip r:embed="rId7"/>
          <a:srcRect l="26605" t="4020" r="16576" b="48021"/>
          <a:stretch/>
        </p:blipFill>
        <p:spPr>
          <a:xfrm>
            <a:off x="1115616" y="5760532"/>
            <a:ext cx="986066" cy="1106596"/>
          </a:xfrm>
          <a:prstGeom prst="rect">
            <a:avLst/>
          </a:prstGeom>
        </p:spPr>
      </p:pic>
      <p:pic>
        <p:nvPicPr>
          <p:cNvPr id="3" name="Picture 2"/>
          <p:cNvPicPr>
            <a:picLocks noChangeAspect="1"/>
          </p:cNvPicPr>
          <p:nvPr/>
        </p:nvPicPr>
        <p:blipFill>
          <a:blip r:embed="rId8"/>
          <a:stretch>
            <a:fillRect/>
          </a:stretch>
        </p:blipFill>
        <p:spPr>
          <a:xfrm>
            <a:off x="0" y="5771484"/>
            <a:ext cx="1115616" cy="1158524"/>
          </a:xfrm>
          <a:prstGeom prst="rect">
            <a:avLst/>
          </a:prstGeom>
        </p:spPr>
      </p:pic>
      <p:pic>
        <p:nvPicPr>
          <p:cNvPr id="5" name="Picture 4"/>
          <p:cNvPicPr>
            <a:picLocks noChangeAspect="1"/>
          </p:cNvPicPr>
          <p:nvPr/>
        </p:nvPicPr>
        <p:blipFill>
          <a:blip r:embed="rId9"/>
          <a:stretch>
            <a:fillRect/>
          </a:stretch>
        </p:blipFill>
        <p:spPr>
          <a:xfrm>
            <a:off x="1979712" y="5749077"/>
            <a:ext cx="1008112" cy="1108923"/>
          </a:xfrm>
          <a:prstGeom prst="rect">
            <a:avLst/>
          </a:prstGeom>
        </p:spPr>
      </p:pic>
      <p:sp>
        <p:nvSpPr>
          <p:cNvPr id="12" name="TextBox 4"/>
          <p:cNvSpPr txBox="1">
            <a:spLocks noChangeArrowheads="1"/>
          </p:cNvSpPr>
          <p:nvPr/>
        </p:nvSpPr>
        <p:spPr bwMode="auto">
          <a:xfrm>
            <a:off x="6858000" y="5867400"/>
            <a:ext cx="20685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algn="r"/>
            <a:r>
              <a:rPr lang="he-IL" sz="1800"/>
              <a:t>אימונוהיסטוכימיה</a:t>
            </a:r>
          </a:p>
          <a:p>
            <a:pPr algn="r"/>
            <a:r>
              <a:rPr lang="he-IL" sz="1800"/>
              <a:t>חלבונים</a:t>
            </a:r>
            <a:endParaRPr lang="en-US" sz="1800"/>
          </a:p>
        </p:txBody>
      </p:sp>
      <p:cxnSp>
        <p:nvCxnSpPr>
          <p:cNvPr id="13" name="Straight Arrow Connector 7"/>
          <p:cNvCxnSpPr>
            <a:cxnSpLocks noChangeShapeType="1"/>
          </p:cNvCxnSpPr>
          <p:nvPr/>
        </p:nvCxnSpPr>
        <p:spPr bwMode="auto">
          <a:xfrm>
            <a:off x="2362200" y="1981200"/>
            <a:ext cx="838200" cy="304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10"/>
          <p:cNvCxnSpPr>
            <a:cxnSpLocks noChangeShapeType="1"/>
          </p:cNvCxnSpPr>
          <p:nvPr/>
        </p:nvCxnSpPr>
        <p:spPr bwMode="auto">
          <a:xfrm flipH="1" flipV="1">
            <a:off x="8532440" y="3645024"/>
            <a:ext cx="78160" cy="2146176"/>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5" name="Straight Arrow Connector 12"/>
          <p:cNvCxnSpPr>
            <a:cxnSpLocks noChangeShapeType="1"/>
          </p:cNvCxnSpPr>
          <p:nvPr/>
        </p:nvCxnSpPr>
        <p:spPr bwMode="auto">
          <a:xfrm flipH="1" flipV="1">
            <a:off x="8244408" y="5301208"/>
            <a:ext cx="213792" cy="566192"/>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 name="Straight Arrow Connector 13"/>
          <p:cNvCxnSpPr>
            <a:cxnSpLocks noChangeShapeType="1"/>
          </p:cNvCxnSpPr>
          <p:nvPr/>
        </p:nvCxnSpPr>
        <p:spPr bwMode="auto">
          <a:xfrm flipH="1" flipV="1">
            <a:off x="7092280" y="5229200"/>
            <a:ext cx="680120" cy="638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 name="Straight Arrow Connector 15"/>
          <p:cNvCxnSpPr>
            <a:cxnSpLocks noChangeShapeType="1"/>
          </p:cNvCxnSpPr>
          <p:nvPr/>
        </p:nvCxnSpPr>
        <p:spPr bwMode="auto">
          <a:xfrm flipH="1" flipV="1">
            <a:off x="5724128" y="5229200"/>
            <a:ext cx="1210072" cy="714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8720242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71400"/>
            <a:ext cx="5038151" cy="1143000"/>
          </a:xfrm>
        </p:spPr>
        <p:txBody>
          <a:bodyPr>
            <a:normAutofit/>
          </a:bodyPr>
          <a:lstStyle/>
          <a:p>
            <a:pPr algn="ctr"/>
            <a:r>
              <a:rPr lang="en-AU" sz="2400" b="0" dirty="0" smtClean="0">
                <a:solidFill>
                  <a:srgbClr val="FF6600"/>
                </a:solidFill>
              </a:rPr>
              <a:t>Multiple Pathways analysis</a:t>
            </a:r>
            <a:endParaRPr lang="en-US" sz="2400" b="0" dirty="0">
              <a:solidFill>
                <a:srgbClr val="FF6600"/>
              </a:solidFill>
            </a:endParaRPr>
          </a:p>
        </p:txBody>
      </p:sp>
      <p:pic>
        <p:nvPicPr>
          <p:cNvPr id="4" name="Content Placeholder 3"/>
          <p:cNvPicPr>
            <a:picLocks noGrp="1" noChangeAspect="1"/>
          </p:cNvPicPr>
          <p:nvPr>
            <p:ph idx="1"/>
          </p:nvPr>
        </p:nvPicPr>
        <p:blipFill rotWithShape="1">
          <a:blip r:embed="rId2"/>
          <a:srcRect t="-2337" b="-614"/>
          <a:stretch/>
        </p:blipFill>
        <p:spPr>
          <a:xfrm>
            <a:off x="1533208" y="775547"/>
            <a:ext cx="7365676" cy="5173733"/>
          </a:xfrm>
        </p:spPr>
      </p:pic>
      <p:pic>
        <p:nvPicPr>
          <p:cNvPr id="3" name="Picture 2"/>
          <p:cNvPicPr>
            <a:picLocks noChangeAspect="1"/>
          </p:cNvPicPr>
          <p:nvPr/>
        </p:nvPicPr>
        <p:blipFill>
          <a:blip r:embed="rId3"/>
          <a:stretch>
            <a:fillRect/>
          </a:stretch>
        </p:blipFill>
        <p:spPr>
          <a:xfrm>
            <a:off x="0" y="5334000"/>
            <a:ext cx="1524000" cy="1524000"/>
          </a:xfrm>
          <a:prstGeom prst="rect">
            <a:avLst/>
          </a:prstGeom>
        </p:spPr>
      </p:pic>
    </p:spTree>
    <p:extLst>
      <p:ext uri="{BB962C8B-B14F-4D97-AF65-F5344CB8AC3E}">
        <p14:creationId xmlns:p14="http://schemas.microsoft.com/office/powerpoint/2010/main" val="104615101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p:cNvSpPr>
            <a:spLocks noGrp="1"/>
          </p:cNvSpPr>
          <p:nvPr>
            <p:ph type="title"/>
          </p:nvPr>
        </p:nvSpPr>
        <p:spPr/>
        <p:txBody>
          <a:bodyPr/>
          <a:lstStyle/>
          <a:p>
            <a:pPr algn="ctr"/>
            <a:r>
              <a:rPr lang="en-AU" dirty="0" smtClean="0">
                <a:latin typeface="Tahoma" charset="0"/>
              </a:rPr>
              <a:t>Every event causing cancer becomes drug sensitivity</a:t>
            </a:r>
            <a:endParaRPr lang="en-US" dirty="0">
              <a:latin typeface="Tahoma"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913" y="5373216"/>
            <a:ext cx="1100089" cy="1484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17" y="5137447"/>
            <a:ext cx="1764505" cy="307777"/>
          </a:xfrm>
          <a:prstGeom prst="rect">
            <a:avLst/>
          </a:prstGeom>
          <a:noFill/>
        </p:spPr>
        <p:txBody>
          <a:bodyPr wrap="square" rtlCol="0">
            <a:spAutoFit/>
          </a:bodyPr>
          <a:lstStyle/>
          <a:p>
            <a:r>
              <a:rPr lang="en-US" sz="1400" dirty="0" smtClean="0"/>
              <a:t>2006 Weinstein</a:t>
            </a:r>
            <a:endParaRPr lang="en-US" sz="1400" dirty="0"/>
          </a:p>
        </p:txBody>
      </p:sp>
      <p:pic>
        <p:nvPicPr>
          <p:cNvPr id="9" name="Picture 1"/>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4129" r="1962"/>
          <a:stretch/>
        </p:blipFill>
        <p:spPr bwMode="auto">
          <a:xfrm>
            <a:off x="35496" y="1124744"/>
            <a:ext cx="4536504" cy="338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7"/>
          <p:cNvPicPr>
            <a:picLocks noGrp="1" noChangeAspect="1"/>
          </p:cNvPicPr>
          <p:nvPr>
            <p:ph sz="half" idx="2"/>
          </p:nvPr>
        </p:nvPicPr>
        <p:blipFill rotWithShape="1">
          <a:blip r:embed="rId5"/>
          <a:srcRect l="458" r="1029"/>
          <a:stretch/>
        </p:blipFill>
        <p:spPr>
          <a:xfrm>
            <a:off x="4470400" y="1371600"/>
            <a:ext cx="4368800" cy="4525963"/>
          </a:xfrm>
        </p:spPr>
      </p:pic>
    </p:spTree>
    <p:extLst>
      <p:ext uri="{BB962C8B-B14F-4D97-AF65-F5344CB8AC3E}">
        <p14:creationId xmlns:p14="http://schemas.microsoft.com/office/powerpoint/2010/main" val="29072739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Genomic scale sequencing from lab to hospitals</a:t>
            </a:r>
            <a:endParaRPr lang="en-US" dirty="0"/>
          </a:p>
        </p:txBody>
      </p:sp>
      <p:pic>
        <p:nvPicPr>
          <p:cNvPr id="4" name="Content Placeholder 3"/>
          <p:cNvPicPr>
            <a:picLocks noGrp="1" noChangeAspect="1"/>
          </p:cNvPicPr>
          <p:nvPr>
            <p:ph idx="1"/>
          </p:nvPr>
        </p:nvPicPr>
        <p:blipFill>
          <a:blip r:embed="rId2"/>
          <a:srcRect t="13336" b="13336"/>
          <a:stretch>
            <a:fillRect/>
          </a:stretch>
        </p:blipFill>
        <p:spPr/>
      </p:pic>
    </p:spTree>
    <p:extLst>
      <p:ext uri="{BB962C8B-B14F-4D97-AF65-F5344CB8AC3E}">
        <p14:creationId xmlns:p14="http://schemas.microsoft.com/office/powerpoint/2010/main" val="35210957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Basic Methodology</a:t>
            </a:r>
            <a:endParaRPr lang="en-US" dirty="0"/>
          </a:p>
        </p:txBody>
      </p:sp>
      <p:pic>
        <p:nvPicPr>
          <p:cNvPr id="4" name="Content Placeholder 3"/>
          <p:cNvPicPr>
            <a:picLocks noGrp="1" noChangeAspect="1"/>
          </p:cNvPicPr>
          <p:nvPr>
            <p:ph idx="1"/>
          </p:nvPr>
        </p:nvPicPr>
        <p:blipFill>
          <a:blip r:embed="rId2"/>
          <a:srcRect t="774" b="774"/>
          <a:stretch>
            <a:fillRect/>
          </a:stretch>
        </p:blipFill>
        <p:spPr/>
      </p:pic>
    </p:spTree>
    <p:extLst>
      <p:ext uri="{BB962C8B-B14F-4D97-AF65-F5344CB8AC3E}">
        <p14:creationId xmlns:p14="http://schemas.microsoft.com/office/powerpoint/2010/main" val="13749760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Cluster generation</a:t>
            </a:r>
            <a:endParaRPr lang="en-US" dirty="0"/>
          </a:p>
        </p:txBody>
      </p:sp>
      <p:pic>
        <p:nvPicPr>
          <p:cNvPr id="4" name="Content Placeholder 3"/>
          <p:cNvPicPr>
            <a:picLocks noGrp="1" noChangeAspect="1"/>
          </p:cNvPicPr>
          <p:nvPr>
            <p:ph idx="1"/>
          </p:nvPr>
        </p:nvPicPr>
        <p:blipFill rotWithShape="1">
          <a:blip r:embed="rId2"/>
          <a:srcRect l="1056" r="1056"/>
          <a:stretch/>
        </p:blipFill>
        <p:spPr>
          <a:xfrm>
            <a:off x="0" y="1371600"/>
            <a:ext cx="9144000" cy="4525963"/>
          </a:xfrm>
        </p:spPr>
      </p:pic>
    </p:spTree>
    <p:extLst>
      <p:ext uri="{BB962C8B-B14F-4D97-AF65-F5344CB8AC3E}">
        <p14:creationId xmlns:p14="http://schemas.microsoft.com/office/powerpoint/2010/main" val="55871006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6228184" y="1052736"/>
            <a:ext cx="2742616" cy="5343748"/>
          </a:xfrm>
          <a:prstGeom prst="rect">
            <a:avLst/>
          </a:prstGeom>
        </p:spPr>
      </p:pic>
      <p:pic>
        <p:nvPicPr>
          <p:cNvPr id="5" name="Picture 4"/>
          <p:cNvPicPr>
            <a:picLocks noChangeAspect="1"/>
          </p:cNvPicPr>
          <p:nvPr/>
        </p:nvPicPr>
        <p:blipFill>
          <a:blip r:embed="rId3"/>
          <a:stretch>
            <a:fillRect/>
          </a:stretch>
        </p:blipFill>
        <p:spPr>
          <a:xfrm>
            <a:off x="2371700" y="1254587"/>
            <a:ext cx="3712468" cy="5126741"/>
          </a:xfrm>
          <a:prstGeom prst="rect">
            <a:avLst/>
          </a:prstGeom>
        </p:spPr>
      </p:pic>
      <p:pic>
        <p:nvPicPr>
          <p:cNvPr id="6" name="Picture 5"/>
          <p:cNvPicPr>
            <a:picLocks noChangeAspect="1"/>
          </p:cNvPicPr>
          <p:nvPr/>
        </p:nvPicPr>
        <p:blipFill>
          <a:blip r:embed="rId4"/>
          <a:stretch>
            <a:fillRect/>
          </a:stretch>
        </p:blipFill>
        <p:spPr>
          <a:xfrm>
            <a:off x="251520" y="3140968"/>
            <a:ext cx="1612900" cy="3238500"/>
          </a:xfrm>
          <a:prstGeom prst="rect">
            <a:avLst/>
          </a:prstGeom>
        </p:spPr>
      </p:pic>
    </p:spTree>
    <p:extLst>
      <p:ext uri="{BB962C8B-B14F-4D97-AF65-F5344CB8AC3E}">
        <p14:creationId xmlns:p14="http://schemas.microsoft.com/office/powerpoint/2010/main" val="4363341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Sequencing</a:t>
            </a:r>
            <a:endParaRPr lang="en-US" dirty="0"/>
          </a:p>
        </p:txBody>
      </p:sp>
      <p:pic>
        <p:nvPicPr>
          <p:cNvPr id="4" name="Picture 3"/>
          <p:cNvPicPr>
            <a:picLocks noChangeAspect="1"/>
          </p:cNvPicPr>
          <p:nvPr/>
        </p:nvPicPr>
        <p:blipFill>
          <a:blip r:embed="rId2"/>
          <a:stretch>
            <a:fillRect/>
          </a:stretch>
        </p:blipFill>
        <p:spPr>
          <a:xfrm>
            <a:off x="5796136" y="3366087"/>
            <a:ext cx="3224188" cy="2986616"/>
          </a:xfrm>
          <a:prstGeom prst="rect">
            <a:avLst/>
          </a:prstGeom>
        </p:spPr>
      </p:pic>
      <p:pic>
        <p:nvPicPr>
          <p:cNvPr id="5" name="Picture 4"/>
          <p:cNvPicPr>
            <a:picLocks noChangeAspect="1"/>
          </p:cNvPicPr>
          <p:nvPr/>
        </p:nvPicPr>
        <p:blipFill>
          <a:blip r:embed="rId3"/>
          <a:stretch>
            <a:fillRect/>
          </a:stretch>
        </p:blipFill>
        <p:spPr>
          <a:xfrm>
            <a:off x="35496" y="1196752"/>
            <a:ext cx="5527775" cy="4104456"/>
          </a:xfrm>
          <a:prstGeom prst="rect">
            <a:avLst/>
          </a:prstGeom>
        </p:spPr>
      </p:pic>
      <p:pic>
        <p:nvPicPr>
          <p:cNvPr id="6" name="Picture 5"/>
          <p:cNvPicPr>
            <a:picLocks noChangeAspect="1"/>
          </p:cNvPicPr>
          <p:nvPr/>
        </p:nvPicPr>
        <p:blipFill>
          <a:blip r:embed="rId4"/>
          <a:stretch>
            <a:fillRect/>
          </a:stretch>
        </p:blipFill>
        <p:spPr>
          <a:xfrm>
            <a:off x="-1" y="5805264"/>
            <a:ext cx="5334603" cy="1056803"/>
          </a:xfrm>
          <a:prstGeom prst="rect">
            <a:avLst/>
          </a:prstGeom>
        </p:spPr>
      </p:pic>
      <p:pic>
        <p:nvPicPr>
          <p:cNvPr id="7" name="Picture 6"/>
          <p:cNvPicPr>
            <a:picLocks noChangeAspect="1"/>
          </p:cNvPicPr>
          <p:nvPr/>
        </p:nvPicPr>
        <p:blipFill>
          <a:blip r:embed="rId5"/>
          <a:stretch>
            <a:fillRect/>
          </a:stretch>
        </p:blipFill>
        <p:spPr>
          <a:xfrm>
            <a:off x="5508104" y="908719"/>
            <a:ext cx="3384376" cy="2203219"/>
          </a:xfrm>
          <a:prstGeom prst="rect">
            <a:avLst/>
          </a:prstGeom>
        </p:spPr>
      </p:pic>
    </p:spTree>
    <p:extLst>
      <p:ext uri="{BB962C8B-B14F-4D97-AF65-F5344CB8AC3E}">
        <p14:creationId xmlns:p14="http://schemas.microsoft.com/office/powerpoint/2010/main" val="30567976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460500"/>
            <a:ext cx="9437688" cy="717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2" name="TextBox 7"/>
          <p:cNvSpPr txBox="1">
            <a:spLocks noChangeArrowheads="1"/>
          </p:cNvSpPr>
          <p:nvPr/>
        </p:nvSpPr>
        <p:spPr bwMode="auto">
          <a:xfrm>
            <a:off x="1870075" y="381000"/>
            <a:ext cx="5495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eneva" charset="0"/>
                <a:ea typeface="ＭＳ Ｐゴシック" charset="0"/>
                <a:cs typeface="ＭＳ Ｐゴシック" charset="0"/>
              </a:defRPr>
            </a:lvl1pPr>
            <a:lvl2pPr marL="742950" indent="-285750">
              <a:defRPr sz="2400">
                <a:solidFill>
                  <a:schemeClr val="tx1"/>
                </a:solidFill>
                <a:latin typeface="Geneva" charset="0"/>
                <a:ea typeface="ＭＳ Ｐゴシック" charset="0"/>
              </a:defRPr>
            </a:lvl2pPr>
            <a:lvl3pPr marL="1143000" indent="-228600">
              <a:defRPr sz="2400">
                <a:solidFill>
                  <a:schemeClr val="tx1"/>
                </a:solidFill>
                <a:latin typeface="Geneva" charset="0"/>
                <a:ea typeface="ＭＳ Ｐゴシック" charset="0"/>
              </a:defRPr>
            </a:lvl3pPr>
            <a:lvl4pPr marL="1600200" indent="-228600">
              <a:defRPr sz="2400">
                <a:solidFill>
                  <a:schemeClr val="tx1"/>
                </a:solidFill>
                <a:latin typeface="Geneva" charset="0"/>
                <a:ea typeface="ＭＳ Ｐゴシック" charset="0"/>
              </a:defRPr>
            </a:lvl4pPr>
            <a:lvl5pPr marL="2057400" indent="-228600">
              <a:defRPr sz="2400">
                <a:solidFill>
                  <a:schemeClr val="tx1"/>
                </a:solidFill>
                <a:latin typeface="Geneva" charset="0"/>
                <a:ea typeface="ＭＳ Ｐゴシック" charset="0"/>
              </a:defRPr>
            </a:lvl5pPr>
            <a:lvl6pPr marL="2514600" indent="-228600" eaLnBrk="0" fontAlgn="base" hangingPunct="0">
              <a:spcBef>
                <a:spcPct val="0"/>
              </a:spcBef>
              <a:spcAft>
                <a:spcPct val="0"/>
              </a:spcAft>
              <a:defRPr sz="2400">
                <a:solidFill>
                  <a:schemeClr val="tx1"/>
                </a:solidFill>
                <a:latin typeface="Geneva" charset="0"/>
                <a:ea typeface="ＭＳ Ｐゴシック" charset="0"/>
              </a:defRPr>
            </a:lvl6pPr>
            <a:lvl7pPr marL="2971800" indent="-228600" eaLnBrk="0" fontAlgn="base" hangingPunct="0">
              <a:spcBef>
                <a:spcPct val="0"/>
              </a:spcBef>
              <a:spcAft>
                <a:spcPct val="0"/>
              </a:spcAft>
              <a:defRPr sz="2400">
                <a:solidFill>
                  <a:schemeClr val="tx1"/>
                </a:solidFill>
                <a:latin typeface="Geneva" charset="0"/>
                <a:ea typeface="ＭＳ Ｐゴシック" charset="0"/>
              </a:defRPr>
            </a:lvl7pPr>
            <a:lvl8pPr marL="3429000" indent="-228600" eaLnBrk="0" fontAlgn="base" hangingPunct="0">
              <a:spcBef>
                <a:spcPct val="0"/>
              </a:spcBef>
              <a:spcAft>
                <a:spcPct val="0"/>
              </a:spcAft>
              <a:defRPr sz="2400">
                <a:solidFill>
                  <a:schemeClr val="tx1"/>
                </a:solidFill>
                <a:latin typeface="Geneva" charset="0"/>
                <a:ea typeface="ＭＳ Ｐゴシック" charset="0"/>
              </a:defRPr>
            </a:lvl8pPr>
            <a:lvl9pPr marL="3886200" indent="-228600" eaLnBrk="0" fontAlgn="base" hangingPunct="0">
              <a:spcBef>
                <a:spcPct val="0"/>
              </a:spcBef>
              <a:spcAft>
                <a:spcPct val="0"/>
              </a:spcAft>
              <a:defRPr sz="2400">
                <a:solidFill>
                  <a:schemeClr val="tx1"/>
                </a:solidFill>
                <a:latin typeface="Geneva" charset="0"/>
                <a:ea typeface="ＭＳ Ｐゴシック" charset="0"/>
              </a:defRPr>
            </a:lvl9pPr>
          </a:lstStyle>
          <a:p>
            <a:r>
              <a:rPr lang="en-US" sz="3200" b="1"/>
              <a:t>Solid tumour panel (315 genes)</a:t>
            </a:r>
          </a:p>
        </p:txBody>
      </p:sp>
      <p:sp>
        <p:nvSpPr>
          <p:cNvPr id="81923" name="Rectangle 1"/>
          <p:cNvSpPr>
            <a:spLocks noChangeArrowheads="1"/>
          </p:cNvSpPr>
          <p:nvPr/>
        </p:nvSpPr>
        <p:spPr bwMode="auto">
          <a:xfrm>
            <a:off x="88900" y="5321300"/>
            <a:ext cx="9398000" cy="24511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92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4225" y="5929313"/>
            <a:ext cx="32400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TextBox 4"/>
          <p:cNvSpPr txBox="1">
            <a:spLocks noChangeArrowheads="1"/>
          </p:cNvSpPr>
          <p:nvPr/>
        </p:nvSpPr>
        <p:spPr bwMode="auto">
          <a:xfrm>
            <a:off x="157163" y="6505575"/>
            <a:ext cx="3917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eneva" charset="0"/>
                <a:ea typeface="ＭＳ Ｐゴシック" charset="0"/>
                <a:cs typeface="ＭＳ Ｐゴシック" charset="0"/>
              </a:defRPr>
            </a:lvl1pPr>
            <a:lvl2pPr marL="742950" indent="-285750">
              <a:defRPr sz="2400">
                <a:solidFill>
                  <a:schemeClr val="tx1"/>
                </a:solidFill>
                <a:latin typeface="Geneva" charset="0"/>
                <a:ea typeface="ＭＳ Ｐゴシック" charset="0"/>
              </a:defRPr>
            </a:lvl2pPr>
            <a:lvl3pPr marL="1143000" indent="-228600">
              <a:defRPr sz="2400">
                <a:solidFill>
                  <a:schemeClr val="tx1"/>
                </a:solidFill>
                <a:latin typeface="Geneva" charset="0"/>
                <a:ea typeface="ＭＳ Ｐゴシック" charset="0"/>
              </a:defRPr>
            </a:lvl3pPr>
            <a:lvl4pPr marL="1600200" indent="-228600">
              <a:defRPr sz="2400">
                <a:solidFill>
                  <a:schemeClr val="tx1"/>
                </a:solidFill>
                <a:latin typeface="Geneva" charset="0"/>
                <a:ea typeface="ＭＳ Ｐゴシック" charset="0"/>
              </a:defRPr>
            </a:lvl4pPr>
            <a:lvl5pPr marL="2057400" indent="-228600">
              <a:defRPr sz="2400">
                <a:solidFill>
                  <a:schemeClr val="tx1"/>
                </a:solidFill>
                <a:latin typeface="Geneva" charset="0"/>
                <a:ea typeface="ＭＳ Ｐゴシック" charset="0"/>
              </a:defRPr>
            </a:lvl5pPr>
            <a:lvl6pPr marL="2514600" indent="-228600" eaLnBrk="0" fontAlgn="base" hangingPunct="0">
              <a:spcBef>
                <a:spcPct val="0"/>
              </a:spcBef>
              <a:spcAft>
                <a:spcPct val="0"/>
              </a:spcAft>
              <a:defRPr sz="2400">
                <a:solidFill>
                  <a:schemeClr val="tx1"/>
                </a:solidFill>
                <a:latin typeface="Geneva" charset="0"/>
                <a:ea typeface="ＭＳ Ｐゴシック" charset="0"/>
              </a:defRPr>
            </a:lvl6pPr>
            <a:lvl7pPr marL="2971800" indent="-228600" eaLnBrk="0" fontAlgn="base" hangingPunct="0">
              <a:spcBef>
                <a:spcPct val="0"/>
              </a:spcBef>
              <a:spcAft>
                <a:spcPct val="0"/>
              </a:spcAft>
              <a:defRPr sz="2400">
                <a:solidFill>
                  <a:schemeClr val="tx1"/>
                </a:solidFill>
                <a:latin typeface="Geneva" charset="0"/>
                <a:ea typeface="ＭＳ Ｐゴシック" charset="0"/>
              </a:defRPr>
            </a:lvl7pPr>
            <a:lvl8pPr marL="3429000" indent="-228600" eaLnBrk="0" fontAlgn="base" hangingPunct="0">
              <a:spcBef>
                <a:spcPct val="0"/>
              </a:spcBef>
              <a:spcAft>
                <a:spcPct val="0"/>
              </a:spcAft>
              <a:defRPr sz="2400">
                <a:solidFill>
                  <a:schemeClr val="tx1"/>
                </a:solidFill>
                <a:latin typeface="Geneva" charset="0"/>
                <a:ea typeface="ＭＳ Ｐゴシック" charset="0"/>
              </a:defRPr>
            </a:lvl8pPr>
            <a:lvl9pPr marL="3886200" indent="-228600" eaLnBrk="0" fontAlgn="base" hangingPunct="0">
              <a:spcBef>
                <a:spcPct val="0"/>
              </a:spcBef>
              <a:spcAft>
                <a:spcPct val="0"/>
              </a:spcAft>
              <a:defRPr sz="2400">
                <a:solidFill>
                  <a:schemeClr val="tx1"/>
                </a:solidFill>
                <a:latin typeface="Geneva" charset="0"/>
                <a:ea typeface="ＭＳ Ｐゴシック" charset="0"/>
              </a:defRPr>
            </a:lvl9pPr>
          </a:lstStyle>
          <a:p>
            <a:r>
              <a:rPr lang="en-US" sz="1200"/>
              <a:t>Frampton et al. Nature Biotech 2013;31:1023-31</a:t>
            </a:r>
          </a:p>
        </p:txBody>
      </p:sp>
      <p:sp>
        <p:nvSpPr>
          <p:cNvPr id="7" name="Oval 48"/>
          <p:cNvSpPr>
            <a:spLocks noChangeArrowheads="1"/>
          </p:cNvSpPr>
          <p:nvPr/>
        </p:nvSpPr>
        <p:spPr bwMode="auto">
          <a:xfrm>
            <a:off x="673100" y="3733800"/>
            <a:ext cx="2679700" cy="1879600"/>
          </a:xfrm>
          <a:prstGeom prst="ellipse">
            <a:avLst/>
          </a:prstGeom>
          <a:noFill/>
          <a:ln w="25400">
            <a:solidFill>
              <a:srgbClr val="FF00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45720" rIns="45720" anchor="ctr">
            <a:spAutoFit/>
          </a:bodyPr>
          <a:lstStyle/>
          <a:p>
            <a:pPr>
              <a:defRPr/>
            </a:pPr>
            <a:endParaRPr lang="en-US"/>
          </a:p>
        </p:txBody>
      </p:sp>
    </p:spTree>
    <p:extLst>
      <p:ext uri="{BB962C8B-B14F-4D97-AF65-F5344CB8AC3E}">
        <p14:creationId xmlns:p14="http://schemas.microsoft.com/office/powerpoint/2010/main" val="407150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447800"/>
            <a:ext cx="9437688" cy="717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6" name="TextBox 7"/>
          <p:cNvSpPr txBox="1">
            <a:spLocks noChangeArrowheads="1"/>
          </p:cNvSpPr>
          <p:nvPr/>
        </p:nvSpPr>
        <p:spPr bwMode="auto">
          <a:xfrm>
            <a:off x="1870075" y="381000"/>
            <a:ext cx="5495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eneva" charset="0"/>
                <a:ea typeface="ＭＳ Ｐゴシック" charset="0"/>
                <a:cs typeface="ＭＳ Ｐゴシック" charset="0"/>
              </a:defRPr>
            </a:lvl1pPr>
            <a:lvl2pPr marL="742950" indent="-285750">
              <a:defRPr sz="2400">
                <a:solidFill>
                  <a:schemeClr val="tx1"/>
                </a:solidFill>
                <a:latin typeface="Geneva" charset="0"/>
                <a:ea typeface="ＭＳ Ｐゴシック" charset="0"/>
              </a:defRPr>
            </a:lvl2pPr>
            <a:lvl3pPr marL="1143000" indent="-228600">
              <a:defRPr sz="2400">
                <a:solidFill>
                  <a:schemeClr val="tx1"/>
                </a:solidFill>
                <a:latin typeface="Geneva" charset="0"/>
                <a:ea typeface="ＭＳ Ｐゴシック" charset="0"/>
              </a:defRPr>
            </a:lvl3pPr>
            <a:lvl4pPr marL="1600200" indent="-228600">
              <a:defRPr sz="2400">
                <a:solidFill>
                  <a:schemeClr val="tx1"/>
                </a:solidFill>
                <a:latin typeface="Geneva" charset="0"/>
                <a:ea typeface="ＭＳ Ｐゴシック" charset="0"/>
              </a:defRPr>
            </a:lvl4pPr>
            <a:lvl5pPr marL="2057400" indent="-228600">
              <a:defRPr sz="2400">
                <a:solidFill>
                  <a:schemeClr val="tx1"/>
                </a:solidFill>
                <a:latin typeface="Geneva" charset="0"/>
                <a:ea typeface="ＭＳ Ｐゴシック" charset="0"/>
              </a:defRPr>
            </a:lvl5pPr>
            <a:lvl6pPr marL="2514600" indent="-228600" eaLnBrk="0" fontAlgn="base" hangingPunct="0">
              <a:spcBef>
                <a:spcPct val="0"/>
              </a:spcBef>
              <a:spcAft>
                <a:spcPct val="0"/>
              </a:spcAft>
              <a:defRPr sz="2400">
                <a:solidFill>
                  <a:schemeClr val="tx1"/>
                </a:solidFill>
                <a:latin typeface="Geneva" charset="0"/>
                <a:ea typeface="ＭＳ Ｐゴシック" charset="0"/>
              </a:defRPr>
            </a:lvl6pPr>
            <a:lvl7pPr marL="2971800" indent="-228600" eaLnBrk="0" fontAlgn="base" hangingPunct="0">
              <a:spcBef>
                <a:spcPct val="0"/>
              </a:spcBef>
              <a:spcAft>
                <a:spcPct val="0"/>
              </a:spcAft>
              <a:defRPr sz="2400">
                <a:solidFill>
                  <a:schemeClr val="tx1"/>
                </a:solidFill>
                <a:latin typeface="Geneva" charset="0"/>
                <a:ea typeface="ＭＳ Ｐゴシック" charset="0"/>
              </a:defRPr>
            </a:lvl7pPr>
            <a:lvl8pPr marL="3429000" indent="-228600" eaLnBrk="0" fontAlgn="base" hangingPunct="0">
              <a:spcBef>
                <a:spcPct val="0"/>
              </a:spcBef>
              <a:spcAft>
                <a:spcPct val="0"/>
              </a:spcAft>
              <a:defRPr sz="2400">
                <a:solidFill>
                  <a:schemeClr val="tx1"/>
                </a:solidFill>
                <a:latin typeface="Geneva" charset="0"/>
                <a:ea typeface="ＭＳ Ｐゴシック" charset="0"/>
              </a:defRPr>
            </a:lvl8pPr>
            <a:lvl9pPr marL="3886200" indent="-228600" eaLnBrk="0" fontAlgn="base" hangingPunct="0">
              <a:spcBef>
                <a:spcPct val="0"/>
              </a:spcBef>
              <a:spcAft>
                <a:spcPct val="0"/>
              </a:spcAft>
              <a:defRPr sz="2400">
                <a:solidFill>
                  <a:schemeClr val="tx1"/>
                </a:solidFill>
                <a:latin typeface="Geneva" charset="0"/>
                <a:ea typeface="ＭＳ Ｐゴシック" charset="0"/>
              </a:defRPr>
            </a:lvl9pPr>
          </a:lstStyle>
          <a:p>
            <a:r>
              <a:rPr lang="en-US" sz="3200" b="1"/>
              <a:t>Solid tumour panel (315 genes)</a:t>
            </a:r>
          </a:p>
        </p:txBody>
      </p:sp>
      <p:sp>
        <p:nvSpPr>
          <p:cNvPr id="82947" name="Rectangle 1"/>
          <p:cNvSpPr>
            <a:spLocks noChangeArrowheads="1"/>
          </p:cNvSpPr>
          <p:nvPr/>
        </p:nvSpPr>
        <p:spPr bwMode="auto">
          <a:xfrm>
            <a:off x="190500" y="5753100"/>
            <a:ext cx="9398000" cy="24511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294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4225" y="5929313"/>
            <a:ext cx="32400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Box 4"/>
          <p:cNvSpPr txBox="1">
            <a:spLocks noChangeArrowheads="1"/>
          </p:cNvSpPr>
          <p:nvPr/>
        </p:nvSpPr>
        <p:spPr bwMode="auto">
          <a:xfrm>
            <a:off x="157163" y="6505575"/>
            <a:ext cx="3917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eneva" charset="0"/>
                <a:ea typeface="ＭＳ Ｐゴシック" charset="0"/>
                <a:cs typeface="ＭＳ Ｐゴシック" charset="0"/>
              </a:defRPr>
            </a:lvl1pPr>
            <a:lvl2pPr marL="742950" indent="-285750">
              <a:defRPr sz="2400">
                <a:solidFill>
                  <a:schemeClr val="tx1"/>
                </a:solidFill>
                <a:latin typeface="Geneva" charset="0"/>
                <a:ea typeface="ＭＳ Ｐゴシック" charset="0"/>
              </a:defRPr>
            </a:lvl2pPr>
            <a:lvl3pPr marL="1143000" indent="-228600">
              <a:defRPr sz="2400">
                <a:solidFill>
                  <a:schemeClr val="tx1"/>
                </a:solidFill>
                <a:latin typeface="Geneva" charset="0"/>
                <a:ea typeface="ＭＳ Ｐゴシック" charset="0"/>
              </a:defRPr>
            </a:lvl3pPr>
            <a:lvl4pPr marL="1600200" indent="-228600">
              <a:defRPr sz="2400">
                <a:solidFill>
                  <a:schemeClr val="tx1"/>
                </a:solidFill>
                <a:latin typeface="Geneva" charset="0"/>
                <a:ea typeface="ＭＳ Ｐゴシック" charset="0"/>
              </a:defRPr>
            </a:lvl4pPr>
            <a:lvl5pPr marL="2057400" indent="-228600">
              <a:defRPr sz="2400">
                <a:solidFill>
                  <a:schemeClr val="tx1"/>
                </a:solidFill>
                <a:latin typeface="Geneva" charset="0"/>
                <a:ea typeface="ＭＳ Ｐゴシック" charset="0"/>
              </a:defRPr>
            </a:lvl5pPr>
            <a:lvl6pPr marL="2514600" indent="-228600" eaLnBrk="0" fontAlgn="base" hangingPunct="0">
              <a:spcBef>
                <a:spcPct val="0"/>
              </a:spcBef>
              <a:spcAft>
                <a:spcPct val="0"/>
              </a:spcAft>
              <a:defRPr sz="2400">
                <a:solidFill>
                  <a:schemeClr val="tx1"/>
                </a:solidFill>
                <a:latin typeface="Geneva" charset="0"/>
                <a:ea typeface="ＭＳ Ｐゴシック" charset="0"/>
              </a:defRPr>
            </a:lvl6pPr>
            <a:lvl7pPr marL="2971800" indent="-228600" eaLnBrk="0" fontAlgn="base" hangingPunct="0">
              <a:spcBef>
                <a:spcPct val="0"/>
              </a:spcBef>
              <a:spcAft>
                <a:spcPct val="0"/>
              </a:spcAft>
              <a:defRPr sz="2400">
                <a:solidFill>
                  <a:schemeClr val="tx1"/>
                </a:solidFill>
                <a:latin typeface="Geneva" charset="0"/>
                <a:ea typeface="ＭＳ Ｐゴシック" charset="0"/>
              </a:defRPr>
            </a:lvl7pPr>
            <a:lvl8pPr marL="3429000" indent="-228600" eaLnBrk="0" fontAlgn="base" hangingPunct="0">
              <a:spcBef>
                <a:spcPct val="0"/>
              </a:spcBef>
              <a:spcAft>
                <a:spcPct val="0"/>
              </a:spcAft>
              <a:defRPr sz="2400">
                <a:solidFill>
                  <a:schemeClr val="tx1"/>
                </a:solidFill>
                <a:latin typeface="Geneva" charset="0"/>
                <a:ea typeface="ＭＳ Ｐゴシック" charset="0"/>
              </a:defRPr>
            </a:lvl8pPr>
            <a:lvl9pPr marL="3886200" indent="-228600" eaLnBrk="0" fontAlgn="base" hangingPunct="0">
              <a:spcBef>
                <a:spcPct val="0"/>
              </a:spcBef>
              <a:spcAft>
                <a:spcPct val="0"/>
              </a:spcAft>
              <a:defRPr sz="2400">
                <a:solidFill>
                  <a:schemeClr val="tx1"/>
                </a:solidFill>
                <a:latin typeface="Geneva" charset="0"/>
                <a:ea typeface="ＭＳ Ｐゴシック" charset="0"/>
              </a:defRPr>
            </a:lvl9pPr>
          </a:lstStyle>
          <a:p>
            <a:r>
              <a:rPr lang="en-US" sz="1200"/>
              <a:t>Frampton et al. Nature Biotech 2013;31:1023-31</a:t>
            </a:r>
          </a:p>
        </p:txBody>
      </p:sp>
      <p:sp>
        <p:nvSpPr>
          <p:cNvPr id="7" name="Oval 48"/>
          <p:cNvSpPr>
            <a:spLocks noChangeArrowheads="1"/>
          </p:cNvSpPr>
          <p:nvPr/>
        </p:nvSpPr>
        <p:spPr bwMode="auto">
          <a:xfrm>
            <a:off x="6464300" y="3733800"/>
            <a:ext cx="2679700" cy="1879600"/>
          </a:xfrm>
          <a:prstGeom prst="ellipse">
            <a:avLst/>
          </a:prstGeom>
          <a:noFill/>
          <a:ln w="25400">
            <a:solidFill>
              <a:srgbClr val="FF00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45720" rIns="45720" anchor="ctr">
            <a:spAutoFit/>
          </a:bodyPr>
          <a:lstStyle/>
          <a:p>
            <a:pPr>
              <a:defRPr/>
            </a:pPr>
            <a:endParaRPr lang="en-US"/>
          </a:p>
        </p:txBody>
      </p:sp>
    </p:spTree>
    <p:extLst>
      <p:ext uri="{BB962C8B-B14F-4D97-AF65-F5344CB8AC3E}">
        <p14:creationId xmlns:p14="http://schemas.microsoft.com/office/powerpoint/2010/main" val="97348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46720"/>
            <a:ext cx="5112568" cy="762000"/>
          </a:xfrm>
        </p:spPr>
        <p:txBody>
          <a:bodyPr>
            <a:noAutofit/>
          </a:bodyPr>
          <a:lstStyle/>
          <a:p>
            <a:pPr algn="ctr"/>
            <a:r>
              <a:rPr lang="en-US" sz="2800" b="1" dirty="0" err="1" smtClean="0"/>
              <a:t>Iressa</a:t>
            </a:r>
            <a:r>
              <a:rPr lang="en-US" sz="2800" dirty="0" smtClean="0"/>
              <a:t> </a:t>
            </a:r>
            <a:r>
              <a:rPr lang="en-US" sz="2800" dirty="0"/>
              <a:t>Pan-Asia Study [</a:t>
            </a:r>
            <a:r>
              <a:rPr lang="en-US" sz="2800" dirty="0" smtClean="0"/>
              <a:t>IPASS]</a:t>
            </a:r>
            <a:br>
              <a:rPr lang="en-US" sz="2800" dirty="0" smtClean="0"/>
            </a:br>
            <a:endParaRPr lang="he-IL" sz="18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50477" cy="456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0" y="6234989"/>
            <a:ext cx="5443882" cy="246221"/>
          </a:xfrm>
          <a:prstGeom prst="rect">
            <a:avLst/>
          </a:prstGeom>
          <a:noFill/>
        </p:spPr>
        <p:txBody>
          <a:bodyPr wrap="square" rtlCol="1">
            <a:spAutoFit/>
          </a:bodyPr>
          <a:lstStyle/>
          <a:p>
            <a:r>
              <a:rPr lang="en-US" sz="1000" dirty="0" err="1" smtClean="0"/>
              <a:t>Mok</a:t>
            </a:r>
            <a:r>
              <a:rPr lang="en-US" sz="1000" dirty="0"/>
              <a:t>, T.S., et </a:t>
            </a:r>
            <a:r>
              <a:rPr lang="en-US" sz="1000" dirty="0" smtClean="0"/>
              <a:t>al</a:t>
            </a:r>
            <a:r>
              <a:rPr lang="en-US" sz="1000" i="1" dirty="0" smtClean="0"/>
              <a:t>. </a:t>
            </a:r>
            <a:r>
              <a:rPr lang="en-US" sz="1000" i="1" dirty="0"/>
              <a:t>New England Journal of Medicine, 2009. </a:t>
            </a:r>
            <a:r>
              <a:rPr lang="en-US" sz="1000" b="1" i="1" dirty="0"/>
              <a:t>361(10): p. 947-957.</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1604799"/>
            <a:ext cx="4608511" cy="4416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0199"/>
            <a:ext cx="4479966" cy="44195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8054241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619672" y="116632"/>
            <a:ext cx="5184576"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algn="l" defTabSz="457200" rtl="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algn="l" defTabSz="457200" rtl="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algn="l" defTabSz="457200" rtl="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algn="l" defTabSz="457200" rtl="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AU" sz="3200" b="1" dirty="0" smtClean="0">
                <a:solidFill>
                  <a:srgbClr val="FF6600"/>
                </a:solidFill>
                <a:latin typeface="Arial" pitchFamily="34" charset="0"/>
                <a:cs typeface="Guttman Stam" pitchFamily="2" charset="-79"/>
              </a:rPr>
              <a:t>The Therapeutic Window</a:t>
            </a:r>
            <a:endParaRPr lang="en-GB" sz="3200" b="1" dirty="0">
              <a:solidFill>
                <a:srgbClr val="FF6600"/>
              </a:solidFill>
              <a:latin typeface="Arial" pitchFamily="34" charset="0"/>
              <a:cs typeface="Guttman Stam" pitchFamily="2" charset="-79"/>
            </a:endParaRPr>
          </a:p>
        </p:txBody>
      </p:sp>
      <p:sp>
        <p:nvSpPr>
          <p:cNvPr id="8" name="Text Placeholder 7"/>
          <p:cNvSpPr>
            <a:spLocks noGrp="1"/>
          </p:cNvSpPr>
          <p:nvPr>
            <p:ph type="body" idx="1"/>
          </p:nvPr>
        </p:nvSpPr>
        <p:spPr>
          <a:xfrm>
            <a:off x="455613" y="836712"/>
            <a:ext cx="4040188" cy="817577"/>
          </a:xfrm>
        </p:spPr>
        <p:txBody>
          <a:bodyPr/>
          <a:lstStyle/>
          <a:p>
            <a:pPr algn="ctr"/>
            <a:r>
              <a:rPr lang="en-AU" dirty="0" smtClean="0"/>
              <a:t>Chemotherapy efficacy doesn’t last forever</a:t>
            </a:r>
            <a:endParaRPr lang="en-US" dirty="0"/>
          </a:p>
        </p:txBody>
      </p:sp>
      <p:sp>
        <p:nvSpPr>
          <p:cNvPr id="10" name="Text Placeholder 9"/>
          <p:cNvSpPr>
            <a:spLocks noGrp="1"/>
          </p:cNvSpPr>
          <p:nvPr>
            <p:ph type="body" sz="quarter" idx="3"/>
          </p:nvPr>
        </p:nvSpPr>
        <p:spPr>
          <a:xfrm>
            <a:off x="4067944" y="5419735"/>
            <a:ext cx="5148064" cy="817577"/>
          </a:xfrm>
        </p:spPr>
        <p:txBody>
          <a:bodyPr/>
          <a:lstStyle/>
          <a:p>
            <a:pPr marL="285750" indent="-285750">
              <a:buFont typeface="Arial"/>
              <a:buChar char="•"/>
            </a:pPr>
            <a:r>
              <a:rPr lang="en-AU" dirty="0" smtClean="0"/>
              <a:t>Platform for improved drug indications and  combinations as management of Refractory cases</a:t>
            </a:r>
          </a:p>
          <a:p>
            <a:pPr marL="285750" indent="-285750">
              <a:buFont typeface="Arial"/>
              <a:buChar char="•"/>
            </a:pPr>
            <a:r>
              <a:rPr lang="en-AU" dirty="0" smtClean="0"/>
              <a:t>Infrastructure and platform to support pharmaceutical start up projects at the late pre-clinical phase, providing more detailed IND, based on molecular response markers and combinations that would avoid resistance.</a:t>
            </a:r>
          </a:p>
          <a:p>
            <a:pPr marL="285750" indent="-285750">
              <a:buFont typeface="Arial"/>
              <a:buChar char="•"/>
            </a:pPr>
            <a:r>
              <a:rPr lang="en-AU" dirty="0" smtClean="0"/>
              <a:t>Personalized immunotherapy</a:t>
            </a:r>
            <a:endParaRPr lang="en-US" dirty="0"/>
          </a:p>
        </p:txBody>
      </p:sp>
      <p:pic>
        <p:nvPicPr>
          <p:cNvPr id="17" name="Picture 3"/>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0150" r="-556" b="7022"/>
          <a:stretch/>
        </p:blipFill>
        <p:spPr bwMode="auto">
          <a:xfrm>
            <a:off x="469900" y="1556791"/>
            <a:ext cx="3653349" cy="168170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Picture 3"/>
          <p:cNvPicPr>
            <a:picLocks noGrp="1" noChangeAspect="1" noChangeArrowheads="1"/>
          </p:cNvPicPr>
          <p:nvPr>
            <p:ph sz="quarter" idx="4"/>
          </p:nvPr>
        </p:nvPicPr>
        <p:blipFill rotWithShape="1">
          <a:blip r:embed="rId4" cstate="print"/>
          <a:srcRect l="6843" r="1002" b="7834"/>
          <a:stretch/>
        </p:blipFill>
        <p:spPr bwMode="auto">
          <a:xfrm>
            <a:off x="467544" y="3986816"/>
            <a:ext cx="2880320" cy="2250496"/>
          </a:xfrm>
          <a:prstGeom prst="rect">
            <a:avLst/>
          </a:prstGeom>
          <a:noFill/>
          <a:ln w="9525">
            <a:noFill/>
            <a:miter lim="800000"/>
            <a:headEnd/>
            <a:tailEnd/>
          </a:ln>
        </p:spPr>
      </p:pic>
      <p:sp>
        <p:nvSpPr>
          <p:cNvPr id="12" name="TextBox 11"/>
          <p:cNvSpPr txBox="1"/>
          <p:nvPr/>
        </p:nvSpPr>
        <p:spPr>
          <a:xfrm>
            <a:off x="827584" y="6021288"/>
            <a:ext cx="2339703" cy="461665"/>
          </a:xfrm>
          <a:prstGeom prst="rect">
            <a:avLst/>
          </a:prstGeom>
          <a:noFill/>
        </p:spPr>
        <p:txBody>
          <a:bodyPr wrap="none" rtlCol="0">
            <a:spAutoFit/>
          </a:bodyPr>
          <a:lstStyle/>
          <a:p>
            <a:r>
              <a:rPr lang="en-AU" dirty="0" smtClean="0"/>
              <a:t>Overall Survival</a:t>
            </a:r>
            <a:endParaRPr lang="en-US" dirty="0"/>
          </a:p>
        </p:txBody>
      </p:sp>
      <p:sp>
        <p:nvSpPr>
          <p:cNvPr id="20" name="TextBox 19"/>
          <p:cNvSpPr txBox="1"/>
          <p:nvPr/>
        </p:nvSpPr>
        <p:spPr>
          <a:xfrm>
            <a:off x="1115616" y="3140968"/>
            <a:ext cx="2944436" cy="461665"/>
          </a:xfrm>
          <a:prstGeom prst="rect">
            <a:avLst/>
          </a:prstGeom>
          <a:noFill/>
        </p:spPr>
        <p:txBody>
          <a:bodyPr wrap="none" rtlCol="0">
            <a:spAutoFit/>
          </a:bodyPr>
          <a:lstStyle/>
          <a:p>
            <a:r>
              <a:rPr lang="en-AU" dirty="0" smtClean="0"/>
              <a:t>Time after diagnosis</a:t>
            </a:r>
            <a:endParaRPr lang="en-US" dirty="0"/>
          </a:p>
        </p:txBody>
      </p:sp>
      <p:sp>
        <p:nvSpPr>
          <p:cNvPr id="13" name="TextBox 12"/>
          <p:cNvSpPr txBox="1"/>
          <p:nvPr/>
        </p:nvSpPr>
        <p:spPr>
          <a:xfrm rot="5400000">
            <a:off x="-556835" y="4428075"/>
            <a:ext cx="1587093" cy="461665"/>
          </a:xfrm>
          <a:prstGeom prst="rect">
            <a:avLst/>
          </a:prstGeom>
          <a:noFill/>
        </p:spPr>
        <p:txBody>
          <a:bodyPr wrap="none" rtlCol="0">
            <a:spAutoFit/>
          </a:bodyPr>
          <a:lstStyle/>
          <a:p>
            <a:r>
              <a:rPr lang="en-AU" dirty="0" smtClean="0"/>
              <a:t>Biomarker </a:t>
            </a:r>
            <a:endParaRPr lang="en-US" dirty="0"/>
          </a:p>
        </p:txBody>
      </p:sp>
      <p:sp>
        <p:nvSpPr>
          <p:cNvPr id="22" name="TextBox 21"/>
          <p:cNvSpPr txBox="1"/>
          <p:nvPr/>
        </p:nvSpPr>
        <p:spPr>
          <a:xfrm rot="5400000">
            <a:off x="-886538" y="2019947"/>
            <a:ext cx="2305739" cy="461665"/>
          </a:xfrm>
          <a:prstGeom prst="rect">
            <a:avLst/>
          </a:prstGeom>
          <a:noFill/>
        </p:spPr>
        <p:txBody>
          <a:bodyPr wrap="none" rtlCol="0">
            <a:spAutoFit/>
          </a:bodyPr>
          <a:lstStyle/>
          <a:p>
            <a:r>
              <a:rPr lang="en-AU" dirty="0" smtClean="0"/>
              <a:t>Marker quantity</a:t>
            </a:r>
            <a:endParaRPr lang="en-US" dirty="0"/>
          </a:p>
        </p:txBody>
      </p:sp>
      <p:sp>
        <p:nvSpPr>
          <p:cNvPr id="15" name="Text Placeholder 7"/>
          <p:cNvSpPr txBox="1">
            <a:spLocks/>
          </p:cNvSpPr>
          <p:nvPr/>
        </p:nvSpPr>
        <p:spPr bwMode="auto">
          <a:xfrm>
            <a:off x="387796" y="3212976"/>
            <a:ext cx="4040188" cy="81757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marL="0" indent="0" algn="l" rtl="0" fontAlgn="base">
              <a:spcBef>
                <a:spcPct val="25000"/>
              </a:spcBef>
              <a:spcAft>
                <a:spcPct val="0"/>
              </a:spcAft>
              <a:buClr>
                <a:schemeClr val="accent2"/>
              </a:buClr>
              <a:buSzPct val="120000"/>
              <a:buFont typeface="Arial" charset="0"/>
              <a:buNone/>
              <a:defRPr sz="2400" b="1">
                <a:solidFill>
                  <a:schemeClr val="accent6"/>
                </a:solidFill>
                <a:latin typeface="+mn-lt"/>
                <a:ea typeface="+mn-ea"/>
                <a:cs typeface="+mn-cs"/>
              </a:defRPr>
            </a:lvl1pPr>
            <a:lvl2pPr marL="457200" indent="0" algn="l" rtl="0" fontAlgn="base">
              <a:spcBef>
                <a:spcPct val="20000"/>
              </a:spcBef>
              <a:spcAft>
                <a:spcPct val="0"/>
              </a:spcAft>
              <a:buClr>
                <a:schemeClr val="accent2"/>
              </a:buClr>
              <a:buFont typeface="Arial" charset="0"/>
              <a:buNone/>
              <a:defRPr sz="2000" b="1">
                <a:solidFill>
                  <a:schemeClr val="tx1"/>
                </a:solidFill>
                <a:latin typeface="+mn-lt"/>
              </a:defRPr>
            </a:lvl2pPr>
            <a:lvl3pPr marL="914400" indent="0" algn="l" rtl="0" fontAlgn="base">
              <a:spcBef>
                <a:spcPct val="20000"/>
              </a:spcBef>
              <a:spcAft>
                <a:spcPct val="0"/>
              </a:spcAft>
              <a:buClr>
                <a:schemeClr val="accent2"/>
              </a:buClr>
              <a:buSzPct val="120000"/>
              <a:buNone/>
              <a:defRPr sz="1800" b="1">
                <a:solidFill>
                  <a:schemeClr val="tx1"/>
                </a:solidFill>
                <a:latin typeface="+mn-lt"/>
              </a:defRPr>
            </a:lvl3pPr>
            <a:lvl4pPr marL="1371600" indent="0" algn="l" rtl="0" fontAlgn="base">
              <a:spcBef>
                <a:spcPct val="20000"/>
              </a:spcBef>
              <a:spcAft>
                <a:spcPct val="0"/>
              </a:spcAft>
              <a:buClr>
                <a:schemeClr val="accent2"/>
              </a:buClr>
              <a:buFont typeface="Arial" charset="0"/>
              <a:buNone/>
              <a:defRPr sz="1600" b="1">
                <a:solidFill>
                  <a:schemeClr val="tx1"/>
                </a:solidFill>
                <a:latin typeface="+mn-lt"/>
              </a:defRPr>
            </a:lvl4pPr>
            <a:lvl5pPr marL="1828800" indent="0" algn="l" rtl="0" fontAlgn="base">
              <a:spcBef>
                <a:spcPct val="20000"/>
              </a:spcBef>
              <a:spcAft>
                <a:spcPct val="0"/>
              </a:spcAft>
              <a:buClr>
                <a:schemeClr val="accent2"/>
              </a:buClr>
              <a:buFont typeface="Arial" charset="0"/>
              <a:buNone/>
              <a:defRPr sz="1600" b="1">
                <a:solidFill>
                  <a:schemeClr val="tx1"/>
                </a:solidFill>
                <a:latin typeface="+mn-lt"/>
              </a:defRPr>
            </a:lvl5pPr>
            <a:lvl6pPr marL="2286000" indent="0" algn="l" rtl="0" fontAlgn="base">
              <a:spcBef>
                <a:spcPct val="20000"/>
              </a:spcBef>
              <a:spcAft>
                <a:spcPct val="0"/>
              </a:spcAft>
              <a:buClr>
                <a:schemeClr val="accent2"/>
              </a:buClr>
              <a:buFont typeface="Arial" charset="0"/>
              <a:buNone/>
              <a:defRPr sz="1600" b="1">
                <a:solidFill>
                  <a:schemeClr val="tx1"/>
                </a:solidFill>
                <a:latin typeface="+mn-lt"/>
              </a:defRPr>
            </a:lvl6pPr>
            <a:lvl7pPr marL="2743200" indent="0" algn="l" rtl="0" fontAlgn="base">
              <a:spcBef>
                <a:spcPct val="20000"/>
              </a:spcBef>
              <a:spcAft>
                <a:spcPct val="0"/>
              </a:spcAft>
              <a:buClr>
                <a:schemeClr val="accent2"/>
              </a:buClr>
              <a:buFont typeface="Arial" charset="0"/>
              <a:buNone/>
              <a:defRPr sz="1600" b="1">
                <a:solidFill>
                  <a:schemeClr val="tx1"/>
                </a:solidFill>
                <a:latin typeface="+mn-lt"/>
              </a:defRPr>
            </a:lvl7pPr>
            <a:lvl8pPr marL="3200400" indent="0" algn="l" rtl="0" fontAlgn="base">
              <a:spcBef>
                <a:spcPct val="20000"/>
              </a:spcBef>
              <a:spcAft>
                <a:spcPct val="0"/>
              </a:spcAft>
              <a:buClr>
                <a:schemeClr val="accent2"/>
              </a:buClr>
              <a:buFont typeface="Arial" charset="0"/>
              <a:buNone/>
              <a:defRPr sz="1600" b="1">
                <a:solidFill>
                  <a:schemeClr val="tx1"/>
                </a:solidFill>
                <a:latin typeface="+mn-lt"/>
              </a:defRPr>
            </a:lvl8pPr>
            <a:lvl9pPr marL="3657600" indent="0" algn="l" rtl="0" fontAlgn="base">
              <a:spcBef>
                <a:spcPct val="20000"/>
              </a:spcBef>
              <a:spcAft>
                <a:spcPct val="0"/>
              </a:spcAft>
              <a:buClr>
                <a:schemeClr val="accent2"/>
              </a:buClr>
              <a:buFont typeface="Arial" charset="0"/>
              <a:buNone/>
              <a:defRPr sz="1600" b="1">
                <a:solidFill>
                  <a:schemeClr val="tx1"/>
                </a:solidFill>
                <a:latin typeface="+mn-lt"/>
              </a:defRPr>
            </a:lvl9pPr>
          </a:lstStyle>
          <a:p>
            <a:pPr algn="ctr"/>
            <a:r>
              <a:rPr lang="en-AU" dirty="0" smtClean="0"/>
              <a:t>Often not in the outset </a:t>
            </a:r>
            <a:endParaRPr lang="en-US" dirty="0"/>
          </a:p>
        </p:txBody>
      </p:sp>
    </p:spTree>
    <p:extLst>
      <p:ext uri="{BB962C8B-B14F-4D97-AF65-F5344CB8AC3E}">
        <p14:creationId xmlns:p14="http://schemas.microsoft.com/office/powerpoint/2010/main" val="199941019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Identifying the 2% of NSCLC carrying the oncogene (ALK) achieves 70% response to </a:t>
            </a:r>
            <a:r>
              <a:rPr lang="en-AU" dirty="0" err="1" smtClean="0"/>
              <a:t>Crizotinib</a:t>
            </a:r>
            <a:endParaRPr lang="en-US" dirty="0"/>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7093" r="17717"/>
          <a:stretch/>
        </p:blipFill>
        <p:spPr bwMode="auto">
          <a:xfrm>
            <a:off x="156754" y="5119153"/>
            <a:ext cx="1384663" cy="1744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57425"/>
          <a:stretch/>
        </p:blipFill>
        <p:spPr bwMode="auto">
          <a:xfrm>
            <a:off x="1867689" y="5119152"/>
            <a:ext cx="1104111" cy="174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03183" y="4365104"/>
            <a:ext cx="3892753" cy="830997"/>
          </a:xfrm>
          <a:prstGeom prst="rect">
            <a:avLst/>
          </a:prstGeom>
          <a:noFill/>
        </p:spPr>
        <p:txBody>
          <a:bodyPr wrap="square" rtlCol="0">
            <a:spAutoFit/>
          </a:bodyPr>
          <a:lstStyle/>
          <a:p>
            <a:r>
              <a:rPr lang="en-US" dirty="0" smtClean="0"/>
              <a:t>2011 </a:t>
            </a:r>
          </a:p>
          <a:p>
            <a:r>
              <a:rPr lang="en-US" dirty="0" smtClean="0"/>
              <a:t>Macarthur n Solomon</a:t>
            </a:r>
            <a:endParaRPr lang="en-US" dirty="0"/>
          </a:p>
        </p:txBody>
      </p:sp>
      <p:pic>
        <p:nvPicPr>
          <p:cNvPr id="8"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t="6490" b="6490"/>
          <a:stretch>
            <a:fillRect/>
          </a:stretch>
        </p:blipFill>
        <p:spPr bwMode="auto">
          <a:xfrm>
            <a:off x="2339752" y="1371601"/>
            <a:ext cx="6347048" cy="34906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940359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dirty="0" smtClean="0"/>
              <a:t>Oncologist as Matchmaker</a:t>
            </a:r>
            <a:endParaRPr lang="en-US" sz="2800" dirty="0"/>
          </a:p>
        </p:txBody>
      </p:sp>
      <p:pic>
        <p:nvPicPr>
          <p:cNvPr id="5" name="Content Placeholder 4"/>
          <p:cNvPicPr>
            <a:picLocks noGrp="1" noChangeAspect="1"/>
          </p:cNvPicPr>
          <p:nvPr>
            <p:ph sz="half" idx="1"/>
          </p:nvPr>
        </p:nvPicPr>
        <p:blipFill rotWithShape="1">
          <a:blip r:embed="rId2"/>
          <a:srcRect l="-23" r="177"/>
          <a:stretch/>
        </p:blipFill>
        <p:spPr>
          <a:xfrm>
            <a:off x="73272" y="1124744"/>
            <a:ext cx="5506840" cy="3980731"/>
          </a:xfrm>
          <a:prstGeom prst="rect">
            <a:avLst/>
          </a:prstGeom>
        </p:spPr>
      </p:pic>
      <p:pic>
        <p:nvPicPr>
          <p:cNvPr id="4" name="Content Placeholder 3"/>
          <p:cNvPicPr>
            <a:picLocks noGrp="1" noChangeAspect="1"/>
          </p:cNvPicPr>
          <p:nvPr>
            <p:ph sz="half" idx="2"/>
          </p:nvPr>
        </p:nvPicPr>
        <p:blipFill rotWithShape="1">
          <a:blip r:embed="rId3"/>
          <a:srcRect t="-170" b="490"/>
          <a:stretch/>
        </p:blipFill>
        <p:spPr>
          <a:xfrm>
            <a:off x="5580112" y="980728"/>
            <a:ext cx="2131533" cy="5229572"/>
          </a:xfrm>
        </p:spPr>
      </p:pic>
    </p:spTree>
    <p:extLst>
      <p:ext uri="{BB962C8B-B14F-4D97-AF65-F5344CB8AC3E}">
        <p14:creationId xmlns:p14="http://schemas.microsoft.com/office/powerpoint/2010/main" val="11242053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9852"/>
            <a:ext cx="5400600" cy="1278612"/>
          </a:xfrm>
        </p:spPr>
        <p:txBody>
          <a:bodyPr/>
          <a:lstStyle/>
          <a:p>
            <a:pPr algn="ctr"/>
            <a:r>
              <a:rPr lang="en-AU" sz="2400" dirty="0" smtClean="0"/>
              <a:t>The Alembics of genome sequencing – the wider you go, the lower you get</a:t>
            </a:r>
            <a:endParaRPr lang="en-US" sz="2400" dirty="0"/>
          </a:p>
        </p:txBody>
      </p:sp>
      <p:sp>
        <p:nvSpPr>
          <p:cNvPr id="4" name="Text Placeholder 3"/>
          <p:cNvSpPr>
            <a:spLocks noGrp="1"/>
          </p:cNvSpPr>
          <p:nvPr>
            <p:ph type="body" sz="half" idx="2"/>
          </p:nvPr>
        </p:nvSpPr>
        <p:spPr>
          <a:xfrm>
            <a:off x="107504" y="4437112"/>
            <a:ext cx="6048672" cy="2636841"/>
          </a:xfrm>
        </p:spPr>
        <p:txBody>
          <a:bodyPr/>
          <a:lstStyle/>
          <a:p>
            <a:pPr marL="342900" indent="-342900">
              <a:buFont typeface="+mj-lt"/>
              <a:buAutoNum type="arabicPeriod"/>
            </a:pPr>
            <a:r>
              <a:rPr lang="en-US" sz="1800" dirty="0" smtClean="0"/>
              <a:t>Target region enrichment (3MB) using Agilent </a:t>
            </a:r>
            <a:r>
              <a:rPr lang="en-US" sz="1800" dirty="0" err="1" smtClean="0"/>
              <a:t>SureSelect</a:t>
            </a:r>
            <a:r>
              <a:rPr lang="en-US" sz="1800" dirty="0" smtClean="0"/>
              <a:t>™</a:t>
            </a:r>
          </a:p>
          <a:p>
            <a:pPr marL="342900" indent="-342900">
              <a:buFont typeface="+mj-lt"/>
              <a:buAutoNum type="arabicPeriod"/>
            </a:pPr>
            <a:r>
              <a:rPr lang="en-US" sz="1800" dirty="0" smtClean="0"/>
              <a:t>Sequence on </a:t>
            </a:r>
            <a:r>
              <a:rPr lang="en-US" sz="1800" dirty="0" err="1" smtClean="0"/>
              <a:t>MiSeq</a:t>
            </a:r>
            <a:r>
              <a:rPr lang="en-US" sz="1800" dirty="0" smtClean="0"/>
              <a:t>=14M clustersX300bp</a:t>
            </a:r>
          </a:p>
          <a:p>
            <a:pPr marL="342900" indent="-342900">
              <a:buFont typeface="+mj-lt"/>
              <a:buAutoNum type="arabicPeriod"/>
            </a:pPr>
            <a:r>
              <a:rPr lang="en-US" sz="1800" dirty="0" smtClean="0"/>
              <a:t>Mutation detection (X2000 read depth)</a:t>
            </a:r>
          </a:p>
          <a:p>
            <a:pPr marL="342900" indent="-342900">
              <a:buFont typeface="+mj-lt"/>
              <a:buAutoNum type="arabicPeriod"/>
            </a:pPr>
            <a:r>
              <a:rPr lang="en-US" sz="1800" dirty="0" smtClean="0"/>
              <a:t>Include CNV, SNV, translocations, In/</a:t>
            </a:r>
            <a:r>
              <a:rPr lang="en-US" sz="1800" dirty="0" err="1" smtClean="0"/>
              <a:t>Dels</a:t>
            </a:r>
            <a:r>
              <a:rPr lang="en-US" sz="1800" dirty="0" smtClean="0"/>
              <a:t>, etc.</a:t>
            </a:r>
            <a:endParaRPr lang="en-US" sz="1800" dirty="0"/>
          </a:p>
          <a:p>
            <a:pPr marL="342900" indent="-342900">
              <a:buFont typeface="+mj-lt"/>
              <a:buAutoNum type="arabicPeriod"/>
            </a:pPr>
            <a:r>
              <a:rPr lang="en-US" sz="1800" dirty="0" smtClean="0"/>
              <a:t>Predict the drug sensitivity from the mutational combination</a:t>
            </a:r>
            <a:endParaRPr lang="en-US" sz="1800" dirty="0"/>
          </a:p>
        </p:txBody>
      </p:sp>
      <p:pic>
        <p:nvPicPr>
          <p:cNvPr id="249858" name="Picture 2"/>
          <p:cNvPicPr>
            <a:picLocks noGrp="1" noChangeAspect="1" noChangeArrowheads="1"/>
          </p:cNvPicPr>
          <p:nvPr>
            <p:ph idx="1"/>
          </p:nvPr>
        </p:nvPicPr>
        <p:blipFill>
          <a:blip r:embed="rId3" cstate="print"/>
          <a:srcRect/>
          <a:stretch>
            <a:fillRect/>
          </a:stretch>
        </p:blipFill>
        <p:spPr bwMode="auto">
          <a:xfrm>
            <a:off x="179362" y="2780928"/>
            <a:ext cx="4481538" cy="1313345"/>
          </a:xfrm>
          <a:prstGeom prst="rect">
            <a:avLst/>
          </a:prstGeom>
          <a:noFill/>
          <a:ln w="9525">
            <a:noFill/>
            <a:miter lim="800000"/>
            <a:headEnd/>
            <a:tailEnd/>
          </a:ln>
        </p:spPr>
      </p:pic>
      <p:graphicFrame>
        <p:nvGraphicFramePr>
          <p:cNvPr id="7" name="Chart 6"/>
          <p:cNvGraphicFramePr>
            <a:graphicFrameLocks/>
          </p:cNvGraphicFramePr>
          <p:nvPr>
            <p:extLst>
              <p:ext uri="{D42A27DB-BD31-4B8C-83A1-F6EECF244321}">
                <p14:modId xmlns:p14="http://schemas.microsoft.com/office/powerpoint/2010/main" val="2034740134"/>
              </p:ext>
            </p:extLst>
          </p:nvPr>
        </p:nvGraphicFramePr>
        <p:xfrm>
          <a:off x="4503192" y="1124744"/>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rot="5400000">
            <a:off x="6666468" y="4337635"/>
            <a:ext cx="1384300" cy="369332"/>
          </a:xfrm>
          <a:prstGeom prst="rect">
            <a:avLst/>
          </a:prstGeom>
          <a:noFill/>
        </p:spPr>
        <p:txBody>
          <a:bodyPr wrap="square" rtlCol="0">
            <a:spAutoFit/>
          </a:bodyPr>
          <a:lstStyle/>
          <a:p>
            <a:r>
              <a:rPr lang="en-US" dirty="0" smtClean="0"/>
              <a:t>WGS</a:t>
            </a:r>
            <a:endParaRPr lang="en-US" dirty="0"/>
          </a:p>
        </p:txBody>
      </p:sp>
      <p:sp>
        <p:nvSpPr>
          <p:cNvPr id="9" name="TextBox 8"/>
          <p:cNvSpPr txBox="1"/>
          <p:nvPr/>
        </p:nvSpPr>
        <p:spPr>
          <a:xfrm rot="5400000">
            <a:off x="6157952" y="4337635"/>
            <a:ext cx="1384300" cy="369332"/>
          </a:xfrm>
          <a:prstGeom prst="rect">
            <a:avLst/>
          </a:prstGeom>
          <a:noFill/>
        </p:spPr>
        <p:txBody>
          <a:bodyPr wrap="square" rtlCol="0">
            <a:spAutoFit/>
          </a:bodyPr>
          <a:lstStyle/>
          <a:p>
            <a:r>
              <a:rPr lang="en-US" dirty="0" err="1" smtClean="0"/>
              <a:t>Exom</a:t>
            </a:r>
            <a:endParaRPr lang="en-US" dirty="0"/>
          </a:p>
        </p:txBody>
      </p:sp>
      <p:sp>
        <p:nvSpPr>
          <p:cNvPr id="10" name="TextBox 9"/>
          <p:cNvSpPr txBox="1"/>
          <p:nvPr/>
        </p:nvSpPr>
        <p:spPr>
          <a:xfrm rot="5400000">
            <a:off x="5263033" y="4550873"/>
            <a:ext cx="1903106" cy="461665"/>
          </a:xfrm>
          <a:prstGeom prst="rect">
            <a:avLst/>
          </a:prstGeom>
          <a:noFill/>
        </p:spPr>
        <p:txBody>
          <a:bodyPr wrap="square" rtlCol="0">
            <a:spAutoFit/>
          </a:bodyPr>
          <a:lstStyle/>
          <a:p>
            <a:r>
              <a:rPr lang="en-US" dirty="0" smtClean="0"/>
              <a:t>Oncopanel1</a:t>
            </a:r>
            <a:endParaRPr lang="en-US" dirty="0"/>
          </a:p>
        </p:txBody>
      </p:sp>
      <p:sp>
        <p:nvSpPr>
          <p:cNvPr id="11" name="TextBox 10"/>
          <p:cNvSpPr txBox="1"/>
          <p:nvPr/>
        </p:nvSpPr>
        <p:spPr>
          <a:xfrm rot="5400000">
            <a:off x="5051699" y="4452177"/>
            <a:ext cx="1551589" cy="369332"/>
          </a:xfrm>
          <a:prstGeom prst="rect">
            <a:avLst/>
          </a:prstGeom>
          <a:noFill/>
        </p:spPr>
        <p:txBody>
          <a:bodyPr wrap="square" rtlCol="0">
            <a:spAutoFit/>
          </a:bodyPr>
          <a:lstStyle/>
          <a:p>
            <a:r>
              <a:rPr lang="en-US" dirty="0" err="1" smtClean="0"/>
              <a:t>TruSeq</a:t>
            </a:r>
            <a:endParaRPr lang="en-US" dirty="0"/>
          </a:p>
        </p:txBody>
      </p:sp>
      <p:sp>
        <p:nvSpPr>
          <p:cNvPr id="12" name="TextBox 11"/>
          <p:cNvSpPr txBox="1"/>
          <p:nvPr/>
        </p:nvSpPr>
        <p:spPr>
          <a:xfrm rot="5400000">
            <a:off x="3441439" y="2007208"/>
            <a:ext cx="1754171" cy="369332"/>
          </a:xfrm>
          <a:prstGeom prst="rect">
            <a:avLst/>
          </a:prstGeom>
          <a:noFill/>
        </p:spPr>
        <p:txBody>
          <a:bodyPr wrap="square" rtlCol="0">
            <a:spAutoFit/>
          </a:bodyPr>
          <a:lstStyle/>
          <a:p>
            <a:r>
              <a:rPr lang="en-US" dirty="0" smtClean="0"/>
              <a:t>Depth of Read</a:t>
            </a:r>
            <a:endParaRPr lang="en-US" dirty="0"/>
          </a:p>
        </p:txBody>
      </p:sp>
    </p:spTree>
    <p:extLst>
      <p:ext uri="{BB962C8B-B14F-4D97-AF65-F5344CB8AC3E}">
        <p14:creationId xmlns:p14="http://schemas.microsoft.com/office/powerpoint/2010/main" val="199118557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Panel selection</a:t>
            </a:r>
            <a:endParaRPr lang="en-US" dirty="0"/>
          </a:p>
        </p:txBody>
      </p:sp>
      <p:sp>
        <p:nvSpPr>
          <p:cNvPr id="3" name="Content Placeholder 2"/>
          <p:cNvSpPr>
            <a:spLocks noGrp="1"/>
          </p:cNvSpPr>
          <p:nvPr>
            <p:ph sz="half" idx="1"/>
          </p:nvPr>
        </p:nvSpPr>
        <p:spPr/>
        <p:txBody>
          <a:bodyPr>
            <a:normAutofit fontScale="62500" lnSpcReduction="20000"/>
          </a:bodyPr>
          <a:lstStyle/>
          <a:p>
            <a:endParaRPr lang="en-US" dirty="0"/>
          </a:p>
          <a:p>
            <a:r>
              <a:rPr lang="en-US" dirty="0"/>
              <a:t>5 databases provide information, some of them are public but do not expose all the information, just part of the raw data (not processed). All the data and the processing, analysis etc. is shared among the participants and the contributors </a:t>
            </a:r>
          </a:p>
          <a:p>
            <a:r>
              <a:rPr lang="en-US" dirty="0"/>
              <a:t>•TCGA- The cancer genome atlas, full sequencing of many cancer types </a:t>
            </a:r>
          </a:p>
          <a:p>
            <a:r>
              <a:rPr lang="en-US" dirty="0"/>
              <a:t>•VCFG- Victorian center for functional genomics, measures the essentiality of genes to the cancer development. </a:t>
            </a:r>
          </a:p>
          <a:p>
            <a:r>
              <a:rPr lang="en-US" dirty="0"/>
              <a:t>•Cosmic- catalog of somatic mutation in cancer </a:t>
            </a:r>
          </a:p>
          <a:p>
            <a:r>
              <a:rPr lang="en-US" dirty="0"/>
              <a:t>•ICGC -International Cancer Genome Consortium </a:t>
            </a:r>
          </a:p>
          <a:p>
            <a:r>
              <a:rPr lang="en-US" dirty="0"/>
              <a:t>•Broad Institute, MIT, tools for sequence analysis. All together, we have access to about 8000 patients </a:t>
            </a:r>
          </a:p>
        </p:txBody>
      </p:sp>
      <p:sp>
        <p:nvSpPr>
          <p:cNvPr id="6" name="Content Placeholder 5"/>
          <p:cNvSpPr>
            <a:spLocks noGrp="1"/>
          </p:cNvSpPr>
          <p:nvPr>
            <p:ph sz="half" idx="2"/>
          </p:nvPr>
        </p:nvSpPr>
        <p:spPr/>
        <p:txBody>
          <a:bodyPr>
            <a:normAutofit fontScale="62500" lnSpcReduction="20000"/>
          </a:bodyPr>
          <a:lstStyle/>
          <a:p>
            <a:endParaRPr lang="en-US" dirty="0"/>
          </a:p>
          <a:p>
            <a:r>
              <a:rPr lang="en-US" b="1" dirty="0"/>
              <a:t>Gene selection: </a:t>
            </a:r>
            <a:endParaRPr lang="en-US" dirty="0"/>
          </a:p>
          <a:p>
            <a:r>
              <a:rPr lang="en-US" dirty="0"/>
              <a:t>Frequency of the mutation/aberration in the population&gt; 0.1-1% </a:t>
            </a:r>
          </a:p>
          <a:p>
            <a:r>
              <a:rPr lang="en-US" dirty="0"/>
              <a:t>Frequency of the mutation/aberration in the tumor&gt; 15% </a:t>
            </a:r>
          </a:p>
          <a:p>
            <a:r>
              <a:rPr lang="en-US" dirty="0"/>
              <a:t>Irrelevant genes filtered out. </a:t>
            </a:r>
          </a:p>
          <a:p>
            <a:r>
              <a:rPr lang="en-US" dirty="0"/>
              <a:t>Genes with no treatment impact filtered out. </a:t>
            </a:r>
          </a:p>
          <a:p>
            <a:r>
              <a:rPr lang="en-US" b="1" dirty="0"/>
              <a:t>Segments selection: </a:t>
            </a:r>
            <a:endParaRPr lang="en-US" dirty="0"/>
          </a:p>
          <a:p>
            <a:r>
              <a:rPr lang="en-US" dirty="0"/>
              <a:t>Mutation- sensitive segments </a:t>
            </a:r>
          </a:p>
          <a:p>
            <a:r>
              <a:rPr lang="en-US" b="1" dirty="0"/>
              <a:t>Capture: </a:t>
            </a:r>
            <a:endParaRPr lang="en-US" dirty="0"/>
          </a:p>
          <a:p>
            <a:r>
              <a:rPr lang="en-US" dirty="0"/>
              <a:t>7 capture technologies were tested and the optimal one was selected </a:t>
            </a:r>
          </a:p>
        </p:txBody>
      </p:sp>
    </p:spTree>
    <p:extLst>
      <p:ext uri="{BB962C8B-B14F-4D97-AF65-F5344CB8AC3E}">
        <p14:creationId xmlns:p14="http://schemas.microsoft.com/office/powerpoint/2010/main" val="1118876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Seven methods were compared </a:t>
            </a:r>
            <a:endParaRPr lang="en-US" dirty="0"/>
          </a:p>
        </p:txBody>
      </p:sp>
      <p:pic>
        <p:nvPicPr>
          <p:cNvPr id="4" name="Content Placeholder 3"/>
          <p:cNvPicPr>
            <a:picLocks noGrp="1" noChangeAspect="1"/>
          </p:cNvPicPr>
          <p:nvPr>
            <p:ph idx="1"/>
          </p:nvPr>
        </p:nvPicPr>
        <p:blipFill>
          <a:blip r:embed="rId3"/>
          <a:srcRect t="4749" b="4749"/>
          <a:stretch>
            <a:fillRect/>
          </a:stretch>
        </p:blipFill>
        <p:spPr>
          <a:xfrm>
            <a:off x="2123728" y="964496"/>
            <a:ext cx="6707088" cy="3688640"/>
          </a:xfrm>
        </p:spPr>
      </p:pic>
      <p:pic>
        <p:nvPicPr>
          <p:cNvPr id="3" name="Picture 2"/>
          <p:cNvPicPr>
            <a:picLocks noChangeAspect="1"/>
          </p:cNvPicPr>
          <p:nvPr/>
        </p:nvPicPr>
        <p:blipFill rotWithShape="1">
          <a:blip r:embed="rId4"/>
          <a:srcRect t="21124"/>
          <a:stretch/>
        </p:blipFill>
        <p:spPr>
          <a:xfrm>
            <a:off x="5652120" y="4509120"/>
            <a:ext cx="3289300" cy="1943348"/>
          </a:xfrm>
          <a:prstGeom prst="rect">
            <a:avLst/>
          </a:prstGeom>
        </p:spPr>
      </p:pic>
      <p:pic>
        <p:nvPicPr>
          <p:cNvPr id="5" name="Picture 4"/>
          <p:cNvPicPr>
            <a:picLocks noChangeAspect="1"/>
          </p:cNvPicPr>
          <p:nvPr/>
        </p:nvPicPr>
        <p:blipFill>
          <a:blip r:embed="rId5"/>
          <a:stretch>
            <a:fillRect/>
          </a:stretch>
        </p:blipFill>
        <p:spPr>
          <a:xfrm>
            <a:off x="25028" y="4114800"/>
            <a:ext cx="2959100" cy="2743200"/>
          </a:xfrm>
          <a:prstGeom prst="rect">
            <a:avLst/>
          </a:prstGeom>
        </p:spPr>
      </p:pic>
      <p:pic>
        <p:nvPicPr>
          <p:cNvPr id="6" name="Picture 5"/>
          <p:cNvPicPr>
            <a:picLocks noChangeAspect="1"/>
          </p:cNvPicPr>
          <p:nvPr/>
        </p:nvPicPr>
        <p:blipFill>
          <a:blip r:embed="rId6"/>
          <a:stretch>
            <a:fillRect/>
          </a:stretch>
        </p:blipFill>
        <p:spPr>
          <a:xfrm>
            <a:off x="0" y="1628800"/>
            <a:ext cx="2441414" cy="1728192"/>
          </a:xfrm>
          <a:prstGeom prst="rect">
            <a:avLst/>
          </a:prstGeom>
        </p:spPr>
      </p:pic>
      <p:pic>
        <p:nvPicPr>
          <p:cNvPr id="7" name="Picture 6"/>
          <p:cNvPicPr>
            <a:picLocks noChangeAspect="1"/>
          </p:cNvPicPr>
          <p:nvPr/>
        </p:nvPicPr>
        <p:blipFill>
          <a:blip r:embed="rId7"/>
          <a:stretch>
            <a:fillRect/>
          </a:stretch>
        </p:blipFill>
        <p:spPr>
          <a:xfrm>
            <a:off x="2987824" y="5445224"/>
            <a:ext cx="1551413" cy="1412776"/>
          </a:xfrm>
          <a:prstGeom prst="rect">
            <a:avLst/>
          </a:prstGeom>
        </p:spPr>
      </p:pic>
      <p:pic>
        <p:nvPicPr>
          <p:cNvPr id="8" name="Picture 7"/>
          <p:cNvPicPr>
            <a:picLocks noChangeAspect="1"/>
          </p:cNvPicPr>
          <p:nvPr/>
        </p:nvPicPr>
        <p:blipFill>
          <a:blip r:embed="rId8"/>
          <a:stretch>
            <a:fillRect/>
          </a:stretch>
        </p:blipFill>
        <p:spPr>
          <a:xfrm>
            <a:off x="4248472" y="5445224"/>
            <a:ext cx="1267537" cy="1412776"/>
          </a:xfrm>
          <a:prstGeom prst="rect">
            <a:avLst/>
          </a:prstGeom>
        </p:spPr>
      </p:pic>
    </p:spTree>
    <p:extLst>
      <p:ext uri="{BB962C8B-B14F-4D97-AF65-F5344CB8AC3E}">
        <p14:creationId xmlns:p14="http://schemas.microsoft.com/office/powerpoint/2010/main" val="202517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Genome fragmentation and adaptor ligation (library construction)</a:t>
            </a:r>
            <a:endParaRPr lang="en-US" dirty="0"/>
          </a:p>
        </p:txBody>
      </p:sp>
      <p:sp>
        <p:nvSpPr>
          <p:cNvPr id="8" name="Content Placeholder 7"/>
          <p:cNvSpPr>
            <a:spLocks noGrp="1"/>
          </p:cNvSpPr>
          <p:nvPr>
            <p:ph sz="half" idx="2"/>
          </p:nvPr>
        </p:nvSpPr>
        <p:spPr>
          <a:xfrm>
            <a:off x="0" y="4077072"/>
            <a:ext cx="4355976" cy="2016224"/>
          </a:xfrm>
        </p:spPr>
        <p:txBody>
          <a:bodyPr/>
          <a:lstStyle/>
          <a:p>
            <a:r>
              <a:rPr lang="en-US" dirty="0" err="1" smtClean="0"/>
              <a:t>SureSelect</a:t>
            </a:r>
            <a:r>
              <a:rPr lang="en-US" dirty="0" smtClean="0"/>
              <a:t> – Sonication</a:t>
            </a:r>
          </a:p>
          <a:p>
            <a:r>
              <a:rPr lang="en-US" dirty="0" err="1" smtClean="0"/>
              <a:t>Nextera</a:t>
            </a:r>
            <a:r>
              <a:rPr lang="en-US" dirty="0" smtClean="0"/>
              <a:t> – </a:t>
            </a:r>
            <a:r>
              <a:rPr lang="en-US" dirty="0" err="1" smtClean="0"/>
              <a:t>Tagmentation</a:t>
            </a:r>
            <a:endParaRPr lang="en-US" dirty="0" smtClean="0"/>
          </a:p>
          <a:p>
            <a:r>
              <a:rPr lang="en-US" dirty="0" err="1" smtClean="0"/>
              <a:t>HaloPlex</a:t>
            </a:r>
            <a:r>
              <a:rPr lang="en-US" dirty="0" smtClean="0"/>
              <a:t> – restriction enzymes</a:t>
            </a:r>
            <a:endParaRPr lang="en-US" dirty="0"/>
          </a:p>
        </p:txBody>
      </p:sp>
      <p:pic>
        <p:nvPicPr>
          <p:cNvPr id="10" name="Content Placeholder 9" descr="Nextera_Illumina_fig1.gif"/>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8" r="270"/>
          <a:stretch/>
        </p:blipFill>
        <p:spPr>
          <a:xfrm>
            <a:off x="0" y="908721"/>
            <a:ext cx="3707904" cy="2632280"/>
          </a:xfrm>
          <a:prstGeom prst="rect">
            <a:avLst/>
          </a:prstGeom>
        </p:spPr>
      </p:pic>
      <p:pic>
        <p:nvPicPr>
          <p:cNvPr id="11" name="Picture 10" descr="E7370_Illumina_UltraDNAWorkflow_011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891479"/>
            <a:ext cx="4824536" cy="5429211"/>
          </a:xfrm>
          <a:prstGeom prst="rect">
            <a:avLst/>
          </a:prstGeom>
        </p:spPr>
      </p:pic>
    </p:spTree>
    <p:extLst>
      <p:ext uri="{BB962C8B-B14F-4D97-AF65-F5344CB8AC3E}">
        <p14:creationId xmlns:p14="http://schemas.microsoft.com/office/powerpoint/2010/main" val="3335998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err="1" smtClean="0"/>
              <a:t>HaloPlex</a:t>
            </a:r>
            <a:r>
              <a:rPr lang="en-US" dirty="0" smtClean="0"/>
              <a:t> – how does it work</a:t>
            </a:r>
            <a:endParaRPr lang="en-US" dirty="0"/>
          </a:p>
        </p:txBody>
      </p:sp>
      <p:pic>
        <p:nvPicPr>
          <p:cNvPr id="13" name="Content Placeholder 12" descr="target-enrich-Figure-1-350x573.jpg"/>
          <p:cNvPicPr>
            <a:picLocks noGrp="1" noChangeAspect="1"/>
          </p:cNvPicPr>
          <p:nvPr>
            <p:ph idx="1"/>
          </p:nvPr>
        </p:nvPicPr>
        <p:blipFill rotWithShape="1">
          <a:blip r:embed="rId2">
            <a:extLst>
              <a:ext uri="{28A0092B-C50C-407E-A947-70E740481C1C}">
                <a14:useLocalDpi xmlns:a14="http://schemas.microsoft.com/office/drawing/2010/main" val="0"/>
              </a:ext>
            </a:extLst>
          </a:blip>
          <a:srcRect t="-52" b="-219"/>
          <a:stretch/>
        </p:blipFill>
        <p:spPr>
          <a:xfrm>
            <a:off x="0" y="920047"/>
            <a:ext cx="3635896" cy="5968661"/>
          </a:xfrm>
        </p:spPr>
      </p:pic>
      <p:pic>
        <p:nvPicPr>
          <p:cNvPr id="14" name="Picture 13" descr="Halo Digest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566" y="908720"/>
            <a:ext cx="4693954" cy="5832648"/>
          </a:xfrm>
          <a:prstGeom prst="rect">
            <a:avLst/>
          </a:prstGeom>
        </p:spPr>
      </p:pic>
      <p:pic>
        <p:nvPicPr>
          <p:cNvPr id="15" name="Picture 14" descr="0.jpg"/>
          <p:cNvPicPr>
            <a:picLocks noChangeAspect="1"/>
          </p:cNvPicPr>
          <p:nvPr/>
        </p:nvPicPr>
        <p:blipFill rotWithShape="1">
          <a:blip r:embed="rId4">
            <a:extLst>
              <a:ext uri="{28A0092B-C50C-407E-A947-70E740481C1C}">
                <a14:useLocalDpi xmlns:a14="http://schemas.microsoft.com/office/drawing/2010/main" val="0"/>
              </a:ext>
            </a:extLst>
          </a:blip>
          <a:srcRect t="12407" b="12407"/>
          <a:stretch/>
        </p:blipFill>
        <p:spPr>
          <a:xfrm>
            <a:off x="3593078" y="5851542"/>
            <a:ext cx="1771010" cy="998653"/>
          </a:xfrm>
          <a:prstGeom prst="rect">
            <a:avLst/>
          </a:prstGeom>
        </p:spPr>
      </p:pic>
    </p:spTree>
    <p:extLst>
      <p:ext uri="{BB962C8B-B14F-4D97-AF65-F5344CB8AC3E}">
        <p14:creationId xmlns:p14="http://schemas.microsoft.com/office/powerpoint/2010/main" val="1851708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Target capture</a:t>
            </a:r>
            <a:endParaRPr lang="en-US" dirty="0"/>
          </a:p>
        </p:txBody>
      </p:sp>
      <p:sp>
        <p:nvSpPr>
          <p:cNvPr id="9" name="Content Placeholder 8"/>
          <p:cNvSpPr>
            <a:spLocks noGrp="1"/>
          </p:cNvSpPr>
          <p:nvPr>
            <p:ph sz="half" idx="1"/>
          </p:nvPr>
        </p:nvSpPr>
        <p:spPr/>
        <p:txBody>
          <a:bodyPr>
            <a:normAutofit/>
          </a:bodyPr>
          <a:lstStyle/>
          <a:p>
            <a:endParaRPr lang="en-US"/>
          </a:p>
        </p:txBody>
      </p:sp>
      <p:sp>
        <p:nvSpPr>
          <p:cNvPr id="10" name="Content Placeholder 9"/>
          <p:cNvSpPr>
            <a:spLocks noGrp="1"/>
          </p:cNvSpPr>
          <p:nvPr>
            <p:ph sz="half" idx="2"/>
          </p:nvPr>
        </p:nvSpPr>
        <p:spPr>
          <a:xfrm>
            <a:off x="4648200" y="980728"/>
            <a:ext cx="4495800" cy="4525963"/>
          </a:xfrm>
        </p:spPr>
        <p:txBody>
          <a:bodyPr>
            <a:normAutofit/>
          </a:bodyPr>
          <a:lstStyle/>
          <a:p>
            <a:r>
              <a:rPr lang="en-US" dirty="0" err="1" smtClean="0"/>
              <a:t>HaloPlex</a:t>
            </a:r>
            <a:r>
              <a:rPr lang="en-US" dirty="0"/>
              <a:t> </a:t>
            </a:r>
            <a:r>
              <a:rPr lang="en-US" dirty="0" smtClean="0"/>
              <a:t>- </a:t>
            </a:r>
            <a:r>
              <a:rPr lang="en-US" dirty="0" err="1" smtClean="0"/>
              <a:t>biotinylated</a:t>
            </a:r>
            <a:r>
              <a:rPr lang="en-US" dirty="0" smtClean="0"/>
              <a:t> short </a:t>
            </a:r>
            <a:r>
              <a:rPr lang="en-US" dirty="0" err="1" smtClean="0"/>
              <a:t>oligoDNA</a:t>
            </a:r>
            <a:r>
              <a:rPr lang="en-US" dirty="0" smtClean="0"/>
              <a:t> to the restriction sticky end (capture by the edge)</a:t>
            </a:r>
          </a:p>
          <a:p>
            <a:r>
              <a:rPr lang="en-US" dirty="0" err="1" smtClean="0"/>
              <a:t>TruSeq</a:t>
            </a:r>
            <a:r>
              <a:rPr lang="en-US" dirty="0" smtClean="0"/>
              <a:t> custom </a:t>
            </a:r>
            <a:r>
              <a:rPr lang="en-US" dirty="0" err="1" smtClean="0"/>
              <a:t>amplicon</a:t>
            </a:r>
            <a:r>
              <a:rPr lang="en-US" dirty="0" smtClean="0"/>
              <a:t> – PCR </a:t>
            </a:r>
            <a:r>
              <a:rPr lang="en-US" dirty="0"/>
              <a:t> (capture by the edge</a:t>
            </a:r>
            <a:r>
              <a:rPr lang="en-US" dirty="0" smtClean="0"/>
              <a:t>)</a:t>
            </a:r>
          </a:p>
          <a:p>
            <a:r>
              <a:rPr lang="en-US" dirty="0" err="1" smtClean="0"/>
              <a:t>SureSelect</a:t>
            </a:r>
            <a:r>
              <a:rPr lang="en-US" dirty="0" smtClean="0"/>
              <a:t> – </a:t>
            </a:r>
            <a:r>
              <a:rPr lang="en-US" dirty="0" err="1" smtClean="0"/>
              <a:t>biotinylated</a:t>
            </a:r>
            <a:r>
              <a:rPr lang="en-US" dirty="0" smtClean="0"/>
              <a:t> RNA</a:t>
            </a:r>
          </a:p>
          <a:p>
            <a:r>
              <a:rPr lang="en-US" dirty="0" err="1" smtClean="0"/>
              <a:t>Nextera</a:t>
            </a:r>
            <a:r>
              <a:rPr lang="en-US" dirty="0" smtClean="0"/>
              <a:t> – </a:t>
            </a:r>
            <a:r>
              <a:rPr lang="en-US" dirty="0" err="1" smtClean="0"/>
              <a:t>biotinylated</a:t>
            </a:r>
            <a:r>
              <a:rPr lang="en-US" dirty="0" smtClean="0"/>
              <a:t> DNA</a:t>
            </a:r>
          </a:p>
          <a:p>
            <a:r>
              <a:rPr lang="en-US" dirty="0" smtClean="0"/>
              <a:t>IDT - </a:t>
            </a:r>
            <a:r>
              <a:rPr lang="en-US" dirty="0"/>
              <a:t> </a:t>
            </a:r>
            <a:r>
              <a:rPr lang="en-US" dirty="0" err="1"/>
              <a:t>biotinylated</a:t>
            </a:r>
            <a:r>
              <a:rPr lang="en-US" dirty="0"/>
              <a:t> DNA</a:t>
            </a:r>
          </a:p>
          <a:p>
            <a:endParaRPr lang="en-US" dirty="0"/>
          </a:p>
        </p:txBody>
      </p:sp>
      <p:pic>
        <p:nvPicPr>
          <p:cNvPr id="6" name="Picture 5" descr="SureSelect-Target-Enrichment-workflo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894995"/>
            <a:ext cx="4455639" cy="4927760"/>
          </a:xfrm>
          <a:prstGeom prst="rect">
            <a:avLst/>
          </a:prstGeom>
        </p:spPr>
      </p:pic>
    </p:spTree>
    <p:extLst>
      <p:ext uri="{BB962C8B-B14F-4D97-AF65-F5344CB8AC3E}">
        <p14:creationId xmlns:p14="http://schemas.microsoft.com/office/powerpoint/2010/main" val="3094208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r>
              <a:rPr lang="en-US" dirty="0" smtClean="0">
                <a:latin typeface="Arial" charset="0"/>
                <a:ea typeface="MS PGothic" charset="0"/>
                <a:cs typeface="MS PGothic" charset="0"/>
              </a:rPr>
              <a:t>TRUSEQ is best in coverage, but can not track CNV nor translocations</a:t>
            </a:r>
            <a:endParaRPr lang="en-US" dirty="0">
              <a:latin typeface="Arial" charset="0"/>
              <a:ea typeface="MS PGothic" charset="0"/>
              <a:cs typeface="MS PGothic" charset="0"/>
            </a:endParaRPr>
          </a:p>
        </p:txBody>
      </p:sp>
      <p:pic>
        <p:nvPicPr>
          <p:cNvPr id="118786" name="Content Placeholder 3"/>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6796" r="4613"/>
          <a:stretch/>
        </p:blipFill>
        <p:spPr>
          <a:xfrm>
            <a:off x="35496" y="1411601"/>
            <a:ext cx="4822140" cy="3025511"/>
          </a:xfrm>
        </p:spPr>
      </p:pic>
      <p:pic>
        <p:nvPicPr>
          <p:cNvPr id="5" name="Content Placeholder 3" descr="LoadMedia-46.ashx.jpeg"/>
          <p:cNvPicPr>
            <a:picLocks noGrp="1" noChangeAspect="1"/>
          </p:cNvPicPr>
          <p:nvPr>
            <p:ph sz="half" idx="2"/>
          </p:nvPr>
        </p:nvPicPr>
        <p:blipFill rotWithShape="1">
          <a:blip r:embed="rId4"/>
          <a:srcRect l="-1127"/>
          <a:stretch/>
        </p:blipFill>
        <p:spPr>
          <a:xfrm>
            <a:off x="4836988" y="1371600"/>
            <a:ext cx="4127500" cy="4525963"/>
          </a:xfrm>
        </p:spPr>
      </p:pic>
      <p:sp>
        <p:nvSpPr>
          <p:cNvPr id="3" name="TextBox 2"/>
          <p:cNvSpPr txBox="1"/>
          <p:nvPr/>
        </p:nvSpPr>
        <p:spPr>
          <a:xfrm>
            <a:off x="393700" y="5118100"/>
            <a:ext cx="4034284" cy="1200328"/>
          </a:xfrm>
          <a:prstGeom prst="rect">
            <a:avLst/>
          </a:prstGeom>
          <a:noFill/>
        </p:spPr>
        <p:txBody>
          <a:bodyPr wrap="square" rtlCol="0">
            <a:spAutoFit/>
          </a:bodyPr>
          <a:lstStyle/>
          <a:p>
            <a:pPr algn="ctr"/>
            <a:r>
              <a:rPr lang="en-US" dirty="0" smtClean="0">
                <a:solidFill>
                  <a:srgbClr val="FF0000"/>
                </a:solidFill>
              </a:rPr>
              <a:t>Therefore we focus on target sequencing via Agilent </a:t>
            </a:r>
            <a:r>
              <a:rPr lang="en-US" dirty="0" err="1" smtClean="0">
                <a:solidFill>
                  <a:srgbClr val="FF0000"/>
                </a:solidFill>
              </a:rPr>
              <a:t>SureSelect</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307990929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e-IL" dirty="0" smtClean="0"/>
              <a:t>רשימה חלקית של הגנים</a:t>
            </a:r>
            <a:endParaRPr lang="en-US" dirty="0"/>
          </a:p>
        </p:txBody>
      </p:sp>
      <p:pic>
        <p:nvPicPr>
          <p:cNvPr id="4" name="Content Placeholder 3"/>
          <p:cNvPicPr>
            <a:picLocks noGrp="1" noChangeAspect="1"/>
          </p:cNvPicPr>
          <p:nvPr>
            <p:ph idx="1"/>
          </p:nvPr>
        </p:nvPicPr>
        <p:blipFill rotWithShape="1">
          <a:blip r:embed="rId2"/>
          <a:srcRect t="-264" b="-177"/>
          <a:stretch/>
        </p:blipFill>
        <p:spPr>
          <a:xfrm>
            <a:off x="457200" y="916136"/>
            <a:ext cx="8229600" cy="5537200"/>
          </a:xfrm>
        </p:spPr>
      </p:pic>
    </p:spTree>
    <p:extLst>
      <p:ext uri="{BB962C8B-B14F-4D97-AF65-F5344CB8AC3E}">
        <p14:creationId xmlns:p14="http://schemas.microsoft.com/office/powerpoint/2010/main" val="317532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827584" y="-171400"/>
            <a:ext cx="7772400" cy="1143000"/>
          </a:xfrm>
        </p:spPr>
        <p:txBody>
          <a:bodyPr/>
          <a:lstStyle/>
          <a:p>
            <a:pPr algn="ctr"/>
            <a:r>
              <a:rPr lang="en-US" dirty="0" smtClean="0"/>
              <a:t>Parameter for comparison</a:t>
            </a:r>
            <a:endParaRPr lang="en-US" dirty="0"/>
          </a:p>
        </p:txBody>
      </p:sp>
      <p:pic>
        <p:nvPicPr>
          <p:cNvPr id="7" name="Content Placeholder 6"/>
          <p:cNvPicPr>
            <a:picLocks noGrp="1" noChangeAspect="1"/>
          </p:cNvPicPr>
          <p:nvPr>
            <p:ph sz="quarter" idx="1"/>
          </p:nvPr>
        </p:nvPicPr>
        <p:blipFill>
          <a:blip r:embed="rId2"/>
          <a:srcRect t="15722" b="15722"/>
          <a:stretch>
            <a:fillRect/>
          </a:stretch>
        </p:blipFill>
        <p:spPr>
          <a:xfrm>
            <a:off x="2704" y="4037980"/>
            <a:ext cx="5415292" cy="2815952"/>
          </a:xfrm>
        </p:spPr>
      </p:pic>
      <p:pic>
        <p:nvPicPr>
          <p:cNvPr id="8" name="Content Placeholder 7"/>
          <p:cNvPicPr>
            <a:picLocks noGrp="1" noChangeAspect="1"/>
          </p:cNvPicPr>
          <p:nvPr>
            <p:ph sz="quarter" idx="2"/>
          </p:nvPr>
        </p:nvPicPr>
        <p:blipFill rotWithShape="1">
          <a:blip r:embed="rId3"/>
          <a:srcRect t="26" b="313"/>
          <a:stretch/>
        </p:blipFill>
        <p:spPr>
          <a:xfrm>
            <a:off x="5298504" y="762000"/>
            <a:ext cx="3810000" cy="4406900"/>
          </a:xfrm>
        </p:spPr>
      </p:pic>
      <p:pic>
        <p:nvPicPr>
          <p:cNvPr id="11" name="Picture 10"/>
          <p:cNvPicPr>
            <a:picLocks noChangeAspect="1"/>
          </p:cNvPicPr>
          <p:nvPr/>
        </p:nvPicPr>
        <p:blipFill>
          <a:blip r:embed="rId4"/>
          <a:stretch>
            <a:fillRect/>
          </a:stretch>
        </p:blipFill>
        <p:spPr>
          <a:xfrm>
            <a:off x="539552" y="1052736"/>
            <a:ext cx="3290835" cy="2992636"/>
          </a:xfrm>
          <a:prstGeom prst="rect">
            <a:avLst/>
          </a:prstGeom>
        </p:spPr>
      </p:pic>
    </p:spTree>
    <p:extLst>
      <p:ext uri="{BB962C8B-B14F-4D97-AF65-F5344CB8AC3E}">
        <p14:creationId xmlns:p14="http://schemas.microsoft.com/office/powerpoint/2010/main" val="4260456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Parameters for comparison (continued)</a:t>
            </a:r>
            <a:endParaRPr lang="en-US" dirty="0"/>
          </a:p>
        </p:txBody>
      </p:sp>
      <p:pic>
        <p:nvPicPr>
          <p:cNvPr id="12" name="Content Placeholder 11"/>
          <p:cNvPicPr>
            <a:picLocks noGrp="1" noChangeAspect="1"/>
          </p:cNvPicPr>
          <p:nvPr>
            <p:ph sz="half" idx="1"/>
          </p:nvPr>
        </p:nvPicPr>
        <p:blipFill rotWithShape="1">
          <a:blip r:embed="rId2"/>
          <a:srcRect l="217" r="1299"/>
          <a:stretch/>
        </p:blipFill>
        <p:spPr>
          <a:xfrm>
            <a:off x="-36512" y="3861048"/>
            <a:ext cx="3975004" cy="2996952"/>
          </a:xfrm>
        </p:spPr>
      </p:pic>
      <p:pic>
        <p:nvPicPr>
          <p:cNvPr id="13" name="Content Placeholder 12"/>
          <p:cNvPicPr>
            <a:picLocks noGrp="1" noChangeAspect="1"/>
          </p:cNvPicPr>
          <p:nvPr>
            <p:ph sz="half" idx="2"/>
          </p:nvPr>
        </p:nvPicPr>
        <p:blipFill rotWithShape="1">
          <a:blip r:embed="rId3"/>
          <a:srcRect l="-293" r="48"/>
          <a:stretch/>
        </p:blipFill>
        <p:spPr>
          <a:xfrm>
            <a:off x="-36512" y="892794"/>
            <a:ext cx="3938283" cy="2931682"/>
          </a:xfrm>
        </p:spPr>
      </p:pic>
      <p:pic>
        <p:nvPicPr>
          <p:cNvPr id="4" name="Picture 3" descr="E7420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1" y="2715846"/>
            <a:ext cx="4572000" cy="4142154"/>
          </a:xfrm>
          <a:prstGeom prst="rect">
            <a:avLst/>
          </a:prstGeom>
        </p:spPr>
      </p:pic>
      <p:sp>
        <p:nvSpPr>
          <p:cNvPr id="5" name="TextBox 4"/>
          <p:cNvSpPr txBox="1"/>
          <p:nvPr/>
        </p:nvSpPr>
        <p:spPr>
          <a:xfrm>
            <a:off x="5515014" y="3039343"/>
            <a:ext cx="3161442" cy="461665"/>
          </a:xfrm>
          <a:prstGeom prst="rect">
            <a:avLst/>
          </a:prstGeom>
          <a:noFill/>
        </p:spPr>
        <p:txBody>
          <a:bodyPr wrap="none" rtlCol="0">
            <a:spAutoFit/>
          </a:bodyPr>
          <a:lstStyle/>
          <a:p>
            <a:r>
              <a:rPr lang="en-US" dirty="0" smtClean="0"/>
              <a:t>99.9% Reproducibility</a:t>
            </a:r>
            <a:endParaRPr lang="en-US" dirty="0"/>
          </a:p>
        </p:txBody>
      </p:sp>
    </p:spTree>
    <p:extLst>
      <p:ext uri="{BB962C8B-B14F-4D97-AF65-F5344CB8AC3E}">
        <p14:creationId xmlns:p14="http://schemas.microsoft.com/office/powerpoint/2010/main" val="222511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summaries</a:t>
            </a:r>
            <a:endParaRPr lang="en-US" dirty="0"/>
          </a:p>
        </p:txBody>
      </p:sp>
      <p:pic>
        <p:nvPicPr>
          <p:cNvPr id="4" name="Content Placeholder 3"/>
          <p:cNvPicPr>
            <a:picLocks noGrp="1" noChangeAspect="1"/>
          </p:cNvPicPr>
          <p:nvPr>
            <p:ph idx="1"/>
          </p:nvPr>
        </p:nvPicPr>
        <p:blipFill rotWithShape="1">
          <a:blip r:embed="rId2"/>
          <a:srcRect l="472" r="472"/>
          <a:stretch/>
        </p:blipFill>
        <p:spPr>
          <a:xfrm>
            <a:off x="0" y="1371600"/>
            <a:ext cx="9144000" cy="4525963"/>
          </a:xfrm>
        </p:spPr>
      </p:pic>
    </p:spTree>
    <p:extLst>
      <p:ext uri="{BB962C8B-B14F-4D97-AF65-F5344CB8AC3E}">
        <p14:creationId xmlns:p14="http://schemas.microsoft.com/office/powerpoint/2010/main" val="1204638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t>Case</a:t>
            </a:r>
            <a:endParaRPr lang="en-US" dirty="0"/>
          </a:p>
        </p:txBody>
      </p:sp>
      <p:sp>
        <p:nvSpPr>
          <p:cNvPr id="7" name="Content Placeholder 6"/>
          <p:cNvSpPr>
            <a:spLocks noGrp="1"/>
          </p:cNvSpPr>
          <p:nvPr>
            <p:ph sz="half" idx="2"/>
          </p:nvPr>
        </p:nvSpPr>
        <p:spPr/>
        <p:txBody>
          <a:bodyPr>
            <a:normAutofit fontScale="62500" lnSpcReduction="20000"/>
          </a:bodyPr>
          <a:lstStyle/>
          <a:p>
            <a:endParaRPr lang="en-US" dirty="0"/>
          </a:p>
          <a:p>
            <a:r>
              <a:rPr lang="en-US" dirty="0"/>
              <a:t>A patient with triple negative metastatic breast cancer - unresponsive to Herceptin. </a:t>
            </a:r>
          </a:p>
          <a:p>
            <a:r>
              <a:rPr lang="en-US" dirty="0" err="1"/>
              <a:t>Persomics</a:t>
            </a:r>
            <a:r>
              <a:rPr lang="en-US" dirty="0"/>
              <a:t> DNA multi-testing revealed mutations in </a:t>
            </a:r>
            <a:r>
              <a:rPr lang="en-US" b="1" dirty="0"/>
              <a:t>c-KIT</a:t>
            </a:r>
            <a:r>
              <a:rPr lang="en-US" dirty="0"/>
              <a:t>, </a:t>
            </a:r>
            <a:r>
              <a:rPr lang="en-US" b="1" dirty="0"/>
              <a:t>EGFR</a:t>
            </a:r>
            <a:r>
              <a:rPr lang="en-US" dirty="0"/>
              <a:t>, </a:t>
            </a:r>
            <a:r>
              <a:rPr lang="en-US" b="1" dirty="0" err="1"/>
              <a:t>cMET</a:t>
            </a:r>
            <a:r>
              <a:rPr lang="en-US" dirty="0"/>
              <a:t>, </a:t>
            </a:r>
            <a:r>
              <a:rPr lang="en-US" b="1" dirty="0"/>
              <a:t>SMO</a:t>
            </a:r>
            <a:r>
              <a:rPr lang="en-US" dirty="0"/>
              <a:t>, </a:t>
            </a:r>
            <a:r>
              <a:rPr lang="en-US" b="1" dirty="0"/>
              <a:t>FGFR2</a:t>
            </a:r>
            <a:r>
              <a:rPr lang="en-US" dirty="0"/>
              <a:t>, </a:t>
            </a:r>
            <a:r>
              <a:rPr lang="en-US" b="1" dirty="0"/>
              <a:t>P53 </a:t>
            </a:r>
            <a:r>
              <a:rPr lang="en-US" dirty="0"/>
              <a:t>and </a:t>
            </a:r>
            <a:r>
              <a:rPr lang="en-US" b="1" dirty="0"/>
              <a:t>STK11</a:t>
            </a:r>
            <a:r>
              <a:rPr lang="en-US" dirty="0"/>
              <a:t>. </a:t>
            </a:r>
          </a:p>
          <a:p>
            <a:r>
              <a:rPr lang="en-US" dirty="0"/>
              <a:t>The suggestion was to treat her with the c-KIT inhibitor, </a:t>
            </a:r>
            <a:r>
              <a:rPr lang="en-US" dirty="0" err="1"/>
              <a:t>Gleevec</a:t>
            </a:r>
            <a:r>
              <a:rPr lang="en-US" dirty="0"/>
              <a:t>, although this mutation is typically found in gastrointestinal stromal tumors (GIST). </a:t>
            </a:r>
          </a:p>
          <a:p>
            <a:r>
              <a:rPr lang="en-US" dirty="0"/>
              <a:t>Six months later, there was a 75% reduction in the tumor size. Notably, there are six more drugs that could be effective, as suggested by the existence of the other mutations </a:t>
            </a:r>
          </a:p>
        </p:txBody>
      </p:sp>
      <p:sp>
        <p:nvSpPr>
          <p:cNvPr id="8" name="Text Placeholder 7"/>
          <p:cNvSpPr>
            <a:spLocks noGrp="1"/>
          </p:cNvSpPr>
          <p:nvPr>
            <p:ph type="body" sz="quarter" idx="3"/>
          </p:nvPr>
        </p:nvSpPr>
        <p:spPr/>
        <p:txBody>
          <a:bodyPr/>
          <a:lstStyle/>
          <a:p>
            <a:r>
              <a:rPr lang="en-US" dirty="0" smtClean="0"/>
              <a:t>Case</a:t>
            </a:r>
            <a:endParaRPr lang="en-US" dirty="0"/>
          </a:p>
        </p:txBody>
      </p:sp>
      <p:sp>
        <p:nvSpPr>
          <p:cNvPr id="9" name="Content Placeholder 8"/>
          <p:cNvSpPr>
            <a:spLocks noGrp="1"/>
          </p:cNvSpPr>
          <p:nvPr>
            <p:ph sz="quarter" idx="4"/>
          </p:nvPr>
        </p:nvSpPr>
        <p:spPr/>
        <p:txBody>
          <a:bodyPr>
            <a:normAutofit fontScale="55000" lnSpcReduction="20000"/>
          </a:bodyPr>
          <a:lstStyle/>
          <a:p>
            <a:endParaRPr lang="en-US" dirty="0"/>
          </a:p>
          <a:p>
            <a:r>
              <a:rPr lang="en-US" dirty="0"/>
              <a:t>A newly diagnosed patient with colon carcinoma </a:t>
            </a:r>
          </a:p>
          <a:p>
            <a:r>
              <a:rPr lang="en-US" dirty="0" err="1"/>
              <a:t>Persomics</a:t>
            </a:r>
            <a:r>
              <a:rPr lang="en-US" dirty="0"/>
              <a:t> DNA multi-testing revealed some of the typical mutations of colon cancer with additional mutations in </a:t>
            </a:r>
            <a:r>
              <a:rPr lang="en-US" b="1" dirty="0"/>
              <a:t>ATM </a:t>
            </a:r>
            <a:r>
              <a:rPr lang="en-US" dirty="0"/>
              <a:t>and </a:t>
            </a:r>
            <a:r>
              <a:rPr lang="en-US" b="1" dirty="0"/>
              <a:t>ATR</a:t>
            </a:r>
            <a:r>
              <a:rPr lang="en-US" dirty="0"/>
              <a:t>, suggesting a high sensitivity to radiation. In addition, the tumor was positive to </a:t>
            </a:r>
            <a:r>
              <a:rPr lang="en-US" b="1" dirty="0"/>
              <a:t>PIK3CA </a:t>
            </a:r>
            <a:r>
              <a:rPr lang="en-US" dirty="0"/>
              <a:t>, a mutation typical to high grade breast cancer, and to </a:t>
            </a:r>
            <a:r>
              <a:rPr lang="en-US" b="1" dirty="0"/>
              <a:t>MLL </a:t>
            </a:r>
            <a:r>
              <a:rPr lang="en-US" dirty="0"/>
              <a:t>that is common in Leukemia, CNS, ovary and breast cancers. </a:t>
            </a:r>
          </a:p>
          <a:p>
            <a:r>
              <a:rPr lang="en-US" dirty="0"/>
              <a:t>The patient was treated with a higher dose of radiation and a lower dose of chemotherapy. He was treated with </a:t>
            </a:r>
            <a:r>
              <a:rPr lang="en-US" dirty="0" err="1"/>
              <a:t>Everolimus</a:t>
            </a:r>
            <a:r>
              <a:rPr lang="en-US" dirty="0"/>
              <a:t>, an </a:t>
            </a:r>
            <a:r>
              <a:rPr lang="en-US" dirty="0" err="1"/>
              <a:t>mTOR</a:t>
            </a:r>
            <a:r>
              <a:rPr lang="en-US" dirty="0"/>
              <a:t> inhibitor, downstream to PIK3CA and with AR42, a histone </a:t>
            </a:r>
            <a:r>
              <a:rPr lang="en-US" dirty="0" err="1"/>
              <a:t>deacetylase</a:t>
            </a:r>
            <a:r>
              <a:rPr lang="en-US" dirty="0"/>
              <a:t> inhibitor, typical to AML treatment. </a:t>
            </a:r>
          </a:p>
          <a:p>
            <a:r>
              <a:rPr lang="en-US" dirty="0"/>
              <a:t>A year later he is tumor free, without the side effects characteristic of the standard of care. </a:t>
            </a:r>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3067410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AU" dirty="0" smtClean="0">
                <a:latin typeface="Guttman Stam" pitchFamily="2" charset="-79"/>
                <a:cs typeface="Guttman Stam" pitchFamily="2" charset="-79"/>
              </a:rPr>
              <a:t>Empirical measurement of Patient-Specific Drug Response</a:t>
            </a:r>
            <a:endParaRPr lang="he-IL" dirty="0">
              <a:latin typeface="Guttman Stam" pitchFamily="2" charset="-79"/>
              <a:cs typeface="Guttman Stam" pitchFamily="2" charset="-79"/>
            </a:endParaRPr>
          </a:p>
        </p:txBody>
      </p:sp>
      <p:pic>
        <p:nvPicPr>
          <p:cNvPr id="7" name="Content Placeholder 4"/>
          <p:cNvPicPr>
            <a:picLocks noGrp="1" noChangeAspect="1"/>
          </p:cNvPicPr>
          <p:nvPr>
            <p:ph sz="half" idx="2"/>
          </p:nvPr>
        </p:nvPicPr>
        <p:blipFill>
          <a:blip r:embed="rId2"/>
          <a:srcRect t="-18852" b="-18852"/>
          <a:stretch>
            <a:fillRect/>
          </a:stretch>
        </p:blipFill>
        <p:spPr>
          <a:xfrm>
            <a:off x="4953000" y="990600"/>
            <a:ext cx="4038600" cy="4525963"/>
          </a:xfrm>
          <a:prstGeom prst="rect">
            <a:avLst/>
          </a:prstGeom>
        </p:spPr>
      </p:pic>
      <p:pic>
        <p:nvPicPr>
          <p:cNvPr id="8" name="Picture 7"/>
          <p:cNvPicPr>
            <a:picLocks noChangeAspect="1"/>
          </p:cNvPicPr>
          <p:nvPr/>
        </p:nvPicPr>
        <p:blipFill rotWithShape="1">
          <a:blip r:embed="rId3"/>
          <a:srcRect r="28369" b="62464"/>
          <a:stretch/>
        </p:blipFill>
        <p:spPr>
          <a:xfrm>
            <a:off x="7245272" y="5358134"/>
            <a:ext cx="1935240" cy="1455242"/>
          </a:xfrm>
          <a:prstGeom prst="rect">
            <a:avLst/>
          </a:prstGeom>
        </p:spPr>
      </p:pic>
      <p:pic>
        <p:nvPicPr>
          <p:cNvPr id="2" name="Picture 1"/>
          <p:cNvPicPr>
            <a:picLocks noChangeAspect="1"/>
          </p:cNvPicPr>
          <p:nvPr/>
        </p:nvPicPr>
        <p:blipFill>
          <a:blip r:embed="rId4"/>
          <a:stretch>
            <a:fillRect/>
          </a:stretch>
        </p:blipFill>
        <p:spPr>
          <a:xfrm>
            <a:off x="6372200" y="5312768"/>
            <a:ext cx="1277392" cy="1545232"/>
          </a:xfrm>
          <a:prstGeom prst="rect">
            <a:avLst/>
          </a:prstGeom>
        </p:spPr>
      </p:pic>
      <p:sp>
        <p:nvSpPr>
          <p:cNvPr id="3" name="Content Placeholder 2"/>
          <p:cNvSpPr>
            <a:spLocks noGrp="1"/>
          </p:cNvSpPr>
          <p:nvPr>
            <p:ph sz="half" idx="1"/>
          </p:nvPr>
        </p:nvSpPr>
        <p:spPr>
          <a:xfrm>
            <a:off x="35496" y="980729"/>
            <a:ext cx="4824536" cy="2448272"/>
          </a:xfrm>
        </p:spPr>
        <p:txBody>
          <a:bodyPr/>
          <a:lstStyle/>
          <a:p>
            <a:r>
              <a:rPr lang="en-US" dirty="0" smtClean="0"/>
              <a:t>New alleles for sensitivity to </a:t>
            </a:r>
            <a:r>
              <a:rPr lang="en-US" dirty="0" err="1" smtClean="0"/>
              <a:t>PARPi</a:t>
            </a:r>
            <a:endParaRPr lang="en-US" dirty="0" smtClean="0"/>
          </a:p>
          <a:p>
            <a:r>
              <a:rPr lang="en-US" dirty="0" smtClean="0"/>
              <a:t>New alleles for immunological checkpoint inhibitors</a:t>
            </a:r>
          </a:p>
          <a:p>
            <a:r>
              <a:rPr lang="en-US" dirty="0" smtClean="0"/>
              <a:t>New alleles for kinase inhibitors</a:t>
            </a:r>
            <a:endParaRPr lang="en-US" dirty="0"/>
          </a:p>
        </p:txBody>
      </p:sp>
      <p:graphicFrame>
        <p:nvGraphicFramePr>
          <p:cNvPr id="11" name="תרשים 1"/>
          <p:cNvGraphicFramePr>
            <a:graphicFrameLocks/>
          </p:cNvGraphicFramePr>
          <p:nvPr>
            <p:extLst>
              <p:ext uri="{D42A27DB-BD31-4B8C-83A1-F6EECF244321}">
                <p14:modId xmlns:p14="http://schemas.microsoft.com/office/powerpoint/2010/main" val="921876588"/>
              </p:ext>
            </p:extLst>
          </p:nvPr>
        </p:nvGraphicFramePr>
        <p:xfrm>
          <a:off x="31840" y="3068960"/>
          <a:ext cx="4612168" cy="331236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1382335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Progress of the cancer sample cohort</a:t>
            </a:r>
            <a:br>
              <a:rPr lang="en-US" dirty="0" smtClean="0"/>
            </a:br>
            <a:r>
              <a:rPr lang="en-US" dirty="0" smtClean="0"/>
              <a:t> so far</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Developed six disease specific target capture panels, based on ICGC, TCGA, COSMIC datasets.</a:t>
            </a:r>
          </a:p>
          <a:p>
            <a:pPr marL="457200" indent="-457200">
              <a:buFont typeface="+mj-lt"/>
              <a:buAutoNum type="arabicPeriod"/>
            </a:pPr>
            <a:r>
              <a:rPr lang="en-US" dirty="0" smtClean="0"/>
              <a:t>Over </a:t>
            </a:r>
            <a:r>
              <a:rPr lang="en-US" dirty="0" smtClean="0"/>
              <a:t>500 </a:t>
            </a:r>
            <a:r>
              <a:rPr lang="en-US" dirty="0" smtClean="0"/>
              <a:t>cases sequenced on disease specific panels.</a:t>
            </a:r>
          </a:p>
          <a:p>
            <a:pPr marL="457200" indent="-457200">
              <a:buFont typeface="+mj-lt"/>
              <a:buAutoNum type="arabicPeriod"/>
            </a:pPr>
            <a:r>
              <a:rPr lang="en-US" dirty="0" smtClean="0"/>
              <a:t>Over 150 cases transplanted into PDX.</a:t>
            </a:r>
          </a:p>
          <a:p>
            <a:pPr marL="457200" indent="-457200">
              <a:buFont typeface="+mj-lt"/>
              <a:buAutoNum type="arabicPeriod"/>
            </a:pPr>
            <a:r>
              <a:rPr lang="en-US" dirty="0" smtClean="0"/>
              <a:t>Over twenty cases tested in treatment groups.</a:t>
            </a:r>
          </a:p>
          <a:p>
            <a:pPr marL="457200" indent="-457200">
              <a:buFont typeface="+mj-lt"/>
              <a:buAutoNum type="arabicPeriod"/>
            </a:pPr>
            <a:r>
              <a:rPr lang="en-US" dirty="0" smtClean="0"/>
              <a:t>Over ten novel potential indications found.</a:t>
            </a:r>
          </a:p>
          <a:p>
            <a:pPr marL="457200" indent="-457200">
              <a:buFont typeface="+mj-lt"/>
              <a:buAutoNum type="arabicPeriod"/>
            </a:pPr>
            <a:r>
              <a:rPr lang="en-US" dirty="0" smtClean="0"/>
              <a:t>Over three drugs completed and seven more in pipeline for IND development, biomarker discovery and combination therapy design.</a:t>
            </a:r>
            <a:endParaRPr lang="en-US" dirty="0"/>
          </a:p>
        </p:txBody>
      </p:sp>
    </p:spTree>
    <p:extLst>
      <p:ext uri="{BB962C8B-B14F-4D97-AF65-F5344CB8AC3E}">
        <p14:creationId xmlns:p14="http://schemas.microsoft.com/office/powerpoint/2010/main" val="156834987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fontScheme name="Blank Presentation">
      <a:majorFont>
        <a:latin typeface="Arial"/>
        <a:ea typeface="ＭＳ Ｐゴシック"/>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3120</TotalTime>
  <Words>1089</Words>
  <Application>Microsoft Macintosh PowerPoint</Application>
  <PresentationFormat>On-screen Show (4:3)</PresentationFormat>
  <Paragraphs>125</Paragraphs>
  <Slides>32</Slides>
  <Notes>7</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Blank Presentation</vt:lpstr>
      <vt:lpstr>רפואה מותאמת אישית מול רפואה של אוכלוסיות</vt:lpstr>
      <vt:lpstr>Where do we fail</vt:lpstr>
      <vt:lpstr>PowerPoint Presentation</vt:lpstr>
      <vt:lpstr>Genomic correlates of histological premalignant conditions</vt:lpstr>
      <vt:lpstr>Patient sample stratification</vt:lpstr>
      <vt:lpstr>Multiple Pathways analysis</vt:lpstr>
      <vt:lpstr>Every event causing cancer becomes drug sensitivity</vt:lpstr>
      <vt:lpstr>Genomic scale sequencing from lab to hospitals</vt:lpstr>
      <vt:lpstr>Basic Methodology</vt:lpstr>
      <vt:lpstr>Cluster generation</vt:lpstr>
      <vt:lpstr>PowerPoint Presentation</vt:lpstr>
      <vt:lpstr>Sequencing</vt:lpstr>
      <vt:lpstr>PowerPoint Presentation</vt:lpstr>
      <vt:lpstr>PowerPoint Presentation</vt:lpstr>
      <vt:lpstr>Iressa Pan-Asia Study [IPASS] </vt:lpstr>
      <vt:lpstr>PowerPoint Presentation</vt:lpstr>
      <vt:lpstr>Identifying the 2% of NSCLC carrying the oncogene (ALK) achieves 70% response to Crizotinib</vt:lpstr>
      <vt:lpstr>Oncologist as Matchmaker</vt:lpstr>
      <vt:lpstr>The Alembics of genome sequencing – the wider you go, the lower you get</vt:lpstr>
      <vt:lpstr>Panel selection</vt:lpstr>
      <vt:lpstr>Seven methods were compared </vt:lpstr>
      <vt:lpstr>Genome fragmentation and adaptor ligation (library construction)</vt:lpstr>
      <vt:lpstr>HaloPlex – how does it work</vt:lpstr>
      <vt:lpstr>Target capture</vt:lpstr>
      <vt:lpstr>TRUSEQ is best in coverage, but can not track CNV nor translocations</vt:lpstr>
      <vt:lpstr>רשימה חלקית של הגנים</vt:lpstr>
      <vt:lpstr>Parameter for comparison</vt:lpstr>
      <vt:lpstr>Parameters for comparison (continued)</vt:lpstr>
      <vt:lpstr>Case summaries</vt:lpstr>
      <vt:lpstr>PowerPoint Presentation</vt:lpstr>
      <vt:lpstr>Empirical measurement of Patient-Specific Drug Response</vt:lpstr>
      <vt:lpstr>Progress of the cancer sample cohort  so far</vt:lpstr>
    </vt:vector>
  </TitlesOfParts>
  <Company>UHJ Di Marca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Theo Stavrou</dc:creator>
  <dc:description>PowerPoint template modified by Ben Kreunen</dc:description>
  <cp:lastModifiedBy>יצחק חביב</cp:lastModifiedBy>
  <cp:revision>213</cp:revision>
  <dcterms:created xsi:type="dcterms:W3CDTF">2012-05-04T05:01:31Z</dcterms:created>
  <dcterms:modified xsi:type="dcterms:W3CDTF">2015-07-19T22:24:15Z</dcterms:modified>
</cp:coreProperties>
</file>