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3"/>
  </p:notesMasterIdLst>
  <p:handoutMasterIdLst>
    <p:handoutMasterId r:id="rId24"/>
  </p:handoutMasterIdLst>
  <p:sldIdLst>
    <p:sldId id="278" r:id="rId3"/>
    <p:sldId id="279"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016" autoAdjust="0"/>
    <p:restoredTop sz="94660"/>
  </p:normalViewPr>
  <p:slideViewPr>
    <p:cSldViewPr>
      <p:cViewPr varScale="1">
        <p:scale>
          <a:sx n="97" d="100"/>
          <a:sy n="97" d="100"/>
        </p:scale>
        <p:origin x="-42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852F4B4A-E307-47E1-839B-29F1B8175CE0}" type="datetimeFigureOut">
              <a:rPr lang="en-US" smtClean="0"/>
              <a:pPr/>
              <a:t>10/10/2014</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D282FD4B-2110-4CA1-A54C-09B9C2E10B39}" type="slidenum">
              <a:rPr lang="en-US" smtClean="0"/>
              <a:pPr/>
              <a:t>‹#›</a:t>
            </a:fld>
            <a:endParaRPr lang="en-US"/>
          </a:p>
        </p:txBody>
      </p:sp>
    </p:spTree>
    <p:extLst>
      <p:ext uri="{BB962C8B-B14F-4D97-AF65-F5344CB8AC3E}">
        <p14:creationId xmlns:p14="http://schemas.microsoft.com/office/powerpoint/2010/main" xmlns="" val="863624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FD6FDD18-DE22-4C8A-AD4A-80E4D221ED62}" type="datetimeFigureOut">
              <a:rPr lang="en-US" smtClean="0"/>
              <a:pPr/>
              <a:t>10/10/2014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DBA6C2E0-B7F0-4AB2-8A87-0FCC1A736427}" type="slidenum">
              <a:rPr lang="en-US" smtClean="0"/>
              <a:pPr/>
              <a:t>‹#›</a:t>
            </a:fld>
            <a:endParaRPr lang="en-US"/>
          </a:p>
        </p:txBody>
      </p:sp>
    </p:spTree>
    <p:extLst>
      <p:ext uri="{BB962C8B-B14F-4D97-AF65-F5344CB8AC3E}">
        <p14:creationId xmlns:p14="http://schemas.microsoft.com/office/powerpoint/2010/main" xmlns="" val="202968333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Rectang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Rectang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Rectangle 3"/>
          <p:cNvSpPr>
            <a:spLocks noGrp="1"/>
          </p:cNvSpPr>
          <p:nvPr>
            <p:ph type="dt" sz="half" idx="10"/>
          </p:nvPr>
        </p:nvSpPr>
        <p:spPr/>
        <p:txBody>
          <a:bodyPr/>
          <a:lstStyle/>
          <a:p>
            <a:fld id="{FC90DA51-C2E5-408A-8504-0C83EDDEDAF4}" type="datetimeFigureOut">
              <a:rPr lang="en-US" smtClean="0"/>
              <a:pPr/>
              <a:t>10/10/2014</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dt" sz="half" idx="10"/>
          </p:nvPr>
        </p:nvSpPr>
        <p:spPr/>
        <p:txBody>
          <a:bodyPr/>
          <a:lstStyle/>
          <a:p>
            <a:fld id="{FC90DA51-C2E5-408A-8504-0C83EDDEDAF4}" type="datetimeFigureOut">
              <a:rPr lang="en-US" smtClean="0"/>
              <a:pPr/>
              <a:t>10/10/2014</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Rectang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Rectangl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Rectangle 3"/>
          <p:cNvSpPr>
            <a:spLocks noGrp="1"/>
          </p:cNvSpPr>
          <p:nvPr>
            <p:ph type="dt" sz="half" idx="10"/>
          </p:nvPr>
        </p:nvSpPr>
        <p:spPr/>
        <p:txBody>
          <a:bodyPr/>
          <a:lstStyle/>
          <a:p>
            <a:fld id="{FC90DA51-C2E5-408A-8504-0C83EDDEDAF4}" type="datetimeFigureOut">
              <a:rPr lang="en-US" smtClean="0"/>
              <a:pPr/>
              <a:t>10/10/2014</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dt" sz="half" idx="10"/>
          </p:nvPr>
        </p:nvSpPr>
        <p:spPr/>
        <p:txBody>
          <a:bodyPr/>
          <a:lstStyle/>
          <a:p>
            <a:fld id="{FC90DA51-C2E5-408A-8504-0C83EDDEDAF4}" type="datetimeFigureOut">
              <a:rPr lang="en-US" smtClean="0"/>
              <a:pPr/>
              <a:t>10/10/2014</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defRPr/>
            </a:lvl1pPr>
          </a:lstStyle>
          <a:p>
            <a:r>
              <a:rPr lang="en-US" smtClean="0"/>
              <a:t>Click to edit Master title style</a:t>
            </a:r>
            <a:endParaRPr lang="en-US"/>
          </a:p>
        </p:txBody>
      </p:sp>
      <p:sp>
        <p:nvSpPr>
          <p:cNvPr id="3" name="Rectangl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Rectangl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Rectangl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p:cNvSpPr>
          <p:nvPr>
            <p:ph type="dt" sz="half" idx="10"/>
          </p:nvPr>
        </p:nvSpPr>
        <p:spPr/>
        <p:txBody>
          <a:bodyPr/>
          <a:lstStyle/>
          <a:p>
            <a:fld id="{FC90DA51-C2E5-408A-8504-0C83EDDEDAF4}" type="datetimeFigureOut">
              <a:rPr lang="en-US" smtClean="0"/>
              <a:pPr/>
              <a:t>10/10/2014</a:t>
            </a:fld>
            <a:endParaRPr lang="en-US"/>
          </a:p>
        </p:txBody>
      </p:sp>
      <p:sp>
        <p:nvSpPr>
          <p:cNvPr id="8" name="Rectangle 7"/>
          <p:cNvSpPr>
            <a:spLocks noGrp="1"/>
          </p:cNvSpPr>
          <p:nvPr>
            <p:ph type="ftr" sz="quarter" idx="11"/>
          </p:nvPr>
        </p:nvSpPr>
        <p:spPr/>
        <p:txBody>
          <a:bodyPr/>
          <a:lstStyle/>
          <a:p>
            <a:endParaRPr lang="en-US"/>
          </a:p>
        </p:txBody>
      </p:sp>
      <p:sp>
        <p:nvSpPr>
          <p:cNvPr id="9" name="Rectangle 8"/>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type="dt" sz="half" idx="10"/>
          </p:nvPr>
        </p:nvSpPr>
        <p:spPr/>
        <p:txBody>
          <a:bodyPr/>
          <a:lstStyle/>
          <a:p>
            <a:fld id="{FC90DA51-C2E5-408A-8504-0C83EDDEDAF4}" type="datetimeFigureOut">
              <a:rPr lang="en-US" smtClean="0"/>
              <a:pPr/>
              <a:t>10/10/2014</a:t>
            </a:fld>
            <a:endParaRPr lang="en-US"/>
          </a:p>
        </p:txBody>
      </p:sp>
      <p:sp>
        <p:nvSpPr>
          <p:cNvPr id="4" name="Rectangle 3"/>
          <p:cNvSpPr>
            <a:spLocks noGrp="1"/>
          </p:cNvSpPr>
          <p:nvPr>
            <p:ph type="ftr" sz="quarter" idx="11"/>
          </p:nvPr>
        </p:nvSpPr>
        <p:spPr/>
        <p:txBody>
          <a:bodyPr/>
          <a:lstStyle/>
          <a:p>
            <a:endParaRPr lang="en-US"/>
          </a:p>
        </p:txBody>
      </p:sp>
      <p:sp>
        <p:nvSpPr>
          <p:cNvPr id="5" name="Rectangle 4"/>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ertificate">
    <p:spTree>
      <p:nvGrpSpPr>
        <p:cNvPr id="1" name=""/>
        <p:cNvGrpSpPr/>
        <p:nvPr/>
      </p:nvGrpSpPr>
      <p:grpSpPr>
        <a:xfrm>
          <a:off x="0" y="0"/>
          <a:ext cx="0" cy="0"/>
          <a:chOff x="0" y="0"/>
          <a:chExt cx="0" cy="0"/>
        </a:xfrm>
      </p:grpSpPr>
      <p:sp>
        <p:nvSpPr>
          <p:cNvPr id="10" name="Text Placeholder 9"/>
          <p:cNvSpPr>
            <a:spLocks noGrp="1"/>
          </p:cNvSpPr>
          <p:nvPr>
            <p:ph type="body" sz="quarter" idx="16"/>
          </p:nvPr>
        </p:nvSpPr>
        <p:spPr>
          <a:xfrm>
            <a:off x="533400" y="3619500"/>
            <a:ext cx="7848600" cy="838200"/>
          </a:xfrm>
        </p:spPr>
        <p:txBody>
          <a:bodyPr anchor="b" anchorCtr="0">
            <a:noAutofit/>
          </a:bodyPr>
          <a:lstStyle>
            <a:lvl1pPr marL="0" indent="0" algn="l">
              <a:spcBef>
                <a:spcPts val="0"/>
              </a:spcBef>
              <a:buFontTx/>
              <a:buNone/>
              <a:defRPr sz="4800" kern="1200" cap="all" baseline="0">
                <a:solidFill>
                  <a:schemeClr val="tx1"/>
                </a:solidFill>
                <a:effectLst>
                  <a:outerShdw blurRad="94454" dist="50800" dir="2700000" algn="tl" rotWithShape="0">
                    <a:srgbClr val="000000">
                      <a:alpha val="36000"/>
                    </a:srgbClr>
                  </a:outerShdw>
                </a:effectLst>
                <a:latin typeface="+mj-lt"/>
                <a:ea typeface="+mj-ea"/>
                <a:cs typeface="+mj-cs"/>
              </a:defRPr>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
        <p:nvSpPr>
          <p:cNvPr id="7" name="Text Placeholder 6"/>
          <p:cNvSpPr>
            <a:spLocks noGrp="1"/>
          </p:cNvSpPr>
          <p:nvPr>
            <p:ph type="body" sz="quarter" idx="13"/>
          </p:nvPr>
        </p:nvSpPr>
        <p:spPr>
          <a:xfrm>
            <a:off x="990600" y="4343400"/>
            <a:ext cx="7391400" cy="914400"/>
          </a:xfrm>
        </p:spPr>
        <p:txBody>
          <a:bodyPr>
            <a:noAutofit/>
          </a:bodyPr>
          <a:lstStyle>
            <a:lvl1pPr>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
        <p:nvSpPr>
          <p:cNvPr id="8" name="Text Placeholder 7"/>
          <p:cNvSpPr>
            <a:spLocks noGrp="1"/>
          </p:cNvSpPr>
          <p:nvPr>
            <p:ph type="body" sz="quarter" idx="14"/>
          </p:nvPr>
        </p:nvSpPr>
        <p:spPr>
          <a:xfrm>
            <a:off x="990600" y="1476375"/>
            <a:ext cx="5410200" cy="352425"/>
          </a:xfrm>
        </p:spPr>
        <p:txBody>
          <a:bodyPr anchor="b" anchorCtr="0"/>
          <a:lstStyle>
            <a:lvl1pPr>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
        <p:nvSpPr>
          <p:cNvPr id="9" name="Text Placeholder 8"/>
          <p:cNvSpPr>
            <a:spLocks noGrp="1"/>
          </p:cNvSpPr>
          <p:nvPr>
            <p:ph type="body" sz="quarter" idx="15"/>
          </p:nvPr>
        </p:nvSpPr>
        <p:spPr>
          <a:xfrm>
            <a:off x="990600" y="5819777"/>
            <a:ext cx="7391400" cy="304799"/>
          </a:xfrm>
        </p:spPr>
        <p:txBody>
          <a:bodyPr>
            <a:noAutofit/>
          </a:bodyPr>
          <a:lstStyle>
            <a:lvl1pPr>
              <a:buFontTx/>
              <a:buNone/>
              <a:defRPr sz="12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
        <p:nvSpPr>
          <p:cNvPr id="12" name="Rectangle 1"/>
          <p:cNvSpPr>
            <a:spLocks noGrp="1"/>
          </p:cNvSpPr>
          <p:nvPr>
            <p:ph type="title"/>
          </p:nvPr>
        </p:nvSpPr>
        <p:spPr>
          <a:xfrm>
            <a:off x="990600" y="609599"/>
            <a:ext cx="8153400" cy="989013"/>
          </a:xfrm>
        </p:spPr>
        <p:txBody>
          <a:bodyPr anchor="ctr" anchorCtr="0">
            <a:normAutofit/>
          </a:bodyPr>
          <a:lstStyle>
            <a:lvl1pPr algn="l">
              <a:defRPr sz="4400">
                <a:solidFill>
                  <a:schemeClr val="tx1"/>
                </a:solidFill>
                <a:latin typeface="+mn-lt"/>
              </a:defRPr>
            </a:lvl1pPr>
          </a:lstStyle>
          <a:p>
            <a:r>
              <a:rPr lang="en-US" smtClean="0"/>
              <a:t>Click to edit Master title style</a:t>
            </a:r>
            <a:endParaRPr lang="en-US" dirty="0"/>
          </a:p>
        </p:txBody>
      </p:sp>
      <p:cxnSp>
        <p:nvCxnSpPr>
          <p:cNvPr id="11" name="Straight Connector 10"/>
          <p:cNvCxnSpPr/>
          <p:nvPr userDrawn="1"/>
        </p:nvCxnSpPr>
        <p:spPr>
          <a:xfrm>
            <a:off x="1047750" y="5808662"/>
            <a:ext cx="5334000" cy="1588"/>
          </a:xfrm>
          <a:prstGeom prst="line">
            <a:avLst/>
          </a:prstGeom>
          <a:noFill/>
          <a:ln w="6350" cap="rnd" cmpd="sng" algn="ctr">
            <a:solidFill>
              <a:schemeClr val="tx1"/>
            </a:solidFill>
            <a:prstDash val="solid"/>
          </a:ln>
          <a:effectLst/>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Rectangl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p:cNvSpPr>
          <p:nvPr>
            <p:ph type="dt" sz="half" idx="10"/>
          </p:nvPr>
        </p:nvSpPr>
        <p:spPr/>
        <p:txBody>
          <a:bodyPr/>
          <a:lstStyle/>
          <a:p>
            <a:fld id="{FC90DA51-C2E5-408A-8504-0C83EDDEDAF4}" type="datetimeFigureOut">
              <a:rPr lang="en-US" smtClean="0"/>
              <a:pPr/>
              <a:t>10/10/2014</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Rectang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Rectangl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Rectangl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p:cNvSpPr>
          <p:nvPr>
            <p:ph type="dt" sz="half" idx="10"/>
          </p:nvPr>
        </p:nvSpPr>
        <p:spPr/>
        <p:txBody>
          <a:bodyPr/>
          <a:lstStyle/>
          <a:p>
            <a:fld id="{FC90DA51-C2E5-408A-8504-0C83EDDEDAF4}" type="datetimeFigureOut">
              <a:rPr lang="en-US" smtClean="0"/>
              <a:pPr/>
              <a:t>10/10/2014</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AD828CE7-68F5-41DF-B820-82E57A4254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bg-BG" altLang="en-US"/>
          </a:p>
        </p:txBody>
      </p:sp>
      <p:sp>
        <p:nvSpPr>
          <p:cNvPr id="3" name="Footer Placeholder 2"/>
          <p:cNvSpPr>
            <a:spLocks noGrp="1"/>
          </p:cNvSpPr>
          <p:nvPr>
            <p:ph type="ftr" sz="quarter" idx="11"/>
          </p:nvPr>
        </p:nvSpPr>
        <p:spPr/>
        <p:txBody>
          <a:bodyPr/>
          <a:lstStyle>
            <a:lvl1pPr>
              <a:defRPr/>
            </a:lvl1pPr>
          </a:lstStyle>
          <a:p>
            <a:endParaRPr lang="bg-BG" altLang="en-US"/>
          </a:p>
        </p:txBody>
      </p:sp>
      <p:sp>
        <p:nvSpPr>
          <p:cNvPr id="4" name="Slide Number Placeholder 3"/>
          <p:cNvSpPr>
            <a:spLocks noGrp="1"/>
          </p:cNvSpPr>
          <p:nvPr>
            <p:ph type="sldNum" sz="quarter" idx="12"/>
          </p:nvPr>
        </p:nvSpPr>
        <p:spPr/>
        <p:txBody>
          <a:bodyPr/>
          <a:lstStyle>
            <a:lvl1pPr>
              <a:defRPr/>
            </a:lvl1pPr>
          </a:lstStyle>
          <a:p>
            <a:fld id="{59AFD864-A3DE-4362-95BC-91109CB14C7F}" type="slidenum">
              <a:rPr lang="bg-BG" altLang="en-US"/>
              <a:pPr/>
              <a:t>‹#›</a:t>
            </a:fld>
            <a:endParaRPr lang="bg-BG" altLang="en-US"/>
          </a:p>
        </p:txBody>
      </p:sp>
    </p:spTree>
    <p:extLst>
      <p:ext uri="{BB962C8B-B14F-4D97-AF65-F5344CB8AC3E}">
        <p14:creationId xmlns:p14="http://schemas.microsoft.com/office/powerpoint/2010/main" xmlns="" val="1885075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gs>
            <a:gs pos="35000">
              <a:schemeClr val="bg1"/>
            </a:gs>
            <a:gs pos="100000">
              <a:schemeClr val="accent5"/>
            </a:gs>
          </a:gsLst>
          <a:lin ang="16200000" scaled="0"/>
          <a:tileRect/>
        </a:gradFill>
        <a:effectLst/>
      </p:bgPr>
    </p:bg>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12" name="clouds.png"/>
            <p:cNvPicPr>
              <a:picLocks noChangeAspect="1"/>
            </p:cNvPicPr>
            <p:nvPr/>
          </p:nvPicPr>
          <p:blipFill>
            <a:blip r:embed="rId12">
              <a:duotone>
                <a:schemeClr val="accent5"/>
                <a:srgbClr val="FFFFFF"/>
              </a:duotone>
            </a:blip>
            <a:srcRect b="6067"/>
            <a:stretch>
              <a:fillRect/>
            </a:stretch>
          </p:blipFill>
          <p:spPr>
            <a:xfrm>
              <a:off x="0" y="0"/>
              <a:ext cx="9144000" cy="6858000"/>
            </a:xfrm>
            <a:prstGeom prst="rect">
              <a:avLst/>
            </a:prstGeom>
            <a:noFill/>
            <a:ln>
              <a:noFill/>
            </a:ln>
          </p:spPr>
        </p:pic>
        <p:sp>
          <p:nvSpPr>
            <p:cNvPr id="8" name="Rectangle 7"/>
            <p:cNvSpPr/>
            <p:nvPr userDrawn="1"/>
          </p:nvSpPr>
          <p:spPr>
            <a:xfrm>
              <a:off x="0" y="0"/>
              <a:ext cx="9144000" cy="6858000"/>
            </a:xfrm>
            <a:prstGeom prst="rect">
              <a:avLst/>
            </a:prstGeom>
            <a:noFill/>
            <a:ln w="12700" cap="rnd" cmpd="sng" algn="ctr">
              <a:gradFill>
                <a:gsLst>
                  <a:gs pos="0">
                    <a:schemeClr val="accent5"/>
                  </a:gs>
                  <a:gs pos="67000">
                    <a:schemeClr val="bg1"/>
                  </a:gs>
                  <a:gs pos="100000">
                    <a:schemeClr val="accent3"/>
                  </a:gs>
                </a:gsLst>
                <a:lin ang="5400000" scaled="1"/>
              </a:grad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Placeholder 1"/>
          <p:cNvSpPr>
            <a:spLocks noGrp="1"/>
          </p:cNvSpPr>
          <p:nvPr>
            <p:ph type="title"/>
          </p:nvPr>
        </p:nvSpPr>
        <p:spPr>
          <a:xfrm>
            <a:off x="457200" y="274638"/>
            <a:ext cx="8229600" cy="1143000"/>
          </a:xfrm>
          <a:prstGeom prst="rect">
            <a:avLst/>
          </a:prstGeom>
        </p:spPr>
        <p:txBody>
          <a:bodyPr vert="horz"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286500"/>
            <a:ext cx="2133600" cy="365125"/>
          </a:xfrm>
          <a:prstGeom prst="rect">
            <a:avLst/>
          </a:prstGeom>
        </p:spPr>
        <p:txBody>
          <a:bodyPr vert="horz" rtlCol="0" anchor="ctr"/>
          <a:lstStyle>
            <a:lvl1pPr algn="l">
              <a:defRPr sz="1200">
                <a:solidFill>
                  <a:schemeClr val="tx1">
                    <a:tint val="75000"/>
                  </a:schemeClr>
                </a:solidFill>
              </a:defRPr>
            </a:lvl1pPr>
          </a:lstStyle>
          <a:p>
            <a:fld id="{FC90DA51-C2E5-408A-8504-0C83EDDEDAF4}" type="datetimeFigureOut">
              <a:rPr lang="en-US" smtClean="0"/>
              <a:pPr/>
              <a:t>10/10/2014</a:t>
            </a:fld>
            <a:endParaRPr lang="en-US"/>
          </a:p>
        </p:txBody>
      </p:sp>
      <p:sp>
        <p:nvSpPr>
          <p:cNvPr id="5" name="Footer Placeholder 4"/>
          <p:cNvSpPr>
            <a:spLocks noGrp="1"/>
          </p:cNvSpPr>
          <p:nvPr>
            <p:ph type="ftr" sz="quarter" idx="3"/>
          </p:nvPr>
        </p:nvSpPr>
        <p:spPr>
          <a:xfrm>
            <a:off x="3124200" y="6286500"/>
            <a:ext cx="2895600" cy="365125"/>
          </a:xfrm>
          <a:prstGeom prst="rect">
            <a:avLst/>
          </a:prstGeom>
        </p:spPr>
        <p:txBody>
          <a:bodyPr vert="horz"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286500"/>
            <a:ext cx="2133600" cy="365125"/>
          </a:xfrm>
          <a:prstGeom prst="rect">
            <a:avLst/>
          </a:prstGeom>
        </p:spPr>
        <p:txBody>
          <a:bodyPr vert="horz" rtlCol="0" anchor="ctr"/>
          <a:lstStyle>
            <a:lvl1pPr algn="r">
              <a:defRPr sz="1200">
                <a:solidFill>
                  <a:schemeClr val="tx1">
                    <a:tint val="75000"/>
                  </a:schemeClr>
                </a:solidFill>
              </a:defRPr>
            </a:lvl1pPr>
          </a:lstStyle>
          <a:p>
            <a:fld id="{AD828CE7-68F5-41DF-B820-82E57A4254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ctr" rtl="0" eaLnBrk="1" latinLnBrk="0" hangingPunct="1">
        <a:spcBef>
          <a:spcPct val="0"/>
        </a:spcBef>
        <a:buNone/>
        <a:defRPr sz="4400" kern="1200">
          <a:solidFill>
            <a:schemeClr val="tx1"/>
          </a:solidFill>
          <a:latin typeface="+mj-lt"/>
          <a:ea typeface="+mj-ea"/>
          <a:cs typeface="+mj-cs"/>
        </a:defRPr>
      </a:lvl1pPr>
    </p:titleStyle>
    <p:bodyStyle>
      <a:lvl1pPr marL="342900" indent="-342900" algn="l"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upload.wikimedia.org/wikipedia/commons/6/63/S-(+)-citalopram.png" TargetMode="External"/><Relationship Id="rId1" Type="http://schemas.openxmlformats.org/officeDocument/2006/relationships/slideLayout" Target="../slideLayouts/slideLayout10.xml"/><Relationship Id="rId6" Type="http://schemas.openxmlformats.org/officeDocument/2006/relationships/image" Target="../media/image5.wmf"/><Relationship Id="rId5" Type="http://schemas.openxmlformats.org/officeDocument/2006/relationships/image" Target="../media/image4.png"/><Relationship Id="rId4" Type="http://schemas.openxmlformats.org/officeDocument/2006/relationships/hyperlink" Target="http://upload.wikimedia.org/wikipedia/commons/7/7b/R-(-)-citalopram.p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upload.wikimedia.org/wikipedia/commons/6/63/S-(+)-citalopram.png" TargetMode="Externa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hyperlink" Target="http://upload.wikimedia.org/wikipedia/commons/7/7b/R-(-)-citalopram.p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10.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slideLayout" Target="../slideLayouts/slideLayout10.xml"/><Relationship Id="rId4" Type="http://schemas.openxmlformats.org/officeDocument/2006/relationships/image" Target="../media/image5.wmf"/></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0.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48038" y="549275"/>
            <a:ext cx="2520950" cy="1022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3" name="Rectangle 5"/>
          <p:cNvSpPr>
            <a:spLocks noChangeArrowheads="1"/>
          </p:cNvSpPr>
          <p:nvPr/>
        </p:nvSpPr>
        <p:spPr bwMode="auto">
          <a:xfrm>
            <a:off x="539750" y="2420938"/>
            <a:ext cx="8135938" cy="915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r>
              <a:rPr lang="en-US" altLang="en-US" sz="1800" b="1" dirty="0">
                <a:solidFill>
                  <a:srgbClr val="6600CC"/>
                </a:solidFill>
                <a:latin typeface="Arial" panose="020B0604020202020204" pitchFamily="34" charset="0"/>
                <a:cs typeface="Arial" panose="020B0604020202020204" pitchFamily="34" charset="0"/>
              </a:rPr>
              <a:t>OPTIMISATION SOLUTIONS FOR VALIDATION PROCEDURES IN THE QUALITY CONTROL OF ENANTIOMERS. CHIRALITY TESTS FOR ANTIDEPRESSANTS CITALOPRAM AND VENLAFAXINE</a:t>
            </a:r>
          </a:p>
        </p:txBody>
      </p:sp>
      <p:sp>
        <p:nvSpPr>
          <p:cNvPr id="2055" name="Rectangle 7"/>
          <p:cNvSpPr>
            <a:spLocks noChangeArrowheads="1"/>
          </p:cNvSpPr>
          <p:nvPr/>
        </p:nvSpPr>
        <p:spPr bwMode="auto">
          <a:xfrm>
            <a:off x="1187450" y="5157788"/>
            <a:ext cx="6840538" cy="915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r>
              <a:rPr lang="en-US" altLang="en-US" sz="1800" b="1" dirty="0">
                <a:solidFill>
                  <a:srgbClr val="C00000"/>
                </a:solidFill>
                <a:latin typeface="Arial" panose="020B0604020202020204" pitchFamily="34" charset="0"/>
                <a:cs typeface="Arial" panose="020B0604020202020204" pitchFamily="34" charset="0"/>
              </a:rPr>
              <a:t>Medical University – Sofia, Faculty of Pharmacy, </a:t>
            </a:r>
          </a:p>
          <a:p>
            <a:pPr algn="ctr"/>
            <a:r>
              <a:rPr lang="en-US" altLang="en-US" sz="1800" b="1" dirty="0">
                <a:solidFill>
                  <a:srgbClr val="C00000"/>
                </a:solidFill>
                <a:latin typeface="Arial" panose="020B0604020202020204" pitchFamily="34" charset="0"/>
                <a:cs typeface="Arial" panose="020B0604020202020204" pitchFamily="34" charset="0"/>
              </a:rPr>
              <a:t>Department of Pharmaceutical chemistry, </a:t>
            </a:r>
          </a:p>
          <a:p>
            <a:pPr algn="ctr"/>
            <a:r>
              <a:rPr lang="en-US" altLang="en-US" sz="1800" b="1" dirty="0">
                <a:solidFill>
                  <a:srgbClr val="C00000"/>
                </a:solidFill>
                <a:latin typeface="Arial" panose="020B0604020202020204" pitchFamily="34" charset="0"/>
                <a:cs typeface="Arial" panose="020B0604020202020204" pitchFamily="34" charset="0"/>
              </a:rPr>
              <a:t>Department of Social Pharmacy </a:t>
            </a:r>
          </a:p>
        </p:txBody>
      </p:sp>
      <p:sp>
        <p:nvSpPr>
          <p:cNvPr id="2056" name="Rectangle 8"/>
          <p:cNvSpPr>
            <a:spLocks noChangeArrowheads="1"/>
          </p:cNvSpPr>
          <p:nvPr/>
        </p:nvSpPr>
        <p:spPr bwMode="auto">
          <a:xfrm>
            <a:off x="2051050" y="4149725"/>
            <a:ext cx="53403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800" b="1" dirty="0" err="1">
                <a:latin typeface="Arial" panose="020B0604020202020204" pitchFamily="34" charset="0"/>
                <a:cs typeface="Arial" panose="020B0604020202020204" pitchFamily="34" charset="0"/>
              </a:rPr>
              <a:t>Ivanka</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Pencheva</a:t>
            </a:r>
            <a:r>
              <a:rPr lang="en-US" altLang="en-US" sz="1800" b="1" dirty="0">
                <a:latin typeface="Arial" panose="020B0604020202020204" pitchFamily="34" charset="0"/>
                <a:cs typeface="Arial" panose="020B0604020202020204" pitchFamily="34" charset="0"/>
              </a:rPr>
              <a:t>, Lily </a:t>
            </a:r>
            <a:r>
              <a:rPr lang="en-US" altLang="en-US" sz="1800" b="1" dirty="0" err="1">
                <a:latin typeface="Arial" panose="020B0604020202020204" pitchFamily="34" charset="0"/>
                <a:cs typeface="Arial" panose="020B0604020202020204" pitchFamily="34" charset="0"/>
              </a:rPr>
              <a:t>Peikova</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Guenka</a:t>
            </a:r>
            <a:r>
              <a:rPr lang="en-US" altLang="en-US" sz="1800" b="1" dirty="0">
                <a:latin typeface="Arial" panose="020B0604020202020204" pitchFamily="34" charset="0"/>
                <a:cs typeface="Arial" panose="020B0604020202020204" pitchFamily="34" charset="0"/>
              </a:rPr>
              <a:t> </a:t>
            </a:r>
            <a:r>
              <a:rPr lang="en-US" altLang="en-US" sz="1800" b="1" dirty="0" err="1">
                <a:latin typeface="Arial" panose="020B0604020202020204" pitchFamily="34" charset="0"/>
                <a:cs typeface="Arial" panose="020B0604020202020204" pitchFamily="34" charset="0"/>
              </a:rPr>
              <a:t>Petrova</a:t>
            </a:r>
            <a:endParaRPr lang="bg-BG" alt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311033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205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899592" y="1268760"/>
            <a:ext cx="7416824" cy="48013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just"/>
            <a:r>
              <a:rPr lang="en-US" altLang="en-US" sz="1800" dirty="0">
                <a:latin typeface="Arial" panose="020B0604020202020204" pitchFamily="34" charset="0"/>
                <a:cs typeface="Arial" panose="020B0604020202020204" pitchFamily="34" charset="0"/>
              </a:rPr>
              <a:t>Chirality exists everywhere in nature and plays a significant role in a number of aspects of our life. The consideration of the aspect of chirality is very important for the environment, as well as for some industries, more concretely for the pharmaceutical </a:t>
            </a:r>
            <a:r>
              <a:rPr lang="en-US" altLang="en-US" sz="1800" dirty="0" smtClean="0">
                <a:latin typeface="Arial" panose="020B0604020202020204" pitchFamily="34" charset="0"/>
                <a:cs typeface="Arial" panose="020B0604020202020204" pitchFamily="34" charset="0"/>
              </a:rPr>
              <a:t>industry</a:t>
            </a:r>
            <a:r>
              <a:rPr lang="en-US" altLang="en-US" sz="1800" dirty="0">
                <a:latin typeface="Arial" panose="020B0604020202020204" pitchFamily="34" charset="0"/>
                <a:cs typeface="Arial" panose="020B0604020202020204" pitchFamily="34" charset="0"/>
              </a:rPr>
              <a:t>. More than half of the medicines used are chiral. On the other hand it’s known that for most of them the pharmacological effects are due to one of the enantiomers only. The need of enantiomerically pure medicines is of great importance. </a:t>
            </a:r>
            <a:r>
              <a:rPr lang="en-US" altLang="en-US" sz="1800" dirty="0" smtClean="0">
                <a:latin typeface="Arial" panose="020B0604020202020204" pitchFamily="34" charset="0"/>
                <a:cs typeface="Arial" panose="020B0604020202020204" pitchFamily="34" charset="0"/>
              </a:rPr>
              <a:t>In spite </a:t>
            </a:r>
            <a:r>
              <a:rPr lang="en-US" altLang="en-US" sz="1800" dirty="0">
                <a:latin typeface="Arial" panose="020B0604020202020204" pitchFamily="34" charset="0"/>
                <a:cs typeface="Arial" panose="020B0604020202020204" pitchFamily="34" charset="0"/>
              </a:rPr>
              <a:t>of that, only about </a:t>
            </a:r>
            <a:r>
              <a:rPr lang="en-GB" altLang="en-US" sz="1800" dirty="0">
                <a:latin typeface="Arial" panose="020B0604020202020204" pitchFamily="34" charset="0"/>
                <a:cs typeface="Arial" panose="020B0604020202020204" pitchFamily="34" charset="0"/>
              </a:rPr>
              <a:t>25 % of them are introduced as pure </a:t>
            </a:r>
            <a:r>
              <a:rPr lang="en-GB" altLang="en-US" sz="1800" dirty="0" smtClean="0">
                <a:latin typeface="Arial" panose="020B0604020202020204" pitchFamily="34" charset="0"/>
                <a:cs typeface="Arial" panose="020B0604020202020204" pitchFamily="34" charset="0"/>
              </a:rPr>
              <a:t>enantiomers</a:t>
            </a:r>
            <a:r>
              <a:rPr lang="en-GB" altLang="en-US" sz="1800" dirty="0">
                <a:latin typeface="Arial" panose="020B0604020202020204" pitchFamily="34" charset="0"/>
                <a:cs typeface="Arial" panose="020B0604020202020204" pitchFamily="34" charset="0"/>
              </a:rPr>
              <a:t>. There is a difference in the quantity and quality of </a:t>
            </a:r>
            <a:r>
              <a:rPr lang="en-GB" altLang="en-US" sz="1800" dirty="0" smtClean="0">
                <a:latin typeface="Arial" panose="020B0604020202020204" pitchFamily="34" charset="0"/>
                <a:cs typeface="Arial" panose="020B0604020202020204" pitchFamily="34" charset="0"/>
              </a:rPr>
              <a:t>enantiomers </a:t>
            </a:r>
            <a:r>
              <a:rPr lang="en-GB" altLang="en-US" sz="1800" dirty="0">
                <a:latin typeface="Arial" panose="020B0604020202020204" pitchFamily="34" charset="0"/>
                <a:cs typeface="Arial" panose="020B0604020202020204" pitchFamily="34" charset="0"/>
              </a:rPr>
              <a:t>activity</a:t>
            </a:r>
            <a:r>
              <a:rPr lang="en-US" altLang="en-US" sz="1800" dirty="0">
                <a:latin typeface="Arial" panose="020B0604020202020204" pitchFamily="34" charset="0"/>
                <a:cs typeface="Arial" panose="020B0604020202020204" pitchFamily="34" charset="0"/>
              </a:rPr>
              <a:t>. The enantiomers of a chiral drug may differ significantly in their bioavailability, rate of metabolism, metabolites, excretion, potency and selectivity for receptors, transporters and/or enzymes, and toxicity. The use of single-enantiomer drugs can potentially lead to simpler and more selective pharmacologic profiles, improved therapeutic indices, simpler pharmacokinetics due to different rates of metabolism of the different enantiomers, and decreased drug interactions.</a:t>
            </a:r>
          </a:p>
        </p:txBody>
      </p:sp>
      <p:sp>
        <p:nvSpPr>
          <p:cNvPr id="9221" name="Rectangle 5"/>
          <p:cNvSpPr>
            <a:spLocks noChangeArrowheads="1"/>
          </p:cNvSpPr>
          <p:nvPr/>
        </p:nvSpPr>
        <p:spPr bwMode="auto">
          <a:xfrm>
            <a:off x="7092950" y="542007"/>
            <a:ext cx="10985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800" b="1" i="1" dirty="0">
                <a:solidFill>
                  <a:srgbClr val="6600CC"/>
                </a:solidFill>
                <a:latin typeface="Arial" panose="020B0604020202020204" pitchFamily="34" charset="0"/>
                <a:cs typeface="Arial" panose="020B0604020202020204" pitchFamily="34" charset="0"/>
              </a:rPr>
              <a:t>Chirality</a:t>
            </a:r>
            <a:endParaRPr lang="bg-BG" altLang="en-US" sz="1800" b="1" i="1" dirty="0">
              <a:solidFill>
                <a:srgbClr val="6600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786983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972245" y="2849587"/>
            <a:ext cx="7412462" cy="3387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just">
              <a:buFont typeface="Wingdings" panose="05000000000000000000" pitchFamily="2" charset="2"/>
              <a:buChar char="ü"/>
            </a:pPr>
            <a:r>
              <a:rPr lang="en-US" altLang="en-US" sz="1800" dirty="0">
                <a:latin typeface="Arial" panose="020B0604020202020204" pitchFamily="34" charset="0"/>
                <a:cs typeface="Arial" panose="020B0604020202020204" pitchFamily="34" charset="0"/>
              </a:rPr>
              <a:t> The increasing availability of single-enantiomer drugs promises to provide clinicians with safer, better-tolerated, and more efficacious medications for treating patients. </a:t>
            </a:r>
          </a:p>
          <a:p>
            <a:pPr algn="just">
              <a:buFont typeface="Wingdings" panose="05000000000000000000" pitchFamily="2" charset="2"/>
              <a:buChar char="ü"/>
            </a:pPr>
            <a:endParaRPr lang="en-US" altLang="en-US" sz="1800" dirty="0">
              <a:latin typeface="Arial" panose="020B0604020202020204" pitchFamily="34" charset="0"/>
              <a:cs typeface="Arial" panose="020B0604020202020204" pitchFamily="34" charset="0"/>
            </a:endParaRPr>
          </a:p>
          <a:p>
            <a:pPr algn="just">
              <a:buFont typeface="Wingdings" panose="05000000000000000000" pitchFamily="2" charset="2"/>
              <a:buChar char="ü"/>
            </a:pPr>
            <a:r>
              <a:rPr lang="en-US" altLang="en-US" sz="1800" dirty="0">
                <a:latin typeface="Arial" panose="020B0604020202020204" pitchFamily="34" charset="0"/>
                <a:cs typeface="Arial" panose="020B0604020202020204" pitchFamily="34" charset="0"/>
              </a:rPr>
              <a:t> In particular, each enantiomer of a given chiral drug may have its own particular pharmacologic profile, and a single-enantiomer formulation of a drug may possess different properties than the racemic formulation of the same drug. </a:t>
            </a:r>
          </a:p>
          <a:p>
            <a:pPr algn="just">
              <a:buFont typeface="Wingdings" panose="05000000000000000000" pitchFamily="2" charset="2"/>
              <a:buChar char="ü"/>
            </a:pPr>
            <a:endParaRPr lang="en-US" altLang="en-US" sz="1800" dirty="0">
              <a:latin typeface="Arial" panose="020B0604020202020204" pitchFamily="34" charset="0"/>
              <a:cs typeface="Arial" panose="020B0604020202020204" pitchFamily="34" charset="0"/>
            </a:endParaRPr>
          </a:p>
          <a:p>
            <a:pPr algn="just">
              <a:buFont typeface="Wingdings" panose="05000000000000000000" pitchFamily="2" charset="2"/>
              <a:buChar char="ü"/>
            </a:pPr>
            <a:r>
              <a:rPr lang="en-US" altLang="en-US" sz="1800" dirty="0">
                <a:latin typeface="Arial" panose="020B0604020202020204" pitchFamily="34" charset="0"/>
                <a:cs typeface="Arial" panose="020B0604020202020204" pitchFamily="34" charset="0"/>
              </a:rPr>
              <a:t> When both a single-enantiomer and a racemic formulation of a drug are available, the information from clinical trials and clinical experience should be used to decide which formulation is most appropriate.</a:t>
            </a:r>
          </a:p>
        </p:txBody>
      </p:sp>
      <p:sp>
        <p:nvSpPr>
          <p:cNvPr id="3" name="Rectangle 6"/>
          <p:cNvSpPr>
            <a:spLocks noChangeArrowheads="1"/>
          </p:cNvSpPr>
          <p:nvPr/>
        </p:nvSpPr>
        <p:spPr bwMode="auto">
          <a:xfrm>
            <a:off x="6732240" y="404664"/>
            <a:ext cx="16446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bg-BG" altLang="en-US" sz="1800" b="1" i="1" dirty="0">
                <a:solidFill>
                  <a:srgbClr val="6600CC"/>
                </a:solidFill>
                <a:latin typeface="Arial" panose="020B0604020202020204" pitchFamily="34" charset="0"/>
                <a:cs typeface="Arial" panose="020B0604020202020204" pitchFamily="34" charset="0"/>
              </a:rPr>
              <a:t>Evergreening</a:t>
            </a:r>
          </a:p>
        </p:txBody>
      </p:sp>
      <p:sp>
        <p:nvSpPr>
          <p:cNvPr id="4" name="Rectangle 7"/>
          <p:cNvSpPr>
            <a:spLocks noChangeArrowheads="1"/>
          </p:cNvSpPr>
          <p:nvPr/>
        </p:nvSpPr>
        <p:spPr bwMode="auto">
          <a:xfrm>
            <a:off x="1043682" y="1052736"/>
            <a:ext cx="7344742"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a:r>
              <a:rPr lang="bg-BG" altLang="en-US" b="1" i="1" dirty="0">
                <a:solidFill>
                  <a:srgbClr val="6600CC"/>
                </a:solidFill>
                <a:latin typeface="Arial" panose="020B0604020202020204" pitchFamily="34" charset="0"/>
                <a:cs typeface="Arial" panose="020B0604020202020204" pitchFamily="34" charset="0"/>
              </a:rPr>
              <a:t>Evergreening</a:t>
            </a:r>
            <a:r>
              <a:rPr lang="bg-BG" altLang="en-US" dirty="0">
                <a:latin typeface="Arial" panose="020B0604020202020204" pitchFamily="34" charset="0"/>
                <a:cs typeface="Arial" panose="020B0604020202020204" pitchFamily="34" charset="0"/>
              </a:rPr>
              <a:t> is a concept of patent law</a:t>
            </a:r>
            <a:r>
              <a:rPr lang="en-US" altLang="en-US" dirty="0">
                <a:latin typeface="Arial" panose="020B0604020202020204" pitchFamily="34" charset="0"/>
                <a:cs typeface="Arial" panose="020B0604020202020204" pitchFamily="34" charset="0"/>
              </a:rPr>
              <a:t> including </a:t>
            </a:r>
            <a:r>
              <a:rPr lang="bg-BG" altLang="en-US" dirty="0">
                <a:latin typeface="Arial" panose="020B0604020202020204" pitchFamily="34" charset="0"/>
                <a:cs typeface="Arial" panose="020B0604020202020204" pitchFamily="34" charset="0"/>
              </a:rPr>
              <a:t>a variety of legal and business strategies</a:t>
            </a:r>
            <a:r>
              <a:rPr lang="en-US" altLang="en-US" dirty="0">
                <a:latin typeface="Arial" panose="020B0604020202020204" pitchFamily="34" charset="0"/>
                <a:cs typeface="Arial" panose="020B0604020202020204" pitchFamily="34" charset="0"/>
              </a:rPr>
              <a:t>. It </a:t>
            </a:r>
            <a:r>
              <a:rPr lang="bg-BG" altLang="en-US" dirty="0">
                <a:latin typeface="Arial" panose="020B0604020202020204" pitchFamily="34" charset="0"/>
                <a:cs typeface="Arial" panose="020B0604020202020204" pitchFamily="34" charset="0"/>
              </a:rPr>
              <a:t>is best understood as a social idea</a:t>
            </a:r>
            <a:r>
              <a:rPr lang="en-US" altLang="en-US" dirty="0">
                <a:latin typeface="Arial" panose="020B0604020202020204" pitchFamily="34" charset="0"/>
                <a:cs typeface="Arial" panose="020B0604020202020204" pitchFamily="34" charset="0"/>
              </a:rPr>
              <a:t>s</a:t>
            </a:r>
            <a:r>
              <a:rPr lang="bg-BG" altLang="en-US" dirty="0">
                <a:latin typeface="Arial" panose="020B0604020202020204" pitchFamily="34" charset="0"/>
                <a:cs typeface="Arial" panose="020B0604020202020204" pitchFamily="34" charset="0"/>
              </a:rPr>
              <a:t> used to refer to the myriad ways in which pharmaceutical patent owners use the law and related regulatory processes to extend high rentearning </a:t>
            </a:r>
            <a:r>
              <a:rPr lang="bg-BG" altLang="en-US" b="1" dirty="0">
                <a:solidFill>
                  <a:srgbClr val="6600CC"/>
                </a:solidFill>
                <a:latin typeface="Arial" panose="020B0604020202020204" pitchFamily="34" charset="0"/>
                <a:cs typeface="Arial" panose="020B0604020202020204" pitchFamily="34" charset="0"/>
              </a:rPr>
              <a:t>intellectual property rights</a:t>
            </a:r>
            <a:r>
              <a:rPr lang="en-US" altLang="en-US" dirty="0">
                <a:latin typeface="Arial" panose="020B0604020202020204" pitchFamily="34" charset="0"/>
                <a:cs typeface="Arial" panose="020B0604020202020204" pitchFamily="34" charset="0"/>
              </a:rPr>
              <a:t> of active molecules.</a:t>
            </a:r>
            <a:endParaRPr lang="bg-BG"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52469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ChangeArrowheads="1"/>
          </p:cNvSpPr>
          <p:nvPr/>
        </p:nvSpPr>
        <p:spPr bwMode="auto">
          <a:xfrm>
            <a:off x="1331913" y="2116113"/>
            <a:ext cx="6769100" cy="3113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just"/>
            <a:r>
              <a:rPr lang="bg-BG" altLang="en-US" sz="1800" dirty="0">
                <a:latin typeface="Arial" panose="020B0604020202020204" pitchFamily="34" charset="0"/>
                <a:cs typeface="Arial" panose="020B0604020202020204" pitchFamily="34" charset="0"/>
              </a:rPr>
              <a:t>The guidelines for the development of new</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drugs issued by regulating authorities require</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efficient methods for enantiomeric purity control.</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For enantiomer separation on analytical scale a</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great variety of methods based on chromatographic</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techniques such as HPLC, GC, SFC, TLC</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have been developed during the past three</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decades. More recently, CE and CEC have also</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been shown to be useful techniques for this</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purpose.</a:t>
            </a:r>
            <a:endParaRPr lang="en-US" altLang="en-US" sz="1800" dirty="0">
              <a:latin typeface="Arial" panose="020B0604020202020204" pitchFamily="34" charset="0"/>
              <a:cs typeface="Arial" panose="020B0604020202020204" pitchFamily="34" charset="0"/>
            </a:endParaRPr>
          </a:p>
          <a:p>
            <a:pPr algn="just"/>
            <a:endParaRPr lang="en-US" altLang="en-US" sz="1800" dirty="0">
              <a:latin typeface="Arial" panose="020B0604020202020204" pitchFamily="34" charset="0"/>
              <a:cs typeface="Arial" panose="020B0604020202020204" pitchFamily="34" charset="0"/>
            </a:endParaRPr>
          </a:p>
          <a:p>
            <a:pPr algn="just"/>
            <a:r>
              <a:rPr lang="bg-BG" altLang="en-US" sz="1800" dirty="0">
                <a:latin typeface="Arial" panose="020B0604020202020204" pitchFamily="34" charset="0"/>
                <a:cs typeface="Arial" panose="020B0604020202020204" pitchFamily="34" charset="0"/>
              </a:rPr>
              <a:t>HPLC can be used to separate enantiomers either</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indirectly with chiral derivatization reagents or</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directly with chiral stationary phases or chiral</a:t>
            </a:r>
            <a:r>
              <a:rPr lang="en-US" altLang="en-US" sz="1800" dirty="0">
                <a:latin typeface="Arial" panose="020B0604020202020204" pitchFamily="34" charset="0"/>
                <a:cs typeface="Arial" panose="020B0604020202020204" pitchFamily="34" charset="0"/>
              </a:rPr>
              <a:t> </a:t>
            </a:r>
            <a:r>
              <a:rPr lang="bg-BG" altLang="en-US" sz="1800" dirty="0">
                <a:latin typeface="Arial" panose="020B0604020202020204" pitchFamily="34" charset="0"/>
                <a:cs typeface="Arial" panose="020B0604020202020204" pitchFamily="34" charset="0"/>
              </a:rPr>
              <a:t>mobile phase additives.</a:t>
            </a:r>
          </a:p>
        </p:txBody>
      </p:sp>
      <p:sp>
        <p:nvSpPr>
          <p:cNvPr id="12293" name="Rectangle 5"/>
          <p:cNvSpPr>
            <a:spLocks noChangeArrowheads="1"/>
          </p:cNvSpPr>
          <p:nvPr/>
        </p:nvSpPr>
        <p:spPr bwMode="auto">
          <a:xfrm>
            <a:off x="2411413" y="830039"/>
            <a:ext cx="47942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800" b="1" dirty="0">
                <a:solidFill>
                  <a:srgbClr val="7030A0"/>
                </a:solidFill>
                <a:latin typeface="Arial" panose="020B0604020202020204" pitchFamily="34" charset="0"/>
                <a:cs typeface="Arial" panose="020B0604020202020204" pitchFamily="34" charset="0"/>
              </a:rPr>
              <a:t>Analytical techniques for chiral separation</a:t>
            </a:r>
            <a:endParaRPr lang="bg-BG" altLang="en-US" sz="1800" b="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8858257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ChangeArrowheads="1"/>
          </p:cNvSpPr>
          <p:nvPr/>
        </p:nvSpPr>
        <p:spPr bwMode="auto">
          <a:xfrm>
            <a:off x="684213" y="1268760"/>
            <a:ext cx="7776219" cy="50167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just"/>
            <a:r>
              <a:rPr lang="bg-BG" altLang="en-US" sz="1600" dirty="0">
                <a:latin typeface="Arial" panose="020B0604020202020204" pitchFamily="34" charset="0"/>
                <a:cs typeface="Arial" panose="020B0604020202020204" pitchFamily="34" charset="0"/>
              </a:rPr>
              <a:t>Each of </a:t>
            </a:r>
            <a:r>
              <a:rPr lang="en-US" altLang="en-US" sz="1600" dirty="0">
                <a:latin typeface="Arial" panose="020B0604020202020204" pitchFamily="34" charset="0"/>
                <a:cs typeface="Arial" panose="020B0604020202020204" pitchFamily="34" charset="0"/>
              </a:rPr>
              <a:t>analytical </a:t>
            </a:r>
            <a:r>
              <a:rPr lang="bg-BG" altLang="en-US" sz="1600" dirty="0">
                <a:latin typeface="Arial" panose="020B0604020202020204" pitchFamily="34" charset="0"/>
                <a:cs typeface="Arial" panose="020B0604020202020204" pitchFamily="34" charset="0"/>
              </a:rPr>
              <a:t>techniques</a:t>
            </a:r>
            <a:r>
              <a:rPr lang="en-US" altLang="en-US" sz="1600" dirty="0">
                <a:latin typeface="Arial" panose="020B0604020202020204" pitchFamily="34" charset="0"/>
                <a:cs typeface="Arial" panose="020B0604020202020204" pitchFamily="34" charset="0"/>
              </a:rPr>
              <a:t> used for chiral separation </a:t>
            </a:r>
            <a:r>
              <a:rPr lang="bg-BG" altLang="en-US" sz="1600" dirty="0">
                <a:latin typeface="Arial" panose="020B0604020202020204" pitchFamily="34" charset="0"/>
                <a:cs typeface="Arial" panose="020B0604020202020204" pitchFamily="34" charset="0"/>
              </a:rPr>
              <a:t>has advantages and</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disadvantages</a:t>
            </a:r>
            <a:r>
              <a:rPr lang="en-US" altLang="en-US" sz="1600" dirty="0">
                <a:latin typeface="Arial" panose="020B0604020202020204" pitchFamily="34" charset="0"/>
                <a:cs typeface="Arial" panose="020B0604020202020204" pitchFamily="34" charset="0"/>
              </a:rPr>
              <a:t>:</a:t>
            </a:r>
          </a:p>
          <a:p>
            <a:pPr algn="just"/>
            <a:endParaRPr lang="en-US" altLang="en-US" sz="1600" dirty="0">
              <a:latin typeface="Arial" panose="020B0604020202020204" pitchFamily="34" charset="0"/>
              <a:cs typeface="Arial" panose="020B0604020202020204" pitchFamily="34" charset="0"/>
            </a:endParaRPr>
          </a:p>
          <a:p>
            <a:pPr algn="just">
              <a:buFont typeface="Wingdings" panose="05000000000000000000" pitchFamily="2" charset="2"/>
              <a:buChar char="q"/>
            </a:pP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Indirect</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separation is based on the use of chiral derivatization</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reagents to form diastereomeric derivatives</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which differ in their chemical and physical</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behavior and therefore can be separated on</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achiral</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stationary phases. This approach circumvents</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the need for expensive columns with chiral</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stationary phases and</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is more flexible; however,</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derivatization represents an additional step</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which can involve undesirable side reactions,</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formation of decomposition products and racemization.</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Furthermore, the chiral derivatization</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reagent has to be of high enantiomeric purity and</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the presence of derivatizable groups in the</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analyte is a prerequisite. </a:t>
            </a:r>
            <a:endParaRPr lang="en-US" altLang="en-US" sz="1600" dirty="0">
              <a:latin typeface="Arial" panose="020B0604020202020204" pitchFamily="34" charset="0"/>
              <a:cs typeface="Arial" panose="020B0604020202020204" pitchFamily="34" charset="0"/>
            </a:endParaRPr>
          </a:p>
          <a:p>
            <a:pPr algn="just">
              <a:buFontTx/>
              <a:buChar char="•"/>
            </a:pPr>
            <a:endParaRPr lang="en-US" altLang="en-US" sz="1600" dirty="0">
              <a:latin typeface="Arial" panose="020B0604020202020204" pitchFamily="34" charset="0"/>
              <a:cs typeface="Arial" panose="020B0604020202020204" pitchFamily="34" charset="0"/>
            </a:endParaRPr>
          </a:p>
          <a:p>
            <a:pPr algn="just">
              <a:buFont typeface="Wingdings" panose="05000000000000000000" pitchFamily="2" charset="2"/>
              <a:buChar char="q"/>
            </a:pP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The direct approach</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using columns with chiral stationary phases is</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more convenient and also applicable for separations</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on preparative scale, but requires a collection</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of expensive columns to solve a variety of</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problems, is required.</a:t>
            </a:r>
            <a:endParaRPr lang="en-US" altLang="en-US" sz="1600" dirty="0">
              <a:latin typeface="Arial" panose="020B0604020202020204" pitchFamily="34" charset="0"/>
              <a:cs typeface="Arial" panose="020B0604020202020204" pitchFamily="34" charset="0"/>
            </a:endParaRPr>
          </a:p>
          <a:p>
            <a:pPr algn="just"/>
            <a:r>
              <a:rPr lang="bg-BG" altLang="en-US" sz="1600" dirty="0">
                <a:latin typeface="Arial" panose="020B0604020202020204" pitchFamily="34" charset="0"/>
                <a:cs typeface="Arial" panose="020B0604020202020204" pitchFamily="34" charset="0"/>
              </a:rPr>
              <a:t> </a:t>
            </a:r>
            <a:endParaRPr lang="en-US" altLang="en-US" sz="1600" dirty="0">
              <a:latin typeface="Arial" panose="020B0604020202020204" pitchFamily="34" charset="0"/>
              <a:cs typeface="Arial" panose="020B0604020202020204" pitchFamily="34" charset="0"/>
            </a:endParaRPr>
          </a:p>
          <a:p>
            <a:pPr algn="just">
              <a:buFont typeface="Wingdings" panose="05000000000000000000" pitchFamily="2" charset="2"/>
              <a:buChar char="q"/>
            </a:pP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The chiral mobile phase</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approach represents a simple and flexible alternative,</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which is, however, not always applicable.</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Since the mobile phase containing the chiral</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selector cannot be reused, this technique cannot</a:t>
            </a:r>
            <a:r>
              <a:rPr lang="en-US" altLang="en-US" sz="1600" dirty="0">
                <a:latin typeface="Arial" panose="020B0604020202020204" pitchFamily="34" charset="0"/>
                <a:cs typeface="Arial" panose="020B0604020202020204" pitchFamily="34" charset="0"/>
              </a:rPr>
              <a:t> </a:t>
            </a:r>
            <a:r>
              <a:rPr lang="bg-BG" altLang="en-US" sz="1600" dirty="0">
                <a:latin typeface="Arial" panose="020B0604020202020204" pitchFamily="34" charset="0"/>
                <a:cs typeface="Arial" panose="020B0604020202020204" pitchFamily="34" charset="0"/>
              </a:rPr>
              <a:t>be applied with expensive reagents.</a:t>
            </a:r>
          </a:p>
        </p:txBody>
      </p:sp>
      <p:sp>
        <p:nvSpPr>
          <p:cNvPr id="14341" name="Rectangle 5"/>
          <p:cNvSpPr>
            <a:spLocks noChangeArrowheads="1"/>
          </p:cNvSpPr>
          <p:nvPr/>
        </p:nvSpPr>
        <p:spPr bwMode="auto">
          <a:xfrm>
            <a:off x="899592" y="614015"/>
            <a:ext cx="74104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800" b="1" dirty="0">
                <a:solidFill>
                  <a:srgbClr val="7030A0"/>
                </a:solidFill>
                <a:latin typeface="Arial" panose="020B0604020202020204" pitchFamily="34" charset="0"/>
                <a:cs typeface="Arial" panose="020B0604020202020204" pitchFamily="34" charset="0"/>
              </a:rPr>
              <a:t>A</a:t>
            </a:r>
            <a:r>
              <a:rPr lang="bg-BG" altLang="en-US" sz="1800" b="1" dirty="0">
                <a:solidFill>
                  <a:srgbClr val="7030A0"/>
                </a:solidFill>
                <a:latin typeface="Arial" panose="020B0604020202020204" pitchFamily="34" charset="0"/>
                <a:cs typeface="Arial" panose="020B0604020202020204" pitchFamily="34" charset="0"/>
              </a:rPr>
              <a:t>dvantages and</a:t>
            </a:r>
            <a:r>
              <a:rPr lang="en-US" altLang="en-US" sz="1800" b="1" dirty="0">
                <a:solidFill>
                  <a:srgbClr val="7030A0"/>
                </a:solidFill>
                <a:latin typeface="Arial" panose="020B0604020202020204" pitchFamily="34" charset="0"/>
                <a:cs typeface="Arial" panose="020B0604020202020204" pitchFamily="34" charset="0"/>
              </a:rPr>
              <a:t> </a:t>
            </a:r>
            <a:r>
              <a:rPr lang="bg-BG" altLang="en-US" sz="1800" b="1" dirty="0">
                <a:solidFill>
                  <a:srgbClr val="7030A0"/>
                </a:solidFill>
                <a:latin typeface="Arial" panose="020B0604020202020204" pitchFamily="34" charset="0"/>
                <a:cs typeface="Arial" panose="020B0604020202020204" pitchFamily="34" charset="0"/>
              </a:rPr>
              <a:t>disadvantages</a:t>
            </a:r>
            <a:r>
              <a:rPr lang="en-US" altLang="en-US" sz="1800" b="1" dirty="0">
                <a:solidFill>
                  <a:srgbClr val="7030A0"/>
                </a:solidFill>
                <a:latin typeface="Arial" panose="020B0604020202020204" pitchFamily="34" charset="0"/>
                <a:cs typeface="Arial" panose="020B0604020202020204" pitchFamily="34" charset="0"/>
              </a:rPr>
              <a:t> of techniques for chiral separation</a:t>
            </a:r>
            <a:endParaRPr lang="bg-BG" altLang="en-US" sz="1800" b="1"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506755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ChangeArrowheads="1"/>
          </p:cNvSpPr>
          <p:nvPr/>
        </p:nvSpPr>
        <p:spPr bwMode="auto">
          <a:xfrm>
            <a:off x="2627784" y="539388"/>
            <a:ext cx="410445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bg-BG" altLang="en-US" sz="1800" b="1" dirty="0">
                <a:solidFill>
                  <a:srgbClr val="6600CC"/>
                </a:solidFill>
                <a:latin typeface="Arial" panose="020B0604020202020204" pitchFamily="34" charset="0"/>
                <a:cs typeface="Arial" panose="020B0604020202020204" pitchFamily="34" charset="0"/>
              </a:rPr>
              <a:t>Chirality </a:t>
            </a:r>
            <a:r>
              <a:rPr lang="en-US" altLang="en-US" sz="1800" b="1" dirty="0">
                <a:solidFill>
                  <a:srgbClr val="6600CC"/>
                </a:solidFill>
                <a:latin typeface="Arial" panose="020B0604020202020204" pitchFamily="34" charset="0"/>
                <a:cs typeface="Arial" panose="020B0604020202020204" pitchFamily="34" charset="0"/>
              </a:rPr>
              <a:t>Tests </a:t>
            </a:r>
            <a:r>
              <a:rPr lang="bg-BG" altLang="en-US" sz="1800" b="1" dirty="0">
                <a:solidFill>
                  <a:srgbClr val="6600CC"/>
                </a:solidFill>
                <a:latin typeface="Arial" panose="020B0604020202020204" pitchFamily="34" charset="0"/>
                <a:cs typeface="Arial" panose="020B0604020202020204" pitchFamily="34" charset="0"/>
              </a:rPr>
              <a:t>for Pharmaceuticals</a:t>
            </a:r>
          </a:p>
        </p:txBody>
      </p:sp>
      <p:sp>
        <p:nvSpPr>
          <p:cNvPr id="17414" name="Rectangle 6"/>
          <p:cNvSpPr>
            <a:spLocks noGrp="1" noChangeArrowheads="1"/>
          </p:cNvSpPr>
          <p:nvPr>
            <p:ph type="body" idx="1"/>
          </p:nvPr>
        </p:nvSpPr>
        <p:spPr>
          <a:xfrm>
            <a:off x="1619672" y="1628800"/>
            <a:ext cx="5616624" cy="2448272"/>
          </a:xfrm>
        </p:spPr>
        <p:txBody>
          <a:bodyPr>
            <a:normAutofit/>
          </a:bodyPr>
          <a:lstStyle/>
          <a:p>
            <a:r>
              <a:rPr lang="en-US" altLang="en-US" sz="1400" dirty="0">
                <a:latin typeface="Arial" panose="020B0604020202020204" pitchFamily="34" charset="0"/>
                <a:cs typeface="Arial" panose="020B0604020202020204" pitchFamily="34" charset="0"/>
              </a:rPr>
              <a:t>Identification tests – pharmacopoeia methods and chiral methods for drug substances and drug formulations, references, </a:t>
            </a:r>
            <a:r>
              <a:rPr lang="en-US" altLang="en-US" sz="1400" dirty="0">
                <a:solidFill>
                  <a:srgbClr val="FF0000"/>
                </a:solidFill>
                <a:latin typeface="Arial" panose="020B0604020202020204" pitchFamily="34" charset="0"/>
                <a:cs typeface="Arial" panose="020B0604020202020204" pitchFamily="34" charset="0"/>
              </a:rPr>
              <a:t>Validation procedure*;</a:t>
            </a:r>
            <a:endParaRPr lang="bg-BG" altLang="en-US" sz="1400" dirty="0">
              <a:solidFill>
                <a:srgbClr val="FF0000"/>
              </a:solidFill>
              <a:latin typeface="Arial" panose="020B0604020202020204" pitchFamily="34" charset="0"/>
              <a:cs typeface="Arial" panose="020B0604020202020204" pitchFamily="34" charset="0"/>
            </a:endParaRPr>
          </a:p>
          <a:p>
            <a:endParaRPr lang="en-US" altLang="en-US" sz="1400" dirty="0">
              <a:solidFill>
                <a:srgbClr val="FF0000"/>
              </a:solidFill>
              <a:latin typeface="Arial" panose="020B0604020202020204" pitchFamily="34" charset="0"/>
              <a:cs typeface="Arial" panose="020B0604020202020204" pitchFamily="34" charset="0"/>
            </a:endParaRPr>
          </a:p>
          <a:p>
            <a:r>
              <a:rPr lang="en-US" altLang="en-US" sz="1400" dirty="0">
                <a:latin typeface="Arial" panose="020B0604020202020204" pitchFamily="34" charset="0"/>
                <a:cs typeface="Arial" panose="020B0604020202020204" pitchFamily="34" charset="0"/>
              </a:rPr>
              <a:t>Purity tests – chiral methods - HPLC, CG, TLC, CE, references, metabolites, chemical stability study, </a:t>
            </a:r>
            <a:r>
              <a:rPr lang="en-US" altLang="en-US" sz="1400" dirty="0">
                <a:solidFill>
                  <a:srgbClr val="FF0000"/>
                </a:solidFill>
                <a:latin typeface="Arial" panose="020B0604020202020204" pitchFamily="34" charset="0"/>
                <a:cs typeface="Arial" panose="020B0604020202020204" pitchFamily="34" charset="0"/>
              </a:rPr>
              <a:t>Validation procedure**; </a:t>
            </a:r>
            <a:endParaRPr lang="en-US" altLang="en-US" sz="1400" dirty="0">
              <a:latin typeface="Arial" panose="020B0604020202020204" pitchFamily="34" charset="0"/>
              <a:cs typeface="Arial" panose="020B0604020202020204" pitchFamily="34" charset="0"/>
            </a:endParaRPr>
          </a:p>
          <a:p>
            <a:endParaRPr lang="en-US" altLang="en-US" sz="1400" dirty="0">
              <a:latin typeface="Arial" panose="020B0604020202020204" pitchFamily="34" charset="0"/>
              <a:cs typeface="Arial" panose="020B0604020202020204" pitchFamily="34" charset="0"/>
            </a:endParaRPr>
          </a:p>
          <a:p>
            <a:r>
              <a:rPr lang="en-US" altLang="en-US" sz="1400" dirty="0">
                <a:latin typeface="Arial" panose="020B0604020202020204" pitchFamily="34" charset="0"/>
                <a:cs typeface="Arial" panose="020B0604020202020204" pitchFamily="34" charset="0"/>
              </a:rPr>
              <a:t>Quantitation – pharmacopoeia methods; chiral methods (HPLC where the ratio of enantiomers is defined), </a:t>
            </a:r>
            <a:r>
              <a:rPr lang="en-US" altLang="en-US" sz="1400" dirty="0">
                <a:solidFill>
                  <a:srgbClr val="FF0000"/>
                </a:solidFill>
                <a:latin typeface="Arial" panose="020B0604020202020204" pitchFamily="34" charset="0"/>
                <a:cs typeface="Arial" panose="020B0604020202020204" pitchFamily="34" charset="0"/>
              </a:rPr>
              <a:t>Validation procedure; </a:t>
            </a:r>
          </a:p>
          <a:p>
            <a:endParaRPr lang="en-US" altLang="en-US" sz="1400" dirty="0">
              <a:latin typeface="Arial" panose="020B0604020202020204" pitchFamily="34" charset="0"/>
              <a:cs typeface="Arial" panose="020B0604020202020204" pitchFamily="34" charset="0"/>
            </a:endParaRPr>
          </a:p>
          <a:p>
            <a:pPr>
              <a:buFontTx/>
              <a:buNone/>
            </a:pPr>
            <a:endParaRPr lang="bg-BG" altLang="en-US" sz="1400" dirty="0">
              <a:latin typeface="Arial" panose="020B0604020202020204" pitchFamily="34" charset="0"/>
              <a:cs typeface="Arial" panose="020B0604020202020204" pitchFamily="34" charset="0"/>
            </a:endParaRPr>
          </a:p>
        </p:txBody>
      </p:sp>
      <p:sp>
        <p:nvSpPr>
          <p:cNvPr id="17418" name="Rectangle 10"/>
          <p:cNvSpPr>
            <a:spLocks noChangeArrowheads="1"/>
          </p:cNvSpPr>
          <p:nvPr/>
        </p:nvSpPr>
        <p:spPr bwMode="auto">
          <a:xfrm>
            <a:off x="899592" y="4365625"/>
            <a:ext cx="7850187" cy="1311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20000"/>
              </a:spcBef>
            </a:pPr>
            <a:r>
              <a:rPr lang="en-US" altLang="en-US" dirty="0" smtClean="0">
                <a:solidFill>
                  <a:srgbClr val="FF0000"/>
                </a:solidFill>
                <a:latin typeface="Arial" panose="020B0604020202020204" pitchFamily="34" charset="0"/>
                <a:cs typeface="Arial" panose="020B0604020202020204" pitchFamily="34" charset="0"/>
              </a:rPr>
              <a:t>* aspects </a:t>
            </a:r>
            <a:r>
              <a:rPr lang="en-US" altLang="en-US" dirty="0">
                <a:solidFill>
                  <a:srgbClr val="FF0000"/>
                </a:solidFill>
                <a:latin typeface="Arial" panose="020B0604020202020204" pitchFamily="34" charset="0"/>
                <a:cs typeface="Arial" panose="020B0604020202020204" pitchFamily="34" charset="0"/>
              </a:rPr>
              <a:t>of single enantiomer drug substance or racemic formulation;</a:t>
            </a:r>
          </a:p>
          <a:p>
            <a:pPr>
              <a:spcBef>
                <a:spcPct val="20000"/>
              </a:spcBef>
            </a:pPr>
            <a:endParaRPr lang="en-US" altLang="en-US" dirty="0">
              <a:solidFill>
                <a:srgbClr val="FF0000"/>
              </a:solidFill>
              <a:latin typeface="Arial" panose="020B0604020202020204" pitchFamily="34" charset="0"/>
              <a:cs typeface="Arial" panose="020B0604020202020204" pitchFamily="34" charset="0"/>
            </a:endParaRPr>
          </a:p>
          <a:p>
            <a:pPr>
              <a:spcBef>
                <a:spcPct val="20000"/>
              </a:spcBef>
            </a:pPr>
            <a:r>
              <a:rPr lang="en-US" altLang="en-US" dirty="0" smtClean="0">
                <a:solidFill>
                  <a:srgbClr val="FF0000"/>
                </a:solidFill>
                <a:latin typeface="Arial" panose="020B0604020202020204" pitchFamily="34" charset="0"/>
                <a:cs typeface="Arial" panose="020B0604020202020204" pitchFamily="34" charset="0"/>
              </a:rPr>
              <a:t>** characters </a:t>
            </a:r>
            <a:r>
              <a:rPr lang="en-US" altLang="en-US" dirty="0">
                <a:solidFill>
                  <a:srgbClr val="FF0000"/>
                </a:solidFill>
                <a:latin typeface="Arial" panose="020B0604020202020204" pitchFamily="34" charset="0"/>
                <a:cs typeface="Arial" panose="020B0604020202020204" pitchFamily="34" charset="0"/>
              </a:rPr>
              <a:t>and </a:t>
            </a:r>
            <a:r>
              <a:rPr lang="en-US" altLang="en-US" dirty="0" err="1">
                <a:solidFill>
                  <a:srgbClr val="FF0000"/>
                </a:solidFill>
                <a:latin typeface="Arial" panose="020B0604020202020204" pitchFamily="34" charset="0"/>
                <a:cs typeface="Arial" panose="020B0604020202020204" pitchFamily="34" charset="0"/>
              </a:rPr>
              <a:t>physico</a:t>
            </a:r>
            <a:r>
              <a:rPr lang="en-US" altLang="en-US" dirty="0">
                <a:solidFill>
                  <a:srgbClr val="FF0000"/>
                </a:solidFill>
                <a:latin typeface="Arial" panose="020B0604020202020204" pitchFamily="34" charset="0"/>
                <a:cs typeface="Arial" panose="020B0604020202020204" pitchFamily="34" charset="0"/>
              </a:rPr>
              <a:t>-chemical properties; impurities, levels of chiral impurities</a:t>
            </a:r>
            <a:r>
              <a:rPr lang="en-US" altLang="en-US" dirty="0" smtClean="0">
                <a:solidFill>
                  <a:srgbClr val="FF0000"/>
                </a:solidFill>
                <a:latin typeface="Arial" panose="020B0604020202020204" pitchFamily="34" charset="0"/>
                <a:cs typeface="Arial" panose="020B0604020202020204" pitchFamily="34" charset="0"/>
              </a:rPr>
              <a:t>, </a:t>
            </a:r>
            <a:r>
              <a:rPr lang="en-US" altLang="en-US" dirty="0">
                <a:solidFill>
                  <a:srgbClr val="FF0000"/>
                </a:solidFill>
                <a:latin typeface="Arial" panose="020B0604020202020204" pitchFamily="34" charset="0"/>
                <a:cs typeface="Arial" panose="020B0604020202020204" pitchFamily="34" charset="0"/>
              </a:rPr>
              <a:t>metabolites. </a:t>
            </a:r>
          </a:p>
        </p:txBody>
      </p:sp>
    </p:spTree>
    <p:extLst>
      <p:ext uri="{BB962C8B-B14F-4D97-AF65-F5344CB8AC3E}">
        <p14:creationId xmlns:p14="http://schemas.microsoft.com/office/powerpoint/2010/main" xmlns="" val="1957899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3000" fill="hold"/>
                                        <p:tgtEl>
                                          <p:spTgt spid="17414">
                                            <p:txEl>
                                              <p:pRg st="0" end="0"/>
                                            </p:txEl>
                                          </p:spTgt>
                                        </p:tgtEl>
                                      </p:cBhvr>
                                      <p:by x="150000" y="150000"/>
                                    </p:animScale>
                                  </p:childTnLst>
                                </p:cTn>
                              </p:par>
                            </p:childTnLst>
                          </p:cTn>
                        </p:par>
                      </p:childTnLst>
                    </p:cTn>
                  </p:par>
                  <p:par>
                    <p:cTn id="7" fill="hold" nodeType="clickPar">
                      <p:stCondLst>
                        <p:cond delay="indefinite"/>
                      </p:stCondLst>
                      <p:childTnLst>
                        <p:par>
                          <p:cTn id="8" fill="hold" nodeType="withGroup">
                            <p:stCondLst>
                              <p:cond delay="0"/>
                            </p:stCondLst>
                            <p:childTnLst>
                              <p:par>
                                <p:cTn id="9" presetID="6" presetClass="emph" presetSubtype="0" fill="hold" nodeType="clickEffect">
                                  <p:stCondLst>
                                    <p:cond delay="0"/>
                                  </p:stCondLst>
                                  <p:childTnLst>
                                    <p:animScale>
                                      <p:cBhvr>
                                        <p:cTn id="10" dur="3000" fill="hold"/>
                                        <p:tgtEl>
                                          <p:spTgt spid="17414">
                                            <p:txEl>
                                              <p:pRg st="2" end="2"/>
                                            </p:txEl>
                                          </p:spTgt>
                                        </p:tgtEl>
                                      </p:cBhvr>
                                      <p:by x="150000" y="150000"/>
                                    </p:animScale>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mph" presetSubtype="0" fill="hold" nodeType="clickEffect">
                                  <p:stCondLst>
                                    <p:cond delay="0"/>
                                  </p:stCondLst>
                                  <p:childTnLst>
                                    <p:animScale>
                                      <p:cBhvr>
                                        <p:cTn id="14" dur="3000" fill="hold"/>
                                        <p:tgtEl>
                                          <p:spTgt spid="17414">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File:S-(+)-citalopram.png">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1550" y="1411288"/>
            <a:ext cx="2895600" cy="2039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7" descr="File:R-(-)-citalopram.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91125" y="2914650"/>
            <a:ext cx="2971800" cy="223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8"/>
          <p:cNvSpPr>
            <a:spLocks noChangeArrowheads="1"/>
          </p:cNvSpPr>
          <p:nvPr/>
        </p:nvSpPr>
        <p:spPr bwMode="auto">
          <a:xfrm>
            <a:off x="971550" y="3859213"/>
            <a:ext cx="2597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just"/>
            <a:r>
              <a:rPr lang="en-US" altLang="en-US" sz="2400" b="1">
                <a:solidFill>
                  <a:srgbClr val="777777"/>
                </a:solidFill>
                <a:cs typeface="Arial" panose="020B0604020202020204" pitchFamily="34" charset="0"/>
              </a:rPr>
              <a:t>S-(+)- citalopram</a:t>
            </a:r>
          </a:p>
        </p:txBody>
      </p:sp>
      <p:sp>
        <p:nvSpPr>
          <p:cNvPr id="5" name="Rectangle 9"/>
          <p:cNvSpPr>
            <a:spLocks noChangeArrowheads="1"/>
          </p:cNvSpPr>
          <p:nvPr/>
        </p:nvSpPr>
        <p:spPr bwMode="auto">
          <a:xfrm>
            <a:off x="5580063" y="5589588"/>
            <a:ext cx="24542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just"/>
            <a:r>
              <a:rPr lang="en-US" altLang="en-US" sz="2400" b="1">
                <a:solidFill>
                  <a:srgbClr val="777777"/>
                </a:solidFill>
                <a:cs typeface="Arial" panose="020B0604020202020204" pitchFamily="34" charset="0"/>
              </a:rPr>
              <a:t>R-(-)-citalopram</a:t>
            </a:r>
          </a:p>
        </p:txBody>
      </p:sp>
      <p:sp>
        <p:nvSpPr>
          <p:cNvPr id="6" name="Rectangle 11"/>
          <p:cNvSpPr>
            <a:spLocks noChangeArrowheads="1"/>
          </p:cNvSpPr>
          <p:nvPr/>
        </p:nvSpPr>
        <p:spPr bwMode="auto">
          <a:xfrm>
            <a:off x="3779838" y="541338"/>
            <a:ext cx="48958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r>
              <a:rPr lang="en-US" altLang="en-US" sz="1800" dirty="0"/>
              <a:t>S</a:t>
            </a:r>
            <a:r>
              <a:rPr lang="bg-BG" altLang="en-US" sz="1800" dirty="0"/>
              <a:t>elective serotonin reuptake inhibitor (SSRI)  </a:t>
            </a:r>
          </a:p>
        </p:txBody>
      </p:sp>
      <p:pic>
        <p:nvPicPr>
          <p:cNvPr id="7" name="Picture 12" descr="j019975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151313" y="2852738"/>
            <a:ext cx="704850" cy="7191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881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21600000">
                                      <p:cBhvr>
                                        <p:cTn id="10"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ChangeArrowheads="1"/>
          </p:cNvSpPr>
          <p:nvPr/>
        </p:nvSpPr>
        <p:spPr bwMode="auto">
          <a:xfrm>
            <a:off x="612329" y="980728"/>
            <a:ext cx="7920111"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just"/>
            <a:r>
              <a:rPr lang="en-US" altLang="en-US" sz="1600" dirty="0">
                <a:latin typeface="Arial" panose="020B0604020202020204" pitchFamily="34" charset="0"/>
                <a:cs typeface="Arial" panose="020B0604020202020204" pitchFamily="34" charset="0"/>
              </a:rPr>
              <a:t>Citalopram has one stereo center, to which a 4-fluorophenyl group and an </a:t>
            </a:r>
            <a:r>
              <a:rPr lang="en-US" altLang="en-US" sz="1600" i="1" dirty="0">
                <a:latin typeface="Arial" panose="020B0604020202020204" pitchFamily="34" charset="0"/>
                <a:cs typeface="Arial" panose="020B0604020202020204" pitchFamily="34" charset="0"/>
              </a:rPr>
              <a:t>N,N</a:t>
            </a:r>
            <a:r>
              <a:rPr lang="en-US" altLang="en-US" sz="1600" dirty="0">
                <a:latin typeface="Arial" panose="020B0604020202020204" pitchFamily="34" charset="0"/>
                <a:cs typeface="Arial" panose="020B0604020202020204" pitchFamily="34" charset="0"/>
              </a:rPr>
              <a:t>-dimethyl-3-aminopropyl group bind. Due to this chirality, the molecule exists in two </a:t>
            </a:r>
            <a:r>
              <a:rPr lang="en-US" altLang="en-US" sz="1600" dirty="0" err="1" smtClean="0">
                <a:latin typeface="Arial" panose="020B0604020202020204" pitchFamily="34" charset="0"/>
                <a:cs typeface="Arial" panose="020B0604020202020204" pitchFamily="34" charset="0"/>
              </a:rPr>
              <a:t>enantiomeric</a:t>
            </a:r>
            <a:r>
              <a:rPr lang="en-US" altLang="en-US" sz="1600" dirty="0" smtClean="0">
                <a:latin typeface="Arial" panose="020B0604020202020204" pitchFamily="34" charset="0"/>
                <a:cs typeface="Arial" panose="020B0604020202020204" pitchFamily="34" charset="0"/>
              </a:rPr>
              <a:t> </a:t>
            </a:r>
            <a:r>
              <a:rPr lang="en-US" altLang="en-US" sz="1600" dirty="0">
                <a:latin typeface="Arial" panose="020B0604020202020204" pitchFamily="34" charset="0"/>
                <a:cs typeface="Arial" panose="020B0604020202020204" pitchFamily="34" charset="0"/>
              </a:rPr>
              <a:t>forms - </a:t>
            </a:r>
            <a:r>
              <a:rPr lang="en-US" altLang="en-US" sz="1600" i="1" dirty="0">
                <a:latin typeface="Arial" panose="020B0604020202020204" pitchFamily="34" charset="0"/>
                <a:cs typeface="Arial" panose="020B0604020202020204" pitchFamily="34" charset="0"/>
              </a:rPr>
              <a:t>S</a:t>
            </a:r>
            <a:r>
              <a:rPr lang="en-US" altLang="en-US" sz="1600" dirty="0">
                <a:latin typeface="Arial" panose="020B0604020202020204" pitchFamily="34" charset="0"/>
                <a:cs typeface="Arial" panose="020B0604020202020204" pitchFamily="34" charset="0"/>
              </a:rPr>
              <a:t>-(+)-citalopram and </a:t>
            </a:r>
            <a:r>
              <a:rPr lang="en-US" altLang="en-US" sz="1600" i="1" dirty="0">
                <a:latin typeface="Arial" panose="020B0604020202020204" pitchFamily="34" charset="0"/>
                <a:cs typeface="Arial" panose="020B0604020202020204" pitchFamily="34" charset="0"/>
              </a:rPr>
              <a:t>R</a:t>
            </a:r>
            <a:r>
              <a:rPr lang="en-US" altLang="en-US" sz="1600" dirty="0">
                <a:latin typeface="Arial" panose="020B0604020202020204" pitchFamily="34" charset="0"/>
                <a:cs typeface="Arial" panose="020B0604020202020204" pitchFamily="34" charset="0"/>
              </a:rPr>
              <a:t>-(–)-citalopram. Citalopram is fixed on the pharmaceutical market as a racemic mixture, consisting of 50% (</a:t>
            </a:r>
            <a:r>
              <a:rPr lang="en-US" altLang="en-US" sz="1600" i="1" dirty="0">
                <a:latin typeface="Arial" panose="020B0604020202020204" pitchFamily="34" charset="0"/>
                <a:cs typeface="Arial" panose="020B0604020202020204" pitchFamily="34" charset="0"/>
              </a:rPr>
              <a:t>R</a:t>
            </a:r>
            <a:r>
              <a:rPr lang="en-US" altLang="en-US" sz="1600" dirty="0">
                <a:latin typeface="Arial" panose="020B0604020202020204" pitchFamily="34" charset="0"/>
                <a:cs typeface="Arial" panose="020B0604020202020204" pitchFamily="34" charset="0"/>
              </a:rPr>
              <a:t>)-(−)-citalopram and 50% (</a:t>
            </a:r>
            <a:r>
              <a:rPr lang="en-US" altLang="en-US" sz="1600" i="1" dirty="0">
                <a:latin typeface="Arial" panose="020B0604020202020204" pitchFamily="34" charset="0"/>
                <a:cs typeface="Arial" panose="020B0604020202020204" pitchFamily="34" charset="0"/>
              </a:rPr>
              <a:t>S</a:t>
            </a:r>
            <a:r>
              <a:rPr lang="en-US" altLang="en-US" sz="1600" dirty="0">
                <a:latin typeface="Arial" panose="020B0604020202020204" pitchFamily="34" charset="0"/>
                <a:cs typeface="Arial" panose="020B0604020202020204" pitchFamily="34" charset="0"/>
              </a:rPr>
              <a:t>)-(+)-citalopram and pure enantiomer. But only the (</a:t>
            </a:r>
            <a:r>
              <a:rPr lang="en-US" altLang="en-US" sz="1600" i="1" dirty="0">
                <a:latin typeface="Arial" panose="020B0604020202020204" pitchFamily="34" charset="0"/>
                <a:cs typeface="Arial" panose="020B0604020202020204" pitchFamily="34" charset="0"/>
              </a:rPr>
              <a:t>S</a:t>
            </a:r>
            <a:r>
              <a:rPr lang="en-US" altLang="en-US" sz="1600" dirty="0">
                <a:latin typeface="Arial" panose="020B0604020202020204" pitchFamily="34" charset="0"/>
                <a:cs typeface="Arial" panose="020B0604020202020204" pitchFamily="34" charset="0"/>
              </a:rPr>
              <a:t>)-(+) </a:t>
            </a:r>
            <a:r>
              <a:rPr lang="en-US" altLang="en-US" sz="1600" dirty="0" smtClean="0">
                <a:latin typeface="Arial" panose="020B0604020202020204" pitchFamily="34" charset="0"/>
                <a:cs typeface="Arial" panose="020B0604020202020204" pitchFamily="34" charset="0"/>
              </a:rPr>
              <a:t>enantiomer </a:t>
            </a:r>
            <a:r>
              <a:rPr lang="en-US" altLang="en-US" sz="1600" dirty="0">
                <a:latin typeface="Arial" panose="020B0604020202020204" pitchFamily="34" charset="0"/>
                <a:cs typeface="Arial" panose="020B0604020202020204" pitchFamily="34" charset="0"/>
              </a:rPr>
              <a:t>has the antidepressant effect and high selectivity of serotonin reuptake inhibition. </a:t>
            </a:r>
          </a:p>
          <a:p>
            <a:pPr algn="just"/>
            <a:r>
              <a:rPr lang="en-US" altLang="en-US" sz="1600" dirty="0">
                <a:latin typeface="Arial" panose="020B0604020202020204" pitchFamily="34" charset="0"/>
                <a:cs typeface="Arial" panose="020B0604020202020204" pitchFamily="34" charset="0"/>
              </a:rPr>
              <a:t>The (</a:t>
            </a:r>
            <a:r>
              <a:rPr lang="en-US" altLang="en-US" sz="1600" i="1" dirty="0">
                <a:latin typeface="Arial" panose="020B0604020202020204" pitchFamily="34" charset="0"/>
                <a:cs typeface="Arial" panose="020B0604020202020204" pitchFamily="34" charset="0"/>
              </a:rPr>
              <a:t>S</a:t>
            </a:r>
            <a:r>
              <a:rPr lang="en-US" altLang="en-US" sz="1600" dirty="0">
                <a:latin typeface="Arial" panose="020B0604020202020204" pitchFamily="34" charset="0"/>
                <a:cs typeface="Arial" panose="020B0604020202020204" pitchFamily="34" charset="0"/>
              </a:rPr>
              <a:t>)-(+) enantiomer, which generic name is </a:t>
            </a:r>
            <a:r>
              <a:rPr lang="en-US" altLang="en-US" sz="1600" i="1" dirty="0" err="1">
                <a:latin typeface="Arial" panose="020B0604020202020204" pitchFamily="34" charset="0"/>
                <a:cs typeface="Arial" panose="020B0604020202020204" pitchFamily="34" charset="0"/>
              </a:rPr>
              <a:t>escitalopram</a:t>
            </a:r>
            <a:r>
              <a:rPr lang="en-US" altLang="en-US" sz="1600" b="1" i="1" dirty="0">
                <a:latin typeface="Arial" panose="020B0604020202020204" pitchFamily="34" charset="0"/>
                <a:cs typeface="Arial" panose="020B0604020202020204" pitchFamily="34" charset="0"/>
              </a:rPr>
              <a:t> </a:t>
            </a:r>
            <a:r>
              <a:rPr lang="en-US" altLang="en-US" sz="1600" dirty="0">
                <a:latin typeface="Arial" panose="020B0604020202020204" pitchFamily="34" charset="0"/>
                <a:cs typeface="Arial" panose="020B0604020202020204" pitchFamily="34" charset="0"/>
              </a:rPr>
              <a:t>is approved in antidepressant therapy for the treatment of adults with major depressive disorders, generalized anxiety disorders, social anxiety disorders or panic disorder. Whereas citalopram is supplied as a </a:t>
            </a:r>
            <a:r>
              <a:rPr lang="en-US" altLang="en-US" sz="1600" dirty="0" err="1">
                <a:latin typeface="Arial" panose="020B0604020202020204" pitchFamily="34" charset="0"/>
                <a:cs typeface="Arial" panose="020B0604020202020204" pitchFamily="34" charset="0"/>
              </a:rPr>
              <a:t>hydrobromide</a:t>
            </a:r>
            <a:r>
              <a:rPr lang="en-US" altLang="en-US" sz="1600" dirty="0">
                <a:latin typeface="Arial" panose="020B0604020202020204" pitchFamily="34" charset="0"/>
                <a:cs typeface="Arial" panose="020B0604020202020204" pitchFamily="34" charset="0"/>
              </a:rPr>
              <a:t>, </a:t>
            </a:r>
            <a:r>
              <a:rPr lang="en-US" altLang="en-US" sz="1600" dirty="0" err="1">
                <a:latin typeface="Arial" panose="020B0604020202020204" pitchFamily="34" charset="0"/>
                <a:cs typeface="Arial" panose="020B0604020202020204" pitchFamily="34" charset="0"/>
              </a:rPr>
              <a:t>escitalopram</a:t>
            </a:r>
            <a:r>
              <a:rPr lang="en-US" altLang="en-US" sz="1600" dirty="0">
                <a:latin typeface="Arial" panose="020B0604020202020204" pitchFamily="34" charset="0"/>
                <a:cs typeface="Arial" panose="020B0604020202020204" pitchFamily="34" charset="0"/>
              </a:rPr>
              <a:t> is supplied as an oxalate salt (</a:t>
            </a:r>
            <a:r>
              <a:rPr lang="en-US" altLang="en-US" sz="1600" dirty="0" err="1">
                <a:latin typeface="Arial" panose="020B0604020202020204" pitchFamily="34" charset="0"/>
                <a:cs typeface="Arial" panose="020B0604020202020204" pitchFamily="34" charset="0"/>
              </a:rPr>
              <a:t>hydrooxalate</a:t>
            </a:r>
            <a:r>
              <a:rPr lang="en-US" altLang="en-US" sz="1600" dirty="0">
                <a:latin typeface="Arial" panose="020B0604020202020204" pitchFamily="34" charset="0"/>
                <a:cs typeface="Arial" panose="020B0604020202020204" pitchFamily="34" charset="0"/>
              </a:rPr>
              <a:t>). </a:t>
            </a:r>
            <a:r>
              <a:rPr lang="en-US" altLang="en-US" sz="1600" dirty="0" err="1">
                <a:latin typeface="Arial" panose="020B0604020202020204" pitchFamily="34" charset="0"/>
                <a:cs typeface="Arial" panose="020B0604020202020204" pitchFamily="34" charset="0"/>
              </a:rPr>
              <a:t>Escitlopram</a:t>
            </a:r>
            <a:r>
              <a:rPr lang="en-US" altLang="en-US" sz="1600" dirty="0">
                <a:latin typeface="Arial" panose="020B0604020202020204" pitchFamily="34" charset="0"/>
                <a:cs typeface="Arial" panose="020B0604020202020204" pitchFamily="34" charset="0"/>
              </a:rPr>
              <a:t> can be considered an example of "</a:t>
            </a:r>
            <a:r>
              <a:rPr lang="en-US" altLang="en-US" sz="1600" dirty="0" err="1">
                <a:latin typeface="Arial" panose="020B0604020202020204" pitchFamily="34" charset="0"/>
                <a:cs typeface="Arial" panose="020B0604020202020204" pitchFamily="34" charset="0"/>
              </a:rPr>
              <a:t>evergreening</a:t>
            </a:r>
            <a:r>
              <a:rPr lang="en-US" altLang="en-US" sz="1600" dirty="0">
                <a:latin typeface="Arial" panose="020B0604020202020204" pitchFamily="34" charset="0"/>
                <a:cs typeface="Arial" panose="020B0604020202020204" pitchFamily="34" charset="0"/>
              </a:rPr>
              <a:t>" (also called "lifecycle management") pharmaceutical strategy in order to extend the lifetime of a drug, in this case of the citalopram franchise. </a:t>
            </a:r>
            <a:r>
              <a:rPr lang="en-US" altLang="en-US" sz="1600" dirty="0" err="1">
                <a:latin typeface="Arial" panose="020B0604020202020204" pitchFamily="34" charset="0"/>
                <a:cs typeface="Arial" panose="020B0604020202020204" pitchFamily="34" charset="0"/>
              </a:rPr>
              <a:t>Escitalopram</a:t>
            </a:r>
            <a:r>
              <a:rPr lang="en-US" altLang="en-US" sz="1600" dirty="0">
                <a:latin typeface="Arial" panose="020B0604020202020204" pitchFamily="34" charset="0"/>
                <a:cs typeface="Arial" panose="020B0604020202020204" pitchFamily="34" charset="0"/>
              </a:rPr>
              <a:t> as </a:t>
            </a:r>
            <a:r>
              <a:rPr lang="en-US" altLang="en-US" sz="1600" dirty="0" err="1" smtClean="0">
                <a:latin typeface="Arial" panose="020B0604020202020204" pitchFamily="34" charset="0"/>
                <a:cs typeface="Arial" panose="020B0604020202020204" pitchFamily="34" charset="0"/>
              </a:rPr>
              <a:t>enantiopure</a:t>
            </a:r>
            <a:r>
              <a:rPr lang="en-US" altLang="en-US" sz="1600" dirty="0" smtClean="0">
                <a:latin typeface="Arial" panose="020B0604020202020204" pitchFamily="34" charset="0"/>
                <a:cs typeface="Arial" panose="020B0604020202020204" pitchFamily="34" charset="0"/>
              </a:rPr>
              <a:t> </a:t>
            </a:r>
            <a:r>
              <a:rPr lang="en-US" altLang="en-US" sz="1600" dirty="0">
                <a:latin typeface="Arial" panose="020B0604020202020204" pitchFamily="34" charset="0"/>
                <a:cs typeface="Arial" panose="020B0604020202020204" pitchFamily="34" charset="0"/>
              </a:rPr>
              <a:t>compound of the racemic mixture citalopram requires less investment and less time to develop used for the same indications. </a:t>
            </a:r>
          </a:p>
        </p:txBody>
      </p:sp>
      <p:pic>
        <p:nvPicPr>
          <p:cNvPr id="22533" name="Picture 5" descr="File:S-(+)-citalopram.png">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36096" y="5000079"/>
            <a:ext cx="1655762" cy="116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4" name="Picture 6" descr="File:R-(-)-citalopram.png">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051720" y="5030242"/>
            <a:ext cx="1511300" cy="1135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52762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nodeType="clickEffect">
                                  <p:stCondLst>
                                    <p:cond delay="0"/>
                                  </p:stCondLst>
                                  <p:childTnLst>
                                    <p:animRot by="21600000">
                                      <p:cBhvr>
                                        <p:cTn id="6" dur="2000" fill="hold"/>
                                        <p:tgtEl>
                                          <p:spTgt spid="22534"/>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8" presetClass="emph" presetSubtype="0" fill="hold" nodeType="clickEffect">
                                  <p:stCondLst>
                                    <p:cond delay="0"/>
                                  </p:stCondLst>
                                  <p:childTnLst>
                                    <p:animRot by="21600000">
                                      <p:cBhvr>
                                        <p:cTn id="10" dur="2000" fill="hold"/>
                                        <p:tgtEl>
                                          <p:spTgt spid="225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p:cNvPicPr>
            <a:picLocks noChangeAspect="1" noChangeArrowheads="1"/>
          </p:cNvPicPr>
          <p:nvPr/>
        </p:nvPicPr>
        <p:blipFill>
          <a:blip r:embed="rId3">
            <a:grayscl/>
            <a:extLst>
              <a:ext uri="{28A0092B-C50C-407E-A947-70E740481C1C}">
                <a14:useLocalDpi xmlns:a14="http://schemas.microsoft.com/office/drawing/2010/main" xmlns="" val="0"/>
              </a:ext>
            </a:extLst>
          </a:blip>
          <a:srcRect/>
          <a:stretch>
            <a:fillRect/>
          </a:stretch>
        </p:blipFill>
        <p:spPr bwMode="auto">
          <a:xfrm>
            <a:off x="3779838" y="4365625"/>
            <a:ext cx="4465637" cy="2003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5" name="Picture 5"/>
          <p:cNvPicPr>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55650" y="549275"/>
            <a:ext cx="4608513" cy="1963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7" name="Rectangle 7"/>
          <p:cNvSpPr>
            <a:spLocks noChangeArrowheads="1"/>
          </p:cNvSpPr>
          <p:nvPr/>
        </p:nvSpPr>
        <p:spPr bwMode="auto">
          <a:xfrm>
            <a:off x="0" y="292417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5126" name="Object 6"/>
          <p:cNvGraphicFramePr>
            <a:graphicFrameLocks noChangeAspect="1"/>
          </p:cNvGraphicFramePr>
          <p:nvPr>
            <p:extLst>
              <p:ext uri="{D42A27DB-BD31-4B8C-83A1-F6EECF244321}">
                <p14:modId xmlns:p14="http://schemas.microsoft.com/office/powerpoint/2010/main" xmlns="" val="2603101895"/>
              </p:ext>
            </p:extLst>
          </p:nvPr>
        </p:nvGraphicFramePr>
        <p:xfrm>
          <a:off x="3059113" y="2924175"/>
          <a:ext cx="5545137" cy="1090613"/>
        </p:xfrm>
        <a:graphic>
          <a:graphicData uri="http://schemas.openxmlformats.org/presentationml/2006/ole">
            <p:oleObj spid="_x0000_s1037" r:id="rId5" imgW="8143875" imgH="1924050" progId="">
              <p:embed/>
            </p:oleObj>
          </a:graphicData>
        </a:graphic>
      </p:graphicFrame>
      <p:sp>
        <p:nvSpPr>
          <p:cNvPr id="5128" name="Rectangle 8"/>
          <p:cNvSpPr>
            <a:spLocks noChangeArrowheads="1"/>
          </p:cNvSpPr>
          <p:nvPr/>
        </p:nvSpPr>
        <p:spPr bwMode="auto">
          <a:xfrm>
            <a:off x="6300192" y="550421"/>
            <a:ext cx="223651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altLang="en-US" b="1" dirty="0">
                <a:solidFill>
                  <a:srgbClr val="6600CC"/>
                </a:solidFill>
                <a:latin typeface="Arial" panose="020B0604020202020204" pitchFamily="34" charset="0"/>
                <a:cs typeface="Arial" panose="020B0604020202020204" pitchFamily="34" charset="0"/>
              </a:rPr>
              <a:t>Citalopram</a:t>
            </a:r>
          </a:p>
          <a:p>
            <a:pPr algn="ctr"/>
            <a:r>
              <a:rPr lang="en-US" altLang="en-US" b="1" dirty="0">
                <a:solidFill>
                  <a:srgbClr val="6600CC"/>
                </a:solidFill>
                <a:latin typeface="Arial" panose="020B0604020202020204" pitchFamily="34" charset="0"/>
                <a:cs typeface="Arial" panose="020B0604020202020204" pitchFamily="34" charset="0"/>
              </a:rPr>
              <a:t>HPLC c</a:t>
            </a:r>
            <a:r>
              <a:rPr lang="bg-BG" altLang="en-US" b="1" dirty="0">
                <a:solidFill>
                  <a:srgbClr val="6600CC"/>
                </a:solidFill>
                <a:latin typeface="Arial" panose="020B0604020202020204" pitchFamily="34" charset="0"/>
                <a:cs typeface="Arial" panose="020B0604020202020204" pitchFamily="34" charset="0"/>
              </a:rPr>
              <a:t>hirality </a:t>
            </a:r>
            <a:r>
              <a:rPr lang="en-US" altLang="en-US" b="1" dirty="0">
                <a:solidFill>
                  <a:srgbClr val="6600CC"/>
                </a:solidFill>
                <a:latin typeface="Arial" panose="020B0604020202020204" pitchFamily="34" charset="0"/>
                <a:cs typeface="Arial" panose="020B0604020202020204" pitchFamily="34" charset="0"/>
              </a:rPr>
              <a:t>test</a:t>
            </a:r>
            <a:endParaRPr lang="bg-BG" altLang="en-US" b="1" dirty="0">
              <a:solidFill>
                <a:srgbClr val="6600CC"/>
              </a:solidFill>
              <a:latin typeface="Arial" panose="020B0604020202020204" pitchFamily="34" charset="0"/>
              <a:cs typeface="Arial" panose="020B0604020202020204" pitchFamily="34" charset="0"/>
            </a:endParaRPr>
          </a:p>
        </p:txBody>
      </p:sp>
      <p:sp>
        <p:nvSpPr>
          <p:cNvPr id="5129" name="Rectangle 9"/>
          <p:cNvSpPr>
            <a:spLocks noChangeArrowheads="1"/>
          </p:cNvSpPr>
          <p:nvPr/>
        </p:nvSpPr>
        <p:spPr bwMode="auto">
          <a:xfrm>
            <a:off x="1175193" y="5643583"/>
            <a:ext cx="2666114"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a:r>
              <a:rPr lang="bg-BG" altLang="en-US" sz="1200" dirty="0">
                <a:latin typeface="Arial" panose="020B0604020202020204" pitchFamily="34" charset="0"/>
                <a:cs typeface="Arial" panose="020B0604020202020204" pitchFamily="34" charset="0"/>
              </a:rPr>
              <a:t>ODS</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octadecylsilan</a:t>
            </a:r>
            <a:r>
              <a:rPr lang="en-US" altLang="en-US" sz="1200" dirty="0">
                <a:latin typeface="Arial" panose="020B0604020202020204" pitchFamily="34" charset="0"/>
                <a:cs typeface="Arial" panose="020B0604020202020204" pitchFamily="34" charset="0"/>
              </a:rPr>
              <a:t>) </a:t>
            </a:r>
            <a:r>
              <a:rPr lang="bg-BG" altLang="en-US" sz="1200" dirty="0">
                <a:latin typeface="Arial" panose="020B0604020202020204" pitchFamily="34" charset="0"/>
                <a:cs typeface="Arial" panose="020B0604020202020204" pitchFamily="34" charset="0"/>
              </a:rPr>
              <a:t>(</a:t>
            </a:r>
            <a:r>
              <a:rPr lang="en-US" altLang="en-US" sz="1200" dirty="0">
                <a:latin typeface="Arial" panose="020B0604020202020204" pitchFamily="34" charset="0"/>
                <a:cs typeface="Arial" panose="020B0604020202020204" pitchFamily="34" charset="0"/>
              </a:rPr>
              <a:t>S</a:t>
            </a:r>
            <a:r>
              <a:rPr lang="bg-BG" altLang="en-US" sz="1200" dirty="0">
                <a:latin typeface="Arial" panose="020B0604020202020204" pitchFamily="34" charset="0"/>
                <a:cs typeface="Arial" panose="020B0604020202020204" pitchFamily="34" charset="0"/>
              </a:rPr>
              <a:t>)-</a:t>
            </a:r>
            <a:r>
              <a:rPr lang="en-US" altLang="en-US" sz="1200" dirty="0" err="1">
                <a:latin typeface="Arial" panose="020B0604020202020204" pitchFamily="34" charset="0"/>
                <a:cs typeface="Arial" panose="020B0604020202020204" pitchFamily="34" charset="0"/>
              </a:rPr>
              <a:t>valine</a:t>
            </a:r>
            <a:r>
              <a:rPr lang="en-US" altLang="en-US" sz="1200" dirty="0">
                <a:latin typeface="Arial" panose="020B0604020202020204" pitchFamily="34" charset="0"/>
                <a:cs typeface="Arial" panose="020B0604020202020204" pitchFamily="34" charset="0"/>
              </a:rPr>
              <a:t> and </a:t>
            </a:r>
          </a:p>
          <a:p>
            <a:pPr algn="ctr"/>
            <a:r>
              <a:rPr lang="bg-BG" altLang="en-US" sz="1200" dirty="0">
                <a:latin typeface="Arial" panose="020B0604020202020204" pitchFamily="34" charset="0"/>
                <a:cs typeface="Arial" panose="020B0604020202020204" pitchFamily="34" charset="0"/>
              </a:rPr>
              <a:t>(</a:t>
            </a:r>
            <a:r>
              <a:rPr lang="en-US" altLang="en-US" sz="1200" dirty="0">
                <a:latin typeface="Arial" panose="020B0604020202020204" pitchFamily="34" charset="0"/>
                <a:cs typeface="Arial" panose="020B0604020202020204" pitchFamily="34" charset="0"/>
              </a:rPr>
              <a:t>R</a:t>
            </a:r>
            <a:r>
              <a:rPr lang="bg-BG" altLang="en-US" sz="1200" dirty="0">
                <a:latin typeface="Arial" panose="020B0604020202020204" pitchFamily="34" charset="0"/>
                <a:cs typeface="Arial" panose="020B0604020202020204" pitchFamily="34" charset="0"/>
              </a:rPr>
              <a:t>)-1-(</a:t>
            </a:r>
            <a:r>
              <a:rPr lang="en-US" altLang="en-US" sz="1200" dirty="0">
                <a:latin typeface="Arial" panose="020B0604020202020204" pitchFamily="34" charset="0"/>
                <a:cs typeface="Arial" panose="020B0604020202020204" pitchFamily="34" charset="0"/>
              </a:rPr>
              <a:t>α</a:t>
            </a:r>
            <a:r>
              <a:rPr lang="bg-BG" altLang="en-US" sz="1200" dirty="0">
                <a:latin typeface="Arial" panose="020B0604020202020204" pitchFamily="34" charset="0"/>
                <a:cs typeface="Arial" panose="020B0604020202020204" pitchFamily="34" charset="0"/>
              </a:rPr>
              <a:t>-</a:t>
            </a:r>
            <a:r>
              <a:rPr lang="en-US" altLang="en-US" sz="1200" dirty="0" err="1">
                <a:latin typeface="Arial" panose="020B0604020202020204" pitchFamily="34" charset="0"/>
                <a:cs typeface="Arial" panose="020B0604020202020204" pitchFamily="34" charset="0"/>
              </a:rPr>
              <a:t>naphthyl</a:t>
            </a:r>
            <a:r>
              <a:rPr lang="bg-BG" altLang="en-US" sz="1200" dirty="0">
                <a:latin typeface="Arial" panose="020B0604020202020204" pitchFamily="34" charset="0"/>
                <a:cs typeface="Arial" panose="020B0604020202020204" pitchFamily="34" charset="0"/>
              </a:rPr>
              <a:t>)</a:t>
            </a:r>
            <a:r>
              <a:rPr lang="en-US" altLang="en-US" sz="1200" dirty="0">
                <a:latin typeface="Arial" panose="020B0604020202020204" pitchFamily="34" charset="0"/>
                <a:cs typeface="Arial" panose="020B0604020202020204" pitchFamily="34" charset="0"/>
              </a:rPr>
              <a:t>ethylamine urea</a:t>
            </a:r>
            <a:r>
              <a:rPr lang="en-US" altLang="en-US" dirty="0">
                <a:latin typeface="Arial" panose="020B0604020202020204" pitchFamily="34" charset="0"/>
                <a:cs typeface="Arial" panose="020B0604020202020204" pitchFamily="34" charset="0"/>
              </a:rPr>
              <a:t> </a:t>
            </a:r>
          </a:p>
        </p:txBody>
      </p:sp>
      <p:sp>
        <p:nvSpPr>
          <p:cNvPr id="5130" name="Rectangle 10"/>
          <p:cNvSpPr>
            <a:spLocks noChangeArrowheads="1"/>
          </p:cNvSpPr>
          <p:nvPr/>
        </p:nvSpPr>
        <p:spPr bwMode="auto">
          <a:xfrm>
            <a:off x="2268538" y="309563"/>
            <a:ext cx="1611312"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bg-BG" altLang="en-US" sz="1200" dirty="0">
                <a:latin typeface="Arial" panose="020B0604020202020204" pitchFamily="34" charset="0"/>
                <a:cs typeface="Arial" panose="020B0604020202020204" pitchFamily="34" charset="0"/>
              </a:rPr>
              <a:t>ODS</a:t>
            </a:r>
            <a:r>
              <a:rPr lang="en-US" altLang="en-US" sz="1200" dirty="0">
                <a:latin typeface="Arial" panose="020B0604020202020204" pitchFamily="34" charset="0"/>
                <a:cs typeface="Arial" panose="020B0604020202020204" pitchFamily="34" charset="0"/>
              </a:rPr>
              <a:t> (</a:t>
            </a:r>
            <a:r>
              <a:rPr lang="en-US" altLang="en-US" sz="1200" dirty="0" err="1">
                <a:latin typeface="Arial" panose="020B0604020202020204" pitchFamily="34" charset="0"/>
                <a:cs typeface="Arial" panose="020B0604020202020204" pitchFamily="34" charset="0"/>
              </a:rPr>
              <a:t>octadecylsilan</a:t>
            </a:r>
            <a:r>
              <a:rPr lang="en-US" altLang="en-US" sz="1200" dirty="0">
                <a:latin typeface="Arial" panose="020B0604020202020204" pitchFamily="34" charset="0"/>
                <a:cs typeface="Arial" panose="020B0604020202020204" pitchFamily="34" charset="0"/>
              </a:rPr>
              <a:t>)</a:t>
            </a:r>
            <a:endParaRPr lang="bg-BG" alt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741647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path" presetSubtype="0" accel="50000" decel="50000" fill="hold" nodeType="clickEffect">
                                  <p:stCondLst>
                                    <p:cond delay="0"/>
                                  </p:stCondLst>
                                  <p:childTnLst>
                                    <p:animMotion origin="layout" path="M 0 0  L -0.25 0  E" pathEditMode="relative" ptsTypes="">
                                      <p:cBhvr>
                                        <p:cTn id="6" dur="5000" fill="hold"/>
                                        <p:tgtEl>
                                          <p:spTgt spid="512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1187624" y="1406163"/>
            <a:ext cx="6842125" cy="3970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r>
              <a:rPr lang="en-US" altLang="en-US" sz="1800" b="1" i="1" dirty="0">
                <a:solidFill>
                  <a:schemeClr val="hlink"/>
                </a:solidFill>
                <a:latin typeface="Arial" panose="020B0604020202020204" pitchFamily="34" charset="0"/>
                <a:cs typeface="Arial" panose="020B0604020202020204" pitchFamily="34" charset="0"/>
              </a:rPr>
              <a:t>Chemical stability profile of Citalopram:</a:t>
            </a:r>
            <a:endParaRPr lang="bg-BG" altLang="en-US" sz="1800" dirty="0">
              <a:solidFill>
                <a:schemeClr val="hlink"/>
              </a:solidFill>
              <a:latin typeface="Arial" panose="020B0604020202020204" pitchFamily="34" charset="0"/>
              <a:cs typeface="Arial" panose="020B0604020202020204" pitchFamily="34" charset="0"/>
            </a:endParaRPr>
          </a:p>
          <a:p>
            <a:pPr algn="just"/>
            <a:endParaRPr lang="en-US" altLang="en-US" sz="1800" dirty="0" smtClean="0">
              <a:latin typeface="Arial" panose="020B0604020202020204" pitchFamily="34" charset="0"/>
              <a:cs typeface="Arial" panose="020B0604020202020204" pitchFamily="34" charset="0"/>
            </a:endParaRPr>
          </a:p>
          <a:p>
            <a:pPr algn="just"/>
            <a:endParaRPr lang="en-US" altLang="en-US" dirty="0">
              <a:latin typeface="Arial" panose="020B0604020202020204" pitchFamily="34" charset="0"/>
              <a:cs typeface="Arial" panose="020B0604020202020204" pitchFamily="34" charset="0"/>
            </a:endParaRPr>
          </a:p>
          <a:p>
            <a:pPr algn="just"/>
            <a:endParaRPr lang="en-US" altLang="en-US" sz="1800" dirty="0">
              <a:latin typeface="Arial" panose="020B0604020202020204" pitchFamily="34" charset="0"/>
              <a:cs typeface="Arial" panose="020B0604020202020204" pitchFamily="34" charset="0"/>
            </a:endParaRPr>
          </a:p>
          <a:p>
            <a:pPr algn="just"/>
            <a:r>
              <a:rPr lang="en-US" altLang="en-US" sz="1800" dirty="0">
                <a:latin typeface="Arial" panose="020B0604020202020204" pitchFamily="34" charset="0"/>
                <a:cs typeface="Arial" panose="020B0604020202020204" pitchFamily="34" charset="0"/>
              </a:rPr>
              <a:t>Developed chromatographic procedure includes identification test against reference substances </a:t>
            </a:r>
            <a:r>
              <a:rPr lang="bg-BG" altLang="en-US" sz="1800" dirty="0">
                <a:latin typeface="Arial" panose="020B0604020202020204" pitchFamily="34" charset="0"/>
                <a:cs typeface="Arial" panose="020B0604020202020204" pitchFamily="34" charset="0"/>
              </a:rPr>
              <a:t>citalopram </a:t>
            </a:r>
            <a:r>
              <a:rPr lang="en-US" altLang="en-US" sz="1800" dirty="0">
                <a:latin typeface="Arial" panose="020B0604020202020204" pitchFamily="34" charset="0"/>
                <a:cs typeface="Arial" panose="020B0604020202020204" pitchFamily="34" charset="0"/>
              </a:rPr>
              <a:t>and </a:t>
            </a:r>
            <a:r>
              <a:rPr lang="bg-BG" altLang="en-US" sz="1800" dirty="0">
                <a:latin typeface="Arial" panose="020B0604020202020204" pitchFamily="34" charset="0"/>
                <a:cs typeface="Arial" panose="020B0604020202020204" pitchFamily="34" charset="0"/>
              </a:rPr>
              <a:t>escitalopram, </a:t>
            </a:r>
            <a:r>
              <a:rPr lang="en-US" altLang="en-US" sz="1800" dirty="0">
                <a:latin typeface="Arial" panose="020B0604020202020204" pitchFamily="34" charset="0"/>
                <a:cs typeface="Arial" panose="020B0604020202020204" pitchFamily="34" charset="0"/>
              </a:rPr>
              <a:t>purity test and assay. The chemical stability of </a:t>
            </a:r>
            <a:r>
              <a:rPr lang="en-US" altLang="en-US" sz="1800" dirty="0" err="1">
                <a:latin typeface="Arial" panose="020B0604020202020204" pitchFamily="34" charset="0"/>
                <a:cs typeface="Arial" panose="020B0604020202020204" pitchFamily="34" charset="0"/>
              </a:rPr>
              <a:t>analytes</a:t>
            </a:r>
            <a:r>
              <a:rPr lang="en-US" altLang="en-US" sz="1800" dirty="0">
                <a:latin typeface="Arial" panose="020B0604020202020204" pitchFamily="34" charset="0"/>
                <a:cs typeface="Arial" panose="020B0604020202020204" pitchFamily="34" charset="0"/>
              </a:rPr>
              <a:t> in different media</a:t>
            </a:r>
            <a:r>
              <a:rPr lang="bg-BG" altLang="en-US" sz="1800" dirty="0">
                <a:latin typeface="Arial" panose="020B0604020202020204" pitchFamily="34" charset="0"/>
                <a:cs typeface="Arial" panose="020B0604020202020204" pitchFamily="34" charset="0"/>
              </a:rPr>
              <a:t> – </a:t>
            </a:r>
            <a:r>
              <a:rPr lang="en-US" altLang="en-US" sz="1800" dirty="0">
                <a:latin typeface="Arial" panose="020B0604020202020204" pitchFamily="34" charset="0"/>
                <a:cs typeface="Arial" panose="020B0604020202020204" pitchFamily="34" charset="0"/>
              </a:rPr>
              <a:t>solvent mixtures and buffer solutions with appropriate biological pH values</a:t>
            </a:r>
            <a:r>
              <a:rPr lang="bg-BG" altLang="en-US" sz="1800" dirty="0">
                <a:latin typeface="Arial" panose="020B0604020202020204" pitchFamily="34" charset="0"/>
                <a:cs typeface="Arial" panose="020B0604020202020204" pitchFamily="34" charset="0"/>
              </a:rPr>
              <a:t> - 2, 7.4 </a:t>
            </a:r>
            <a:r>
              <a:rPr lang="en-US" altLang="en-US" sz="1800" dirty="0">
                <a:latin typeface="Arial" panose="020B0604020202020204" pitchFamily="34" charset="0"/>
                <a:cs typeface="Arial" panose="020B0604020202020204" pitchFamily="34" charset="0"/>
              </a:rPr>
              <a:t>and</a:t>
            </a:r>
            <a:r>
              <a:rPr lang="bg-BG" altLang="en-US" sz="1800" dirty="0">
                <a:latin typeface="Arial" panose="020B0604020202020204" pitchFamily="34" charset="0"/>
                <a:cs typeface="Arial" panose="020B0604020202020204" pitchFamily="34" charset="0"/>
              </a:rPr>
              <a:t> 9 </a:t>
            </a:r>
            <a:r>
              <a:rPr lang="en-US" altLang="en-US" sz="1800" dirty="0">
                <a:latin typeface="Arial" panose="020B0604020202020204" pitchFamily="34" charset="0"/>
                <a:cs typeface="Arial" panose="020B0604020202020204" pitchFamily="34" charset="0"/>
              </a:rPr>
              <a:t>was studied and the ratio of two </a:t>
            </a:r>
            <a:r>
              <a:rPr lang="en-US" altLang="en-US" sz="1800" dirty="0" smtClean="0">
                <a:latin typeface="Arial" panose="020B0604020202020204" pitchFamily="34" charset="0"/>
                <a:cs typeface="Arial" panose="020B0604020202020204" pitchFamily="34" charset="0"/>
              </a:rPr>
              <a:t>enantiomers </a:t>
            </a:r>
            <a:r>
              <a:rPr lang="en-US" altLang="en-US" sz="1800" dirty="0">
                <a:latin typeface="Arial" panose="020B0604020202020204" pitchFamily="34" charset="0"/>
                <a:cs typeface="Arial" panose="020B0604020202020204" pitchFamily="34" charset="0"/>
              </a:rPr>
              <a:t>was determinate in dependence on kind of solvents and time</a:t>
            </a:r>
            <a:r>
              <a:rPr lang="bg-BG" altLang="en-US" sz="1800" dirty="0">
                <a:latin typeface="Arial" panose="020B0604020202020204" pitchFamily="34" charset="0"/>
                <a:cs typeface="Arial" panose="020B0604020202020204" pitchFamily="34" charset="0"/>
              </a:rPr>
              <a:t>.</a:t>
            </a:r>
            <a:r>
              <a:rPr lang="en-US" altLang="en-US" sz="1800" dirty="0">
                <a:latin typeface="Arial" panose="020B0604020202020204" pitchFamily="34" charset="0"/>
                <a:cs typeface="Arial" panose="020B0604020202020204" pitchFamily="34" charset="0"/>
              </a:rPr>
              <a:t> The identification is based on comparison of </a:t>
            </a:r>
            <a:r>
              <a:rPr lang="en-US" altLang="en-US" sz="1800" dirty="0" err="1">
                <a:latin typeface="Arial" panose="020B0604020202020204" pitchFamily="34" charset="0"/>
                <a:cs typeface="Arial" panose="020B0604020202020204" pitchFamily="34" charset="0"/>
              </a:rPr>
              <a:t>Rt</a:t>
            </a:r>
            <a:r>
              <a:rPr lang="en-US" altLang="en-US" sz="1800" dirty="0">
                <a:latin typeface="Arial" panose="020B0604020202020204" pitchFamily="34" charset="0"/>
                <a:cs typeface="Arial" panose="020B0604020202020204" pitchFamily="34" charset="0"/>
              </a:rPr>
              <a:t> of </a:t>
            </a:r>
            <a:r>
              <a:rPr lang="en-US" altLang="en-US" sz="1800" dirty="0" err="1">
                <a:latin typeface="Arial" panose="020B0604020202020204" pitchFamily="34" charset="0"/>
                <a:cs typeface="Arial" panose="020B0604020202020204" pitchFamily="34" charset="0"/>
              </a:rPr>
              <a:t>analyte</a:t>
            </a:r>
            <a:r>
              <a:rPr lang="en-US" altLang="en-US" sz="1800" dirty="0">
                <a:latin typeface="Arial" panose="020B0604020202020204" pitchFamily="34" charset="0"/>
                <a:cs typeface="Arial" panose="020B0604020202020204" pitchFamily="34" charset="0"/>
              </a:rPr>
              <a:t> with those of reference substance. </a:t>
            </a:r>
            <a:r>
              <a:rPr lang="bg-BG" altLang="en-US" sz="1800" dirty="0">
                <a:latin typeface="Arial" panose="020B0604020202020204" pitchFamily="34" charset="0"/>
                <a:cs typeface="Arial" panose="020B0604020202020204" pitchFamily="34" charset="0"/>
              </a:rPr>
              <a:t>The retention time and the areas of the </a:t>
            </a:r>
            <a:r>
              <a:rPr lang="en-US" altLang="en-US" sz="1800" dirty="0">
                <a:latin typeface="Arial" panose="020B0604020202020204" pitchFamily="34" charset="0"/>
                <a:cs typeface="Arial" panose="020B0604020202020204" pitchFamily="34" charset="0"/>
              </a:rPr>
              <a:t>citalopram</a:t>
            </a:r>
            <a:r>
              <a:rPr lang="bg-BG" altLang="en-US" sz="1800" dirty="0">
                <a:latin typeface="Arial" panose="020B0604020202020204" pitchFamily="34" charset="0"/>
                <a:cs typeface="Arial" panose="020B0604020202020204" pitchFamily="34" charset="0"/>
              </a:rPr>
              <a:t> peaks corresponded to that observed in the chromatogram of the reference solution. </a:t>
            </a:r>
          </a:p>
        </p:txBody>
      </p:sp>
    </p:spTree>
    <p:extLst>
      <p:ext uri="{BB962C8B-B14F-4D97-AF65-F5344CB8AC3E}">
        <p14:creationId xmlns:p14="http://schemas.microsoft.com/office/powerpoint/2010/main" xmlns="" val="22608922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84" name="Group 372"/>
          <p:cNvGraphicFramePr>
            <a:graphicFrameLocks noGrp="1"/>
          </p:cNvGraphicFramePr>
          <p:nvPr/>
        </p:nvGraphicFramePr>
        <p:xfrm>
          <a:off x="1717675" y="903288"/>
          <a:ext cx="5708650" cy="5362576"/>
        </p:xfrm>
        <a:graphic>
          <a:graphicData uri="http://schemas.openxmlformats.org/drawingml/2006/table">
            <a:tbl>
              <a:tblPr/>
              <a:tblGrid>
                <a:gridCol w="1598613"/>
                <a:gridCol w="1370012"/>
                <a:gridCol w="1370013"/>
                <a:gridCol w="1370012"/>
              </a:tblGrid>
              <a:tr h="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Solvent mixture</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Time</a:t>
                      </a:r>
                      <a:r>
                        <a:rPr kumimoji="0" lang="bg-BG"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(min)</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r>
                        <a:rPr kumimoji="0" lang="en-US" altLang="en-US" sz="1200" b="1" i="1"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a:t>
                      </a:r>
                      <a:r>
                        <a:rPr kumimoji="0" lang="bg-BG"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en-US"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bg-BG"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citalopram</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r>
                        <a:rPr kumimoji="0" lang="en-US" altLang="en-US" sz="1200" b="1" i="1"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a:t>
                      </a:r>
                      <a:r>
                        <a:rPr kumimoji="0" lang="bg-BG"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en-US"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bg-BG"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en-US"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r>
                        <a:rPr kumimoji="0" lang="bg-BG" altLang="en-US" sz="12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citalopram</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26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Mobile phase</a:t>
                      </a:r>
                      <a:endPar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 – 50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52</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48</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Buffer solution with</a:t>
                      </a:r>
                    </a:p>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рН = 2</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0 - 120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94.11 – 102.27</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2263">
                <a:tc rowSpan="11">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Buffer solution with</a:t>
                      </a: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рН = 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95</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60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30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50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33</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60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50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27</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90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50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27</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120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44</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27</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180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48</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22</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210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63</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240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52</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270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62</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300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55</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vMerge="1">
                  <a:txBody>
                    <a:bodyPr/>
                    <a:lstStyle/>
                    <a:p>
                      <a:endParaRPr lang="en-US"/>
                    </a:p>
                  </a:txBody>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330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65</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Buffer solution with</a:t>
                      </a: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 рН = 7.4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0 - 180</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a:t>
                      </a:r>
                      <a:endParaRPr kumimoji="0" lang="bg-BG"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bg-BG" altLang="en-US" sz="1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94 – 100 %</a:t>
                      </a:r>
                      <a:endParaRPr kumimoji="0" lang="bg-BG"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685" name="Rectangle 373"/>
          <p:cNvSpPr>
            <a:spLocks noChangeArrowheads="1"/>
          </p:cNvSpPr>
          <p:nvPr/>
        </p:nvSpPr>
        <p:spPr bwMode="auto">
          <a:xfrm>
            <a:off x="2987824" y="260350"/>
            <a:ext cx="4544834"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b="1" i="1" dirty="0">
                <a:solidFill>
                  <a:schemeClr val="hlink"/>
                </a:solidFill>
                <a:latin typeface="Arial" panose="020B0604020202020204" pitchFamily="34" charset="0"/>
                <a:cs typeface="Arial" panose="020B0604020202020204" pitchFamily="34" charset="0"/>
              </a:rPr>
              <a:t>Chemical stability profile of Citalopram:</a:t>
            </a:r>
            <a:endParaRPr lang="bg-BG" altLang="en-US" b="1" i="1" dirty="0">
              <a:solidFill>
                <a:schemeClr val="hlin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4185738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ChangeArrowheads="1"/>
          </p:cNvSpPr>
          <p:nvPr/>
        </p:nvSpPr>
        <p:spPr bwMode="auto">
          <a:xfrm>
            <a:off x="1258888" y="1124744"/>
            <a:ext cx="7129462" cy="52629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indent="2286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indent="0" algn="just">
              <a:buAutoNum type="arabicPeriod"/>
            </a:pPr>
            <a:r>
              <a:rPr lang="bg-BG" altLang="en-US" sz="1600" b="1" i="1" dirty="0" smtClean="0">
                <a:solidFill>
                  <a:srgbClr val="0000FF"/>
                </a:solidFill>
                <a:cs typeface="Arial" panose="020B0604020202020204" pitchFamily="34" charset="0"/>
              </a:rPr>
              <a:t>Specificity</a:t>
            </a:r>
            <a:endParaRPr lang="en-US" altLang="en-US" sz="1600" b="1" i="1" dirty="0" smtClean="0">
              <a:solidFill>
                <a:srgbClr val="0000FF"/>
              </a:solidFill>
              <a:cs typeface="Arial" panose="020B0604020202020204" pitchFamily="34" charset="0"/>
            </a:endParaRPr>
          </a:p>
          <a:p>
            <a:pPr indent="0" algn="just"/>
            <a:r>
              <a:rPr lang="en-US" altLang="en-US" sz="1600" dirty="0" smtClean="0">
                <a:cs typeface="Arial" panose="020B0604020202020204" pitchFamily="34" charset="0"/>
              </a:rPr>
              <a:t>Specificity </a:t>
            </a:r>
            <a:r>
              <a:rPr lang="en-US" altLang="en-US" sz="1600" dirty="0">
                <a:cs typeface="Arial" panose="020B0604020202020204" pitchFamily="34" charset="0"/>
              </a:rPr>
              <a:t>in respect of reagents – “Placebo” solution containing all reagents without active substances was prepared. There are no peaks in the chromatogram obtained from this solution with </a:t>
            </a:r>
            <a:r>
              <a:rPr lang="en-US" altLang="en-US" sz="1600" dirty="0" err="1">
                <a:cs typeface="Arial" panose="020B0604020202020204" pitchFamily="34" charset="0"/>
              </a:rPr>
              <a:t>Rt</a:t>
            </a:r>
            <a:r>
              <a:rPr lang="en-US" altLang="en-US" sz="1600" dirty="0">
                <a:cs typeface="Arial" panose="020B0604020202020204" pitchFamily="34" charset="0"/>
              </a:rPr>
              <a:t> of  R-(–) and S-(+) citalopram.</a:t>
            </a:r>
            <a:endParaRPr lang="bg-BG" altLang="en-US" sz="1600" dirty="0">
              <a:cs typeface="Arial" panose="020B0604020202020204" pitchFamily="34" charset="0"/>
            </a:endParaRPr>
          </a:p>
          <a:p>
            <a:pPr indent="0" algn="just"/>
            <a:endParaRPr lang="en-US" altLang="en-US" sz="1600" dirty="0">
              <a:cs typeface="Arial" panose="020B0604020202020204" pitchFamily="34" charset="0"/>
            </a:endParaRPr>
          </a:p>
          <a:p>
            <a:pPr indent="0" algn="just"/>
            <a:r>
              <a:rPr lang="bg-BG" altLang="en-US" sz="1600" b="1" i="1" dirty="0">
                <a:solidFill>
                  <a:srgbClr val="0000FF"/>
                </a:solidFill>
                <a:cs typeface="Arial" panose="020B0604020202020204" pitchFamily="34" charset="0"/>
              </a:rPr>
              <a:t>2. </a:t>
            </a:r>
            <a:r>
              <a:rPr lang="en-US" altLang="en-US" sz="1600" b="1" i="1" dirty="0" smtClean="0">
                <a:solidFill>
                  <a:srgbClr val="0000FF"/>
                </a:solidFill>
                <a:cs typeface="Arial" panose="020B0604020202020204" pitchFamily="34" charset="0"/>
              </a:rPr>
              <a:t>Precision</a:t>
            </a:r>
          </a:p>
          <a:p>
            <a:pPr indent="0" algn="just"/>
            <a:r>
              <a:rPr lang="bg-BG" altLang="en-US" sz="1600" dirty="0" smtClean="0">
                <a:cs typeface="Arial" panose="020B0604020202020204" pitchFamily="34" charset="0"/>
              </a:rPr>
              <a:t>Six </a:t>
            </a:r>
            <a:r>
              <a:rPr lang="bg-BG" altLang="en-US" sz="1600" dirty="0">
                <a:cs typeface="Arial" panose="020B0604020202020204" pitchFamily="34" charset="0"/>
              </a:rPr>
              <a:t>(6) equal solutions from homogenous samples containing </a:t>
            </a:r>
            <a:r>
              <a:rPr lang="en-US" altLang="en-US" sz="1600" dirty="0">
                <a:cs typeface="Arial" panose="020B0604020202020204" pitchFamily="34" charset="0"/>
              </a:rPr>
              <a:t>(RS) c</a:t>
            </a:r>
            <a:r>
              <a:rPr lang="bg-BG" altLang="en-US" sz="1600" dirty="0">
                <a:cs typeface="Arial" panose="020B0604020202020204" pitchFamily="34" charset="0"/>
              </a:rPr>
              <a:t>italopram were analyzed by HPLC method. Standard deviation (SD) </a:t>
            </a:r>
            <a:r>
              <a:rPr lang="en-US" altLang="en-US" sz="1600" dirty="0">
                <a:cs typeface="Arial" panose="020B0604020202020204" pitchFamily="34" charset="0"/>
              </a:rPr>
              <a:t>in AU (absorption units) from area </a:t>
            </a:r>
            <a:r>
              <a:rPr lang="bg-BG" altLang="en-US" sz="1600" dirty="0">
                <a:cs typeface="Arial" panose="020B0604020202020204" pitchFamily="34" charset="0"/>
              </a:rPr>
              <a:t>and relative SD (RSD) </a:t>
            </a:r>
            <a:r>
              <a:rPr lang="en-US" altLang="en-US" sz="1600" dirty="0">
                <a:cs typeface="Arial" panose="020B0604020202020204" pitchFamily="34" charset="0"/>
              </a:rPr>
              <a:t>in % were found.</a:t>
            </a:r>
            <a:r>
              <a:rPr lang="bg-BG" altLang="en-US" sz="1600" dirty="0">
                <a:cs typeface="Arial" panose="020B0604020202020204" pitchFamily="34" charset="0"/>
              </a:rPr>
              <a:t> </a:t>
            </a:r>
            <a:endParaRPr lang="en-US" altLang="en-US" sz="1600" dirty="0">
              <a:cs typeface="Arial" panose="020B0604020202020204" pitchFamily="34" charset="0"/>
            </a:endParaRPr>
          </a:p>
          <a:p>
            <a:pPr indent="0" algn="just"/>
            <a:endParaRPr lang="en-US" altLang="en-US" sz="1600" dirty="0">
              <a:cs typeface="Arial" panose="020B0604020202020204" pitchFamily="34" charset="0"/>
            </a:endParaRPr>
          </a:p>
          <a:p>
            <a:pPr indent="0" algn="just"/>
            <a:r>
              <a:rPr lang="en-US" altLang="en-US" sz="1600" b="1" i="1" dirty="0">
                <a:solidFill>
                  <a:srgbClr val="0000FF"/>
                </a:solidFill>
                <a:cs typeface="Arial" panose="020B0604020202020204" pitchFamily="34" charset="0"/>
              </a:rPr>
              <a:t>3. Accuracy</a:t>
            </a:r>
          </a:p>
          <a:p>
            <a:pPr indent="0" algn="just"/>
            <a:r>
              <a:rPr lang="en-US" altLang="en-US" sz="1600" dirty="0">
                <a:cs typeface="Arial" panose="020B0604020202020204" pitchFamily="34" charset="0"/>
              </a:rPr>
              <a:t>Three model reference mixtures containing active substances citalopram or </a:t>
            </a:r>
            <a:r>
              <a:rPr lang="en-US" altLang="en-US" sz="1600" dirty="0" err="1">
                <a:cs typeface="Arial" panose="020B0604020202020204" pitchFamily="34" charset="0"/>
              </a:rPr>
              <a:t>escitalopram</a:t>
            </a:r>
            <a:r>
              <a:rPr lang="en-US" altLang="en-US" sz="1600" dirty="0">
                <a:cs typeface="Arial" panose="020B0604020202020204" pitchFamily="34" charset="0"/>
              </a:rPr>
              <a:t> (concentration ratio 75 – 125 % of theoretical calculated quantity) were prepared and analyzed three times each. The results were estimated on the base of RSD.</a:t>
            </a:r>
            <a:endParaRPr lang="en-US" altLang="en-US" sz="1600" b="1" i="1" dirty="0">
              <a:solidFill>
                <a:srgbClr val="0000FF"/>
              </a:solidFill>
              <a:cs typeface="Arial" panose="020B0604020202020204" pitchFamily="34" charset="0"/>
            </a:endParaRPr>
          </a:p>
          <a:p>
            <a:pPr indent="0" algn="just"/>
            <a:endParaRPr lang="en-US" altLang="en-US" sz="1600" dirty="0">
              <a:cs typeface="Arial" panose="020B0604020202020204" pitchFamily="34" charset="0"/>
            </a:endParaRPr>
          </a:p>
          <a:p>
            <a:pPr indent="0" algn="just"/>
            <a:r>
              <a:rPr lang="en-US" altLang="en-US" sz="1600" b="1" i="1" dirty="0">
                <a:solidFill>
                  <a:srgbClr val="0000FF"/>
                </a:solidFill>
                <a:cs typeface="Arial" panose="020B0604020202020204" pitchFamily="34" charset="0"/>
              </a:rPr>
              <a:t>4</a:t>
            </a:r>
            <a:r>
              <a:rPr lang="bg-BG" altLang="en-US" sz="1600" b="1" i="1" dirty="0">
                <a:solidFill>
                  <a:srgbClr val="0000FF"/>
                </a:solidFill>
                <a:cs typeface="Arial" panose="020B0604020202020204" pitchFamily="34" charset="0"/>
              </a:rPr>
              <a:t>. Limit of detection</a:t>
            </a:r>
            <a:r>
              <a:rPr lang="en-US" altLang="en-US" sz="1600" b="1" i="1" dirty="0">
                <a:solidFill>
                  <a:srgbClr val="0000FF"/>
                </a:solidFill>
                <a:cs typeface="Arial" panose="020B0604020202020204" pitchFamily="34" charset="0"/>
              </a:rPr>
              <a:t> (LOD)</a:t>
            </a:r>
            <a:endParaRPr lang="bg-BG" altLang="en-US" sz="1600" b="1" i="1" dirty="0">
              <a:solidFill>
                <a:srgbClr val="0000FF"/>
              </a:solidFill>
              <a:cs typeface="Arial" panose="020B0604020202020204" pitchFamily="34" charset="0"/>
            </a:endParaRPr>
          </a:p>
          <a:p>
            <a:pPr indent="0" algn="just"/>
            <a:endParaRPr lang="en-US" altLang="en-US" sz="1600" b="1" i="1" dirty="0">
              <a:solidFill>
                <a:srgbClr val="0000FF"/>
              </a:solidFill>
              <a:cs typeface="Arial" panose="020B0604020202020204" pitchFamily="34" charset="0"/>
            </a:endParaRPr>
          </a:p>
          <a:p>
            <a:pPr indent="0" algn="just"/>
            <a:r>
              <a:rPr lang="en-US" altLang="en-US" sz="1600" b="1" i="1" dirty="0">
                <a:solidFill>
                  <a:srgbClr val="0000FF"/>
                </a:solidFill>
                <a:cs typeface="Arial" panose="020B0604020202020204" pitchFamily="34" charset="0"/>
              </a:rPr>
              <a:t>5</a:t>
            </a:r>
            <a:r>
              <a:rPr lang="bg-BG" altLang="en-US" sz="1600" b="1" i="1" dirty="0">
                <a:solidFill>
                  <a:srgbClr val="0000FF"/>
                </a:solidFill>
                <a:cs typeface="Arial" panose="020B0604020202020204" pitchFamily="34" charset="0"/>
              </a:rPr>
              <a:t>. Limit of quantitation</a:t>
            </a:r>
            <a:r>
              <a:rPr lang="en-US" altLang="en-US" sz="1600" b="1" i="1" dirty="0">
                <a:solidFill>
                  <a:srgbClr val="0000FF"/>
                </a:solidFill>
                <a:cs typeface="Arial" panose="020B0604020202020204" pitchFamily="34" charset="0"/>
              </a:rPr>
              <a:t> (LOQ)</a:t>
            </a:r>
            <a:endParaRPr lang="bg-BG" altLang="en-US" sz="1600" b="1" i="1" dirty="0">
              <a:solidFill>
                <a:srgbClr val="0000FF"/>
              </a:solidFill>
              <a:cs typeface="Arial" panose="020B0604020202020204" pitchFamily="34" charset="0"/>
            </a:endParaRPr>
          </a:p>
          <a:p>
            <a:pPr algn="just"/>
            <a:endParaRPr lang="en-US" altLang="en-US" sz="1600" dirty="0">
              <a:cs typeface="Arial" panose="020B0604020202020204" pitchFamily="34" charset="0"/>
            </a:endParaRPr>
          </a:p>
        </p:txBody>
      </p:sp>
      <p:sp>
        <p:nvSpPr>
          <p:cNvPr id="20485" name="Rectangle 5"/>
          <p:cNvSpPr>
            <a:spLocks noChangeArrowheads="1"/>
          </p:cNvSpPr>
          <p:nvPr/>
        </p:nvSpPr>
        <p:spPr bwMode="auto">
          <a:xfrm>
            <a:off x="5796136" y="539388"/>
            <a:ext cx="253152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b="1" dirty="0">
                <a:solidFill>
                  <a:srgbClr val="0000FF"/>
                </a:solidFill>
                <a:latin typeface="Arial" panose="020B0604020202020204" pitchFamily="34" charset="0"/>
                <a:cs typeface="Arial" panose="020B0604020202020204" pitchFamily="34" charset="0"/>
              </a:rPr>
              <a:t>Validation procedure</a:t>
            </a:r>
            <a:r>
              <a:rPr lang="en-US" altLang="en-US" dirty="0">
                <a:latin typeface="Arial" panose="020B0604020202020204" pitchFamily="34" charset="0"/>
                <a:cs typeface="Arial" panose="020B0604020202020204" pitchFamily="34" charset="0"/>
              </a:rPr>
              <a:t> </a:t>
            </a:r>
            <a:endParaRPr lang="bg-BG"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15482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ChangeArrowheads="1"/>
          </p:cNvSpPr>
          <p:nvPr/>
        </p:nvSpPr>
        <p:spPr bwMode="auto">
          <a:xfrm>
            <a:off x="755650" y="1352957"/>
            <a:ext cx="7775575" cy="4524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indent="228600">
              <a:tabLst>
                <a:tab pos="228600" algn="l"/>
              </a:tabLst>
              <a:defRPr>
                <a:solidFill>
                  <a:schemeClr val="tx1"/>
                </a:solidFill>
                <a:latin typeface="Arial" panose="020B0604020202020204" pitchFamily="34" charset="0"/>
              </a:defRPr>
            </a:lvl1pPr>
            <a:lvl2pPr>
              <a:tabLst>
                <a:tab pos="228600" algn="l"/>
              </a:tabLst>
              <a:defRPr>
                <a:solidFill>
                  <a:schemeClr val="tx1"/>
                </a:solidFill>
                <a:latin typeface="Arial" panose="020B0604020202020204" pitchFamily="34" charset="0"/>
              </a:defRPr>
            </a:lvl2pPr>
            <a:lvl3pPr>
              <a:tabLst>
                <a:tab pos="228600" algn="l"/>
              </a:tabLst>
              <a:defRPr>
                <a:solidFill>
                  <a:schemeClr val="tx1"/>
                </a:solidFill>
                <a:latin typeface="Arial" panose="020B0604020202020204" pitchFamily="34" charset="0"/>
              </a:defRPr>
            </a:lvl3pPr>
            <a:lvl4pPr>
              <a:tabLst>
                <a:tab pos="228600" algn="l"/>
              </a:tabLst>
              <a:defRPr>
                <a:solidFill>
                  <a:schemeClr val="tx1"/>
                </a:solidFill>
                <a:latin typeface="Arial" panose="020B0604020202020204" pitchFamily="34" charset="0"/>
              </a:defRPr>
            </a:lvl4pPr>
            <a:lvl5pPr>
              <a:tabLst>
                <a:tab pos="228600" algn="l"/>
              </a:tabLst>
              <a:defRPr>
                <a:solidFill>
                  <a:schemeClr val="tx1"/>
                </a:solidFill>
                <a:latin typeface="Arial" panose="020B0604020202020204" pitchFamily="34" charset="0"/>
              </a:defRPr>
            </a:lvl5pPr>
            <a:lvl6pPr fontAlgn="base">
              <a:spcBef>
                <a:spcPct val="0"/>
              </a:spcBef>
              <a:spcAft>
                <a:spcPct val="0"/>
              </a:spcAft>
              <a:tabLst>
                <a:tab pos="228600" algn="l"/>
              </a:tabLst>
              <a:defRPr>
                <a:solidFill>
                  <a:schemeClr val="tx1"/>
                </a:solidFill>
                <a:latin typeface="Arial" panose="020B0604020202020204" pitchFamily="34" charset="0"/>
              </a:defRPr>
            </a:lvl6pPr>
            <a:lvl7pPr fontAlgn="base">
              <a:spcBef>
                <a:spcPct val="0"/>
              </a:spcBef>
              <a:spcAft>
                <a:spcPct val="0"/>
              </a:spcAft>
              <a:tabLst>
                <a:tab pos="228600" algn="l"/>
              </a:tabLst>
              <a:defRPr>
                <a:solidFill>
                  <a:schemeClr val="tx1"/>
                </a:solidFill>
                <a:latin typeface="Arial" panose="020B0604020202020204" pitchFamily="34" charset="0"/>
              </a:defRPr>
            </a:lvl7pPr>
            <a:lvl8pPr fontAlgn="base">
              <a:spcBef>
                <a:spcPct val="0"/>
              </a:spcBef>
              <a:spcAft>
                <a:spcPct val="0"/>
              </a:spcAft>
              <a:tabLst>
                <a:tab pos="228600" algn="l"/>
              </a:tabLst>
              <a:defRPr>
                <a:solidFill>
                  <a:schemeClr val="tx1"/>
                </a:solidFill>
                <a:latin typeface="Arial" panose="020B0604020202020204" pitchFamily="34" charset="0"/>
              </a:defRPr>
            </a:lvl8pPr>
            <a:lvl9pPr fontAlgn="base">
              <a:spcBef>
                <a:spcPct val="0"/>
              </a:spcBef>
              <a:spcAft>
                <a:spcPct val="0"/>
              </a:spcAft>
              <a:tabLst>
                <a:tab pos="228600" algn="l"/>
              </a:tabLst>
              <a:defRPr>
                <a:solidFill>
                  <a:schemeClr val="tx1"/>
                </a:solidFill>
                <a:latin typeface="Arial" panose="020B0604020202020204" pitchFamily="34" charset="0"/>
              </a:defRPr>
            </a:lvl9pPr>
          </a:lstStyle>
          <a:p>
            <a:pPr indent="0" algn="just"/>
            <a:r>
              <a:rPr lang="en-US" altLang="en-US" sz="1600" b="1" i="1" dirty="0">
                <a:solidFill>
                  <a:srgbClr val="0000FF"/>
                </a:solidFill>
                <a:cs typeface="Arial" panose="020B0604020202020204" pitchFamily="34" charset="0"/>
              </a:rPr>
              <a:t>6</a:t>
            </a:r>
            <a:r>
              <a:rPr lang="bg-BG" altLang="en-US" sz="1600" b="1" i="1" dirty="0">
                <a:solidFill>
                  <a:srgbClr val="0000FF"/>
                </a:solidFill>
                <a:cs typeface="Arial" panose="020B0604020202020204" pitchFamily="34" charset="0"/>
              </a:rPr>
              <a:t>. Linearity</a:t>
            </a:r>
          </a:p>
          <a:p>
            <a:pPr indent="0" algn="just"/>
            <a:endParaRPr lang="en-US" altLang="en-US" sz="1600" dirty="0">
              <a:cs typeface="Arial" panose="020B0604020202020204" pitchFamily="34" charset="0"/>
            </a:endParaRPr>
          </a:p>
          <a:p>
            <a:pPr indent="0" algn="just"/>
            <a:r>
              <a:rPr lang="bg-BG" altLang="en-US" sz="1600" dirty="0">
                <a:cs typeface="Arial" panose="020B0604020202020204" pitchFamily="34" charset="0"/>
              </a:rPr>
              <a:t>The analytical parameter linearity was studied in concentration ratio 9 mg – 2 mg. The accordance between the Area of peaks, measured in absorption units (AU) and concentrations in g/ml is proportional in the intervals. The correlation coefficients was found to be about 0.98853</a:t>
            </a:r>
            <a:r>
              <a:rPr lang="en-US" altLang="en-US" sz="1600" dirty="0">
                <a:cs typeface="Arial" panose="020B0604020202020204" pitchFamily="34" charset="0"/>
              </a:rPr>
              <a:t> for (RS) citalopram.</a:t>
            </a:r>
            <a:r>
              <a:rPr lang="bg-BG" altLang="en-US" sz="1600" dirty="0">
                <a:cs typeface="Arial" panose="020B0604020202020204" pitchFamily="34" charset="0"/>
              </a:rPr>
              <a:t> </a:t>
            </a:r>
          </a:p>
          <a:p>
            <a:pPr indent="0" algn="just"/>
            <a:endParaRPr lang="en-GB" altLang="en-US" sz="1600" b="1" i="1" dirty="0">
              <a:solidFill>
                <a:srgbClr val="0000FF"/>
              </a:solidFill>
              <a:cs typeface="Arial" panose="020B0604020202020204" pitchFamily="34" charset="0"/>
            </a:endParaRPr>
          </a:p>
          <a:p>
            <a:pPr indent="0" algn="just"/>
            <a:r>
              <a:rPr lang="en-GB" altLang="en-US" sz="1600" b="1" i="1" dirty="0">
                <a:solidFill>
                  <a:srgbClr val="0000FF"/>
                </a:solidFill>
                <a:cs typeface="Arial" panose="020B0604020202020204" pitchFamily="34" charset="0"/>
              </a:rPr>
              <a:t>7. System </a:t>
            </a:r>
            <a:r>
              <a:rPr lang="en-GB" altLang="en-US" sz="1600" b="1" i="1" dirty="0" err="1">
                <a:solidFill>
                  <a:srgbClr val="0000FF"/>
                </a:solidFill>
                <a:cs typeface="Arial" panose="020B0604020202020204" pitchFamily="34" charset="0"/>
              </a:rPr>
              <a:t>su</a:t>
            </a:r>
            <a:r>
              <a:rPr lang="en-US" altLang="en-US" sz="1600" b="1" i="1" dirty="0" err="1">
                <a:solidFill>
                  <a:srgbClr val="0000FF"/>
                </a:solidFill>
                <a:cs typeface="Arial" panose="020B0604020202020204" pitchFamily="34" charset="0"/>
              </a:rPr>
              <a:t>itability</a:t>
            </a:r>
            <a:r>
              <a:rPr lang="en-US" altLang="en-US" sz="1600" b="1" i="1" dirty="0">
                <a:solidFill>
                  <a:srgbClr val="0000FF"/>
                </a:solidFill>
                <a:cs typeface="Arial" panose="020B0604020202020204" pitchFamily="34" charset="0"/>
              </a:rPr>
              <a:t> test</a:t>
            </a:r>
          </a:p>
          <a:p>
            <a:pPr indent="0" algn="just"/>
            <a:endParaRPr lang="bg-BG" altLang="en-US" sz="1600" b="1" dirty="0">
              <a:solidFill>
                <a:srgbClr val="0000FF"/>
              </a:solidFill>
              <a:cs typeface="Arial" panose="020B0604020202020204" pitchFamily="34" charset="0"/>
            </a:endParaRPr>
          </a:p>
          <a:p>
            <a:pPr indent="0" algn="just"/>
            <a:r>
              <a:rPr lang="en-US" altLang="en-US" sz="1600" dirty="0">
                <a:cs typeface="Arial" panose="020B0604020202020204" pitchFamily="34" charset="0"/>
              </a:rPr>
              <a:t>For system suitability test determination some chromatographic parameters such as retention time, resolution, LOD and LOQ were appointed for optimization of conditions at different mobile phases. At mobile phase Methanol/Acetonitrile (55 : 45 v/v) and flow rate about 1ml/min the resolution of </a:t>
            </a:r>
            <a:r>
              <a:rPr lang="en-US" altLang="en-US" sz="1600" dirty="0" smtClean="0">
                <a:cs typeface="Arial" panose="020B0604020202020204" pitchFamily="34" charset="0"/>
              </a:rPr>
              <a:t>enantiomers </a:t>
            </a:r>
            <a:r>
              <a:rPr lang="en-US" altLang="en-US" sz="1600" dirty="0">
                <a:cs typeface="Arial" panose="020B0604020202020204" pitchFamily="34" charset="0"/>
              </a:rPr>
              <a:t>in (RS) citalopram is better than at the mobile phase Methanol/Acetonitrile (70 : 30 v/v) but the change of flow rate effects higher column efficiency – from 2840 to 6200 theoretical plates which is more suitable in assay and purity tests. </a:t>
            </a:r>
          </a:p>
          <a:p>
            <a:pPr indent="0" algn="just"/>
            <a:endParaRPr lang="en-US" altLang="en-US" sz="1600" dirty="0">
              <a:cs typeface="Arial" panose="020B0604020202020204" pitchFamily="34" charset="0"/>
            </a:endParaRPr>
          </a:p>
          <a:p>
            <a:pPr indent="0" algn="just"/>
            <a:r>
              <a:rPr lang="en-US" altLang="en-US" sz="1600" b="1" i="1" dirty="0">
                <a:solidFill>
                  <a:srgbClr val="0000FF"/>
                </a:solidFill>
                <a:cs typeface="Arial" panose="020B0604020202020204" pitchFamily="34" charset="0"/>
              </a:rPr>
              <a:t>8. Range</a:t>
            </a:r>
          </a:p>
        </p:txBody>
      </p:sp>
      <p:sp>
        <p:nvSpPr>
          <p:cNvPr id="21509" name="Rectangle 5"/>
          <p:cNvSpPr>
            <a:spLocks noChangeArrowheads="1"/>
          </p:cNvSpPr>
          <p:nvPr/>
        </p:nvSpPr>
        <p:spPr bwMode="auto">
          <a:xfrm>
            <a:off x="5868144" y="539388"/>
            <a:ext cx="246740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b="1" dirty="0">
                <a:solidFill>
                  <a:srgbClr val="0000FF"/>
                </a:solidFill>
                <a:latin typeface="Arial" panose="020B0604020202020204" pitchFamily="34" charset="0"/>
                <a:cs typeface="Arial" panose="020B0604020202020204" pitchFamily="34" charset="0"/>
              </a:rPr>
              <a:t>Validation procedure</a:t>
            </a:r>
            <a:endParaRPr lang="bg-BG" altLang="en-US" b="1"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069879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descr="Venlafaxine3Dan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63938" y="1125538"/>
            <a:ext cx="2160587" cy="2160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48" name="Picture 1" descr="File:Venlafaxine Enantiomers Structural Formulae.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rot="-21600000">
            <a:off x="2555875" y="3925888"/>
            <a:ext cx="4248150" cy="2085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50" name="Rectangle 6"/>
          <p:cNvSpPr>
            <a:spLocks noChangeArrowheads="1"/>
          </p:cNvSpPr>
          <p:nvPr/>
        </p:nvSpPr>
        <p:spPr bwMode="auto">
          <a:xfrm>
            <a:off x="7020272" y="6011864"/>
            <a:ext cx="145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800" b="1" dirty="0">
                <a:solidFill>
                  <a:srgbClr val="6600CC"/>
                </a:solidFill>
                <a:latin typeface="Arial" panose="020B0604020202020204" pitchFamily="34" charset="0"/>
                <a:cs typeface="Arial" panose="020B0604020202020204" pitchFamily="34" charset="0"/>
              </a:rPr>
              <a:t>V</a:t>
            </a:r>
            <a:r>
              <a:rPr lang="bg-BG" altLang="en-US" sz="1800" b="1" dirty="0">
                <a:solidFill>
                  <a:srgbClr val="6600CC"/>
                </a:solidFill>
                <a:latin typeface="Arial" panose="020B0604020202020204" pitchFamily="34" charset="0"/>
                <a:cs typeface="Arial" panose="020B0604020202020204" pitchFamily="34" charset="0"/>
              </a:rPr>
              <a:t>enlafaxine</a:t>
            </a:r>
          </a:p>
        </p:txBody>
      </p:sp>
      <p:pic>
        <p:nvPicPr>
          <p:cNvPr id="6151" name="Picture 7" descr="j019975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028384" y="260648"/>
            <a:ext cx="704850" cy="719138"/>
          </a:xfrm>
          <a:prstGeom prst="rect">
            <a:avLst/>
          </a:prstGeom>
          <a:noFill/>
          <a:extLst>
            <a:ext uri="{909E8E84-426E-40DD-AFC4-6F175D3DCCD1}">
              <a14:hiddenFill xmlns:a14="http://schemas.microsoft.com/office/drawing/2010/main" xmlns="">
                <a:solidFill>
                  <a:srgbClr val="FFFFFF"/>
                </a:solidFill>
              </a14:hiddenFill>
            </a:ext>
          </a:extLst>
        </p:spPr>
      </p:pic>
      <p:sp>
        <p:nvSpPr>
          <p:cNvPr id="6152" name="Rectangle 8"/>
          <p:cNvSpPr>
            <a:spLocks noChangeArrowheads="1"/>
          </p:cNvSpPr>
          <p:nvPr/>
        </p:nvSpPr>
        <p:spPr bwMode="auto">
          <a:xfrm>
            <a:off x="395536" y="6042027"/>
            <a:ext cx="725487"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bg-BG" altLang="en-US" b="1" dirty="0"/>
              <a:t>S</a:t>
            </a:r>
            <a:r>
              <a:rPr lang="en-US" altLang="en-US" b="1" dirty="0"/>
              <a:t>N</a:t>
            </a:r>
            <a:r>
              <a:rPr lang="bg-BG" altLang="en-US" b="1" dirty="0"/>
              <a:t>RI</a:t>
            </a:r>
            <a:r>
              <a:rPr lang="bg-BG" altLang="en-US" dirty="0"/>
              <a:t> </a:t>
            </a:r>
          </a:p>
        </p:txBody>
      </p:sp>
    </p:spTree>
    <p:extLst>
      <p:ext uri="{BB962C8B-B14F-4D97-AF65-F5344CB8AC3E}">
        <p14:creationId xmlns:p14="http://schemas.microsoft.com/office/powerpoint/2010/main" xmlns="" val="9120716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3000" fill="hold"/>
                                        <p:tgtEl>
                                          <p:spTgt spid="614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ChangeArrowheads="1"/>
          </p:cNvSpPr>
          <p:nvPr/>
        </p:nvSpPr>
        <p:spPr bwMode="auto">
          <a:xfrm>
            <a:off x="5854700" y="542007"/>
            <a:ext cx="145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800" b="1" dirty="0">
                <a:solidFill>
                  <a:srgbClr val="6600CC"/>
                </a:solidFill>
                <a:latin typeface="Arial" panose="020B0604020202020204" pitchFamily="34" charset="0"/>
                <a:cs typeface="Arial" panose="020B0604020202020204" pitchFamily="34" charset="0"/>
              </a:rPr>
              <a:t>V</a:t>
            </a:r>
            <a:r>
              <a:rPr lang="bg-BG" altLang="en-US" sz="1800" b="1" dirty="0">
                <a:solidFill>
                  <a:srgbClr val="6600CC"/>
                </a:solidFill>
                <a:latin typeface="Arial" panose="020B0604020202020204" pitchFamily="34" charset="0"/>
                <a:cs typeface="Arial" panose="020B0604020202020204" pitchFamily="34" charset="0"/>
              </a:rPr>
              <a:t>enlafaxine</a:t>
            </a:r>
          </a:p>
        </p:txBody>
      </p:sp>
      <p:sp>
        <p:nvSpPr>
          <p:cNvPr id="6" name="Rectangle 9"/>
          <p:cNvSpPr txBox="1">
            <a:spLocks noChangeArrowheads="1"/>
          </p:cNvSpPr>
          <p:nvPr/>
        </p:nvSpPr>
        <p:spPr bwMode="auto">
          <a:xfrm>
            <a:off x="1475656" y="1915889"/>
            <a:ext cx="5833194" cy="3889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ct val="0"/>
              </a:spcBef>
              <a:buFontTx/>
              <a:buBlip>
                <a:blip r:embed="rId2"/>
              </a:buBlip>
            </a:pPr>
            <a:r>
              <a:rPr lang="en-US" altLang="en-US" sz="1800" dirty="0" smtClean="0">
                <a:latin typeface="Arial" panose="020B0604020202020204" pitchFamily="34" charset="0"/>
                <a:cs typeface="Arial" panose="020B0604020202020204" pitchFamily="34" charset="0"/>
              </a:rPr>
              <a:t>More than </a:t>
            </a:r>
            <a:r>
              <a:rPr lang="bg-BG" altLang="en-US" sz="1800" dirty="0" smtClean="0">
                <a:latin typeface="Arial" panose="020B0604020202020204" pitchFamily="34" charset="0"/>
                <a:cs typeface="Arial" panose="020B0604020202020204" pitchFamily="34" charset="0"/>
              </a:rPr>
              <a:t>17 million prescriptions</a:t>
            </a:r>
            <a:r>
              <a:rPr lang="en-US" altLang="en-US" sz="1800" dirty="0" smtClean="0">
                <a:latin typeface="Arial" panose="020B0604020202020204" pitchFamily="34" charset="0"/>
                <a:cs typeface="Arial" panose="020B0604020202020204" pitchFamily="34" charset="0"/>
              </a:rPr>
              <a:t> per year;</a:t>
            </a:r>
          </a:p>
          <a:p>
            <a:pPr algn="just">
              <a:spcBef>
                <a:spcPct val="0"/>
              </a:spcBef>
              <a:buFontTx/>
              <a:buBlip>
                <a:blip r:embed="rId2"/>
              </a:buBlip>
            </a:pPr>
            <a:endParaRPr lang="en-US" altLang="en-US" sz="1800" dirty="0" smtClean="0">
              <a:latin typeface="Arial" panose="020B0604020202020204" pitchFamily="34" charset="0"/>
              <a:cs typeface="Arial" panose="020B0604020202020204" pitchFamily="34" charset="0"/>
            </a:endParaRPr>
          </a:p>
          <a:p>
            <a:pPr algn="just">
              <a:spcBef>
                <a:spcPct val="0"/>
              </a:spcBef>
              <a:buFontTx/>
              <a:buBlip>
                <a:blip r:embed="rId2"/>
              </a:buBlip>
            </a:pPr>
            <a:r>
              <a:rPr lang="en-US" altLang="en-US" sz="1800" dirty="0" smtClean="0">
                <a:latin typeface="Arial" panose="020B0604020202020204" pitchFamily="34" charset="0"/>
                <a:cs typeface="Arial" panose="020B0604020202020204" pitchFamily="34" charset="0"/>
              </a:rPr>
              <a:t>Venlafaxine </a:t>
            </a:r>
            <a:r>
              <a:rPr lang="bg-BG" altLang="en-US" sz="1800" dirty="0" smtClean="0">
                <a:latin typeface="Arial" panose="020B0604020202020204" pitchFamily="34" charset="0"/>
                <a:cs typeface="Arial" panose="020B0604020202020204" pitchFamily="34" charset="0"/>
              </a:rPr>
              <a:t> is metabolised in the body into another antidepressant drug called </a:t>
            </a:r>
            <a:r>
              <a:rPr lang="bg-BG" altLang="en-US" sz="1800" b="1" i="1" dirty="0" smtClean="0">
                <a:solidFill>
                  <a:schemeClr val="hlink"/>
                </a:solidFill>
                <a:latin typeface="Arial" panose="020B0604020202020204" pitchFamily="34" charset="0"/>
                <a:cs typeface="Arial" panose="020B0604020202020204" pitchFamily="34" charset="0"/>
              </a:rPr>
              <a:t>desvenlafaxine (O-desmethylvenlafaxine)</a:t>
            </a:r>
            <a:r>
              <a:rPr lang="bg-BG" altLang="en-US" sz="1800" dirty="0" smtClean="0">
                <a:latin typeface="Arial" panose="020B0604020202020204" pitchFamily="34" charset="0"/>
                <a:cs typeface="Arial" panose="020B0604020202020204" pitchFamily="34" charset="0"/>
              </a:rPr>
              <a:t> which is also sold as an antidepressant</a:t>
            </a:r>
            <a:r>
              <a:rPr lang="en-US" altLang="en-US" sz="1800" dirty="0">
                <a:latin typeface="Arial" panose="020B0604020202020204" pitchFamily="34" charset="0"/>
                <a:cs typeface="Arial" panose="020B0604020202020204" pitchFamily="34" charset="0"/>
              </a:rPr>
              <a:t>;</a:t>
            </a:r>
            <a:endParaRPr lang="en-US" altLang="en-US" sz="1800" dirty="0" smtClean="0">
              <a:latin typeface="Arial" panose="020B0604020202020204" pitchFamily="34" charset="0"/>
              <a:cs typeface="Arial" panose="020B0604020202020204" pitchFamily="34" charset="0"/>
            </a:endParaRPr>
          </a:p>
          <a:p>
            <a:pPr algn="just">
              <a:spcBef>
                <a:spcPct val="0"/>
              </a:spcBef>
              <a:buFontTx/>
              <a:buBlip>
                <a:blip r:embed="rId2"/>
              </a:buBlip>
            </a:pPr>
            <a:endParaRPr lang="en-US" altLang="en-US" sz="1800" dirty="0" smtClean="0">
              <a:latin typeface="Arial" panose="020B0604020202020204" pitchFamily="34" charset="0"/>
              <a:cs typeface="Arial" panose="020B0604020202020204" pitchFamily="34" charset="0"/>
            </a:endParaRPr>
          </a:p>
          <a:p>
            <a:pPr algn="just">
              <a:spcBef>
                <a:spcPct val="0"/>
              </a:spcBef>
              <a:buFontTx/>
              <a:buBlip>
                <a:blip r:embed="rId2"/>
              </a:buBlip>
            </a:pPr>
            <a:r>
              <a:rPr lang="en-US" altLang="en-US" sz="1800" dirty="0" smtClean="0">
                <a:latin typeface="Arial" panose="020B0604020202020204" pitchFamily="34" charset="0"/>
                <a:cs typeface="Arial" panose="020B0604020202020204" pitchFamily="34" charset="0"/>
              </a:rPr>
              <a:t>Huge number of generic formulations;  </a:t>
            </a:r>
          </a:p>
          <a:p>
            <a:pPr algn="just">
              <a:spcBef>
                <a:spcPct val="0"/>
              </a:spcBef>
              <a:buFontTx/>
              <a:buBlip>
                <a:blip r:embed="rId2"/>
              </a:buBlip>
            </a:pPr>
            <a:endParaRPr lang="en-US" altLang="en-US" sz="1800" dirty="0" smtClean="0">
              <a:latin typeface="Arial" panose="020B0604020202020204" pitchFamily="34" charset="0"/>
              <a:cs typeface="Arial" panose="020B0604020202020204" pitchFamily="34" charset="0"/>
            </a:endParaRPr>
          </a:p>
          <a:p>
            <a:pPr algn="just">
              <a:spcBef>
                <a:spcPct val="0"/>
              </a:spcBef>
              <a:buFontTx/>
              <a:buBlip>
                <a:blip r:embed="rId2"/>
              </a:buBlip>
            </a:pPr>
            <a:r>
              <a:rPr lang="bg-BG" altLang="en-US" sz="1800" dirty="0" smtClean="0">
                <a:latin typeface="Arial" panose="020B0604020202020204" pitchFamily="34" charset="0"/>
                <a:cs typeface="Arial" panose="020B0604020202020204" pitchFamily="34" charset="0"/>
              </a:rPr>
              <a:t>The US Food and Drug Administration body (FDA) requires all antidepressants, including venlafaxine, to carry a black box warning with a generic warning about a possible suicide risk. </a:t>
            </a:r>
            <a:endParaRPr lang="bg-BG" altLang="en-US" sz="2800" dirty="0" smtClean="0">
              <a:latin typeface="Arial" panose="020B0604020202020204" pitchFamily="34" charset="0"/>
              <a:cs typeface="Arial" panose="020B0604020202020204" pitchFamily="34" charset="0"/>
            </a:endParaRPr>
          </a:p>
          <a:p>
            <a:pPr>
              <a:buFontTx/>
              <a:buBlip>
                <a:blip r:embed="rId2"/>
              </a:buBlip>
            </a:pPr>
            <a:endParaRPr lang="bg-BG"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008381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1331640" y="980728"/>
            <a:ext cx="6769373" cy="4524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lvl1pPr>
              <a:tabLst>
                <a:tab pos="228600" algn="l"/>
              </a:tabLst>
              <a:defRPr>
                <a:solidFill>
                  <a:schemeClr val="tx1"/>
                </a:solidFill>
                <a:latin typeface="Arial" panose="020B0604020202020204" pitchFamily="34" charset="0"/>
              </a:defRPr>
            </a:lvl1pPr>
            <a:lvl2pPr>
              <a:tabLst>
                <a:tab pos="228600" algn="l"/>
              </a:tabLst>
              <a:defRPr>
                <a:solidFill>
                  <a:schemeClr val="tx1"/>
                </a:solidFill>
                <a:latin typeface="Arial" panose="020B0604020202020204" pitchFamily="34" charset="0"/>
              </a:defRPr>
            </a:lvl2pPr>
            <a:lvl3pPr>
              <a:tabLst>
                <a:tab pos="228600" algn="l"/>
              </a:tabLst>
              <a:defRPr>
                <a:solidFill>
                  <a:schemeClr val="tx1"/>
                </a:solidFill>
                <a:latin typeface="Arial" panose="020B0604020202020204" pitchFamily="34" charset="0"/>
              </a:defRPr>
            </a:lvl3pPr>
            <a:lvl4pPr>
              <a:tabLst>
                <a:tab pos="228600" algn="l"/>
              </a:tabLst>
              <a:defRPr>
                <a:solidFill>
                  <a:schemeClr val="tx1"/>
                </a:solidFill>
                <a:latin typeface="Arial" panose="020B0604020202020204" pitchFamily="34" charset="0"/>
              </a:defRPr>
            </a:lvl4pPr>
            <a:lvl5pPr>
              <a:tabLst>
                <a:tab pos="228600" algn="l"/>
              </a:tabLst>
              <a:defRPr>
                <a:solidFill>
                  <a:schemeClr val="tx1"/>
                </a:solidFill>
                <a:latin typeface="Arial" panose="020B0604020202020204" pitchFamily="34" charset="0"/>
              </a:defRPr>
            </a:lvl5pPr>
            <a:lvl6pPr fontAlgn="base">
              <a:spcBef>
                <a:spcPct val="0"/>
              </a:spcBef>
              <a:spcAft>
                <a:spcPct val="0"/>
              </a:spcAft>
              <a:tabLst>
                <a:tab pos="228600" algn="l"/>
              </a:tabLst>
              <a:defRPr>
                <a:solidFill>
                  <a:schemeClr val="tx1"/>
                </a:solidFill>
                <a:latin typeface="Arial" panose="020B0604020202020204" pitchFamily="34" charset="0"/>
              </a:defRPr>
            </a:lvl6pPr>
            <a:lvl7pPr fontAlgn="base">
              <a:spcBef>
                <a:spcPct val="0"/>
              </a:spcBef>
              <a:spcAft>
                <a:spcPct val="0"/>
              </a:spcAft>
              <a:tabLst>
                <a:tab pos="228600" algn="l"/>
              </a:tabLst>
              <a:defRPr>
                <a:solidFill>
                  <a:schemeClr val="tx1"/>
                </a:solidFill>
                <a:latin typeface="Arial" panose="020B0604020202020204" pitchFamily="34" charset="0"/>
              </a:defRPr>
            </a:lvl7pPr>
            <a:lvl8pPr fontAlgn="base">
              <a:spcBef>
                <a:spcPct val="0"/>
              </a:spcBef>
              <a:spcAft>
                <a:spcPct val="0"/>
              </a:spcAft>
              <a:tabLst>
                <a:tab pos="228600" algn="l"/>
              </a:tabLst>
              <a:defRPr>
                <a:solidFill>
                  <a:schemeClr val="tx1"/>
                </a:solidFill>
                <a:latin typeface="Arial" panose="020B0604020202020204" pitchFamily="34" charset="0"/>
              </a:defRPr>
            </a:lvl8pPr>
            <a:lvl9pPr fontAlgn="base">
              <a:spcBef>
                <a:spcPct val="0"/>
              </a:spcBef>
              <a:spcAft>
                <a:spcPct val="0"/>
              </a:spcAft>
              <a:tabLst>
                <a:tab pos="228600" algn="l"/>
              </a:tabLst>
              <a:defRPr>
                <a:solidFill>
                  <a:schemeClr val="tx1"/>
                </a:solidFill>
                <a:latin typeface="Arial" panose="020B0604020202020204" pitchFamily="34" charset="0"/>
              </a:defRPr>
            </a:lvl9pPr>
          </a:lstStyle>
          <a:p>
            <a:pPr algn="ctr"/>
            <a:r>
              <a:rPr lang="bg-BG" altLang="en-US" sz="1800" b="1" i="1" dirty="0">
                <a:solidFill>
                  <a:srgbClr val="7030A0"/>
                </a:solidFill>
                <a:cs typeface="Arial" panose="020B0604020202020204" pitchFamily="34" charset="0"/>
              </a:rPr>
              <a:t>System suitability test</a:t>
            </a:r>
          </a:p>
          <a:p>
            <a:pPr algn="just"/>
            <a:endParaRPr lang="en-US" altLang="en-US" sz="1800" b="1" i="1" dirty="0">
              <a:solidFill>
                <a:srgbClr val="FF0000"/>
              </a:solidFill>
              <a:cs typeface="Arial" panose="020B0604020202020204" pitchFamily="34" charset="0"/>
            </a:endParaRPr>
          </a:p>
          <a:p>
            <a:pPr algn="just"/>
            <a:r>
              <a:rPr lang="bg-BG" altLang="en-US" dirty="0">
                <a:cs typeface="Arial" panose="020B0604020202020204" pitchFamily="34" charset="0"/>
              </a:rPr>
              <a:t>For system suitability test determination some chromatographic parameters such as </a:t>
            </a:r>
            <a:r>
              <a:rPr lang="en-US" altLang="en-US" i="1" dirty="0">
                <a:cs typeface="Arial" panose="020B0604020202020204" pitchFamily="34" charset="0"/>
              </a:rPr>
              <a:t>limits</a:t>
            </a:r>
            <a:r>
              <a:rPr lang="en-US" altLang="en-US" dirty="0">
                <a:cs typeface="Arial" panose="020B0604020202020204" pitchFamily="34" charset="0"/>
              </a:rPr>
              <a:t>, </a:t>
            </a:r>
            <a:r>
              <a:rPr lang="bg-BG" altLang="en-US" i="1" dirty="0">
                <a:cs typeface="Arial" panose="020B0604020202020204" pitchFamily="34" charset="0"/>
              </a:rPr>
              <a:t>retention time</a:t>
            </a:r>
            <a:r>
              <a:rPr lang="bg-BG" altLang="en-US" dirty="0">
                <a:cs typeface="Arial" panose="020B0604020202020204" pitchFamily="34" charset="0"/>
              </a:rPr>
              <a:t>, </a:t>
            </a:r>
            <a:r>
              <a:rPr lang="bg-BG" altLang="en-US" i="1" dirty="0">
                <a:cs typeface="Arial" panose="020B0604020202020204" pitchFamily="34" charset="0"/>
              </a:rPr>
              <a:t>resolution</a:t>
            </a:r>
            <a:r>
              <a:rPr lang="bg-BG" altLang="en-US" dirty="0">
                <a:cs typeface="Arial" panose="020B0604020202020204" pitchFamily="34" charset="0"/>
              </a:rPr>
              <a:t> and </a:t>
            </a:r>
            <a:r>
              <a:rPr lang="bg-BG" altLang="en-US" i="1" dirty="0">
                <a:cs typeface="Arial" panose="020B0604020202020204" pitchFamily="34" charset="0"/>
              </a:rPr>
              <a:t>column efficiency </a:t>
            </a:r>
            <a:r>
              <a:rPr lang="bg-BG" altLang="en-US" dirty="0">
                <a:cs typeface="Arial" panose="020B0604020202020204" pitchFamily="34" charset="0"/>
              </a:rPr>
              <a:t>as number of theoretical plates and </a:t>
            </a:r>
            <a:r>
              <a:rPr lang="bg-BG" altLang="en-US" i="1" dirty="0">
                <a:cs typeface="Arial" panose="020B0604020202020204" pitchFamily="34" charset="0"/>
              </a:rPr>
              <a:t>capacity factors</a:t>
            </a:r>
            <a:r>
              <a:rPr lang="bg-BG" altLang="en-US" dirty="0">
                <a:cs typeface="Arial" panose="020B0604020202020204" pitchFamily="34" charset="0"/>
              </a:rPr>
              <a:t> were appointed for optimization of conditions in respect of time. </a:t>
            </a:r>
            <a:endParaRPr lang="en-US" altLang="en-US" dirty="0">
              <a:cs typeface="Arial" panose="020B0604020202020204" pitchFamily="34" charset="0"/>
            </a:endParaRPr>
          </a:p>
          <a:p>
            <a:pPr algn="just"/>
            <a:r>
              <a:rPr lang="bg-BG" altLang="en-US" dirty="0">
                <a:cs typeface="Arial" panose="020B0604020202020204" pitchFamily="34" charset="0"/>
              </a:rPr>
              <a:t>The resolution is suitable for pharmacokinetic investigations, assay and purity tests. The quantity of compound after 40 min is in the method tolerance – under +/- 2 % in respect of Area under peaks in AU. </a:t>
            </a:r>
            <a:endParaRPr lang="en-US" altLang="en-US" dirty="0">
              <a:cs typeface="Arial" panose="020B0604020202020204" pitchFamily="34" charset="0"/>
            </a:endParaRPr>
          </a:p>
          <a:p>
            <a:pPr algn="just"/>
            <a:r>
              <a:rPr lang="bg-BG" altLang="en-US" dirty="0">
                <a:cs typeface="Arial" panose="020B0604020202020204" pitchFamily="34" charset="0"/>
              </a:rPr>
              <a:t>The chromatographic profile of venlafaxine HCl is not changed. </a:t>
            </a:r>
            <a:r>
              <a:rPr lang="en-US" altLang="en-US" dirty="0">
                <a:cs typeface="Arial" panose="020B0604020202020204" pitchFamily="34" charset="0"/>
              </a:rPr>
              <a:t>Venlafaxine at pH = 2 and 9 has been hydrolyzed very slowly and at the end of investigated period the remainder is about 74 % and 43 % resp. At pH = 7.4 the concentration was increasing depending on time and the stability profile of Venlafaxine is found to be second order </a:t>
            </a:r>
            <a:r>
              <a:rPr lang="en-US" altLang="en-US" dirty="0" smtClean="0">
                <a:cs typeface="Arial" panose="020B0604020202020204" pitchFamily="34" charset="0"/>
              </a:rPr>
              <a:t>reaction.</a:t>
            </a:r>
            <a:endParaRPr lang="bg-BG" altLang="en-US" dirty="0">
              <a:cs typeface="Arial" panose="020B0604020202020204" pitchFamily="34" charset="0"/>
            </a:endParaRPr>
          </a:p>
        </p:txBody>
      </p:sp>
      <p:pic>
        <p:nvPicPr>
          <p:cNvPr id="7173" name="Picture 5" descr="j025234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5400000">
            <a:off x="7390650" y="5526950"/>
            <a:ext cx="588253" cy="54443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904313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00" name="Object 4"/>
          <p:cNvGraphicFramePr>
            <a:graphicFrameLocks noChangeAspect="1"/>
          </p:cNvGraphicFramePr>
          <p:nvPr>
            <p:extLst>
              <p:ext uri="{D42A27DB-BD31-4B8C-83A1-F6EECF244321}">
                <p14:modId xmlns:p14="http://schemas.microsoft.com/office/powerpoint/2010/main" xmlns="" val="2536491688"/>
              </p:ext>
            </p:extLst>
          </p:nvPr>
        </p:nvGraphicFramePr>
        <p:xfrm>
          <a:off x="1691680" y="1003300"/>
          <a:ext cx="5688012" cy="4344988"/>
        </p:xfrm>
        <a:graphic>
          <a:graphicData uri="http://schemas.openxmlformats.org/presentationml/2006/ole">
            <p:oleObj spid="_x0000_s2061" name="Graph" r:id="rId3" imgW="3710026" imgH="3008986" progId="">
              <p:embed/>
            </p:oleObj>
          </a:graphicData>
        </a:graphic>
      </p:graphicFrame>
      <p:sp>
        <p:nvSpPr>
          <p:cNvPr id="4101" name="Rectangle 5"/>
          <p:cNvSpPr>
            <a:spLocks noChangeArrowheads="1"/>
          </p:cNvSpPr>
          <p:nvPr/>
        </p:nvSpPr>
        <p:spPr bwMode="auto">
          <a:xfrm>
            <a:off x="6300192" y="5805264"/>
            <a:ext cx="213423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b="1" i="1" dirty="0">
                <a:solidFill>
                  <a:srgbClr val="7030A0"/>
                </a:solidFill>
              </a:rPr>
              <a:t>Venlafaxine stability</a:t>
            </a:r>
            <a:endParaRPr lang="bg-BG" altLang="en-US" b="1" i="1" dirty="0">
              <a:solidFill>
                <a:srgbClr val="7030A0"/>
              </a:solidFill>
            </a:endParaRPr>
          </a:p>
        </p:txBody>
      </p:sp>
    </p:spTree>
    <p:extLst>
      <p:ext uri="{BB962C8B-B14F-4D97-AF65-F5344CB8AC3E}">
        <p14:creationId xmlns:p14="http://schemas.microsoft.com/office/powerpoint/2010/main" xmlns="" val="18979945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6660232" y="755412"/>
            <a:ext cx="156966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b="1" i="1" dirty="0">
                <a:solidFill>
                  <a:srgbClr val="7030A0"/>
                </a:solidFill>
                <a:latin typeface="Arial" panose="020B0604020202020204" pitchFamily="34" charset="0"/>
                <a:cs typeface="Arial" panose="020B0604020202020204" pitchFamily="34" charset="0"/>
              </a:rPr>
              <a:t>Applications</a:t>
            </a:r>
            <a:endParaRPr lang="bg-BG" altLang="en-US" b="1" i="1" dirty="0">
              <a:solidFill>
                <a:srgbClr val="7030A0"/>
              </a:solidFill>
              <a:latin typeface="Arial" panose="020B0604020202020204" pitchFamily="34" charset="0"/>
              <a:cs typeface="Arial" panose="020B0604020202020204" pitchFamily="34" charset="0"/>
            </a:endParaRPr>
          </a:p>
        </p:txBody>
      </p:sp>
      <p:pic>
        <p:nvPicPr>
          <p:cNvPr id="27653"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2988" y="2442274"/>
            <a:ext cx="3024187" cy="227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5" name="Rectangle 7"/>
          <p:cNvSpPr>
            <a:spLocks noChangeArrowheads="1"/>
          </p:cNvSpPr>
          <p:nvPr/>
        </p:nvSpPr>
        <p:spPr bwMode="auto">
          <a:xfrm>
            <a:off x="2843213" y="5034662"/>
            <a:ext cx="1141659"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bg-BG" altLang="en-US" sz="1600" dirty="0">
                <a:latin typeface="Arial" panose="020B0604020202020204" pitchFamily="34" charset="0"/>
                <a:cs typeface="Arial" panose="020B0604020202020204" pitchFamily="34" charset="0"/>
              </a:rPr>
              <a:t>Metoprolo</a:t>
            </a:r>
            <a:r>
              <a:rPr lang="en-US" altLang="en-US" sz="1600" dirty="0">
                <a:latin typeface="Arial" panose="020B0604020202020204" pitchFamily="34" charset="0"/>
                <a:cs typeface="Arial" panose="020B0604020202020204" pitchFamily="34" charset="0"/>
              </a:rPr>
              <a:t>l</a:t>
            </a:r>
            <a:endParaRPr lang="bg-BG" altLang="en-US" sz="1600" dirty="0">
              <a:latin typeface="Arial" panose="020B0604020202020204" pitchFamily="34" charset="0"/>
              <a:cs typeface="Arial" panose="020B0604020202020204" pitchFamily="34" charset="0"/>
            </a:endParaRPr>
          </a:p>
        </p:txBody>
      </p:sp>
      <p:sp>
        <p:nvSpPr>
          <p:cNvPr id="27656" name="Rectangle 8"/>
          <p:cNvSpPr>
            <a:spLocks noChangeArrowheads="1"/>
          </p:cNvSpPr>
          <p:nvPr/>
        </p:nvSpPr>
        <p:spPr bwMode="auto">
          <a:xfrm>
            <a:off x="1403350" y="5033074"/>
            <a:ext cx="124252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600" dirty="0">
                <a:latin typeface="Arial" panose="020B0604020202020204" pitchFamily="34" charset="0"/>
                <a:cs typeface="Arial" panose="020B0604020202020204" pitchFamily="34" charset="0"/>
              </a:rPr>
              <a:t>Venlafaxine</a:t>
            </a:r>
            <a:endParaRPr lang="bg-BG" altLang="en-US" sz="1600" dirty="0">
              <a:latin typeface="Arial" panose="020B0604020202020204" pitchFamily="34" charset="0"/>
              <a:cs typeface="Arial" panose="020B0604020202020204" pitchFamily="34" charset="0"/>
            </a:endParaRPr>
          </a:p>
        </p:txBody>
      </p:sp>
      <p:sp>
        <p:nvSpPr>
          <p:cNvPr id="27659" name="Rectangle 11"/>
          <p:cNvSpPr>
            <a:spLocks noGrp="1" noChangeArrowheads="1"/>
          </p:cNvSpPr>
          <p:nvPr>
            <p:ph type="body" sz="half" idx="2"/>
          </p:nvPr>
        </p:nvSpPr>
        <p:spPr>
          <a:xfrm>
            <a:off x="4427984" y="3162999"/>
            <a:ext cx="4038600" cy="1549400"/>
          </a:xfrm>
        </p:spPr>
        <p:txBody>
          <a:bodyPr/>
          <a:lstStyle/>
          <a:p>
            <a:r>
              <a:rPr lang="en-US" altLang="en-US" sz="1600" dirty="0">
                <a:latin typeface="Arial" panose="020B0604020202020204" pitchFamily="34" charset="0"/>
                <a:cs typeface="Arial" panose="020B0604020202020204" pitchFamily="34" charset="0"/>
              </a:rPr>
              <a:t>Quality control of patent, generic and illegal formulations;</a:t>
            </a:r>
          </a:p>
          <a:p>
            <a:r>
              <a:rPr lang="en-US" altLang="en-US" sz="1600" dirty="0">
                <a:latin typeface="Arial" panose="020B0604020202020204" pitchFamily="34" charset="0"/>
                <a:cs typeface="Arial" panose="020B0604020202020204" pitchFamily="34" charset="0"/>
              </a:rPr>
              <a:t>Pharmacokinetic studies;</a:t>
            </a:r>
          </a:p>
          <a:p>
            <a:r>
              <a:rPr lang="en-US" altLang="en-US" sz="1600" dirty="0">
                <a:latin typeface="Arial" panose="020B0604020202020204" pitchFamily="34" charset="0"/>
                <a:cs typeface="Arial" panose="020B0604020202020204" pitchFamily="34" charset="0"/>
              </a:rPr>
              <a:t>Creating of complete drug profile;</a:t>
            </a:r>
          </a:p>
          <a:p>
            <a:r>
              <a:rPr lang="en-US" altLang="en-US" sz="1600" dirty="0">
                <a:latin typeface="Arial" panose="020B0604020202020204" pitchFamily="34" charset="0"/>
                <a:cs typeface="Arial" panose="020B0604020202020204" pitchFamily="34" charset="0"/>
              </a:rPr>
              <a:t>Determination in drug combinations.</a:t>
            </a:r>
            <a:endParaRPr lang="bg-BG"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1739653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body" idx="1"/>
          </p:nvPr>
        </p:nvSpPr>
        <p:spPr>
          <a:xfrm>
            <a:off x="899592" y="2060848"/>
            <a:ext cx="7416824" cy="3096344"/>
          </a:xfrm>
        </p:spPr>
        <p:txBody>
          <a:bodyPr>
            <a:normAutofit/>
          </a:bodyPr>
          <a:lstStyle/>
          <a:p>
            <a:pPr algn="just"/>
            <a:r>
              <a:rPr lang="en-US" altLang="en-US" sz="1800" b="1" dirty="0">
                <a:solidFill>
                  <a:srgbClr val="000099"/>
                </a:solidFill>
                <a:latin typeface="Arial" panose="020B0604020202020204" pitchFamily="34" charset="0"/>
                <a:cs typeface="Arial" panose="020B0604020202020204" pitchFamily="34" charset="0"/>
              </a:rPr>
              <a:t>Developing of analytical programs with varying elements;</a:t>
            </a:r>
          </a:p>
          <a:p>
            <a:pPr algn="just"/>
            <a:endParaRPr lang="en-US" altLang="en-US" sz="1800" b="1" dirty="0">
              <a:solidFill>
                <a:srgbClr val="000099"/>
              </a:solidFill>
              <a:latin typeface="Arial" panose="020B0604020202020204" pitchFamily="34" charset="0"/>
              <a:cs typeface="Arial" panose="020B0604020202020204" pitchFamily="34" charset="0"/>
            </a:endParaRPr>
          </a:p>
          <a:p>
            <a:pPr algn="just"/>
            <a:r>
              <a:rPr lang="en-US" altLang="en-US" sz="1800" b="1" dirty="0">
                <a:solidFill>
                  <a:srgbClr val="000099"/>
                </a:solidFill>
                <a:latin typeface="Arial" panose="020B0604020202020204" pitchFamily="34" charset="0"/>
                <a:cs typeface="Arial" panose="020B0604020202020204" pitchFamily="34" charset="0"/>
              </a:rPr>
              <a:t>Creating complete and with on-line free access drugs profiles;</a:t>
            </a:r>
          </a:p>
          <a:p>
            <a:pPr algn="just">
              <a:buFontTx/>
              <a:buNone/>
            </a:pPr>
            <a:endParaRPr lang="en-US" altLang="en-US" sz="1800" b="1" dirty="0">
              <a:solidFill>
                <a:srgbClr val="000099"/>
              </a:solidFill>
              <a:latin typeface="Arial" panose="020B0604020202020204" pitchFamily="34" charset="0"/>
              <a:cs typeface="Arial" panose="020B0604020202020204" pitchFamily="34" charset="0"/>
            </a:endParaRPr>
          </a:p>
          <a:p>
            <a:pPr algn="just"/>
            <a:r>
              <a:rPr lang="en-US" altLang="en-US" sz="1800" b="1" dirty="0">
                <a:solidFill>
                  <a:srgbClr val="000099"/>
                </a:solidFill>
                <a:latin typeface="Arial" panose="020B0604020202020204" pitchFamily="34" charset="0"/>
                <a:cs typeface="Arial" panose="020B0604020202020204" pitchFamily="34" charset="0"/>
              </a:rPr>
              <a:t>Creating chiral HPLC procedure for quality control of antidepressants venlafaxine </a:t>
            </a:r>
            <a:r>
              <a:rPr lang="en-US" altLang="en-US" sz="1800" b="1" dirty="0" err="1">
                <a:solidFill>
                  <a:srgbClr val="000099"/>
                </a:solidFill>
                <a:latin typeface="Arial" panose="020B0604020202020204" pitchFamily="34" charset="0"/>
                <a:cs typeface="Arial" panose="020B0604020202020204" pitchFamily="34" charset="0"/>
              </a:rPr>
              <a:t>HCl</a:t>
            </a:r>
            <a:r>
              <a:rPr lang="en-US" altLang="en-US" sz="1800" b="1" dirty="0">
                <a:solidFill>
                  <a:srgbClr val="000099"/>
                </a:solidFill>
                <a:latin typeface="Arial" panose="020B0604020202020204" pitchFamily="34" charset="0"/>
                <a:cs typeface="Arial" panose="020B0604020202020204" pitchFamily="34" charset="0"/>
              </a:rPr>
              <a:t> and</a:t>
            </a:r>
            <a:r>
              <a:rPr lang="bg-BG" altLang="en-US" sz="1800" b="1" dirty="0">
                <a:solidFill>
                  <a:srgbClr val="000099"/>
                </a:solidFill>
                <a:latin typeface="Arial" panose="020B0604020202020204" pitchFamily="34" charset="0"/>
                <a:cs typeface="Arial" panose="020B0604020202020204" pitchFamily="34" charset="0"/>
              </a:rPr>
              <a:t> </a:t>
            </a:r>
            <a:r>
              <a:rPr lang="en-US" altLang="en-US" sz="1800" b="1" dirty="0">
                <a:solidFill>
                  <a:srgbClr val="000099"/>
                </a:solidFill>
                <a:latin typeface="Arial" panose="020B0604020202020204" pitchFamily="34" charset="0"/>
                <a:cs typeface="Arial" panose="020B0604020202020204" pitchFamily="34" charset="0"/>
              </a:rPr>
              <a:t>citalopram at different chromatographic condition. The methods is validated in respect of purposes of pharmaceutical and toxicological practices for venlafaxine </a:t>
            </a:r>
            <a:r>
              <a:rPr lang="en-US" altLang="en-US" sz="1800" b="1" dirty="0" err="1">
                <a:solidFill>
                  <a:srgbClr val="000099"/>
                </a:solidFill>
                <a:latin typeface="Arial" panose="020B0604020202020204" pitchFamily="34" charset="0"/>
                <a:cs typeface="Arial" panose="020B0604020202020204" pitchFamily="34" charset="0"/>
              </a:rPr>
              <a:t>HCl</a:t>
            </a:r>
            <a:r>
              <a:rPr lang="en-US" altLang="en-US" sz="1800" b="1" dirty="0">
                <a:solidFill>
                  <a:srgbClr val="000099"/>
                </a:solidFill>
                <a:latin typeface="Arial" panose="020B0604020202020204" pitchFamily="34" charset="0"/>
                <a:cs typeface="Arial" panose="020B0604020202020204" pitchFamily="34" charset="0"/>
              </a:rPr>
              <a:t> and citalopram and their binary mixtures</a:t>
            </a:r>
            <a:r>
              <a:rPr lang="en-US" altLang="en-US" sz="1800" b="1" dirty="0" smtClean="0">
                <a:solidFill>
                  <a:srgbClr val="000099"/>
                </a:solidFill>
                <a:latin typeface="Arial" panose="020B0604020202020204" pitchFamily="34" charset="0"/>
                <a:cs typeface="Arial" panose="020B0604020202020204" pitchFamily="34" charset="0"/>
              </a:rPr>
              <a:t>.</a:t>
            </a:r>
            <a:endParaRPr lang="bg-BG" altLang="en-US" sz="1800" dirty="0">
              <a:solidFill>
                <a:srgbClr val="000099"/>
              </a:solidFill>
              <a:latin typeface="Arial" panose="020B0604020202020204" pitchFamily="34" charset="0"/>
              <a:cs typeface="Arial" panose="020B0604020202020204" pitchFamily="34" charset="0"/>
            </a:endParaRPr>
          </a:p>
        </p:txBody>
      </p:sp>
      <p:sp>
        <p:nvSpPr>
          <p:cNvPr id="25604" name="Rectangle 4"/>
          <p:cNvSpPr>
            <a:spLocks noChangeArrowheads="1"/>
          </p:cNvSpPr>
          <p:nvPr/>
        </p:nvSpPr>
        <p:spPr bwMode="auto">
          <a:xfrm>
            <a:off x="1259632" y="1124743"/>
            <a:ext cx="170973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ltLang="en-US" b="1" dirty="0" smtClean="0">
                <a:solidFill>
                  <a:srgbClr val="000099"/>
                </a:solidFill>
                <a:latin typeface="Arial" panose="020B0604020202020204" pitchFamily="34" charset="0"/>
                <a:cs typeface="Arial" panose="020B0604020202020204" pitchFamily="34" charset="0"/>
              </a:rPr>
              <a:t>Conclusions</a:t>
            </a:r>
            <a:endParaRPr lang="bg-BG" altLang="en-US" b="1" dirty="0">
              <a:solidFill>
                <a:srgbClr val="0033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138224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all12_1024x768"/>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28600"/>
            <a:ext cx="9753600" cy="7315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807603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1329772-3BEE-4BBB-9876-220F377B57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Certificate of completion for course</Template>
  <TotalTime>0</TotalTime>
  <Words>1809</Words>
  <Application>Microsoft Office PowerPoint</Application>
  <PresentationFormat>On-screen Show (4:3)</PresentationFormat>
  <Paragraphs>162</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Graph</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2014-09-21T17:36:35Z</dcterms:created>
  <dcterms:modified xsi:type="dcterms:W3CDTF">2014-10-10T11:37:21Z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TC101641899990</vt:lpwstr>
  </property>
</Properties>
</file>