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699" r:id="rId4"/>
    <p:sldMasterId id="2147483711" r:id="rId5"/>
    <p:sldMasterId id="2147483723" r:id="rId6"/>
  </p:sldMasterIdLst>
  <p:notesMasterIdLst>
    <p:notesMasterId r:id="rId30"/>
  </p:notesMasterIdLst>
  <p:sldIdLst>
    <p:sldId id="285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71" r:id="rId16"/>
    <p:sldId id="272" r:id="rId17"/>
    <p:sldId id="281" r:id="rId18"/>
    <p:sldId id="288" r:id="rId19"/>
    <p:sldId id="291" r:id="rId20"/>
    <p:sldId id="277" r:id="rId21"/>
    <p:sldId id="282" r:id="rId22"/>
    <p:sldId id="287" r:id="rId23"/>
    <p:sldId id="292" r:id="rId24"/>
    <p:sldId id="286" r:id="rId25"/>
    <p:sldId id="293" r:id="rId26"/>
    <p:sldId id="295" r:id="rId27"/>
    <p:sldId id="297" r:id="rId28"/>
    <p:sldId id="29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9" autoAdjust="0"/>
    <p:restoredTop sz="94660"/>
  </p:normalViewPr>
  <p:slideViewPr>
    <p:cSldViewPr>
      <p:cViewPr varScale="1">
        <p:scale>
          <a:sx n="69" d="100"/>
          <a:sy n="69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6BA7B-6592-45EA-B083-07A946285E2B}" type="datetimeFigureOut">
              <a:rPr lang="en-US" smtClean="0"/>
              <a:t>8/30/2015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83E2C-106D-4262-8BCD-2B4FCDD8E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10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29057" indent="-280406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21626" indent="-224325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570276" indent="-224325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18927" indent="-224325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hangingPunct="1"/>
            <a:fld id="{A3D790A3-894C-420A-801E-27A721926C50}" type="slidenum">
              <a:rPr lang="en-US" altLang="en-US" sz="1200">
                <a:solidFill>
                  <a:srgbClr val="000000"/>
                </a:solidFill>
                <a:latin typeface="Arial" charset="0"/>
              </a:rPr>
              <a:pPr eaLnBrk="1" hangingPunct="1"/>
              <a:t>2</a:t>
            </a:fld>
            <a:endParaRPr lang="en-US" altLang="en-US" sz="1200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 h 1906"/>
                <a:gd name="T4" fmla="*/ 7420 w 5740"/>
                <a:gd name="T5" fmla="*/ 7 h 1906"/>
                <a:gd name="T6" fmla="*/ 742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741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7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42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176A5-EF24-4571-87B4-AC53ACE0A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900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CC795B-4180-40B5-9FFD-6482BF33E2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330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4EA01-C6E2-482F-A5AC-7B4F3A370A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99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ED39A-7B10-4F98-8786-96CA8538AD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85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7E63D-42B7-4735-84D6-44CEA5CA6C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063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786F0-A889-4576-96DE-ADCB4BD8D1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230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F5318-CDF6-48CA-8337-65784A5071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4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51382-A9D6-442E-ABF9-E0FEC8433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239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B5B75-D371-4B46-B03F-1ADC068096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286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E2E07-16BD-4778-9808-CBE8890CDD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6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D4DD9-DD06-4FDD-9DEC-818EBBFF2F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50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DBA4E-F3A7-4935-BF9E-45809AD7F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652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55 h 1906"/>
                <a:gd name="T4" fmla="*/ 6713 w 5740"/>
                <a:gd name="T5" fmla="*/ 55 h 1906"/>
                <a:gd name="T6" fmla="*/ 6713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741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42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C7CC0-8A8C-44F3-AB0D-0CD8635B71F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871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57E0B-FF39-4CA9-8761-374C3754F78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735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5BBBB-158F-46A2-ADBC-039408020E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897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261556-962F-4116-85B1-3CEE2B6397F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185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911CF-E49B-4576-A4AB-655B23934D91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11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B858E-2C50-470E-944C-1EB25E8F956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37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59FFB-7ACF-4FE1-9724-7EC7C81D0D1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832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7B8A0-E750-4212-8B83-C794B211525D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367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691B4-2155-437A-8F4A-4E5DF2AA27FF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714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A1804-D7B5-4705-96C0-C6CF9EF3C87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88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A356E-CE4B-4BE3-A8F6-7EA883EA970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23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2FCC7-EA4B-4E13-AAB5-A4178C43146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378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3 h 1906"/>
                <a:gd name="T4" fmla="*/ 6629 w 5740"/>
                <a:gd name="T5" fmla="*/ 73 h 1906"/>
                <a:gd name="T6" fmla="*/ 6629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741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42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82EC3-2334-40D0-AF22-D12D285E74D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2273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1DFE97-33F9-4C86-80EE-B19060AF95C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0281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DF220-F596-4EF1-BEE7-10880D3ACD0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7809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5FAB7-2EE5-4E09-8889-6F65BF9E4C3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3321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C500D-D23F-43E4-8ECB-A2717DCC129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721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4BC2-CFC1-427A-AA14-C0E52FC3A8F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125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0C6F1E-AA0A-49E3-A2AB-A8E7664CC8F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697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004A9-7294-4226-88D0-F466B79EDC25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1695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81184-EFD4-4209-AA15-0329BDC88E1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77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A08D3-B067-459D-946E-67380316CD4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9816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B2D2E-7213-4986-ABC5-43324133DA6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7383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1AEB5-F3D4-4628-A9F4-AA2B62FA165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3863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5FDBB266-0941-44CE-BFEE-3C90292FE5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156785"/>
      </p:ext>
    </p:extLst>
  </p:cSld>
  <p:clrMapOvr>
    <a:masterClrMapping/>
  </p:clrMapOvr>
  <p:transition spd="med">
    <p:cut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BF05E420-331C-41A1-AF82-ACD957EEE5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6607"/>
      </p:ext>
    </p:extLst>
  </p:cSld>
  <p:clrMapOvr>
    <a:masterClrMapping/>
  </p:clrMapOvr>
  <p:transition spd="med">
    <p:cut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191E22BC-5F14-4FF0-9F5E-E8083EBF9D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161405"/>
      </p:ext>
    </p:extLst>
  </p:cSld>
  <p:clrMapOvr>
    <a:masterClrMapping/>
  </p:clrMapOvr>
  <p:transition spd="med">
    <p:cut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51BADBAA-CFD8-44D8-8B70-CB5BFFF26C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568844"/>
      </p:ext>
    </p:extLst>
  </p:cSld>
  <p:clrMapOvr>
    <a:masterClrMapping/>
  </p:clrMapOvr>
  <p:transition spd="med">
    <p:cut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052383DB-4AAE-4C13-B5C8-61BD321E8E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313150"/>
      </p:ext>
    </p:extLst>
  </p:cSld>
  <p:clrMapOvr>
    <a:masterClrMapping/>
  </p:clrMapOvr>
  <p:transition spd="med">
    <p:cut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0EE269C3-0BA6-4388-8576-36071A11CA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105408"/>
      </p:ext>
    </p:extLst>
  </p:cSld>
  <p:clrMapOvr>
    <a:masterClrMapping/>
  </p:clrMapOvr>
  <p:transition spd="med">
    <p:cut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35C029B2-77A6-4F1D-82D4-9F1F69C0AB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740962"/>
      </p:ext>
    </p:extLst>
  </p:cSld>
  <p:clrMapOvr>
    <a:masterClrMapping/>
  </p:clrMapOvr>
  <p:transition spd="med">
    <p:cut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0DDE40AE-E30D-4638-9099-3F1D413370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22379"/>
      </p:ext>
    </p:extLst>
  </p:cSld>
  <p:clrMapOvr>
    <a:masterClrMapping/>
  </p:clrMapOvr>
  <p:transition spd="med">
    <p:cut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A85EF003-0F52-4253-BC09-A1CC754D60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853305"/>
      </p:ext>
    </p:extLst>
  </p:cSld>
  <p:clrMapOvr>
    <a:masterClrMapping/>
  </p:clrMapOvr>
  <p:transition spd="med">
    <p:cut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32DCAE84-C75A-4415-B7CE-16DC829ABE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767226"/>
      </p:ext>
    </p:extLst>
  </p:cSld>
  <p:clrMapOvr>
    <a:masterClrMapping/>
  </p:clrMapOvr>
  <p:transition spd="med">
    <p:cut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03BD2DFA-A2FB-4BF6-8111-F57C8BA19A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519409"/>
      </p:ext>
    </p:extLst>
  </p:cSld>
  <p:clrMapOvr>
    <a:masterClrMapping/>
  </p:clrMapOvr>
  <p:transition spd="med">
    <p:cut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2C6C8892-5591-43A9-A0E0-DC54ABA4F0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7154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E70DE4AF-9AE0-4039-9767-FD1E05DEEC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8796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CD6F35B4-6532-460F-8F2D-8BF9A0B7765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0788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5EDB3494-2EB8-48AB-8FE2-2B26ED14D9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9441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AF56DDA3-7EDC-4E4A-B51A-8F799F34DC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548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B45F0581-0D85-4F1E-A9D2-F5F13256C0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69940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08E136A2-AD3F-4EDF-B7AE-1DD58D1E7C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5987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2CE2CEC8-0349-4DB0-9927-EE2C44E1DF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2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C1EDDE38-1C6D-4B3C-8461-0C0D49D94B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087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D9DBF7F6-9F48-468F-87DE-DB0CC19FB8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1228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DA6B0904-BF44-4380-990B-EF241F82BE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8544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5F4E4512-72E0-4CCA-8873-3FEEB58BA640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C24720EB-02CF-4094-9AF8-B8CC1EE167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04709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E1892457-775E-4F85-A0C0-49AD194FE8A2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7E0D02AF-7B01-4CCC-A84E-57F96B8DE3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0598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9F595620-A590-4B51-A4CE-7D0C772454D7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65669418-8A30-4143-B14F-83D9C307A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101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46F2BC76-A7F3-493C-B6E5-89740D69D2BF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3479304E-6840-47E5-8134-B867666D9A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48989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AE7278B9-FB46-4793-BD8A-9F070027C659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A99332B9-88E9-4892-8A21-EB4E1D72B7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1920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1D2285BA-6D47-4841-BC97-EA5E71394EEE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754CE0C4-3F09-4245-BBDD-C600DC15BE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4576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ED31EAC5-FC5D-4763-A082-EC9533C16BC2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7FE40A3A-FED5-4E03-86D4-659DC2B8A5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009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A3EFCD48-A7AC-4569-8C04-8E6539A409B0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CDA66E2C-9B0A-47E0-AA45-D7E30BA087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0393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853AE1F1-215A-41F9-9D64-9376063727DB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E5AB4E1A-F797-4C0A-A468-159C00F46C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9150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FD3B804A-5B84-43AE-85CE-2E350AD2CC77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4FCCAF79-8BE8-454D-B4F4-0EBEC7F165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9655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0D420E59-FBE4-45A8-BD1E-92C4AFCA6758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aramond" pitchFamily="18" charset="0"/>
              </a:defRPr>
            </a:lvl1pPr>
          </a:lstStyle>
          <a:p>
            <a:pPr>
              <a:defRPr/>
            </a:pPr>
            <a:fld id="{A35D5B08-32C2-4D39-9D35-119B4A2995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655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F82B11-5324-4B4E-A23A-0CA01A8D0BD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grpSp>
        <p:nvGrpSpPr>
          <p:cNvPr id="614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615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639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615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639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615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 h 1906"/>
                <a:gd name="T4" fmla="*/ 7420 w 5740"/>
                <a:gd name="T5" fmla="*/ 7 h 1906"/>
                <a:gd name="T6" fmla="*/ 742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639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/>
          </a:p>
        </p:txBody>
      </p:sp>
      <p:sp>
        <p:nvSpPr>
          <p:cNvPr id="1639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78946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AB88B8-B1AA-4A4C-8EDA-D094BE2E9490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639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dirty="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639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55 h 1906"/>
                <a:gd name="T4" fmla="*/ 6713 w 5740"/>
                <a:gd name="T5" fmla="*/ 55 h 1906"/>
                <a:gd name="T6" fmla="*/ 6713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 dirty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639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39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12705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0337B9-921F-4BE9-8A95-A8ABAF6035FD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639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639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639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3 h 1906"/>
                <a:gd name="T4" fmla="*/ 6629 w 5740"/>
                <a:gd name="T5" fmla="*/ 73 h 1906"/>
                <a:gd name="T6" fmla="*/ 6629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00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639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639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756316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BF418CA-D11E-4E5F-B84C-EB8AC891FF6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01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ransition spd="med">
    <p:cut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6D76"/>
            </a:gs>
            <a:gs pos="100000">
              <a:srgbClr val="CCE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2B469E-03A2-40C4-A576-7239A305E41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32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4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720DDE7-5AC3-4F34-AB43-551E898F5682}" type="datetimeFigureOut">
              <a:rPr lang="en-US"/>
              <a:pPr>
                <a:defRPr/>
              </a:pPr>
              <a:t>8/30/2015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8147E4F0-3936-4A4D-9AA4-BCDCB49FB5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2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4.png"/><Relationship Id="rId4" Type="http://schemas.openxmlformats.org/officeDocument/2006/relationships/image" Target="../media/image27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3" y="2743200"/>
            <a:ext cx="53721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1168249"/>
            <a:ext cx="9047163" cy="154811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Computer modeling help in understanding molecular spectroscopic anomalies</a:t>
            </a:r>
          </a:p>
          <a:p>
            <a:pPr algn="ctr">
              <a:defRPr/>
            </a:pP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en-US" sz="2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Istvan Halasz</a:t>
            </a:r>
          </a:p>
        </p:txBody>
      </p:sp>
      <p:sp>
        <p:nvSpPr>
          <p:cNvPr id="2" name="Rectangle 1"/>
          <p:cNvSpPr/>
          <p:nvPr/>
        </p:nvSpPr>
        <p:spPr>
          <a:xfrm>
            <a:off x="91168" y="214142"/>
            <a:ext cx="8980488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6</a:t>
            </a:r>
            <a:r>
              <a:rPr lang="en-US" baseline="30000" dirty="0" smtClean="0">
                <a:solidFill>
                  <a:srgbClr val="FFFFFF"/>
                </a:solidFill>
              </a:rPr>
              <a:t>th</a:t>
            </a:r>
            <a:r>
              <a:rPr lang="en-US" dirty="0" smtClean="0">
                <a:solidFill>
                  <a:srgbClr val="FFFFFF"/>
                </a:solidFill>
              </a:rPr>
              <a:t> International Conference and Exhibition on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Analytical and Bioanalytical Techniques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Valencia, 2015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3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817688" y="5514975"/>
            <a:ext cx="12303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Zeolites</a:t>
            </a:r>
          </a:p>
        </p:txBody>
      </p:sp>
      <p:pic>
        <p:nvPicPr>
          <p:cNvPr id="3072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1179513"/>
            <a:ext cx="2667000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5151438"/>
            <a:ext cx="2865438" cy="170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6" name="Text Box 14"/>
          <p:cNvSpPr txBox="1">
            <a:spLocks noChangeArrowheads="1"/>
          </p:cNvSpPr>
          <p:nvPr/>
        </p:nvSpPr>
        <p:spPr bwMode="auto">
          <a:xfrm flipH="1">
            <a:off x="1585913" y="3489325"/>
            <a:ext cx="1905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Gels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52488" y="1244600"/>
            <a:ext cx="23272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Alkaline silicate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solutions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7938"/>
            <a:ext cx="90678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PQ is a major manufacturer of silica products</a:t>
            </a:r>
          </a:p>
        </p:txBody>
      </p:sp>
      <p:pic>
        <p:nvPicPr>
          <p:cNvPr id="30728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895600"/>
            <a:ext cx="2643188" cy="198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9" name="Line 12"/>
          <p:cNvSpPr>
            <a:spLocks noChangeShapeType="1"/>
          </p:cNvSpPr>
          <p:nvPr/>
        </p:nvSpPr>
        <p:spPr bwMode="auto">
          <a:xfrm>
            <a:off x="3505200" y="2286000"/>
            <a:ext cx="0" cy="762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0730" name="Line 12"/>
          <p:cNvSpPr>
            <a:spLocks noChangeShapeType="1"/>
          </p:cNvSpPr>
          <p:nvPr/>
        </p:nvSpPr>
        <p:spPr bwMode="auto">
          <a:xfrm flipH="1">
            <a:off x="3276600" y="4572000"/>
            <a:ext cx="0" cy="838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0731" name="Line 12"/>
          <p:cNvSpPr>
            <a:spLocks noChangeShapeType="1"/>
          </p:cNvSpPr>
          <p:nvPr/>
        </p:nvSpPr>
        <p:spPr bwMode="auto">
          <a:xfrm flipH="1" flipV="1">
            <a:off x="6675438" y="5083175"/>
            <a:ext cx="690562" cy="1746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6950" y="4683125"/>
            <a:ext cx="1200150" cy="40005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FFFFFF"/>
                </a:solidFill>
              </a:rPr>
              <a:t>melting</a:t>
            </a:r>
          </a:p>
        </p:txBody>
      </p:sp>
      <p:sp>
        <p:nvSpPr>
          <p:cNvPr id="30733" name="TextBox 14"/>
          <p:cNvSpPr txBox="1">
            <a:spLocks noChangeArrowheads="1"/>
          </p:cNvSpPr>
          <p:nvPr/>
        </p:nvSpPr>
        <p:spPr bwMode="auto">
          <a:xfrm>
            <a:off x="1497013" y="4800600"/>
            <a:ext cx="171132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FFFFFF"/>
                </a:solidFill>
              </a:rPr>
              <a:t>crystallization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 flipH="1">
            <a:off x="5548313" y="3579813"/>
            <a:ext cx="1524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Glasses</a:t>
            </a:r>
          </a:p>
        </p:txBody>
      </p:sp>
      <p:sp>
        <p:nvSpPr>
          <p:cNvPr id="30735" name="Line 12"/>
          <p:cNvSpPr>
            <a:spLocks noChangeShapeType="1"/>
          </p:cNvSpPr>
          <p:nvPr/>
        </p:nvSpPr>
        <p:spPr bwMode="auto">
          <a:xfrm flipH="1" flipV="1">
            <a:off x="5767388" y="2133600"/>
            <a:ext cx="909637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0736" name="TextBox 17"/>
          <p:cNvSpPr txBox="1">
            <a:spLocks noChangeArrowheads="1"/>
          </p:cNvSpPr>
          <p:nvPr/>
        </p:nvSpPr>
        <p:spPr bwMode="auto">
          <a:xfrm>
            <a:off x="2195513" y="2466975"/>
            <a:ext cx="931862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FFFFFF"/>
                </a:solidFill>
              </a:rPr>
              <a:t>gelling</a:t>
            </a:r>
          </a:p>
        </p:txBody>
      </p:sp>
      <p:pic>
        <p:nvPicPr>
          <p:cNvPr id="30737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38" y="5942013"/>
            <a:ext cx="954087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8" name="Picture 4"/>
          <p:cNvPicPr>
            <a:picLocks noChangeAspect="1" noChangeArrowheads="1"/>
          </p:cNvPicPr>
          <p:nvPr/>
        </p:nvPicPr>
        <p:blipFill>
          <a:blip r:embed="rId7">
            <a:lum bright="1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363" y="3124200"/>
            <a:ext cx="2306637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611" name="Picture 4"/>
          <p:cNvSpPr>
            <a:spLocks noChangeAspect="1" noChangeArrowheads="1"/>
          </p:cNvSpPr>
          <p:nvPr/>
        </p:nvSpPr>
        <p:spPr bwMode="auto">
          <a:xfrm>
            <a:off x="6919913" y="1046163"/>
            <a:ext cx="2147887" cy="162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110612" name="Picture 5"/>
          <p:cNvSpPr>
            <a:spLocks noChangeAspect="1" noChangeArrowheads="1"/>
          </p:cNvSpPr>
          <p:nvPr/>
        </p:nvSpPr>
        <p:spPr bwMode="auto">
          <a:xfrm>
            <a:off x="0" y="2579688"/>
            <a:ext cx="1676400" cy="215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86463" y="5551488"/>
            <a:ext cx="273685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Sand + alkaline salt</a:t>
            </a:r>
          </a:p>
        </p:txBody>
      </p:sp>
      <p:sp>
        <p:nvSpPr>
          <p:cNvPr id="30742" name="TextBox 17"/>
          <p:cNvSpPr txBox="1">
            <a:spLocks noChangeArrowheads="1"/>
          </p:cNvSpPr>
          <p:nvPr/>
        </p:nvSpPr>
        <p:spPr bwMode="auto">
          <a:xfrm>
            <a:off x="5986463" y="2743200"/>
            <a:ext cx="1379537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rgbClr val="FFFFFF"/>
                </a:solidFill>
              </a:rPr>
              <a:t>dissolution</a:t>
            </a:r>
          </a:p>
        </p:txBody>
      </p:sp>
      <p:sp>
        <p:nvSpPr>
          <p:cNvPr id="110615" name="Right Brace 3"/>
          <p:cNvSpPr>
            <a:spLocks/>
          </p:cNvSpPr>
          <p:nvPr/>
        </p:nvSpPr>
        <p:spPr bwMode="auto">
          <a:xfrm>
            <a:off x="457200" y="762000"/>
            <a:ext cx="2362200" cy="762000"/>
          </a:xfrm>
          <a:prstGeom prst="rightBrace">
            <a:avLst>
              <a:gd name="adj1" fmla="val 8333"/>
              <a:gd name="adj2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110616" name="Left Brace 4"/>
          <p:cNvSpPr>
            <a:spLocks/>
          </p:cNvSpPr>
          <p:nvPr/>
        </p:nvSpPr>
        <p:spPr bwMode="auto">
          <a:xfrm>
            <a:off x="457200" y="914400"/>
            <a:ext cx="1181100" cy="914400"/>
          </a:xfrm>
          <a:prstGeom prst="leftBrace">
            <a:avLst>
              <a:gd name="adj1" fmla="val 8333"/>
              <a:gd name="adj2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30745" name="Right Brace 5"/>
          <p:cNvSpPr>
            <a:spLocks/>
          </p:cNvSpPr>
          <p:nvPr/>
        </p:nvSpPr>
        <p:spPr bwMode="auto">
          <a:xfrm rot="-5400000">
            <a:off x="7262813" y="4251325"/>
            <a:ext cx="209550" cy="2736850"/>
          </a:xfrm>
          <a:prstGeom prst="rightBrace">
            <a:avLst>
              <a:gd name="adj1" fmla="val 8344"/>
              <a:gd name="adj2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45300" y="5162550"/>
            <a:ext cx="12366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Crystals</a:t>
            </a:r>
          </a:p>
        </p:txBody>
      </p:sp>
      <p:sp>
        <p:nvSpPr>
          <p:cNvPr id="9" name="Left Brace 8"/>
          <p:cNvSpPr/>
          <p:nvPr/>
        </p:nvSpPr>
        <p:spPr bwMode="auto">
          <a:xfrm>
            <a:off x="0" y="1028700"/>
            <a:ext cx="1693863" cy="5087938"/>
          </a:xfrm>
          <a:prstGeom prst="leftBrace">
            <a:avLst>
              <a:gd name="adj1" fmla="val 8333"/>
              <a:gd name="adj2" fmla="val 49700"/>
            </a:avLst>
          </a:prstGeom>
          <a:noFill/>
          <a:ln w="25400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97225"/>
            <a:ext cx="1562100" cy="101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Nano, micro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particles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pores</a:t>
            </a:r>
          </a:p>
        </p:txBody>
      </p:sp>
      <p:pic>
        <p:nvPicPr>
          <p:cNvPr id="30751" name="Picture 3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8" y="5962650"/>
            <a:ext cx="1027112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75037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26" grpId="0"/>
      <p:bldP spid="13327" grpId="0"/>
      <p:bldP spid="30729" grpId="0" animBg="1"/>
      <p:bldP spid="30730" grpId="0" animBg="1"/>
      <p:bldP spid="30731" grpId="0" animBg="1"/>
      <p:bldP spid="12" grpId="0" animBg="1"/>
      <p:bldP spid="30733" grpId="0" animBg="1"/>
      <p:bldP spid="16" grpId="0"/>
      <p:bldP spid="30735" grpId="0" animBg="1"/>
      <p:bldP spid="30736" grpId="0" animBg="1"/>
      <p:bldP spid="2" grpId="0"/>
      <p:bldP spid="30742" grpId="0" animBg="1"/>
      <p:bldP spid="30745" grpId="0" animBg="1"/>
      <p:bldP spid="7" grpId="0"/>
      <p:bldP spid="9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2201863"/>
            <a:ext cx="336550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143125" y="1447800"/>
            <a:ext cx="6834188" cy="4178300"/>
            <a:chOff x="2143650" y="1447800"/>
            <a:chExt cx="6834187" cy="4178300"/>
          </a:xfrm>
        </p:grpSpPr>
        <p:pic>
          <p:nvPicPr>
            <p:cNvPr id="11675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5712" y="1447800"/>
              <a:ext cx="5572125" cy="417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6751" name="Group 20"/>
            <p:cNvGrpSpPr>
              <a:grpSpLocks/>
            </p:cNvGrpSpPr>
            <p:nvPr/>
          </p:nvGrpSpPr>
          <p:grpSpPr bwMode="auto">
            <a:xfrm>
              <a:off x="2143650" y="3219450"/>
              <a:ext cx="5048250" cy="985837"/>
              <a:chOff x="2143650" y="3219450"/>
              <a:chExt cx="5048250" cy="985837"/>
            </a:xfrm>
          </p:grpSpPr>
          <p:sp>
            <p:nvSpPr>
              <p:cNvPr id="116752" name="TextBox 19"/>
              <p:cNvSpPr txBox="1">
                <a:spLocks noChangeArrowheads="1"/>
              </p:cNvSpPr>
              <p:nvPr/>
            </p:nvSpPr>
            <p:spPr bwMode="auto">
              <a:xfrm>
                <a:off x="6556900" y="3805237"/>
                <a:ext cx="63500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 dirty="0" smtClean="0">
                    <a:solidFill>
                      <a:srgbClr val="FF00FF"/>
                    </a:solidFill>
                    <a:latin typeface="Arial" charset="0"/>
                    <a:cs typeface="Arial" charset="0"/>
                  </a:rPr>
                  <a:t>Al</a:t>
                </a:r>
                <a:r>
                  <a:rPr lang="en-US" altLang="en-US" b="1" baseline="30000" dirty="0" smtClean="0">
                    <a:solidFill>
                      <a:srgbClr val="FF00FF"/>
                    </a:solidFill>
                    <a:latin typeface="Arial" charset="0"/>
                    <a:cs typeface="Arial" charset="0"/>
                  </a:rPr>
                  <a:t>3+</a:t>
                </a:r>
              </a:p>
            </p:txBody>
          </p:sp>
          <p:sp>
            <p:nvSpPr>
              <p:cNvPr id="116753" name="TextBox 21"/>
              <p:cNvSpPr txBox="1">
                <a:spLocks noChangeArrowheads="1"/>
              </p:cNvSpPr>
              <p:nvPr/>
            </p:nvSpPr>
            <p:spPr bwMode="auto">
              <a:xfrm>
                <a:off x="5628212" y="3781425"/>
                <a:ext cx="620713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 dirty="0" smtClean="0">
                    <a:solidFill>
                      <a:srgbClr val="FFFF00"/>
                    </a:solidFill>
                    <a:latin typeface="Arial" charset="0"/>
                    <a:cs typeface="Arial" charset="0"/>
                  </a:rPr>
                  <a:t>Si</a:t>
                </a:r>
                <a:r>
                  <a:rPr lang="en-US" altLang="en-US" b="1" baseline="30000" dirty="0" smtClean="0">
                    <a:solidFill>
                      <a:srgbClr val="FFFF00"/>
                    </a:solidFill>
                    <a:latin typeface="Arial" charset="0"/>
                    <a:cs typeface="Arial" charset="0"/>
                  </a:rPr>
                  <a:t>4+</a:t>
                </a:r>
              </a:p>
            </p:txBody>
          </p:sp>
          <p:sp>
            <p:nvSpPr>
              <p:cNvPr id="116754" name="TextBox 22"/>
              <p:cNvSpPr txBox="1">
                <a:spLocks noChangeArrowheads="1"/>
              </p:cNvSpPr>
              <p:nvPr/>
            </p:nvSpPr>
            <p:spPr bwMode="auto">
              <a:xfrm>
                <a:off x="6006037" y="3405187"/>
                <a:ext cx="577850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b="1" dirty="0" smtClean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O</a:t>
                </a:r>
                <a:r>
                  <a:rPr lang="en-US" altLang="en-US" b="1" baseline="30000" dirty="0" smtClean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2+</a:t>
                </a:r>
              </a:p>
            </p:txBody>
          </p:sp>
          <p:sp>
            <p:nvSpPr>
              <p:cNvPr id="116755" name="Oval Callout 23"/>
              <p:cNvSpPr>
                <a:spLocks noChangeArrowheads="1"/>
              </p:cNvSpPr>
              <p:nvPr/>
            </p:nvSpPr>
            <p:spPr bwMode="auto">
              <a:xfrm flipH="1">
                <a:off x="2143650" y="3219450"/>
                <a:ext cx="266700" cy="317500"/>
              </a:xfrm>
              <a:prstGeom prst="wedgeEllipseCallout">
                <a:avLst>
                  <a:gd name="adj1" fmla="val -723833"/>
                  <a:gd name="adj2" fmla="val -24750"/>
                </a:avLst>
              </a:prstGeom>
              <a:solidFill>
                <a:srgbClr val="FFFF00">
                  <a:alpha val="36862"/>
                </a:srgbClr>
              </a:solidFill>
              <a:ln w="25400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dirty="0" smtClean="0">
                    <a:solidFill>
                      <a:srgbClr val="FFFFFF"/>
                    </a:solidFill>
                  </a:rPr>
                  <a:t>=</a:t>
                </a:r>
              </a:p>
            </p:txBody>
          </p:sp>
        </p:grp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733800" y="4314825"/>
            <a:ext cx="2663825" cy="896938"/>
            <a:chOff x="3811588" y="5387975"/>
            <a:chExt cx="2663825" cy="896937"/>
          </a:xfrm>
        </p:grpSpPr>
        <p:sp>
          <p:nvSpPr>
            <p:cNvPr id="116747" name="TextBox 20"/>
            <p:cNvSpPr txBox="1">
              <a:spLocks noChangeArrowheads="1"/>
            </p:cNvSpPr>
            <p:nvPr/>
          </p:nvSpPr>
          <p:spPr bwMode="auto">
            <a:xfrm>
              <a:off x="6005513" y="5387975"/>
              <a:ext cx="4699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H</a:t>
              </a:r>
              <a:r>
                <a:rPr lang="en-US" altLang="en-US" b="1" baseline="30000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+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3811588" y="5946774"/>
              <a:ext cx="2085975" cy="338138"/>
            </a:xfrm>
            <a:prstGeom prst="rect">
              <a:avLst/>
            </a:prstGeom>
            <a:solidFill>
              <a:schemeClr val="bg2">
                <a:lumMod val="50000"/>
                <a:lumOff val="50000"/>
              </a:schemeClr>
            </a:solidFill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dirty="0">
                  <a:solidFill>
                    <a:srgbClr val="FFFFFF"/>
                  </a:solidFill>
                  <a:latin typeface="Arial" pitchFamily="34" charset="0"/>
                  <a:cs typeface="Arial" pitchFamily="34" charset="0"/>
                </a:rPr>
                <a:t>Exchangeable cation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5710238" y="5695950"/>
              <a:ext cx="346075" cy="228600"/>
            </a:xfrm>
            <a:prstGeom prst="straightConnector1">
              <a:avLst/>
            </a:prstGeom>
            <a:noFill/>
            <a:ln w="38100" cap="flat" cmpd="sng" algn="ctr">
              <a:solidFill>
                <a:schemeClr val="tx2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8" name="TextBox 17"/>
          <p:cNvSpPr txBox="1"/>
          <p:nvPr/>
        </p:nvSpPr>
        <p:spPr bwMode="auto">
          <a:xfrm>
            <a:off x="449263" y="609600"/>
            <a:ext cx="85072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Zeolites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microporous (d &lt; 2 nm) crystalline 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silicates; [SiO4] building blocks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</a:t>
            </a:r>
            <a:r>
              <a:rPr lang="en-US" sz="2000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4+ 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be </a:t>
            </a:r>
            <a:r>
              <a:rPr lang="en-US" sz="20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isomorphously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substituted by Al</a:t>
            </a:r>
            <a:r>
              <a:rPr lang="en-US" sz="2000" b="1" baseline="30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3+ 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other elements in lattice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5178425" y="4502150"/>
            <a:ext cx="3008313" cy="1357313"/>
            <a:chOff x="5346753" y="4970859"/>
            <a:chExt cx="3008965" cy="1358206"/>
          </a:xfrm>
        </p:grpSpPr>
        <p:sp>
          <p:nvSpPr>
            <p:cNvPr id="9" name="TextBox 8"/>
            <p:cNvSpPr txBox="1"/>
            <p:nvPr/>
          </p:nvSpPr>
          <p:spPr>
            <a:xfrm>
              <a:off x="5346753" y="5866798"/>
              <a:ext cx="3008965" cy="462267"/>
            </a:xfrm>
            <a:prstGeom prst="rect">
              <a:avLst/>
            </a:prstGeom>
            <a:solidFill>
              <a:srgbClr val="0000FF"/>
            </a:solidFill>
            <a:ln>
              <a:solidFill>
                <a:schemeClr val="accent1"/>
              </a:solidFill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Strong Brønsted acid!</a:t>
              </a:r>
            </a:p>
          </p:txBody>
        </p:sp>
        <p:cxnSp>
          <p:nvCxnSpPr>
            <p:cNvPr id="116746" name="Straight Arrow Connector 10"/>
            <p:cNvCxnSpPr>
              <a:cxnSpLocks noChangeShapeType="1"/>
            </p:cNvCxnSpPr>
            <p:nvPr/>
          </p:nvCxnSpPr>
          <p:spPr bwMode="auto">
            <a:xfrm flipH="1" flipV="1">
              <a:off x="6543260" y="4970859"/>
              <a:ext cx="307975" cy="877623"/>
            </a:xfrm>
            <a:prstGeom prst="straightConnector1">
              <a:avLst/>
            </a:prstGeom>
            <a:noFill/>
            <a:ln w="38100" algn="ctr">
              <a:solidFill>
                <a:srgbClr val="FFFF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17889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3"/>
          <p:cNvGrpSpPr>
            <a:grpSpLocks/>
          </p:cNvGrpSpPr>
          <p:nvPr/>
        </p:nvGrpSpPr>
        <p:grpSpPr bwMode="auto">
          <a:xfrm>
            <a:off x="76200" y="106363"/>
            <a:ext cx="8991600" cy="1236662"/>
            <a:chOff x="0" y="306388"/>
            <a:chExt cx="9144000" cy="1236662"/>
          </a:xfrm>
        </p:grpSpPr>
        <p:sp>
          <p:nvSpPr>
            <p:cNvPr id="3" name="TextBox 2"/>
            <p:cNvSpPr txBox="1"/>
            <p:nvPr/>
          </p:nvSpPr>
          <p:spPr>
            <a:xfrm>
              <a:off x="0" y="306388"/>
              <a:ext cx="9144000" cy="5238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b="1" u="sng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Modeling </a:t>
              </a:r>
              <a:r>
                <a:rPr lang="en-US" sz="2800" b="1" u="sng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UV spectra of microporous titanium silicates 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18225" y="838200"/>
              <a:ext cx="7397212" cy="4000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Quantum mechanical/molecular mechanical, QM/MM, approach</a:t>
              </a:r>
            </a:p>
          </p:txBody>
        </p:sp>
        <p:sp>
          <p:nvSpPr>
            <p:cNvPr id="89134" name="TextBox 8"/>
            <p:cNvSpPr txBox="1">
              <a:spLocks noChangeArrowheads="1"/>
            </p:cNvSpPr>
            <p:nvPr/>
          </p:nvSpPr>
          <p:spPr bwMode="auto">
            <a:xfrm>
              <a:off x="598488" y="1143000"/>
              <a:ext cx="35433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FFFF00"/>
                  </a:solidFill>
                </a:rPr>
                <a:t>TDDFT spectrum calculations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400050" y="1360488"/>
            <a:ext cx="8645525" cy="2479675"/>
            <a:chOff x="392113" y="1343025"/>
            <a:chExt cx="8645525" cy="2479675"/>
          </a:xfrm>
        </p:grpSpPr>
        <p:sp>
          <p:nvSpPr>
            <p:cNvPr id="7" name="TextBox 6"/>
            <p:cNvSpPr txBox="1"/>
            <p:nvPr/>
          </p:nvSpPr>
          <p:spPr>
            <a:xfrm>
              <a:off x="392113" y="1962150"/>
              <a:ext cx="4292600" cy="7381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u="sng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TS-1 catalyst</a:t>
              </a:r>
              <a:r>
                <a:rPr lang="en-US" sz="20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;  </a:t>
              </a:r>
              <a:r>
                <a:rPr lang="en-US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MFI structure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Contains isomorphously inserted Ti</a:t>
              </a:r>
              <a:r>
                <a:rPr lang="en-US" b="1" baseline="30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4+</a:t>
              </a:r>
            </a:p>
          </p:txBody>
        </p:sp>
        <p:pic>
          <p:nvPicPr>
            <p:cNvPr id="89130" name="Picture 4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6850" y="1343025"/>
              <a:ext cx="3760788" cy="247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9131" name="Straight Arrow Connector 4"/>
            <p:cNvCxnSpPr>
              <a:cxnSpLocks noChangeShapeType="1"/>
            </p:cNvCxnSpPr>
            <p:nvPr/>
          </p:nvCxnSpPr>
          <p:spPr bwMode="auto">
            <a:xfrm>
              <a:off x="4757738" y="2527300"/>
              <a:ext cx="1552575" cy="22225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38125" y="3263900"/>
            <a:ext cx="8142288" cy="3409950"/>
            <a:chOff x="238125" y="3279775"/>
            <a:chExt cx="8142288" cy="3409950"/>
          </a:xfrm>
        </p:grpSpPr>
        <p:grpSp>
          <p:nvGrpSpPr>
            <p:cNvPr id="89093" name="Group 44"/>
            <p:cNvGrpSpPr>
              <a:grpSpLocks/>
            </p:cNvGrpSpPr>
            <p:nvPr/>
          </p:nvGrpSpPr>
          <p:grpSpPr bwMode="auto">
            <a:xfrm>
              <a:off x="238125" y="3279775"/>
              <a:ext cx="8142288" cy="3409950"/>
              <a:chOff x="237761" y="3279775"/>
              <a:chExt cx="8142287" cy="3409950"/>
            </a:xfrm>
          </p:grpSpPr>
          <p:grpSp>
            <p:nvGrpSpPr>
              <p:cNvPr id="89095" name="Group 75"/>
              <p:cNvGrpSpPr>
                <a:grpSpLocks/>
              </p:cNvGrpSpPr>
              <p:nvPr/>
            </p:nvGrpSpPr>
            <p:grpSpPr bwMode="auto">
              <a:xfrm>
                <a:off x="1164861" y="5695950"/>
                <a:ext cx="7215187" cy="993775"/>
                <a:chOff x="1093895" y="5695890"/>
                <a:chExt cx="7215828" cy="993915"/>
              </a:xfrm>
            </p:grpSpPr>
            <p:sp>
              <p:nvSpPr>
                <p:cNvPr id="89117" name="TextBox 54"/>
                <p:cNvSpPr txBox="1">
                  <a:spLocks noChangeArrowheads="1"/>
                </p:cNvSpPr>
                <p:nvPr/>
              </p:nvSpPr>
              <p:spPr bwMode="auto">
                <a:xfrm>
                  <a:off x="5606739" y="5861221"/>
                  <a:ext cx="2702984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dirty="0" smtClean="0">
                      <a:solidFill>
                        <a:srgbClr val="FFFF00"/>
                      </a:solidFill>
                    </a:rPr>
                    <a:t>R     CH    CH</a:t>
                  </a:r>
                  <a:r>
                    <a:rPr lang="en-US" altLang="en-US" baseline="-25000" dirty="0" smtClean="0">
                      <a:solidFill>
                        <a:srgbClr val="FFFF00"/>
                      </a:solidFill>
                    </a:rPr>
                    <a:t>2  </a:t>
                  </a:r>
                  <a:r>
                    <a:rPr lang="en-US" altLang="en-US" dirty="0" smtClean="0">
                      <a:solidFill>
                        <a:srgbClr val="FFFF00"/>
                      </a:solidFill>
                    </a:rPr>
                    <a:t>+ 3 H</a:t>
                  </a:r>
                  <a:r>
                    <a:rPr lang="en-US" altLang="en-US" baseline="-25000" dirty="0" smtClean="0">
                      <a:solidFill>
                        <a:srgbClr val="FFFF00"/>
                      </a:solidFill>
                    </a:rPr>
                    <a:t>2</a:t>
                  </a:r>
                  <a:r>
                    <a:rPr lang="en-US" altLang="en-US" dirty="0" smtClean="0">
                      <a:solidFill>
                        <a:srgbClr val="FFFF00"/>
                      </a:solidFill>
                    </a:rPr>
                    <a:t>O</a:t>
                  </a:r>
                </a:p>
              </p:txBody>
            </p:sp>
            <p:grpSp>
              <p:nvGrpSpPr>
                <p:cNvPr id="89118" name="Group 74"/>
                <p:cNvGrpSpPr>
                  <a:grpSpLocks/>
                </p:cNvGrpSpPr>
                <p:nvPr/>
              </p:nvGrpSpPr>
              <p:grpSpPr bwMode="auto">
                <a:xfrm>
                  <a:off x="1093895" y="5695890"/>
                  <a:ext cx="5802048" cy="993915"/>
                  <a:chOff x="1031278" y="5695890"/>
                  <a:chExt cx="5802048" cy="993915"/>
                </a:xfrm>
              </p:grpSpPr>
              <p:cxnSp>
                <p:nvCxnSpPr>
                  <p:cNvPr id="89119" name="Straight Arrow Connector 40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3952591" y="6096000"/>
                    <a:ext cx="1515362" cy="0"/>
                  </a:xfrm>
                  <a:prstGeom prst="straightConnector1">
                    <a:avLst/>
                  </a:prstGeom>
                  <a:noFill/>
                  <a:ln w="38100" algn="ctr">
                    <a:solidFill>
                      <a:srgbClr val="FFFF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89120" name="Text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289591" y="5695890"/>
                    <a:ext cx="665567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1pPr>
                    <a:lvl2pPr marL="742950" indent="-28575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2pPr>
                    <a:lvl3pPr marL="11430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3pPr>
                    <a:lvl4pPr marL="16002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4pPr>
                    <a:lvl5pPr marL="20574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TS-1</a:t>
                    </a:r>
                  </a:p>
                </p:txBody>
              </p:sp>
              <p:grpSp>
                <p:nvGrpSpPr>
                  <p:cNvPr id="89121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1031278" y="5915236"/>
                    <a:ext cx="2921313" cy="400110"/>
                    <a:chOff x="1135182" y="5895945"/>
                    <a:chExt cx="2921313" cy="400110"/>
                  </a:xfrm>
                </p:grpSpPr>
                <p:sp>
                  <p:nvSpPr>
                    <p:cNvPr id="89125" name="TextBox 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35182" y="5895945"/>
                      <a:ext cx="1864613" cy="40011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1pPr>
                      <a:lvl2pPr marL="742950" indent="-28575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2pPr>
                      <a:lvl3pPr marL="11430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3pPr>
                      <a:lvl4pPr marL="16002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4pPr>
                      <a:lvl5pPr marL="20574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mtClean="0">
                          <a:solidFill>
                            <a:srgbClr val="FFFF00"/>
                          </a:solidFill>
                        </a:rPr>
                        <a:t>R     CH</a:t>
                      </a:r>
                      <a:r>
                        <a:rPr lang="en-US" altLang="en-US" baseline="-25000" smtClean="0">
                          <a:solidFill>
                            <a:srgbClr val="FFFF00"/>
                          </a:solidFill>
                        </a:rPr>
                        <a:t>2</a:t>
                      </a:r>
                      <a:r>
                        <a:rPr lang="en-US" altLang="en-US" smtClean="0">
                          <a:solidFill>
                            <a:srgbClr val="FFFF00"/>
                          </a:solidFill>
                        </a:rPr>
                        <a:t>     CH</a:t>
                      </a:r>
                      <a:r>
                        <a:rPr lang="en-US" altLang="en-US" baseline="-25000" smtClean="0">
                          <a:solidFill>
                            <a:srgbClr val="FFFF00"/>
                          </a:solidFill>
                        </a:rPr>
                        <a:t>3</a:t>
                      </a:r>
                    </a:p>
                  </p:txBody>
                </p:sp>
                <p:sp>
                  <p:nvSpPr>
                    <p:cNvPr id="89126" name="Rectangle 4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95600" y="5895945"/>
                      <a:ext cx="1160895" cy="40011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1pPr>
                      <a:lvl2pPr marL="742950" indent="-28575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2pPr>
                      <a:lvl3pPr marL="11430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3pPr>
                      <a:lvl4pPr marL="16002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4pPr>
                      <a:lvl5pPr marL="20574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mtClean="0">
                          <a:solidFill>
                            <a:srgbClr val="FFFF00"/>
                          </a:solidFill>
                        </a:rPr>
                        <a:t>+ 2 H</a:t>
                      </a:r>
                      <a:r>
                        <a:rPr lang="en-US" altLang="en-US" baseline="-25000" smtClean="0">
                          <a:solidFill>
                            <a:srgbClr val="FFFF00"/>
                          </a:solidFill>
                        </a:rPr>
                        <a:t>2</a:t>
                      </a:r>
                      <a:r>
                        <a:rPr lang="en-US" altLang="en-US" smtClean="0">
                          <a:solidFill>
                            <a:srgbClr val="FFFF00"/>
                          </a:solidFill>
                        </a:rPr>
                        <a:t>O</a:t>
                      </a:r>
                      <a:r>
                        <a:rPr lang="en-US" altLang="en-US" baseline="-25000" smtClean="0">
                          <a:solidFill>
                            <a:srgbClr val="FFFF00"/>
                          </a:solidFill>
                        </a:rPr>
                        <a:t>2</a:t>
                      </a:r>
                      <a:endParaRPr lang="en-US" altLang="en-US" smtClean="0">
                        <a:solidFill>
                          <a:srgbClr val="FFFFFF"/>
                        </a:solidFill>
                      </a:endParaRPr>
                    </a:p>
                  </p:txBody>
                </p:sp>
                <p:cxnSp>
                  <p:nvCxnSpPr>
                    <p:cNvPr id="89127" name="Straight Connector 45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447800" y="6096000"/>
                      <a:ext cx="191794" cy="0"/>
                    </a:xfrm>
                    <a:prstGeom prst="line">
                      <a:avLst/>
                    </a:prstGeom>
                    <a:noFill/>
                    <a:ln w="12700" algn="ctr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  <p:cxnSp>
                  <p:nvCxnSpPr>
                    <p:cNvPr id="89128" name="Straight Connector 49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2177411" y="6115291"/>
                      <a:ext cx="191794" cy="0"/>
                    </a:xfrm>
                    <a:prstGeom prst="line">
                      <a:avLst/>
                    </a:prstGeom>
                    <a:noFill/>
                    <a:ln w="12700" algn="ctr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cxnSp>
                <p:nvCxnSpPr>
                  <p:cNvPr id="89122" name="Straight Connector 52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6310689" y="6261331"/>
                    <a:ext cx="105213" cy="15240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89123" name="Straight Connector 61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6712910" y="6261331"/>
                    <a:ext cx="120416" cy="152400"/>
                  </a:xfrm>
                  <a:prstGeom prst="line">
                    <a:avLst/>
                  </a:prstGeom>
                  <a:noFill/>
                  <a:ln w="12700" algn="ctr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89124" name="TextBox 7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375638" y="6289695"/>
                    <a:ext cx="385042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1pPr>
                    <a:lvl2pPr marL="742950" indent="-28575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2pPr>
                    <a:lvl3pPr marL="11430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3pPr>
                    <a:lvl4pPr marL="16002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4pPr>
                    <a:lvl5pPr marL="20574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O</a:t>
                    </a:r>
                  </a:p>
                </p:txBody>
              </p:sp>
            </p:grpSp>
          </p:grpSp>
          <p:grpSp>
            <p:nvGrpSpPr>
              <p:cNvPr id="89096" name="Group 43"/>
              <p:cNvGrpSpPr>
                <a:grpSpLocks/>
              </p:cNvGrpSpPr>
              <p:nvPr/>
            </p:nvGrpSpPr>
            <p:grpSpPr bwMode="auto">
              <a:xfrm>
                <a:off x="237761" y="3279775"/>
                <a:ext cx="7072312" cy="2581483"/>
                <a:chOff x="166688" y="3279775"/>
                <a:chExt cx="7072312" cy="2581483"/>
              </a:xfrm>
            </p:grpSpPr>
            <p:grpSp>
              <p:nvGrpSpPr>
                <p:cNvPr id="89097" name="Group 26"/>
                <p:cNvGrpSpPr>
                  <a:grpSpLocks/>
                </p:cNvGrpSpPr>
                <p:nvPr/>
              </p:nvGrpSpPr>
              <p:grpSpPr bwMode="auto">
                <a:xfrm>
                  <a:off x="1524000" y="4070350"/>
                  <a:ext cx="5715000" cy="1346200"/>
                  <a:chOff x="452530" y="3941479"/>
                  <a:chExt cx="6006469" cy="1475791"/>
                </a:xfrm>
              </p:grpSpPr>
              <p:grpSp>
                <p:nvGrpSpPr>
                  <p:cNvPr id="89101" name="Group 12"/>
                  <p:cNvGrpSpPr>
                    <a:grpSpLocks/>
                  </p:cNvGrpSpPr>
                  <p:nvPr/>
                </p:nvGrpSpPr>
                <p:grpSpPr bwMode="auto">
                  <a:xfrm>
                    <a:off x="452530" y="3941479"/>
                    <a:ext cx="612647" cy="1346801"/>
                    <a:chOff x="533400" y="2642277"/>
                    <a:chExt cx="612647" cy="1346801"/>
                  </a:xfrm>
                </p:grpSpPr>
                <p:grpSp>
                  <p:nvGrpSpPr>
                    <p:cNvPr id="89112" name="Group 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33400" y="3001527"/>
                      <a:ext cx="612647" cy="987551"/>
                      <a:chOff x="2130553" y="2668523"/>
                      <a:chExt cx="765048" cy="1290829"/>
                    </a:xfrm>
                  </p:grpSpPr>
                  <p:sp>
                    <p:nvSpPr>
                      <p:cNvPr id="89114" name="Hexagon 5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2062968" y="3126720"/>
                        <a:ext cx="900217" cy="765048"/>
                      </a:xfrm>
                      <a:prstGeom prst="hexagon">
                        <a:avLst>
                          <a:gd name="adj" fmla="val 24999"/>
                          <a:gd name="vf" fmla="val 115470"/>
                        </a:avLst>
                      </a:prstGeom>
                      <a:noFill/>
                      <a:ln w="9525" algn="ctr">
                        <a:solidFill>
                          <a:srgbClr val="FFFF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1pPr>
                        <a:lvl2pPr marL="742950" indent="-285750"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2pPr>
                        <a:lvl3pPr marL="1143000" indent="-228600"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3pPr>
                        <a:lvl4pPr marL="1600200" indent="-228600"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4pPr>
                        <a:lvl5pPr marL="2057400" indent="-228600"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altLang="en-US" smtClean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cxnSp>
                    <p:nvCxnSpPr>
                      <p:cNvPr id="89115" name="Straight Connector 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489544" y="2668524"/>
                        <a:ext cx="0" cy="39061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rgbClr val="FFFF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89116" name="Straight Connector 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540335" y="2668523"/>
                        <a:ext cx="0" cy="39061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rgbClr val="FFFF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  <p:sp>
                  <p:nvSpPr>
                    <p:cNvPr id="89113" name="TextBox 1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48994" y="2642277"/>
                      <a:ext cx="425116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1pPr>
                      <a:lvl2pPr marL="742950" indent="-28575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2pPr>
                      <a:lvl3pPr marL="11430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3pPr>
                      <a:lvl4pPr marL="16002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4pPr>
                      <a:lvl5pPr marL="20574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2400" smtClean="0">
                          <a:solidFill>
                            <a:srgbClr val="FFFF00"/>
                          </a:solidFill>
                        </a:rPr>
                        <a:t>O</a:t>
                      </a:r>
                    </a:p>
                  </p:txBody>
                </p:sp>
              </p:grpSp>
              <p:grpSp>
                <p:nvGrpSpPr>
                  <p:cNvPr id="89102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4932896" y="4070469"/>
                    <a:ext cx="1011993" cy="1346801"/>
                    <a:chOff x="533400" y="2642277"/>
                    <a:chExt cx="1011993" cy="1346801"/>
                  </a:xfrm>
                </p:grpSpPr>
                <p:grpSp>
                  <p:nvGrpSpPr>
                    <p:cNvPr id="89107" name="Group 1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533400" y="3001527"/>
                      <a:ext cx="612647" cy="987551"/>
                      <a:chOff x="2130553" y="2668523"/>
                      <a:chExt cx="765048" cy="1290829"/>
                    </a:xfrm>
                  </p:grpSpPr>
                  <p:sp>
                    <p:nvSpPr>
                      <p:cNvPr id="89109" name="Hexagon 16"/>
                      <p:cNvSpPr>
                        <a:spLocks noChangeArrowheads="1"/>
                      </p:cNvSpPr>
                      <p:nvPr/>
                    </p:nvSpPr>
                    <p:spPr bwMode="auto">
                      <a:xfrm rot="-5400000">
                        <a:off x="2062968" y="3126720"/>
                        <a:ext cx="900217" cy="765048"/>
                      </a:xfrm>
                      <a:prstGeom prst="hexagon">
                        <a:avLst>
                          <a:gd name="adj" fmla="val 24999"/>
                          <a:gd name="vf" fmla="val 115470"/>
                        </a:avLst>
                      </a:prstGeom>
                      <a:noFill/>
                      <a:ln w="9525" algn="ctr">
                        <a:solidFill>
                          <a:srgbClr val="FFFF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/>
                      <a:lstStyle>
                        <a:lvl1pPr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1pPr>
                        <a:lvl2pPr marL="742950" indent="-285750"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2pPr>
                        <a:lvl3pPr marL="1143000" indent="-228600"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3pPr>
                        <a:lvl4pPr marL="1600200" indent="-228600"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4pPr>
                        <a:lvl5pPr marL="2057400" indent="-228600" eaLnBrk="0" hangingPunct="0"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000">
                            <a:solidFill>
                              <a:schemeClr val="tx1"/>
                            </a:solidFill>
                            <a:latin typeface="Garamond" pitchFamily="18" charset="0"/>
                          </a:defRPr>
                        </a:lvl9pPr>
                      </a:lstStyle>
                      <a:p>
                        <a:pPr algn="ctr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endParaRPr lang="en-US" altLang="en-US" smtClean="0">
                          <a:solidFill>
                            <a:srgbClr val="FFFFFF"/>
                          </a:solidFill>
                        </a:endParaRPr>
                      </a:p>
                    </p:txBody>
                  </p:sp>
                  <p:cxnSp>
                    <p:nvCxnSpPr>
                      <p:cNvPr id="89110" name="Straight Connector 17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489544" y="2668524"/>
                        <a:ext cx="0" cy="39061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rgbClr val="FFFF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  <p:cxnSp>
                    <p:nvCxnSpPr>
                      <p:cNvPr id="89111" name="Straight Connector 18"/>
                      <p:cNvCxnSpPr>
                        <a:cxnSpLocks noChangeShapeType="1"/>
                      </p:cNvCxnSpPr>
                      <p:nvPr/>
                    </p:nvCxnSpPr>
                    <p:spPr bwMode="auto">
                      <a:xfrm>
                        <a:off x="2540335" y="2668523"/>
                        <a:ext cx="0" cy="390610"/>
                      </a:xfrm>
                      <a:prstGeom prst="line">
                        <a:avLst/>
                      </a:prstGeom>
                      <a:noFill/>
                      <a:ln w="9525" algn="ctr">
                        <a:solidFill>
                          <a:srgbClr val="FFFF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</p:cxnSp>
                </p:grpSp>
                <p:sp>
                  <p:nvSpPr>
                    <p:cNvPr id="89108" name="Text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648994" y="2642277"/>
                      <a:ext cx="896399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>
                      <a:spAutoFit/>
                    </a:bodyPr>
                    <a:lstStyle>
                      <a:lvl1pPr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1pPr>
                      <a:lvl2pPr marL="742950" indent="-28575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2pPr>
                      <a:lvl3pPr marL="11430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3pPr>
                      <a:lvl4pPr marL="16002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4pPr>
                      <a:lvl5pPr marL="2057400" indent="-228600" eaLnBrk="0" hangingPunct="0"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9pPr>
                    </a:lstStyle>
                    <a:p>
                      <a:pPr eaLnBrk="1" fontAlgn="base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2400" smtClean="0">
                          <a:solidFill>
                            <a:srgbClr val="FFFF00"/>
                          </a:solidFill>
                        </a:rPr>
                        <a:t>NOH</a:t>
                      </a:r>
                    </a:p>
                  </p:txBody>
                </p:sp>
              </p:grpSp>
              <p:sp>
                <p:nvSpPr>
                  <p:cNvPr id="89103" name="Text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78681" y="4743869"/>
                    <a:ext cx="2135224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1pPr>
                    <a:lvl2pPr marL="742950" indent="-28575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2pPr>
                    <a:lvl3pPr marL="11430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3pPr>
                    <a:lvl4pPr marL="16002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4pPr>
                    <a:lvl5pPr marL="20574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+ NH</a:t>
                    </a:r>
                    <a:r>
                      <a:rPr lang="en-US" altLang="en-US" baseline="-25000" smtClean="0">
                        <a:solidFill>
                          <a:srgbClr val="FFFF00"/>
                        </a:solidFill>
                      </a:rPr>
                      <a:t>3</a:t>
                    </a: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 + H</a:t>
                    </a:r>
                    <a:r>
                      <a:rPr lang="en-US" altLang="en-US" baseline="-25000" smtClean="0">
                        <a:solidFill>
                          <a:srgbClr val="FFFF00"/>
                        </a:solidFill>
                      </a:rPr>
                      <a:t>2</a:t>
                    </a: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O</a:t>
                    </a:r>
                    <a:r>
                      <a:rPr lang="en-US" altLang="en-US" baseline="-25000" smtClean="0">
                        <a:solidFill>
                          <a:srgbClr val="FFFF00"/>
                        </a:solidFill>
                      </a:rPr>
                      <a:t>2</a:t>
                    </a: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  </a:t>
                    </a:r>
                  </a:p>
                </p:txBody>
              </p:sp>
              <p:sp>
                <p:nvSpPr>
                  <p:cNvPr id="89104" name="Text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86420" y="4462804"/>
                    <a:ext cx="665567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1pPr>
                    <a:lvl2pPr marL="742950" indent="-28575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2pPr>
                    <a:lvl3pPr marL="11430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3pPr>
                    <a:lvl4pPr marL="16002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4pPr>
                    <a:lvl5pPr marL="20574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TS-1</a:t>
                    </a:r>
                  </a:p>
                </p:txBody>
              </p:sp>
              <p:sp>
                <p:nvSpPr>
                  <p:cNvPr id="89105" name="Text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562600" y="4840990"/>
                    <a:ext cx="896399" cy="40011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1pPr>
                    <a:lvl2pPr marL="742950" indent="-28575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2pPr>
                    <a:lvl3pPr marL="11430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3pPr>
                    <a:lvl4pPr marL="16002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4pPr>
                    <a:lvl5pPr marL="2057400" indent="-228600" eaLnBrk="0" hangingPunct="0"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>
                        <a:solidFill>
                          <a:schemeClr val="tx1"/>
                        </a:solidFill>
                        <a:latin typeface="Garamond" pitchFamily="18" charset="0"/>
                      </a:defRPr>
                    </a:lvl9pPr>
                  </a:lstStyle>
                  <a:p>
                    <a:pPr eaLnBrk="1" fontAlgn="base" hangingPunct="1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+ H</a:t>
                    </a:r>
                    <a:r>
                      <a:rPr lang="en-US" altLang="en-US" baseline="-25000" smtClean="0">
                        <a:solidFill>
                          <a:srgbClr val="FFFF00"/>
                        </a:solidFill>
                      </a:rPr>
                      <a:t>2</a:t>
                    </a:r>
                    <a:r>
                      <a:rPr lang="en-US" altLang="en-US" smtClean="0">
                        <a:solidFill>
                          <a:srgbClr val="FFFF00"/>
                        </a:solidFill>
                      </a:rPr>
                      <a:t>O</a:t>
                    </a:r>
                  </a:p>
                </p:txBody>
              </p:sp>
              <p:cxnSp>
                <p:nvCxnSpPr>
                  <p:cNvPr id="89106" name="Straight Arrow Connector 23"/>
                  <p:cNvCxnSpPr>
                    <a:cxnSpLocks noChangeShapeType="1"/>
                  </p:cNvCxnSpPr>
                  <p:nvPr/>
                </p:nvCxnSpPr>
                <p:spPr bwMode="auto">
                  <a:xfrm>
                    <a:off x="2881121" y="4926832"/>
                    <a:ext cx="1515362" cy="0"/>
                  </a:xfrm>
                  <a:prstGeom prst="straightConnector1">
                    <a:avLst/>
                  </a:prstGeom>
                  <a:noFill/>
                  <a:ln w="38100" algn="ctr">
                    <a:solidFill>
                      <a:srgbClr val="FFFF00"/>
                    </a:solidFill>
                    <a:round/>
                    <a:headEnd/>
                    <a:tailEnd type="arrow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sp>
              <p:nvSpPr>
                <p:cNvPr id="89098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428625" y="3735388"/>
                  <a:ext cx="5287963" cy="369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800" b="1" smtClean="0">
                      <a:solidFill>
                        <a:srgbClr val="FFFF00"/>
                      </a:solidFill>
                      <a:latin typeface="Arial" charset="0"/>
                      <a:cs typeface="Arial" charset="0"/>
                    </a:rPr>
                    <a:t>Ammoximation of cyclohexanone to the oxime</a:t>
                  </a: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 bwMode="auto">
                <a:xfrm>
                  <a:off x="166688" y="3279775"/>
                  <a:ext cx="2235200" cy="400050"/>
                </a:xfrm>
                <a:prstGeom prst="rect">
                  <a:avLst/>
                </a:prstGeom>
                <a:noFill/>
              </p:spPr>
              <p:txBody>
                <a:bodyPr wrap="none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2000" b="1" u="sng" dirty="0">
                      <a:solidFill>
                        <a:srgbClr val="FFFF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" pitchFamily="34" charset="0"/>
                      <a:cs typeface="Arial" pitchFamily="34" charset="0"/>
                    </a:rPr>
                    <a:t>Commercialized:</a:t>
                  </a:r>
                </a:p>
              </p:txBody>
            </p:sp>
            <p:sp>
              <p:nvSpPr>
                <p:cNvPr id="89100" name="TextBox 76"/>
                <p:cNvSpPr txBox="1">
                  <a:spLocks noChangeArrowheads="1"/>
                </p:cNvSpPr>
                <p:nvPr/>
              </p:nvSpPr>
              <p:spPr bwMode="auto">
                <a:xfrm>
                  <a:off x="477044" y="5491371"/>
                  <a:ext cx="2595562" cy="369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1pPr>
                  <a:lvl2pPr marL="742950" indent="-28575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2pPr>
                  <a:lvl3pPr marL="11430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3pPr>
                  <a:lvl4pPr marL="16002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4pPr>
                  <a:lvl5pPr marL="2057400" indent="-228600" eaLnBrk="0" hangingPunct="0"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Garamond" pitchFamily="18" charset="0"/>
                    </a:defRPr>
                  </a:lvl9pPr>
                </a:lstStyle>
                <a:p>
                  <a:pPr eaLnBrk="1" fontAlgn="base" hangingPunct="1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en-US" sz="1800" b="1" smtClean="0">
                      <a:solidFill>
                        <a:srgbClr val="FFFF00"/>
                      </a:solidFill>
                      <a:latin typeface="Arial" charset="0"/>
                      <a:cs typeface="Arial" charset="0"/>
                    </a:rPr>
                    <a:t>Epoxidation of olefins</a:t>
                  </a:r>
                </a:p>
              </p:txBody>
            </p:sp>
          </p:grpSp>
        </p:grpSp>
        <p:cxnSp>
          <p:nvCxnSpPr>
            <p:cNvPr id="89094" name="Straight Connector 49"/>
            <p:cNvCxnSpPr>
              <a:cxnSpLocks noChangeShapeType="1"/>
            </p:cNvCxnSpPr>
            <p:nvPr/>
          </p:nvCxnSpPr>
          <p:spPr bwMode="auto">
            <a:xfrm>
              <a:off x="6629498" y="6061285"/>
              <a:ext cx="191777" cy="0"/>
            </a:xfrm>
            <a:prstGeom prst="line">
              <a:avLst/>
            </a:prstGeom>
            <a:noFill/>
            <a:ln w="12700" algn="ctr">
              <a:solidFill>
                <a:srgbClr val="FF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7" name="Straight Connector 45"/>
          <p:cNvCxnSpPr>
            <a:cxnSpLocks noChangeShapeType="1"/>
          </p:cNvCxnSpPr>
          <p:nvPr/>
        </p:nvCxnSpPr>
        <p:spPr bwMode="auto">
          <a:xfrm>
            <a:off x="5978841" y="6054471"/>
            <a:ext cx="191777" cy="0"/>
          </a:xfrm>
          <a:prstGeom prst="line">
            <a:avLst/>
          </a:prstGeom>
          <a:noFill/>
          <a:ln w="12700" algn="ctr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2037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2"/>
          <p:cNvSpPr>
            <a:spLocks noChangeArrowheads="1"/>
          </p:cNvSpPr>
          <p:nvPr/>
        </p:nvSpPr>
        <p:spPr bwMode="auto">
          <a:xfrm>
            <a:off x="914400" y="457200"/>
            <a:ext cx="7726363" cy="53959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17" name="Freeform 3"/>
          <p:cNvSpPr>
            <a:spLocks/>
          </p:cNvSpPr>
          <p:nvPr/>
        </p:nvSpPr>
        <p:spPr bwMode="auto">
          <a:xfrm>
            <a:off x="904875" y="1493838"/>
            <a:ext cx="7700963" cy="4306887"/>
          </a:xfrm>
          <a:custGeom>
            <a:avLst/>
            <a:gdLst>
              <a:gd name="T0" fmla="*/ 2147483647 w 945"/>
              <a:gd name="T1" fmla="*/ 2147483647 h 415"/>
              <a:gd name="T2" fmla="*/ 2147483647 w 945"/>
              <a:gd name="T3" fmla="*/ 2147483647 h 415"/>
              <a:gd name="T4" fmla="*/ 2147483647 w 945"/>
              <a:gd name="T5" fmla="*/ 2147483647 h 415"/>
              <a:gd name="T6" fmla="*/ 2147483647 w 945"/>
              <a:gd name="T7" fmla="*/ 2147483647 h 415"/>
              <a:gd name="T8" fmla="*/ 2147483647 w 945"/>
              <a:gd name="T9" fmla="*/ 0 h 415"/>
              <a:gd name="T10" fmla="*/ 2147483647 w 945"/>
              <a:gd name="T11" fmla="*/ 2147483647 h 415"/>
              <a:gd name="T12" fmla="*/ 2147483647 w 945"/>
              <a:gd name="T13" fmla="*/ 2147483647 h 415"/>
              <a:gd name="T14" fmla="*/ 2147483647 w 945"/>
              <a:gd name="T15" fmla="*/ 2147483647 h 415"/>
              <a:gd name="T16" fmla="*/ 2147483647 w 945"/>
              <a:gd name="T17" fmla="*/ 2147483647 h 415"/>
              <a:gd name="T18" fmla="*/ 2147483647 w 945"/>
              <a:gd name="T19" fmla="*/ 2147483647 h 415"/>
              <a:gd name="T20" fmla="*/ 2147483647 w 945"/>
              <a:gd name="T21" fmla="*/ 2147483647 h 415"/>
              <a:gd name="T22" fmla="*/ 2147483647 w 945"/>
              <a:gd name="T23" fmla="*/ 2147483647 h 415"/>
              <a:gd name="T24" fmla="*/ 2147483647 w 945"/>
              <a:gd name="T25" fmla="*/ 2147483647 h 415"/>
              <a:gd name="T26" fmla="*/ 2147483647 w 945"/>
              <a:gd name="T27" fmla="*/ 2147483647 h 415"/>
              <a:gd name="T28" fmla="*/ 2147483647 w 945"/>
              <a:gd name="T29" fmla="*/ 2147483647 h 415"/>
              <a:gd name="T30" fmla="*/ 2147483647 w 945"/>
              <a:gd name="T31" fmla="*/ 2147483647 h 415"/>
              <a:gd name="T32" fmla="*/ 2147483647 w 945"/>
              <a:gd name="T33" fmla="*/ 2147483647 h 415"/>
              <a:gd name="T34" fmla="*/ 2147483647 w 945"/>
              <a:gd name="T35" fmla="*/ 2147483647 h 415"/>
              <a:gd name="T36" fmla="*/ 2147483647 w 945"/>
              <a:gd name="T37" fmla="*/ 2147483647 h 415"/>
              <a:gd name="T38" fmla="*/ 2147483647 w 945"/>
              <a:gd name="T39" fmla="*/ 2147483647 h 415"/>
              <a:gd name="T40" fmla="*/ 2147483647 w 945"/>
              <a:gd name="T41" fmla="*/ 2147483647 h 415"/>
              <a:gd name="T42" fmla="*/ 2147483647 w 945"/>
              <a:gd name="T43" fmla="*/ 2147483647 h 415"/>
              <a:gd name="T44" fmla="*/ 2147483647 w 945"/>
              <a:gd name="T45" fmla="*/ 2147483647 h 415"/>
              <a:gd name="T46" fmla="*/ 2147483647 w 945"/>
              <a:gd name="T47" fmla="*/ 2147483647 h 415"/>
              <a:gd name="T48" fmla="*/ 2147483647 w 945"/>
              <a:gd name="T49" fmla="*/ 2147483647 h 415"/>
              <a:gd name="T50" fmla="*/ 2147483647 w 945"/>
              <a:gd name="T51" fmla="*/ 2147483647 h 415"/>
              <a:gd name="T52" fmla="*/ 2147483647 w 945"/>
              <a:gd name="T53" fmla="*/ 2147483647 h 415"/>
              <a:gd name="T54" fmla="*/ 2147483647 w 945"/>
              <a:gd name="T55" fmla="*/ 2147483647 h 415"/>
              <a:gd name="T56" fmla="*/ 2147483647 w 945"/>
              <a:gd name="T57" fmla="*/ 2147483647 h 415"/>
              <a:gd name="T58" fmla="*/ 2147483647 w 945"/>
              <a:gd name="T59" fmla="*/ 2147483647 h 415"/>
              <a:gd name="T60" fmla="*/ 2147483647 w 945"/>
              <a:gd name="T61" fmla="*/ 2147483647 h 415"/>
              <a:gd name="T62" fmla="*/ 2147483647 w 945"/>
              <a:gd name="T63" fmla="*/ 2147483647 h 415"/>
              <a:gd name="T64" fmla="*/ 2147483647 w 945"/>
              <a:gd name="T65" fmla="*/ 2147483647 h 415"/>
              <a:gd name="T66" fmla="*/ 2147483647 w 945"/>
              <a:gd name="T67" fmla="*/ 2147483647 h 415"/>
              <a:gd name="T68" fmla="*/ 2147483647 w 945"/>
              <a:gd name="T69" fmla="*/ 2147483647 h 415"/>
              <a:gd name="T70" fmla="*/ 2147483647 w 945"/>
              <a:gd name="T71" fmla="*/ 2147483647 h 415"/>
              <a:gd name="T72" fmla="*/ 2147483647 w 945"/>
              <a:gd name="T73" fmla="*/ 2147483647 h 415"/>
              <a:gd name="T74" fmla="*/ 2147483647 w 945"/>
              <a:gd name="T75" fmla="*/ 2147483647 h 415"/>
              <a:gd name="T76" fmla="*/ 2147483647 w 945"/>
              <a:gd name="T77" fmla="*/ 2147483647 h 415"/>
              <a:gd name="T78" fmla="*/ 2147483647 w 945"/>
              <a:gd name="T79" fmla="*/ 2147483647 h 415"/>
              <a:gd name="T80" fmla="*/ 2147483647 w 945"/>
              <a:gd name="T81" fmla="*/ 2147483647 h 415"/>
              <a:gd name="T82" fmla="*/ 2147483647 w 945"/>
              <a:gd name="T83" fmla="*/ 2147483647 h 415"/>
              <a:gd name="T84" fmla="*/ 2147483647 w 945"/>
              <a:gd name="T85" fmla="*/ 2147483647 h 415"/>
              <a:gd name="T86" fmla="*/ 2147483647 w 945"/>
              <a:gd name="T87" fmla="*/ 2147483647 h 415"/>
              <a:gd name="T88" fmla="*/ 2147483647 w 945"/>
              <a:gd name="T89" fmla="*/ 2147483647 h 415"/>
              <a:gd name="T90" fmla="*/ 2147483647 w 945"/>
              <a:gd name="T91" fmla="*/ 2147483647 h 415"/>
              <a:gd name="T92" fmla="*/ 2147483647 w 945"/>
              <a:gd name="T93" fmla="*/ 2147483647 h 415"/>
              <a:gd name="T94" fmla="*/ 2147483647 w 945"/>
              <a:gd name="T95" fmla="*/ 2147483647 h 415"/>
              <a:gd name="T96" fmla="*/ 2147483647 w 945"/>
              <a:gd name="T97" fmla="*/ 2147483647 h 415"/>
              <a:gd name="T98" fmla="*/ 2147483647 w 945"/>
              <a:gd name="T99" fmla="*/ 2147483647 h 415"/>
              <a:gd name="T100" fmla="*/ 2147483647 w 945"/>
              <a:gd name="T101" fmla="*/ 2147483647 h 415"/>
              <a:gd name="T102" fmla="*/ 2147483647 w 945"/>
              <a:gd name="T103" fmla="*/ 2147483647 h 415"/>
              <a:gd name="T104" fmla="*/ 2147483647 w 945"/>
              <a:gd name="T105" fmla="*/ 2147483647 h 415"/>
              <a:gd name="T106" fmla="*/ 2147483647 w 945"/>
              <a:gd name="T107" fmla="*/ 2147483647 h 415"/>
              <a:gd name="T108" fmla="*/ 2147483647 w 945"/>
              <a:gd name="T109" fmla="*/ 2147483647 h 415"/>
              <a:gd name="T110" fmla="*/ 2147483647 w 945"/>
              <a:gd name="T111" fmla="*/ 2147483647 h 41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945"/>
              <a:gd name="T169" fmla="*/ 0 h 415"/>
              <a:gd name="T170" fmla="*/ 945 w 945"/>
              <a:gd name="T171" fmla="*/ 415 h 41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945" h="415">
                <a:moveTo>
                  <a:pt x="0" y="414"/>
                </a:moveTo>
                <a:lnTo>
                  <a:pt x="0" y="414"/>
                </a:lnTo>
                <a:lnTo>
                  <a:pt x="11" y="410"/>
                </a:lnTo>
                <a:lnTo>
                  <a:pt x="22" y="385"/>
                </a:lnTo>
                <a:lnTo>
                  <a:pt x="34" y="328"/>
                </a:lnTo>
                <a:lnTo>
                  <a:pt x="44" y="237"/>
                </a:lnTo>
                <a:lnTo>
                  <a:pt x="55" y="128"/>
                </a:lnTo>
                <a:lnTo>
                  <a:pt x="67" y="39"/>
                </a:lnTo>
                <a:lnTo>
                  <a:pt x="79" y="0"/>
                </a:lnTo>
                <a:lnTo>
                  <a:pt x="89" y="5"/>
                </a:lnTo>
                <a:lnTo>
                  <a:pt x="100" y="43"/>
                </a:lnTo>
                <a:lnTo>
                  <a:pt x="112" y="90"/>
                </a:lnTo>
                <a:lnTo>
                  <a:pt x="124" y="132"/>
                </a:lnTo>
                <a:lnTo>
                  <a:pt x="135" y="164"/>
                </a:lnTo>
                <a:lnTo>
                  <a:pt x="145" y="185"/>
                </a:lnTo>
                <a:lnTo>
                  <a:pt x="157" y="197"/>
                </a:lnTo>
                <a:lnTo>
                  <a:pt x="169" y="201"/>
                </a:lnTo>
                <a:lnTo>
                  <a:pt x="180" y="198"/>
                </a:lnTo>
                <a:lnTo>
                  <a:pt x="190" y="194"/>
                </a:lnTo>
                <a:lnTo>
                  <a:pt x="202" y="186"/>
                </a:lnTo>
                <a:lnTo>
                  <a:pt x="213" y="179"/>
                </a:lnTo>
                <a:lnTo>
                  <a:pt x="225" y="172"/>
                </a:lnTo>
                <a:lnTo>
                  <a:pt x="235" y="166"/>
                </a:lnTo>
                <a:lnTo>
                  <a:pt x="247" y="159"/>
                </a:lnTo>
                <a:lnTo>
                  <a:pt x="258" y="154"/>
                </a:lnTo>
                <a:lnTo>
                  <a:pt x="270" y="148"/>
                </a:lnTo>
                <a:lnTo>
                  <a:pt x="282" y="143"/>
                </a:lnTo>
                <a:lnTo>
                  <a:pt x="292" y="138"/>
                </a:lnTo>
                <a:lnTo>
                  <a:pt x="303" y="132"/>
                </a:lnTo>
                <a:lnTo>
                  <a:pt x="315" y="128"/>
                </a:lnTo>
                <a:lnTo>
                  <a:pt x="327" y="124"/>
                </a:lnTo>
                <a:lnTo>
                  <a:pt x="337" y="118"/>
                </a:lnTo>
                <a:lnTo>
                  <a:pt x="348" y="113"/>
                </a:lnTo>
                <a:lnTo>
                  <a:pt x="360" y="110"/>
                </a:lnTo>
                <a:lnTo>
                  <a:pt x="371" y="106"/>
                </a:lnTo>
                <a:lnTo>
                  <a:pt x="383" y="105"/>
                </a:lnTo>
                <a:lnTo>
                  <a:pt x="393" y="103"/>
                </a:lnTo>
                <a:lnTo>
                  <a:pt x="405" y="105"/>
                </a:lnTo>
                <a:lnTo>
                  <a:pt x="416" y="106"/>
                </a:lnTo>
                <a:lnTo>
                  <a:pt x="428" y="109"/>
                </a:lnTo>
                <a:lnTo>
                  <a:pt x="438" y="113"/>
                </a:lnTo>
                <a:lnTo>
                  <a:pt x="450" y="119"/>
                </a:lnTo>
                <a:lnTo>
                  <a:pt x="461" y="127"/>
                </a:lnTo>
                <a:lnTo>
                  <a:pt x="473" y="134"/>
                </a:lnTo>
                <a:lnTo>
                  <a:pt x="483" y="143"/>
                </a:lnTo>
                <a:lnTo>
                  <a:pt x="495" y="153"/>
                </a:lnTo>
                <a:lnTo>
                  <a:pt x="506" y="164"/>
                </a:lnTo>
                <a:lnTo>
                  <a:pt x="518" y="176"/>
                </a:lnTo>
                <a:lnTo>
                  <a:pt x="529" y="188"/>
                </a:lnTo>
                <a:lnTo>
                  <a:pt x="540" y="199"/>
                </a:lnTo>
                <a:lnTo>
                  <a:pt x="551" y="213"/>
                </a:lnTo>
                <a:lnTo>
                  <a:pt x="563" y="226"/>
                </a:lnTo>
                <a:lnTo>
                  <a:pt x="574" y="237"/>
                </a:lnTo>
                <a:lnTo>
                  <a:pt x="584" y="251"/>
                </a:lnTo>
                <a:lnTo>
                  <a:pt x="596" y="264"/>
                </a:lnTo>
                <a:lnTo>
                  <a:pt x="608" y="277"/>
                </a:lnTo>
                <a:lnTo>
                  <a:pt x="619" y="288"/>
                </a:lnTo>
                <a:lnTo>
                  <a:pt x="629" y="302"/>
                </a:lnTo>
                <a:lnTo>
                  <a:pt x="641" y="313"/>
                </a:lnTo>
                <a:lnTo>
                  <a:pt x="653" y="323"/>
                </a:lnTo>
                <a:lnTo>
                  <a:pt x="664" y="334"/>
                </a:lnTo>
                <a:lnTo>
                  <a:pt x="676" y="344"/>
                </a:lnTo>
                <a:lnTo>
                  <a:pt x="686" y="354"/>
                </a:lnTo>
                <a:lnTo>
                  <a:pt x="698" y="361"/>
                </a:lnTo>
                <a:lnTo>
                  <a:pt x="709" y="370"/>
                </a:lnTo>
                <a:lnTo>
                  <a:pt x="721" y="376"/>
                </a:lnTo>
                <a:lnTo>
                  <a:pt x="731" y="383"/>
                </a:lnTo>
                <a:lnTo>
                  <a:pt x="742" y="389"/>
                </a:lnTo>
                <a:lnTo>
                  <a:pt x="754" y="393"/>
                </a:lnTo>
                <a:lnTo>
                  <a:pt x="766" y="398"/>
                </a:lnTo>
                <a:lnTo>
                  <a:pt x="777" y="401"/>
                </a:lnTo>
                <a:lnTo>
                  <a:pt x="787" y="404"/>
                </a:lnTo>
                <a:lnTo>
                  <a:pt x="799" y="407"/>
                </a:lnTo>
                <a:lnTo>
                  <a:pt x="811" y="408"/>
                </a:lnTo>
                <a:lnTo>
                  <a:pt x="822" y="410"/>
                </a:lnTo>
                <a:lnTo>
                  <a:pt x="832" y="411"/>
                </a:lnTo>
                <a:lnTo>
                  <a:pt x="844" y="412"/>
                </a:lnTo>
                <a:lnTo>
                  <a:pt x="855" y="412"/>
                </a:lnTo>
                <a:lnTo>
                  <a:pt x="867" y="414"/>
                </a:lnTo>
                <a:lnTo>
                  <a:pt x="877" y="414"/>
                </a:lnTo>
                <a:lnTo>
                  <a:pt x="889" y="414"/>
                </a:lnTo>
                <a:lnTo>
                  <a:pt x="900" y="414"/>
                </a:lnTo>
                <a:lnTo>
                  <a:pt x="912" y="414"/>
                </a:lnTo>
                <a:lnTo>
                  <a:pt x="924" y="414"/>
                </a:lnTo>
                <a:lnTo>
                  <a:pt x="934" y="414"/>
                </a:lnTo>
                <a:lnTo>
                  <a:pt x="945" y="415"/>
                </a:lnTo>
              </a:path>
            </a:pathLst>
          </a:custGeom>
          <a:noFill/>
          <a:ln w="38100">
            <a:solidFill>
              <a:srgbClr val="FF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18" name="Rectangle 4"/>
          <p:cNvSpPr>
            <a:spLocks noChangeArrowheads="1"/>
          </p:cNvSpPr>
          <p:nvPr/>
        </p:nvSpPr>
        <p:spPr bwMode="auto">
          <a:xfrm>
            <a:off x="914400" y="9906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smtClean="0">
                <a:solidFill>
                  <a:srgbClr val="000000"/>
                </a:solidFill>
                <a:latin typeface="Arial" charset="0"/>
              </a:rPr>
              <a:t>206</a:t>
            </a:r>
            <a:endParaRPr lang="en-US" altLang="en-US" sz="18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19" name="Line 5"/>
          <p:cNvSpPr>
            <a:spLocks noChangeShapeType="1"/>
          </p:cNvSpPr>
          <p:nvPr/>
        </p:nvSpPr>
        <p:spPr bwMode="auto">
          <a:xfrm>
            <a:off x="4156075" y="2335213"/>
            <a:ext cx="7938" cy="228600"/>
          </a:xfrm>
          <a:prstGeom prst="line">
            <a:avLst/>
          </a:prstGeom>
          <a:noFill/>
          <a:ln w="7938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20" name="Freeform 6"/>
          <p:cNvSpPr>
            <a:spLocks/>
          </p:cNvSpPr>
          <p:nvPr/>
        </p:nvSpPr>
        <p:spPr bwMode="auto">
          <a:xfrm>
            <a:off x="4132263" y="2449513"/>
            <a:ext cx="49212" cy="114300"/>
          </a:xfrm>
          <a:custGeom>
            <a:avLst/>
            <a:gdLst>
              <a:gd name="T0" fmla="*/ 2147483647 w 31"/>
              <a:gd name="T1" fmla="*/ 2147483647 h 72"/>
              <a:gd name="T2" fmla="*/ 2147483647 w 31"/>
              <a:gd name="T3" fmla="*/ 0 h 72"/>
              <a:gd name="T4" fmla="*/ 0 w 31"/>
              <a:gd name="T5" fmla="*/ 0 h 72"/>
              <a:gd name="T6" fmla="*/ 2147483647 w 31"/>
              <a:gd name="T7" fmla="*/ 2147483647 h 72"/>
              <a:gd name="T8" fmla="*/ 0 60000 65536"/>
              <a:gd name="T9" fmla="*/ 0 60000 65536"/>
              <a:gd name="T10" fmla="*/ 0 60000 65536"/>
              <a:gd name="T11" fmla="*/ 0 60000 65536"/>
              <a:gd name="T12" fmla="*/ 0 w 31"/>
              <a:gd name="T13" fmla="*/ 0 h 72"/>
              <a:gd name="T14" fmla="*/ 31 w 31"/>
              <a:gd name="T15" fmla="*/ 72 h 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" h="72">
                <a:moveTo>
                  <a:pt x="20" y="72"/>
                </a:moveTo>
                <a:lnTo>
                  <a:pt x="31" y="0"/>
                </a:lnTo>
                <a:lnTo>
                  <a:pt x="0" y="0"/>
                </a:lnTo>
                <a:lnTo>
                  <a:pt x="20" y="72"/>
                </a:lnTo>
                <a:close/>
              </a:path>
            </a:pathLst>
          </a:custGeom>
          <a:solidFill>
            <a:srgbClr val="FF00FF"/>
          </a:solidFill>
          <a:ln w="25400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21" name="Rectangle 7"/>
          <p:cNvSpPr>
            <a:spLocks noChangeArrowheads="1"/>
          </p:cNvSpPr>
          <p:nvPr/>
        </p:nvSpPr>
        <p:spPr bwMode="auto">
          <a:xfrm>
            <a:off x="4156075" y="2117725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smtClean="0">
                <a:solidFill>
                  <a:srgbClr val="000000"/>
                </a:solidFill>
                <a:latin typeface="Arial" charset="0"/>
              </a:rPr>
              <a:t>270</a:t>
            </a:r>
            <a:endParaRPr lang="en-US" altLang="en-US" sz="18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22" name="Freeform 10"/>
          <p:cNvSpPr>
            <a:spLocks/>
          </p:cNvSpPr>
          <p:nvPr/>
        </p:nvSpPr>
        <p:spPr bwMode="auto">
          <a:xfrm>
            <a:off x="920750" y="1463675"/>
            <a:ext cx="7710488" cy="4337050"/>
          </a:xfrm>
          <a:custGeom>
            <a:avLst/>
            <a:gdLst>
              <a:gd name="T0" fmla="*/ 2147483647 w 946"/>
              <a:gd name="T1" fmla="*/ 2147483647 h 418"/>
              <a:gd name="T2" fmla="*/ 2147483647 w 946"/>
              <a:gd name="T3" fmla="*/ 2147483647 h 418"/>
              <a:gd name="T4" fmla="*/ 2147483647 w 946"/>
              <a:gd name="T5" fmla="*/ 2147483647 h 418"/>
              <a:gd name="T6" fmla="*/ 2147483647 w 946"/>
              <a:gd name="T7" fmla="*/ 2147483647 h 418"/>
              <a:gd name="T8" fmla="*/ 2147483647 w 946"/>
              <a:gd name="T9" fmla="*/ 2147483647 h 418"/>
              <a:gd name="T10" fmla="*/ 2147483647 w 946"/>
              <a:gd name="T11" fmla="*/ 2147483647 h 418"/>
              <a:gd name="T12" fmla="*/ 2147483647 w 946"/>
              <a:gd name="T13" fmla="*/ 2147483647 h 418"/>
              <a:gd name="T14" fmla="*/ 2147483647 w 946"/>
              <a:gd name="T15" fmla="*/ 2147483647 h 418"/>
              <a:gd name="T16" fmla="*/ 2147483647 w 946"/>
              <a:gd name="T17" fmla="*/ 2147483647 h 418"/>
              <a:gd name="T18" fmla="*/ 2147483647 w 946"/>
              <a:gd name="T19" fmla="*/ 2147483647 h 418"/>
              <a:gd name="T20" fmla="*/ 2147483647 w 946"/>
              <a:gd name="T21" fmla="*/ 2147483647 h 418"/>
              <a:gd name="T22" fmla="*/ 2147483647 w 946"/>
              <a:gd name="T23" fmla="*/ 2147483647 h 418"/>
              <a:gd name="T24" fmla="*/ 2147483647 w 946"/>
              <a:gd name="T25" fmla="*/ 2147483647 h 418"/>
              <a:gd name="T26" fmla="*/ 2147483647 w 946"/>
              <a:gd name="T27" fmla="*/ 2147483647 h 418"/>
              <a:gd name="T28" fmla="*/ 2147483647 w 946"/>
              <a:gd name="T29" fmla="*/ 2147483647 h 418"/>
              <a:gd name="T30" fmla="*/ 2147483647 w 946"/>
              <a:gd name="T31" fmla="*/ 2147483647 h 418"/>
              <a:gd name="T32" fmla="*/ 2147483647 w 946"/>
              <a:gd name="T33" fmla="*/ 2147483647 h 418"/>
              <a:gd name="T34" fmla="*/ 2147483647 w 946"/>
              <a:gd name="T35" fmla="*/ 2147483647 h 418"/>
              <a:gd name="T36" fmla="*/ 2147483647 w 946"/>
              <a:gd name="T37" fmla="*/ 2147483647 h 418"/>
              <a:gd name="T38" fmla="*/ 2147483647 w 946"/>
              <a:gd name="T39" fmla="*/ 2147483647 h 418"/>
              <a:gd name="T40" fmla="*/ 2147483647 w 946"/>
              <a:gd name="T41" fmla="*/ 2147483647 h 418"/>
              <a:gd name="T42" fmla="*/ 2147483647 w 946"/>
              <a:gd name="T43" fmla="*/ 2147483647 h 418"/>
              <a:gd name="T44" fmla="*/ 2147483647 w 946"/>
              <a:gd name="T45" fmla="*/ 2147483647 h 418"/>
              <a:gd name="T46" fmla="*/ 2147483647 w 946"/>
              <a:gd name="T47" fmla="*/ 2147483647 h 418"/>
              <a:gd name="T48" fmla="*/ 2147483647 w 946"/>
              <a:gd name="T49" fmla="*/ 2147483647 h 418"/>
              <a:gd name="T50" fmla="*/ 2147483647 w 946"/>
              <a:gd name="T51" fmla="*/ 2147483647 h 418"/>
              <a:gd name="T52" fmla="*/ 2147483647 w 946"/>
              <a:gd name="T53" fmla="*/ 2147483647 h 418"/>
              <a:gd name="T54" fmla="*/ 2147483647 w 946"/>
              <a:gd name="T55" fmla="*/ 2147483647 h 418"/>
              <a:gd name="T56" fmla="*/ 2147483647 w 946"/>
              <a:gd name="T57" fmla="*/ 2147483647 h 418"/>
              <a:gd name="T58" fmla="*/ 2147483647 w 946"/>
              <a:gd name="T59" fmla="*/ 2147483647 h 418"/>
              <a:gd name="T60" fmla="*/ 2147483647 w 946"/>
              <a:gd name="T61" fmla="*/ 2147483647 h 418"/>
              <a:gd name="T62" fmla="*/ 2147483647 w 946"/>
              <a:gd name="T63" fmla="*/ 2147483647 h 418"/>
              <a:gd name="T64" fmla="*/ 2147483647 w 946"/>
              <a:gd name="T65" fmla="*/ 2147483647 h 418"/>
              <a:gd name="T66" fmla="*/ 2147483647 w 946"/>
              <a:gd name="T67" fmla="*/ 2147483647 h 418"/>
              <a:gd name="T68" fmla="*/ 2147483647 w 946"/>
              <a:gd name="T69" fmla="*/ 2147483647 h 418"/>
              <a:gd name="T70" fmla="*/ 2147483647 w 946"/>
              <a:gd name="T71" fmla="*/ 2147483647 h 418"/>
              <a:gd name="T72" fmla="*/ 2147483647 w 946"/>
              <a:gd name="T73" fmla="*/ 2147483647 h 418"/>
              <a:gd name="T74" fmla="*/ 2147483647 w 946"/>
              <a:gd name="T75" fmla="*/ 2147483647 h 418"/>
              <a:gd name="T76" fmla="*/ 2147483647 w 946"/>
              <a:gd name="T77" fmla="*/ 2147483647 h 418"/>
              <a:gd name="T78" fmla="*/ 2147483647 w 946"/>
              <a:gd name="T79" fmla="*/ 2147483647 h 418"/>
              <a:gd name="T80" fmla="*/ 2147483647 w 946"/>
              <a:gd name="T81" fmla="*/ 2147483647 h 418"/>
              <a:gd name="T82" fmla="*/ 2147483647 w 946"/>
              <a:gd name="T83" fmla="*/ 2147483647 h 418"/>
              <a:gd name="T84" fmla="*/ 2147483647 w 946"/>
              <a:gd name="T85" fmla="*/ 2147483647 h 418"/>
              <a:gd name="T86" fmla="*/ 2147483647 w 946"/>
              <a:gd name="T87" fmla="*/ 2147483647 h 418"/>
              <a:gd name="T88" fmla="*/ 2147483647 w 946"/>
              <a:gd name="T89" fmla="*/ 2147483647 h 418"/>
              <a:gd name="T90" fmla="*/ 2147483647 w 946"/>
              <a:gd name="T91" fmla="*/ 2147483647 h 418"/>
              <a:gd name="T92" fmla="*/ 2147483647 w 946"/>
              <a:gd name="T93" fmla="*/ 2147483647 h 418"/>
              <a:gd name="T94" fmla="*/ 2147483647 w 946"/>
              <a:gd name="T95" fmla="*/ 2147483647 h 418"/>
              <a:gd name="T96" fmla="*/ 2147483647 w 946"/>
              <a:gd name="T97" fmla="*/ 2147483647 h 418"/>
              <a:gd name="T98" fmla="*/ 2147483647 w 946"/>
              <a:gd name="T99" fmla="*/ 2147483647 h 418"/>
              <a:gd name="T100" fmla="*/ 2147483647 w 946"/>
              <a:gd name="T101" fmla="*/ 2147483647 h 418"/>
              <a:gd name="T102" fmla="*/ 2147483647 w 946"/>
              <a:gd name="T103" fmla="*/ 2147483647 h 418"/>
              <a:gd name="T104" fmla="*/ 2147483647 w 946"/>
              <a:gd name="T105" fmla="*/ 2147483647 h 418"/>
              <a:gd name="T106" fmla="*/ 2147483647 w 946"/>
              <a:gd name="T107" fmla="*/ 2147483647 h 418"/>
              <a:gd name="T108" fmla="*/ 2147483647 w 946"/>
              <a:gd name="T109" fmla="*/ 2147483647 h 418"/>
              <a:gd name="T110" fmla="*/ 2147483647 w 946"/>
              <a:gd name="T111" fmla="*/ 2147483647 h 418"/>
              <a:gd name="T112" fmla="*/ 2147483647 w 946"/>
              <a:gd name="T113" fmla="*/ 2147483647 h 418"/>
              <a:gd name="T114" fmla="*/ 2147483647 w 946"/>
              <a:gd name="T115" fmla="*/ 2147483647 h 418"/>
              <a:gd name="T116" fmla="*/ 2147483647 w 946"/>
              <a:gd name="T117" fmla="*/ 2147483647 h 418"/>
              <a:gd name="T118" fmla="*/ 2147483647 w 946"/>
              <a:gd name="T119" fmla="*/ 2147483647 h 418"/>
              <a:gd name="T120" fmla="*/ 2147483647 w 946"/>
              <a:gd name="T121" fmla="*/ 2147483647 h 41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946"/>
              <a:gd name="T184" fmla="*/ 0 h 418"/>
              <a:gd name="T185" fmla="*/ 946 w 946"/>
              <a:gd name="T186" fmla="*/ 418 h 418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946" h="418">
                <a:moveTo>
                  <a:pt x="0" y="415"/>
                </a:moveTo>
                <a:lnTo>
                  <a:pt x="0" y="415"/>
                </a:lnTo>
                <a:lnTo>
                  <a:pt x="1" y="417"/>
                </a:lnTo>
                <a:lnTo>
                  <a:pt x="4" y="417"/>
                </a:lnTo>
                <a:lnTo>
                  <a:pt x="7" y="417"/>
                </a:lnTo>
                <a:lnTo>
                  <a:pt x="10" y="418"/>
                </a:lnTo>
                <a:lnTo>
                  <a:pt x="13" y="417"/>
                </a:lnTo>
                <a:lnTo>
                  <a:pt x="16" y="417"/>
                </a:lnTo>
                <a:lnTo>
                  <a:pt x="19" y="417"/>
                </a:lnTo>
                <a:lnTo>
                  <a:pt x="22" y="417"/>
                </a:lnTo>
                <a:lnTo>
                  <a:pt x="23" y="417"/>
                </a:lnTo>
                <a:lnTo>
                  <a:pt x="26" y="418"/>
                </a:lnTo>
                <a:lnTo>
                  <a:pt x="29" y="417"/>
                </a:lnTo>
                <a:lnTo>
                  <a:pt x="32" y="417"/>
                </a:lnTo>
                <a:lnTo>
                  <a:pt x="35" y="417"/>
                </a:lnTo>
                <a:lnTo>
                  <a:pt x="38" y="415"/>
                </a:lnTo>
                <a:lnTo>
                  <a:pt x="40" y="414"/>
                </a:lnTo>
                <a:lnTo>
                  <a:pt x="43" y="411"/>
                </a:lnTo>
                <a:lnTo>
                  <a:pt x="46" y="408"/>
                </a:lnTo>
                <a:lnTo>
                  <a:pt x="49" y="405"/>
                </a:lnTo>
                <a:lnTo>
                  <a:pt x="52" y="401"/>
                </a:lnTo>
                <a:lnTo>
                  <a:pt x="55" y="398"/>
                </a:lnTo>
                <a:lnTo>
                  <a:pt x="58" y="394"/>
                </a:lnTo>
                <a:lnTo>
                  <a:pt x="61" y="389"/>
                </a:lnTo>
                <a:lnTo>
                  <a:pt x="64" y="385"/>
                </a:lnTo>
                <a:lnTo>
                  <a:pt x="67" y="379"/>
                </a:lnTo>
                <a:lnTo>
                  <a:pt x="69" y="370"/>
                </a:lnTo>
                <a:lnTo>
                  <a:pt x="72" y="359"/>
                </a:lnTo>
                <a:lnTo>
                  <a:pt x="74" y="341"/>
                </a:lnTo>
                <a:lnTo>
                  <a:pt x="77" y="313"/>
                </a:lnTo>
                <a:lnTo>
                  <a:pt x="80" y="275"/>
                </a:lnTo>
                <a:lnTo>
                  <a:pt x="82" y="229"/>
                </a:lnTo>
                <a:lnTo>
                  <a:pt x="85" y="176"/>
                </a:lnTo>
                <a:lnTo>
                  <a:pt x="88" y="122"/>
                </a:lnTo>
                <a:lnTo>
                  <a:pt x="91" y="73"/>
                </a:lnTo>
                <a:lnTo>
                  <a:pt x="94" y="33"/>
                </a:lnTo>
                <a:lnTo>
                  <a:pt x="97" y="8"/>
                </a:lnTo>
                <a:lnTo>
                  <a:pt x="100" y="0"/>
                </a:lnTo>
                <a:lnTo>
                  <a:pt x="103" y="7"/>
                </a:lnTo>
                <a:lnTo>
                  <a:pt x="106" y="23"/>
                </a:lnTo>
                <a:lnTo>
                  <a:pt x="109" y="46"/>
                </a:lnTo>
                <a:lnTo>
                  <a:pt x="111" y="73"/>
                </a:lnTo>
                <a:lnTo>
                  <a:pt x="114" y="96"/>
                </a:lnTo>
                <a:lnTo>
                  <a:pt x="117" y="116"/>
                </a:lnTo>
                <a:lnTo>
                  <a:pt x="120" y="132"/>
                </a:lnTo>
                <a:lnTo>
                  <a:pt x="123" y="144"/>
                </a:lnTo>
                <a:lnTo>
                  <a:pt x="126" y="151"/>
                </a:lnTo>
                <a:lnTo>
                  <a:pt x="127" y="157"/>
                </a:lnTo>
                <a:lnTo>
                  <a:pt x="130" y="162"/>
                </a:lnTo>
                <a:lnTo>
                  <a:pt x="133" y="165"/>
                </a:lnTo>
                <a:lnTo>
                  <a:pt x="136" y="166"/>
                </a:lnTo>
                <a:lnTo>
                  <a:pt x="139" y="167"/>
                </a:lnTo>
                <a:lnTo>
                  <a:pt x="142" y="167"/>
                </a:lnTo>
                <a:lnTo>
                  <a:pt x="145" y="169"/>
                </a:lnTo>
                <a:lnTo>
                  <a:pt x="148" y="170"/>
                </a:lnTo>
                <a:lnTo>
                  <a:pt x="151" y="175"/>
                </a:lnTo>
                <a:lnTo>
                  <a:pt x="153" y="179"/>
                </a:lnTo>
                <a:lnTo>
                  <a:pt x="156" y="186"/>
                </a:lnTo>
                <a:lnTo>
                  <a:pt x="159" y="194"/>
                </a:lnTo>
                <a:lnTo>
                  <a:pt x="162" y="202"/>
                </a:lnTo>
                <a:lnTo>
                  <a:pt x="165" y="213"/>
                </a:lnTo>
                <a:lnTo>
                  <a:pt x="168" y="221"/>
                </a:lnTo>
                <a:lnTo>
                  <a:pt x="171" y="230"/>
                </a:lnTo>
                <a:lnTo>
                  <a:pt x="174" y="239"/>
                </a:lnTo>
                <a:lnTo>
                  <a:pt x="177" y="246"/>
                </a:lnTo>
                <a:lnTo>
                  <a:pt x="178" y="252"/>
                </a:lnTo>
                <a:lnTo>
                  <a:pt x="181" y="258"/>
                </a:lnTo>
                <a:lnTo>
                  <a:pt x="184" y="264"/>
                </a:lnTo>
                <a:lnTo>
                  <a:pt x="187" y="268"/>
                </a:lnTo>
                <a:lnTo>
                  <a:pt x="190" y="272"/>
                </a:lnTo>
                <a:lnTo>
                  <a:pt x="193" y="277"/>
                </a:lnTo>
                <a:lnTo>
                  <a:pt x="196" y="281"/>
                </a:lnTo>
                <a:lnTo>
                  <a:pt x="198" y="286"/>
                </a:lnTo>
                <a:lnTo>
                  <a:pt x="201" y="290"/>
                </a:lnTo>
                <a:lnTo>
                  <a:pt x="204" y="294"/>
                </a:lnTo>
                <a:lnTo>
                  <a:pt x="207" y="297"/>
                </a:lnTo>
                <a:lnTo>
                  <a:pt x="210" y="302"/>
                </a:lnTo>
                <a:lnTo>
                  <a:pt x="213" y="305"/>
                </a:lnTo>
                <a:lnTo>
                  <a:pt x="216" y="309"/>
                </a:lnTo>
                <a:lnTo>
                  <a:pt x="219" y="312"/>
                </a:lnTo>
                <a:lnTo>
                  <a:pt x="222" y="315"/>
                </a:lnTo>
                <a:lnTo>
                  <a:pt x="224" y="318"/>
                </a:lnTo>
                <a:lnTo>
                  <a:pt x="227" y="321"/>
                </a:lnTo>
                <a:lnTo>
                  <a:pt x="229" y="324"/>
                </a:lnTo>
                <a:lnTo>
                  <a:pt x="232" y="326"/>
                </a:lnTo>
                <a:lnTo>
                  <a:pt x="235" y="329"/>
                </a:lnTo>
                <a:lnTo>
                  <a:pt x="238" y="331"/>
                </a:lnTo>
                <a:lnTo>
                  <a:pt x="240" y="334"/>
                </a:lnTo>
                <a:lnTo>
                  <a:pt x="243" y="337"/>
                </a:lnTo>
                <a:lnTo>
                  <a:pt x="246" y="338"/>
                </a:lnTo>
                <a:lnTo>
                  <a:pt x="249" y="341"/>
                </a:lnTo>
                <a:lnTo>
                  <a:pt x="252" y="342"/>
                </a:lnTo>
                <a:lnTo>
                  <a:pt x="255" y="345"/>
                </a:lnTo>
                <a:lnTo>
                  <a:pt x="258" y="347"/>
                </a:lnTo>
                <a:lnTo>
                  <a:pt x="261" y="348"/>
                </a:lnTo>
                <a:lnTo>
                  <a:pt x="264" y="350"/>
                </a:lnTo>
                <a:lnTo>
                  <a:pt x="267" y="351"/>
                </a:lnTo>
                <a:lnTo>
                  <a:pt x="269" y="353"/>
                </a:lnTo>
                <a:lnTo>
                  <a:pt x="272" y="354"/>
                </a:lnTo>
                <a:lnTo>
                  <a:pt x="275" y="356"/>
                </a:lnTo>
                <a:lnTo>
                  <a:pt x="278" y="357"/>
                </a:lnTo>
                <a:lnTo>
                  <a:pt x="281" y="359"/>
                </a:lnTo>
                <a:lnTo>
                  <a:pt x="282" y="360"/>
                </a:lnTo>
                <a:lnTo>
                  <a:pt x="285" y="361"/>
                </a:lnTo>
                <a:lnTo>
                  <a:pt x="288" y="363"/>
                </a:lnTo>
                <a:lnTo>
                  <a:pt x="291" y="364"/>
                </a:lnTo>
                <a:lnTo>
                  <a:pt x="294" y="366"/>
                </a:lnTo>
                <a:lnTo>
                  <a:pt x="297" y="366"/>
                </a:lnTo>
                <a:lnTo>
                  <a:pt x="300" y="367"/>
                </a:lnTo>
                <a:lnTo>
                  <a:pt x="303" y="369"/>
                </a:lnTo>
                <a:lnTo>
                  <a:pt x="306" y="370"/>
                </a:lnTo>
                <a:lnTo>
                  <a:pt x="309" y="370"/>
                </a:lnTo>
                <a:lnTo>
                  <a:pt x="311" y="372"/>
                </a:lnTo>
                <a:lnTo>
                  <a:pt x="314" y="373"/>
                </a:lnTo>
                <a:lnTo>
                  <a:pt x="317" y="373"/>
                </a:lnTo>
                <a:lnTo>
                  <a:pt x="320" y="375"/>
                </a:lnTo>
                <a:lnTo>
                  <a:pt x="323" y="375"/>
                </a:lnTo>
                <a:lnTo>
                  <a:pt x="326" y="376"/>
                </a:lnTo>
                <a:lnTo>
                  <a:pt x="329" y="376"/>
                </a:lnTo>
                <a:lnTo>
                  <a:pt x="332" y="378"/>
                </a:lnTo>
                <a:lnTo>
                  <a:pt x="333" y="378"/>
                </a:lnTo>
                <a:lnTo>
                  <a:pt x="336" y="379"/>
                </a:lnTo>
                <a:lnTo>
                  <a:pt x="339" y="379"/>
                </a:lnTo>
                <a:lnTo>
                  <a:pt x="342" y="380"/>
                </a:lnTo>
                <a:lnTo>
                  <a:pt x="345" y="380"/>
                </a:lnTo>
                <a:lnTo>
                  <a:pt x="348" y="382"/>
                </a:lnTo>
                <a:lnTo>
                  <a:pt x="351" y="382"/>
                </a:lnTo>
                <a:lnTo>
                  <a:pt x="353" y="382"/>
                </a:lnTo>
                <a:lnTo>
                  <a:pt x="356" y="383"/>
                </a:lnTo>
                <a:lnTo>
                  <a:pt x="359" y="383"/>
                </a:lnTo>
                <a:lnTo>
                  <a:pt x="362" y="385"/>
                </a:lnTo>
                <a:lnTo>
                  <a:pt x="365" y="385"/>
                </a:lnTo>
                <a:lnTo>
                  <a:pt x="368" y="385"/>
                </a:lnTo>
                <a:lnTo>
                  <a:pt x="371" y="386"/>
                </a:lnTo>
                <a:lnTo>
                  <a:pt x="374" y="386"/>
                </a:lnTo>
                <a:lnTo>
                  <a:pt x="377" y="386"/>
                </a:lnTo>
                <a:lnTo>
                  <a:pt x="380" y="386"/>
                </a:lnTo>
                <a:lnTo>
                  <a:pt x="382" y="388"/>
                </a:lnTo>
                <a:lnTo>
                  <a:pt x="384" y="388"/>
                </a:lnTo>
                <a:lnTo>
                  <a:pt x="387" y="388"/>
                </a:lnTo>
                <a:lnTo>
                  <a:pt x="390" y="389"/>
                </a:lnTo>
                <a:lnTo>
                  <a:pt x="393" y="389"/>
                </a:lnTo>
                <a:lnTo>
                  <a:pt x="396" y="389"/>
                </a:lnTo>
                <a:lnTo>
                  <a:pt x="398" y="389"/>
                </a:lnTo>
                <a:lnTo>
                  <a:pt x="401" y="391"/>
                </a:lnTo>
                <a:lnTo>
                  <a:pt x="404" y="391"/>
                </a:lnTo>
                <a:lnTo>
                  <a:pt x="407" y="391"/>
                </a:lnTo>
                <a:lnTo>
                  <a:pt x="410" y="392"/>
                </a:lnTo>
                <a:lnTo>
                  <a:pt x="413" y="392"/>
                </a:lnTo>
                <a:lnTo>
                  <a:pt x="416" y="392"/>
                </a:lnTo>
                <a:lnTo>
                  <a:pt x="419" y="392"/>
                </a:lnTo>
                <a:lnTo>
                  <a:pt x="422" y="394"/>
                </a:lnTo>
                <a:lnTo>
                  <a:pt x="425" y="394"/>
                </a:lnTo>
                <a:lnTo>
                  <a:pt x="427" y="394"/>
                </a:lnTo>
                <a:lnTo>
                  <a:pt x="430" y="394"/>
                </a:lnTo>
                <a:lnTo>
                  <a:pt x="433" y="395"/>
                </a:lnTo>
                <a:lnTo>
                  <a:pt x="435" y="395"/>
                </a:lnTo>
                <a:lnTo>
                  <a:pt x="438" y="395"/>
                </a:lnTo>
                <a:lnTo>
                  <a:pt x="440" y="395"/>
                </a:lnTo>
                <a:lnTo>
                  <a:pt x="443" y="396"/>
                </a:lnTo>
                <a:lnTo>
                  <a:pt x="446" y="396"/>
                </a:lnTo>
                <a:lnTo>
                  <a:pt x="449" y="396"/>
                </a:lnTo>
                <a:lnTo>
                  <a:pt x="452" y="396"/>
                </a:lnTo>
                <a:lnTo>
                  <a:pt x="455" y="396"/>
                </a:lnTo>
                <a:lnTo>
                  <a:pt x="458" y="398"/>
                </a:lnTo>
                <a:lnTo>
                  <a:pt x="461" y="398"/>
                </a:lnTo>
                <a:lnTo>
                  <a:pt x="464" y="398"/>
                </a:lnTo>
                <a:lnTo>
                  <a:pt x="467" y="398"/>
                </a:lnTo>
                <a:lnTo>
                  <a:pt x="469" y="398"/>
                </a:lnTo>
                <a:lnTo>
                  <a:pt x="472" y="399"/>
                </a:lnTo>
                <a:lnTo>
                  <a:pt x="475" y="399"/>
                </a:lnTo>
                <a:lnTo>
                  <a:pt x="478" y="399"/>
                </a:lnTo>
                <a:lnTo>
                  <a:pt x="481" y="399"/>
                </a:lnTo>
                <a:lnTo>
                  <a:pt x="484" y="399"/>
                </a:lnTo>
                <a:lnTo>
                  <a:pt x="487" y="401"/>
                </a:lnTo>
                <a:lnTo>
                  <a:pt x="488" y="401"/>
                </a:lnTo>
                <a:lnTo>
                  <a:pt x="491" y="401"/>
                </a:lnTo>
                <a:lnTo>
                  <a:pt x="494" y="401"/>
                </a:lnTo>
                <a:lnTo>
                  <a:pt x="497" y="401"/>
                </a:lnTo>
                <a:lnTo>
                  <a:pt x="500" y="402"/>
                </a:lnTo>
                <a:lnTo>
                  <a:pt x="503" y="402"/>
                </a:lnTo>
                <a:lnTo>
                  <a:pt x="506" y="402"/>
                </a:lnTo>
                <a:lnTo>
                  <a:pt x="509" y="402"/>
                </a:lnTo>
                <a:lnTo>
                  <a:pt x="511" y="402"/>
                </a:lnTo>
                <a:lnTo>
                  <a:pt x="514" y="402"/>
                </a:lnTo>
                <a:lnTo>
                  <a:pt x="517" y="404"/>
                </a:lnTo>
                <a:lnTo>
                  <a:pt x="520" y="404"/>
                </a:lnTo>
                <a:lnTo>
                  <a:pt x="523" y="404"/>
                </a:lnTo>
                <a:lnTo>
                  <a:pt x="526" y="404"/>
                </a:lnTo>
                <a:lnTo>
                  <a:pt x="529" y="404"/>
                </a:lnTo>
                <a:lnTo>
                  <a:pt x="532" y="404"/>
                </a:lnTo>
                <a:lnTo>
                  <a:pt x="535" y="404"/>
                </a:lnTo>
                <a:lnTo>
                  <a:pt x="538" y="405"/>
                </a:lnTo>
                <a:lnTo>
                  <a:pt x="539" y="405"/>
                </a:lnTo>
                <a:lnTo>
                  <a:pt x="542" y="405"/>
                </a:lnTo>
                <a:lnTo>
                  <a:pt x="545" y="405"/>
                </a:lnTo>
                <a:lnTo>
                  <a:pt x="548" y="405"/>
                </a:lnTo>
                <a:lnTo>
                  <a:pt x="551" y="405"/>
                </a:lnTo>
                <a:lnTo>
                  <a:pt x="553" y="405"/>
                </a:lnTo>
                <a:lnTo>
                  <a:pt x="556" y="405"/>
                </a:lnTo>
                <a:lnTo>
                  <a:pt x="559" y="405"/>
                </a:lnTo>
                <a:lnTo>
                  <a:pt x="562" y="405"/>
                </a:lnTo>
                <a:lnTo>
                  <a:pt x="565" y="407"/>
                </a:lnTo>
                <a:lnTo>
                  <a:pt x="568" y="407"/>
                </a:lnTo>
                <a:lnTo>
                  <a:pt x="571" y="407"/>
                </a:lnTo>
                <a:lnTo>
                  <a:pt x="574" y="407"/>
                </a:lnTo>
                <a:lnTo>
                  <a:pt x="577" y="407"/>
                </a:lnTo>
                <a:lnTo>
                  <a:pt x="580" y="407"/>
                </a:lnTo>
                <a:lnTo>
                  <a:pt x="582" y="407"/>
                </a:lnTo>
                <a:lnTo>
                  <a:pt x="585" y="407"/>
                </a:lnTo>
                <a:lnTo>
                  <a:pt x="588" y="407"/>
                </a:lnTo>
                <a:lnTo>
                  <a:pt x="590" y="407"/>
                </a:lnTo>
                <a:lnTo>
                  <a:pt x="593" y="408"/>
                </a:lnTo>
                <a:lnTo>
                  <a:pt x="596" y="408"/>
                </a:lnTo>
                <a:lnTo>
                  <a:pt x="598" y="408"/>
                </a:lnTo>
                <a:lnTo>
                  <a:pt x="601" y="408"/>
                </a:lnTo>
                <a:lnTo>
                  <a:pt x="604" y="408"/>
                </a:lnTo>
                <a:lnTo>
                  <a:pt x="607" y="408"/>
                </a:lnTo>
                <a:lnTo>
                  <a:pt x="610" y="408"/>
                </a:lnTo>
                <a:lnTo>
                  <a:pt x="613" y="408"/>
                </a:lnTo>
                <a:lnTo>
                  <a:pt x="616" y="408"/>
                </a:lnTo>
                <a:lnTo>
                  <a:pt x="619" y="408"/>
                </a:lnTo>
                <a:lnTo>
                  <a:pt x="622" y="408"/>
                </a:lnTo>
                <a:lnTo>
                  <a:pt x="625" y="408"/>
                </a:lnTo>
                <a:lnTo>
                  <a:pt x="627" y="410"/>
                </a:lnTo>
                <a:lnTo>
                  <a:pt x="630" y="410"/>
                </a:lnTo>
                <a:lnTo>
                  <a:pt x="633" y="410"/>
                </a:lnTo>
                <a:lnTo>
                  <a:pt x="636" y="410"/>
                </a:lnTo>
                <a:lnTo>
                  <a:pt x="639" y="410"/>
                </a:lnTo>
                <a:lnTo>
                  <a:pt x="642" y="410"/>
                </a:lnTo>
                <a:lnTo>
                  <a:pt x="643" y="410"/>
                </a:lnTo>
                <a:lnTo>
                  <a:pt x="646" y="411"/>
                </a:lnTo>
                <a:lnTo>
                  <a:pt x="649" y="411"/>
                </a:lnTo>
                <a:lnTo>
                  <a:pt x="652" y="411"/>
                </a:lnTo>
                <a:lnTo>
                  <a:pt x="655" y="411"/>
                </a:lnTo>
                <a:lnTo>
                  <a:pt x="658" y="411"/>
                </a:lnTo>
                <a:lnTo>
                  <a:pt x="661" y="411"/>
                </a:lnTo>
                <a:lnTo>
                  <a:pt x="664" y="413"/>
                </a:lnTo>
                <a:lnTo>
                  <a:pt x="667" y="413"/>
                </a:lnTo>
                <a:lnTo>
                  <a:pt x="669" y="413"/>
                </a:lnTo>
                <a:lnTo>
                  <a:pt x="672" y="413"/>
                </a:lnTo>
                <a:lnTo>
                  <a:pt x="675" y="413"/>
                </a:lnTo>
                <a:lnTo>
                  <a:pt x="678" y="413"/>
                </a:lnTo>
                <a:lnTo>
                  <a:pt x="681" y="414"/>
                </a:lnTo>
                <a:lnTo>
                  <a:pt x="684" y="414"/>
                </a:lnTo>
                <a:lnTo>
                  <a:pt x="687" y="414"/>
                </a:lnTo>
                <a:lnTo>
                  <a:pt x="690" y="414"/>
                </a:lnTo>
                <a:lnTo>
                  <a:pt x="693" y="414"/>
                </a:lnTo>
                <a:lnTo>
                  <a:pt x="694" y="414"/>
                </a:lnTo>
                <a:lnTo>
                  <a:pt x="697" y="414"/>
                </a:lnTo>
                <a:lnTo>
                  <a:pt x="700" y="414"/>
                </a:lnTo>
                <a:lnTo>
                  <a:pt x="703" y="415"/>
                </a:lnTo>
                <a:lnTo>
                  <a:pt x="706" y="415"/>
                </a:lnTo>
                <a:lnTo>
                  <a:pt x="709" y="415"/>
                </a:lnTo>
                <a:lnTo>
                  <a:pt x="711" y="415"/>
                </a:lnTo>
                <a:lnTo>
                  <a:pt x="714" y="415"/>
                </a:lnTo>
                <a:lnTo>
                  <a:pt x="717" y="415"/>
                </a:lnTo>
                <a:lnTo>
                  <a:pt x="720" y="415"/>
                </a:lnTo>
                <a:lnTo>
                  <a:pt x="723" y="415"/>
                </a:lnTo>
                <a:lnTo>
                  <a:pt x="726" y="415"/>
                </a:lnTo>
                <a:lnTo>
                  <a:pt x="729" y="415"/>
                </a:lnTo>
                <a:lnTo>
                  <a:pt x="732" y="415"/>
                </a:lnTo>
                <a:lnTo>
                  <a:pt x="735" y="415"/>
                </a:lnTo>
                <a:lnTo>
                  <a:pt x="738" y="417"/>
                </a:lnTo>
                <a:lnTo>
                  <a:pt x="740" y="417"/>
                </a:lnTo>
                <a:lnTo>
                  <a:pt x="743" y="417"/>
                </a:lnTo>
                <a:lnTo>
                  <a:pt x="745" y="417"/>
                </a:lnTo>
                <a:lnTo>
                  <a:pt x="748" y="417"/>
                </a:lnTo>
                <a:lnTo>
                  <a:pt x="751" y="417"/>
                </a:lnTo>
                <a:lnTo>
                  <a:pt x="753" y="417"/>
                </a:lnTo>
                <a:lnTo>
                  <a:pt x="756" y="417"/>
                </a:lnTo>
                <a:lnTo>
                  <a:pt x="759" y="417"/>
                </a:lnTo>
                <a:lnTo>
                  <a:pt x="762" y="417"/>
                </a:lnTo>
                <a:lnTo>
                  <a:pt x="765" y="417"/>
                </a:lnTo>
                <a:lnTo>
                  <a:pt x="768" y="417"/>
                </a:lnTo>
                <a:lnTo>
                  <a:pt x="771" y="417"/>
                </a:lnTo>
                <a:lnTo>
                  <a:pt x="774" y="417"/>
                </a:lnTo>
                <a:lnTo>
                  <a:pt x="777" y="417"/>
                </a:lnTo>
                <a:lnTo>
                  <a:pt x="780" y="417"/>
                </a:lnTo>
                <a:lnTo>
                  <a:pt x="782" y="417"/>
                </a:lnTo>
                <a:lnTo>
                  <a:pt x="785" y="417"/>
                </a:lnTo>
                <a:lnTo>
                  <a:pt x="788" y="417"/>
                </a:lnTo>
                <a:lnTo>
                  <a:pt x="791" y="417"/>
                </a:lnTo>
                <a:lnTo>
                  <a:pt x="794" y="417"/>
                </a:lnTo>
                <a:lnTo>
                  <a:pt x="797" y="417"/>
                </a:lnTo>
                <a:lnTo>
                  <a:pt x="798" y="417"/>
                </a:lnTo>
                <a:lnTo>
                  <a:pt x="801" y="417"/>
                </a:lnTo>
                <a:lnTo>
                  <a:pt x="804" y="417"/>
                </a:lnTo>
                <a:lnTo>
                  <a:pt x="807" y="417"/>
                </a:lnTo>
                <a:lnTo>
                  <a:pt x="810" y="417"/>
                </a:lnTo>
                <a:lnTo>
                  <a:pt x="813" y="417"/>
                </a:lnTo>
                <a:lnTo>
                  <a:pt x="816" y="417"/>
                </a:lnTo>
                <a:lnTo>
                  <a:pt x="819" y="417"/>
                </a:lnTo>
                <a:lnTo>
                  <a:pt x="822" y="417"/>
                </a:lnTo>
                <a:lnTo>
                  <a:pt x="825" y="417"/>
                </a:lnTo>
                <a:lnTo>
                  <a:pt x="827" y="417"/>
                </a:lnTo>
                <a:lnTo>
                  <a:pt x="830" y="417"/>
                </a:lnTo>
                <a:lnTo>
                  <a:pt x="833" y="417"/>
                </a:lnTo>
                <a:lnTo>
                  <a:pt x="836" y="417"/>
                </a:lnTo>
                <a:lnTo>
                  <a:pt x="839" y="417"/>
                </a:lnTo>
                <a:lnTo>
                  <a:pt x="842" y="417"/>
                </a:lnTo>
                <a:lnTo>
                  <a:pt x="845" y="417"/>
                </a:lnTo>
                <a:lnTo>
                  <a:pt x="848" y="417"/>
                </a:lnTo>
                <a:lnTo>
                  <a:pt x="849" y="417"/>
                </a:lnTo>
                <a:lnTo>
                  <a:pt x="852" y="417"/>
                </a:lnTo>
                <a:lnTo>
                  <a:pt x="855" y="417"/>
                </a:lnTo>
                <a:lnTo>
                  <a:pt x="858" y="417"/>
                </a:lnTo>
                <a:lnTo>
                  <a:pt x="861" y="417"/>
                </a:lnTo>
                <a:lnTo>
                  <a:pt x="864" y="417"/>
                </a:lnTo>
                <a:lnTo>
                  <a:pt x="867" y="417"/>
                </a:lnTo>
                <a:lnTo>
                  <a:pt x="869" y="417"/>
                </a:lnTo>
                <a:lnTo>
                  <a:pt x="872" y="417"/>
                </a:lnTo>
                <a:lnTo>
                  <a:pt x="875" y="417"/>
                </a:lnTo>
                <a:lnTo>
                  <a:pt x="878" y="417"/>
                </a:lnTo>
                <a:lnTo>
                  <a:pt x="881" y="417"/>
                </a:lnTo>
                <a:lnTo>
                  <a:pt x="884" y="417"/>
                </a:lnTo>
                <a:lnTo>
                  <a:pt x="887" y="417"/>
                </a:lnTo>
                <a:lnTo>
                  <a:pt x="890" y="417"/>
                </a:lnTo>
                <a:lnTo>
                  <a:pt x="893" y="417"/>
                </a:lnTo>
                <a:lnTo>
                  <a:pt x="896" y="417"/>
                </a:lnTo>
                <a:lnTo>
                  <a:pt x="898" y="417"/>
                </a:lnTo>
                <a:lnTo>
                  <a:pt x="900" y="417"/>
                </a:lnTo>
                <a:lnTo>
                  <a:pt x="903" y="417"/>
                </a:lnTo>
                <a:lnTo>
                  <a:pt x="906" y="417"/>
                </a:lnTo>
                <a:lnTo>
                  <a:pt x="909" y="417"/>
                </a:lnTo>
                <a:lnTo>
                  <a:pt x="911" y="417"/>
                </a:lnTo>
                <a:lnTo>
                  <a:pt x="914" y="417"/>
                </a:lnTo>
                <a:lnTo>
                  <a:pt x="917" y="417"/>
                </a:lnTo>
                <a:lnTo>
                  <a:pt x="920" y="417"/>
                </a:lnTo>
                <a:lnTo>
                  <a:pt x="923" y="417"/>
                </a:lnTo>
                <a:lnTo>
                  <a:pt x="926" y="417"/>
                </a:lnTo>
                <a:lnTo>
                  <a:pt x="929" y="417"/>
                </a:lnTo>
                <a:lnTo>
                  <a:pt x="932" y="417"/>
                </a:lnTo>
                <a:lnTo>
                  <a:pt x="935" y="417"/>
                </a:lnTo>
                <a:lnTo>
                  <a:pt x="938" y="417"/>
                </a:lnTo>
                <a:lnTo>
                  <a:pt x="940" y="417"/>
                </a:lnTo>
                <a:lnTo>
                  <a:pt x="943" y="417"/>
                </a:lnTo>
                <a:lnTo>
                  <a:pt x="946" y="417"/>
                </a:lnTo>
              </a:path>
            </a:pathLst>
          </a:custGeom>
          <a:noFill/>
          <a:ln w="38100">
            <a:solidFill>
              <a:srgbClr val="0000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23" name="Rectangle 13"/>
          <p:cNvSpPr>
            <a:spLocks noChangeArrowheads="1"/>
          </p:cNvSpPr>
          <p:nvPr/>
        </p:nvSpPr>
        <p:spPr bwMode="auto">
          <a:xfrm>
            <a:off x="1506538" y="852488"/>
            <a:ext cx="381000" cy="276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smtClean="0">
                <a:solidFill>
                  <a:srgbClr val="000000"/>
                </a:solidFill>
                <a:latin typeface="Arial" charset="0"/>
              </a:rPr>
              <a:t>211</a:t>
            </a:r>
            <a:endParaRPr lang="en-US" altLang="en-US" sz="1800" b="1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24" name="Line 14"/>
          <p:cNvSpPr>
            <a:spLocks noChangeShapeType="1"/>
          </p:cNvSpPr>
          <p:nvPr/>
        </p:nvSpPr>
        <p:spPr bwMode="auto">
          <a:xfrm>
            <a:off x="1287463" y="5832475"/>
            <a:ext cx="1587" cy="936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25" name="Rectangle 15"/>
          <p:cNvSpPr>
            <a:spLocks noChangeArrowheads="1"/>
          </p:cNvSpPr>
          <p:nvPr/>
        </p:nvSpPr>
        <p:spPr bwMode="auto">
          <a:xfrm>
            <a:off x="1112838" y="60198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200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26" name="Line 16"/>
          <p:cNvSpPr>
            <a:spLocks noChangeShapeType="1"/>
          </p:cNvSpPr>
          <p:nvPr/>
        </p:nvSpPr>
        <p:spPr bwMode="auto">
          <a:xfrm>
            <a:off x="3333750" y="5832475"/>
            <a:ext cx="1588" cy="936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27" name="Rectangle 17"/>
          <p:cNvSpPr>
            <a:spLocks noChangeArrowheads="1"/>
          </p:cNvSpPr>
          <p:nvPr/>
        </p:nvSpPr>
        <p:spPr bwMode="auto">
          <a:xfrm>
            <a:off x="3159125" y="60198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250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28" name="Line 18"/>
          <p:cNvSpPr>
            <a:spLocks noChangeShapeType="1"/>
          </p:cNvSpPr>
          <p:nvPr/>
        </p:nvSpPr>
        <p:spPr bwMode="auto">
          <a:xfrm>
            <a:off x="5370513" y="5832475"/>
            <a:ext cx="1587" cy="936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29" name="Rectangle 19"/>
          <p:cNvSpPr>
            <a:spLocks noChangeArrowheads="1"/>
          </p:cNvSpPr>
          <p:nvPr/>
        </p:nvSpPr>
        <p:spPr bwMode="auto">
          <a:xfrm>
            <a:off x="5195888" y="60198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300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30" name="Line 20"/>
          <p:cNvSpPr>
            <a:spLocks noChangeShapeType="1"/>
          </p:cNvSpPr>
          <p:nvPr/>
        </p:nvSpPr>
        <p:spPr bwMode="auto">
          <a:xfrm>
            <a:off x="7424738" y="5832475"/>
            <a:ext cx="1587" cy="93663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31" name="Rectangle 21"/>
          <p:cNvSpPr>
            <a:spLocks noChangeArrowheads="1"/>
          </p:cNvSpPr>
          <p:nvPr/>
        </p:nvSpPr>
        <p:spPr bwMode="auto">
          <a:xfrm>
            <a:off x="7250113" y="6019800"/>
            <a:ext cx="381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350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32" name="Rectangle 22"/>
          <p:cNvSpPr>
            <a:spLocks noChangeArrowheads="1"/>
          </p:cNvSpPr>
          <p:nvPr/>
        </p:nvSpPr>
        <p:spPr bwMode="auto">
          <a:xfrm>
            <a:off x="3429000" y="6248400"/>
            <a:ext cx="1714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Wavelength [nm]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33" name="Line 23"/>
          <p:cNvSpPr>
            <a:spLocks noChangeShapeType="1"/>
          </p:cNvSpPr>
          <p:nvPr/>
        </p:nvSpPr>
        <p:spPr bwMode="auto">
          <a:xfrm flipH="1">
            <a:off x="847725" y="5800725"/>
            <a:ext cx="7302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34" name="Rectangle 24"/>
          <p:cNvSpPr>
            <a:spLocks noChangeArrowheads="1"/>
          </p:cNvSpPr>
          <p:nvPr/>
        </p:nvSpPr>
        <p:spPr bwMode="auto">
          <a:xfrm rot="-5400000">
            <a:off x="611981" y="5711032"/>
            <a:ext cx="274637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0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35" name="Line 25"/>
          <p:cNvSpPr>
            <a:spLocks noChangeShapeType="1"/>
          </p:cNvSpPr>
          <p:nvPr/>
        </p:nvSpPr>
        <p:spPr bwMode="auto">
          <a:xfrm flipH="1">
            <a:off x="847725" y="4960938"/>
            <a:ext cx="73025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36" name="Line 26"/>
          <p:cNvSpPr>
            <a:spLocks noChangeShapeType="1"/>
          </p:cNvSpPr>
          <p:nvPr/>
        </p:nvSpPr>
        <p:spPr bwMode="auto">
          <a:xfrm flipH="1">
            <a:off x="847725" y="4119563"/>
            <a:ext cx="73025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37" name="Rectangle 27"/>
          <p:cNvSpPr>
            <a:spLocks noChangeArrowheads="1"/>
          </p:cNvSpPr>
          <p:nvPr/>
        </p:nvSpPr>
        <p:spPr bwMode="auto">
          <a:xfrm rot="-5400000">
            <a:off x="611981" y="4034632"/>
            <a:ext cx="274637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1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38" name="Line 28"/>
          <p:cNvSpPr>
            <a:spLocks noChangeShapeType="1"/>
          </p:cNvSpPr>
          <p:nvPr/>
        </p:nvSpPr>
        <p:spPr bwMode="auto">
          <a:xfrm flipH="1">
            <a:off x="847725" y="3289300"/>
            <a:ext cx="7302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39" name="Line 29"/>
          <p:cNvSpPr>
            <a:spLocks noChangeShapeType="1"/>
          </p:cNvSpPr>
          <p:nvPr/>
        </p:nvSpPr>
        <p:spPr bwMode="auto">
          <a:xfrm flipH="1">
            <a:off x="847725" y="2449513"/>
            <a:ext cx="73025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40" name="Rectangle 30"/>
          <p:cNvSpPr>
            <a:spLocks noChangeArrowheads="1"/>
          </p:cNvSpPr>
          <p:nvPr/>
        </p:nvSpPr>
        <p:spPr bwMode="auto">
          <a:xfrm rot="-5400000">
            <a:off x="611981" y="2358232"/>
            <a:ext cx="274637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2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41" name="Line 31"/>
          <p:cNvSpPr>
            <a:spLocks noChangeShapeType="1"/>
          </p:cNvSpPr>
          <p:nvPr/>
        </p:nvSpPr>
        <p:spPr bwMode="auto">
          <a:xfrm flipH="1">
            <a:off x="847725" y="1608138"/>
            <a:ext cx="73025" cy="1587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42" name="Line 32"/>
          <p:cNvSpPr>
            <a:spLocks noChangeShapeType="1"/>
          </p:cNvSpPr>
          <p:nvPr/>
        </p:nvSpPr>
        <p:spPr bwMode="auto">
          <a:xfrm flipH="1">
            <a:off x="847725" y="777875"/>
            <a:ext cx="73025" cy="1588"/>
          </a:xfrm>
          <a:prstGeom prst="line">
            <a:avLst/>
          </a:prstGeom>
          <a:noFill/>
          <a:ln w="79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90143" name="Rectangle 33"/>
          <p:cNvSpPr>
            <a:spLocks noChangeArrowheads="1"/>
          </p:cNvSpPr>
          <p:nvPr/>
        </p:nvSpPr>
        <p:spPr bwMode="auto">
          <a:xfrm rot="-5400000">
            <a:off x="523082" y="611981"/>
            <a:ext cx="3175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3.0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44" name="Rectangle 34"/>
          <p:cNvSpPr>
            <a:spLocks noChangeArrowheads="1"/>
          </p:cNvSpPr>
          <p:nvPr/>
        </p:nvSpPr>
        <p:spPr bwMode="auto">
          <a:xfrm rot="-5400000">
            <a:off x="-959643" y="3059906"/>
            <a:ext cx="2603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smtClean="0">
                <a:solidFill>
                  <a:srgbClr val="000000"/>
                </a:solidFill>
                <a:latin typeface="Arial" charset="0"/>
              </a:rPr>
              <a:t>Kubelka Munk units</a:t>
            </a:r>
            <a:endParaRPr lang="en-US" altLang="en-US" sz="18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0145" name="Rectangle 35"/>
          <p:cNvSpPr>
            <a:spLocks noChangeArrowheads="1"/>
          </p:cNvSpPr>
          <p:nvPr/>
        </p:nvSpPr>
        <p:spPr bwMode="auto">
          <a:xfrm>
            <a:off x="1314450" y="-28575"/>
            <a:ext cx="6858000" cy="522288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FFFF00"/>
                </a:solidFill>
                <a:latin typeface="Times New Roman" pitchFamily="18" charset="0"/>
              </a:rPr>
              <a:t>FTUV Absorption of TS-1 samples </a:t>
            </a:r>
            <a:endParaRPr lang="en-US" altLang="en-US" sz="2800" b="1" baseline="3000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90146" name="Line 38"/>
          <p:cNvSpPr>
            <a:spLocks noChangeShapeType="1"/>
          </p:cNvSpPr>
          <p:nvPr/>
        </p:nvSpPr>
        <p:spPr bwMode="auto">
          <a:xfrm>
            <a:off x="1143000" y="1219200"/>
            <a:ext cx="381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48000" y="744538"/>
            <a:ext cx="2168525" cy="5181600"/>
            <a:chOff x="3048000" y="744538"/>
            <a:chExt cx="2168525" cy="5181600"/>
          </a:xfrm>
        </p:grpSpPr>
        <p:sp>
          <p:nvSpPr>
            <p:cNvPr id="47145" name="Line 41"/>
            <p:cNvSpPr>
              <a:spLocks noChangeShapeType="1"/>
            </p:cNvSpPr>
            <p:nvPr/>
          </p:nvSpPr>
          <p:spPr bwMode="auto">
            <a:xfrm flipV="1">
              <a:off x="3159125" y="4659313"/>
              <a:ext cx="2057400" cy="14287"/>
            </a:xfrm>
            <a:prstGeom prst="line">
              <a:avLst/>
            </a:prstGeom>
            <a:noFill/>
            <a:ln w="635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000000"/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3048000" y="744538"/>
              <a:ext cx="1474788" cy="5181600"/>
              <a:chOff x="3048000" y="744538"/>
              <a:chExt cx="1474788" cy="5181600"/>
            </a:xfrm>
          </p:grpSpPr>
          <p:sp>
            <p:nvSpPr>
              <p:cNvPr id="47143" name="Line 39"/>
              <p:cNvSpPr>
                <a:spLocks noChangeShapeType="1"/>
              </p:cNvSpPr>
              <p:nvPr/>
            </p:nvSpPr>
            <p:spPr bwMode="auto">
              <a:xfrm>
                <a:off x="3048000" y="744538"/>
                <a:ext cx="0" cy="5181600"/>
              </a:xfrm>
              <a:prstGeom prst="line">
                <a:avLst/>
              </a:prstGeom>
              <a:noFill/>
              <a:ln w="63500">
                <a:solidFill>
                  <a:schemeClr val="accent1">
                    <a:lumMod val="75000"/>
                  </a:schemeClr>
                </a:solidFill>
                <a:prstDash val="sysDot"/>
                <a:round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47144" name="Text Box 40"/>
              <p:cNvSpPr txBox="1">
                <a:spLocks noChangeArrowheads="1"/>
              </p:cNvSpPr>
              <p:nvPr/>
            </p:nvSpPr>
            <p:spPr bwMode="auto">
              <a:xfrm>
                <a:off x="3084513" y="4405313"/>
                <a:ext cx="1438275" cy="522287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b="1" dirty="0">
                    <a:solidFill>
                      <a:srgbClr val="FFFF00"/>
                    </a:solidFill>
                  </a:rPr>
                  <a:t>Higher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400" b="1" dirty="0">
                    <a:solidFill>
                      <a:srgbClr val="FFFF00"/>
                    </a:solidFill>
                  </a:rPr>
                  <a:t>coordinated Ti</a:t>
                </a:r>
                <a:r>
                  <a:rPr lang="en-US" sz="1400" b="1" baseline="30000" dirty="0">
                    <a:solidFill>
                      <a:srgbClr val="FFFF00"/>
                    </a:solidFill>
                  </a:rPr>
                  <a:t>4+</a:t>
                </a:r>
                <a:endParaRPr lang="en-US" sz="1400" b="1" dirty="0">
                  <a:solidFill>
                    <a:srgbClr val="FFFF00"/>
                  </a:solidFill>
                </a:endParaRPr>
              </a:p>
            </p:txBody>
          </p:sp>
        </p:grpSp>
      </p:grpSp>
      <p:sp>
        <p:nvSpPr>
          <p:cNvPr id="90150" name="Line 37"/>
          <p:cNvSpPr>
            <a:spLocks noChangeShapeType="1"/>
          </p:cNvSpPr>
          <p:nvPr/>
        </p:nvSpPr>
        <p:spPr bwMode="auto">
          <a:xfrm flipH="1">
            <a:off x="1739900" y="1128713"/>
            <a:ext cx="0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smtClean="0">
              <a:solidFill>
                <a:srgbClr val="000000"/>
              </a:solidFill>
              <a:latin typeface="Garamond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0013" y="585788"/>
            <a:ext cx="1797050" cy="5832475"/>
            <a:chOff x="100013" y="585788"/>
            <a:chExt cx="1797050" cy="5832475"/>
          </a:xfrm>
        </p:grpSpPr>
        <p:sp>
          <p:nvSpPr>
            <p:cNvPr id="47146" name="Line 42"/>
            <p:cNvSpPr>
              <a:spLocks noChangeShapeType="1"/>
            </p:cNvSpPr>
            <p:nvPr/>
          </p:nvSpPr>
          <p:spPr bwMode="auto">
            <a:xfrm flipH="1">
              <a:off x="1812925" y="585788"/>
              <a:ext cx="84138" cy="5734050"/>
            </a:xfrm>
            <a:prstGeom prst="line">
              <a:avLst/>
            </a:prstGeom>
            <a:noFill/>
            <a:ln w="63500">
              <a:solidFill>
                <a:schemeClr val="accent1">
                  <a:lumMod val="75000"/>
                </a:schemeClr>
              </a:solidFill>
              <a:prstDash val="sysDot"/>
              <a:round/>
              <a:headEnd/>
              <a:tailEnd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7148" name="Line 44"/>
            <p:cNvSpPr>
              <a:spLocks noChangeShapeType="1"/>
            </p:cNvSpPr>
            <p:nvPr/>
          </p:nvSpPr>
          <p:spPr bwMode="auto">
            <a:xfrm flipH="1" flipV="1">
              <a:off x="100013" y="6164263"/>
              <a:ext cx="1524000" cy="30162"/>
            </a:xfrm>
            <a:prstGeom prst="line">
              <a:avLst/>
            </a:prstGeom>
            <a:noFill/>
            <a:ln w="63500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  <a:ex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 dirty="0">
                <a:solidFill>
                  <a:srgbClr val="000000"/>
                </a:solidFill>
              </a:endParaRPr>
            </a:p>
          </p:txBody>
        </p:sp>
        <p:sp>
          <p:nvSpPr>
            <p:cNvPr id="47147" name="Text Box 43"/>
            <p:cNvSpPr txBox="1">
              <a:spLocks noChangeArrowheads="1"/>
            </p:cNvSpPr>
            <p:nvPr/>
          </p:nvSpPr>
          <p:spPr bwMode="auto">
            <a:xfrm>
              <a:off x="401638" y="5894388"/>
              <a:ext cx="1401762" cy="52387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FFFF00"/>
                  </a:solidFill>
                </a:rPr>
                <a:t>Isolated tetrahedral Ti</a:t>
              </a:r>
              <a:r>
                <a:rPr lang="en-US" sz="1400" b="1" baseline="30000" dirty="0">
                  <a:solidFill>
                    <a:srgbClr val="FFFF00"/>
                  </a:solidFill>
                </a:rPr>
                <a:t>4+</a:t>
              </a:r>
              <a:endParaRPr lang="en-US" sz="1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90152" name="TextBox 3"/>
          <p:cNvSpPr txBox="1">
            <a:spLocks noChangeArrowheads="1"/>
          </p:cNvSpPr>
          <p:nvPr/>
        </p:nvSpPr>
        <p:spPr bwMode="auto">
          <a:xfrm>
            <a:off x="42863" y="6550025"/>
            <a:ext cx="6508750" cy="30797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srgbClr val="000000"/>
                </a:solidFill>
                <a:cs typeface="Times New Roman" pitchFamily="18" charset="0"/>
              </a:rPr>
              <a:t>I. Halasz, M. Agarwal, E. Senderov, B. Marcus, </a:t>
            </a:r>
            <a:r>
              <a:rPr lang="en-US" altLang="en-US" sz="1400" b="1" i="1" smtClean="0">
                <a:solidFill>
                  <a:srgbClr val="000000"/>
                </a:solidFill>
                <a:cs typeface="Times New Roman" pitchFamily="18" charset="0"/>
              </a:rPr>
              <a:t>Stud. Surf. Sci. Catal</a:t>
            </a:r>
            <a:r>
              <a:rPr lang="en-US" altLang="en-US" sz="1400" b="1" smtClean="0">
                <a:solidFill>
                  <a:srgbClr val="000000"/>
                </a:solidFill>
                <a:cs typeface="Times New Roman" pitchFamily="18" charset="0"/>
              </a:rPr>
              <a:t>. 145 (2003) 435.</a:t>
            </a:r>
          </a:p>
        </p:txBody>
      </p:sp>
      <p:sp>
        <p:nvSpPr>
          <p:cNvPr id="90153" name="Text Box 36"/>
          <p:cNvSpPr txBox="1">
            <a:spLocks noChangeAspect="1" noChangeArrowheads="1"/>
          </p:cNvSpPr>
          <p:nvPr/>
        </p:nvSpPr>
        <p:spPr bwMode="auto">
          <a:xfrm>
            <a:off x="4278313" y="550863"/>
            <a:ext cx="4344987" cy="9302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 anchorCtr="1"/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3333CC"/>
                </a:solidFill>
                <a:latin typeface="Times New Roman" pitchFamily="18" charset="0"/>
              </a:rPr>
              <a:t>TS-1-A Well prepared; hydrophobic</a:t>
            </a:r>
          </a:p>
          <a:p>
            <a:pPr eaLnBrk="1" fontAlgn="base" hangingPunct="1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FF0000"/>
                </a:solidFill>
                <a:latin typeface="Times New Roman" pitchFamily="18" charset="0"/>
              </a:rPr>
              <a:t>TS-1-C Poorly prepared; hydrophilic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20750" y="1066800"/>
            <a:ext cx="7827963" cy="4733925"/>
            <a:chOff x="920750" y="1066800"/>
            <a:chExt cx="7828154" cy="4733925"/>
          </a:xfrm>
        </p:grpSpPr>
        <p:grpSp>
          <p:nvGrpSpPr>
            <p:cNvPr id="90155" name="Group 1"/>
            <p:cNvGrpSpPr>
              <a:grpSpLocks/>
            </p:cNvGrpSpPr>
            <p:nvPr/>
          </p:nvGrpSpPr>
          <p:grpSpPr bwMode="auto">
            <a:xfrm>
              <a:off x="920750" y="1066800"/>
              <a:ext cx="7710488" cy="4733925"/>
              <a:chOff x="920750" y="1066800"/>
              <a:chExt cx="7710488" cy="4733925"/>
            </a:xfrm>
          </p:grpSpPr>
          <p:sp>
            <p:nvSpPr>
              <p:cNvPr id="90161" name="Freeform 8"/>
              <p:cNvSpPr>
                <a:spLocks/>
              </p:cNvSpPr>
              <p:nvPr/>
            </p:nvSpPr>
            <p:spPr bwMode="auto">
              <a:xfrm>
                <a:off x="920750" y="1473200"/>
                <a:ext cx="7710488" cy="4327525"/>
              </a:xfrm>
              <a:custGeom>
                <a:avLst/>
                <a:gdLst>
                  <a:gd name="T0" fmla="*/ 2147483647 w 946"/>
                  <a:gd name="T1" fmla="*/ 2147483647 h 417"/>
                  <a:gd name="T2" fmla="*/ 2147483647 w 946"/>
                  <a:gd name="T3" fmla="*/ 2147483647 h 417"/>
                  <a:gd name="T4" fmla="*/ 2147483647 w 946"/>
                  <a:gd name="T5" fmla="*/ 2147483647 h 417"/>
                  <a:gd name="T6" fmla="*/ 2147483647 w 946"/>
                  <a:gd name="T7" fmla="*/ 2147483647 h 417"/>
                  <a:gd name="T8" fmla="*/ 2147483647 w 946"/>
                  <a:gd name="T9" fmla="*/ 2147483647 h 417"/>
                  <a:gd name="T10" fmla="*/ 2147483647 w 946"/>
                  <a:gd name="T11" fmla="*/ 2147483647 h 417"/>
                  <a:gd name="T12" fmla="*/ 2147483647 w 946"/>
                  <a:gd name="T13" fmla="*/ 2147483647 h 417"/>
                  <a:gd name="T14" fmla="*/ 2147483647 w 946"/>
                  <a:gd name="T15" fmla="*/ 2147483647 h 417"/>
                  <a:gd name="T16" fmla="*/ 2147483647 w 946"/>
                  <a:gd name="T17" fmla="*/ 2147483647 h 417"/>
                  <a:gd name="T18" fmla="*/ 2147483647 w 946"/>
                  <a:gd name="T19" fmla="*/ 0 h 417"/>
                  <a:gd name="T20" fmla="*/ 2147483647 w 946"/>
                  <a:gd name="T21" fmla="*/ 2147483647 h 417"/>
                  <a:gd name="T22" fmla="*/ 2147483647 w 946"/>
                  <a:gd name="T23" fmla="*/ 2147483647 h 417"/>
                  <a:gd name="T24" fmla="*/ 2147483647 w 946"/>
                  <a:gd name="T25" fmla="*/ 2147483647 h 417"/>
                  <a:gd name="T26" fmla="*/ 2147483647 w 946"/>
                  <a:gd name="T27" fmla="*/ 2147483647 h 417"/>
                  <a:gd name="T28" fmla="*/ 2147483647 w 946"/>
                  <a:gd name="T29" fmla="*/ 2147483647 h 417"/>
                  <a:gd name="T30" fmla="*/ 2147483647 w 946"/>
                  <a:gd name="T31" fmla="*/ 2147483647 h 417"/>
                  <a:gd name="T32" fmla="*/ 2147483647 w 946"/>
                  <a:gd name="T33" fmla="*/ 2147483647 h 417"/>
                  <a:gd name="T34" fmla="*/ 2147483647 w 946"/>
                  <a:gd name="T35" fmla="*/ 2147483647 h 417"/>
                  <a:gd name="T36" fmla="*/ 2147483647 w 946"/>
                  <a:gd name="T37" fmla="*/ 2147483647 h 417"/>
                  <a:gd name="T38" fmla="*/ 2147483647 w 946"/>
                  <a:gd name="T39" fmla="*/ 2147483647 h 417"/>
                  <a:gd name="T40" fmla="*/ 2147483647 w 946"/>
                  <a:gd name="T41" fmla="*/ 2147483647 h 417"/>
                  <a:gd name="T42" fmla="*/ 2147483647 w 946"/>
                  <a:gd name="T43" fmla="*/ 2147483647 h 417"/>
                  <a:gd name="T44" fmla="*/ 2147483647 w 946"/>
                  <a:gd name="T45" fmla="*/ 2147483647 h 417"/>
                  <a:gd name="T46" fmla="*/ 2147483647 w 946"/>
                  <a:gd name="T47" fmla="*/ 2147483647 h 417"/>
                  <a:gd name="T48" fmla="*/ 2147483647 w 946"/>
                  <a:gd name="T49" fmla="*/ 2147483647 h 417"/>
                  <a:gd name="T50" fmla="*/ 2147483647 w 946"/>
                  <a:gd name="T51" fmla="*/ 2147483647 h 417"/>
                  <a:gd name="T52" fmla="*/ 2147483647 w 946"/>
                  <a:gd name="T53" fmla="*/ 2147483647 h 417"/>
                  <a:gd name="T54" fmla="*/ 2147483647 w 946"/>
                  <a:gd name="T55" fmla="*/ 2147483647 h 417"/>
                  <a:gd name="T56" fmla="*/ 2147483647 w 946"/>
                  <a:gd name="T57" fmla="*/ 2147483647 h 417"/>
                  <a:gd name="T58" fmla="*/ 2147483647 w 946"/>
                  <a:gd name="T59" fmla="*/ 2147483647 h 417"/>
                  <a:gd name="T60" fmla="*/ 2147483647 w 946"/>
                  <a:gd name="T61" fmla="*/ 2147483647 h 417"/>
                  <a:gd name="T62" fmla="*/ 2147483647 w 946"/>
                  <a:gd name="T63" fmla="*/ 2147483647 h 417"/>
                  <a:gd name="T64" fmla="*/ 2147483647 w 946"/>
                  <a:gd name="T65" fmla="*/ 2147483647 h 417"/>
                  <a:gd name="T66" fmla="*/ 2147483647 w 946"/>
                  <a:gd name="T67" fmla="*/ 2147483647 h 417"/>
                  <a:gd name="T68" fmla="*/ 2147483647 w 946"/>
                  <a:gd name="T69" fmla="*/ 2147483647 h 417"/>
                  <a:gd name="T70" fmla="*/ 2147483647 w 946"/>
                  <a:gd name="T71" fmla="*/ 2147483647 h 417"/>
                  <a:gd name="T72" fmla="*/ 2147483647 w 946"/>
                  <a:gd name="T73" fmla="*/ 2147483647 h 417"/>
                  <a:gd name="T74" fmla="*/ 2147483647 w 946"/>
                  <a:gd name="T75" fmla="*/ 2147483647 h 417"/>
                  <a:gd name="T76" fmla="*/ 2147483647 w 946"/>
                  <a:gd name="T77" fmla="*/ 2147483647 h 417"/>
                  <a:gd name="T78" fmla="*/ 2147483647 w 946"/>
                  <a:gd name="T79" fmla="*/ 2147483647 h 417"/>
                  <a:gd name="T80" fmla="*/ 2147483647 w 946"/>
                  <a:gd name="T81" fmla="*/ 2147483647 h 417"/>
                  <a:gd name="T82" fmla="*/ 2147483647 w 946"/>
                  <a:gd name="T83" fmla="*/ 2147483647 h 417"/>
                  <a:gd name="T84" fmla="*/ 2147483647 w 946"/>
                  <a:gd name="T85" fmla="*/ 2147483647 h 417"/>
                  <a:gd name="T86" fmla="*/ 2147483647 w 946"/>
                  <a:gd name="T87" fmla="*/ 2147483647 h 417"/>
                  <a:gd name="T88" fmla="*/ 2147483647 w 946"/>
                  <a:gd name="T89" fmla="*/ 2147483647 h 417"/>
                  <a:gd name="T90" fmla="*/ 2147483647 w 946"/>
                  <a:gd name="T91" fmla="*/ 2147483647 h 417"/>
                  <a:gd name="T92" fmla="*/ 2147483647 w 946"/>
                  <a:gd name="T93" fmla="*/ 2147483647 h 417"/>
                  <a:gd name="T94" fmla="*/ 2147483647 w 946"/>
                  <a:gd name="T95" fmla="*/ 2147483647 h 417"/>
                  <a:gd name="T96" fmla="*/ 2147483647 w 946"/>
                  <a:gd name="T97" fmla="*/ 2147483647 h 417"/>
                  <a:gd name="T98" fmla="*/ 2147483647 w 946"/>
                  <a:gd name="T99" fmla="*/ 2147483647 h 417"/>
                  <a:gd name="T100" fmla="*/ 2147483647 w 946"/>
                  <a:gd name="T101" fmla="*/ 2147483647 h 417"/>
                  <a:gd name="T102" fmla="*/ 2147483647 w 946"/>
                  <a:gd name="T103" fmla="*/ 2147483647 h 417"/>
                  <a:gd name="T104" fmla="*/ 2147483647 w 946"/>
                  <a:gd name="T105" fmla="*/ 2147483647 h 417"/>
                  <a:gd name="T106" fmla="*/ 2147483647 w 946"/>
                  <a:gd name="T107" fmla="*/ 2147483647 h 417"/>
                  <a:gd name="T108" fmla="*/ 2147483647 w 946"/>
                  <a:gd name="T109" fmla="*/ 2147483647 h 417"/>
                  <a:gd name="T110" fmla="*/ 2147483647 w 946"/>
                  <a:gd name="T111" fmla="*/ 2147483647 h 417"/>
                  <a:gd name="T112" fmla="*/ 2147483647 w 946"/>
                  <a:gd name="T113" fmla="*/ 2147483647 h 417"/>
                  <a:gd name="T114" fmla="*/ 2147483647 w 946"/>
                  <a:gd name="T115" fmla="*/ 2147483647 h 417"/>
                  <a:gd name="T116" fmla="*/ 2147483647 w 946"/>
                  <a:gd name="T117" fmla="*/ 2147483647 h 417"/>
                  <a:gd name="T118" fmla="*/ 2147483647 w 946"/>
                  <a:gd name="T119" fmla="*/ 2147483647 h 41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946"/>
                  <a:gd name="T181" fmla="*/ 0 h 417"/>
                  <a:gd name="T182" fmla="*/ 946 w 946"/>
                  <a:gd name="T183" fmla="*/ 417 h 41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946" h="417">
                    <a:moveTo>
                      <a:pt x="0" y="417"/>
                    </a:moveTo>
                    <a:lnTo>
                      <a:pt x="0" y="417"/>
                    </a:lnTo>
                    <a:lnTo>
                      <a:pt x="1" y="417"/>
                    </a:lnTo>
                    <a:lnTo>
                      <a:pt x="4" y="417"/>
                    </a:lnTo>
                    <a:lnTo>
                      <a:pt x="7" y="417"/>
                    </a:lnTo>
                    <a:lnTo>
                      <a:pt x="10" y="416"/>
                    </a:lnTo>
                    <a:lnTo>
                      <a:pt x="13" y="416"/>
                    </a:lnTo>
                    <a:lnTo>
                      <a:pt x="16" y="413"/>
                    </a:lnTo>
                    <a:lnTo>
                      <a:pt x="19" y="410"/>
                    </a:lnTo>
                    <a:lnTo>
                      <a:pt x="22" y="406"/>
                    </a:lnTo>
                    <a:lnTo>
                      <a:pt x="24" y="401"/>
                    </a:lnTo>
                    <a:lnTo>
                      <a:pt x="27" y="397"/>
                    </a:lnTo>
                    <a:lnTo>
                      <a:pt x="30" y="394"/>
                    </a:lnTo>
                    <a:lnTo>
                      <a:pt x="33" y="393"/>
                    </a:lnTo>
                    <a:lnTo>
                      <a:pt x="36" y="390"/>
                    </a:lnTo>
                    <a:lnTo>
                      <a:pt x="39" y="388"/>
                    </a:lnTo>
                    <a:lnTo>
                      <a:pt x="42" y="387"/>
                    </a:lnTo>
                    <a:lnTo>
                      <a:pt x="45" y="384"/>
                    </a:lnTo>
                    <a:lnTo>
                      <a:pt x="48" y="379"/>
                    </a:lnTo>
                    <a:lnTo>
                      <a:pt x="51" y="377"/>
                    </a:lnTo>
                    <a:lnTo>
                      <a:pt x="53" y="372"/>
                    </a:lnTo>
                    <a:lnTo>
                      <a:pt x="56" y="366"/>
                    </a:lnTo>
                    <a:lnTo>
                      <a:pt x="59" y="360"/>
                    </a:lnTo>
                    <a:lnTo>
                      <a:pt x="62" y="355"/>
                    </a:lnTo>
                    <a:lnTo>
                      <a:pt x="65" y="347"/>
                    </a:lnTo>
                    <a:lnTo>
                      <a:pt x="68" y="340"/>
                    </a:lnTo>
                    <a:lnTo>
                      <a:pt x="71" y="331"/>
                    </a:lnTo>
                    <a:lnTo>
                      <a:pt x="74" y="323"/>
                    </a:lnTo>
                    <a:lnTo>
                      <a:pt x="77" y="315"/>
                    </a:lnTo>
                    <a:lnTo>
                      <a:pt x="80" y="306"/>
                    </a:lnTo>
                    <a:lnTo>
                      <a:pt x="82" y="298"/>
                    </a:lnTo>
                    <a:lnTo>
                      <a:pt x="85" y="288"/>
                    </a:lnTo>
                    <a:lnTo>
                      <a:pt x="88" y="276"/>
                    </a:lnTo>
                    <a:lnTo>
                      <a:pt x="91" y="266"/>
                    </a:lnTo>
                    <a:lnTo>
                      <a:pt x="94" y="254"/>
                    </a:lnTo>
                    <a:lnTo>
                      <a:pt x="97" y="242"/>
                    </a:lnTo>
                    <a:lnTo>
                      <a:pt x="100" y="232"/>
                    </a:lnTo>
                    <a:lnTo>
                      <a:pt x="101" y="225"/>
                    </a:lnTo>
                    <a:lnTo>
                      <a:pt x="104" y="219"/>
                    </a:lnTo>
                    <a:lnTo>
                      <a:pt x="107" y="215"/>
                    </a:lnTo>
                    <a:lnTo>
                      <a:pt x="110" y="209"/>
                    </a:lnTo>
                    <a:lnTo>
                      <a:pt x="113" y="204"/>
                    </a:lnTo>
                    <a:lnTo>
                      <a:pt x="116" y="197"/>
                    </a:lnTo>
                    <a:lnTo>
                      <a:pt x="119" y="187"/>
                    </a:lnTo>
                    <a:lnTo>
                      <a:pt x="122" y="174"/>
                    </a:lnTo>
                    <a:lnTo>
                      <a:pt x="124" y="156"/>
                    </a:lnTo>
                    <a:lnTo>
                      <a:pt x="127" y="137"/>
                    </a:lnTo>
                    <a:lnTo>
                      <a:pt x="130" y="115"/>
                    </a:lnTo>
                    <a:lnTo>
                      <a:pt x="133" y="95"/>
                    </a:lnTo>
                    <a:lnTo>
                      <a:pt x="136" y="73"/>
                    </a:lnTo>
                    <a:lnTo>
                      <a:pt x="139" y="53"/>
                    </a:lnTo>
                    <a:lnTo>
                      <a:pt x="142" y="35"/>
                    </a:lnTo>
                    <a:lnTo>
                      <a:pt x="145" y="21"/>
                    </a:lnTo>
                    <a:lnTo>
                      <a:pt x="148" y="10"/>
                    </a:lnTo>
                    <a:lnTo>
                      <a:pt x="151" y="3"/>
                    </a:lnTo>
                    <a:lnTo>
                      <a:pt x="153" y="0"/>
                    </a:lnTo>
                    <a:lnTo>
                      <a:pt x="156" y="0"/>
                    </a:lnTo>
                    <a:lnTo>
                      <a:pt x="159" y="2"/>
                    </a:lnTo>
                    <a:lnTo>
                      <a:pt x="162" y="5"/>
                    </a:lnTo>
                    <a:lnTo>
                      <a:pt x="165" y="9"/>
                    </a:lnTo>
                    <a:lnTo>
                      <a:pt x="168" y="15"/>
                    </a:lnTo>
                    <a:lnTo>
                      <a:pt x="171" y="19"/>
                    </a:lnTo>
                    <a:lnTo>
                      <a:pt x="174" y="25"/>
                    </a:lnTo>
                    <a:lnTo>
                      <a:pt x="177" y="31"/>
                    </a:lnTo>
                    <a:lnTo>
                      <a:pt x="180" y="37"/>
                    </a:lnTo>
                    <a:lnTo>
                      <a:pt x="182" y="42"/>
                    </a:lnTo>
                    <a:lnTo>
                      <a:pt x="185" y="50"/>
                    </a:lnTo>
                    <a:lnTo>
                      <a:pt x="188" y="56"/>
                    </a:lnTo>
                    <a:lnTo>
                      <a:pt x="191" y="61"/>
                    </a:lnTo>
                    <a:lnTo>
                      <a:pt x="194" y="67"/>
                    </a:lnTo>
                    <a:lnTo>
                      <a:pt x="197" y="73"/>
                    </a:lnTo>
                    <a:lnTo>
                      <a:pt x="200" y="79"/>
                    </a:lnTo>
                    <a:lnTo>
                      <a:pt x="203" y="85"/>
                    </a:lnTo>
                    <a:lnTo>
                      <a:pt x="206" y="89"/>
                    </a:lnTo>
                    <a:lnTo>
                      <a:pt x="209" y="94"/>
                    </a:lnTo>
                    <a:lnTo>
                      <a:pt x="211" y="98"/>
                    </a:lnTo>
                    <a:lnTo>
                      <a:pt x="214" y="104"/>
                    </a:lnTo>
                    <a:lnTo>
                      <a:pt x="217" y="108"/>
                    </a:lnTo>
                    <a:lnTo>
                      <a:pt x="220" y="112"/>
                    </a:lnTo>
                    <a:lnTo>
                      <a:pt x="223" y="118"/>
                    </a:lnTo>
                    <a:lnTo>
                      <a:pt x="226" y="123"/>
                    </a:lnTo>
                    <a:lnTo>
                      <a:pt x="229" y="127"/>
                    </a:lnTo>
                    <a:lnTo>
                      <a:pt x="232" y="131"/>
                    </a:lnTo>
                    <a:lnTo>
                      <a:pt x="235" y="136"/>
                    </a:lnTo>
                    <a:lnTo>
                      <a:pt x="238" y="140"/>
                    </a:lnTo>
                    <a:lnTo>
                      <a:pt x="240" y="143"/>
                    </a:lnTo>
                    <a:lnTo>
                      <a:pt x="243" y="147"/>
                    </a:lnTo>
                    <a:lnTo>
                      <a:pt x="246" y="150"/>
                    </a:lnTo>
                    <a:lnTo>
                      <a:pt x="249" y="153"/>
                    </a:lnTo>
                    <a:lnTo>
                      <a:pt x="252" y="155"/>
                    </a:lnTo>
                    <a:lnTo>
                      <a:pt x="253" y="158"/>
                    </a:lnTo>
                    <a:lnTo>
                      <a:pt x="256" y="161"/>
                    </a:lnTo>
                    <a:lnTo>
                      <a:pt x="259" y="162"/>
                    </a:lnTo>
                    <a:lnTo>
                      <a:pt x="262" y="165"/>
                    </a:lnTo>
                    <a:lnTo>
                      <a:pt x="265" y="166"/>
                    </a:lnTo>
                    <a:lnTo>
                      <a:pt x="268" y="169"/>
                    </a:lnTo>
                    <a:lnTo>
                      <a:pt x="271" y="171"/>
                    </a:lnTo>
                    <a:lnTo>
                      <a:pt x="274" y="172"/>
                    </a:lnTo>
                    <a:lnTo>
                      <a:pt x="277" y="174"/>
                    </a:lnTo>
                    <a:lnTo>
                      <a:pt x="280" y="175"/>
                    </a:lnTo>
                    <a:lnTo>
                      <a:pt x="282" y="177"/>
                    </a:lnTo>
                    <a:lnTo>
                      <a:pt x="285" y="180"/>
                    </a:lnTo>
                    <a:lnTo>
                      <a:pt x="288" y="181"/>
                    </a:lnTo>
                    <a:lnTo>
                      <a:pt x="291" y="182"/>
                    </a:lnTo>
                    <a:lnTo>
                      <a:pt x="294" y="184"/>
                    </a:lnTo>
                    <a:lnTo>
                      <a:pt x="297" y="185"/>
                    </a:lnTo>
                    <a:lnTo>
                      <a:pt x="300" y="187"/>
                    </a:lnTo>
                    <a:lnTo>
                      <a:pt x="303" y="188"/>
                    </a:lnTo>
                    <a:lnTo>
                      <a:pt x="306" y="190"/>
                    </a:lnTo>
                    <a:lnTo>
                      <a:pt x="309" y="190"/>
                    </a:lnTo>
                    <a:lnTo>
                      <a:pt x="311" y="191"/>
                    </a:lnTo>
                    <a:lnTo>
                      <a:pt x="314" y="193"/>
                    </a:lnTo>
                    <a:lnTo>
                      <a:pt x="317" y="194"/>
                    </a:lnTo>
                    <a:lnTo>
                      <a:pt x="320" y="194"/>
                    </a:lnTo>
                    <a:lnTo>
                      <a:pt x="323" y="196"/>
                    </a:lnTo>
                    <a:lnTo>
                      <a:pt x="326" y="197"/>
                    </a:lnTo>
                    <a:lnTo>
                      <a:pt x="329" y="199"/>
                    </a:lnTo>
                    <a:lnTo>
                      <a:pt x="332" y="200"/>
                    </a:lnTo>
                    <a:lnTo>
                      <a:pt x="335" y="200"/>
                    </a:lnTo>
                    <a:lnTo>
                      <a:pt x="338" y="201"/>
                    </a:lnTo>
                    <a:lnTo>
                      <a:pt x="340" y="203"/>
                    </a:lnTo>
                    <a:lnTo>
                      <a:pt x="343" y="204"/>
                    </a:lnTo>
                    <a:lnTo>
                      <a:pt x="346" y="204"/>
                    </a:lnTo>
                    <a:lnTo>
                      <a:pt x="349" y="206"/>
                    </a:lnTo>
                    <a:lnTo>
                      <a:pt x="352" y="207"/>
                    </a:lnTo>
                    <a:lnTo>
                      <a:pt x="355" y="207"/>
                    </a:lnTo>
                    <a:lnTo>
                      <a:pt x="358" y="209"/>
                    </a:lnTo>
                    <a:lnTo>
                      <a:pt x="361" y="210"/>
                    </a:lnTo>
                    <a:lnTo>
                      <a:pt x="364" y="210"/>
                    </a:lnTo>
                    <a:lnTo>
                      <a:pt x="367" y="212"/>
                    </a:lnTo>
                    <a:lnTo>
                      <a:pt x="369" y="213"/>
                    </a:lnTo>
                    <a:lnTo>
                      <a:pt x="372" y="215"/>
                    </a:lnTo>
                    <a:lnTo>
                      <a:pt x="375" y="216"/>
                    </a:lnTo>
                    <a:lnTo>
                      <a:pt x="378" y="216"/>
                    </a:lnTo>
                    <a:lnTo>
                      <a:pt x="381" y="218"/>
                    </a:lnTo>
                    <a:lnTo>
                      <a:pt x="384" y="219"/>
                    </a:lnTo>
                    <a:lnTo>
                      <a:pt x="387" y="220"/>
                    </a:lnTo>
                    <a:lnTo>
                      <a:pt x="390" y="222"/>
                    </a:lnTo>
                    <a:lnTo>
                      <a:pt x="393" y="223"/>
                    </a:lnTo>
                    <a:lnTo>
                      <a:pt x="396" y="225"/>
                    </a:lnTo>
                    <a:lnTo>
                      <a:pt x="398" y="226"/>
                    </a:lnTo>
                    <a:lnTo>
                      <a:pt x="401" y="228"/>
                    </a:lnTo>
                    <a:lnTo>
                      <a:pt x="403" y="229"/>
                    </a:lnTo>
                    <a:lnTo>
                      <a:pt x="406" y="231"/>
                    </a:lnTo>
                    <a:lnTo>
                      <a:pt x="409" y="232"/>
                    </a:lnTo>
                    <a:lnTo>
                      <a:pt x="411" y="234"/>
                    </a:lnTo>
                    <a:lnTo>
                      <a:pt x="414" y="234"/>
                    </a:lnTo>
                    <a:lnTo>
                      <a:pt x="417" y="235"/>
                    </a:lnTo>
                    <a:lnTo>
                      <a:pt x="420" y="236"/>
                    </a:lnTo>
                    <a:lnTo>
                      <a:pt x="423" y="238"/>
                    </a:lnTo>
                    <a:lnTo>
                      <a:pt x="426" y="239"/>
                    </a:lnTo>
                    <a:lnTo>
                      <a:pt x="429" y="241"/>
                    </a:lnTo>
                    <a:lnTo>
                      <a:pt x="432" y="242"/>
                    </a:lnTo>
                    <a:lnTo>
                      <a:pt x="435" y="244"/>
                    </a:lnTo>
                    <a:lnTo>
                      <a:pt x="438" y="245"/>
                    </a:lnTo>
                    <a:lnTo>
                      <a:pt x="440" y="247"/>
                    </a:lnTo>
                    <a:lnTo>
                      <a:pt x="443" y="248"/>
                    </a:lnTo>
                    <a:lnTo>
                      <a:pt x="446" y="250"/>
                    </a:lnTo>
                    <a:lnTo>
                      <a:pt x="449" y="251"/>
                    </a:lnTo>
                    <a:lnTo>
                      <a:pt x="452" y="253"/>
                    </a:lnTo>
                    <a:lnTo>
                      <a:pt x="455" y="254"/>
                    </a:lnTo>
                    <a:lnTo>
                      <a:pt x="458" y="255"/>
                    </a:lnTo>
                    <a:lnTo>
                      <a:pt x="461" y="257"/>
                    </a:lnTo>
                    <a:lnTo>
                      <a:pt x="464" y="258"/>
                    </a:lnTo>
                    <a:lnTo>
                      <a:pt x="467" y="260"/>
                    </a:lnTo>
                    <a:lnTo>
                      <a:pt x="469" y="261"/>
                    </a:lnTo>
                    <a:lnTo>
                      <a:pt x="472" y="263"/>
                    </a:lnTo>
                    <a:lnTo>
                      <a:pt x="475" y="264"/>
                    </a:lnTo>
                    <a:lnTo>
                      <a:pt x="478" y="266"/>
                    </a:lnTo>
                    <a:lnTo>
                      <a:pt x="481" y="267"/>
                    </a:lnTo>
                    <a:lnTo>
                      <a:pt x="484" y="269"/>
                    </a:lnTo>
                    <a:lnTo>
                      <a:pt x="487" y="270"/>
                    </a:lnTo>
                    <a:lnTo>
                      <a:pt x="490" y="271"/>
                    </a:lnTo>
                    <a:lnTo>
                      <a:pt x="493" y="273"/>
                    </a:lnTo>
                    <a:lnTo>
                      <a:pt x="496" y="274"/>
                    </a:lnTo>
                    <a:lnTo>
                      <a:pt x="498" y="276"/>
                    </a:lnTo>
                    <a:lnTo>
                      <a:pt x="501" y="277"/>
                    </a:lnTo>
                    <a:lnTo>
                      <a:pt x="504" y="279"/>
                    </a:lnTo>
                    <a:lnTo>
                      <a:pt x="507" y="280"/>
                    </a:lnTo>
                    <a:lnTo>
                      <a:pt x="510" y="282"/>
                    </a:lnTo>
                    <a:lnTo>
                      <a:pt x="513" y="283"/>
                    </a:lnTo>
                    <a:lnTo>
                      <a:pt x="516" y="283"/>
                    </a:lnTo>
                    <a:lnTo>
                      <a:pt x="519" y="285"/>
                    </a:lnTo>
                    <a:lnTo>
                      <a:pt x="522" y="286"/>
                    </a:lnTo>
                    <a:lnTo>
                      <a:pt x="525" y="288"/>
                    </a:lnTo>
                    <a:lnTo>
                      <a:pt x="527" y="288"/>
                    </a:lnTo>
                    <a:lnTo>
                      <a:pt x="530" y="289"/>
                    </a:lnTo>
                    <a:lnTo>
                      <a:pt x="533" y="289"/>
                    </a:lnTo>
                    <a:lnTo>
                      <a:pt x="536" y="290"/>
                    </a:lnTo>
                    <a:lnTo>
                      <a:pt x="539" y="292"/>
                    </a:lnTo>
                    <a:lnTo>
                      <a:pt x="542" y="292"/>
                    </a:lnTo>
                    <a:lnTo>
                      <a:pt x="545" y="293"/>
                    </a:lnTo>
                    <a:lnTo>
                      <a:pt x="548" y="293"/>
                    </a:lnTo>
                    <a:lnTo>
                      <a:pt x="551" y="295"/>
                    </a:lnTo>
                    <a:lnTo>
                      <a:pt x="552" y="295"/>
                    </a:lnTo>
                    <a:lnTo>
                      <a:pt x="555" y="296"/>
                    </a:lnTo>
                    <a:lnTo>
                      <a:pt x="558" y="296"/>
                    </a:lnTo>
                    <a:lnTo>
                      <a:pt x="561" y="298"/>
                    </a:lnTo>
                    <a:lnTo>
                      <a:pt x="564" y="299"/>
                    </a:lnTo>
                    <a:lnTo>
                      <a:pt x="567" y="299"/>
                    </a:lnTo>
                    <a:lnTo>
                      <a:pt x="569" y="301"/>
                    </a:lnTo>
                    <a:lnTo>
                      <a:pt x="572" y="302"/>
                    </a:lnTo>
                    <a:lnTo>
                      <a:pt x="575" y="302"/>
                    </a:lnTo>
                    <a:lnTo>
                      <a:pt x="578" y="304"/>
                    </a:lnTo>
                    <a:lnTo>
                      <a:pt x="581" y="305"/>
                    </a:lnTo>
                    <a:lnTo>
                      <a:pt x="584" y="305"/>
                    </a:lnTo>
                    <a:lnTo>
                      <a:pt x="587" y="306"/>
                    </a:lnTo>
                    <a:lnTo>
                      <a:pt x="590" y="308"/>
                    </a:lnTo>
                    <a:lnTo>
                      <a:pt x="593" y="308"/>
                    </a:lnTo>
                    <a:lnTo>
                      <a:pt x="596" y="309"/>
                    </a:lnTo>
                    <a:lnTo>
                      <a:pt x="598" y="311"/>
                    </a:lnTo>
                    <a:lnTo>
                      <a:pt x="601" y="311"/>
                    </a:lnTo>
                    <a:lnTo>
                      <a:pt x="604" y="312"/>
                    </a:lnTo>
                    <a:lnTo>
                      <a:pt x="607" y="314"/>
                    </a:lnTo>
                    <a:lnTo>
                      <a:pt x="610" y="314"/>
                    </a:lnTo>
                    <a:lnTo>
                      <a:pt x="613" y="315"/>
                    </a:lnTo>
                    <a:lnTo>
                      <a:pt x="616" y="317"/>
                    </a:lnTo>
                    <a:lnTo>
                      <a:pt x="619" y="318"/>
                    </a:lnTo>
                    <a:lnTo>
                      <a:pt x="622" y="320"/>
                    </a:lnTo>
                    <a:lnTo>
                      <a:pt x="625" y="321"/>
                    </a:lnTo>
                    <a:lnTo>
                      <a:pt x="627" y="323"/>
                    </a:lnTo>
                    <a:lnTo>
                      <a:pt x="630" y="324"/>
                    </a:lnTo>
                    <a:lnTo>
                      <a:pt x="633" y="325"/>
                    </a:lnTo>
                    <a:lnTo>
                      <a:pt x="636" y="327"/>
                    </a:lnTo>
                    <a:lnTo>
                      <a:pt x="639" y="328"/>
                    </a:lnTo>
                    <a:lnTo>
                      <a:pt x="642" y="331"/>
                    </a:lnTo>
                    <a:lnTo>
                      <a:pt x="645" y="333"/>
                    </a:lnTo>
                    <a:lnTo>
                      <a:pt x="648" y="336"/>
                    </a:lnTo>
                    <a:lnTo>
                      <a:pt x="651" y="337"/>
                    </a:lnTo>
                    <a:lnTo>
                      <a:pt x="653" y="340"/>
                    </a:lnTo>
                    <a:lnTo>
                      <a:pt x="656" y="341"/>
                    </a:lnTo>
                    <a:lnTo>
                      <a:pt x="659" y="344"/>
                    </a:lnTo>
                    <a:lnTo>
                      <a:pt x="662" y="347"/>
                    </a:lnTo>
                    <a:lnTo>
                      <a:pt x="665" y="349"/>
                    </a:lnTo>
                    <a:lnTo>
                      <a:pt x="668" y="352"/>
                    </a:lnTo>
                    <a:lnTo>
                      <a:pt x="671" y="353"/>
                    </a:lnTo>
                    <a:lnTo>
                      <a:pt x="674" y="356"/>
                    </a:lnTo>
                    <a:lnTo>
                      <a:pt x="677" y="358"/>
                    </a:lnTo>
                    <a:lnTo>
                      <a:pt x="680" y="360"/>
                    </a:lnTo>
                    <a:lnTo>
                      <a:pt x="682" y="362"/>
                    </a:lnTo>
                    <a:lnTo>
                      <a:pt x="685" y="365"/>
                    </a:lnTo>
                    <a:lnTo>
                      <a:pt x="688" y="366"/>
                    </a:lnTo>
                    <a:lnTo>
                      <a:pt x="691" y="369"/>
                    </a:lnTo>
                    <a:lnTo>
                      <a:pt x="694" y="371"/>
                    </a:lnTo>
                    <a:lnTo>
                      <a:pt x="697" y="372"/>
                    </a:lnTo>
                    <a:lnTo>
                      <a:pt x="700" y="374"/>
                    </a:lnTo>
                    <a:lnTo>
                      <a:pt x="703" y="377"/>
                    </a:lnTo>
                    <a:lnTo>
                      <a:pt x="704" y="378"/>
                    </a:lnTo>
                    <a:lnTo>
                      <a:pt x="707" y="379"/>
                    </a:lnTo>
                    <a:lnTo>
                      <a:pt x="710" y="381"/>
                    </a:lnTo>
                    <a:lnTo>
                      <a:pt x="713" y="382"/>
                    </a:lnTo>
                    <a:lnTo>
                      <a:pt x="716" y="384"/>
                    </a:lnTo>
                    <a:lnTo>
                      <a:pt x="719" y="385"/>
                    </a:lnTo>
                    <a:lnTo>
                      <a:pt x="722" y="387"/>
                    </a:lnTo>
                    <a:lnTo>
                      <a:pt x="725" y="388"/>
                    </a:lnTo>
                    <a:lnTo>
                      <a:pt x="727" y="388"/>
                    </a:lnTo>
                    <a:lnTo>
                      <a:pt x="730" y="390"/>
                    </a:lnTo>
                    <a:lnTo>
                      <a:pt x="733" y="391"/>
                    </a:lnTo>
                    <a:lnTo>
                      <a:pt x="736" y="393"/>
                    </a:lnTo>
                    <a:lnTo>
                      <a:pt x="739" y="393"/>
                    </a:lnTo>
                    <a:lnTo>
                      <a:pt x="742" y="394"/>
                    </a:lnTo>
                    <a:lnTo>
                      <a:pt x="745" y="395"/>
                    </a:lnTo>
                    <a:lnTo>
                      <a:pt x="748" y="395"/>
                    </a:lnTo>
                    <a:lnTo>
                      <a:pt x="751" y="397"/>
                    </a:lnTo>
                    <a:lnTo>
                      <a:pt x="753" y="398"/>
                    </a:lnTo>
                    <a:lnTo>
                      <a:pt x="756" y="398"/>
                    </a:lnTo>
                    <a:lnTo>
                      <a:pt x="759" y="400"/>
                    </a:lnTo>
                    <a:lnTo>
                      <a:pt x="762" y="400"/>
                    </a:lnTo>
                    <a:lnTo>
                      <a:pt x="765" y="401"/>
                    </a:lnTo>
                    <a:lnTo>
                      <a:pt x="768" y="401"/>
                    </a:lnTo>
                    <a:lnTo>
                      <a:pt x="771" y="403"/>
                    </a:lnTo>
                    <a:lnTo>
                      <a:pt x="774" y="403"/>
                    </a:lnTo>
                    <a:lnTo>
                      <a:pt x="777" y="404"/>
                    </a:lnTo>
                    <a:lnTo>
                      <a:pt x="780" y="404"/>
                    </a:lnTo>
                    <a:lnTo>
                      <a:pt x="782" y="404"/>
                    </a:lnTo>
                    <a:lnTo>
                      <a:pt x="785" y="406"/>
                    </a:lnTo>
                    <a:lnTo>
                      <a:pt x="788" y="406"/>
                    </a:lnTo>
                    <a:lnTo>
                      <a:pt x="791" y="407"/>
                    </a:lnTo>
                    <a:lnTo>
                      <a:pt x="794" y="407"/>
                    </a:lnTo>
                    <a:lnTo>
                      <a:pt x="797" y="407"/>
                    </a:lnTo>
                    <a:lnTo>
                      <a:pt x="800" y="409"/>
                    </a:lnTo>
                    <a:lnTo>
                      <a:pt x="803" y="409"/>
                    </a:lnTo>
                    <a:lnTo>
                      <a:pt x="806" y="409"/>
                    </a:lnTo>
                    <a:lnTo>
                      <a:pt x="809" y="410"/>
                    </a:lnTo>
                    <a:lnTo>
                      <a:pt x="811" y="410"/>
                    </a:lnTo>
                    <a:lnTo>
                      <a:pt x="814" y="410"/>
                    </a:lnTo>
                    <a:lnTo>
                      <a:pt x="817" y="410"/>
                    </a:lnTo>
                    <a:lnTo>
                      <a:pt x="820" y="412"/>
                    </a:lnTo>
                    <a:lnTo>
                      <a:pt x="823" y="412"/>
                    </a:lnTo>
                    <a:lnTo>
                      <a:pt x="826" y="412"/>
                    </a:lnTo>
                    <a:lnTo>
                      <a:pt x="829" y="412"/>
                    </a:lnTo>
                    <a:lnTo>
                      <a:pt x="832" y="413"/>
                    </a:lnTo>
                    <a:lnTo>
                      <a:pt x="835" y="413"/>
                    </a:lnTo>
                    <a:lnTo>
                      <a:pt x="838" y="413"/>
                    </a:lnTo>
                    <a:lnTo>
                      <a:pt x="840" y="413"/>
                    </a:lnTo>
                    <a:lnTo>
                      <a:pt x="843" y="413"/>
                    </a:lnTo>
                    <a:lnTo>
                      <a:pt x="846" y="414"/>
                    </a:lnTo>
                    <a:lnTo>
                      <a:pt x="849" y="414"/>
                    </a:lnTo>
                    <a:lnTo>
                      <a:pt x="852" y="414"/>
                    </a:lnTo>
                    <a:lnTo>
                      <a:pt x="853" y="414"/>
                    </a:lnTo>
                    <a:lnTo>
                      <a:pt x="856" y="414"/>
                    </a:lnTo>
                    <a:lnTo>
                      <a:pt x="859" y="414"/>
                    </a:lnTo>
                    <a:lnTo>
                      <a:pt x="862" y="414"/>
                    </a:lnTo>
                    <a:lnTo>
                      <a:pt x="865" y="416"/>
                    </a:lnTo>
                    <a:lnTo>
                      <a:pt x="868" y="416"/>
                    </a:lnTo>
                    <a:lnTo>
                      <a:pt x="871" y="416"/>
                    </a:lnTo>
                    <a:lnTo>
                      <a:pt x="874" y="416"/>
                    </a:lnTo>
                    <a:lnTo>
                      <a:pt x="877" y="416"/>
                    </a:lnTo>
                    <a:lnTo>
                      <a:pt x="880" y="416"/>
                    </a:lnTo>
                    <a:lnTo>
                      <a:pt x="882" y="416"/>
                    </a:lnTo>
                    <a:lnTo>
                      <a:pt x="885" y="416"/>
                    </a:lnTo>
                    <a:lnTo>
                      <a:pt x="888" y="416"/>
                    </a:lnTo>
                    <a:lnTo>
                      <a:pt x="891" y="416"/>
                    </a:lnTo>
                    <a:lnTo>
                      <a:pt x="894" y="416"/>
                    </a:lnTo>
                    <a:lnTo>
                      <a:pt x="897" y="416"/>
                    </a:lnTo>
                    <a:lnTo>
                      <a:pt x="900" y="416"/>
                    </a:lnTo>
                    <a:lnTo>
                      <a:pt x="903" y="416"/>
                    </a:lnTo>
                    <a:lnTo>
                      <a:pt x="906" y="416"/>
                    </a:lnTo>
                    <a:lnTo>
                      <a:pt x="909" y="416"/>
                    </a:lnTo>
                    <a:lnTo>
                      <a:pt x="911" y="416"/>
                    </a:lnTo>
                    <a:lnTo>
                      <a:pt x="914" y="416"/>
                    </a:lnTo>
                    <a:lnTo>
                      <a:pt x="917" y="416"/>
                    </a:lnTo>
                    <a:lnTo>
                      <a:pt x="920" y="416"/>
                    </a:lnTo>
                    <a:lnTo>
                      <a:pt x="923" y="416"/>
                    </a:lnTo>
                    <a:lnTo>
                      <a:pt x="926" y="416"/>
                    </a:lnTo>
                    <a:lnTo>
                      <a:pt x="929" y="416"/>
                    </a:lnTo>
                    <a:lnTo>
                      <a:pt x="932" y="416"/>
                    </a:lnTo>
                    <a:lnTo>
                      <a:pt x="935" y="416"/>
                    </a:lnTo>
                    <a:lnTo>
                      <a:pt x="938" y="416"/>
                    </a:lnTo>
                    <a:lnTo>
                      <a:pt x="940" y="416"/>
                    </a:lnTo>
                    <a:lnTo>
                      <a:pt x="943" y="416"/>
                    </a:lnTo>
                    <a:lnTo>
                      <a:pt x="946" y="416"/>
                    </a:lnTo>
                  </a:path>
                </a:pathLst>
              </a:custGeom>
              <a:noFill/>
              <a:ln w="38100">
                <a:solidFill>
                  <a:srgbClr val="FF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smtClean="0">
                  <a:solidFill>
                    <a:srgbClr val="000000"/>
                  </a:solidFill>
                  <a:latin typeface="Garamond" pitchFamily="18" charset="0"/>
                </a:endParaRPr>
              </a:p>
            </p:txBody>
          </p:sp>
          <p:sp>
            <p:nvSpPr>
              <p:cNvPr id="90162" name="Rectangle 9"/>
              <p:cNvSpPr>
                <a:spLocks noChangeArrowheads="1"/>
              </p:cNvSpPr>
              <p:nvPr/>
            </p:nvSpPr>
            <p:spPr bwMode="auto">
              <a:xfrm>
                <a:off x="2438400" y="1066800"/>
                <a:ext cx="381000" cy="274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1800" b="1" smtClean="0">
                    <a:solidFill>
                      <a:srgbClr val="000000"/>
                    </a:solidFill>
                    <a:latin typeface="Arial" charset="0"/>
                  </a:rPr>
                  <a:t>222</a:t>
                </a:r>
                <a:endParaRPr lang="en-US" altLang="en-US" sz="1800" b="1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0163" name="Line 37"/>
              <p:cNvSpPr>
                <a:spLocks noChangeShapeType="1"/>
              </p:cNvSpPr>
              <p:nvPr/>
            </p:nvSpPr>
            <p:spPr bwMode="auto">
              <a:xfrm flipH="1">
                <a:off x="2209800" y="1295400"/>
                <a:ext cx="381000" cy="1524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 smtClean="0">
                  <a:solidFill>
                    <a:srgbClr val="000000"/>
                  </a:solidFill>
                  <a:latin typeface="Garamond" pitchFamily="18" charset="0"/>
                </a:endParaRPr>
              </a:p>
            </p:txBody>
          </p:sp>
        </p:grpSp>
        <p:grpSp>
          <p:nvGrpSpPr>
            <p:cNvPr id="90156" name="Group 7"/>
            <p:cNvGrpSpPr>
              <a:grpSpLocks/>
            </p:cNvGrpSpPr>
            <p:nvPr/>
          </p:nvGrpSpPr>
          <p:grpSpPr bwMode="auto">
            <a:xfrm>
              <a:off x="2472267" y="1532258"/>
              <a:ext cx="6276637" cy="429572"/>
              <a:chOff x="2472267" y="1532258"/>
              <a:chExt cx="6276637" cy="429572"/>
            </a:xfrm>
          </p:grpSpPr>
          <p:cxnSp>
            <p:nvCxnSpPr>
              <p:cNvPr id="5" name="Straight Arrow Connector 4"/>
              <p:cNvCxnSpPr>
                <a:stCxn id="3" idx="1"/>
              </p:cNvCxnSpPr>
              <p:nvPr/>
            </p:nvCxnSpPr>
            <p:spPr>
              <a:xfrm flipH="1">
                <a:off x="2471776" y="1739900"/>
                <a:ext cx="914422" cy="0"/>
              </a:xfrm>
              <a:prstGeom prst="straightConnector1">
                <a:avLst/>
              </a:prstGeom>
              <a:ln w="38100">
                <a:solidFill>
                  <a:srgbClr val="FF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0158" name="Group 6"/>
              <p:cNvGrpSpPr>
                <a:grpSpLocks/>
              </p:cNvGrpSpPr>
              <p:nvPr/>
            </p:nvGrpSpPr>
            <p:grpSpPr bwMode="auto">
              <a:xfrm>
                <a:off x="3386667" y="1532258"/>
                <a:ext cx="5362237" cy="429572"/>
                <a:chOff x="3429000" y="1562730"/>
                <a:chExt cx="5362237" cy="429572"/>
              </a:xfrm>
            </p:grpSpPr>
            <p:sp>
              <p:nvSpPr>
                <p:cNvPr id="3" name="Rectangle 2"/>
                <p:cNvSpPr/>
                <p:nvPr/>
              </p:nvSpPr>
              <p:spPr>
                <a:xfrm>
                  <a:off x="3428531" y="1562410"/>
                  <a:ext cx="5362706" cy="41592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base">
                    <a:lnSpc>
                      <a:spcPct val="75000"/>
                    </a:lnSpc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en-US" sz="2800" b="1" u="sng" dirty="0">
                      <a:solidFill>
                        <a:srgbClr val="FF33CC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TS-1-B What is this?; hydrophilic</a:t>
                  </a:r>
                  <a:endParaRPr lang="en-US" sz="2800" b="1" u="sng" baseline="30000" dirty="0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3428531" y="1576697"/>
                  <a:ext cx="5362706" cy="41592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base">
                    <a:lnSpc>
                      <a:spcPct val="75000"/>
                    </a:lnSpc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en-US" sz="2800" b="1" u="sng" dirty="0">
                      <a:solidFill>
                        <a:srgbClr val="FF33CC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TS-1-B What is this?; hydrophilic</a:t>
                  </a:r>
                  <a:endParaRPr lang="en-US" sz="2800" b="1" u="sng" baseline="30000" dirty="0">
                    <a:solidFill>
                      <a:srgbClr val="FF33CC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0989574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8" name="Chart 2"/>
          <p:cNvGraphicFramePr>
            <a:graphicFrameLocks noGrp="1"/>
          </p:cNvGraphicFramePr>
          <p:nvPr/>
        </p:nvGraphicFramePr>
        <p:xfrm>
          <a:off x="101600" y="558800"/>
          <a:ext cx="9017000" cy="6230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r:id="rId3" imgW="9016765" imgH="6230652" progId="Excel.Chart.8">
                  <p:embed/>
                </p:oleObj>
              </mc:Choice>
              <mc:Fallback>
                <p:oleObj r:id="rId3" imgW="9016765" imgH="6230652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" y="558800"/>
                        <a:ext cx="9017000" cy="6230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08038" y="28575"/>
            <a:ext cx="77946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Selective catalytic oxidation of n-Hexane by H</a:t>
            </a:r>
            <a:r>
              <a:rPr lang="en-US" sz="2800" b="1" u="sng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2800" b="1" u="sng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152400" y="6246813"/>
            <a:ext cx="60706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dirty="0" smtClean="0">
                <a:solidFill>
                  <a:srgbClr val="000514"/>
                </a:solidFill>
                <a:latin typeface="Garamond"/>
                <a:cs typeface="Times New Roman" pitchFamily="18" charset="0"/>
              </a:rPr>
              <a:t>I. Halasz, M. Agarwal, E. Senderov, B. Marcus, </a:t>
            </a:r>
            <a:r>
              <a:rPr lang="en-US" sz="1400" b="1" i="1" dirty="0" smtClean="0">
                <a:solidFill>
                  <a:srgbClr val="000514"/>
                </a:solidFill>
                <a:latin typeface="Garamond"/>
                <a:cs typeface="Times New Roman" pitchFamily="18" charset="0"/>
              </a:rPr>
              <a:t>Catalysis Today </a:t>
            </a:r>
            <a:r>
              <a:rPr lang="en-US" sz="1400" b="1" dirty="0" smtClean="0">
                <a:solidFill>
                  <a:srgbClr val="000514"/>
                </a:solidFill>
                <a:latin typeface="Garamond"/>
                <a:cs typeface="Times New Roman" pitchFamily="18" charset="0"/>
              </a:rPr>
              <a:t>81 (2003) 227.</a:t>
            </a:r>
          </a:p>
        </p:txBody>
      </p:sp>
    </p:spTree>
    <p:extLst>
      <p:ext uri="{BB962C8B-B14F-4D97-AF65-F5344CB8AC3E}">
        <p14:creationId xmlns:p14="http://schemas.microsoft.com/office/powerpoint/2010/main" val="276379233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TextBox 3"/>
          <p:cNvSpPr txBox="1">
            <a:spLocks noChangeArrowheads="1"/>
          </p:cNvSpPr>
          <p:nvPr/>
        </p:nvSpPr>
        <p:spPr bwMode="auto">
          <a:xfrm>
            <a:off x="220663" y="6353175"/>
            <a:ext cx="498475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srgbClr val="000514"/>
                </a:solidFill>
                <a:cs typeface="Times New Roman" pitchFamily="18" charset="0"/>
              </a:rPr>
              <a:t>I. Halasz, J-J. Liang, G. Fitzgerald, </a:t>
            </a:r>
            <a:r>
              <a:rPr lang="en-US" altLang="en-US" sz="1400" b="1" i="1" smtClean="0">
                <a:solidFill>
                  <a:srgbClr val="000514"/>
                </a:solidFill>
                <a:cs typeface="Times New Roman" pitchFamily="18" charset="0"/>
              </a:rPr>
              <a:t>Catal. Lett</a:t>
            </a:r>
            <a:r>
              <a:rPr lang="en-US" altLang="en-US" sz="1400" b="1" smtClean="0">
                <a:solidFill>
                  <a:srgbClr val="000514"/>
                </a:solidFill>
                <a:cs typeface="Times New Roman" pitchFamily="18" charset="0"/>
              </a:rPr>
              <a:t>. 141 (2011) 948.</a:t>
            </a:r>
          </a:p>
        </p:txBody>
      </p:sp>
      <p:pic>
        <p:nvPicPr>
          <p:cNvPr id="9216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937710"/>
            <a:ext cx="7315200" cy="53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 bwMode="auto">
          <a:xfrm>
            <a:off x="76200" y="0"/>
            <a:ext cx="8991599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Modeling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 spectra of microporous titanium silicates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72472" y="3124200"/>
            <a:ext cx="4896725" cy="830997"/>
          </a:xfrm>
          <a:prstGeom prst="rect">
            <a:avLst/>
          </a:prstGeom>
          <a:noFill/>
        </p:spPr>
        <p:txBody>
          <a:bodyPr wrap="none" lIns="1920240" rIns="0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QM/MM &amp; TDDFT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 well forTS-1!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06814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95263" y="76200"/>
            <a:ext cx="86804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UV of TS-1 with two broken Si-O-Ti bond defects</a:t>
            </a:r>
          </a:p>
        </p:txBody>
      </p:sp>
      <p:sp>
        <p:nvSpPr>
          <p:cNvPr id="93187" name="TextBox 4"/>
          <p:cNvSpPr txBox="1">
            <a:spLocks noChangeArrowheads="1"/>
          </p:cNvSpPr>
          <p:nvPr/>
        </p:nvSpPr>
        <p:spPr bwMode="auto">
          <a:xfrm>
            <a:off x="4402138" y="1662113"/>
            <a:ext cx="62706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FFFFFF"/>
                </a:solidFill>
              </a:rPr>
              <a:t>Ti</a:t>
            </a:r>
            <a:r>
              <a:rPr lang="en-US" altLang="en-US" b="1" baseline="30000" smtClean="0">
                <a:solidFill>
                  <a:srgbClr val="FFFFFF"/>
                </a:solidFill>
              </a:rPr>
              <a:t>4+</a:t>
            </a:r>
          </a:p>
        </p:txBody>
      </p:sp>
      <p:sp>
        <p:nvSpPr>
          <p:cNvPr id="93188" name="TextBox 7"/>
          <p:cNvSpPr txBox="1">
            <a:spLocks noChangeArrowheads="1"/>
          </p:cNvSpPr>
          <p:nvPr/>
        </p:nvSpPr>
        <p:spPr bwMode="auto">
          <a:xfrm>
            <a:off x="6162675" y="1662113"/>
            <a:ext cx="132238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 smtClean="0">
                <a:solidFill>
                  <a:srgbClr val="FFFFFF"/>
                </a:solidFill>
              </a:rPr>
              <a:t>OH group</a:t>
            </a:r>
          </a:p>
        </p:txBody>
      </p:sp>
      <p:sp>
        <p:nvSpPr>
          <p:cNvPr id="93189" name="TextBox 17"/>
          <p:cNvSpPr txBox="1">
            <a:spLocks noChangeArrowheads="1"/>
          </p:cNvSpPr>
          <p:nvPr/>
        </p:nvSpPr>
        <p:spPr bwMode="auto">
          <a:xfrm>
            <a:off x="73025" y="6221413"/>
            <a:ext cx="4986338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srgbClr val="000514"/>
                </a:solidFill>
                <a:cs typeface="Times New Roman" pitchFamily="18" charset="0"/>
              </a:rPr>
              <a:t>I. Halasz, J-J. Liang, G. Fitzgerald, </a:t>
            </a:r>
            <a:r>
              <a:rPr lang="en-US" altLang="en-US" sz="1400" b="1" i="1" smtClean="0">
                <a:solidFill>
                  <a:srgbClr val="000514"/>
                </a:solidFill>
                <a:cs typeface="Times New Roman" pitchFamily="18" charset="0"/>
              </a:rPr>
              <a:t>Catal. Lett</a:t>
            </a:r>
            <a:r>
              <a:rPr lang="en-US" altLang="en-US" sz="1400" b="1" smtClean="0">
                <a:solidFill>
                  <a:srgbClr val="000514"/>
                </a:solidFill>
                <a:cs typeface="Times New Roman" pitchFamily="18" charset="0"/>
              </a:rPr>
              <a:t>. 141 (2011) 948.</a:t>
            </a:r>
          </a:p>
        </p:txBody>
      </p:sp>
      <p:pic>
        <p:nvPicPr>
          <p:cNvPr id="9319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138" y="2533650"/>
            <a:ext cx="46545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3191" name="Straight Arrow Connector 10"/>
          <p:cNvCxnSpPr>
            <a:cxnSpLocks noChangeShapeType="1"/>
          </p:cNvCxnSpPr>
          <p:nvPr/>
        </p:nvCxnSpPr>
        <p:spPr bwMode="auto">
          <a:xfrm>
            <a:off x="6381750" y="2035175"/>
            <a:ext cx="552450" cy="101282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192" name="Straight Arrow Connector 6"/>
          <p:cNvCxnSpPr>
            <a:cxnSpLocks noChangeShapeType="1"/>
          </p:cNvCxnSpPr>
          <p:nvPr/>
        </p:nvCxnSpPr>
        <p:spPr bwMode="auto">
          <a:xfrm>
            <a:off x="4762500" y="2035175"/>
            <a:ext cx="1400175" cy="1893888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3193" name="Group 15"/>
          <p:cNvGrpSpPr>
            <a:grpSpLocks/>
          </p:cNvGrpSpPr>
          <p:nvPr/>
        </p:nvGrpSpPr>
        <p:grpSpPr bwMode="auto">
          <a:xfrm>
            <a:off x="304800" y="601663"/>
            <a:ext cx="5989638" cy="1016000"/>
            <a:chOff x="304800" y="601915"/>
            <a:chExt cx="5989397" cy="1015663"/>
          </a:xfrm>
        </p:grpSpPr>
        <p:sp>
          <p:nvSpPr>
            <p:cNvPr id="93195" name="TextBox 2"/>
            <p:cNvSpPr txBox="1">
              <a:spLocks noChangeArrowheads="1"/>
            </p:cNvSpPr>
            <p:nvPr/>
          </p:nvSpPr>
          <p:spPr bwMode="auto">
            <a:xfrm>
              <a:off x="304800" y="601915"/>
              <a:ext cx="5989397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mtClean="0">
                  <a:solidFill>
                    <a:srgbClr val="FFFF00"/>
                  </a:solidFill>
                </a:rPr>
                <a:t>     -Si-O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mtClean="0">
                  <a:solidFill>
                    <a:srgbClr val="FFFF00"/>
                  </a:solidFill>
                </a:rPr>
                <a:t>The         Ti-(OH)</a:t>
              </a:r>
              <a:r>
                <a:rPr lang="en-US" altLang="en-US" baseline="-25000" smtClean="0">
                  <a:solidFill>
                    <a:srgbClr val="FFFF00"/>
                  </a:solidFill>
                </a:rPr>
                <a:t>2</a:t>
              </a:r>
              <a:r>
                <a:rPr lang="en-US" altLang="en-US" smtClean="0">
                  <a:solidFill>
                    <a:srgbClr val="FFFF00"/>
                  </a:solidFill>
                </a:rPr>
                <a:t> unit turns away from the main channel</a:t>
              </a: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mtClean="0">
                  <a:solidFill>
                    <a:srgbClr val="FFFF00"/>
                  </a:solidFill>
                </a:rPr>
                <a:t>     -Si-O </a:t>
              </a:r>
            </a:p>
          </p:txBody>
        </p:sp>
        <p:grpSp>
          <p:nvGrpSpPr>
            <p:cNvPr id="93196" name="Group 14"/>
            <p:cNvGrpSpPr>
              <a:grpSpLocks/>
            </p:cNvGrpSpPr>
            <p:nvPr/>
          </p:nvGrpSpPr>
          <p:grpSpPr bwMode="auto">
            <a:xfrm>
              <a:off x="1209675" y="923330"/>
              <a:ext cx="133350" cy="389136"/>
              <a:chOff x="1209675" y="923330"/>
              <a:chExt cx="133350" cy="389136"/>
            </a:xfrm>
          </p:grpSpPr>
          <p:cxnSp>
            <p:nvCxnSpPr>
              <p:cNvPr id="93197" name="Straight Connector 4"/>
              <p:cNvCxnSpPr>
                <a:cxnSpLocks noChangeShapeType="1"/>
              </p:cNvCxnSpPr>
              <p:nvPr/>
            </p:nvCxnSpPr>
            <p:spPr bwMode="auto">
              <a:xfrm>
                <a:off x="1209675" y="923330"/>
                <a:ext cx="133350" cy="72628"/>
              </a:xfrm>
              <a:prstGeom prst="line">
                <a:avLst/>
              </a:prstGeom>
              <a:noFill/>
              <a:ln w="25400" algn="ctr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3198" name="Straight Connector 13"/>
              <p:cNvCxnSpPr>
                <a:cxnSpLocks noChangeShapeType="1"/>
              </p:cNvCxnSpPr>
              <p:nvPr/>
            </p:nvCxnSpPr>
            <p:spPr bwMode="auto">
              <a:xfrm flipH="1">
                <a:off x="1219200" y="1219200"/>
                <a:ext cx="114300" cy="93266"/>
              </a:xfrm>
              <a:prstGeom prst="line">
                <a:avLst/>
              </a:prstGeom>
              <a:noFill/>
              <a:ln w="25400" algn="ctr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pic>
        <p:nvPicPr>
          <p:cNvPr id="108554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" y="2444750"/>
            <a:ext cx="4311650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18627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extBox 2"/>
          <p:cNvSpPr txBox="1">
            <a:spLocks noChangeArrowheads="1"/>
          </p:cNvSpPr>
          <p:nvPr/>
        </p:nvSpPr>
        <p:spPr bwMode="auto">
          <a:xfrm>
            <a:off x="-6350" y="5867400"/>
            <a:ext cx="4986338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smtClean="0">
                <a:solidFill>
                  <a:srgbClr val="000514"/>
                </a:solidFill>
                <a:cs typeface="Times New Roman" pitchFamily="18" charset="0"/>
              </a:rPr>
              <a:t>I. Halasz, J-J. Liang, G. Fitzgerald, </a:t>
            </a:r>
            <a:r>
              <a:rPr lang="en-US" altLang="en-US" sz="1400" b="1" i="1" smtClean="0">
                <a:solidFill>
                  <a:srgbClr val="000514"/>
                </a:solidFill>
                <a:cs typeface="Times New Roman" pitchFamily="18" charset="0"/>
              </a:rPr>
              <a:t>Catal. Lett</a:t>
            </a:r>
            <a:r>
              <a:rPr lang="en-US" altLang="en-US" sz="1400" b="1" smtClean="0">
                <a:solidFill>
                  <a:srgbClr val="000514"/>
                </a:solidFill>
                <a:cs typeface="Times New Roman" pitchFamily="18" charset="0"/>
              </a:rPr>
              <a:t>. 141 (2011) 948.</a:t>
            </a:r>
          </a:p>
        </p:txBody>
      </p:sp>
      <p:pic>
        <p:nvPicPr>
          <p:cNvPr id="952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33563"/>
            <a:ext cx="4140200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5600" y="533400"/>
            <a:ext cx="8507413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 of extralattice Ti(OH)</a:t>
            </a:r>
            <a:r>
              <a:rPr lang="en-US" sz="2400" b="1" u="sng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confined in zeolite channel gives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perfect match with experimental UV spectra </a:t>
            </a:r>
          </a:p>
        </p:txBody>
      </p:sp>
      <p:pic>
        <p:nvPicPr>
          <p:cNvPr id="9523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33563"/>
            <a:ext cx="4646613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52144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6477000" cy="488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56730" y="693964"/>
            <a:ext cx="8030788" cy="36933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Uniform, submicroscopic micro-channels (d ~ 7.5 A) in a zeolite particle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721" y="5894388"/>
            <a:ext cx="9161482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Key catalyst component in Fluid Catalytic Cracking (FCC) and other technologies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32036" y="196334"/>
            <a:ext cx="1426224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zeolite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47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43200"/>
            <a:ext cx="6254750" cy="20431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36071" y="5029200"/>
            <a:ext cx="8839200" cy="33855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Barrer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 M.; Makki, M. B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 Sieve Sorbents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16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Clinoptilolite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Can. J. Chem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1964, 42, </a:t>
            </a:r>
            <a:r>
              <a:rPr lang="en-US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1481</a:t>
            </a:r>
            <a:endParaRPr lang="en-US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3400" y="5410200"/>
            <a:ext cx="72841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Acid leaching allows to change Si/Al ratio in zeolites.  </a:t>
            </a:r>
          </a:p>
          <a:p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Dissolved Al leaves hydroxyl nest behind.</a:t>
            </a:r>
            <a:endParaRPr lang="en-US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038600" y="457200"/>
            <a:ext cx="4431252" cy="1734925"/>
            <a:chOff x="4038600" y="457200"/>
            <a:chExt cx="4431252" cy="1734925"/>
          </a:xfrm>
        </p:grpSpPr>
        <p:sp>
          <p:nvSpPr>
            <p:cNvPr id="4" name="TextBox 3"/>
            <p:cNvSpPr txBox="1"/>
            <p:nvPr/>
          </p:nvSpPr>
          <p:spPr>
            <a:xfrm>
              <a:off x="5715000" y="909163"/>
              <a:ext cx="27548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Are</a:t>
              </a:r>
              <a:r>
                <a:rPr lang="en-US" sz="24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stable </a:t>
              </a:r>
            </a:p>
            <a:p>
              <a:pPr algn="ctr"/>
              <a:r>
                <a:rPr lang="en-US" sz="24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OH-nests real?</a:t>
              </a:r>
              <a:endPara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22" t="5786" r="47138" b="4826"/>
            <a:stretch/>
          </p:blipFill>
          <p:spPr>
            <a:xfrm>
              <a:off x="4038600" y="457200"/>
              <a:ext cx="1443124" cy="1734925"/>
            </a:xfrm>
            <a:prstGeom prst="rect">
              <a:avLst/>
            </a:prstGeom>
            <a:ln>
              <a:noFill/>
            </a:ln>
          </p:spPr>
        </p:pic>
        <p:sp>
          <p:nvSpPr>
            <p:cNvPr id="6" name="Oval Callout 5"/>
            <p:cNvSpPr/>
            <p:nvPr/>
          </p:nvSpPr>
          <p:spPr bwMode="auto">
            <a:xfrm>
              <a:off x="5498052" y="829362"/>
              <a:ext cx="2971800" cy="990600"/>
            </a:xfrm>
            <a:prstGeom prst="wedgeEllipseCallout">
              <a:avLst>
                <a:gd name="adj1" fmla="val -57921"/>
                <a:gd name="adj2" fmla="val -34753"/>
              </a:avLst>
            </a:prstGeom>
            <a:solidFill>
              <a:schemeClr val="tx1">
                <a:alpha val="10000"/>
              </a:schemeClr>
            </a:solidFill>
            <a:ln w="25400" cap="flat" cmpd="sng" algn="ctr">
              <a:solidFill>
                <a:schemeClr val="bg2">
                  <a:lumMod val="10000"/>
                  <a:lumOff val="9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 smtClean="0">
                <a:ln>
                  <a:noFill/>
                </a:ln>
                <a:solidFill>
                  <a:srgbClr val="FFFF00"/>
                </a:solidFill>
                <a:effectLst/>
                <a:latin typeface="Garamond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8641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42899" y="228600"/>
            <a:ext cx="8896681" cy="2680924"/>
            <a:chOff x="342899" y="228600"/>
            <a:chExt cx="8896681" cy="268092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899" y="228600"/>
              <a:ext cx="5310771" cy="268092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</p:pic>
        <p:sp>
          <p:nvSpPr>
            <p:cNvPr id="2" name="TextBox 1"/>
            <p:cNvSpPr txBox="1"/>
            <p:nvPr/>
          </p:nvSpPr>
          <p:spPr>
            <a:xfrm>
              <a:off x="5791200" y="914400"/>
              <a:ext cx="344838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 desorption beyond 250 C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81000" y="2937863"/>
            <a:ext cx="8534400" cy="3462937"/>
            <a:chOff x="381000" y="3124200"/>
            <a:chExt cx="8534400" cy="357903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124200"/>
              <a:ext cx="4929770" cy="357903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/>
          </p:spPr>
        </p:pic>
        <p:sp>
          <p:nvSpPr>
            <p:cNvPr id="5" name="TextBox 4"/>
            <p:cNvSpPr txBox="1"/>
            <p:nvPr/>
          </p:nvSpPr>
          <p:spPr>
            <a:xfrm>
              <a:off x="5653670" y="4343401"/>
              <a:ext cx="3261730" cy="7316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 specific vibration for OH-nest 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81000" y="6477000"/>
            <a:ext cx="6991016" cy="307777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400" b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E. Senderov, I. Halasz, D. H. Olson </a:t>
            </a:r>
            <a:r>
              <a:rPr lang="en-US" sz="1400" b="1" i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Microporous Mesoporous Materials </a:t>
            </a:r>
            <a:r>
              <a:rPr lang="en-US" sz="1400" b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2014, 186, 94-100</a:t>
            </a:r>
            <a:endParaRPr lang="en-US" sz="1400" b="1" kern="0" dirty="0">
              <a:solidFill>
                <a:srgbClr val="00051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53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09633"/>
            <a:ext cx="7069137" cy="51322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228600" y="381000"/>
            <a:ext cx="8659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FTIR confirms that molecular water desorbs up to ~250 </a:t>
            </a:r>
            <a:r>
              <a:rPr lang="en-US" sz="2400" b="1" baseline="30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69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1170"/>
            <a:ext cx="4663440" cy="3015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1295400"/>
            <a:ext cx="3704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OH-nest in primitive cell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846320" y="1447800"/>
            <a:ext cx="4297680" cy="3441258"/>
            <a:chOff x="4846320" y="1447800"/>
            <a:chExt cx="4297680" cy="3441258"/>
          </a:xfrm>
        </p:grpSpPr>
        <p:pic>
          <p:nvPicPr>
            <p:cNvPr id="2" name="Picture 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6320" y="2180266"/>
              <a:ext cx="4297680" cy="2708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5105400" y="1447800"/>
              <a:ext cx="391164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Realistic model with OH nests </a:t>
              </a:r>
            </a:p>
            <a:p>
              <a:pPr algn="ctr"/>
              <a:r>
                <a:rPr lang="en-US" sz="20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</a:t>
              </a:r>
              <a:r>
                <a:rPr lang="en-US" sz="2000" b="1" baseline="-250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r>
                <a:rPr lang="en-US" sz="20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</a:t>
              </a:r>
              <a:r>
                <a:rPr lang="en-US" sz="2000" b="1" baseline="-250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r>
                <a:rPr lang="en-US" sz="20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(OH)</a:t>
              </a:r>
              <a:r>
                <a:rPr lang="en-US" sz="2000" b="1" baseline="-250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r>
                <a:rPr lang="en-US" sz="20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</a:t>
              </a:r>
              <a:r>
                <a:rPr lang="en-US" sz="2000" b="1" baseline="-250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132</a:t>
              </a:r>
              <a:r>
                <a:rPr lang="en-US" sz="20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en-US" sz="2000" b="1" baseline="-25000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304</a:t>
              </a:r>
              <a:r>
                <a:rPr lang="en-US" sz="2000" b="1" dirty="0" smtClean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381000" y="6477000"/>
            <a:ext cx="7683514" cy="338554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600" b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I. Halasz, E. Senderov, D. H. Olson, J-J. Liang, </a:t>
            </a:r>
            <a:r>
              <a:rPr lang="en-US" sz="1600" b="1" i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J. Phys. Chem. </a:t>
            </a:r>
            <a:r>
              <a:rPr lang="en-US" sz="1600" b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 </a:t>
            </a:r>
            <a:r>
              <a:rPr lang="en-US" sz="1600" b="1" kern="0" dirty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2015, 119, 8619-8625</a:t>
            </a:r>
            <a:endParaRPr lang="en-US" sz="1600" b="1" kern="0" dirty="0">
              <a:solidFill>
                <a:srgbClr val="00051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35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698500"/>
            <a:ext cx="8432800" cy="54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04586" y="164393"/>
            <a:ext cx="4083169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Hydrated 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000" b="1" baseline="-25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n-US" sz="2000" b="1" baseline="-25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(OH)</a:t>
            </a:r>
            <a:r>
              <a:rPr lang="en-US" sz="2000" b="1" baseline="-25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2000" b="1" baseline="-25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132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="1" baseline="-25000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304</a:t>
            </a:r>
            <a:endParaRPr lang="en-US" sz="2000" b="1" baseline="-250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66893" y="52169"/>
            <a:ext cx="4013343" cy="64633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Grand Canonical Monte Carlo computed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probability of H</a:t>
            </a:r>
            <a:r>
              <a:rPr lang="en-US" b="1" baseline="-25000" dirty="0" smtClean="0">
                <a:solidFill>
                  <a:srgbClr val="FFFF00"/>
                </a:solidFill>
              </a:rPr>
              <a:t>2</a:t>
            </a:r>
            <a:r>
              <a:rPr lang="en-US" b="1" dirty="0" smtClean="0">
                <a:solidFill>
                  <a:srgbClr val="FFFF00"/>
                </a:solidFill>
              </a:rPr>
              <a:t>O sorption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7" name="Oval Callout 6"/>
          <p:cNvSpPr/>
          <p:nvPr/>
        </p:nvSpPr>
        <p:spPr>
          <a:xfrm>
            <a:off x="3429000" y="2133600"/>
            <a:ext cx="1371600" cy="1066800"/>
          </a:xfrm>
          <a:prstGeom prst="wedgeEllipseCallout">
            <a:avLst>
              <a:gd name="adj1" fmla="val 171726"/>
              <a:gd name="adj2" fmla="val -180714"/>
            </a:avLst>
          </a:prstGeom>
          <a:solidFill>
            <a:schemeClr val="accent1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1000" y="6477000"/>
            <a:ext cx="6789038" cy="307777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400" b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I. Halasz, E. Senderov, D. H. Olson, J-J. Liang, </a:t>
            </a:r>
            <a:r>
              <a:rPr lang="en-US" sz="1400" b="1" i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J. Phys. Chem. </a:t>
            </a:r>
            <a:r>
              <a:rPr lang="en-US" sz="1400" b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 </a:t>
            </a:r>
            <a:r>
              <a:rPr lang="en-US" sz="1400" b="1" kern="0" dirty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2015, 119, 8619-8625</a:t>
            </a:r>
            <a:endParaRPr lang="en-US" sz="1400" b="1" kern="0" dirty="0">
              <a:solidFill>
                <a:srgbClr val="00051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93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759608"/>
            <a:ext cx="8458200" cy="581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9650" y="76200"/>
            <a:ext cx="8374408" cy="400110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and computed FTIR spectra of dealuminated samples</a:t>
            </a:r>
            <a:endParaRPr 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094" y="490157"/>
            <a:ext cx="8236550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Most intense (OH)</a:t>
            </a:r>
            <a:r>
              <a:rPr lang="en-US" sz="2000" b="1" baseline="-25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nest bands not found in experimental spectra! 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41814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72944" y="3249722"/>
            <a:ext cx="8425705" cy="2719278"/>
            <a:chOff x="472944" y="3249722"/>
            <a:chExt cx="8425705" cy="2719278"/>
          </a:xfrm>
        </p:grpSpPr>
        <p:sp>
          <p:nvSpPr>
            <p:cNvPr id="8" name="TextBox 7"/>
            <p:cNvSpPr txBox="1"/>
            <p:nvPr/>
          </p:nvSpPr>
          <p:spPr>
            <a:xfrm>
              <a:off x="472944" y="3249722"/>
              <a:ext cx="84257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Reactive Forcefield Molecular Dynamics calculation at 25 </a:t>
              </a:r>
              <a:r>
                <a:rPr lang="en-US" sz="2400" b="1" baseline="30000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en-US" sz="2400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24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243386"/>
                </p:ext>
              </p:extLst>
            </p:nvPr>
          </p:nvGraphicFramePr>
          <p:xfrm>
            <a:off x="1069975" y="5105400"/>
            <a:ext cx="6473825" cy="863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name="Packager Shell Object" showAsIcon="1" r:id="rId3" imgW="6473880" imgH="862920" progId="Package">
                    <p:embed/>
                  </p:oleObj>
                </mc:Choice>
                <mc:Fallback>
                  <p:oleObj name="Packager Shell Object" showAsIcon="1" r:id="rId3" imgW="6473880" imgH="862920" progId="Package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69975" y="5105400"/>
                          <a:ext cx="6473825" cy="863600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804911"/>
            <a:ext cx="3962400" cy="2497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336" y="3370106"/>
            <a:ext cx="9144000" cy="129266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ehydration starts within &lt; 20 ps at 25 </a:t>
            </a:r>
            <a:r>
              <a:rPr lang="en-US" b="1" baseline="30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C!</a:t>
            </a:r>
          </a:p>
          <a:p>
            <a:endParaRPr 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(OH)</a:t>
            </a:r>
            <a:r>
              <a:rPr lang="en-US" sz="2000" b="1" baseline="-25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nests can have only ephemeral existence even at room temperature</a:t>
            </a:r>
            <a:endParaRPr lang="en-US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4495800" y="3695700"/>
            <a:ext cx="0" cy="533400"/>
          </a:xfrm>
          <a:prstGeom prst="straightConnector1">
            <a:avLst/>
          </a:prstGeom>
          <a:noFill/>
          <a:ln w="63500" cap="flat" cmpd="dbl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381000" y="6477000"/>
            <a:ext cx="6789038" cy="307777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I. Halasz, E. Senderov, D. H. Olson, J-J. Liang, </a:t>
            </a:r>
            <a:r>
              <a:rPr lang="en-US" sz="1400" b="1" i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J. Phys. Chem. </a:t>
            </a:r>
            <a:r>
              <a:rPr lang="en-US" sz="1400" b="1" kern="0" dirty="0" smtClean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C </a:t>
            </a:r>
            <a:r>
              <a:rPr lang="en-US" sz="1400" b="1" kern="0" dirty="0">
                <a:solidFill>
                  <a:srgbClr val="000514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2015, 119, 8619-8625</a:t>
            </a:r>
            <a:endParaRPr lang="en-US" sz="1400" b="1" kern="0" dirty="0">
              <a:solidFill>
                <a:srgbClr val="00051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0593" y="228600"/>
            <a:ext cx="77028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Realistic siliceous Y zeolite model with (OH)</a:t>
            </a:r>
            <a:r>
              <a:rPr lang="en-US" sz="2400" b="1" baseline="-250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nests </a:t>
            </a:r>
            <a:endParaRPr 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94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295400"/>
            <a:ext cx="2698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sz="36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209800"/>
            <a:ext cx="78614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Molecular modeling is a very useful tool </a:t>
            </a:r>
          </a:p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interpreting spectroscopic results and </a:t>
            </a:r>
          </a:p>
          <a:p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explaining material structures at the molecular level.</a:t>
            </a:r>
            <a:endParaRPr lang="en-US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25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3738" y="228600"/>
            <a:ext cx="7743825" cy="95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Many thanks to people who helped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in the experimental and modeling work presented</a:t>
            </a:r>
          </a:p>
        </p:txBody>
      </p:sp>
      <p:sp>
        <p:nvSpPr>
          <p:cNvPr id="148483" name="TextBox 2"/>
          <p:cNvSpPr txBox="1">
            <a:spLocks noChangeArrowheads="1"/>
          </p:cNvSpPr>
          <p:nvPr/>
        </p:nvSpPr>
        <p:spPr bwMode="auto">
          <a:xfrm>
            <a:off x="693738" y="1524000"/>
            <a:ext cx="732283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FF00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FF00"/>
                </a:solidFill>
              </a:rPr>
              <a:t>Jian-Jie Liang, </a:t>
            </a:r>
            <a:r>
              <a:rPr lang="en-US" altLang="en-US" b="1" dirty="0" err="1" smtClean="0">
                <a:solidFill>
                  <a:srgbClr val="FFFF00"/>
                </a:solidFill>
              </a:rPr>
              <a:t>Biovia</a:t>
            </a:r>
            <a:r>
              <a:rPr lang="en-US" altLang="en-US" b="1" dirty="0" smtClean="0">
                <a:solidFill>
                  <a:srgbClr val="FFFF00"/>
                </a:solidFill>
              </a:rPr>
              <a:t> Inc., San Diego, CA, USA</a:t>
            </a: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FF00"/>
                </a:solidFill>
              </a:rPr>
              <a:t>George </a:t>
            </a:r>
            <a:r>
              <a:rPr lang="en-US" altLang="en-US" b="1" dirty="0">
                <a:solidFill>
                  <a:srgbClr val="FFFF00"/>
                </a:solidFill>
              </a:rPr>
              <a:t>F</a:t>
            </a:r>
            <a:r>
              <a:rPr lang="en-US" altLang="en-US" b="1" dirty="0" smtClean="0">
                <a:solidFill>
                  <a:srgbClr val="FFFF00"/>
                </a:solidFill>
              </a:rPr>
              <a:t>itzgerald, </a:t>
            </a:r>
            <a:r>
              <a:rPr lang="en-US" altLang="en-US" b="1" dirty="0" err="1">
                <a:solidFill>
                  <a:srgbClr val="FFFF00"/>
                </a:solidFill>
              </a:rPr>
              <a:t>Biovia</a:t>
            </a:r>
            <a:r>
              <a:rPr lang="en-US" altLang="en-US" b="1" dirty="0">
                <a:solidFill>
                  <a:srgbClr val="FFFF00"/>
                </a:solidFill>
              </a:rPr>
              <a:t> Inc., San Diego, CA, USA</a:t>
            </a:r>
            <a:r>
              <a:rPr lang="en-US" altLang="en-US" b="1" dirty="0" smtClean="0">
                <a:solidFill>
                  <a:srgbClr val="FFFF00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FF00"/>
                </a:solidFill>
              </a:rPr>
              <a:t>Mukesh Agarwal, PQ Corporation, Conshohocken, PA, USA</a:t>
            </a: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FF00"/>
                </a:solidFill>
              </a:rPr>
              <a:t>Runbo Li, </a:t>
            </a:r>
            <a:r>
              <a:rPr lang="en-US" altLang="en-US" b="1" dirty="0">
                <a:solidFill>
                  <a:srgbClr val="FFFF00"/>
                </a:solidFill>
              </a:rPr>
              <a:t>PQ Corporation, Conshohocken, PA, USA</a:t>
            </a:r>
            <a:endParaRPr lang="en-US" altLang="en-US" b="1" dirty="0" smtClean="0">
              <a:solidFill>
                <a:srgbClr val="FFFF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FF00"/>
                </a:solidFill>
              </a:rPr>
              <a:t>Eric Senderov, PQ Corporation, Conshohocken, PA, USA (retired)</a:t>
            </a: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r>
              <a:rPr lang="en-US" altLang="en-US" b="1" dirty="0" smtClean="0">
                <a:solidFill>
                  <a:srgbClr val="FFFF00"/>
                </a:solidFill>
              </a:rPr>
              <a:t>Davis Olson, Rutgers University, Piscataway, NJ, USA</a:t>
            </a: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endParaRPr lang="en-US" altLang="en-US" b="1" dirty="0" smtClean="0">
              <a:solidFill>
                <a:srgbClr val="FFFF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ts val="600"/>
              </a:spcAft>
            </a:pPr>
            <a:endParaRPr lang="en-US" alt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0403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981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266369"/>
            <a:ext cx="7315200" cy="531087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920175"/>
            <a:ext cx="8066314" cy="585618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533400" y="133351"/>
            <a:ext cx="790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FTIR does not indicate new internal hydroxyls in dealuminated sample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496459"/>
            <a:ext cx="7566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band near 3740 cm</a:t>
            </a:r>
            <a:r>
              <a:rPr lang="en-US" b="1" baseline="30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well known as isolated terminal Si-OH 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54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483128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3584452"/>
            <a:ext cx="483128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304800"/>
            <a:ext cx="4354141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</a:rPr>
              <a:t>Static (OH)</a:t>
            </a:r>
            <a:r>
              <a:rPr lang="en-US" b="1" baseline="-25000" dirty="0" smtClean="0">
                <a:solidFill>
                  <a:srgbClr val="FFFFFF"/>
                </a:solidFill>
              </a:rPr>
              <a:t>4</a:t>
            </a:r>
            <a:r>
              <a:rPr lang="en-US" b="1" dirty="0" smtClean="0">
                <a:solidFill>
                  <a:srgbClr val="FFFFFF"/>
                </a:solidFill>
              </a:rPr>
              <a:t>-nest model in Y primitive cell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8483" y="3399786"/>
            <a:ext cx="4336315" cy="369332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M</a:t>
            </a:r>
            <a:r>
              <a:rPr lang="en-US" b="1" dirty="0" smtClean="0">
                <a:solidFill>
                  <a:srgbClr val="FFFFFF"/>
                </a:solidFill>
              </a:rPr>
              <a:t>odel after dynamic excitement for 170 ps</a:t>
            </a:r>
            <a:endParaRPr lang="en-US" b="1" dirty="0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285" y="3874410"/>
            <a:ext cx="3785374" cy="274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05814" y="2907414"/>
            <a:ext cx="3398316" cy="92333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  <a:cs typeface="Arial" panose="020B0604020202020204" pitchFamily="34" charset="0"/>
              </a:rPr>
              <a:t>Energy jumps with time during </a:t>
            </a:r>
            <a:r>
              <a:rPr lang="en-US" b="1" dirty="0" err="1" smtClean="0">
                <a:solidFill>
                  <a:srgbClr val="FFFFFF"/>
                </a:solidFill>
                <a:cs typeface="Arial" panose="020B0604020202020204" pitchFamily="34" charset="0"/>
              </a:rPr>
              <a:t>ReaxFF</a:t>
            </a:r>
            <a:r>
              <a:rPr lang="en-US" b="1" dirty="0" smtClean="0">
                <a:solidFill>
                  <a:srgbClr val="FFFFFF"/>
                </a:solidFill>
                <a:cs typeface="Arial" panose="020B0604020202020204" pitchFamily="34" charset="0"/>
              </a:rPr>
              <a:t> dynamic calculation; </a:t>
            </a:r>
          </a:p>
          <a:p>
            <a:r>
              <a:rPr lang="en-US" b="1" dirty="0" smtClean="0">
                <a:solidFill>
                  <a:srgbClr val="FFFFFF"/>
                </a:solidFill>
                <a:cs typeface="Arial" panose="020B0604020202020204" pitchFamily="34" charset="0"/>
              </a:rPr>
              <a:t>50 </a:t>
            </a:r>
            <a:r>
              <a:rPr lang="en-US" b="1" baseline="30000" dirty="0" smtClean="0">
                <a:solidFill>
                  <a:srgbClr val="FFFFFF"/>
                </a:solidFill>
                <a:cs typeface="Arial" panose="020B0604020202020204" pitchFamily="34" charset="0"/>
              </a:rPr>
              <a:t>o</a:t>
            </a:r>
            <a:r>
              <a:rPr lang="en-US" b="1" dirty="0" smtClean="0">
                <a:solidFill>
                  <a:srgbClr val="FFFFFF"/>
                </a:solidFill>
                <a:cs typeface="Arial" panose="020B0604020202020204" pitchFamily="34" charset="0"/>
              </a:rPr>
              <a:t>C, fs step intervals </a:t>
            </a:r>
            <a:endParaRPr lang="en-US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86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76200" y="630238"/>
            <a:ext cx="8991599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Modeling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 spectra of microporous titanium silicates 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139700" y="1752600"/>
            <a:ext cx="707116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uantum </a:t>
            </a: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echanical/</a:t>
            </a: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olecular </a:t>
            </a:r>
            <a:r>
              <a:rPr lang="en-US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echanical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QM/MM, approach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39700" y="2438400"/>
            <a:ext cx="90120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n-US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ime </a:t>
            </a:r>
            <a:r>
              <a:rPr lang="en-US" altLang="en-US" sz="18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ependent </a:t>
            </a:r>
            <a:r>
              <a:rPr lang="en-US" altLang="en-US" sz="18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ensity </a:t>
            </a:r>
            <a:r>
              <a:rPr lang="en-US" altLang="en-US" sz="18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en-US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unctional </a:t>
            </a:r>
            <a:r>
              <a:rPr lang="en-US" altLang="en-US" sz="1800" b="1" u="sng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en-US" sz="18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heory, TDDFT, based spectrum calculations</a:t>
            </a:r>
          </a:p>
        </p:txBody>
      </p:sp>
    </p:spTree>
    <p:extLst>
      <p:ext uri="{BB962C8B-B14F-4D97-AF65-F5344CB8AC3E}">
        <p14:creationId xmlns:p14="http://schemas.microsoft.com/office/powerpoint/2010/main" val="330945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1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877</Words>
  <Application>Microsoft Office PowerPoint</Application>
  <PresentationFormat>On-screen Show (4:3)</PresentationFormat>
  <Paragraphs>139</Paragraphs>
  <Slides>23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6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1_Stream</vt:lpstr>
      <vt:lpstr>Stream</vt:lpstr>
      <vt:lpstr>2_Stream</vt:lpstr>
      <vt:lpstr>Default Design</vt:lpstr>
      <vt:lpstr>1_Default Design</vt:lpstr>
      <vt:lpstr>3_Office Theme</vt:lpstr>
      <vt:lpstr>Microsoft Excel Chart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PQ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Istvan Halasz(Consh)</dc:creator>
  <cp:lastModifiedBy>Istvan Halasz(Consh)</cp:lastModifiedBy>
  <cp:revision>29</cp:revision>
  <dcterms:created xsi:type="dcterms:W3CDTF">2015-08-19T15:42:20Z</dcterms:created>
  <dcterms:modified xsi:type="dcterms:W3CDTF">2015-08-30T14:09:02Z</dcterms:modified>
</cp:coreProperties>
</file>