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charts/chart1.xml" ContentType="application/vnd.openxmlformats-officedocument.drawingml.chart+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ppt/charts/colors1.xml" ContentType="application/vnd.ms-office.chartcolorstyle+xml"/>
  <Override PartName="/ppt/charts/style1.xml" ContentType="application/vnd.ms-office.chartstyle+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bookmarkIdSeed="4">
  <p:sldMasterIdLst>
    <p:sldMasterId id="2147483672" r:id="rId1"/>
    <p:sldMasterId id="2147483684" r:id="rId2"/>
  </p:sldMasterIdLst>
  <p:notesMasterIdLst>
    <p:notesMasterId r:id="rId27"/>
  </p:notesMasterIdLst>
  <p:handoutMasterIdLst>
    <p:handoutMasterId r:id="rId28"/>
  </p:handoutMasterIdLst>
  <p:sldIdLst>
    <p:sldId id="289" r:id="rId3"/>
    <p:sldId id="284" r:id="rId4"/>
    <p:sldId id="290" r:id="rId5"/>
    <p:sldId id="291" r:id="rId6"/>
    <p:sldId id="287" r:id="rId7"/>
    <p:sldId id="259" r:id="rId8"/>
    <p:sldId id="260" r:id="rId9"/>
    <p:sldId id="288" r:id="rId10"/>
    <p:sldId id="264" r:id="rId11"/>
    <p:sldId id="265" r:id="rId12"/>
    <p:sldId id="267" r:id="rId13"/>
    <p:sldId id="268" r:id="rId14"/>
    <p:sldId id="269" r:id="rId15"/>
    <p:sldId id="292" r:id="rId16"/>
    <p:sldId id="272" r:id="rId17"/>
    <p:sldId id="273" r:id="rId18"/>
    <p:sldId id="274" r:id="rId19"/>
    <p:sldId id="275" r:id="rId20"/>
    <p:sldId id="285" r:id="rId21"/>
    <p:sldId id="286" r:id="rId22"/>
    <p:sldId id="277" r:id="rId23"/>
    <p:sldId id="279" r:id="rId24"/>
    <p:sldId id="280" r:id="rId25"/>
    <p:sldId id="282" r:id="rId26"/>
  </p:sldIdLst>
  <p:sldSz cx="12192000" cy="6858000"/>
  <p:notesSz cx="9313863" cy="6858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xmlns=""/>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xmlns=""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000" autoAdjust="0"/>
    <p:restoredTop sz="94660"/>
  </p:normalViewPr>
  <p:slideViewPr>
    <p:cSldViewPr snapToGrid="0">
      <p:cViewPr varScale="1">
        <p:scale>
          <a:sx n="74" d="100"/>
          <a:sy n="74" d="100"/>
        </p:scale>
        <p:origin x="-582" y="-90"/>
      </p:cViewPr>
      <p:guideLst>
        <p:guide orient="horz" pos="2160"/>
        <p:guide pos="3840"/>
      </p:guideLst>
    </p:cSldViewPr>
  </p:slideViewPr>
  <p:notesTextViewPr>
    <p:cViewPr>
      <p:scale>
        <a:sx n="1" d="1"/>
        <a:sy n="1" d="1"/>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tableStyles" Target="tableStyle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handoutMaster" Target="handoutMasters/handoutMaster1.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theme" Target="theme/theme1.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notesMaster" Target="notesMasters/notesMaster1.xml"/><Relationship Id="rId30"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microsoft.com/office/2011/relationships/chartColorStyle" Target="colors1.xml"/><Relationship Id="rId2" Type="http://schemas.openxmlformats.org/officeDocument/2006/relationships/package" Target="../embeddings/Microsoft_Excel_Worksheet1.xlsx"/><Relationship Id="rId1" Type="http://schemas.openxmlformats.org/officeDocument/2006/relationships/themeOverride" Target="../theme/themeOverride1.xml"/><Relationship Id="rId4"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IN"/>
  <c:roundedCorners val="0"/>
  <mc:AlternateContent xmlns:mc="http://schemas.openxmlformats.org/markup-compatibility/2006">
    <mc:Choice xmlns:c14="http://schemas.microsoft.com/office/drawing/2007/8/2/chart" Requires="c14">
      <c14:style val="101"/>
    </mc:Choice>
    <mc:Fallback>
      <c:style val="1"/>
    </mc:Fallback>
  </mc:AlternateContent>
  <c:clrMapOvr bg1="lt1" tx1="dk1" bg2="lt2" tx2="dk2" accent1="accent1" accent2="accent2" accent3="accent3" accent4="accent4" accent5="accent5" accent6="accent6" hlink="hlink" folHlink="folHlink"/>
  <c:chart>
    <c:title>
      <c:tx>
        <c:rich>
          <a:bodyPr rot="0" spcFirstLastPara="1" vertOverflow="ellipsis" vert="horz" wrap="square" anchor="ctr" anchorCtr="1"/>
          <a:lstStyle/>
          <a:p>
            <a:pPr>
              <a:defRPr sz="2000" b="1" i="0" u="none" strike="noStrike" kern="1200" spc="0" baseline="0">
                <a:solidFill>
                  <a:schemeClr val="tx1"/>
                </a:solidFill>
                <a:latin typeface="+mn-lt"/>
                <a:ea typeface="+mn-ea"/>
                <a:cs typeface="+mn-cs"/>
              </a:defRPr>
            </a:pPr>
            <a:r>
              <a:rPr lang="en-GB" sz="2000" b="1"/>
              <a:t>Mozambique: GDP at Current Prices; Value of Oil Imports &amp; Value of Goods and Services Imports excluding fuels at Current Prices, million $US. (1990 - 2013)</a:t>
            </a:r>
          </a:p>
        </c:rich>
      </c:tx>
      <c:layout>
        <c:manualLayout>
          <c:xMode val="edge"/>
          <c:yMode val="edge"/>
          <c:x val="0.14126902881525791"/>
          <c:y val="4.5397522650626757E-2"/>
        </c:manualLayout>
      </c:layout>
      <c:overlay val="0"/>
      <c:spPr>
        <a:noFill/>
        <a:ln>
          <a:noFill/>
        </a:ln>
        <a:effectLst/>
      </c:spPr>
    </c:title>
    <c:autoTitleDeleted val="0"/>
    <c:plotArea>
      <c:layout>
        <c:manualLayout>
          <c:layoutTarget val="inner"/>
          <c:xMode val="edge"/>
          <c:yMode val="edge"/>
          <c:x val="0.13538491601689606"/>
          <c:y val="0.24267759562841529"/>
          <c:w val="0.84024105340477462"/>
          <c:h val="0.41470633223827152"/>
        </c:manualLayout>
      </c:layout>
      <c:lineChart>
        <c:grouping val="standard"/>
        <c:varyColors val="0"/>
        <c:ser>
          <c:idx val="0"/>
          <c:order val="0"/>
          <c:tx>
            <c:strRef>
              <c:f>Sheet1!$C$4</c:f>
              <c:strCache>
                <c:ptCount val="1"/>
                <c:pt idx="0">
                  <c:v>Gross Domestic Product billions of U.S. dollars</c:v>
                </c:pt>
              </c:strCache>
            </c:strRef>
          </c:tx>
          <c:spPr>
            <a:ln w="28575" cap="rnd">
              <a:solidFill>
                <a:schemeClr val="dk1">
                  <a:tint val="88500"/>
                </a:schemeClr>
              </a:solidFill>
              <a:round/>
            </a:ln>
            <a:effectLst/>
          </c:spPr>
          <c:marker>
            <c:symbol val="none"/>
          </c:marker>
          <c:cat>
            <c:numRef>
              <c:f>Sheet1!$B$5:$B$43</c:f>
              <c:numCache>
                <c:formatCode>General</c:formatCode>
                <c:ptCount val="2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numCache>
            </c:numRef>
          </c:cat>
          <c:val>
            <c:numRef>
              <c:f>Sheet1!$C$5:$C$43</c:f>
            </c:numRef>
          </c:val>
          <c:smooth val="0"/>
        </c:ser>
        <c:ser>
          <c:idx val="1"/>
          <c:order val="1"/>
          <c:tx>
            <c:strRef>
              <c:f>Sheet1!$D$4</c:f>
              <c:strCache>
                <c:ptCount val="1"/>
                <c:pt idx="0">
                  <c:v>Exports of goods and services as percent of GDP</c:v>
                </c:pt>
              </c:strCache>
            </c:strRef>
          </c:tx>
          <c:spPr>
            <a:ln w="28575" cap="rnd">
              <a:solidFill>
                <a:schemeClr val="dk1">
                  <a:tint val="55000"/>
                </a:schemeClr>
              </a:solidFill>
              <a:round/>
            </a:ln>
            <a:effectLst/>
          </c:spPr>
          <c:marker>
            <c:symbol val="circle"/>
            <c:size val="5"/>
            <c:spPr>
              <a:solidFill>
                <a:schemeClr val="dk1">
                  <a:tint val="55000"/>
                </a:schemeClr>
              </a:solidFill>
              <a:ln w="9525">
                <a:solidFill>
                  <a:schemeClr val="dk1">
                    <a:tint val="55000"/>
                  </a:schemeClr>
                </a:solidFill>
              </a:ln>
              <a:effectLst/>
            </c:spPr>
          </c:marker>
          <c:cat>
            <c:numRef>
              <c:f>Sheet1!$B$5:$B$43</c:f>
              <c:numCache>
                <c:formatCode>General</c:formatCode>
                <c:ptCount val="2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numCache>
            </c:numRef>
          </c:cat>
          <c:val>
            <c:numRef>
              <c:f>Sheet1!$D$5:$D$43</c:f>
            </c:numRef>
          </c:val>
          <c:smooth val="0"/>
        </c:ser>
        <c:ser>
          <c:idx val="2"/>
          <c:order val="2"/>
          <c:tx>
            <c:strRef>
              <c:f>Sheet1!$E$4</c:f>
              <c:strCache>
                <c:ptCount val="1"/>
                <c:pt idx="0">
                  <c:v>Gross Domestic Product millions of U.S. dollars</c:v>
                </c:pt>
              </c:strCache>
            </c:strRef>
          </c:tx>
          <c:spPr>
            <a:ln w="28575" cap="rnd">
              <a:solidFill>
                <a:srgbClr val="FF0000"/>
              </a:solidFill>
              <a:round/>
            </a:ln>
            <a:effectLst/>
          </c:spPr>
          <c:marker>
            <c:symbol val="none"/>
          </c:marker>
          <c:cat>
            <c:numRef>
              <c:f>Sheet1!$B$5:$B$43</c:f>
              <c:numCache>
                <c:formatCode>General</c:formatCode>
                <c:ptCount val="2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numCache>
            </c:numRef>
          </c:cat>
          <c:val>
            <c:numRef>
              <c:f>Sheet1!$E$5:$E$43</c:f>
              <c:numCache>
                <c:formatCode>General</c:formatCode>
                <c:ptCount val="29"/>
                <c:pt idx="0">
                  <c:v>3529</c:v>
                </c:pt>
                <c:pt idx="1">
                  <c:v>2749</c:v>
                </c:pt>
                <c:pt idx="2">
                  <c:v>1923</c:v>
                </c:pt>
                <c:pt idx="3">
                  <c:v>1963</c:v>
                </c:pt>
                <c:pt idx="4">
                  <c:v>2206</c:v>
                </c:pt>
                <c:pt idx="5">
                  <c:v>2292</c:v>
                </c:pt>
                <c:pt idx="6">
                  <c:v>3242</c:v>
                </c:pt>
                <c:pt idx="7">
                  <c:v>3809</c:v>
                </c:pt>
                <c:pt idx="8">
                  <c:v>4333</c:v>
                </c:pt>
                <c:pt idx="9">
                  <c:v>4567</c:v>
                </c:pt>
                <c:pt idx="10">
                  <c:v>4183</c:v>
                </c:pt>
                <c:pt idx="11">
                  <c:v>4074</c:v>
                </c:pt>
                <c:pt idx="12">
                  <c:v>4204</c:v>
                </c:pt>
                <c:pt idx="13">
                  <c:v>4666</c:v>
                </c:pt>
                <c:pt idx="14">
                  <c:v>5698</c:v>
                </c:pt>
                <c:pt idx="15">
                  <c:v>6579</c:v>
                </c:pt>
                <c:pt idx="16">
                  <c:v>7215</c:v>
                </c:pt>
                <c:pt idx="17">
                  <c:v>8121</c:v>
                </c:pt>
                <c:pt idx="18">
                  <c:v>9943</c:v>
                </c:pt>
                <c:pt idx="19">
                  <c:v>9967</c:v>
                </c:pt>
                <c:pt idx="20">
                  <c:v>9548</c:v>
                </c:pt>
                <c:pt idx="21">
                  <c:v>12572</c:v>
                </c:pt>
                <c:pt idx="22">
                  <c:v>14600</c:v>
                </c:pt>
                <c:pt idx="23">
                  <c:v>15769</c:v>
                </c:pt>
                <c:pt idx="24">
                  <c:v>17172</c:v>
                </c:pt>
                <c:pt idx="25">
                  <c:v>19193</c:v>
                </c:pt>
                <c:pt idx="26">
                  <c:v>21428</c:v>
                </c:pt>
                <c:pt idx="27">
                  <c:v>23879</c:v>
                </c:pt>
                <c:pt idx="28">
                  <c:v>26629</c:v>
                </c:pt>
              </c:numCache>
            </c:numRef>
          </c:val>
          <c:smooth val="0"/>
        </c:ser>
        <c:ser>
          <c:idx val="3"/>
          <c:order val="3"/>
          <c:tx>
            <c:strRef>
              <c:f>Sheet1!$F$4</c:f>
              <c:strCache>
                <c:ptCount val="1"/>
                <c:pt idx="0">
                  <c:v>Domestic Expenditure E = (C+I+G) in billion USD</c:v>
                </c:pt>
              </c:strCache>
            </c:strRef>
          </c:tx>
          <c:spPr>
            <a:ln w="28575" cap="rnd">
              <a:solidFill>
                <a:schemeClr val="dk1">
                  <a:tint val="98500"/>
                </a:schemeClr>
              </a:solidFill>
              <a:round/>
            </a:ln>
            <a:effectLst/>
          </c:spPr>
          <c:marker>
            <c:symbol val="none"/>
          </c:marker>
          <c:cat>
            <c:numRef>
              <c:f>Sheet1!$B$5:$B$43</c:f>
              <c:numCache>
                <c:formatCode>General</c:formatCode>
                <c:ptCount val="2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numCache>
            </c:numRef>
          </c:cat>
          <c:val>
            <c:numRef>
              <c:f>Sheet1!$F$5:$F$43</c:f>
            </c:numRef>
          </c:val>
          <c:smooth val="0"/>
        </c:ser>
        <c:ser>
          <c:idx val="4"/>
          <c:order val="4"/>
          <c:tx>
            <c:strRef>
              <c:f>Sheet1!$G$4</c:f>
              <c:strCache>
                <c:ptCount val="1"/>
                <c:pt idx="0">
                  <c:v>C+I+G in data sheet 2</c:v>
                </c:pt>
              </c:strCache>
            </c:strRef>
          </c:tx>
          <c:spPr>
            <a:ln w="28575" cap="rnd">
              <a:solidFill>
                <a:schemeClr val="dk1">
                  <a:tint val="30000"/>
                </a:schemeClr>
              </a:solidFill>
              <a:round/>
            </a:ln>
            <a:effectLst/>
          </c:spPr>
          <c:marker>
            <c:symbol val="circle"/>
            <c:size val="5"/>
            <c:spPr>
              <a:solidFill>
                <a:schemeClr val="dk1">
                  <a:tint val="30000"/>
                </a:schemeClr>
              </a:solidFill>
              <a:ln w="9525">
                <a:solidFill>
                  <a:schemeClr val="dk1">
                    <a:tint val="30000"/>
                  </a:schemeClr>
                </a:solidFill>
              </a:ln>
              <a:effectLst/>
            </c:spPr>
          </c:marker>
          <c:cat>
            <c:numRef>
              <c:f>Sheet1!$B$5:$B$43</c:f>
              <c:numCache>
                <c:formatCode>General</c:formatCode>
                <c:ptCount val="2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numCache>
            </c:numRef>
          </c:cat>
          <c:val>
            <c:numRef>
              <c:f>Sheet1!$G$5:$G$43</c:f>
            </c:numRef>
          </c:val>
          <c:smooth val="0"/>
        </c:ser>
        <c:ser>
          <c:idx val="5"/>
          <c:order val="5"/>
          <c:tx>
            <c:strRef>
              <c:f>Sheet1!$H$4</c:f>
              <c:strCache>
                <c:ptCount val="1"/>
                <c:pt idx="0">
                  <c:v>Domestic Expenditure E = (C+I+G) in million USD</c:v>
                </c:pt>
              </c:strCache>
            </c:strRef>
          </c:tx>
          <c:spPr>
            <a:ln w="28575" cap="rnd">
              <a:solidFill>
                <a:schemeClr val="dk1">
                  <a:tint val="60000"/>
                </a:schemeClr>
              </a:solidFill>
              <a:round/>
            </a:ln>
            <a:effectLst/>
          </c:spPr>
          <c:marker>
            <c:symbol val="circle"/>
            <c:size val="5"/>
            <c:spPr>
              <a:solidFill>
                <a:schemeClr val="dk1">
                  <a:tint val="60000"/>
                </a:schemeClr>
              </a:solidFill>
              <a:ln w="9525">
                <a:solidFill>
                  <a:schemeClr val="dk1">
                    <a:tint val="60000"/>
                  </a:schemeClr>
                </a:solidFill>
              </a:ln>
              <a:effectLst/>
            </c:spPr>
          </c:marker>
          <c:cat>
            <c:numRef>
              <c:f>Sheet1!$B$5:$B$43</c:f>
              <c:numCache>
                <c:formatCode>General</c:formatCode>
                <c:ptCount val="2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numCache>
            </c:numRef>
          </c:cat>
          <c:val>
            <c:numRef>
              <c:f>Sheet1!$H$5:$H$43</c:f>
            </c:numRef>
          </c:val>
          <c:smooth val="0"/>
        </c:ser>
        <c:ser>
          <c:idx val="6"/>
          <c:order val="6"/>
          <c:tx>
            <c:strRef>
              <c:f>Sheet1!$I$4</c:f>
              <c:strCache>
                <c:ptCount val="1"/>
                <c:pt idx="0">
                  <c:v>Exports of goods and services million USD</c:v>
                </c:pt>
              </c:strCache>
            </c:strRef>
          </c:tx>
          <c:spPr>
            <a:ln w="28575" cap="rnd">
              <a:solidFill>
                <a:schemeClr val="dk1">
                  <a:tint val="80000"/>
                </a:schemeClr>
              </a:solidFill>
              <a:round/>
            </a:ln>
            <a:effectLst/>
          </c:spPr>
          <c:marker>
            <c:symbol val="circle"/>
            <c:size val="5"/>
            <c:spPr>
              <a:solidFill>
                <a:schemeClr val="dk1">
                  <a:tint val="80000"/>
                </a:schemeClr>
              </a:solidFill>
              <a:ln w="9525">
                <a:solidFill>
                  <a:schemeClr val="dk1">
                    <a:tint val="80000"/>
                  </a:schemeClr>
                </a:solidFill>
              </a:ln>
              <a:effectLst/>
            </c:spPr>
          </c:marker>
          <c:cat>
            <c:numRef>
              <c:f>Sheet1!$B$5:$B$43</c:f>
              <c:numCache>
                <c:formatCode>General</c:formatCode>
                <c:ptCount val="2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numCache>
            </c:numRef>
          </c:cat>
          <c:val>
            <c:numRef>
              <c:f>Sheet1!$I$5:$I$43</c:f>
            </c:numRef>
          </c:val>
          <c:smooth val="0"/>
        </c:ser>
        <c:ser>
          <c:idx val="7"/>
          <c:order val="7"/>
          <c:tx>
            <c:strRef>
              <c:f>Sheet1!$J$4</c:f>
              <c:strCache>
                <c:ptCount val="1"/>
                <c:pt idx="0">
                  <c:v>Imports of goods and services as percent of GDP</c:v>
                </c:pt>
              </c:strCache>
            </c:strRef>
          </c:tx>
          <c:spPr>
            <a:ln w="28575" cap="rnd">
              <a:solidFill>
                <a:schemeClr val="dk1">
                  <a:tint val="88500"/>
                </a:schemeClr>
              </a:solidFill>
              <a:round/>
            </a:ln>
            <a:effectLst/>
          </c:spPr>
          <c:marker>
            <c:symbol val="circle"/>
            <c:size val="5"/>
            <c:spPr>
              <a:solidFill>
                <a:schemeClr val="dk1">
                  <a:tint val="88500"/>
                </a:schemeClr>
              </a:solidFill>
              <a:ln w="9525">
                <a:solidFill>
                  <a:schemeClr val="dk1">
                    <a:tint val="88500"/>
                  </a:schemeClr>
                </a:solidFill>
              </a:ln>
              <a:effectLst/>
            </c:spPr>
          </c:marker>
          <c:cat>
            <c:numRef>
              <c:f>Sheet1!$B$5:$B$43</c:f>
              <c:numCache>
                <c:formatCode>General</c:formatCode>
                <c:ptCount val="2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numCache>
            </c:numRef>
          </c:cat>
          <c:val>
            <c:numRef>
              <c:f>Sheet1!$J$5:$J$43</c:f>
            </c:numRef>
          </c:val>
          <c:smooth val="0"/>
        </c:ser>
        <c:ser>
          <c:idx val="8"/>
          <c:order val="8"/>
          <c:tx>
            <c:strRef>
              <c:f>Sheet1!$K$4</c:f>
              <c:strCache>
                <c:ptCount val="1"/>
                <c:pt idx="0">
                  <c:v>Exports of goods and services million USD</c:v>
                </c:pt>
              </c:strCache>
            </c:strRef>
          </c:tx>
          <c:spPr>
            <a:ln w="28575" cap="rnd">
              <a:solidFill>
                <a:schemeClr val="dk1">
                  <a:tint val="55000"/>
                </a:schemeClr>
              </a:solidFill>
              <a:round/>
            </a:ln>
            <a:effectLst/>
          </c:spPr>
          <c:marker>
            <c:symbol val="circle"/>
            <c:size val="5"/>
            <c:spPr>
              <a:solidFill>
                <a:schemeClr val="dk1">
                  <a:tint val="55000"/>
                </a:schemeClr>
              </a:solidFill>
              <a:ln w="9525">
                <a:solidFill>
                  <a:schemeClr val="dk1">
                    <a:tint val="55000"/>
                  </a:schemeClr>
                </a:solidFill>
              </a:ln>
              <a:effectLst/>
            </c:spPr>
          </c:marker>
          <c:cat>
            <c:numRef>
              <c:f>Sheet1!$B$5:$B$43</c:f>
              <c:numCache>
                <c:formatCode>General</c:formatCode>
                <c:ptCount val="2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numCache>
            </c:numRef>
          </c:cat>
          <c:val>
            <c:numRef>
              <c:f>Sheet1!$K$5:$K$43</c:f>
            </c:numRef>
          </c:val>
          <c:smooth val="0"/>
        </c:ser>
        <c:ser>
          <c:idx val="9"/>
          <c:order val="9"/>
          <c:tx>
            <c:strRef>
              <c:f>Sheet1!$L$4</c:f>
              <c:strCache>
                <c:ptCount val="1"/>
                <c:pt idx="0">
                  <c:v>Imports of goods and services billion USD</c:v>
                </c:pt>
              </c:strCache>
            </c:strRef>
          </c:tx>
          <c:spPr>
            <a:ln w="28575" cap="rnd">
              <a:solidFill>
                <a:schemeClr val="dk1">
                  <a:tint val="75000"/>
                </a:schemeClr>
              </a:solidFill>
              <a:round/>
            </a:ln>
            <a:effectLst/>
          </c:spPr>
          <c:marker>
            <c:symbol val="circle"/>
            <c:size val="5"/>
            <c:spPr>
              <a:solidFill>
                <a:schemeClr val="dk1">
                  <a:tint val="75000"/>
                </a:schemeClr>
              </a:solidFill>
              <a:ln w="9525">
                <a:solidFill>
                  <a:schemeClr val="dk1">
                    <a:tint val="75000"/>
                  </a:schemeClr>
                </a:solidFill>
              </a:ln>
              <a:effectLst/>
            </c:spPr>
          </c:marker>
          <c:cat>
            <c:numRef>
              <c:f>Sheet1!$B$5:$B$43</c:f>
              <c:numCache>
                <c:formatCode>General</c:formatCode>
                <c:ptCount val="2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numCache>
            </c:numRef>
          </c:cat>
          <c:val>
            <c:numRef>
              <c:f>Sheet1!$L$5:$L$43</c:f>
            </c:numRef>
          </c:val>
          <c:smooth val="0"/>
        </c:ser>
        <c:ser>
          <c:idx val="10"/>
          <c:order val="10"/>
          <c:tx>
            <c:strRef>
              <c:f>Sheet1!$M$4</c:f>
              <c:strCache>
                <c:ptCount val="1"/>
                <c:pt idx="0">
                  <c:v>Imports of goods and services million USD</c:v>
                </c:pt>
              </c:strCache>
            </c:strRef>
          </c:tx>
          <c:spPr>
            <a:ln w="28575" cap="rnd">
              <a:solidFill>
                <a:schemeClr val="dk1">
                  <a:tint val="98500"/>
                </a:schemeClr>
              </a:solidFill>
              <a:round/>
            </a:ln>
            <a:effectLst/>
          </c:spPr>
          <c:marker>
            <c:symbol val="circle"/>
            <c:size val="5"/>
            <c:spPr>
              <a:solidFill>
                <a:schemeClr val="dk1">
                  <a:tint val="98500"/>
                </a:schemeClr>
              </a:solidFill>
              <a:ln w="9525">
                <a:solidFill>
                  <a:schemeClr val="dk1">
                    <a:tint val="98500"/>
                  </a:schemeClr>
                </a:solidFill>
              </a:ln>
              <a:effectLst/>
            </c:spPr>
          </c:marker>
          <c:cat>
            <c:numRef>
              <c:f>Sheet1!$B$5:$B$43</c:f>
              <c:numCache>
                <c:formatCode>General</c:formatCode>
                <c:ptCount val="2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numCache>
            </c:numRef>
          </c:cat>
          <c:val>
            <c:numRef>
              <c:f>Sheet1!$M$5:$M$43</c:f>
            </c:numRef>
          </c:val>
          <c:smooth val="0"/>
        </c:ser>
        <c:ser>
          <c:idx val="11"/>
          <c:order val="11"/>
          <c:tx>
            <c:strRef>
              <c:f>Sheet1!$N$4</c:f>
              <c:strCache>
                <c:ptCount val="1"/>
                <c:pt idx="0">
                  <c:v>Value of Oil Imports  in,  billions $US</c:v>
                </c:pt>
              </c:strCache>
            </c:strRef>
          </c:tx>
          <c:spPr>
            <a:ln w="28575" cap="rnd">
              <a:solidFill>
                <a:schemeClr val="dk1">
                  <a:tint val="30000"/>
                </a:schemeClr>
              </a:solidFill>
              <a:round/>
            </a:ln>
            <a:effectLst/>
          </c:spPr>
          <c:marker>
            <c:symbol val="circle"/>
            <c:size val="5"/>
            <c:spPr>
              <a:solidFill>
                <a:schemeClr val="dk1">
                  <a:tint val="30000"/>
                </a:schemeClr>
              </a:solidFill>
              <a:ln w="9525">
                <a:solidFill>
                  <a:schemeClr val="dk1">
                    <a:tint val="30000"/>
                  </a:schemeClr>
                </a:solidFill>
              </a:ln>
              <a:effectLst/>
            </c:spPr>
          </c:marker>
          <c:cat>
            <c:numRef>
              <c:f>Sheet1!$B$5:$B$43</c:f>
              <c:numCache>
                <c:formatCode>General</c:formatCode>
                <c:ptCount val="2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numCache>
            </c:numRef>
          </c:cat>
          <c:val>
            <c:numRef>
              <c:f>Sheet1!$N$5:$N$43</c:f>
            </c:numRef>
          </c:val>
          <c:smooth val="0"/>
        </c:ser>
        <c:ser>
          <c:idx val="12"/>
          <c:order val="12"/>
          <c:tx>
            <c:strRef>
              <c:f>Sheet1!$O$4</c:f>
              <c:strCache>
                <c:ptCount val="1"/>
                <c:pt idx="0">
                  <c:v>Value of Oil Imports  in,  millions $US</c:v>
                </c:pt>
              </c:strCache>
            </c:strRef>
          </c:tx>
          <c:spPr>
            <a:ln w="28575" cap="rnd">
              <a:solidFill>
                <a:schemeClr val="accent1"/>
              </a:solidFill>
              <a:round/>
            </a:ln>
            <a:effectLst/>
          </c:spPr>
          <c:marker>
            <c:symbol val="none"/>
          </c:marker>
          <c:cat>
            <c:numRef>
              <c:f>Sheet1!$B$5:$B$43</c:f>
              <c:numCache>
                <c:formatCode>General</c:formatCode>
                <c:ptCount val="2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numCache>
            </c:numRef>
          </c:cat>
          <c:val>
            <c:numRef>
              <c:f>Sheet1!$O$5:$O$43</c:f>
              <c:numCache>
                <c:formatCode>0.00</c:formatCode>
                <c:ptCount val="29"/>
                <c:pt idx="0">
                  <c:v>63</c:v>
                </c:pt>
                <c:pt idx="1">
                  <c:v>63</c:v>
                </c:pt>
                <c:pt idx="2">
                  <c:v>63</c:v>
                </c:pt>
                <c:pt idx="3">
                  <c:v>57</c:v>
                </c:pt>
                <c:pt idx="4">
                  <c:v>56</c:v>
                </c:pt>
                <c:pt idx="5">
                  <c:v>60</c:v>
                </c:pt>
                <c:pt idx="6">
                  <c:v>61</c:v>
                </c:pt>
                <c:pt idx="7">
                  <c:v>72</c:v>
                </c:pt>
                <c:pt idx="8" formatCode="General">
                  <c:v>81</c:v>
                </c:pt>
                <c:pt idx="9" formatCode="General">
                  <c:v>92</c:v>
                </c:pt>
                <c:pt idx="10" formatCode="General">
                  <c:v>100</c:v>
                </c:pt>
                <c:pt idx="11" formatCode="General">
                  <c:v>101</c:v>
                </c:pt>
                <c:pt idx="12" formatCode="General">
                  <c:v>76</c:v>
                </c:pt>
                <c:pt idx="13" formatCode="General">
                  <c:v>140</c:v>
                </c:pt>
                <c:pt idx="14" formatCode="General">
                  <c:v>216</c:v>
                </c:pt>
                <c:pt idx="15" formatCode="General">
                  <c:v>261</c:v>
                </c:pt>
                <c:pt idx="16" formatCode="General">
                  <c:v>346</c:v>
                </c:pt>
                <c:pt idx="17" formatCode="General">
                  <c:v>407</c:v>
                </c:pt>
                <c:pt idx="18" formatCode="General">
                  <c:v>632</c:v>
                </c:pt>
                <c:pt idx="19" formatCode="General">
                  <c:v>357</c:v>
                </c:pt>
                <c:pt idx="20" formatCode="General">
                  <c:v>541</c:v>
                </c:pt>
                <c:pt idx="21" formatCode="General">
                  <c:v>959</c:v>
                </c:pt>
                <c:pt idx="22" formatCode="General">
                  <c:v>1037</c:v>
                </c:pt>
                <c:pt idx="23" formatCode="General">
                  <c:v>1014.9999999999999</c:v>
                </c:pt>
                <c:pt idx="24" formatCode="General">
                  <c:v>1052</c:v>
                </c:pt>
                <c:pt idx="25" formatCode="General">
                  <c:v>1093</c:v>
                </c:pt>
                <c:pt idx="26" formatCode="General">
                  <c:v>1144</c:v>
                </c:pt>
                <c:pt idx="27" formatCode="General">
                  <c:v>1199</c:v>
                </c:pt>
                <c:pt idx="28" formatCode="General">
                  <c:v>1316</c:v>
                </c:pt>
              </c:numCache>
            </c:numRef>
          </c:val>
          <c:smooth val="0"/>
        </c:ser>
        <c:ser>
          <c:idx val="13"/>
          <c:order val="13"/>
          <c:tx>
            <c:strRef>
              <c:f>Sheet1!$P$4</c:f>
              <c:strCache>
                <c:ptCount val="1"/>
                <c:pt idx="0">
                  <c:v>Value of Goods and Services Imports excluding Oil in Billions USD</c:v>
                </c:pt>
              </c:strCache>
            </c:strRef>
          </c:tx>
          <c:spPr>
            <a:ln w="28575" cap="rnd">
              <a:solidFill>
                <a:schemeClr val="dk1">
                  <a:tint val="80000"/>
                </a:schemeClr>
              </a:solidFill>
              <a:round/>
            </a:ln>
            <a:effectLst/>
          </c:spPr>
          <c:marker>
            <c:symbol val="none"/>
          </c:marker>
          <c:cat>
            <c:numRef>
              <c:f>Sheet1!$B$5:$B$43</c:f>
              <c:numCache>
                <c:formatCode>General</c:formatCode>
                <c:ptCount val="2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numCache>
            </c:numRef>
          </c:cat>
          <c:val>
            <c:numRef>
              <c:f>Sheet1!$P$5:$P$43</c:f>
            </c:numRef>
          </c:val>
          <c:smooth val="0"/>
        </c:ser>
        <c:ser>
          <c:idx val="14"/>
          <c:order val="14"/>
          <c:tx>
            <c:strRef>
              <c:f>Sheet1!$Q$4</c:f>
              <c:strCache>
                <c:ptCount val="1"/>
                <c:pt idx="0">
                  <c:v>Value of Goods and Services Imports excluding Oil in millions USD</c:v>
                </c:pt>
              </c:strCache>
            </c:strRef>
          </c:tx>
          <c:spPr>
            <a:ln w="28575" cap="rnd">
              <a:solidFill>
                <a:schemeClr val="tx1"/>
              </a:solidFill>
              <a:round/>
            </a:ln>
            <a:effectLst/>
          </c:spPr>
          <c:marker>
            <c:symbol val="none"/>
          </c:marker>
          <c:cat>
            <c:numRef>
              <c:f>Sheet1!$B$5:$B$43</c:f>
              <c:numCache>
                <c:formatCode>General</c:formatCode>
                <c:ptCount val="29"/>
                <c:pt idx="0">
                  <c:v>1990</c:v>
                </c:pt>
                <c:pt idx="1">
                  <c:v>1991</c:v>
                </c:pt>
                <c:pt idx="2">
                  <c:v>1992</c:v>
                </c:pt>
                <c:pt idx="3">
                  <c:v>1993</c:v>
                </c:pt>
                <c:pt idx="4">
                  <c:v>1994</c:v>
                </c:pt>
                <c:pt idx="5">
                  <c:v>1995</c:v>
                </c:pt>
                <c:pt idx="6">
                  <c:v>1996</c:v>
                </c:pt>
                <c:pt idx="7">
                  <c:v>1997</c:v>
                </c:pt>
                <c:pt idx="8">
                  <c:v>1998</c:v>
                </c:pt>
                <c:pt idx="9">
                  <c:v>1999</c:v>
                </c:pt>
                <c:pt idx="10">
                  <c:v>2000</c:v>
                </c:pt>
                <c:pt idx="11">
                  <c:v>2001</c:v>
                </c:pt>
                <c:pt idx="12">
                  <c:v>2002</c:v>
                </c:pt>
                <c:pt idx="13">
                  <c:v>2003</c:v>
                </c:pt>
                <c:pt idx="14">
                  <c:v>2004</c:v>
                </c:pt>
                <c:pt idx="15">
                  <c:v>2005</c:v>
                </c:pt>
                <c:pt idx="16">
                  <c:v>2006</c:v>
                </c:pt>
                <c:pt idx="17">
                  <c:v>2007</c:v>
                </c:pt>
                <c:pt idx="18">
                  <c:v>2008</c:v>
                </c:pt>
                <c:pt idx="19">
                  <c:v>2009</c:v>
                </c:pt>
                <c:pt idx="20">
                  <c:v>2010</c:v>
                </c:pt>
                <c:pt idx="21">
                  <c:v>2011</c:v>
                </c:pt>
                <c:pt idx="22">
                  <c:v>2012</c:v>
                </c:pt>
                <c:pt idx="23">
                  <c:v>2013</c:v>
                </c:pt>
                <c:pt idx="24">
                  <c:v>2014</c:v>
                </c:pt>
                <c:pt idx="25">
                  <c:v>2015</c:v>
                </c:pt>
                <c:pt idx="26">
                  <c:v>2016</c:v>
                </c:pt>
                <c:pt idx="27">
                  <c:v>2017</c:v>
                </c:pt>
                <c:pt idx="28">
                  <c:v>2018</c:v>
                </c:pt>
              </c:numCache>
            </c:numRef>
          </c:cat>
          <c:val>
            <c:numRef>
              <c:f>Sheet1!$Q$5:$Q$43</c:f>
              <c:numCache>
                <c:formatCode>General</c:formatCode>
                <c:ptCount val="29"/>
                <c:pt idx="0">
                  <c:v>847</c:v>
                </c:pt>
                <c:pt idx="1">
                  <c:v>897</c:v>
                </c:pt>
                <c:pt idx="2">
                  <c:v>806.99999999999989</c:v>
                </c:pt>
                <c:pt idx="3">
                  <c:v>902.99999999999989</c:v>
                </c:pt>
                <c:pt idx="4">
                  <c:v>984</c:v>
                </c:pt>
                <c:pt idx="5">
                  <c:v>860.00000000000011</c:v>
                </c:pt>
                <c:pt idx="6">
                  <c:v>889</c:v>
                </c:pt>
                <c:pt idx="7">
                  <c:v>868</c:v>
                </c:pt>
                <c:pt idx="8">
                  <c:v>979.00000000000011</c:v>
                </c:pt>
                <c:pt idx="9">
                  <c:v>1438</c:v>
                </c:pt>
                <c:pt idx="10">
                  <c:v>1490</c:v>
                </c:pt>
                <c:pt idx="11">
                  <c:v>1469</c:v>
                </c:pt>
                <c:pt idx="12">
                  <c:v>1973.9999999999998</c:v>
                </c:pt>
                <c:pt idx="13">
                  <c:v>2080</c:v>
                </c:pt>
                <c:pt idx="14">
                  <c:v>2163.9999999999995</c:v>
                </c:pt>
                <c:pt idx="15">
                  <c:v>2629</c:v>
                </c:pt>
                <c:pt idx="16">
                  <c:v>3004</c:v>
                </c:pt>
                <c:pt idx="17">
                  <c:v>3223</c:v>
                </c:pt>
                <c:pt idx="18">
                  <c:v>3948</c:v>
                </c:pt>
                <c:pt idx="19">
                  <c:v>4003</c:v>
                </c:pt>
                <c:pt idx="20">
                  <c:v>3989.0000000000005</c:v>
                </c:pt>
                <c:pt idx="21">
                  <c:v>6631</c:v>
                </c:pt>
                <c:pt idx="22">
                  <c:v>9113</c:v>
                </c:pt>
                <c:pt idx="23">
                  <c:v>10485</c:v>
                </c:pt>
              </c:numCache>
            </c:numRef>
          </c:val>
          <c:smooth val="0"/>
        </c:ser>
        <c:dLbls>
          <c:showLegendKey val="0"/>
          <c:showVal val="0"/>
          <c:showCatName val="0"/>
          <c:showSerName val="0"/>
          <c:showPercent val="0"/>
          <c:showBubbleSize val="0"/>
        </c:dLbls>
        <c:marker val="1"/>
        <c:smooth val="0"/>
        <c:axId val="36259840"/>
        <c:axId val="81060992"/>
      </c:lineChart>
      <c:catAx>
        <c:axId val="36259840"/>
        <c:scaling>
          <c:orientation val="minMax"/>
        </c:scaling>
        <c:delete val="0"/>
        <c:axPos val="b"/>
        <c:title>
          <c:tx>
            <c:rich>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GB"/>
                  <a:t>Years</a:t>
                </a:r>
              </a:p>
            </c:rich>
          </c:tx>
          <c:layout>
            <c:manualLayout>
              <c:xMode val="edge"/>
              <c:yMode val="edge"/>
              <c:x val="0.90602039768827858"/>
              <c:y val="0.82736462651514775"/>
            </c:manualLayout>
          </c:layout>
          <c:overlay val="0"/>
          <c:spPr>
            <a:noFill/>
            <a:ln>
              <a:noFill/>
            </a:ln>
            <a:effectLst/>
          </c:spPr>
        </c:title>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81060992"/>
        <c:crossesAt val="0"/>
        <c:auto val="1"/>
        <c:lblAlgn val="ctr"/>
        <c:lblOffset val="100"/>
        <c:noMultiLvlLbl val="0"/>
      </c:catAx>
      <c:valAx>
        <c:axId val="81060992"/>
        <c:scaling>
          <c:orientation val="minMax"/>
        </c:scaling>
        <c:delete val="0"/>
        <c:axPos val="l"/>
        <c:majorGridlines>
          <c:spPr>
            <a:ln w="9525" cap="flat" cmpd="sng" algn="ctr">
              <a:solidFill>
                <a:schemeClr val="tx1">
                  <a:lumMod val="15000"/>
                  <a:lumOff val="85000"/>
                </a:schemeClr>
              </a:solidFill>
              <a:round/>
            </a:ln>
            <a:effectLst/>
          </c:spPr>
        </c:majorGridlines>
        <c:title>
          <c:tx>
            <c:rich>
              <a:bodyPr rot="-5400000" spcFirstLastPara="1" vertOverflow="ellipsis" vert="horz" wrap="square" anchor="ctr" anchorCtr="1"/>
              <a:lstStyle/>
              <a:p>
                <a:pPr>
                  <a:defRPr sz="1800" b="0" i="0" u="none" strike="noStrike" kern="1200" baseline="0">
                    <a:solidFill>
                      <a:schemeClr val="tx1"/>
                    </a:solidFill>
                    <a:latin typeface="+mn-lt"/>
                    <a:ea typeface="+mn-ea"/>
                    <a:cs typeface="+mn-cs"/>
                  </a:defRPr>
                </a:pPr>
                <a:r>
                  <a:rPr lang="en-GB"/>
                  <a:t>Millons $US</a:t>
                </a:r>
              </a:p>
            </c:rich>
          </c:tx>
          <c:layout/>
          <c:overlay val="0"/>
          <c:spPr>
            <a:noFill/>
            <a:ln>
              <a:noFill/>
            </a:ln>
            <a:effectLst/>
          </c:spPr>
        </c:title>
        <c:numFmt formatCode="#,##0" sourceLinked="0"/>
        <c:majorTickMark val="in"/>
        <c:minorTickMark val="none"/>
        <c:tickLblPos val="nextTo"/>
        <c:spPr>
          <a:noFill/>
          <a:ln>
            <a:solidFill>
              <a:srgbClr val="5B9BD5"/>
            </a:solidFill>
          </a:ln>
          <a:effectLst/>
        </c:spPr>
        <c:txPr>
          <a:bodyPr rot="-6000000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crossAx val="36259840"/>
        <c:crosses val="autoZero"/>
        <c:crossBetween val="between"/>
      </c:valAx>
      <c:spPr>
        <a:noFill/>
        <a:ln>
          <a:noFill/>
        </a:ln>
        <a:effectLst/>
      </c:spPr>
    </c:plotArea>
    <c:legend>
      <c:legendPos val="b"/>
      <c:layout/>
      <c:overlay val="0"/>
      <c:spPr>
        <a:noFill/>
        <a:ln>
          <a:noFill/>
        </a:ln>
        <a:effectLst/>
      </c:spPr>
      <c:txPr>
        <a:bodyPr rot="0" spcFirstLastPara="1" vertOverflow="ellipsis" vert="horz" wrap="square" anchor="ctr" anchorCtr="1"/>
        <a:lstStyle/>
        <a:p>
          <a:pPr>
            <a:defRPr sz="1800" b="0" i="0" u="none" strike="noStrike" kern="1200" baseline="0">
              <a:solidFill>
                <a:schemeClr val="tx1"/>
              </a:solidFill>
              <a:latin typeface="+mn-lt"/>
              <a:ea typeface="+mn-ea"/>
              <a:cs typeface="+mn-cs"/>
            </a:defRPr>
          </a:pPr>
          <a:endParaRPr lang="en-US"/>
        </a:p>
      </c:txPr>
    </c:legend>
    <c:plotVisOnly val="1"/>
    <c:dispBlanksAs val="gap"/>
    <c:showDLblsOverMax val="0"/>
  </c:chart>
  <c:spPr>
    <a:noFill/>
    <a:ln>
      <a:noFill/>
    </a:ln>
    <a:effectLst/>
  </c:spPr>
  <c:txPr>
    <a:bodyPr/>
    <a:lstStyle/>
    <a:p>
      <a:pPr>
        <a:defRPr sz="1800">
          <a:solidFill>
            <a:schemeClr val="tx1"/>
          </a:solidFill>
        </a:defRPr>
      </a:pPr>
      <a:endParaRPr lang="en-US"/>
    </a:p>
  </c:txPr>
  <c:externalData r:id="rId2">
    <c:autoUpdate val="0"/>
  </c:externalData>
</c:chartSpace>
</file>

<file path=ppt/charts/colors1.xml><?xml version="1.0" encoding="utf-8"?>
<cs:colorStyle xmlns:cs="http://schemas.microsoft.com/office/drawing/2012/chartStyle" xmlns:a="http://schemas.openxmlformats.org/drawingml/2006/main" meth="cycle" id="20">
  <a:schemeClr val="dk1"/>
  <cs:variation>
    <a:tint val="88500"/>
  </cs:variation>
  <cs:variation>
    <a:tint val="55000"/>
  </cs:variation>
  <cs:variation>
    <a:tint val="75000"/>
  </cs:variation>
  <cs:variation>
    <a:tint val="98500"/>
  </cs:variation>
  <cs:variation>
    <a:tint val="30000"/>
  </cs:variation>
  <cs:variation>
    <a:tint val="60000"/>
  </cs:variation>
  <cs:variation>
    <a:tint val="8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00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900"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000" kern="1200"/>
  </cs:chartArea>
  <cs:dataLabel>
    <cs:lnRef idx="0"/>
    <cs:fillRef idx="0"/>
    <cs:effectRef idx="0"/>
    <cs:fontRef idx="minor">
      <a:schemeClr val="tx1">
        <a:lumMod val="75000"/>
        <a:lumOff val="25000"/>
      </a:schemeClr>
    </cs:fontRef>
    <cs:defRPr sz="900"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900"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900"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900"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900"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400"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900"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900" kern="1200"/>
  </cs:valueAxis>
  <cs:wall>
    <cs:lnRef idx="0"/>
    <cs:fillRef idx="0"/>
    <cs:effectRef idx="0"/>
    <cs:fontRef idx="minor">
      <a:schemeClr val="tx1"/>
    </cs:fontRef>
    <cs:spPr>
      <a:noFill/>
      <a:ln>
        <a:noFill/>
      </a:ln>
    </cs:spPr>
  </cs:wall>
</cs:chartStyl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037082" cy="343690"/>
          </a:xfrm>
          <a:prstGeom prst="rect">
            <a:avLst/>
          </a:prstGeom>
        </p:spPr>
        <p:txBody>
          <a:bodyPr vert="horz" lIns="89383" tIns="44691" rIns="89383" bIns="44691" rtlCol="0"/>
          <a:lstStyle>
            <a:lvl1pPr algn="l">
              <a:defRPr sz="1200"/>
            </a:lvl1pPr>
          </a:lstStyle>
          <a:p>
            <a:endParaRPr lang="en-GB"/>
          </a:p>
        </p:txBody>
      </p:sp>
      <p:sp>
        <p:nvSpPr>
          <p:cNvPr id="3" name="Date Placeholder 2"/>
          <p:cNvSpPr>
            <a:spLocks noGrp="1"/>
          </p:cNvSpPr>
          <p:nvPr>
            <p:ph type="dt" sz="quarter" idx="1"/>
          </p:nvPr>
        </p:nvSpPr>
        <p:spPr>
          <a:xfrm>
            <a:off x="5274633" y="0"/>
            <a:ext cx="4037080" cy="343690"/>
          </a:xfrm>
          <a:prstGeom prst="rect">
            <a:avLst/>
          </a:prstGeom>
        </p:spPr>
        <p:txBody>
          <a:bodyPr vert="horz" lIns="89383" tIns="44691" rIns="89383" bIns="44691" rtlCol="0"/>
          <a:lstStyle>
            <a:lvl1pPr algn="r">
              <a:defRPr sz="1200"/>
            </a:lvl1pPr>
          </a:lstStyle>
          <a:p>
            <a:fld id="{D82A044F-3EFD-4F5D-80FE-F83E9C0F6B7A}" type="datetimeFigureOut">
              <a:rPr lang="en-GB" smtClean="0"/>
              <a:t>19/11/2015</a:t>
            </a:fld>
            <a:endParaRPr lang="en-GB"/>
          </a:p>
        </p:txBody>
      </p:sp>
      <p:sp>
        <p:nvSpPr>
          <p:cNvPr id="4" name="Footer Placeholder 3"/>
          <p:cNvSpPr>
            <a:spLocks noGrp="1"/>
          </p:cNvSpPr>
          <p:nvPr>
            <p:ph type="ftr" sz="quarter" idx="2"/>
          </p:nvPr>
        </p:nvSpPr>
        <p:spPr>
          <a:xfrm>
            <a:off x="0" y="6514311"/>
            <a:ext cx="4037082" cy="343689"/>
          </a:xfrm>
          <a:prstGeom prst="rect">
            <a:avLst/>
          </a:prstGeom>
        </p:spPr>
        <p:txBody>
          <a:bodyPr vert="horz" lIns="89383" tIns="44691" rIns="89383" bIns="44691" rtlCol="0" anchor="b"/>
          <a:lstStyle>
            <a:lvl1pPr algn="l">
              <a:defRPr sz="1200"/>
            </a:lvl1pPr>
          </a:lstStyle>
          <a:p>
            <a:endParaRPr lang="en-GB"/>
          </a:p>
        </p:txBody>
      </p:sp>
      <p:sp>
        <p:nvSpPr>
          <p:cNvPr id="5" name="Slide Number Placeholder 4"/>
          <p:cNvSpPr>
            <a:spLocks noGrp="1"/>
          </p:cNvSpPr>
          <p:nvPr>
            <p:ph type="sldNum" sz="quarter" idx="3"/>
          </p:nvPr>
        </p:nvSpPr>
        <p:spPr>
          <a:xfrm>
            <a:off x="5274633" y="6514311"/>
            <a:ext cx="4037080" cy="343689"/>
          </a:xfrm>
          <a:prstGeom prst="rect">
            <a:avLst/>
          </a:prstGeom>
        </p:spPr>
        <p:txBody>
          <a:bodyPr vert="horz" lIns="89383" tIns="44691" rIns="89383" bIns="44691" rtlCol="0" anchor="b"/>
          <a:lstStyle>
            <a:lvl1pPr algn="r">
              <a:defRPr sz="1200"/>
            </a:lvl1pPr>
          </a:lstStyle>
          <a:p>
            <a:fld id="{A54AC2E0-F23D-42C3-B29D-99B226BC1B6D}" type="slidenum">
              <a:rPr lang="en-GB" smtClean="0"/>
              <a:t>‹#›</a:t>
            </a:fld>
            <a:endParaRPr lang="en-GB"/>
          </a:p>
        </p:txBody>
      </p:sp>
    </p:spTree>
    <p:extLst>
      <p:ext uri="{BB962C8B-B14F-4D97-AF65-F5344CB8AC3E}">
        <p14:creationId xmlns:p14="http://schemas.microsoft.com/office/powerpoint/2010/main" val="2690885072"/>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0"/>
            <a:ext cx="4036007" cy="344091"/>
          </a:xfrm>
          <a:prstGeom prst="rect">
            <a:avLst/>
          </a:prstGeom>
        </p:spPr>
        <p:txBody>
          <a:bodyPr vert="horz" lIns="92404" tIns="46202" rIns="92404" bIns="46202" rtlCol="0"/>
          <a:lstStyle>
            <a:lvl1pPr algn="l">
              <a:defRPr sz="1200"/>
            </a:lvl1pPr>
          </a:lstStyle>
          <a:p>
            <a:endParaRPr lang="en-GB"/>
          </a:p>
        </p:txBody>
      </p:sp>
      <p:sp>
        <p:nvSpPr>
          <p:cNvPr id="3" name="Date Placeholder 2"/>
          <p:cNvSpPr>
            <a:spLocks noGrp="1"/>
          </p:cNvSpPr>
          <p:nvPr>
            <p:ph type="dt" idx="1"/>
          </p:nvPr>
        </p:nvSpPr>
        <p:spPr>
          <a:xfrm>
            <a:off x="5275703" y="0"/>
            <a:ext cx="4036007" cy="344091"/>
          </a:xfrm>
          <a:prstGeom prst="rect">
            <a:avLst/>
          </a:prstGeom>
        </p:spPr>
        <p:txBody>
          <a:bodyPr vert="horz" lIns="92404" tIns="46202" rIns="92404" bIns="46202" rtlCol="0"/>
          <a:lstStyle>
            <a:lvl1pPr algn="r">
              <a:defRPr sz="1200"/>
            </a:lvl1pPr>
          </a:lstStyle>
          <a:p>
            <a:fld id="{C4D10F02-E838-4F9E-A5B9-FFD9E8AEB72E}" type="datetimeFigureOut">
              <a:rPr lang="en-GB" smtClean="0"/>
              <a:t>19/11/2015</a:t>
            </a:fld>
            <a:endParaRPr lang="en-GB"/>
          </a:p>
        </p:txBody>
      </p:sp>
      <p:sp>
        <p:nvSpPr>
          <p:cNvPr id="4" name="Slide Image Placeholder 3"/>
          <p:cNvSpPr>
            <a:spLocks noGrp="1" noRot="1" noChangeAspect="1"/>
          </p:cNvSpPr>
          <p:nvPr>
            <p:ph type="sldImg" idx="2"/>
          </p:nvPr>
        </p:nvSpPr>
        <p:spPr>
          <a:xfrm>
            <a:off x="2601913" y="857250"/>
            <a:ext cx="4113212" cy="2314575"/>
          </a:xfrm>
          <a:prstGeom prst="rect">
            <a:avLst/>
          </a:prstGeom>
          <a:noFill/>
          <a:ln w="12700">
            <a:solidFill>
              <a:prstClr val="black"/>
            </a:solidFill>
          </a:ln>
        </p:spPr>
        <p:txBody>
          <a:bodyPr vert="horz" lIns="92404" tIns="46202" rIns="92404" bIns="46202" rtlCol="0" anchor="ctr"/>
          <a:lstStyle/>
          <a:p>
            <a:endParaRPr lang="en-GB"/>
          </a:p>
        </p:txBody>
      </p:sp>
      <p:sp>
        <p:nvSpPr>
          <p:cNvPr id="5" name="Notes Placeholder 4"/>
          <p:cNvSpPr>
            <a:spLocks noGrp="1"/>
          </p:cNvSpPr>
          <p:nvPr>
            <p:ph type="body" sz="quarter" idx="3"/>
          </p:nvPr>
        </p:nvSpPr>
        <p:spPr>
          <a:xfrm>
            <a:off x="931388" y="3300413"/>
            <a:ext cx="7451089" cy="2700338"/>
          </a:xfrm>
          <a:prstGeom prst="rect">
            <a:avLst/>
          </a:prstGeom>
        </p:spPr>
        <p:txBody>
          <a:bodyPr vert="horz" lIns="92404" tIns="46202" rIns="92404" bIns="46202"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2" y="6513910"/>
            <a:ext cx="4036007" cy="344090"/>
          </a:xfrm>
          <a:prstGeom prst="rect">
            <a:avLst/>
          </a:prstGeom>
        </p:spPr>
        <p:txBody>
          <a:bodyPr vert="horz" lIns="92404" tIns="46202" rIns="92404" bIns="46202" rtlCol="0" anchor="b"/>
          <a:lstStyle>
            <a:lvl1pPr algn="l">
              <a:defRPr sz="1200"/>
            </a:lvl1pPr>
          </a:lstStyle>
          <a:p>
            <a:endParaRPr lang="en-GB"/>
          </a:p>
        </p:txBody>
      </p:sp>
      <p:sp>
        <p:nvSpPr>
          <p:cNvPr id="7" name="Slide Number Placeholder 6"/>
          <p:cNvSpPr>
            <a:spLocks noGrp="1"/>
          </p:cNvSpPr>
          <p:nvPr>
            <p:ph type="sldNum" sz="quarter" idx="5"/>
          </p:nvPr>
        </p:nvSpPr>
        <p:spPr>
          <a:xfrm>
            <a:off x="5275703" y="6513910"/>
            <a:ext cx="4036007" cy="344090"/>
          </a:xfrm>
          <a:prstGeom prst="rect">
            <a:avLst/>
          </a:prstGeom>
        </p:spPr>
        <p:txBody>
          <a:bodyPr vert="horz" lIns="92404" tIns="46202" rIns="92404" bIns="46202" rtlCol="0" anchor="b"/>
          <a:lstStyle>
            <a:lvl1pPr algn="r">
              <a:defRPr sz="1200"/>
            </a:lvl1pPr>
          </a:lstStyle>
          <a:p>
            <a:fld id="{F86117F6-68B4-4ADD-BF34-C7D09DD6DCCC}" type="slidenum">
              <a:rPr lang="en-GB" smtClean="0"/>
              <a:t>‹#›</a:t>
            </a:fld>
            <a:endParaRPr lang="en-GB"/>
          </a:p>
        </p:txBody>
      </p:sp>
    </p:spTree>
    <p:extLst>
      <p:ext uri="{BB962C8B-B14F-4D97-AF65-F5344CB8AC3E}">
        <p14:creationId xmlns:p14="http://schemas.microsoft.com/office/powerpoint/2010/main" val="266494997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Slide Image Placeholder 1"/>
          <p:cNvSpPr>
            <a:spLocks noGrp="1" noRot="1" noChangeAspect="1" noTextEdit="1"/>
          </p:cNvSpPr>
          <p:nvPr>
            <p:ph type="sldImg"/>
          </p:nvPr>
        </p:nvSpPr>
        <p:spPr bwMode="auto">
          <a:noFill/>
          <a:ln>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8195" name="Notes Placeholder 2"/>
          <p:cNvSpPr>
            <a:spLocks noGrp="1"/>
          </p:cNvSpPr>
          <p:nvPr>
            <p:ph type="body" idx="1"/>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numCol="1" anchor="t" anchorCtr="0" compatLnSpc="1">
            <a:prstTxWarp prst="textNoShape">
              <a:avLst/>
            </a:prstTxWarp>
          </a:bodyPr>
          <a:lstStyle/>
          <a:p>
            <a:endParaRPr lang="en-GB" altLang="en-US" smtClean="0"/>
          </a:p>
        </p:txBody>
      </p:sp>
      <p:sp>
        <p:nvSpPr>
          <p:cNvPr id="8196" name="Slide Number Placeholder 3"/>
          <p:cNvSpPr>
            <a:spLocks noGrp="1"/>
          </p:cNvSpPr>
          <p:nvPr>
            <p:ph type="sldNum" sz="quarter" idx="5"/>
          </p:nvPr>
        </p:nvSpPr>
        <p:spPr bwMode="auto">
          <a:noFill/>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50781" indent="-288761">
              <a:defRPr>
                <a:solidFill>
                  <a:schemeClr val="tx1"/>
                </a:solidFill>
                <a:latin typeface="Arial" panose="020B0604020202020204" pitchFamily="34" charset="0"/>
                <a:cs typeface="Arial" panose="020B0604020202020204" pitchFamily="34" charset="0"/>
              </a:defRPr>
            </a:lvl2pPr>
            <a:lvl3pPr marL="1155046" indent="-231010">
              <a:defRPr>
                <a:solidFill>
                  <a:schemeClr val="tx1"/>
                </a:solidFill>
                <a:latin typeface="Arial" panose="020B0604020202020204" pitchFamily="34" charset="0"/>
                <a:cs typeface="Arial" panose="020B0604020202020204" pitchFamily="34" charset="0"/>
              </a:defRPr>
            </a:lvl3pPr>
            <a:lvl4pPr marL="1617066" indent="-231010">
              <a:defRPr>
                <a:solidFill>
                  <a:schemeClr val="tx1"/>
                </a:solidFill>
                <a:latin typeface="Arial" panose="020B0604020202020204" pitchFamily="34" charset="0"/>
                <a:cs typeface="Arial" panose="020B0604020202020204" pitchFamily="34" charset="0"/>
              </a:defRPr>
            </a:lvl4pPr>
            <a:lvl5pPr marL="2079084" indent="-231010">
              <a:defRPr>
                <a:solidFill>
                  <a:schemeClr val="tx1"/>
                </a:solidFill>
                <a:latin typeface="Arial" panose="020B0604020202020204" pitchFamily="34" charset="0"/>
                <a:cs typeface="Arial" panose="020B0604020202020204" pitchFamily="34" charset="0"/>
              </a:defRPr>
            </a:lvl5pPr>
            <a:lvl6pPr marL="2541102" indent="-23101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3003121" indent="-23101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65140" indent="-23101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927159" indent="-23101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60A57E33-66F8-4347-9A6E-3067B29F9CF3}" type="slidenum">
              <a:rPr lang="en-US" altLang="en-US">
                <a:solidFill>
                  <a:prstClr val="black"/>
                </a:solidFill>
                <a:latin typeface="Calibri" panose="020F0502020204030204" pitchFamily="34" charset="0"/>
              </a:rPr>
              <a:pPr/>
              <a:t>1</a:t>
            </a:fld>
            <a:endParaRPr lang="en-US" altLang="en-US">
              <a:solidFill>
                <a:prstClr val="black"/>
              </a:solidFill>
              <a:latin typeface="Calibri" panose="020F0502020204030204" pitchFamily="34" charset="0"/>
            </a:endParaRPr>
          </a:p>
        </p:txBody>
      </p:sp>
    </p:spTree>
    <p:extLst>
      <p:ext uri="{BB962C8B-B14F-4D97-AF65-F5344CB8AC3E}">
        <p14:creationId xmlns:p14="http://schemas.microsoft.com/office/powerpoint/2010/main" val="3580753856"/>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sz="1800">
              <a:solidFill>
                <a:prstClr val="white"/>
              </a:solidFill>
            </a:endParaRPr>
          </a:p>
        </p:txBody>
      </p:sp>
      <p:sp useBgFill="1">
        <p:nvSpPr>
          <p:cNvPr id="5" name="Rounded Rectangle 4"/>
          <p:cNvSpPr/>
          <p:nvPr/>
        </p:nvSpPr>
        <p:spPr>
          <a:xfrm>
            <a:off x="86785" y="69851"/>
            <a:ext cx="12018433" cy="6691313"/>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sz="1800">
              <a:solidFill>
                <a:prstClr val="white"/>
              </a:solidFill>
            </a:endParaRPr>
          </a:p>
        </p:txBody>
      </p:sp>
      <p:sp>
        <p:nvSpPr>
          <p:cNvPr id="6" name="Rectangle 5"/>
          <p:cNvSpPr/>
          <p:nvPr/>
        </p:nvSpPr>
        <p:spPr>
          <a:xfrm>
            <a:off x="84667" y="1449389"/>
            <a:ext cx="12026900" cy="15271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prstClr val="white"/>
              </a:solidFill>
            </a:endParaRPr>
          </a:p>
        </p:txBody>
      </p:sp>
      <p:sp>
        <p:nvSpPr>
          <p:cNvPr id="7" name="Rectangle 6"/>
          <p:cNvSpPr/>
          <p:nvPr/>
        </p:nvSpPr>
        <p:spPr>
          <a:xfrm>
            <a:off x="84667" y="1397000"/>
            <a:ext cx="12026900" cy="12065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prstClr val="white"/>
              </a:solidFill>
            </a:endParaRPr>
          </a:p>
        </p:txBody>
      </p:sp>
      <p:sp>
        <p:nvSpPr>
          <p:cNvPr id="10" name="Rectangle 9"/>
          <p:cNvSpPr/>
          <p:nvPr/>
        </p:nvSpPr>
        <p:spPr>
          <a:xfrm>
            <a:off x="84667" y="2976564"/>
            <a:ext cx="12026900" cy="1111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prstClr val="white"/>
              </a:solidFill>
            </a:endParaRPr>
          </a:p>
        </p:txBody>
      </p:sp>
      <p:sp>
        <p:nvSpPr>
          <p:cNvPr id="9" name="Subtitle 8"/>
          <p:cNvSpPr>
            <a:spLocks noGrp="1"/>
          </p:cNvSpPr>
          <p:nvPr>
            <p:ph type="subTitle" idx="1"/>
          </p:nvPr>
        </p:nvSpPr>
        <p:spPr>
          <a:xfrm>
            <a:off x="1727200" y="3200400"/>
            <a:ext cx="85344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lang="en-US" smtClean="0"/>
              <a:t>Click to edit Master subtitle style</a:t>
            </a:r>
            <a:endParaRPr lang="en-US"/>
          </a:p>
        </p:txBody>
      </p:sp>
      <p:sp>
        <p:nvSpPr>
          <p:cNvPr id="8" name="Title 7"/>
          <p:cNvSpPr>
            <a:spLocks noGrp="1"/>
          </p:cNvSpPr>
          <p:nvPr>
            <p:ph type="ctrTitle"/>
          </p:nvPr>
        </p:nvSpPr>
        <p:spPr>
          <a:xfrm>
            <a:off x="609600" y="1505931"/>
            <a:ext cx="10972800" cy="1470025"/>
          </a:xfrm>
        </p:spPr>
        <p:txBody>
          <a:bodyPr anchor="ctr"/>
          <a:lstStyle>
            <a:lvl1pPr algn="ctr">
              <a:defRPr lang="en-US" dirty="0">
                <a:solidFill>
                  <a:srgbClr val="FFFFFF"/>
                </a:solidFill>
              </a:defRPr>
            </a:lvl1pPr>
          </a:lstStyle>
          <a:p>
            <a:r>
              <a:rPr lang="en-US" smtClean="0"/>
              <a:t>Click to edit Master title style</a:t>
            </a:r>
            <a:endParaRPr lang="en-US"/>
          </a:p>
        </p:txBody>
      </p:sp>
      <p:sp>
        <p:nvSpPr>
          <p:cNvPr id="11" name="Date Placeholder 27"/>
          <p:cNvSpPr>
            <a:spLocks noGrp="1"/>
          </p:cNvSpPr>
          <p:nvPr>
            <p:ph type="dt" sz="half" idx="10"/>
          </p:nvPr>
        </p:nvSpPr>
        <p:spPr/>
        <p:txBody>
          <a:bodyPr/>
          <a:lstStyle>
            <a:lvl1pPr>
              <a:defRPr/>
            </a:lvl1pPr>
          </a:lstStyle>
          <a:p>
            <a:pPr>
              <a:defRPr/>
            </a:pPr>
            <a:fld id="{330B7798-91B7-49BF-A45E-7595B17D342D}" type="datetime1">
              <a:rPr lang="en-US">
                <a:solidFill>
                  <a:srgbClr val="696464"/>
                </a:solidFill>
              </a:rPr>
              <a:pPr>
                <a:defRPr/>
              </a:pPr>
              <a:t>11/19/2015</a:t>
            </a:fld>
            <a:endParaRPr lang="en-US">
              <a:solidFill>
                <a:srgbClr val="696464"/>
              </a:solidFill>
            </a:endParaRPr>
          </a:p>
        </p:txBody>
      </p:sp>
      <p:sp>
        <p:nvSpPr>
          <p:cNvPr id="12" name="Footer Placeholder 16"/>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13" name="Slide Number Placeholder 28"/>
          <p:cNvSpPr>
            <a:spLocks noGrp="1"/>
          </p:cNvSpPr>
          <p:nvPr>
            <p:ph type="sldNum" sz="quarter" idx="12"/>
          </p:nvPr>
        </p:nvSpPr>
        <p:spPr/>
        <p:txBody>
          <a:bodyPr/>
          <a:lstStyle>
            <a:lvl1pPr>
              <a:defRPr smtClean="0"/>
            </a:lvl1pPr>
          </a:lstStyle>
          <a:p>
            <a:pPr>
              <a:defRPr/>
            </a:pPr>
            <a:fld id="{74E75FD6-3F2D-4A0D-8859-2F2EBB6189A3}" type="slidenum">
              <a:rPr lang="en-US" altLang="en-US"/>
              <a:pPr>
                <a:defRPr/>
              </a:pPr>
              <a:t>‹#›</a:t>
            </a:fld>
            <a:endParaRPr lang="en-US" altLang="en-US"/>
          </a:p>
        </p:txBody>
      </p:sp>
    </p:spTree>
    <p:extLst>
      <p:ext uri="{BB962C8B-B14F-4D97-AF65-F5344CB8AC3E}">
        <p14:creationId xmlns:p14="http://schemas.microsoft.com/office/powerpoint/2010/main" val="2430568095"/>
      </p:ext>
    </p:extLst>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8" name="Content Placeholder 7"/>
          <p:cNvSpPr>
            <a:spLocks noGrp="1"/>
          </p:cNvSpPr>
          <p:nvPr>
            <p:ph sz="quarter" idx="1"/>
          </p:nvPr>
        </p:nvSpPr>
        <p:spPr>
          <a:xfrm>
            <a:off x="1219200" y="1447800"/>
            <a:ext cx="1036320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9B98527C-1FD2-41C3-B1C8-6C907913B8B6}" type="datetime1">
              <a:rPr lang="en-US">
                <a:solidFill>
                  <a:srgbClr val="696464"/>
                </a:solidFill>
              </a:rPr>
              <a:pPr>
                <a:defRPr/>
              </a:pPr>
              <a:t>11/19/2015</a:t>
            </a:fld>
            <a:endParaRPr lang="en-US">
              <a:solidFill>
                <a:srgbClr val="696464"/>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6" name="Slide Number Placeholder 22"/>
          <p:cNvSpPr>
            <a:spLocks noGrp="1"/>
          </p:cNvSpPr>
          <p:nvPr>
            <p:ph type="sldNum" sz="quarter" idx="12"/>
          </p:nvPr>
        </p:nvSpPr>
        <p:spPr/>
        <p:txBody>
          <a:bodyPr/>
          <a:lstStyle>
            <a:lvl1pPr>
              <a:defRPr/>
            </a:lvl1pPr>
          </a:lstStyle>
          <a:p>
            <a:pPr>
              <a:defRPr/>
            </a:pPr>
            <a:fld id="{10EBBBCA-6DBD-40CB-97AB-5EFD91E754DE}" type="slidenum">
              <a:rPr lang="en-US" altLang="en-US"/>
              <a:pPr>
                <a:defRPr/>
              </a:pPr>
              <a:t>‹#›</a:t>
            </a:fld>
            <a:endParaRPr lang="en-US" altLang="en-US"/>
          </a:p>
        </p:txBody>
      </p:sp>
    </p:spTree>
    <p:extLst>
      <p:ext uri="{BB962C8B-B14F-4D97-AF65-F5344CB8AC3E}">
        <p14:creationId xmlns:p14="http://schemas.microsoft.com/office/powerpoint/2010/main" val="281134279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Pr>
        <a:blipFill dpi="0" rotWithShape="0">
          <a:blip r:embed="rId2"/>
          <a:srcRect/>
          <a:stretch>
            <a:fillRect/>
          </a:stretch>
        </a:blipFill>
        <a:effectLst/>
      </p:bgPr>
    </p:bg>
    <p:spTree>
      <p:nvGrpSpPr>
        <p:cNvPr id="1" name=""/>
        <p:cNvGrpSpPr/>
        <p:nvPr/>
      </p:nvGrpSpPr>
      <p:grpSpPr>
        <a:xfrm>
          <a:off x="0" y="0"/>
          <a:ext cx="0" cy="0"/>
          <a:chOff x="0" y="0"/>
          <a:chExt cx="0" cy="0"/>
        </a:xfrm>
      </p:grpSpPr>
      <p:sp>
        <p:nvSpPr>
          <p:cNvPr id="4" name="Rectangle 3"/>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sz="1800">
              <a:solidFill>
                <a:prstClr val="white"/>
              </a:solidFill>
            </a:endParaRPr>
          </a:p>
        </p:txBody>
      </p:sp>
      <p:sp useBgFill="1">
        <p:nvSpPr>
          <p:cNvPr id="5" name="Rounded Rectangle 4"/>
          <p:cNvSpPr/>
          <p:nvPr/>
        </p:nvSpPr>
        <p:spPr>
          <a:xfrm>
            <a:off x="87084" y="69756"/>
            <a:ext cx="12017829"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a:defRPr/>
            </a:pPr>
            <a:endParaRPr lang="en-US" sz="1800">
              <a:solidFill>
                <a:prstClr val="white"/>
              </a:solidFill>
            </a:endParaRPr>
          </a:p>
        </p:txBody>
      </p:sp>
      <p:sp>
        <p:nvSpPr>
          <p:cNvPr id="6" name="Rectangle 5"/>
          <p:cNvSpPr/>
          <p:nvPr/>
        </p:nvSpPr>
        <p:spPr>
          <a:xfrm flipV="1">
            <a:off x="93134" y="2376489"/>
            <a:ext cx="12018433"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prstClr val="white"/>
              </a:solidFill>
            </a:endParaRPr>
          </a:p>
        </p:txBody>
      </p:sp>
      <p:sp>
        <p:nvSpPr>
          <p:cNvPr id="7" name="Rectangle 6"/>
          <p:cNvSpPr/>
          <p:nvPr/>
        </p:nvSpPr>
        <p:spPr>
          <a:xfrm>
            <a:off x="93134" y="2341564"/>
            <a:ext cx="12018433"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prstClr val="white"/>
              </a:solidFill>
            </a:endParaRPr>
          </a:p>
        </p:txBody>
      </p:sp>
      <p:sp>
        <p:nvSpPr>
          <p:cNvPr id="8" name="Rectangle 7"/>
          <p:cNvSpPr/>
          <p:nvPr/>
        </p:nvSpPr>
        <p:spPr>
          <a:xfrm>
            <a:off x="91018" y="2468564"/>
            <a:ext cx="12020549" cy="4603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prstClr val="white"/>
              </a:solidFill>
            </a:endParaRPr>
          </a:p>
        </p:txBody>
      </p:sp>
      <p:sp>
        <p:nvSpPr>
          <p:cNvPr id="2" name="Title 1"/>
          <p:cNvSpPr>
            <a:spLocks noGrp="1"/>
          </p:cNvSpPr>
          <p:nvPr>
            <p:ph type="title"/>
          </p:nvPr>
        </p:nvSpPr>
        <p:spPr>
          <a:xfrm>
            <a:off x="963084" y="952501"/>
            <a:ext cx="10363200" cy="1362075"/>
          </a:xfrm>
        </p:spPr>
        <p:txBody>
          <a:bodyPr/>
          <a:lstStyle>
            <a:lvl1pPr algn="l">
              <a:buNone/>
              <a:defRPr sz="4000" b="0" cap="none"/>
            </a:lvl1pPr>
          </a:lstStyle>
          <a:p>
            <a:r>
              <a:rPr lang="en-US" smtClean="0"/>
              <a:t>Click to edit Master title style</a:t>
            </a:r>
            <a:endParaRPr lang="en-US"/>
          </a:p>
        </p:txBody>
      </p:sp>
      <p:sp>
        <p:nvSpPr>
          <p:cNvPr id="3" name="Text Placeholder 2"/>
          <p:cNvSpPr>
            <a:spLocks noGrp="1"/>
          </p:cNvSpPr>
          <p:nvPr>
            <p:ph type="body" idx="1"/>
          </p:nvPr>
        </p:nvSpPr>
        <p:spPr>
          <a:xfrm>
            <a:off x="963084" y="2547938"/>
            <a:ext cx="10363200" cy="1338262"/>
          </a:xfrm>
        </p:spPr>
        <p:txBody>
          <a:bodyPr/>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a:r>
              <a:rPr lang="en-US" smtClean="0"/>
              <a:t>Click to edit Master text styles</a:t>
            </a:r>
          </a:p>
        </p:txBody>
      </p:sp>
      <p:sp>
        <p:nvSpPr>
          <p:cNvPr id="9" name="Date Placeholder 3"/>
          <p:cNvSpPr>
            <a:spLocks noGrp="1"/>
          </p:cNvSpPr>
          <p:nvPr>
            <p:ph type="dt" sz="half" idx="10"/>
          </p:nvPr>
        </p:nvSpPr>
        <p:spPr/>
        <p:txBody>
          <a:bodyPr/>
          <a:lstStyle>
            <a:lvl1pPr>
              <a:defRPr/>
            </a:lvl1pPr>
          </a:lstStyle>
          <a:p>
            <a:pPr>
              <a:defRPr/>
            </a:pPr>
            <a:fld id="{C519898D-6DBE-48E6-9B89-CD4546AF0EF2}" type="datetime1">
              <a:rPr lang="en-US">
                <a:solidFill>
                  <a:srgbClr val="696464"/>
                </a:solidFill>
              </a:rPr>
              <a:pPr>
                <a:defRPr/>
              </a:pPr>
              <a:t>11/19/2015</a:t>
            </a:fld>
            <a:endParaRPr lang="en-US">
              <a:solidFill>
                <a:srgbClr val="696464"/>
              </a:solidFill>
            </a:endParaRPr>
          </a:p>
        </p:txBody>
      </p:sp>
      <p:sp>
        <p:nvSpPr>
          <p:cNvPr id="10" name="Footer Placeholder 4"/>
          <p:cNvSpPr>
            <a:spLocks noGrp="1"/>
          </p:cNvSpPr>
          <p:nvPr>
            <p:ph type="ftr" sz="quarter" idx="11"/>
          </p:nvPr>
        </p:nvSpPr>
        <p:spPr>
          <a:xfrm>
            <a:off x="1066800" y="6172200"/>
            <a:ext cx="5334000" cy="457200"/>
          </a:xfrm>
        </p:spPr>
        <p:txBody>
          <a:bodyPr/>
          <a:lstStyle>
            <a:lvl1pPr>
              <a:defRPr/>
            </a:lvl1pPr>
          </a:lstStyle>
          <a:p>
            <a:pPr>
              <a:defRPr/>
            </a:pPr>
            <a:endParaRPr lang="en-US">
              <a:solidFill>
                <a:srgbClr val="696464"/>
              </a:solidFill>
            </a:endParaRPr>
          </a:p>
        </p:txBody>
      </p:sp>
      <p:sp>
        <p:nvSpPr>
          <p:cNvPr id="11" name="Slide Number Placeholder 5"/>
          <p:cNvSpPr>
            <a:spLocks noGrp="1"/>
          </p:cNvSpPr>
          <p:nvPr>
            <p:ph type="sldNum" sz="quarter" idx="12"/>
          </p:nvPr>
        </p:nvSpPr>
        <p:spPr>
          <a:xfrm>
            <a:off x="194733" y="6208713"/>
            <a:ext cx="609600" cy="457200"/>
          </a:xfrm>
        </p:spPr>
        <p:txBody>
          <a:bodyPr/>
          <a:lstStyle>
            <a:lvl1pPr>
              <a:defRPr smtClean="0"/>
            </a:lvl1pPr>
          </a:lstStyle>
          <a:p>
            <a:pPr>
              <a:defRPr/>
            </a:pPr>
            <a:fld id="{D63BFB8F-6712-454C-B1C4-B44831EBE6F1}" type="slidenum">
              <a:rPr lang="en-US" altLang="en-US"/>
              <a:pPr>
                <a:defRPr/>
              </a:pPr>
              <a:t>‹#›</a:t>
            </a:fld>
            <a:endParaRPr lang="en-US" altLang="en-US"/>
          </a:p>
        </p:txBody>
      </p:sp>
    </p:spTree>
    <p:extLst>
      <p:ext uri="{BB962C8B-B14F-4D97-AF65-F5344CB8AC3E}">
        <p14:creationId xmlns:p14="http://schemas.microsoft.com/office/powerpoint/2010/main" val="1029744648"/>
      </p:ext>
    </p:extLst>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9" name="Content Placeholder 8"/>
          <p:cNvSpPr>
            <a:spLocks noGrp="1"/>
          </p:cNvSpPr>
          <p:nvPr>
            <p:ph sz="quarter" idx="1"/>
          </p:nvPr>
        </p:nvSpPr>
        <p:spPr>
          <a:xfrm>
            <a:off x="1219200" y="1447800"/>
            <a:ext cx="49987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1" name="Content Placeholder 10"/>
          <p:cNvSpPr>
            <a:spLocks noGrp="1"/>
          </p:cNvSpPr>
          <p:nvPr>
            <p:ph sz="quarter" idx="2"/>
          </p:nvPr>
        </p:nvSpPr>
        <p:spPr>
          <a:xfrm>
            <a:off x="6578600" y="1447800"/>
            <a:ext cx="4998720" cy="45720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pPr>
              <a:defRPr/>
            </a:pPr>
            <a:fld id="{3A421BEA-2A82-47AD-B1E7-DF071E28B7B0}" type="datetime1">
              <a:rPr lang="en-US">
                <a:solidFill>
                  <a:srgbClr val="696464"/>
                </a:solidFill>
              </a:rPr>
              <a:pPr>
                <a:defRPr/>
              </a:pPr>
              <a:t>11/19/2015</a:t>
            </a:fld>
            <a:endParaRPr lang="en-US">
              <a:solidFill>
                <a:srgbClr val="696464"/>
              </a:solidFill>
            </a:endParaRPr>
          </a:p>
        </p:txBody>
      </p:sp>
      <p:sp>
        <p:nvSpPr>
          <p:cNvPr id="6" name="Footer Placeholder 2"/>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7" name="Slide Number Placeholder 22"/>
          <p:cNvSpPr>
            <a:spLocks noGrp="1"/>
          </p:cNvSpPr>
          <p:nvPr>
            <p:ph type="sldNum" sz="quarter" idx="12"/>
          </p:nvPr>
        </p:nvSpPr>
        <p:spPr/>
        <p:txBody>
          <a:bodyPr/>
          <a:lstStyle>
            <a:lvl1pPr>
              <a:defRPr/>
            </a:lvl1pPr>
          </a:lstStyle>
          <a:p>
            <a:pPr>
              <a:defRPr/>
            </a:pPr>
            <a:fld id="{55559AB1-C78A-4E6A-AE4B-0664C1F34BF5}" type="slidenum">
              <a:rPr lang="en-US" altLang="en-US"/>
              <a:pPr>
                <a:defRPr/>
              </a:pPr>
              <a:t>‹#›</a:t>
            </a:fld>
            <a:endParaRPr lang="en-US" altLang="en-US"/>
          </a:p>
        </p:txBody>
      </p:sp>
    </p:spTree>
    <p:extLst>
      <p:ext uri="{BB962C8B-B14F-4D97-AF65-F5344CB8AC3E}">
        <p14:creationId xmlns:p14="http://schemas.microsoft.com/office/powerpoint/2010/main" val="161012940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1219200" y="273050"/>
            <a:ext cx="10363200" cy="1143000"/>
          </a:xfrm>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1219200" y="1447800"/>
            <a:ext cx="49784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4" name="Text Placeholder 3"/>
          <p:cNvSpPr>
            <a:spLocks noGrp="1"/>
          </p:cNvSpPr>
          <p:nvPr>
            <p:ph type="body" sz="half" idx="3"/>
          </p:nvPr>
        </p:nvSpPr>
        <p:spPr>
          <a:xfrm>
            <a:off x="6604000" y="1447800"/>
            <a:ext cx="4978400" cy="762000"/>
          </a:xfrm>
          <a:noFill/>
          <a:ln w="12700" cap="sq" cmpd="sng" algn="ctr">
            <a:noFill/>
            <a:prstDash val="solid"/>
          </a:ln>
        </p:spPr>
        <p:txBody>
          <a:bodyPr anchor="b">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a:r>
              <a:rPr lang="en-US" smtClean="0"/>
              <a:t>Click to edit Master text styles</a:t>
            </a:r>
          </a:p>
        </p:txBody>
      </p:sp>
      <p:sp>
        <p:nvSpPr>
          <p:cNvPr id="11" name="Content Placeholder 10"/>
          <p:cNvSpPr>
            <a:spLocks noGrp="1"/>
          </p:cNvSpPr>
          <p:nvPr>
            <p:ph sz="half" idx="2"/>
          </p:nvPr>
        </p:nvSpPr>
        <p:spPr>
          <a:xfrm>
            <a:off x="1219200" y="2247900"/>
            <a:ext cx="49784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3" name="Content Placeholder 12"/>
          <p:cNvSpPr>
            <a:spLocks noGrp="1"/>
          </p:cNvSpPr>
          <p:nvPr>
            <p:ph sz="half" idx="4"/>
          </p:nvPr>
        </p:nvSpPr>
        <p:spPr>
          <a:xfrm>
            <a:off x="6604000" y="2247900"/>
            <a:ext cx="4978400" cy="38862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13"/>
          <p:cNvSpPr>
            <a:spLocks noGrp="1"/>
          </p:cNvSpPr>
          <p:nvPr>
            <p:ph type="dt" sz="half" idx="10"/>
          </p:nvPr>
        </p:nvSpPr>
        <p:spPr/>
        <p:txBody>
          <a:bodyPr/>
          <a:lstStyle>
            <a:lvl1pPr>
              <a:defRPr/>
            </a:lvl1pPr>
          </a:lstStyle>
          <a:p>
            <a:pPr>
              <a:defRPr/>
            </a:pPr>
            <a:fld id="{FC419B1F-1E27-48B0-A6AA-DD5696D4BB38}" type="datetime1">
              <a:rPr lang="en-US">
                <a:solidFill>
                  <a:srgbClr val="696464"/>
                </a:solidFill>
              </a:rPr>
              <a:pPr>
                <a:defRPr/>
              </a:pPr>
              <a:t>11/19/2015</a:t>
            </a:fld>
            <a:endParaRPr lang="en-US">
              <a:solidFill>
                <a:srgbClr val="696464"/>
              </a:solidFill>
            </a:endParaRPr>
          </a:p>
        </p:txBody>
      </p:sp>
      <p:sp>
        <p:nvSpPr>
          <p:cNvPr id="8" name="Footer Placeholder 2"/>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9" name="Slide Number Placeholder 22"/>
          <p:cNvSpPr>
            <a:spLocks noGrp="1"/>
          </p:cNvSpPr>
          <p:nvPr>
            <p:ph type="sldNum" sz="quarter" idx="12"/>
          </p:nvPr>
        </p:nvSpPr>
        <p:spPr/>
        <p:txBody>
          <a:bodyPr/>
          <a:lstStyle>
            <a:lvl1pPr>
              <a:defRPr/>
            </a:lvl1pPr>
          </a:lstStyle>
          <a:p>
            <a:pPr>
              <a:defRPr/>
            </a:pPr>
            <a:fld id="{9DB601B6-32E5-4585-9494-D40D084692B8}" type="slidenum">
              <a:rPr lang="en-US" altLang="en-US"/>
              <a:pPr>
                <a:defRPr/>
              </a:pPr>
              <a:t>‹#›</a:t>
            </a:fld>
            <a:endParaRPr lang="en-US" altLang="en-US"/>
          </a:p>
        </p:txBody>
      </p:sp>
    </p:spTree>
    <p:extLst>
      <p:ext uri="{BB962C8B-B14F-4D97-AF65-F5344CB8AC3E}">
        <p14:creationId xmlns:p14="http://schemas.microsoft.com/office/powerpoint/2010/main" val="231569869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pPr>
              <a:defRPr/>
            </a:pPr>
            <a:fld id="{7DCB6900-CD0C-4D96-9C31-493B0AF8E8E3}" type="datetime1">
              <a:rPr lang="en-US">
                <a:solidFill>
                  <a:srgbClr val="696464"/>
                </a:solidFill>
              </a:rPr>
              <a:pPr>
                <a:defRPr/>
              </a:pPr>
              <a:t>11/19/2015</a:t>
            </a:fld>
            <a:endParaRPr lang="en-US">
              <a:solidFill>
                <a:srgbClr val="696464"/>
              </a:solidFill>
            </a:endParaRPr>
          </a:p>
        </p:txBody>
      </p:sp>
      <p:sp>
        <p:nvSpPr>
          <p:cNvPr id="4" name="Footer Placeholder 2"/>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5" name="Slide Number Placeholder 22"/>
          <p:cNvSpPr>
            <a:spLocks noGrp="1"/>
          </p:cNvSpPr>
          <p:nvPr>
            <p:ph type="sldNum" sz="quarter" idx="12"/>
          </p:nvPr>
        </p:nvSpPr>
        <p:spPr/>
        <p:txBody>
          <a:bodyPr/>
          <a:lstStyle>
            <a:lvl1pPr>
              <a:defRPr/>
            </a:lvl1pPr>
          </a:lstStyle>
          <a:p>
            <a:pPr>
              <a:defRPr/>
            </a:pPr>
            <a:fld id="{7421B6B7-025D-43B0-9A75-154AD5F84FB7}" type="slidenum">
              <a:rPr lang="en-US" altLang="en-US"/>
              <a:pPr>
                <a:defRPr/>
              </a:pPr>
              <a:t>‹#›</a:t>
            </a:fld>
            <a:endParaRPr lang="en-US" altLang="en-US"/>
          </a:p>
        </p:txBody>
      </p:sp>
    </p:spTree>
    <p:extLst>
      <p:ext uri="{BB962C8B-B14F-4D97-AF65-F5344CB8AC3E}">
        <p14:creationId xmlns:p14="http://schemas.microsoft.com/office/powerpoint/2010/main" val="12133175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3"/>
          <p:cNvSpPr>
            <a:spLocks noGrp="1"/>
          </p:cNvSpPr>
          <p:nvPr>
            <p:ph type="dt" sz="half" idx="10"/>
          </p:nvPr>
        </p:nvSpPr>
        <p:spPr/>
        <p:txBody>
          <a:bodyPr/>
          <a:lstStyle>
            <a:lvl1pPr>
              <a:defRPr/>
            </a:lvl1pPr>
          </a:lstStyle>
          <a:p>
            <a:pPr>
              <a:defRPr/>
            </a:pPr>
            <a:fld id="{A9EB1FF3-1BC4-42C1-902D-2ADDD373A491}" type="datetime1">
              <a:rPr lang="en-US">
                <a:solidFill>
                  <a:srgbClr val="696464"/>
                </a:solidFill>
              </a:rPr>
              <a:pPr>
                <a:defRPr/>
              </a:pPr>
              <a:t>11/19/2015</a:t>
            </a:fld>
            <a:endParaRPr lang="en-US">
              <a:solidFill>
                <a:srgbClr val="696464"/>
              </a:solidFill>
            </a:endParaRPr>
          </a:p>
        </p:txBody>
      </p:sp>
      <p:sp>
        <p:nvSpPr>
          <p:cNvPr id="3" name="Footer Placeholder 2"/>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4" name="Slide Number Placeholder 22"/>
          <p:cNvSpPr>
            <a:spLocks noGrp="1"/>
          </p:cNvSpPr>
          <p:nvPr>
            <p:ph type="sldNum" sz="quarter" idx="12"/>
          </p:nvPr>
        </p:nvSpPr>
        <p:spPr/>
        <p:txBody>
          <a:bodyPr/>
          <a:lstStyle>
            <a:lvl1pPr>
              <a:defRPr/>
            </a:lvl1pPr>
          </a:lstStyle>
          <a:p>
            <a:pPr>
              <a:defRPr/>
            </a:pPr>
            <a:fld id="{B118ED81-8776-4432-840F-D06446F44A00}" type="slidenum">
              <a:rPr lang="en-US" altLang="en-US"/>
              <a:pPr>
                <a:defRPr/>
              </a:pPr>
              <a:t>‹#›</a:t>
            </a:fld>
            <a:endParaRPr lang="en-US" altLang="en-US"/>
          </a:p>
        </p:txBody>
      </p:sp>
    </p:spTree>
    <p:extLst>
      <p:ext uri="{BB962C8B-B14F-4D97-AF65-F5344CB8AC3E}">
        <p14:creationId xmlns:p14="http://schemas.microsoft.com/office/powerpoint/2010/main" val="182985620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5" name="Rectangle 4"/>
          <p:cNvSpPr/>
          <p:nvPr/>
        </p:nvSpPr>
        <p:spPr>
          <a:xfrm>
            <a:off x="0" y="0"/>
            <a:ext cx="12192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prstClr val="white"/>
              </a:solidFill>
            </a:endParaRPr>
          </a:p>
        </p:txBody>
      </p:sp>
      <p:sp useBgFill="1">
        <p:nvSpPr>
          <p:cNvPr id="6" name="Rounded Rectangle 5"/>
          <p:cNvSpPr/>
          <p:nvPr/>
        </p:nvSpPr>
        <p:spPr>
          <a:xfrm>
            <a:off x="84668" y="69850"/>
            <a:ext cx="12018433"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sz="1800">
              <a:solidFill>
                <a:prstClr val="white"/>
              </a:solidFill>
            </a:endParaRPr>
          </a:p>
        </p:txBody>
      </p:sp>
      <p:sp>
        <p:nvSpPr>
          <p:cNvPr id="2" name="Title 1"/>
          <p:cNvSpPr>
            <a:spLocks noGrp="1"/>
          </p:cNvSpPr>
          <p:nvPr>
            <p:ph type="title"/>
          </p:nvPr>
        </p:nvSpPr>
        <p:spPr>
          <a:xfrm>
            <a:off x="1219200" y="273050"/>
            <a:ext cx="10363200" cy="1143000"/>
          </a:xfrm>
        </p:spPr>
        <p:txBody>
          <a:bodyPr/>
          <a:lstStyle>
            <a:lvl1pPr algn="l">
              <a:buNone/>
              <a:defRPr sz="4000" b="0"/>
            </a:lvl1pPr>
          </a:lstStyle>
          <a:p>
            <a:r>
              <a:rPr lang="en-US" smtClean="0"/>
              <a:t>Click to edit Master title style</a:t>
            </a:r>
            <a:endParaRPr lang="en-US"/>
          </a:p>
        </p:txBody>
      </p:sp>
      <p:sp>
        <p:nvSpPr>
          <p:cNvPr id="3" name="Text Placeholder 2"/>
          <p:cNvSpPr>
            <a:spLocks noGrp="1"/>
          </p:cNvSpPr>
          <p:nvPr>
            <p:ph type="body" idx="2"/>
          </p:nvPr>
        </p:nvSpPr>
        <p:spPr>
          <a:xfrm>
            <a:off x="1219200" y="1600200"/>
            <a:ext cx="2540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a:r>
              <a:rPr lang="en-US" smtClean="0"/>
              <a:t>Click to edit Master text styles</a:t>
            </a:r>
          </a:p>
        </p:txBody>
      </p:sp>
      <p:sp>
        <p:nvSpPr>
          <p:cNvPr id="11" name="Content Placeholder 10"/>
          <p:cNvSpPr>
            <a:spLocks noGrp="1"/>
          </p:cNvSpPr>
          <p:nvPr>
            <p:ph sz="quarter" idx="1"/>
          </p:nvPr>
        </p:nvSpPr>
        <p:spPr>
          <a:xfrm>
            <a:off x="3962400" y="1600200"/>
            <a:ext cx="7620000" cy="4495800"/>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4"/>
          <p:cNvSpPr>
            <a:spLocks noGrp="1"/>
          </p:cNvSpPr>
          <p:nvPr>
            <p:ph type="dt" sz="half" idx="10"/>
          </p:nvPr>
        </p:nvSpPr>
        <p:spPr/>
        <p:txBody>
          <a:bodyPr/>
          <a:lstStyle>
            <a:lvl1pPr>
              <a:defRPr/>
            </a:lvl1pPr>
          </a:lstStyle>
          <a:p>
            <a:pPr>
              <a:defRPr/>
            </a:pPr>
            <a:fld id="{D6E9E1B2-DBAB-4585-8219-0471703DCCE4}" type="datetime1">
              <a:rPr lang="en-US">
                <a:solidFill>
                  <a:srgbClr val="696464"/>
                </a:solidFill>
              </a:rPr>
              <a:pPr>
                <a:defRPr/>
              </a:pPr>
              <a:t>11/19/2015</a:t>
            </a:fld>
            <a:endParaRPr lang="en-US">
              <a:solidFill>
                <a:srgbClr val="696464"/>
              </a:solidFill>
            </a:endParaRPr>
          </a:p>
        </p:txBody>
      </p:sp>
      <p:sp>
        <p:nvSpPr>
          <p:cNvPr id="8" name="Footer Placeholder 5"/>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9" name="Slide Number Placeholder 6"/>
          <p:cNvSpPr>
            <a:spLocks noGrp="1"/>
          </p:cNvSpPr>
          <p:nvPr>
            <p:ph type="sldNum" sz="quarter" idx="12"/>
          </p:nvPr>
        </p:nvSpPr>
        <p:spPr/>
        <p:txBody>
          <a:bodyPr/>
          <a:lstStyle>
            <a:lvl1pPr>
              <a:defRPr smtClean="0"/>
            </a:lvl1pPr>
          </a:lstStyle>
          <a:p>
            <a:pPr>
              <a:defRPr/>
            </a:pPr>
            <a:fld id="{08DA6B08-E1EF-462A-BC6B-31709E5F316C}" type="slidenum">
              <a:rPr lang="en-US" altLang="en-US"/>
              <a:pPr>
                <a:defRPr/>
              </a:pPr>
              <a:t>‹#›</a:t>
            </a:fld>
            <a:endParaRPr lang="en-US" altLang="en-US"/>
          </a:p>
        </p:txBody>
      </p:sp>
    </p:spTree>
    <p:extLst>
      <p:ext uri="{BB962C8B-B14F-4D97-AF65-F5344CB8AC3E}">
        <p14:creationId xmlns:p14="http://schemas.microsoft.com/office/powerpoint/2010/main" val="61512124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flipV="1">
            <a:off x="91018" y="4683126"/>
            <a:ext cx="12009967" cy="92075"/>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prstClr val="white"/>
              </a:solidFill>
            </a:endParaRPr>
          </a:p>
        </p:txBody>
      </p:sp>
      <p:sp>
        <p:nvSpPr>
          <p:cNvPr id="6" name="Rectangle 5"/>
          <p:cNvSpPr/>
          <p:nvPr/>
        </p:nvSpPr>
        <p:spPr>
          <a:xfrm>
            <a:off x="91018" y="4649789"/>
            <a:ext cx="12009967" cy="46037"/>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prstClr val="white"/>
              </a:solidFill>
            </a:endParaRPr>
          </a:p>
        </p:txBody>
      </p:sp>
      <p:sp>
        <p:nvSpPr>
          <p:cNvPr id="7" name="Rectangle 6"/>
          <p:cNvSpPr/>
          <p:nvPr/>
        </p:nvSpPr>
        <p:spPr>
          <a:xfrm>
            <a:off x="91018" y="4773614"/>
            <a:ext cx="12009967" cy="47625"/>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defRPr/>
            </a:pPr>
            <a:endParaRPr lang="en-US" sz="1800">
              <a:solidFill>
                <a:prstClr val="white"/>
              </a:solidFill>
            </a:endParaRPr>
          </a:p>
        </p:txBody>
      </p:sp>
      <p:sp>
        <p:nvSpPr>
          <p:cNvPr id="2" name="Title 1"/>
          <p:cNvSpPr>
            <a:spLocks noGrp="1"/>
          </p:cNvSpPr>
          <p:nvPr>
            <p:ph type="title"/>
          </p:nvPr>
        </p:nvSpPr>
        <p:spPr>
          <a:xfrm>
            <a:off x="1219200" y="4900550"/>
            <a:ext cx="9753600" cy="522288"/>
          </a:xfrm>
        </p:spPr>
        <p:txBody>
          <a:bodyPr anchor="ctr">
            <a:noAutofit/>
          </a:bodyPr>
          <a:lstStyle>
            <a:lvl1pPr algn="l">
              <a:buNone/>
              <a:defRPr sz="2800" b="0"/>
            </a:lvl1pPr>
          </a:lstStyle>
          <a:p>
            <a:r>
              <a:rPr lang="en-US" smtClean="0"/>
              <a:t>Click to edit Master title style</a:t>
            </a:r>
            <a:endParaRPr lang="en-US"/>
          </a:p>
        </p:txBody>
      </p:sp>
      <p:sp>
        <p:nvSpPr>
          <p:cNvPr id="4" name="Text Placeholder 3"/>
          <p:cNvSpPr>
            <a:spLocks noGrp="1"/>
          </p:cNvSpPr>
          <p:nvPr>
            <p:ph type="body" sz="half" idx="2"/>
          </p:nvPr>
        </p:nvSpPr>
        <p:spPr>
          <a:xfrm>
            <a:off x="1219200" y="5445825"/>
            <a:ext cx="9753600" cy="685800"/>
          </a:xfrm>
        </p:spPr>
        <p:txBody>
          <a:bodyPr/>
          <a:lstStyle>
            <a:lvl1pPr marL="0" indent="0">
              <a:buFontTx/>
              <a:buNone/>
              <a:defRPr sz="1600"/>
            </a:lvl1pPr>
            <a:lvl2pPr>
              <a:defRPr sz="1200"/>
            </a:lvl2pPr>
            <a:lvl3pPr>
              <a:defRPr sz="1000"/>
            </a:lvl3pPr>
            <a:lvl4pPr>
              <a:defRPr sz="900"/>
            </a:lvl4pPr>
            <a:lvl5pPr>
              <a:defRPr sz="900"/>
            </a:lvl5pPr>
          </a:lstStyle>
          <a:p>
            <a:pPr lvl="0"/>
            <a:r>
              <a:rPr lang="en-US" smtClean="0"/>
              <a:t>Click to edit Master text styles</a:t>
            </a:r>
          </a:p>
        </p:txBody>
      </p:sp>
      <p:sp>
        <p:nvSpPr>
          <p:cNvPr id="3" name="Picture Placeholder 2"/>
          <p:cNvSpPr>
            <a:spLocks noGrp="1"/>
          </p:cNvSpPr>
          <p:nvPr>
            <p:ph type="pic" idx="1"/>
          </p:nvPr>
        </p:nvSpPr>
        <p:spPr>
          <a:xfrm>
            <a:off x="91078" y="66676"/>
            <a:ext cx="12002497" cy="4581525"/>
          </a:xfrm>
          <a:prstGeom prst="round2SameRect">
            <a:avLst>
              <a:gd name="adj1" fmla="val 7101"/>
              <a:gd name="adj2" fmla="val 0"/>
            </a:avLst>
          </a:prstGeom>
          <a:solidFill>
            <a:schemeClr val="bg2"/>
          </a:solidFill>
          <a:ln w="6350">
            <a:solidFill>
              <a:schemeClr val="tx1"/>
            </a:solidFill>
          </a:ln>
        </p:spPr>
        <p:txBody>
          <a:bodyPr>
            <a:normAutofit/>
          </a:bodyPr>
          <a:lstStyle>
            <a:lvl1pPr marL="0" indent="0">
              <a:buNone/>
              <a:defRPr sz="3200"/>
            </a:lvl1pPr>
          </a:lstStyle>
          <a:p>
            <a:pPr lvl="0"/>
            <a:r>
              <a:rPr lang="en-US" noProof="0" smtClean="0"/>
              <a:t>Click icon to add picture</a:t>
            </a:r>
            <a:endParaRPr lang="en-US" noProof="0" dirty="0"/>
          </a:p>
        </p:txBody>
      </p:sp>
      <p:sp>
        <p:nvSpPr>
          <p:cNvPr id="8" name="Date Placeholder 4"/>
          <p:cNvSpPr>
            <a:spLocks noGrp="1"/>
          </p:cNvSpPr>
          <p:nvPr>
            <p:ph type="dt" sz="half" idx="10"/>
          </p:nvPr>
        </p:nvSpPr>
        <p:spPr/>
        <p:txBody>
          <a:bodyPr/>
          <a:lstStyle>
            <a:lvl1pPr>
              <a:defRPr/>
            </a:lvl1pPr>
          </a:lstStyle>
          <a:p>
            <a:pPr>
              <a:defRPr/>
            </a:pPr>
            <a:fld id="{AE14C33B-7FBF-47BD-8F47-809BC8878B13}" type="datetime1">
              <a:rPr lang="en-US">
                <a:solidFill>
                  <a:srgbClr val="696464"/>
                </a:solidFill>
              </a:rPr>
              <a:pPr>
                <a:defRPr/>
              </a:pPr>
              <a:t>11/19/2015</a:t>
            </a:fld>
            <a:endParaRPr lang="en-US">
              <a:solidFill>
                <a:srgbClr val="696464"/>
              </a:solidFill>
            </a:endParaRPr>
          </a:p>
        </p:txBody>
      </p:sp>
      <p:sp>
        <p:nvSpPr>
          <p:cNvPr id="9" name="Footer Placeholder 5"/>
          <p:cNvSpPr>
            <a:spLocks noGrp="1"/>
          </p:cNvSpPr>
          <p:nvPr>
            <p:ph type="ftr" sz="quarter" idx="11"/>
          </p:nvPr>
        </p:nvSpPr>
        <p:spPr>
          <a:xfrm>
            <a:off x="1219200" y="6172200"/>
            <a:ext cx="5181600" cy="457200"/>
          </a:xfrm>
        </p:spPr>
        <p:txBody>
          <a:bodyPr/>
          <a:lstStyle>
            <a:lvl1pPr>
              <a:defRPr/>
            </a:lvl1pPr>
          </a:lstStyle>
          <a:p>
            <a:pPr>
              <a:defRPr/>
            </a:pPr>
            <a:endParaRPr lang="en-US">
              <a:solidFill>
                <a:srgbClr val="696464"/>
              </a:solidFill>
            </a:endParaRPr>
          </a:p>
        </p:txBody>
      </p:sp>
      <p:sp>
        <p:nvSpPr>
          <p:cNvPr id="10" name="Slide Number Placeholder 6"/>
          <p:cNvSpPr>
            <a:spLocks noGrp="1"/>
          </p:cNvSpPr>
          <p:nvPr>
            <p:ph type="sldNum" sz="quarter" idx="12"/>
          </p:nvPr>
        </p:nvSpPr>
        <p:spPr>
          <a:xfrm>
            <a:off x="194733" y="6208713"/>
            <a:ext cx="609600" cy="457200"/>
          </a:xfrm>
        </p:spPr>
        <p:txBody>
          <a:bodyPr/>
          <a:lstStyle>
            <a:lvl1pPr>
              <a:defRPr smtClean="0"/>
            </a:lvl1pPr>
          </a:lstStyle>
          <a:p>
            <a:pPr>
              <a:defRPr/>
            </a:pPr>
            <a:fld id="{573E394B-B3B8-4AF3-99D3-B0E9D222907E}" type="slidenum">
              <a:rPr lang="en-US" altLang="en-US"/>
              <a:pPr>
                <a:defRPr/>
              </a:pPr>
              <a:t>‹#›</a:t>
            </a:fld>
            <a:endParaRPr lang="en-US" altLang="en-US"/>
          </a:p>
        </p:txBody>
      </p:sp>
    </p:spTree>
    <p:extLst>
      <p:ext uri="{BB962C8B-B14F-4D97-AF65-F5344CB8AC3E}">
        <p14:creationId xmlns:p14="http://schemas.microsoft.com/office/powerpoint/2010/main" val="33887041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B1E56C83-79DD-4BEB-BBA5-9A77148F3230}" type="datetime1">
              <a:rPr lang="en-US">
                <a:solidFill>
                  <a:srgbClr val="696464"/>
                </a:solidFill>
              </a:rPr>
              <a:pPr>
                <a:defRPr/>
              </a:pPr>
              <a:t>11/19/2015</a:t>
            </a:fld>
            <a:endParaRPr lang="en-US">
              <a:solidFill>
                <a:srgbClr val="696464"/>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6" name="Slide Number Placeholder 22"/>
          <p:cNvSpPr>
            <a:spLocks noGrp="1"/>
          </p:cNvSpPr>
          <p:nvPr>
            <p:ph type="sldNum" sz="quarter" idx="12"/>
          </p:nvPr>
        </p:nvSpPr>
        <p:spPr/>
        <p:txBody>
          <a:bodyPr/>
          <a:lstStyle>
            <a:lvl1pPr>
              <a:defRPr/>
            </a:lvl1pPr>
          </a:lstStyle>
          <a:p>
            <a:pPr>
              <a:defRPr/>
            </a:pPr>
            <a:fld id="{5F4675E1-6ED9-4612-84F3-8D5D2E2285AF}" type="slidenum">
              <a:rPr lang="en-US" altLang="en-US"/>
              <a:pPr>
                <a:defRPr/>
              </a:pPr>
              <a:t>‹#›</a:t>
            </a:fld>
            <a:endParaRPr lang="en-US" altLang="en-US"/>
          </a:p>
        </p:txBody>
      </p:sp>
    </p:spTree>
    <p:extLst>
      <p:ext uri="{BB962C8B-B14F-4D97-AF65-F5344CB8AC3E}">
        <p14:creationId xmlns:p14="http://schemas.microsoft.com/office/powerpoint/2010/main" val="112749869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42"/>
            <a:ext cx="268224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1219200" y="274641"/>
            <a:ext cx="7416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pPr>
              <a:defRPr/>
            </a:pPr>
            <a:fld id="{1C572335-B95C-41C8-ACC9-5AB440F3C893}" type="datetime1">
              <a:rPr lang="en-US">
                <a:solidFill>
                  <a:srgbClr val="696464"/>
                </a:solidFill>
              </a:rPr>
              <a:pPr>
                <a:defRPr/>
              </a:pPr>
              <a:t>11/19/2015</a:t>
            </a:fld>
            <a:endParaRPr lang="en-US">
              <a:solidFill>
                <a:srgbClr val="696464"/>
              </a:solidFill>
            </a:endParaRPr>
          </a:p>
        </p:txBody>
      </p:sp>
      <p:sp>
        <p:nvSpPr>
          <p:cNvPr id="5" name="Footer Placeholder 2"/>
          <p:cNvSpPr>
            <a:spLocks noGrp="1"/>
          </p:cNvSpPr>
          <p:nvPr>
            <p:ph type="ftr" sz="quarter" idx="11"/>
          </p:nvPr>
        </p:nvSpPr>
        <p:spPr/>
        <p:txBody>
          <a:bodyPr/>
          <a:lstStyle>
            <a:lvl1pPr>
              <a:defRPr/>
            </a:lvl1pPr>
          </a:lstStyle>
          <a:p>
            <a:pPr>
              <a:defRPr/>
            </a:pPr>
            <a:endParaRPr lang="en-US">
              <a:solidFill>
                <a:srgbClr val="696464"/>
              </a:solidFill>
            </a:endParaRPr>
          </a:p>
        </p:txBody>
      </p:sp>
      <p:sp>
        <p:nvSpPr>
          <p:cNvPr id="6" name="Slide Number Placeholder 22"/>
          <p:cNvSpPr>
            <a:spLocks noGrp="1"/>
          </p:cNvSpPr>
          <p:nvPr>
            <p:ph type="sldNum" sz="quarter" idx="12"/>
          </p:nvPr>
        </p:nvSpPr>
        <p:spPr/>
        <p:txBody>
          <a:bodyPr/>
          <a:lstStyle>
            <a:lvl1pPr>
              <a:defRPr/>
            </a:lvl1pPr>
          </a:lstStyle>
          <a:p>
            <a:pPr>
              <a:defRPr/>
            </a:pPr>
            <a:fld id="{5C6EB59B-8DC0-45C8-A1CB-CAA5788AFBF1}" type="slidenum">
              <a:rPr lang="en-US" altLang="en-US"/>
              <a:pPr>
                <a:defRPr/>
              </a:pPr>
              <a:t>‹#›</a:t>
            </a:fld>
            <a:endParaRPr lang="en-US" altLang="en-US"/>
          </a:p>
        </p:txBody>
      </p:sp>
    </p:spTree>
    <p:extLst>
      <p:ext uri="{BB962C8B-B14F-4D97-AF65-F5344CB8AC3E}">
        <p14:creationId xmlns:p14="http://schemas.microsoft.com/office/powerpoint/2010/main" val="397091386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pPr>
              <a:defRPr/>
            </a:pPr>
            <a:fld id="{FACA50D5-B8B4-4167-851C-C4EF79DF3538}" type="datetime1">
              <a:rPr lang="en-US" smtClean="0">
                <a:solidFill>
                  <a:srgbClr val="696464"/>
                </a:solidFill>
              </a:rPr>
              <a:pPr>
                <a:defRPr/>
              </a:pPr>
              <a:t>11/19/2015</a:t>
            </a:fld>
            <a:endParaRPr lang="en-US">
              <a:solidFill>
                <a:srgbClr val="696464"/>
              </a:solidFill>
            </a:endParaRPr>
          </a:p>
        </p:txBody>
      </p:sp>
      <p:sp>
        <p:nvSpPr>
          <p:cNvPr id="5" name="Footer Placeholder 4"/>
          <p:cNvSpPr>
            <a:spLocks noGrp="1"/>
          </p:cNvSpPr>
          <p:nvPr>
            <p:ph type="ftr" sz="quarter" idx="11"/>
          </p:nvPr>
        </p:nvSpPr>
        <p:spPr/>
        <p:txBody>
          <a:bodyPr/>
          <a:lstStyle/>
          <a:p>
            <a:pPr>
              <a:defRPr/>
            </a:pPr>
            <a:endParaRPr lang="en-US">
              <a:solidFill>
                <a:srgbClr val="696464"/>
              </a:solidFill>
            </a:endParaRPr>
          </a:p>
        </p:txBody>
      </p:sp>
      <p:sp>
        <p:nvSpPr>
          <p:cNvPr id="6" name="Slide Number Placeholder 5"/>
          <p:cNvSpPr>
            <a:spLocks noGrp="1"/>
          </p:cNvSpPr>
          <p:nvPr>
            <p:ph type="sldNum" sz="quarter" idx="12"/>
          </p:nvPr>
        </p:nvSpPr>
        <p:spPr/>
        <p:txBody>
          <a:bodyPr/>
          <a:lstStyle/>
          <a:p>
            <a:pPr>
              <a:defRPr/>
            </a:pPr>
            <a:fld id="{58DD460F-33ED-4B72-B019-8B8BFECB5B1B}" type="slidenum">
              <a:rPr lang="en-US" altLang="en-US" smtClean="0"/>
              <a:pPr>
                <a:defRPr/>
              </a:pPr>
              <a:t>‹#›</a:t>
            </a:fld>
            <a:endParaRPr lang="en-US" altLang="en-US"/>
          </a:p>
        </p:txBody>
      </p:sp>
    </p:spTree>
    <p:extLst>
      <p:ext uri="{BB962C8B-B14F-4D97-AF65-F5344CB8AC3E}">
        <p14:creationId xmlns:p14="http://schemas.microsoft.com/office/powerpoint/2010/main" val="57581080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45CD2299-D425-40EB-8DFC-DE005F6CD311}" type="datetime1">
              <a:rPr lang="en-US" smtClean="0">
                <a:solidFill>
                  <a:srgbClr val="696464"/>
                </a:solidFill>
              </a:rPr>
              <a:pPr>
                <a:defRPr/>
              </a:pPr>
              <a:t>11/19/2015</a:t>
            </a:fld>
            <a:endParaRPr lang="en-US">
              <a:solidFill>
                <a:srgbClr val="696464"/>
              </a:solidFill>
            </a:endParaRPr>
          </a:p>
        </p:txBody>
      </p:sp>
      <p:sp>
        <p:nvSpPr>
          <p:cNvPr id="5" name="Footer Placeholder 4"/>
          <p:cNvSpPr>
            <a:spLocks noGrp="1"/>
          </p:cNvSpPr>
          <p:nvPr>
            <p:ph type="ftr" sz="quarter" idx="11"/>
          </p:nvPr>
        </p:nvSpPr>
        <p:spPr/>
        <p:txBody>
          <a:bodyPr/>
          <a:lstStyle/>
          <a:p>
            <a:pPr>
              <a:defRPr/>
            </a:pPr>
            <a:endParaRPr lang="en-US">
              <a:solidFill>
                <a:srgbClr val="696464"/>
              </a:solidFill>
            </a:endParaRPr>
          </a:p>
        </p:txBody>
      </p:sp>
      <p:sp>
        <p:nvSpPr>
          <p:cNvPr id="6" name="Slide Number Placeholder 5"/>
          <p:cNvSpPr>
            <a:spLocks noGrp="1"/>
          </p:cNvSpPr>
          <p:nvPr>
            <p:ph type="sldNum" sz="quarter" idx="12"/>
          </p:nvPr>
        </p:nvSpPr>
        <p:spPr/>
        <p:txBody>
          <a:bodyPr/>
          <a:lstStyle/>
          <a:p>
            <a:pPr>
              <a:defRPr/>
            </a:pPr>
            <a:fld id="{43F0C520-F609-4F7E-B037-26F9FD2BDCC6}" type="slidenum">
              <a:rPr lang="en-US" altLang="en-US" smtClean="0"/>
              <a:pPr>
                <a:defRPr/>
              </a:pPr>
              <a:t>‹#›</a:t>
            </a:fld>
            <a:endParaRPr lang="en-US" altLang="en-US"/>
          </a:p>
        </p:txBody>
      </p:sp>
    </p:spTree>
    <p:extLst>
      <p:ext uri="{BB962C8B-B14F-4D97-AF65-F5344CB8AC3E}">
        <p14:creationId xmlns:p14="http://schemas.microsoft.com/office/powerpoint/2010/main" val="3714966589"/>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pPr>
              <a:defRPr/>
            </a:pPr>
            <a:fld id="{45BD9FAC-AE1A-4638-A73B-3B9229845F79}" type="datetime1">
              <a:rPr lang="en-US" smtClean="0">
                <a:solidFill>
                  <a:srgbClr val="696464"/>
                </a:solidFill>
              </a:rPr>
              <a:pPr>
                <a:defRPr/>
              </a:pPr>
              <a:t>11/19/2015</a:t>
            </a:fld>
            <a:endParaRPr lang="en-US">
              <a:solidFill>
                <a:srgbClr val="696464"/>
              </a:solidFill>
            </a:endParaRPr>
          </a:p>
        </p:txBody>
      </p:sp>
      <p:sp>
        <p:nvSpPr>
          <p:cNvPr id="5" name="Footer Placeholder 4"/>
          <p:cNvSpPr>
            <a:spLocks noGrp="1"/>
          </p:cNvSpPr>
          <p:nvPr>
            <p:ph type="ftr" sz="quarter" idx="11"/>
          </p:nvPr>
        </p:nvSpPr>
        <p:spPr/>
        <p:txBody>
          <a:bodyPr/>
          <a:lstStyle/>
          <a:p>
            <a:pPr>
              <a:defRPr/>
            </a:pPr>
            <a:endParaRPr lang="en-US">
              <a:solidFill>
                <a:srgbClr val="696464"/>
              </a:solidFill>
            </a:endParaRPr>
          </a:p>
        </p:txBody>
      </p:sp>
      <p:sp>
        <p:nvSpPr>
          <p:cNvPr id="6" name="Slide Number Placeholder 5"/>
          <p:cNvSpPr>
            <a:spLocks noGrp="1"/>
          </p:cNvSpPr>
          <p:nvPr>
            <p:ph type="sldNum" sz="quarter" idx="12"/>
          </p:nvPr>
        </p:nvSpPr>
        <p:spPr/>
        <p:txBody>
          <a:bodyPr/>
          <a:lstStyle/>
          <a:p>
            <a:pPr>
              <a:defRPr/>
            </a:pPr>
            <a:fld id="{1CA806D5-0284-4F0C-888D-00D2FC6B3BEE}" type="slidenum">
              <a:rPr lang="en-US" altLang="en-US" smtClean="0"/>
              <a:pPr>
                <a:defRPr/>
              </a:pPr>
              <a:t>‹#›</a:t>
            </a:fld>
            <a:endParaRPr lang="en-US" altLang="en-US"/>
          </a:p>
        </p:txBody>
      </p:sp>
    </p:spTree>
    <p:extLst>
      <p:ext uri="{BB962C8B-B14F-4D97-AF65-F5344CB8AC3E}">
        <p14:creationId xmlns:p14="http://schemas.microsoft.com/office/powerpoint/2010/main" val="396309387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pPr>
              <a:defRPr/>
            </a:pPr>
            <a:fld id="{70340C0A-DF4B-4E23-8FEC-A64D6D04A59C}" type="datetime1">
              <a:rPr lang="en-US" smtClean="0">
                <a:solidFill>
                  <a:srgbClr val="696464"/>
                </a:solidFill>
              </a:rPr>
              <a:pPr>
                <a:defRPr/>
              </a:pPr>
              <a:t>11/19/2015</a:t>
            </a:fld>
            <a:endParaRPr lang="en-US">
              <a:solidFill>
                <a:srgbClr val="696464"/>
              </a:solidFill>
            </a:endParaRPr>
          </a:p>
        </p:txBody>
      </p:sp>
      <p:sp>
        <p:nvSpPr>
          <p:cNvPr id="6" name="Footer Placeholder 5"/>
          <p:cNvSpPr>
            <a:spLocks noGrp="1"/>
          </p:cNvSpPr>
          <p:nvPr>
            <p:ph type="ftr" sz="quarter" idx="11"/>
          </p:nvPr>
        </p:nvSpPr>
        <p:spPr/>
        <p:txBody>
          <a:bodyPr/>
          <a:lstStyle/>
          <a:p>
            <a:pPr>
              <a:defRPr/>
            </a:pPr>
            <a:endParaRPr lang="en-US">
              <a:solidFill>
                <a:srgbClr val="696464"/>
              </a:solidFill>
            </a:endParaRPr>
          </a:p>
        </p:txBody>
      </p:sp>
      <p:sp>
        <p:nvSpPr>
          <p:cNvPr id="7" name="Slide Number Placeholder 6"/>
          <p:cNvSpPr>
            <a:spLocks noGrp="1"/>
          </p:cNvSpPr>
          <p:nvPr>
            <p:ph type="sldNum" sz="quarter" idx="12"/>
          </p:nvPr>
        </p:nvSpPr>
        <p:spPr/>
        <p:txBody>
          <a:bodyPr/>
          <a:lstStyle/>
          <a:p>
            <a:pPr>
              <a:defRPr/>
            </a:pPr>
            <a:fld id="{86DB3141-11DE-448B-ACCE-05151B5BE05E}" type="slidenum">
              <a:rPr lang="en-US" altLang="en-US" smtClean="0"/>
              <a:pPr>
                <a:defRPr/>
              </a:pPr>
              <a:t>‹#›</a:t>
            </a:fld>
            <a:endParaRPr lang="en-US" altLang="en-US"/>
          </a:p>
        </p:txBody>
      </p:sp>
    </p:spTree>
    <p:extLst>
      <p:ext uri="{BB962C8B-B14F-4D97-AF65-F5344CB8AC3E}">
        <p14:creationId xmlns:p14="http://schemas.microsoft.com/office/powerpoint/2010/main" val="4205099134"/>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pPr>
              <a:defRPr/>
            </a:pPr>
            <a:fld id="{06D2FF90-0636-4D68-A3DA-22F65618B3CB}" type="datetime1">
              <a:rPr lang="en-US" smtClean="0">
                <a:solidFill>
                  <a:srgbClr val="696464"/>
                </a:solidFill>
              </a:rPr>
              <a:pPr>
                <a:defRPr/>
              </a:pPr>
              <a:t>11/19/2015</a:t>
            </a:fld>
            <a:endParaRPr lang="en-US">
              <a:solidFill>
                <a:srgbClr val="696464"/>
              </a:solidFill>
            </a:endParaRPr>
          </a:p>
        </p:txBody>
      </p:sp>
      <p:sp>
        <p:nvSpPr>
          <p:cNvPr id="8" name="Footer Placeholder 7"/>
          <p:cNvSpPr>
            <a:spLocks noGrp="1"/>
          </p:cNvSpPr>
          <p:nvPr>
            <p:ph type="ftr" sz="quarter" idx="11"/>
          </p:nvPr>
        </p:nvSpPr>
        <p:spPr/>
        <p:txBody>
          <a:bodyPr/>
          <a:lstStyle/>
          <a:p>
            <a:pPr>
              <a:defRPr/>
            </a:pPr>
            <a:endParaRPr lang="en-US">
              <a:solidFill>
                <a:srgbClr val="696464"/>
              </a:solidFill>
            </a:endParaRPr>
          </a:p>
        </p:txBody>
      </p:sp>
      <p:sp>
        <p:nvSpPr>
          <p:cNvPr id="9" name="Slide Number Placeholder 8"/>
          <p:cNvSpPr>
            <a:spLocks noGrp="1"/>
          </p:cNvSpPr>
          <p:nvPr>
            <p:ph type="sldNum" sz="quarter" idx="12"/>
          </p:nvPr>
        </p:nvSpPr>
        <p:spPr/>
        <p:txBody>
          <a:bodyPr/>
          <a:lstStyle/>
          <a:p>
            <a:pPr>
              <a:defRPr/>
            </a:pPr>
            <a:fld id="{964B11A0-E212-4776-85B4-6295437A9E2F}" type="slidenum">
              <a:rPr lang="en-US" altLang="en-US" smtClean="0"/>
              <a:pPr>
                <a:defRPr/>
              </a:pPr>
              <a:t>‹#›</a:t>
            </a:fld>
            <a:endParaRPr lang="en-US" altLang="en-US"/>
          </a:p>
        </p:txBody>
      </p:sp>
    </p:spTree>
    <p:extLst>
      <p:ext uri="{BB962C8B-B14F-4D97-AF65-F5344CB8AC3E}">
        <p14:creationId xmlns:p14="http://schemas.microsoft.com/office/powerpoint/2010/main" val="120639607"/>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pPr>
              <a:defRPr/>
            </a:pPr>
            <a:fld id="{DC6C2CF0-A134-4D2C-B4E3-3C8D3F34D497}" type="datetime1">
              <a:rPr lang="en-US" smtClean="0">
                <a:solidFill>
                  <a:srgbClr val="696464"/>
                </a:solidFill>
              </a:rPr>
              <a:pPr>
                <a:defRPr/>
              </a:pPr>
              <a:t>11/19/2015</a:t>
            </a:fld>
            <a:endParaRPr lang="en-US">
              <a:solidFill>
                <a:srgbClr val="696464"/>
              </a:solidFill>
            </a:endParaRPr>
          </a:p>
        </p:txBody>
      </p:sp>
      <p:sp>
        <p:nvSpPr>
          <p:cNvPr id="4" name="Footer Placeholder 3"/>
          <p:cNvSpPr>
            <a:spLocks noGrp="1"/>
          </p:cNvSpPr>
          <p:nvPr>
            <p:ph type="ftr" sz="quarter" idx="11"/>
          </p:nvPr>
        </p:nvSpPr>
        <p:spPr/>
        <p:txBody>
          <a:bodyPr/>
          <a:lstStyle/>
          <a:p>
            <a:pPr>
              <a:defRPr/>
            </a:pPr>
            <a:endParaRPr lang="en-US">
              <a:solidFill>
                <a:srgbClr val="696464"/>
              </a:solidFill>
            </a:endParaRPr>
          </a:p>
        </p:txBody>
      </p:sp>
      <p:sp>
        <p:nvSpPr>
          <p:cNvPr id="5" name="Slide Number Placeholder 4"/>
          <p:cNvSpPr>
            <a:spLocks noGrp="1"/>
          </p:cNvSpPr>
          <p:nvPr>
            <p:ph type="sldNum" sz="quarter" idx="12"/>
          </p:nvPr>
        </p:nvSpPr>
        <p:spPr/>
        <p:txBody>
          <a:bodyPr/>
          <a:lstStyle/>
          <a:p>
            <a:pPr>
              <a:defRPr/>
            </a:pPr>
            <a:fld id="{52336D61-38B5-45F4-A36B-79A49100DB0D}" type="slidenum">
              <a:rPr lang="en-US" altLang="en-US" smtClean="0"/>
              <a:pPr>
                <a:defRPr/>
              </a:pPr>
              <a:t>‹#›</a:t>
            </a:fld>
            <a:endParaRPr lang="en-US" altLang="en-US"/>
          </a:p>
        </p:txBody>
      </p:sp>
    </p:spTree>
    <p:extLst>
      <p:ext uri="{BB962C8B-B14F-4D97-AF65-F5344CB8AC3E}">
        <p14:creationId xmlns:p14="http://schemas.microsoft.com/office/powerpoint/2010/main" val="980920149"/>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pPr>
              <a:defRPr/>
            </a:pPr>
            <a:fld id="{AF3F9B19-5406-4351-8203-60A859408F7B}" type="datetime1">
              <a:rPr lang="en-US" smtClean="0">
                <a:solidFill>
                  <a:srgbClr val="696464"/>
                </a:solidFill>
              </a:rPr>
              <a:pPr>
                <a:defRPr/>
              </a:pPr>
              <a:t>11/19/2015</a:t>
            </a:fld>
            <a:endParaRPr lang="en-US">
              <a:solidFill>
                <a:srgbClr val="696464"/>
              </a:solidFill>
            </a:endParaRPr>
          </a:p>
        </p:txBody>
      </p:sp>
      <p:sp>
        <p:nvSpPr>
          <p:cNvPr id="3" name="Footer Placeholder 2"/>
          <p:cNvSpPr>
            <a:spLocks noGrp="1"/>
          </p:cNvSpPr>
          <p:nvPr>
            <p:ph type="ftr" sz="quarter" idx="11"/>
          </p:nvPr>
        </p:nvSpPr>
        <p:spPr/>
        <p:txBody>
          <a:bodyPr/>
          <a:lstStyle/>
          <a:p>
            <a:pPr>
              <a:defRPr/>
            </a:pPr>
            <a:endParaRPr lang="en-US">
              <a:solidFill>
                <a:srgbClr val="696464"/>
              </a:solidFill>
            </a:endParaRPr>
          </a:p>
        </p:txBody>
      </p:sp>
      <p:sp>
        <p:nvSpPr>
          <p:cNvPr id="4" name="Slide Number Placeholder 3"/>
          <p:cNvSpPr>
            <a:spLocks noGrp="1"/>
          </p:cNvSpPr>
          <p:nvPr>
            <p:ph type="sldNum" sz="quarter" idx="12"/>
          </p:nvPr>
        </p:nvSpPr>
        <p:spPr/>
        <p:txBody>
          <a:bodyPr/>
          <a:lstStyle/>
          <a:p>
            <a:pPr>
              <a:defRPr/>
            </a:pPr>
            <a:fld id="{0311A1A6-C399-4092-B2AD-9A41D48B174B}" type="slidenum">
              <a:rPr lang="en-US" altLang="en-US" smtClean="0"/>
              <a:pPr>
                <a:defRPr/>
              </a:pPr>
              <a:t>‹#›</a:t>
            </a:fld>
            <a:endParaRPr lang="en-US" altLang="en-US"/>
          </a:p>
        </p:txBody>
      </p:sp>
    </p:spTree>
    <p:extLst>
      <p:ext uri="{BB962C8B-B14F-4D97-AF65-F5344CB8AC3E}">
        <p14:creationId xmlns:p14="http://schemas.microsoft.com/office/powerpoint/2010/main" val="3619947215"/>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7561DE53-9C19-4033-B8C6-DA26792A9B38}" type="datetime1">
              <a:rPr lang="en-US" smtClean="0">
                <a:solidFill>
                  <a:srgbClr val="696464"/>
                </a:solidFill>
              </a:rPr>
              <a:pPr>
                <a:defRPr/>
              </a:pPr>
              <a:t>11/19/2015</a:t>
            </a:fld>
            <a:endParaRPr lang="en-US">
              <a:solidFill>
                <a:srgbClr val="696464"/>
              </a:solidFill>
            </a:endParaRPr>
          </a:p>
        </p:txBody>
      </p:sp>
      <p:sp>
        <p:nvSpPr>
          <p:cNvPr id="6" name="Footer Placeholder 5"/>
          <p:cNvSpPr>
            <a:spLocks noGrp="1"/>
          </p:cNvSpPr>
          <p:nvPr>
            <p:ph type="ftr" sz="quarter" idx="11"/>
          </p:nvPr>
        </p:nvSpPr>
        <p:spPr/>
        <p:txBody>
          <a:bodyPr/>
          <a:lstStyle/>
          <a:p>
            <a:pPr>
              <a:defRPr/>
            </a:pPr>
            <a:endParaRPr lang="en-US">
              <a:solidFill>
                <a:srgbClr val="696464"/>
              </a:solidFill>
            </a:endParaRPr>
          </a:p>
        </p:txBody>
      </p:sp>
      <p:sp>
        <p:nvSpPr>
          <p:cNvPr id="7" name="Slide Number Placeholder 6"/>
          <p:cNvSpPr>
            <a:spLocks noGrp="1"/>
          </p:cNvSpPr>
          <p:nvPr>
            <p:ph type="sldNum" sz="quarter" idx="12"/>
          </p:nvPr>
        </p:nvSpPr>
        <p:spPr/>
        <p:txBody>
          <a:bodyPr/>
          <a:lstStyle/>
          <a:p>
            <a:pPr>
              <a:defRPr/>
            </a:pPr>
            <a:fld id="{ED8C9CF1-D1DA-4271-A0CA-6135D9739573}" type="slidenum">
              <a:rPr lang="en-US" altLang="en-US" smtClean="0"/>
              <a:pPr>
                <a:defRPr/>
              </a:pPr>
              <a:t>‹#›</a:t>
            </a:fld>
            <a:endParaRPr lang="en-US" altLang="en-US"/>
          </a:p>
        </p:txBody>
      </p:sp>
    </p:spTree>
    <p:extLst>
      <p:ext uri="{BB962C8B-B14F-4D97-AF65-F5344CB8AC3E}">
        <p14:creationId xmlns:p14="http://schemas.microsoft.com/office/powerpoint/2010/main" val="1767102335"/>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smtClean="0"/>
              <a:t>Click to edit Master text styles</a:t>
            </a:r>
          </a:p>
        </p:txBody>
      </p:sp>
      <p:sp>
        <p:nvSpPr>
          <p:cNvPr id="5" name="Date Placeholder 4"/>
          <p:cNvSpPr>
            <a:spLocks noGrp="1"/>
          </p:cNvSpPr>
          <p:nvPr>
            <p:ph type="dt" sz="half" idx="10"/>
          </p:nvPr>
        </p:nvSpPr>
        <p:spPr/>
        <p:txBody>
          <a:bodyPr/>
          <a:lstStyle/>
          <a:p>
            <a:pPr>
              <a:defRPr/>
            </a:pPr>
            <a:fld id="{F088BCCB-4A42-4BAF-8A7E-72A277A26440}" type="datetime1">
              <a:rPr lang="en-US" smtClean="0">
                <a:solidFill>
                  <a:srgbClr val="696464"/>
                </a:solidFill>
              </a:rPr>
              <a:pPr>
                <a:defRPr/>
              </a:pPr>
              <a:t>11/19/2015</a:t>
            </a:fld>
            <a:endParaRPr lang="en-US">
              <a:solidFill>
                <a:srgbClr val="696464"/>
              </a:solidFill>
            </a:endParaRPr>
          </a:p>
        </p:txBody>
      </p:sp>
      <p:sp>
        <p:nvSpPr>
          <p:cNvPr id="6" name="Footer Placeholder 5"/>
          <p:cNvSpPr>
            <a:spLocks noGrp="1"/>
          </p:cNvSpPr>
          <p:nvPr>
            <p:ph type="ftr" sz="quarter" idx="11"/>
          </p:nvPr>
        </p:nvSpPr>
        <p:spPr/>
        <p:txBody>
          <a:bodyPr/>
          <a:lstStyle/>
          <a:p>
            <a:pPr>
              <a:defRPr/>
            </a:pPr>
            <a:endParaRPr lang="en-US">
              <a:solidFill>
                <a:srgbClr val="696464"/>
              </a:solidFill>
            </a:endParaRPr>
          </a:p>
        </p:txBody>
      </p:sp>
      <p:sp>
        <p:nvSpPr>
          <p:cNvPr id="7" name="Slide Number Placeholder 6"/>
          <p:cNvSpPr>
            <a:spLocks noGrp="1"/>
          </p:cNvSpPr>
          <p:nvPr>
            <p:ph type="sldNum" sz="quarter" idx="12"/>
          </p:nvPr>
        </p:nvSpPr>
        <p:spPr/>
        <p:txBody>
          <a:bodyPr/>
          <a:lstStyle/>
          <a:p>
            <a:pPr>
              <a:defRPr/>
            </a:pPr>
            <a:fld id="{CEAB9811-D3BF-433D-92A8-1F000AE31838}" type="slidenum">
              <a:rPr lang="en-US" altLang="en-US" smtClean="0"/>
              <a:pPr>
                <a:defRPr/>
              </a:pPr>
              <a:t>‹#›</a:t>
            </a:fld>
            <a:endParaRPr lang="en-US" altLang="en-US"/>
          </a:p>
        </p:txBody>
      </p:sp>
    </p:spTree>
    <p:extLst>
      <p:ext uri="{BB962C8B-B14F-4D97-AF65-F5344CB8AC3E}">
        <p14:creationId xmlns:p14="http://schemas.microsoft.com/office/powerpoint/2010/main" val="145514840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14A26C97-8EFE-4769-BF7C-A674BB975C39}" type="datetime1">
              <a:rPr lang="en-US" smtClean="0">
                <a:solidFill>
                  <a:srgbClr val="696464"/>
                </a:solidFill>
              </a:rPr>
              <a:pPr>
                <a:defRPr/>
              </a:pPr>
              <a:t>11/19/2015</a:t>
            </a:fld>
            <a:endParaRPr lang="en-US">
              <a:solidFill>
                <a:srgbClr val="696464"/>
              </a:solidFill>
            </a:endParaRPr>
          </a:p>
        </p:txBody>
      </p:sp>
      <p:sp>
        <p:nvSpPr>
          <p:cNvPr id="5" name="Footer Placeholder 4"/>
          <p:cNvSpPr>
            <a:spLocks noGrp="1"/>
          </p:cNvSpPr>
          <p:nvPr>
            <p:ph type="ftr" sz="quarter" idx="11"/>
          </p:nvPr>
        </p:nvSpPr>
        <p:spPr/>
        <p:txBody>
          <a:bodyPr/>
          <a:lstStyle/>
          <a:p>
            <a:pPr>
              <a:defRPr/>
            </a:pPr>
            <a:endParaRPr lang="en-US">
              <a:solidFill>
                <a:srgbClr val="696464"/>
              </a:solidFill>
            </a:endParaRPr>
          </a:p>
        </p:txBody>
      </p:sp>
      <p:sp>
        <p:nvSpPr>
          <p:cNvPr id="6" name="Slide Number Placeholder 5"/>
          <p:cNvSpPr>
            <a:spLocks noGrp="1"/>
          </p:cNvSpPr>
          <p:nvPr>
            <p:ph type="sldNum" sz="quarter" idx="12"/>
          </p:nvPr>
        </p:nvSpPr>
        <p:spPr/>
        <p:txBody>
          <a:bodyPr/>
          <a:lstStyle/>
          <a:p>
            <a:pPr>
              <a:defRPr/>
            </a:pPr>
            <a:fld id="{92C4AD8F-7A7B-40FE-9471-FFB075D59BD2}" type="slidenum">
              <a:rPr lang="en-US" altLang="en-US" smtClean="0"/>
              <a:pPr>
                <a:defRPr/>
              </a:pPr>
              <a:t>‹#›</a:t>
            </a:fld>
            <a:endParaRPr lang="en-US" altLang="en-US"/>
          </a:p>
        </p:txBody>
      </p:sp>
    </p:spTree>
    <p:extLst>
      <p:ext uri="{BB962C8B-B14F-4D97-AF65-F5344CB8AC3E}">
        <p14:creationId xmlns:p14="http://schemas.microsoft.com/office/powerpoint/2010/main" val="195478619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pPr>
              <a:defRPr/>
            </a:pPr>
            <a:fld id="{2D256CBD-6205-4B3C-8BE4-AB84AF8688C2}" type="datetime1">
              <a:rPr lang="en-US" smtClean="0">
                <a:solidFill>
                  <a:srgbClr val="696464"/>
                </a:solidFill>
              </a:rPr>
              <a:pPr>
                <a:defRPr/>
              </a:pPr>
              <a:t>11/19/2015</a:t>
            </a:fld>
            <a:endParaRPr lang="en-US">
              <a:solidFill>
                <a:srgbClr val="696464"/>
              </a:solidFill>
            </a:endParaRPr>
          </a:p>
        </p:txBody>
      </p:sp>
      <p:sp>
        <p:nvSpPr>
          <p:cNvPr id="5" name="Footer Placeholder 4"/>
          <p:cNvSpPr>
            <a:spLocks noGrp="1"/>
          </p:cNvSpPr>
          <p:nvPr>
            <p:ph type="ftr" sz="quarter" idx="11"/>
          </p:nvPr>
        </p:nvSpPr>
        <p:spPr/>
        <p:txBody>
          <a:bodyPr/>
          <a:lstStyle/>
          <a:p>
            <a:pPr>
              <a:defRPr/>
            </a:pPr>
            <a:endParaRPr lang="en-US">
              <a:solidFill>
                <a:srgbClr val="696464"/>
              </a:solidFill>
            </a:endParaRPr>
          </a:p>
        </p:txBody>
      </p:sp>
      <p:sp>
        <p:nvSpPr>
          <p:cNvPr id="6" name="Slide Number Placeholder 5"/>
          <p:cNvSpPr>
            <a:spLocks noGrp="1"/>
          </p:cNvSpPr>
          <p:nvPr>
            <p:ph type="sldNum" sz="quarter" idx="12"/>
          </p:nvPr>
        </p:nvSpPr>
        <p:spPr/>
        <p:txBody>
          <a:bodyPr/>
          <a:lstStyle/>
          <a:p>
            <a:pPr>
              <a:defRPr/>
            </a:pPr>
            <a:fld id="{5F4AB304-438D-4285-B44E-6D4F084CE6F6}" type="slidenum">
              <a:rPr lang="en-US" altLang="en-US" smtClean="0"/>
              <a:pPr>
                <a:defRPr/>
              </a:pPr>
              <a:t>‹#›</a:t>
            </a:fld>
            <a:endParaRPr lang="en-US" altLang="en-US"/>
          </a:p>
        </p:txBody>
      </p:sp>
    </p:spTree>
    <p:extLst>
      <p:ext uri="{BB962C8B-B14F-4D97-AF65-F5344CB8AC3E}">
        <p14:creationId xmlns:p14="http://schemas.microsoft.com/office/powerpoint/2010/main" val="143879850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9" name="Rectangle 8"/>
          <p:cNvSpPr/>
          <p:nvPr/>
        </p:nvSpPr>
        <p:spPr>
          <a:xfrm>
            <a:off x="0" y="0"/>
            <a:ext cx="12192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anchor="ctr"/>
          <a:lstStyle/>
          <a:p>
            <a:pPr algn="ctr">
              <a:defRPr/>
            </a:pPr>
            <a:endParaRPr lang="en-US" sz="1800">
              <a:solidFill>
                <a:prstClr val="white"/>
              </a:solidFill>
            </a:endParaRPr>
          </a:p>
        </p:txBody>
      </p:sp>
      <p:sp useBgFill="1">
        <p:nvSpPr>
          <p:cNvPr id="8" name="Rounded Rectangle 7"/>
          <p:cNvSpPr/>
          <p:nvPr/>
        </p:nvSpPr>
        <p:spPr>
          <a:xfrm>
            <a:off x="84668" y="69850"/>
            <a:ext cx="12018433" cy="6692900"/>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a:defRPr/>
            </a:pPr>
            <a:endParaRPr lang="en-US" sz="1800">
              <a:solidFill>
                <a:prstClr val="white"/>
              </a:solidFill>
            </a:endParaRPr>
          </a:p>
        </p:txBody>
      </p:sp>
      <p:sp>
        <p:nvSpPr>
          <p:cNvPr id="1028" name="Title Placeholder 21"/>
          <p:cNvSpPr>
            <a:spLocks noGrp="1"/>
          </p:cNvSpPr>
          <p:nvPr>
            <p:ph type="title"/>
          </p:nvPr>
        </p:nvSpPr>
        <p:spPr bwMode="auto">
          <a:xfrm>
            <a:off x="1219200" y="274638"/>
            <a:ext cx="10363200" cy="1143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91440" numCol="1" anchor="b" anchorCtr="0" compatLnSpc="1">
            <a:prstTxWarp prst="textNoShape">
              <a:avLst/>
            </a:prstTxWarp>
          </a:bodyPr>
          <a:lstStyle/>
          <a:p>
            <a:pPr lvl="0"/>
            <a:r>
              <a:rPr lang="en-US" altLang="en-US" smtClean="0"/>
              <a:t>Click to edit Master title style</a:t>
            </a:r>
          </a:p>
        </p:txBody>
      </p:sp>
      <p:sp>
        <p:nvSpPr>
          <p:cNvPr id="1029" name="Text Placeholder 12"/>
          <p:cNvSpPr>
            <a:spLocks noGrp="1"/>
          </p:cNvSpPr>
          <p:nvPr>
            <p:ph type="body" idx="1"/>
          </p:nvPr>
        </p:nvSpPr>
        <p:spPr bwMode="auto">
          <a:xfrm>
            <a:off x="1219200" y="1447800"/>
            <a:ext cx="103632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8229600" y="6191250"/>
            <a:ext cx="3302000" cy="476250"/>
          </a:xfrm>
          <a:prstGeom prst="rect">
            <a:avLst/>
          </a:prstGeom>
        </p:spPr>
        <p:txBody>
          <a:bodyPr anchor="ctr" anchorCtr="0"/>
          <a:lstStyle>
            <a:lvl1pPr algn="r" eaLnBrk="1" fontAlgn="auto" latinLnBrk="0" hangingPunct="1">
              <a:spcBef>
                <a:spcPts val="0"/>
              </a:spcBef>
              <a:spcAft>
                <a:spcPts val="0"/>
              </a:spcAft>
              <a:defRPr kumimoji="0" sz="1400">
                <a:solidFill>
                  <a:schemeClr val="tx2"/>
                </a:solidFill>
                <a:latin typeface="+mn-lt"/>
                <a:cs typeface="+mn-cs"/>
              </a:defRPr>
            </a:lvl1pPr>
          </a:lstStyle>
          <a:p>
            <a:pPr>
              <a:defRPr/>
            </a:pPr>
            <a:fld id="{54E806C3-C01E-477B-8834-ED982BD7442F}" type="datetime1">
              <a:rPr lang="en-US">
                <a:solidFill>
                  <a:srgbClr val="696464"/>
                </a:solidFill>
              </a:rPr>
              <a:pPr>
                <a:defRPr/>
              </a:pPr>
              <a:t>11/19/2015</a:t>
            </a:fld>
            <a:endParaRPr lang="en-US">
              <a:solidFill>
                <a:srgbClr val="696464"/>
              </a:solidFill>
            </a:endParaRPr>
          </a:p>
        </p:txBody>
      </p:sp>
      <p:sp>
        <p:nvSpPr>
          <p:cNvPr id="3" name="Footer Placeholder 2"/>
          <p:cNvSpPr>
            <a:spLocks noGrp="1"/>
          </p:cNvSpPr>
          <p:nvPr>
            <p:ph type="ftr" sz="quarter" idx="3"/>
          </p:nvPr>
        </p:nvSpPr>
        <p:spPr>
          <a:xfrm>
            <a:off x="1219200" y="6172200"/>
            <a:ext cx="5283200" cy="457200"/>
          </a:xfrm>
          <a:prstGeom prst="rect">
            <a:avLst/>
          </a:prstGeom>
        </p:spPr>
        <p:txBody>
          <a:bodyPr anchor="ctr" anchorCtr="0"/>
          <a:lstStyle>
            <a:lvl1pPr eaLnBrk="1" fontAlgn="auto" latinLnBrk="0" hangingPunct="1">
              <a:spcBef>
                <a:spcPts val="0"/>
              </a:spcBef>
              <a:spcAft>
                <a:spcPts val="0"/>
              </a:spcAft>
              <a:defRPr kumimoji="0" sz="1400">
                <a:solidFill>
                  <a:schemeClr val="tx2"/>
                </a:solidFill>
                <a:latin typeface="+mn-lt"/>
                <a:cs typeface="+mn-cs"/>
              </a:defRPr>
            </a:lvl1pPr>
          </a:lstStyle>
          <a:p>
            <a:pPr>
              <a:defRPr/>
            </a:pPr>
            <a:endParaRPr lang="en-US">
              <a:solidFill>
                <a:srgbClr val="696464"/>
              </a:solidFill>
            </a:endParaRPr>
          </a:p>
        </p:txBody>
      </p:sp>
      <p:sp>
        <p:nvSpPr>
          <p:cNvPr id="23" name="Slide Number Placeholder 22"/>
          <p:cNvSpPr>
            <a:spLocks noGrp="1"/>
          </p:cNvSpPr>
          <p:nvPr>
            <p:ph type="sldNum" sz="quarter" idx="4"/>
          </p:nvPr>
        </p:nvSpPr>
        <p:spPr>
          <a:xfrm>
            <a:off x="194733" y="6210300"/>
            <a:ext cx="609600" cy="457200"/>
          </a:xfrm>
          <a:prstGeom prst="ellipse">
            <a:avLst/>
          </a:prstGeom>
          <a:solidFill>
            <a:schemeClr val="accent1"/>
          </a:solidFill>
        </p:spPr>
        <p:txBody>
          <a:bodyPr vert="horz" wrap="none" lIns="0" tIns="0" rIns="0" bIns="0" numCol="1" anchor="ctr" anchorCtr="1" compatLnSpc="1">
            <a:prstTxWarp prst="textNoShape">
              <a:avLst/>
            </a:prstTxWarp>
            <a:noAutofit/>
          </a:bodyPr>
          <a:lstStyle>
            <a:lvl1pPr algn="ctr" eaLnBrk="1" hangingPunct="1">
              <a:defRPr sz="1400" smtClean="0">
                <a:solidFill>
                  <a:srgbClr val="FFFFFF"/>
                </a:solidFill>
                <a:latin typeface="Franklin Gothic Book" panose="020B0503020102020204" pitchFamily="34" charset="0"/>
              </a:defRPr>
            </a:lvl1pPr>
          </a:lstStyle>
          <a:p>
            <a:pPr fontAlgn="base">
              <a:spcBef>
                <a:spcPct val="0"/>
              </a:spcBef>
              <a:spcAft>
                <a:spcPct val="0"/>
              </a:spcAft>
              <a:defRPr/>
            </a:pPr>
            <a:fld id="{23B76B87-B713-4C32-875C-BF3C54BCD9BC}" type="slidenum">
              <a:rPr lang="en-US" altLang="en-US">
                <a:cs typeface="Arial" panose="020B0604020202020204" pitchFamily="34" charset="0"/>
              </a:rPr>
              <a:pPr fontAlgn="base">
                <a:spcBef>
                  <a:spcPct val="0"/>
                </a:spcBef>
                <a:spcAft>
                  <a:spcPct val="0"/>
                </a:spcAft>
                <a:defRPr/>
              </a:pPr>
              <a:t>‹#›</a:t>
            </a:fld>
            <a:endParaRPr lang="en-US" altLang="en-US">
              <a:cs typeface="Arial" panose="020B0604020202020204" pitchFamily="34" charset="0"/>
            </a:endParaRPr>
          </a:p>
        </p:txBody>
      </p:sp>
    </p:spTree>
    <p:extLst>
      <p:ext uri="{BB962C8B-B14F-4D97-AF65-F5344CB8AC3E}">
        <p14:creationId xmlns:p14="http://schemas.microsoft.com/office/powerpoint/2010/main" val="3846342822"/>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hf hdr="0" ftr="0" dt="0"/>
  <p:txStyles>
    <p:titleStyle>
      <a:lvl1pPr algn="l" rtl="0" eaLnBrk="0" fontAlgn="base" hangingPunct="0">
        <a:spcBef>
          <a:spcPct val="0"/>
        </a:spcBef>
        <a:spcAft>
          <a:spcPct val="0"/>
        </a:spcAft>
        <a:defRPr sz="4000" kern="1200">
          <a:solidFill>
            <a:schemeClr val="tx2"/>
          </a:solidFill>
          <a:latin typeface="+mj-lt"/>
          <a:ea typeface="+mj-ea"/>
          <a:cs typeface="+mj-cs"/>
        </a:defRPr>
      </a:lvl1pPr>
      <a:lvl2pPr algn="l" rtl="0" eaLnBrk="0" fontAlgn="base" hangingPunct="0">
        <a:spcBef>
          <a:spcPct val="0"/>
        </a:spcBef>
        <a:spcAft>
          <a:spcPct val="0"/>
        </a:spcAft>
        <a:defRPr sz="4000">
          <a:solidFill>
            <a:schemeClr val="tx2"/>
          </a:solidFill>
          <a:latin typeface="Franklin Gothic Book" pitchFamily="34" charset="0"/>
        </a:defRPr>
      </a:lvl2pPr>
      <a:lvl3pPr algn="l" rtl="0" eaLnBrk="0" fontAlgn="base" hangingPunct="0">
        <a:spcBef>
          <a:spcPct val="0"/>
        </a:spcBef>
        <a:spcAft>
          <a:spcPct val="0"/>
        </a:spcAft>
        <a:defRPr sz="4000">
          <a:solidFill>
            <a:schemeClr val="tx2"/>
          </a:solidFill>
          <a:latin typeface="Franklin Gothic Book" pitchFamily="34" charset="0"/>
        </a:defRPr>
      </a:lvl3pPr>
      <a:lvl4pPr algn="l" rtl="0" eaLnBrk="0" fontAlgn="base" hangingPunct="0">
        <a:spcBef>
          <a:spcPct val="0"/>
        </a:spcBef>
        <a:spcAft>
          <a:spcPct val="0"/>
        </a:spcAft>
        <a:defRPr sz="4000">
          <a:solidFill>
            <a:schemeClr val="tx2"/>
          </a:solidFill>
          <a:latin typeface="Franklin Gothic Book" pitchFamily="34" charset="0"/>
        </a:defRPr>
      </a:lvl4pPr>
      <a:lvl5pPr algn="l" rtl="0" eaLnBrk="0" fontAlgn="base" hangingPunct="0">
        <a:spcBef>
          <a:spcPct val="0"/>
        </a:spcBef>
        <a:spcAft>
          <a:spcPct val="0"/>
        </a:spcAft>
        <a:defRPr sz="4000">
          <a:solidFill>
            <a:schemeClr val="tx2"/>
          </a:solidFill>
          <a:latin typeface="Franklin Gothic Book" pitchFamily="34" charset="0"/>
        </a:defRPr>
      </a:lvl5pPr>
      <a:lvl6pPr marL="457200" algn="l" rtl="0" fontAlgn="base">
        <a:spcBef>
          <a:spcPct val="0"/>
        </a:spcBef>
        <a:spcAft>
          <a:spcPct val="0"/>
        </a:spcAft>
        <a:defRPr sz="4000">
          <a:solidFill>
            <a:schemeClr val="tx2"/>
          </a:solidFill>
          <a:latin typeface="Franklin Gothic Book" pitchFamily="34" charset="0"/>
        </a:defRPr>
      </a:lvl6pPr>
      <a:lvl7pPr marL="914400" algn="l" rtl="0" fontAlgn="base">
        <a:spcBef>
          <a:spcPct val="0"/>
        </a:spcBef>
        <a:spcAft>
          <a:spcPct val="0"/>
        </a:spcAft>
        <a:defRPr sz="4000">
          <a:solidFill>
            <a:schemeClr val="tx2"/>
          </a:solidFill>
          <a:latin typeface="Franklin Gothic Book" pitchFamily="34" charset="0"/>
        </a:defRPr>
      </a:lvl7pPr>
      <a:lvl8pPr marL="1371600" algn="l" rtl="0" fontAlgn="base">
        <a:spcBef>
          <a:spcPct val="0"/>
        </a:spcBef>
        <a:spcAft>
          <a:spcPct val="0"/>
        </a:spcAft>
        <a:defRPr sz="4000">
          <a:solidFill>
            <a:schemeClr val="tx2"/>
          </a:solidFill>
          <a:latin typeface="Franklin Gothic Book" pitchFamily="34" charset="0"/>
        </a:defRPr>
      </a:lvl8pPr>
      <a:lvl9pPr marL="1828800" algn="l" rtl="0" fontAlgn="base">
        <a:spcBef>
          <a:spcPct val="0"/>
        </a:spcBef>
        <a:spcAft>
          <a:spcPct val="0"/>
        </a:spcAft>
        <a:defRPr sz="4000">
          <a:solidFill>
            <a:schemeClr val="tx2"/>
          </a:solidFill>
          <a:latin typeface="Franklin Gothic Book" pitchFamily="34" charset="0"/>
        </a:defRPr>
      </a:lvl9pPr>
    </p:titleStyle>
    <p:bodyStyle>
      <a:lvl1pPr marL="273050" indent="-273050" algn="l" rtl="0" eaLnBrk="0" fontAlgn="base" hangingPunct="0">
        <a:spcBef>
          <a:spcPts val="575"/>
        </a:spcBef>
        <a:spcAft>
          <a:spcPct val="0"/>
        </a:spcAft>
        <a:buClr>
          <a:schemeClr val="accent1"/>
        </a:buClr>
        <a:buSzPct val="85000"/>
        <a:buFont typeface="Wingdings 2" panose="05020102010507070707" pitchFamily="18" charset="2"/>
        <a:buChar char=""/>
        <a:defRPr sz="2600" kern="1200">
          <a:solidFill>
            <a:schemeClr val="tx1"/>
          </a:solidFill>
          <a:latin typeface="+mn-lt"/>
          <a:ea typeface="+mn-ea"/>
          <a:cs typeface="+mn-cs"/>
        </a:defRPr>
      </a:lvl1pPr>
      <a:lvl2pPr marL="547688" indent="-228600" algn="l" rtl="0" eaLnBrk="0" fontAlgn="base" hangingPunct="0">
        <a:spcBef>
          <a:spcPts val="375"/>
        </a:spcBef>
        <a:spcAft>
          <a:spcPct val="0"/>
        </a:spcAft>
        <a:buClr>
          <a:schemeClr val="accent2"/>
        </a:buClr>
        <a:buSzPct val="85000"/>
        <a:buFont typeface="Wingdings 2" panose="05020102010507070707" pitchFamily="18" charset="2"/>
        <a:buChar char=""/>
        <a:defRPr sz="2400" kern="1200">
          <a:solidFill>
            <a:schemeClr val="tx1"/>
          </a:solidFill>
          <a:latin typeface="+mn-lt"/>
          <a:ea typeface="+mn-ea"/>
          <a:cs typeface="+mn-cs"/>
        </a:defRPr>
      </a:lvl2pPr>
      <a:lvl3pPr marL="822325" indent="-228600" algn="l" rtl="0" eaLnBrk="0" fontAlgn="base" hangingPunct="0">
        <a:spcBef>
          <a:spcPts val="375"/>
        </a:spcBef>
        <a:spcAft>
          <a:spcPct val="0"/>
        </a:spcAft>
        <a:buClr>
          <a:srgbClr val="E6B1AB"/>
        </a:buClr>
        <a:buSzPct val="85000"/>
        <a:buFont typeface="Wingdings 2" panose="05020102010507070707" pitchFamily="18" charset="2"/>
        <a:buChar char=""/>
        <a:defRPr sz="2000" kern="1200">
          <a:solidFill>
            <a:schemeClr val="tx1"/>
          </a:solidFill>
          <a:latin typeface="+mn-lt"/>
          <a:ea typeface="+mn-ea"/>
          <a:cs typeface="+mn-cs"/>
        </a:defRPr>
      </a:lvl3pPr>
      <a:lvl4pPr marL="1096963" indent="-228600" algn="l" rtl="0" eaLnBrk="0" fontAlgn="base" hangingPunct="0">
        <a:spcBef>
          <a:spcPts val="375"/>
        </a:spcBef>
        <a:spcAft>
          <a:spcPct val="0"/>
        </a:spcAft>
        <a:buClr>
          <a:srgbClr val="A28E6A"/>
        </a:buClr>
        <a:buSzPct val="80000"/>
        <a:buFont typeface="Wingdings 2" panose="05020102010507070707" pitchFamily="18" charset="2"/>
        <a:buChar char=""/>
        <a:defRPr sz="2000" kern="1200">
          <a:solidFill>
            <a:schemeClr val="tx1"/>
          </a:solidFill>
          <a:latin typeface="+mn-lt"/>
          <a:ea typeface="+mn-ea"/>
          <a:cs typeface="+mn-cs"/>
        </a:defRPr>
      </a:lvl4pPr>
      <a:lvl5pPr marL="1371600" indent="-228600" algn="l" rtl="0" eaLnBrk="0" fontAlgn="base" hangingPunct="0">
        <a:spcBef>
          <a:spcPts val="375"/>
        </a:spcBef>
        <a:spcAft>
          <a:spcPct val="0"/>
        </a:spcAft>
        <a:buClr>
          <a:srgbClr val="A28E6A"/>
        </a:buClr>
        <a:buChar char="o"/>
        <a:defRPr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pPr>
              <a:defRPr/>
            </a:pPr>
            <a:fld id="{1AE92CDF-D221-43D4-9EFC-AA5FA9FF2DA1}" type="datetime1">
              <a:rPr lang="en-US" smtClean="0">
                <a:solidFill>
                  <a:srgbClr val="696464"/>
                </a:solidFill>
              </a:rPr>
              <a:pPr>
                <a:defRPr/>
              </a:pPr>
              <a:t>11/19/2015</a:t>
            </a:fld>
            <a:endParaRPr lang="en-US">
              <a:solidFill>
                <a:srgbClr val="696464"/>
              </a:solidFill>
            </a:endParaRPr>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pPr>
              <a:defRPr/>
            </a:pPr>
            <a:endParaRPr lang="en-US">
              <a:solidFill>
                <a:srgbClr val="696464"/>
              </a:solidFill>
            </a:endParaRPr>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pPr fontAlgn="base">
              <a:spcBef>
                <a:spcPct val="0"/>
              </a:spcBef>
              <a:spcAft>
                <a:spcPct val="0"/>
              </a:spcAft>
              <a:defRPr/>
            </a:pPr>
            <a:fld id="{0375C4D0-053A-4506-893F-71E95C13FF36}" type="slidenum">
              <a:rPr lang="en-US" altLang="en-US" smtClean="0">
                <a:cs typeface="Arial" panose="020B0604020202020204" pitchFamily="34" charset="0"/>
              </a:rPr>
              <a:pPr fontAlgn="base">
                <a:spcBef>
                  <a:spcPct val="0"/>
                </a:spcBef>
                <a:spcAft>
                  <a:spcPct val="0"/>
                </a:spcAft>
                <a:defRPr/>
              </a:pPr>
              <a:t>‹#›</a:t>
            </a:fld>
            <a:endParaRPr lang="en-US" altLang="en-US">
              <a:cs typeface="Arial" panose="020B0604020202020204" pitchFamily="34" charset="0"/>
            </a:endParaRPr>
          </a:p>
        </p:txBody>
      </p:sp>
    </p:spTree>
    <p:extLst>
      <p:ext uri="{BB962C8B-B14F-4D97-AF65-F5344CB8AC3E}">
        <p14:creationId xmlns:p14="http://schemas.microsoft.com/office/powerpoint/2010/main" val="1018599166"/>
      </p:ext>
    </p:extLst>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hf hdr="0" ftr="0" dt="0"/>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1.xml"/><Relationship Id="rId4" Type="http://schemas.openxmlformats.org/officeDocument/2006/relationships/image" Target="../media/image4.png"/></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1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8.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13.xml"/></Relationships>
</file>

<file path=ppt/slides/_rels/slide9.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13.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image" Target="../media/image70.png"/><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13.xml"/></Relationships>
</file>

<file path=ppt/slides/_rels/slide19.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13.xml"/></Relationships>
</file>

<file path=ppt/slides/_rels/slide20.xml.rels><?xml version="1.0" encoding="UTF-8" standalone="yes"?>
<Relationships xmlns="http://schemas.openxmlformats.org/package/2006/relationships"><Relationship Id="rId2" Type="http://schemas.openxmlformats.org/officeDocument/2006/relationships/image" Target="../media/image110.png"/><Relationship Id="rId1" Type="http://schemas.openxmlformats.org/officeDocument/2006/relationships/slideLayout" Target="../slideLayouts/slideLayout13.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3.xml"/></Relationships>
</file>

<file path=ppt/slides/_rels/slide24.xml.rels><?xml version="1.0" encoding="UTF-8" standalone="yes"?>
<Relationships xmlns="http://schemas.openxmlformats.org/package/2006/relationships"><Relationship Id="rId2" Type="http://schemas.openxmlformats.org/officeDocument/2006/relationships/image" Target="../media/image13.jpe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ubtitle 2"/>
          <p:cNvSpPr txBox="1">
            <a:spLocks/>
          </p:cNvSpPr>
          <p:nvPr/>
        </p:nvSpPr>
        <p:spPr>
          <a:xfrm>
            <a:off x="7575429" y="5283055"/>
            <a:ext cx="3883192" cy="1381596"/>
          </a:xfrm>
          <a:prstGeom prst="rect">
            <a:avLst/>
          </a:prstGeom>
        </p:spPr>
        <p:txBody>
          <a:bodyPr/>
          <a:lstStyle/>
          <a:p>
            <a:pPr algn="r">
              <a:spcBef>
                <a:spcPct val="20000"/>
              </a:spcBef>
              <a:buFont typeface="Arial" pitchFamily="34" charset="0"/>
              <a:buNone/>
              <a:defRPr/>
            </a:pPr>
            <a:r>
              <a:rPr lang="en-US" b="1" dirty="0" smtClean="0">
                <a:solidFill>
                  <a:prstClr val="black"/>
                </a:solidFill>
                <a:cs typeface="Arial" panose="020B0604020202020204" pitchFamily="34" charset="0"/>
              </a:rPr>
              <a:t>Author and Presented by: </a:t>
            </a:r>
          </a:p>
          <a:p>
            <a:pPr algn="r">
              <a:spcBef>
                <a:spcPct val="20000"/>
              </a:spcBef>
              <a:buFont typeface="Arial" pitchFamily="34" charset="0"/>
              <a:buNone/>
              <a:defRPr/>
            </a:pPr>
            <a:r>
              <a:rPr lang="en-US" b="1" dirty="0" smtClean="0">
                <a:solidFill>
                  <a:prstClr val="black"/>
                </a:solidFill>
                <a:cs typeface="Arial" panose="020B0604020202020204" pitchFamily="34" charset="0"/>
              </a:rPr>
              <a:t>ISMAEL VALIGY</a:t>
            </a:r>
            <a:endParaRPr lang="en-US" b="1" dirty="0">
              <a:solidFill>
                <a:prstClr val="black"/>
              </a:solidFill>
              <a:cs typeface="Arial" panose="020B0604020202020204" pitchFamily="34" charset="0"/>
            </a:endParaRPr>
          </a:p>
          <a:p>
            <a:pPr algn="r">
              <a:spcBef>
                <a:spcPct val="20000"/>
              </a:spcBef>
              <a:buFont typeface="Arial" pitchFamily="34" charset="0"/>
              <a:buNone/>
              <a:defRPr/>
            </a:pPr>
            <a:r>
              <a:rPr lang="en-US" b="1" i="1" dirty="0" smtClean="0">
                <a:solidFill>
                  <a:prstClr val="black"/>
                </a:solidFill>
                <a:cs typeface="Arial" panose="020B0604020202020204" pitchFamily="34" charset="0"/>
              </a:rPr>
              <a:t>MBA </a:t>
            </a:r>
            <a:r>
              <a:rPr lang="en-US" b="1" i="1" dirty="0">
                <a:solidFill>
                  <a:prstClr val="black"/>
                </a:solidFill>
                <a:cs typeface="Arial" panose="020B0604020202020204" pitchFamily="34" charset="0"/>
              </a:rPr>
              <a:t>in Oil &amp; Gas </a:t>
            </a:r>
            <a:r>
              <a:rPr lang="en-US" b="1" i="1" dirty="0" smtClean="0">
                <a:solidFill>
                  <a:prstClr val="black"/>
                </a:solidFill>
                <a:cs typeface="Arial" panose="020B0604020202020204" pitchFamily="34" charset="0"/>
              </a:rPr>
              <a:t>Management</a:t>
            </a:r>
          </a:p>
          <a:p>
            <a:pPr algn="r">
              <a:spcBef>
                <a:spcPct val="20000"/>
              </a:spcBef>
              <a:buFont typeface="Arial" pitchFamily="34" charset="0"/>
              <a:buNone/>
              <a:defRPr/>
            </a:pPr>
            <a:r>
              <a:rPr lang="en-US" b="1" i="1" dirty="0" smtClean="0">
                <a:solidFill>
                  <a:prstClr val="black"/>
                </a:solidFill>
                <a:cs typeface="Arial" panose="020B0604020202020204" pitchFamily="34" charset="0"/>
              </a:rPr>
              <a:t>MA in Economics &amp; Finance</a:t>
            </a:r>
            <a:endParaRPr lang="en-US" b="1" i="1" dirty="0">
              <a:solidFill>
                <a:prstClr val="black"/>
              </a:solidFill>
              <a:cs typeface="Arial" panose="020B0604020202020204" pitchFamily="34" charset="0"/>
            </a:endParaRPr>
          </a:p>
        </p:txBody>
      </p:sp>
      <p:pic>
        <p:nvPicPr>
          <p:cNvPr id="7174" name="Picture 5"/>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46220" y="1426419"/>
            <a:ext cx="5718220" cy="3778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7175" name="Picture 2"/>
          <p:cNvPicPr>
            <a:picLocks noChangeAspect="1"/>
          </p:cNvPicPr>
          <p:nvPr/>
        </p:nvPicPr>
        <p:blipFill>
          <a:blip r:embed="rId4">
            <a:extLst>
              <a:ext uri="{28A0092B-C50C-407E-A947-70E740481C1C}">
                <a14:useLocalDpi xmlns:a14="http://schemas.microsoft.com/office/drawing/2010/main" val="0"/>
              </a:ext>
            </a:extLst>
          </a:blip>
          <a:srcRect/>
          <a:stretch>
            <a:fillRect/>
          </a:stretch>
        </p:blipFill>
        <p:spPr bwMode="auto">
          <a:xfrm>
            <a:off x="6864440" y="1377249"/>
            <a:ext cx="3503053" cy="377899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 name="Rectangle 1"/>
          <p:cNvSpPr/>
          <p:nvPr/>
        </p:nvSpPr>
        <p:spPr>
          <a:xfrm>
            <a:off x="369568" y="226090"/>
            <a:ext cx="11517632" cy="954107"/>
          </a:xfrm>
          <a:prstGeom prst="rect">
            <a:avLst/>
          </a:prstGeom>
        </p:spPr>
        <p:txBody>
          <a:bodyPr wrap="square">
            <a:spAutoFit/>
          </a:bodyPr>
          <a:lstStyle/>
          <a:p>
            <a:pPr algn="ctr"/>
            <a:r>
              <a:rPr lang="en-GB" sz="2800" b="1" dirty="0" smtClean="0">
                <a:solidFill>
                  <a:srgbClr val="FF0000"/>
                </a:solidFill>
              </a:rPr>
              <a:t> THE </a:t>
            </a:r>
            <a:r>
              <a:rPr lang="en-GB" sz="2800" b="1" dirty="0">
                <a:solidFill>
                  <a:srgbClr val="FF0000"/>
                </a:solidFill>
              </a:rPr>
              <a:t>EFFECT OF GAS TO LIQUID FUEL ON GDP  </a:t>
            </a:r>
            <a:r>
              <a:rPr lang="en-GB" sz="2800" b="1" dirty="0" smtClean="0">
                <a:solidFill>
                  <a:srgbClr val="FF0000"/>
                </a:solidFill>
              </a:rPr>
              <a:t>- </a:t>
            </a:r>
          </a:p>
          <a:p>
            <a:pPr algn="ctr"/>
            <a:r>
              <a:rPr lang="en-GB" sz="2800" b="1" dirty="0" smtClean="0">
                <a:solidFill>
                  <a:srgbClr val="FF0000"/>
                </a:solidFill>
              </a:rPr>
              <a:t> A </a:t>
            </a:r>
            <a:r>
              <a:rPr lang="en-GB" sz="2800" b="1" dirty="0">
                <a:solidFill>
                  <a:srgbClr val="FF0000"/>
                </a:solidFill>
              </a:rPr>
              <a:t>CASE OF MOZAMBIQUE</a:t>
            </a:r>
            <a:endParaRPr lang="en-GB" sz="2800" dirty="0">
              <a:solidFill>
                <a:srgbClr val="FF0000"/>
              </a:solidFill>
            </a:endParaRPr>
          </a:p>
        </p:txBody>
      </p:sp>
      <p:sp>
        <p:nvSpPr>
          <p:cNvPr id="3" name="Rectangle 2"/>
          <p:cNvSpPr/>
          <p:nvPr/>
        </p:nvSpPr>
        <p:spPr>
          <a:xfrm>
            <a:off x="537881" y="5476404"/>
            <a:ext cx="6078071" cy="1200329"/>
          </a:xfrm>
          <a:prstGeom prst="rect">
            <a:avLst/>
          </a:prstGeom>
        </p:spPr>
        <p:txBody>
          <a:bodyPr wrap="square">
            <a:spAutoFit/>
          </a:bodyPr>
          <a:lstStyle/>
          <a:p>
            <a:r>
              <a:rPr lang="en-US" b="1" dirty="0" smtClean="0"/>
              <a:t>Presentation Prepared for:</a:t>
            </a:r>
          </a:p>
          <a:p>
            <a:r>
              <a:rPr lang="en-US" b="1" dirty="0" smtClean="0"/>
              <a:t>	International </a:t>
            </a:r>
            <a:r>
              <a:rPr lang="en-US" b="1" dirty="0"/>
              <a:t>Conference and Expo on Oil and Gas</a:t>
            </a:r>
            <a:r>
              <a:rPr lang="en-US" b="1" dirty="0" smtClean="0"/>
              <a:t>. </a:t>
            </a:r>
          </a:p>
          <a:p>
            <a:r>
              <a:rPr lang="en-US" b="1" dirty="0" smtClean="0"/>
              <a:t>	Dubai, Nov 2015</a:t>
            </a:r>
          </a:p>
          <a:p>
            <a:r>
              <a:rPr lang="en-US" b="1" dirty="0" smtClean="0"/>
              <a:t>	OMICS </a:t>
            </a:r>
            <a:r>
              <a:rPr lang="en-US" b="1" dirty="0"/>
              <a:t>Group </a:t>
            </a:r>
            <a:r>
              <a:rPr lang="en-US" b="1" dirty="0" err="1"/>
              <a:t>Inc</a:t>
            </a:r>
            <a:endParaRPr lang="en-US" b="1" dirty="0"/>
          </a:p>
        </p:txBody>
      </p:sp>
      <p:sp>
        <p:nvSpPr>
          <p:cNvPr id="4" name="AutoShape 2" descr="Description: Description: Description: Description: Description: Description: Description: Description: Description: Description: Description: Description: Description: Description: Description: Description: Description: Description: Description: Description: Description: Description: Description: cid:image001.png@01D0A938.06508F70"/>
          <p:cNvSpPr>
            <a:spLocks noChangeAspect="1" noChangeArrowheads="1"/>
          </p:cNvSpPr>
          <p:nvPr/>
        </p:nvSpPr>
        <p:spPr bwMode="auto">
          <a:xfrm>
            <a:off x="155575" y="-144463"/>
            <a:ext cx="304800" cy="304801"/>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Tree>
    <p:extLst>
      <p:ext uri="{BB962C8B-B14F-4D97-AF65-F5344CB8AC3E}">
        <p14:creationId xmlns:p14="http://schemas.microsoft.com/office/powerpoint/2010/main" val="1686596580"/>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0599" y="0"/>
            <a:ext cx="10363200" cy="665520"/>
          </a:xfrm>
        </p:spPr>
        <p:txBody>
          <a:bodyPr/>
          <a:lstStyle/>
          <a:p>
            <a:r>
              <a:rPr lang="en-MY" sz="2800" b="1" dirty="0" smtClean="0">
                <a:solidFill>
                  <a:schemeClr val="tx1"/>
                </a:solidFill>
                <a:latin typeface="Arial Black" panose="020B0A04020102020204" pitchFamily="34" charset="0"/>
              </a:rPr>
              <a:t>1. Introduction</a:t>
            </a:r>
            <a:endParaRPr lang="en-GB" sz="2800" b="1" dirty="0">
              <a:solidFill>
                <a:schemeClr val="tx1"/>
              </a:solidFill>
              <a:latin typeface="Arial Black" panose="020B0A04020102020204" pitchFamily="34" charset="0"/>
            </a:endParaRPr>
          </a:p>
        </p:txBody>
      </p:sp>
      <p:sp>
        <p:nvSpPr>
          <p:cNvPr id="3" name="Content Placeholder 2"/>
          <p:cNvSpPr>
            <a:spLocks noGrp="1"/>
          </p:cNvSpPr>
          <p:nvPr>
            <p:ph idx="1"/>
          </p:nvPr>
        </p:nvSpPr>
        <p:spPr>
          <a:xfrm>
            <a:off x="310446" y="648460"/>
            <a:ext cx="11576754" cy="5975516"/>
          </a:xfrm>
        </p:spPr>
        <p:txBody>
          <a:bodyPr>
            <a:normAutofit/>
          </a:bodyPr>
          <a:lstStyle/>
          <a:p>
            <a:pPr>
              <a:spcBef>
                <a:spcPts val="0"/>
              </a:spcBef>
            </a:pPr>
            <a:r>
              <a:rPr lang="en-MY" sz="2000" dirty="0" smtClean="0"/>
              <a:t>The </a:t>
            </a:r>
            <a:r>
              <a:rPr lang="en-MY" sz="2000" dirty="0"/>
              <a:t>Study relates to Natural </a:t>
            </a:r>
            <a:r>
              <a:rPr lang="en-MY" sz="2000" dirty="0" smtClean="0"/>
              <a:t>Gas to liquid fuels (GTL) </a:t>
            </a:r>
            <a:r>
              <a:rPr lang="en-MY" sz="2000" dirty="0"/>
              <a:t>and refers to the </a:t>
            </a:r>
            <a:r>
              <a:rPr lang="en-US" sz="2000" dirty="0"/>
              <a:t>huge proved reserves discovered in Mozambique. </a:t>
            </a:r>
          </a:p>
          <a:p>
            <a:pPr>
              <a:spcBef>
                <a:spcPts val="0"/>
              </a:spcBef>
            </a:pPr>
            <a:endParaRPr lang="en-US" sz="2000" dirty="0"/>
          </a:p>
          <a:p>
            <a:pPr>
              <a:spcBef>
                <a:spcPts val="0"/>
              </a:spcBef>
            </a:pPr>
            <a:r>
              <a:rPr lang="en-MY" sz="2000" dirty="0"/>
              <a:t>Gas-to-Liquid (GTL)</a:t>
            </a:r>
            <a:r>
              <a:rPr lang="en-US" sz="2000" dirty="0"/>
              <a:t> process </a:t>
            </a:r>
            <a:r>
              <a:rPr lang="pt-PT" sz="2000" dirty="0"/>
              <a:t>is a system that changes natural gas to liquid fuels, such, gasoline, jet fuel, and diesel  </a:t>
            </a:r>
            <a:r>
              <a:rPr lang="pt-PT" sz="2000" dirty="0" smtClean="0"/>
              <a:t>using Fischer-Tropsch </a:t>
            </a:r>
            <a:r>
              <a:rPr lang="pt-PT" sz="2000" dirty="0"/>
              <a:t>(F-T) synthesis</a:t>
            </a:r>
            <a:r>
              <a:rPr lang="pt-PT" sz="2000" dirty="0" smtClean="0"/>
              <a:t>.</a:t>
            </a:r>
          </a:p>
          <a:p>
            <a:pPr>
              <a:spcBef>
                <a:spcPts val="0"/>
              </a:spcBef>
            </a:pPr>
            <a:endParaRPr lang="pt-PT" sz="2000" dirty="0"/>
          </a:p>
          <a:p>
            <a:pPr lvl="1">
              <a:spcBef>
                <a:spcPts val="0"/>
              </a:spcBef>
            </a:pPr>
            <a:r>
              <a:rPr lang="en-GB" sz="1600" dirty="0"/>
              <a:t>Ramesh Raman, (2014) describes the GTL process in the following simplified way:</a:t>
            </a:r>
          </a:p>
          <a:p>
            <a:pPr>
              <a:spcBef>
                <a:spcPts val="0"/>
              </a:spcBef>
            </a:pPr>
            <a:endParaRPr lang="pt-PT" sz="2000" dirty="0"/>
          </a:p>
          <a:p>
            <a:pPr>
              <a:spcBef>
                <a:spcPts val="0"/>
              </a:spcBef>
            </a:pPr>
            <a:endParaRPr lang="en-US" sz="2000" dirty="0"/>
          </a:p>
          <a:p>
            <a:pPr lvl="2">
              <a:spcBef>
                <a:spcPts val="0"/>
              </a:spcBef>
            </a:pPr>
            <a:endParaRPr lang="pt-PT" sz="1800" dirty="0" smtClean="0"/>
          </a:p>
        </p:txBody>
      </p:sp>
      <p:sp>
        <p:nvSpPr>
          <p:cNvPr id="4" name="Slide Number Placeholder 3"/>
          <p:cNvSpPr>
            <a:spLocks noGrp="1"/>
          </p:cNvSpPr>
          <p:nvPr>
            <p:ph type="sldNum" sz="quarter" idx="12"/>
          </p:nvPr>
        </p:nvSpPr>
        <p:spPr>
          <a:xfrm>
            <a:off x="11277600" y="6183836"/>
            <a:ext cx="609600" cy="457200"/>
          </a:xfrm>
        </p:spPr>
        <p:txBody>
          <a:bodyPr/>
          <a:lstStyle/>
          <a:p>
            <a:pPr>
              <a:defRPr/>
            </a:pPr>
            <a:fld id="{43F0C520-F609-4F7E-B037-26F9FD2BDCC6}" type="slidenum">
              <a:rPr lang="en-US" altLang="en-US" smtClean="0"/>
              <a:pPr>
                <a:defRPr/>
              </a:pPr>
              <a:t>2</a:t>
            </a:fld>
            <a:endParaRPr lang="en-US" altLang="en-US"/>
          </a:p>
        </p:txBody>
      </p:sp>
      <p:pic>
        <p:nvPicPr>
          <p:cNvPr id="5"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306810" y="2593657"/>
            <a:ext cx="8550778" cy="337502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a:spLocks noChangeArrowheads="1"/>
          </p:cNvSpPr>
          <p:nvPr/>
        </p:nvSpPr>
        <p:spPr bwMode="auto">
          <a:xfrm>
            <a:off x="5703222" y="6314299"/>
            <a:ext cx="3133725" cy="3698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en-GB" dirty="0">
                <a:latin typeface="Times New Roman" panose="02020603050405020304" pitchFamily="18" charset="0"/>
              </a:rPr>
              <a:t>Source: Ramesh Raman, (2014)</a:t>
            </a:r>
            <a:endParaRPr lang="en-GB" dirty="0"/>
          </a:p>
        </p:txBody>
      </p:sp>
    </p:spTree>
    <p:extLst>
      <p:ext uri="{BB962C8B-B14F-4D97-AF65-F5344CB8AC3E}">
        <p14:creationId xmlns:p14="http://schemas.microsoft.com/office/powerpoint/2010/main" val="2239772093"/>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Title 1"/>
          <p:cNvSpPr>
            <a:spLocks noGrp="1"/>
          </p:cNvSpPr>
          <p:nvPr>
            <p:ph type="title"/>
          </p:nvPr>
        </p:nvSpPr>
        <p:spPr>
          <a:xfrm>
            <a:off x="860611" y="46409"/>
            <a:ext cx="5607423" cy="660400"/>
          </a:xfrm>
        </p:spPr>
        <p:txBody>
          <a:bodyPr>
            <a:normAutofit fontScale="90000"/>
          </a:bodyPr>
          <a:lstStyle/>
          <a:p>
            <a:r>
              <a:rPr lang="en-US" sz="2400" b="1" dirty="0" smtClean="0">
                <a:latin typeface="Arial Black" panose="020B0A04020102020204" pitchFamily="34" charset="0"/>
              </a:rPr>
              <a:t>1.1. </a:t>
            </a:r>
            <a:r>
              <a:rPr lang="en-US" sz="2400" b="1" dirty="0">
                <a:latin typeface="Arial Black" panose="020B0A04020102020204" pitchFamily="34" charset="0"/>
              </a:rPr>
              <a:t>Crude Oil versus Natural Gas</a:t>
            </a:r>
            <a:endParaRPr lang="en-GB" sz="2400" dirty="0">
              <a:latin typeface="Arial Black" panose="020B0A04020102020204" pitchFamily="34" charset="0"/>
            </a:endParaRPr>
          </a:p>
        </p:txBody>
      </p:sp>
      <p:sp>
        <p:nvSpPr>
          <p:cNvPr id="21507" name="Content Placeholder 2"/>
          <p:cNvSpPr>
            <a:spLocks noGrp="1"/>
          </p:cNvSpPr>
          <p:nvPr>
            <p:ph sz="quarter" idx="1"/>
          </p:nvPr>
        </p:nvSpPr>
        <p:spPr>
          <a:xfrm>
            <a:off x="524435" y="685800"/>
            <a:ext cx="11013141" cy="484094"/>
          </a:xfrm>
        </p:spPr>
        <p:txBody>
          <a:bodyPr>
            <a:normAutofit/>
          </a:bodyPr>
          <a:lstStyle/>
          <a:p>
            <a:r>
              <a:rPr lang="en-GB" sz="2000" dirty="0" smtClean="0"/>
              <a:t>Natural </a:t>
            </a:r>
            <a:r>
              <a:rPr lang="en-GB" sz="2000" dirty="0"/>
              <a:t>gas is 80% cheaper than oil on an energy-equivalent </a:t>
            </a:r>
            <a:r>
              <a:rPr lang="en-GB" sz="2000" dirty="0" smtClean="0"/>
              <a:t>basis (</a:t>
            </a:r>
            <a:r>
              <a:rPr lang="en-US" sz="2000" dirty="0" smtClean="0"/>
              <a:t>Mark </a:t>
            </a:r>
            <a:r>
              <a:rPr lang="en-US" sz="2000" dirty="0"/>
              <a:t>J. </a:t>
            </a:r>
            <a:r>
              <a:rPr lang="en-US" sz="2000" dirty="0" smtClean="0"/>
              <a:t>2013)!</a:t>
            </a:r>
            <a:endParaRPr lang="en-GB" sz="2000" dirty="0"/>
          </a:p>
        </p:txBody>
      </p:sp>
      <p:sp>
        <p:nvSpPr>
          <p:cNvPr id="21508" name="Slide Number Placeholder 3"/>
          <p:cNvSpPr>
            <a:spLocks noGrp="1"/>
          </p:cNvSpPr>
          <p:nvPr>
            <p:ph type="sldNum" sz="quarter" idx="12"/>
          </p:nvPr>
        </p:nvSpPr>
        <p:spPr bwMode="auto">
          <a:xfrm>
            <a:off x="9982200" y="6210300"/>
            <a:ext cx="457200" cy="457200"/>
          </a:xfrm>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BC10BD4E-5BBC-40E1-A806-CAF6059C1A2E}" type="slidenum">
              <a:rPr lang="en-US" altLang="en-US">
                <a:solidFill>
                  <a:srgbClr val="FFFFFF"/>
                </a:solidFill>
                <a:latin typeface="Franklin Gothic Book" panose="020B0503020102020204" pitchFamily="34" charset="0"/>
              </a:rPr>
              <a:pPr/>
              <a:t>3</a:t>
            </a:fld>
            <a:endParaRPr lang="en-US" altLang="en-US">
              <a:solidFill>
                <a:srgbClr val="FFFFFF"/>
              </a:solidFill>
              <a:latin typeface="Franklin Gothic Book" panose="020B0503020102020204" pitchFamily="34" charset="0"/>
            </a:endParaRPr>
          </a:p>
        </p:txBody>
      </p:sp>
      <p:pic>
        <p:nvPicPr>
          <p:cNvPr id="21509" name="Picture 4"/>
          <p:cNvPicPr>
            <a:picLocks noChangeAspect="1"/>
          </p:cNvPicPr>
          <p:nvPr/>
        </p:nvPicPr>
        <p:blipFill>
          <a:blip r:embed="rId2">
            <a:extLst>
              <a:ext uri="{28A0092B-C50C-407E-A947-70E740481C1C}">
                <a14:useLocalDpi xmlns:a14="http://schemas.microsoft.com/office/drawing/2010/main" val="0"/>
              </a:ext>
            </a:extLst>
          </a:blip>
          <a:srcRect/>
          <a:stretch>
            <a:fillRect/>
          </a:stretch>
        </p:blipFill>
        <p:spPr bwMode="auto">
          <a:xfrm>
            <a:off x="1566782" y="1169894"/>
            <a:ext cx="8644019" cy="398406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5"/>
          <p:cNvSpPr/>
          <p:nvPr/>
        </p:nvSpPr>
        <p:spPr>
          <a:xfrm>
            <a:off x="524435" y="5460068"/>
            <a:ext cx="11013141" cy="1015663"/>
          </a:xfrm>
          <a:prstGeom prst="rect">
            <a:avLst/>
          </a:prstGeom>
        </p:spPr>
        <p:txBody>
          <a:bodyPr wrap="square">
            <a:spAutoFit/>
          </a:bodyPr>
          <a:lstStyle/>
          <a:p>
            <a:pPr marL="342900" indent="-342900">
              <a:buFont typeface="Arial" panose="020B0604020202020204" pitchFamily="34" charset="0"/>
              <a:buChar char="•"/>
              <a:defRPr/>
            </a:pPr>
            <a:r>
              <a:rPr lang="en-GB" sz="2000" dirty="0">
                <a:ea typeface="Arial Unicode MS" panose="020B0604020202020204" pitchFamily="34" charset="-128"/>
              </a:rPr>
              <a:t>To compare oil </a:t>
            </a:r>
            <a:r>
              <a:rPr lang="en-GB" sz="2000" dirty="0" smtClean="0">
                <a:ea typeface="Arial Unicode MS" panose="020B0604020202020204" pitchFamily="34" charset="-128"/>
              </a:rPr>
              <a:t>($/ </a:t>
            </a:r>
            <a:r>
              <a:rPr lang="en-GB" sz="2000" dirty="0">
                <a:ea typeface="Arial Unicode MS" panose="020B0604020202020204" pitchFamily="34" charset="-128"/>
              </a:rPr>
              <a:t>barrel) and natural gas </a:t>
            </a:r>
            <a:r>
              <a:rPr lang="en-GB" sz="2000" dirty="0" smtClean="0">
                <a:ea typeface="Arial Unicode MS" panose="020B0604020202020204" pitchFamily="34" charset="-128"/>
              </a:rPr>
              <a:t>($ / million </a:t>
            </a:r>
            <a:r>
              <a:rPr lang="en-GB" sz="2000" dirty="0">
                <a:ea typeface="Arial Unicode MS" panose="020B0604020202020204" pitchFamily="34" charset="-128"/>
              </a:rPr>
              <a:t>BTUs) on an energy equivalent basis, natural gas prices have to be increased by a factor of </a:t>
            </a:r>
            <a:r>
              <a:rPr lang="en-GB" sz="2000" b="1" dirty="0">
                <a:ea typeface="Arial Unicode MS" panose="020B0604020202020204" pitchFamily="34" charset="-128"/>
              </a:rPr>
              <a:t>5.8, because one barrel of oil produces 5.8 million BTUs of energy </a:t>
            </a:r>
            <a:r>
              <a:rPr lang="en-GB" sz="2000" dirty="0">
                <a:ea typeface="Arial Unicode MS" panose="020B0604020202020204" pitchFamily="34" charset="-128"/>
              </a:rPr>
              <a:t>(</a:t>
            </a:r>
            <a:r>
              <a:rPr lang="en-GB" sz="2000" dirty="0"/>
              <a:t>British Thermal Unit).</a:t>
            </a:r>
          </a:p>
        </p:txBody>
      </p:sp>
    </p:spTree>
    <p:extLst>
      <p:ext uri="{BB962C8B-B14F-4D97-AF65-F5344CB8AC3E}">
        <p14:creationId xmlns:p14="http://schemas.microsoft.com/office/powerpoint/2010/main" val="339503821"/>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8" name="Title 1"/>
          <p:cNvSpPr>
            <a:spLocks noGrp="1"/>
          </p:cNvSpPr>
          <p:nvPr>
            <p:ph type="title"/>
          </p:nvPr>
        </p:nvSpPr>
        <p:spPr>
          <a:xfrm>
            <a:off x="86472" y="66048"/>
            <a:ext cx="8083550" cy="639762"/>
          </a:xfrm>
        </p:spPr>
        <p:txBody>
          <a:bodyPr/>
          <a:lstStyle/>
          <a:p>
            <a:r>
              <a:rPr lang="en-GB" sz="2400" b="1" dirty="0" smtClean="0">
                <a:latin typeface="Arial Black" panose="020B0A04020102020204" pitchFamily="34" charset="0"/>
              </a:rPr>
              <a:t>1.2. Research Objectives</a:t>
            </a:r>
            <a:endParaRPr lang="en-GB" sz="2400" dirty="0">
              <a:latin typeface="Arial Black" panose="020B0A04020102020204" pitchFamily="34" charset="0"/>
            </a:endParaRPr>
          </a:p>
        </p:txBody>
      </p:sp>
      <p:sp>
        <p:nvSpPr>
          <p:cNvPr id="24580" name="Slide Number Placeholder 3"/>
          <p:cNvSpPr>
            <a:spLocks noGrp="1"/>
          </p:cNvSpPr>
          <p:nvPr>
            <p:ph type="sldNum" sz="quarter" idx="12"/>
          </p:nvPr>
        </p:nvSpPr>
        <p:spPr bwMode="auto">
          <a:xfrm>
            <a:off x="9982200" y="6172200"/>
            <a:ext cx="457200" cy="457200"/>
          </a:xfrm>
          <a:extLst>
            <a:ext uri="{91240B29-F687-4F45-9708-019B960494DF}">
              <a14:hiddenLine xmlns:a14="http://schemas.microsoft.com/office/drawing/2010/main" w="9525">
                <a:solidFill>
                  <a:srgbClr val="000000"/>
                </a:solidFill>
                <a:round/>
                <a:headEnd/>
                <a:tailEnd/>
              </a14:hiddenLine>
            </a:ext>
          </a:extLst>
        </p:spPr>
        <p:txBody>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fld id="{A504F161-1E8F-4B14-A8E9-FB65B67E95E5}" type="slidenum">
              <a:rPr lang="en-US" altLang="en-US">
                <a:solidFill>
                  <a:srgbClr val="FFFFFF"/>
                </a:solidFill>
                <a:latin typeface="Franklin Gothic Book" panose="020B0503020102020204" pitchFamily="34" charset="0"/>
              </a:rPr>
              <a:pPr/>
              <a:t>4</a:t>
            </a:fld>
            <a:endParaRPr lang="en-US" altLang="en-US">
              <a:solidFill>
                <a:srgbClr val="FFFFFF"/>
              </a:solidFill>
              <a:latin typeface="Franklin Gothic Book" panose="020B0503020102020204" pitchFamily="34" charset="0"/>
            </a:endParaRPr>
          </a:p>
        </p:txBody>
      </p:sp>
      <p:sp>
        <p:nvSpPr>
          <p:cNvPr id="2" name="Rectangle 1"/>
          <p:cNvSpPr/>
          <p:nvPr/>
        </p:nvSpPr>
        <p:spPr>
          <a:xfrm>
            <a:off x="86472" y="1689586"/>
            <a:ext cx="6704293" cy="3693319"/>
          </a:xfrm>
          <a:prstGeom prst="rect">
            <a:avLst/>
          </a:prstGeom>
        </p:spPr>
        <p:txBody>
          <a:bodyPr wrap="square">
            <a:spAutoFit/>
          </a:bodyPr>
          <a:lstStyle/>
          <a:p>
            <a:pPr lvl="1"/>
            <a:r>
              <a:rPr lang="en-GB" b="1" dirty="0" smtClean="0"/>
              <a:t>Facts</a:t>
            </a:r>
            <a:r>
              <a:rPr lang="en-GB" b="1" dirty="0"/>
              <a:t>:</a:t>
            </a:r>
          </a:p>
          <a:p>
            <a:pPr marL="800100" lvl="1" indent="-342900">
              <a:buFont typeface="Wingdings" panose="05000000000000000000" pitchFamily="2" charset="2"/>
              <a:buChar char="ü"/>
            </a:pPr>
            <a:r>
              <a:rPr lang="en-GB" dirty="0"/>
              <a:t>Mozambique LNG is emerging as a leader in the global LNG industry, with </a:t>
            </a:r>
            <a:r>
              <a:rPr lang="en-US" dirty="0"/>
              <a:t>around 180+ trillion cubic feet (</a:t>
            </a:r>
            <a:r>
              <a:rPr lang="en-US" dirty="0" err="1"/>
              <a:t>tcf</a:t>
            </a:r>
            <a:r>
              <a:rPr lang="en-US" dirty="0"/>
              <a:t>) proved reserve.</a:t>
            </a:r>
            <a:endParaRPr lang="en-GB" dirty="0"/>
          </a:p>
          <a:p>
            <a:pPr marL="800100" lvl="1" indent="-342900">
              <a:buFont typeface="Wingdings" panose="05000000000000000000" pitchFamily="2" charset="2"/>
              <a:buChar char="ü"/>
            </a:pPr>
            <a:endParaRPr lang="en-GB" dirty="0"/>
          </a:p>
          <a:p>
            <a:pPr marL="800100" lvl="1" indent="-342900">
              <a:buFont typeface="Wingdings" panose="05000000000000000000" pitchFamily="2" charset="2"/>
              <a:buChar char="ü"/>
            </a:pPr>
            <a:r>
              <a:rPr lang="en-GB" dirty="0"/>
              <a:t>Mozambican state Oil &amp; Gas Company ENH agreed with Sasol and Italy’s ENI to carry out a pre-feasibility study for construction of a GTL plant with initial capacity to produce 96,000 barrels of liquid fuel per day. </a:t>
            </a:r>
          </a:p>
          <a:p>
            <a:pPr marL="800100" lvl="1" indent="-342900">
              <a:buFont typeface="Wingdings" panose="05000000000000000000" pitchFamily="2" charset="2"/>
              <a:buChar char="ü"/>
            </a:pPr>
            <a:endParaRPr lang="en-GB" dirty="0"/>
          </a:p>
          <a:p>
            <a:pPr marL="800100" lvl="1" indent="-342900">
              <a:buFont typeface="Wingdings" panose="05000000000000000000" pitchFamily="2" charset="2"/>
              <a:buChar char="ü"/>
            </a:pPr>
            <a:r>
              <a:rPr lang="en-GB" dirty="0"/>
              <a:t>Royal Dutch Shell signed another agreement with ENH, which led to a pre-feasibility study being launched for a GTL unit</a:t>
            </a:r>
          </a:p>
          <a:p>
            <a:pPr lvl="2">
              <a:spcBef>
                <a:spcPts val="0"/>
              </a:spcBef>
            </a:pPr>
            <a:endParaRPr lang="en-GB" dirty="0"/>
          </a:p>
        </p:txBody>
      </p:sp>
      <p:sp>
        <p:nvSpPr>
          <p:cNvPr id="3" name="Rectangle 2"/>
          <p:cNvSpPr/>
          <p:nvPr/>
        </p:nvSpPr>
        <p:spPr>
          <a:xfrm>
            <a:off x="398929" y="5583473"/>
            <a:ext cx="10735236" cy="1077218"/>
          </a:xfrm>
          <a:prstGeom prst="rect">
            <a:avLst/>
          </a:prstGeom>
        </p:spPr>
        <p:txBody>
          <a:bodyPr wrap="square">
            <a:spAutoFit/>
          </a:bodyPr>
          <a:lstStyle/>
          <a:p>
            <a:r>
              <a:rPr lang="en-MY" sz="2000" dirty="0"/>
              <a:t>Due to this fact, </a:t>
            </a:r>
            <a:r>
              <a:rPr lang="en-MY" sz="2000" dirty="0" smtClean="0"/>
              <a:t>arises </a:t>
            </a:r>
            <a:r>
              <a:rPr lang="en-MY" sz="2000" dirty="0"/>
              <a:t>the following </a:t>
            </a:r>
            <a:r>
              <a:rPr lang="en-MY" sz="2000" i="1" dirty="0"/>
              <a:t>research question:</a:t>
            </a:r>
            <a:endParaRPr lang="en-US" sz="2000" dirty="0"/>
          </a:p>
          <a:p>
            <a:pPr lvl="1"/>
            <a:r>
              <a:rPr lang="en-US" sz="2200" b="1" i="1" dirty="0"/>
              <a:t>“</a:t>
            </a:r>
            <a:r>
              <a:rPr lang="en-GB" sz="2200" b="1" i="1" dirty="0"/>
              <a:t>What will be the effect on Mozambique economy when using GTL fuels instead of importing it?</a:t>
            </a:r>
            <a:endParaRPr lang="en-US" sz="2200" b="1" i="1" dirty="0"/>
          </a:p>
        </p:txBody>
      </p:sp>
      <p:sp>
        <p:nvSpPr>
          <p:cNvPr id="4" name="Rectangle 3"/>
          <p:cNvSpPr/>
          <p:nvPr/>
        </p:nvSpPr>
        <p:spPr>
          <a:xfrm>
            <a:off x="398929" y="620109"/>
            <a:ext cx="11066929" cy="707886"/>
          </a:xfrm>
          <a:prstGeom prst="rect">
            <a:avLst/>
          </a:prstGeom>
        </p:spPr>
        <p:txBody>
          <a:bodyPr wrap="square">
            <a:spAutoFit/>
          </a:bodyPr>
          <a:lstStyle/>
          <a:p>
            <a:pPr>
              <a:spcBef>
                <a:spcPts val="0"/>
              </a:spcBef>
            </a:pPr>
            <a:r>
              <a:rPr lang="en-US" sz="2000" dirty="0"/>
              <a:t>The aims of study is to identify the effect on GDP when Mozambique use GTL Fuels to alleviates the dependence on imports traditional refined fuels derived from crude oil.</a:t>
            </a:r>
          </a:p>
        </p:txBody>
      </p:sp>
      <p:pic>
        <p:nvPicPr>
          <p:cNvPr id="5" name="Picture 4"/>
          <p:cNvPicPr>
            <a:picLocks noChangeAspect="1"/>
          </p:cNvPicPr>
          <p:nvPr/>
        </p:nvPicPr>
        <p:blipFill>
          <a:blip r:embed="rId2"/>
          <a:stretch>
            <a:fillRect/>
          </a:stretch>
        </p:blipFill>
        <p:spPr>
          <a:xfrm>
            <a:off x="6790765" y="1382404"/>
            <a:ext cx="5197848" cy="4314419"/>
          </a:xfrm>
          <a:prstGeom prst="rect">
            <a:avLst/>
          </a:prstGeom>
        </p:spPr>
      </p:pic>
    </p:spTree>
    <p:extLst>
      <p:ext uri="{BB962C8B-B14F-4D97-AF65-F5344CB8AC3E}">
        <p14:creationId xmlns:p14="http://schemas.microsoft.com/office/powerpoint/2010/main" val="1444520788"/>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35865" y="141668"/>
            <a:ext cx="10363200" cy="989841"/>
          </a:xfrm>
        </p:spPr>
        <p:txBody>
          <a:bodyPr/>
          <a:lstStyle/>
          <a:p>
            <a:r>
              <a:rPr lang="en-GB" sz="3200" b="1" dirty="0" smtClean="0">
                <a:solidFill>
                  <a:schemeClr val="tx1"/>
                </a:solidFill>
              </a:rPr>
              <a:t>2. </a:t>
            </a:r>
            <a:r>
              <a:rPr lang="en-GB" sz="2800" b="1" dirty="0" smtClean="0">
                <a:solidFill>
                  <a:schemeClr val="tx1"/>
                </a:solidFill>
                <a:latin typeface="Arial Black" panose="020B0A04020102020204" pitchFamily="34" charset="0"/>
              </a:rPr>
              <a:t>Theoretical Framework</a:t>
            </a:r>
            <a:r>
              <a:rPr lang="en-GB" sz="3200" b="1" dirty="0" smtClean="0">
                <a:solidFill>
                  <a:schemeClr val="tx1"/>
                </a:solidFill>
                <a:latin typeface="Arial Black" panose="020B0A04020102020204" pitchFamily="34" charset="0"/>
              </a:rPr>
              <a:t/>
            </a:r>
            <a:br>
              <a:rPr lang="en-GB" sz="3200" b="1" dirty="0" smtClean="0">
                <a:solidFill>
                  <a:schemeClr val="tx1"/>
                </a:solidFill>
                <a:latin typeface="Arial Black" panose="020B0A04020102020204" pitchFamily="34" charset="0"/>
              </a:rPr>
            </a:br>
            <a:r>
              <a:rPr lang="en-GB" sz="3200" b="1" dirty="0" smtClean="0">
                <a:solidFill>
                  <a:schemeClr val="tx1"/>
                </a:solidFill>
                <a:latin typeface="Arial Black" panose="020B0A04020102020204" pitchFamily="34" charset="0"/>
              </a:rPr>
              <a:t>	</a:t>
            </a:r>
            <a:r>
              <a:rPr lang="en-GB" sz="2400" b="1" u="sng" dirty="0" smtClean="0">
                <a:solidFill>
                  <a:schemeClr val="tx1"/>
                </a:solidFill>
                <a:latin typeface="Arial Black" panose="020B0A04020102020204" pitchFamily="34" charset="0"/>
              </a:rPr>
              <a:t>2.1. Strategic </a:t>
            </a:r>
            <a:r>
              <a:rPr lang="en-GB" sz="2400" b="1" u="sng" dirty="0">
                <a:solidFill>
                  <a:schemeClr val="tx1"/>
                </a:solidFill>
                <a:latin typeface="Arial Black" panose="020B0A04020102020204" pitchFamily="34" charset="0"/>
              </a:rPr>
              <a:t>Justification </a:t>
            </a:r>
            <a:endParaRPr lang="en-US" sz="2400" b="1" u="sng" dirty="0">
              <a:solidFill>
                <a:schemeClr val="tx1"/>
              </a:solidFill>
              <a:latin typeface="Arial Black" panose="020B0A04020102020204" pitchFamily="34" charset="0"/>
            </a:endParaRPr>
          </a:p>
        </p:txBody>
      </p:sp>
      <p:sp>
        <p:nvSpPr>
          <p:cNvPr id="3" name="Content Placeholder 2"/>
          <p:cNvSpPr>
            <a:spLocks noGrp="1"/>
          </p:cNvSpPr>
          <p:nvPr>
            <p:ph idx="1"/>
          </p:nvPr>
        </p:nvSpPr>
        <p:spPr>
          <a:xfrm>
            <a:off x="497541" y="1484047"/>
            <a:ext cx="11026588" cy="5078791"/>
          </a:xfrm>
        </p:spPr>
        <p:txBody>
          <a:bodyPr>
            <a:normAutofit/>
          </a:bodyPr>
          <a:lstStyle/>
          <a:p>
            <a:pPr>
              <a:spcBef>
                <a:spcPts val="0"/>
              </a:spcBef>
            </a:pPr>
            <a:r>
              <a:rPr lang="en-US" sz="2400" dirty="0"/>
              <a:t>O</a:t>
            </a:r>
            <a:r>
              <a:rPr lang="en-US" sz="2400" dirty="0" smtClean="0"/>
              <a:t>pportunity </a:t>
            </a:r>
            <a:r>
              <a:rPr lang="en-US" sz="2400" dirty="0"/>
              <a:t>to Mozambique start producing </a:t>
            </a:r>
            <a:r>
              <a:rPr lang="en-US" sz="2400" dirty="0" smtClean="0"/>
              <a:t>refined </a:t>
            </a:r>
            <a:r>
              <a:rPr lang="en-US" sz="2400" dirty="0"/>
              <a:t>fuels products derived from local natural </a:t>
            </a:r>
            <a:r>
              <a:rPr lang="en-US" sz="2400" dirty="0" smtClean="0"/>
              <a:t>gas such </a:t>
            </a:r>
            <a:r>
              <a:rPr lang="en-US" sz="2400" dirty="0"/>
              <a:t>gasoline, diesel and waxes. </a:t>
            </a:r>
          </a:p>
          <a:p>
            <a:pPr marL="0" lvl="1">
              <a:spcBef>
                <a:spcPts val="0"/>
              </a:spcBef>
            </a:pPr>
            <a:endParaRPr lang="en-GB" dirty="0" smtClean="0"/>
          </a:p>
          <a:p>
            <a:pPr>
              <a:spcBef>
                <a:spcPts val="0"/>
              </a:spcBef>
            </a:pPr>
            <a:r>
              <a:rPr lang="en-GB" sz="2400" dirty="0" smtClean="0"/>
              <a:t>In </a:t>
            </a:r>
            <a:r>
              <a:rPr lang="en-GB" sz="2400" dirty="0"/>
              <a:t>our days refined crude oil is the main source of automotive fuels and demand increases year-by-year. Crude oil is also a limited resource. </a:t>
            </a:r>
            <a:endParaRPr lang="en-GB" sz="2400" dirty="0" smtClean="0"/>
          </a:p>
          <a:p>
            <a:pPr lvl="1">
              <a:spcBef>
                <a:spcPts val="0"/>
              </a:spcBef>
            </a:pPr>
            <a:endParaRPr lang="en-GB" sz="2200" b="1" dirty="0" smtClean="0"/>
          </a:p>
          <a:p>
            <a:pPr lvl="1">
              <a:spcBef>
                <a:spcPts val="0"/>
              </a:spcBef>
            </a:pPr>
            <a:r>
              <a:rPr lang="en-GB" sz="2200" b="1" dirty="0" smtClean="0"/>
              <a:t>Will </a:t>
            </a:r>
            <a:r>
              <a:rPr lang="en-GB" sz="2200" b="1" dirty="0"/>
              <a:t>be a stage in history that: </a:t>
            </a:r>
            <a:endParaRPr lang="en-US" sz="2200" b="1" dirty="0"/>
          </a:p>
          <a:p>
            <a:pPr lvl="2">
              <a:spcBef>
                <a:spcPts val="0"/>
              </a:spcBef>
            </a:pPr>
            <a:r>
              <a:rPr lang="en-GB" sz="2200" dirty="0"/>
              <a:t>The demand on crude oil exceeds the supply (peak oil), </a:t>
            </a:r>
            <a:r>
              <a:rPr lang="en-GB" sz="2200" i="1" dirty="0"/>
              <a:t>or </a:t>
            </a:r>
            <a:endParaRPr lang="en-US" sz="2200" dirty="0"/>
          </a:p>
          <a:p>
            <a:pPr lvl="1">
              <a:spcBef>
                <a:spcPts val="0"/>
              </a:spcBef>
            </a:pPr>
            <a:endParaRPr lang="en-GB" sz="2200" dirty="0" smtClean="0"/>
          </a:p>
          <a:p>
            <a:pPr lvl="2">
              <a:spcBef>
                <a:spcPts val="0"/>
              </a:spcBef>
            </a:pPr>
            <a:r>
              <a:rPr lang="en-GB" sz="2200" dirty="0" smtClean="0"/>
              <a:t>New </a:t>
            </a:r>
            <a:r>
              <a:rPr lang="en-GB" sz="2200" dirty="0"/>
              <a:t>technology and alternative energy resources will be gradually necessary to replace the traditional crude oil, as a primary font of motor energy. </a:t>
            </a:r>
            <a:endParaRPr lang="en-US" sz="2200" dirty="0"/>
          </a:p>
          <a:p>
            <a:pPr marL="914400" lvl="2" indent="0">
              <a:spcBef>
                <a:spcPts val="0"/>
              </a:spcBef>
              <a:buNone/>
            </a:pPr>
            <a:endParaRPr lang="en-US" sz="2200" dirty="0"/>
          </a:p>
          <a:p>
            <a:r>
              <a:rPr lang="en-US" sz="2400" dirty="0"/>
              <a:t>Gas-to-liquids conversion enables the production of similar products as are presently produced from crude oil.</a:t>
            </a:r>
            <a:endParaRPr lang="en-US" sz="2200" dirty="0"/>
          </a:p>
        </p:txBody>
      </p:sp>
      <p:sp>
        <p:nvSpPr>
          <p:cNvPr id="4" name="Slide Number Placeholder 3"/>
          <p:cNvSpPr>
            <a:spLocks noGrp="1"/>
          </p:cNvSpPr>
          <p:nvPr>
            <p:ph type="sldNum" sz="quarter" idx="12"/>
          </p:nvPr>
        </p:nvSpPr>
        <p:spPr/>
        <p:txBody>
          <a:bodyPr/>
          <a:lstStyle/>
          <a:p>
            <a:pPr>
              <a:defRPr/>
            </a:pPr>
            <a:fld id="{43F0C520-F609-4F7E-B037-26F9FD2BDCC6}" type="slidenum">
              <a:rPr lang="en-US" altLang="en-US" smtClean="0"/>
              <a:pPr>
                <a:defRPr/>
              </a:pPr>
              <a:t>5</a:t>
            </a:fld>
            <a:endParaRPr lang="en-US" altLang="en-US"/>
          </a:p>
        </p:txBody>
      </p:sp>
    </p:spTree>
    <p:extLst>
      <p:ext uri="{BB962C8B-B14F-4D97-AF65-F5344CB8AC3E}">
        <p14:creationId xmlns:p14="http://schemas.microsoft.com/office/powerpoint/2010/main" val="3328816725"/>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40027" y="209550"/>
            <a:ext cx="11253989" cy="743600"/>
          </a:xfrm>
        </p:spPr>
        <p:txBody>
          <a:bodyPr>
            <a:normAutofit fontScale="90000"/>
          </a:bodyPr>
          <a:lstStyle/>
          <a:p>
            <a:pPr lvl="1"/>
            <a:r>
              <a:rPr lang="en-GB" sz="2700" b="1" dirty="0" smtClean="0">
                <a:solidFill>
                  <a:schemeClr val="tx1"/>
                </a:solidFill>
                <a:latin typeface="Arial Black" panose="020B0A04020102020204" pitchFamily="34" charset="0"/>
              </a:rPr>
              <a:t>2.2. Economic Justification:  </a:t>
            </a:r>
            <a:r>
              <a:rPr lang="en-GB" sz="2000" dirty="0">
                <a:solidFill>
                  <a:schemeClr val="tx1"/>
                </a:solidFill>
              </a:rPr>
              <a:t>There is an economic incentive for gas-to-liquids conversion when there is a meaningful price difference between natural gas and crude </a:t>
            </a:r>
            <a:r>
              <a:rPr lang="en-GB" sz="2000" dirty="0" smtClean="0">
                <a:solidFill>
                  <a:schemeClr val="tx1"/>
                </a:solidFill>
              </a:rPr>
              <a:t>oil…..</a:t>
            </a:r>
            <a:endParaRPr lang="en-GB" sz="2000" b="1" dirty="0">
              <a:solidFill>
                <a:schemeClr val="tx1"/>
              </a:solidFill>
            </a:endParaRPr>
          </a:p>
        </p:txBody>
      </p:sp>
      <p:sp>
        <p:nvSpPr>
          <p:cNvPr id="4" name="Slide Number Placeholder 3"/>
          <p:cNvSpPr>
            <a:spLocks noGrp="1"/>
          </p:cNvSpPr>
          <p:nvPr>
            <p:ph type="sldNum" sz="quarter" idx="12"/>
          </p:nvPr>
        </p:nvSpPr>
        <p:spPr>
          <a:xfrm>
            <a:off x="11253360" y="6187427"/>
            <a:ext cx="633840" cy="439291"/>
          </a:xfrm>
        </p:spPr>
        <p:txBody>
          <a:bodyPr/>
          <a:lstStyle/>
          <a:p>
            <a:pPr>
              <a:defRPr/>
            </a:pPr>
            <a:fld id="{43F0C520-F609-4F7E-B037-26F9FD2BDCC6}" type="slidenum">
              <a:rPr lang="en-US" altLang="en-US" smtClean="0"/>
              <a:pPr>
                <a:defRPr/>
              </a:pPr>
              <a:t>6</a:t>
            </a:fld>
            <a:endParaRPr lang="en-US" altLang="en-US" dirty="0"/>
          </a:p>
        </p:txBody>
      </p:sp>
      <p:graphicFrame>
        <p:nvGraphicFramePr>
          <p:cNvPr id="7" name="Table 6"/>
          <p:cNvGraphicFramePr>
            <a:graphicFrameLocks noGrp="1"/>
          </p:cNvGraphicFramePr>
          <p:nvPr>
            <p:extLst>
              <p:ext uri="{D42A27DB-BD31-4B8C-83A1-F6EECF244321}">
                <p14:modId xmlns:p14="http://schemas.microsoft.com/office/powerpoint/2010/main" val="1146590602"/>
              </p:ext>
            </p:extLst>
          </p:nvPr>
        </p:nvGraphicFramePr>
        <p:xfrm>
          <a:off x="6548939" y="1906318"/>
          <a:ext cx="5471611" cy="4039801"/>
        </p:xfrm>
        <a:graphic>
          <a:graphicData uri="http://schemas.openxmlformats.org/drawingml/2006/table">
            <a:tbl>
              <a:tblPr firstRow="1" firstCol="1" bandRow="1">
                <a:tableStyleId>{F5AB1C69-6EDB-4FF4-983F-18BD219EF322}</a:tableStyleId>
              </a:tblPr>
              <a:tblGrid>
                <a:gridCol w="1129783"/>
                <a:gridCol w="1109620"/>
                <a:gridCol w="746939"/>
                <a:gridCol w="1317328"/>
                <a:gridCol w="1167941"/>
              </a:tblGrid>
              <a:tr h="942042">
                <a:tc>
                  <a:txBody>
                    <a:bodyPr/>
                    <a:lstStyle/>
                    <a:p>
                      <a:pPr algn="ctr">
                        <a:lnSpc>
                          <a:spcPct val="107000"/>
                        </a:lnSpc>
                        <a:spcAft>
                          <a:spcPts val="0"/>
                        </a:spcAft>
                      </a:pPr>
                      <a:r>
                        <a:rPr lang="en-GB" sz="2000" dirty="0">
                          <a:effectLst/>
                        </a:rPr>
                        <a:t>Feed Material</a:t>
                      </a:r>
                      <a:endParaRPr lang="en-GB"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ctr"/>
                </a:tc>
                <a:tc gridSpan="2">
                  <a:txBody>
                    <a:bodyPr/>
                    <a:lstStyle/>
                    <a:p>
                      <a:pPr algn="ctr">
                        <a:lnSpc>
                          <a:spcPct val="107000"/>
                        </a:lnSpc>
                        <a:spcAft>
                          <a:spcPts val="0"/>
                        </a:spcAft>
                      </a:pPr>
                      <a:r>
                        <a:rPr lang="en-GB" sz="2000" dirty="0">
                          <a:effectLst/>
                        </a:rPr>
                        <a:t>Feed Cost</a:t>
                      </a:r>
                      <a:endParaRPr lang="en-GB"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hMerge="1">
                  <a:txBody>
                    <a:bodyPr/>
                    <a:lstStyle/>
                    <a:p>
                      <a:endParaRPr lang="en-GB"/>
                    </a:p>
                  </a:txBody>
                  <a:tcPr/>
                </a:tc>
                <a:tc>
                  <a:txBody>
                    <a:bodyPr/>
                    <a:lstStyle/>
                    <a:p>
                      <a:pPr algn="ctr">
                        <a:lnSpc>
                          <a:spcPct val="107000"/>
                        </a:lnSpc>
                        <a:spcAft>
                          <a:spcPts val="0"/>
                        </a:spcAft>
                      </a:pPr>
                      <a:r>
                        <a:rPr lang="en-GB" sz="2000" dirty="0">
                          <a:effectLst/>
                        </a:rPr>
                        <a:t>Efficiency</a:t>
                      </a:r>
                      <a:endParaRPr lang="en-GB" sz="20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c>
                  <a:txBody>
                    <a:bodyPr/>
                    <a:lstStyle/>
                    <a:p>
                      <a:pPr algn="ctr">
                        <a:lnSpc>
                          <a:spcPct val="107000"/>
                        </a:lnSpc>
                        <a:spcAft>
                          <a:spcPts val="0"/>
                        </a:spcAft>
                      </a:pPr>
                      <a:r>
                        <a:rPr lang="en-GB" sz="2200" dirty="0">
                          <a:effectLst/>
                        </a:rPr>
                        <a:t>Effective Cost</a:t>
                      </a:r>
                      <a:endParaRPr lang="en-GB" sz="2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tc>
              </a:tr>
              <a:tr h="712743">
                <a:tc>
                  <a:txBody>
                    <a:bodyPr/>
                    <a:lstStyle/>
                    <a:p>
                      <a:pPr algn="ctr">
                        <a:lnSpc>
                          <a:spcPct val="107000"/>
                        </a:lnSpc>
                      </a:pPr>
                      <a:endParaRPr lang="en-GB" sz="1800" dirty="0">
                        <a:solidFill>
                          <a:schemeClr val="tx1"/>
                        </a:solidFill>
                        <a:effectLst/>
                        <a:latin typeface="+mn-lt"/>
                      </a:endParaRPr>
                    </a:p>
                  </a:txBody>
                  <a:tcPr marL="68580" marR="68580" marT="0" marB="0" anchor="b"/>
                </a:tc>
                <a:tc>
                  <a:txBody>
                    <a:bodyPr/>
                    <a:lstStyle/>
                    <a:p>
                      <a:pPr algn="ctr">
                        <a:lnSpc>
                          <a:spcPct val="107000"/>
                        </a:lnSpc>
                        <a:spcAft>
                          <a:spcPts val="0"/>
                        </a:spcAft>
                      </a:pPr>
                      <a:r>
                        <a:rPr lang="en-GB" sz="2000" dirty="0">
                          <a:effectLst/>
                        </a:rPr>
                        <a:t>$/</a:t>
                      </a:r>
                      <a:r>
                        <a:rPr lang="en-GB" sz="2000" dirty="0" err="1" smtClean="0">
                          <a:effectLst/>
                        </a:rPr>
                        <a:t>bbleqv</a:t>
                      </a:r>
                      <a:endParaRPr lang="en-GB"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2000" dirty="0">
                          <a:effectLst/>
                        </a:rPr>
                        <a:t>$/GJ</a:t>
                      </a:r>
                      <a:endParaRPr lang="en-GB"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2000" dirty="0">
                          <a:effectLst/>
                        </a:rPr>
                        <a:t>(%) </a:t>
                      </a:r>
                      <a:r>
                        <a:rPr lang="en-GB" sz="2000" dirty="0" smtClean="0">
                          <a:effectLst/>
                        </a:rPr>
                        <a:t>a</a:t>
                      </a:r>
                      <a:endParaRPr lang="en-GB"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2000" dirty="0">
                          <a:effectLst/>
                        </a:rPr>
                        <a:t>$/</a:t>
                      </a:r>
                      <a:r>
                        <a:rPr lang="en-GB" sz="2000" dirty="0" err="1" smtClean="0">
                          <a:effectLst/>
                        </a:rPr>
                        <a:t>bbleqv</a:t>
                      </a:r>
                      <a:endParaRPr lang="en-GB"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912663">
                <a:tc>
                  <a:txBody>
                    <a:bodyPr/>
                    <a:lstStyle/>
                    <a:p>
                      <a:pPr algn="ctr">
                        <a:lnSpc>
                          <a:spcPct val="107000"/>
                        </a:lnSpc>
                        <a:spcAft>
                          <a:spcPts val="0"/>
                        </a:spcAft>
                      </a:pPr>
                      <a:r>
                        <a:rPr lang="en-GB" sz="2000" dirty="0">
                          <a:effectLst/>
                        </a:rPr>
                        <a:t>Natural gas</a:t>
                      </a:r>
                      <a:endParaRPr lang="en-GB"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2400" dirty="0">
                          <a:solidFill>
                            <a:schemeClr val="bg1">
                              <a:lumMod val="65000"/>
                            </a:schemeClr>
                          </a:solidFill>
                          <a:effectLst/>
                        </a:rPr>
                        <a:t>28</a:t>
                      </a:r>
                      <a:endParaRPr lang="en-GB" sz="2400" b="1" dirty="0">
                        <a:solidFill>
                          <a:schemeClr val="bg1">
                            <a:lumMod val="6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2400" dirty="0">
                          <a:solidFill>
                            <a:schemeClr val="bg1">
                              <a:lumMod val="65000"/>
                            </a:schemeClr>
                          </a:solidFill>
                          <a:effectLst/>
                        </a:rPr>
                        <a:t>5</a:t>
                      </a:r>
                      <a:endParaRPr lang="en-GB" sz="2400" b="1" dirty="0">
                        <a:solidFill>
                          <a:schemeClr val="bg1">
                            <a:lumMod val="6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2400" dirty="0">
                          <a:solidFill>
                            <a:schemeClr val="bg1">
                              <a:lumMod val="65000"/>
                            </a:schemeClr>
                          </a:solidFill>
                          <a:effectLst/>
                        </a:rPr>
                        <a:t>75</a:t>
                      </a:r>
                      <a:endParaRPr lang="en-GB" sz="2400" b="1" dirty="0">
                        <a:solidFill>
                          <a:schemeClr val="bg1">
                            <a:lumMod val="6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2400" b="1" dirty="0">
                          <a:solidFill>
                            <a:srgbClr val="002060"/>
                          </a:solidFill>
                          <a:effectLst/>
                        </a:rPr>
                        <a:t>37</a:t>
                      </a:r>
                      <a:endParaRPr lang="en-GB"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667140">
                <a:tc>
                  <a:txBody>
                    <a:bodyPr/>
                    <a:lstStyle/>
                    <a:p>
                      <a:pPr algn="ctr">
                        <a:lnSpc>
                          <a:spcPct val="107000"/>
                        </a:lnSpc>
                        <a:spcAft>
                          <a:spcPts val="0"/>
                        </a:spcAft>
                      </a:pPr>
                      <a:r>
                        <a:rPr lang="en-GB" sz="2000" dirty="0">
                          <a:effectLst/>
                        </a:rPr>
                        <a:t>Crude oil</a:t>
                      </a:r>
                      <a:endParaRPr lang="en-GB" sz="200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2400">
                          <a:solidFill>
                            <a:schemeClr val="bg1">
                              <a:lumMod val="65000"/>
                            </a:schemeClr>
                          </a:solidFill>
                          <a:effectLst/>
                        </a:rPr>
                        <a:t>100</a:t>
                      </a:r>
                      <a:endParaRPr lang="en-GB" sz="2400" b="1">
                        <a:solidFill>
                          <a:schemeClr val="bg1">
                            <a:lumMod val="6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2400" dirty="0">
                          <a:solidFill>
                            <a:schemeClr val="bg1">
                              <a:lumMod val="65000"/>
                            </a:schemeClr>
                          </a:solidFill>
                          <a:effectLst/>
                        </a:rPr>
                        <a:t>18</a:t>
                      </a:r>
                      <a:endParaRPr lang="en-GB" sz="2400" b="1" dirty="0">
                        <a:solidFill>
                          <a:schemeClr val="bg1">
                            <a:lumMod val="6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2400" dirty="0">
                          <a:solidFill>
                            <a:schemeClr val="bg1">
                              <a:lumMod val="65000"/>
                            </a:schemeClr>
                          </a:solidFill>
                          <a:effectLst/>
                        </a:rPr>
                        <a:t>89</a:t>
                      </a:r>
                      <a:endParaRPr lang="en-GB" sz="2400" b="1" dirty="0">
                        <a:solidFill>
                          <a:schemeClr val="bg1">
                            <a:lumMod val="6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07000"/>
                        </a:lnSpc>
                        <a:spcAft>
                          <a:spcPts val="0"/>
                        </a:spcAft>
                      </a:pPr>
                      <a:r>
                        <a:rPr lang="en-GB" sz="2400" b="1" dirty="0">
                          <a:solidFill>
                            <a:srgbClr val="002060"/>
                          </a:solidFill>
                          <a:effectLst/>
                        </a:rPr>
                        <a:t>113</a:t>
                      </a:r>
                      <a:endParaRPr lang="en-GB"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805213">
                <a:tc gridSpan="5">
                  <a:txBody>
                    <a:bodyPr/>
                    <a:lstStyle/>
                    <a:p>
                      <a:pPr algn="ctr">
                        <a:lnSpc>
                          <a:spcPct val="107000"/>
                        </a:lnSpc>
                        <a:spcAft>
                          <a:spcPts val="0"/>
                        </a:spcAft>
                      </a:pPr>
                      <a:r>
                        <a:rPr lang="en-GB" sz="2000" dirty="0">
                          <a:effectLst/>
                        </a:rPr>
                        <a:t>a LPG, gasoline, jet fuel, diesel fuel and fuel oil products</a:t>
                      </a:r>
                      <a:endParaRPr lang="en-GB" sz="2000" b="0" dirty="0">
                        <a:solidFill>
                          <a:schemeClr val="tx1"/>
                        </a:solidFill>
                        <a:effectLst/>
                        <a:latin typeface="+mn-lt"/>
                        <a:ea typeface="Calibri" panose="020F0502020204030204" pitchFamily="34" charset="0"/>
                        <a:cs typeface="Times New Roman" panose="02020603050405020304" pitchFamily="18" charset="0"/>
                      </a:endParaRPr>
                    </a:p>
                  </a:txBody>
                  <a:tcPr marL="68580" marR="68580" marT="0" marB="0" anchor="b"/>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tr>
            </a:tbl>
          </a:graphicData>
        </a:graphic>
      </p:graphicFrame>
      <p:sp>
        <p:nvSpPr>
          <p:cNvPr id="8" name="Rectangle 2"/>
          <p:cNvSpPr>
            <a:spLocks noChangeArrowheads="1"/>
          </p:cNvSpPr>
          <p:nvPr/>
        </p:nvSpPr>
        <p:spPr bwMode="auto">
          <a:xfrm>
            <a:off x="6286500" y="1122427"/>
            <a:ext cx="5734050" cy="769441"/>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lvl="0" algn="ctr" eaLnBrk="0" fontAlgn="base" hangingPunct="0">
              <a:spcBef>
                <a:spcPct val="0"/>
              </a:spcBef>
              <a:spcAft>
                <a:spcPct val="0"/>
              </a:spcAft>
            </a:pPr>
            <a:r>
              <a:rPr lang="en-GB" sz="2200" b="1" i="1" dirty="0"/>
              <a:t>TABLE </a:t>
            </a:r>
            <a:r>
              <a:rPr lang="en-GB" sz="2200" b="1" i="1" dirty="0" smtClean="0"/>
              <a:t>2.2</a:t>
            </a:r>
            <a:r>
              <a:rPr lang="en-GB" sz="2200" b="1" dirty="0" smtClean="0"/>
              <a:t> </a:t>
            </a:r>
            <a:r>
              <a:rPr lang="en-GB" altLang="en-US" sz="2200" b="1" dirty="0" smtClean="0"/>
              <a:t>Price</a:t>
            </a:r>
            <a:r>
              <a:rPr kumimoji="0" lang="en-GB" altLang="en-US" sz="2200" b="1" i="0" u="none" strike="noStrike" cap="none" normalizeH="0" baseline="0" dirty="0" smtClean="0">
                <a:ln>
                  <a:noFill/>
                </a:ln>
                <a:solidFill>
                  <a:schemeClr val="tx1"/>
                </a:solidFill>
                <a:effectLst/>
                <a:ea typeface="Calibri" panose="020F0502020204030204" pitchFamily="34" charset="0"/>
                <a:cs typeface="Times New Roman" panose="02020603050405020304" pitchFamily="18" charset="0"/>
              </a:rPr>
              <a:t> difference between natural gas and crude oil</a:t>
            </a:r>
            <a:endParaRPr kumimoji="0" lang="en-GB" altLang="en-US" sz="2200" b="1" i="0" u="none" strike="noStrike" cap="none" normalizeH="0" baseline="0" dirty="0" smtClean="0">
              <a:ln>
                <a:noFill/>
              </a:ln>
              <a:solidFill>
                <a:schemeClr val="tx1"/>
              </a:solidFill>
              <a:effectLst/>
            </a:endParaRPr>
          </a:p>
        </p:txBody>
      </p:sp>
      <p:sp>
        <p:nvSpPr>
          <p:cNvPr id="5" name="Rectangle 4"/>
          <p:cNvSpPr/>
          <p:nvPr/>
        </p:nvSpPr>
        <p:spPr>
          <a:xfrm>
            <a:off x="7762770" y="6282691"/>
            <a:ext cx="3027880" cy="338554"/>
          </a:xfrm>
          <a:prstGeom prst="rect">
            <a:avLst/>
          </a:prstGeom>
        </p:spPr>
        <p:txBody>
          <a:bodyPr wrap="none">
            <a:spAutoFit/>
          </a:bodyPr>
          <a:lstStyle/>
          <a:p>
            <a:r>
              <a:rPr lang="en-GB" altLang="en-US" sz="1600" b="1" dirty="0">
                <a:latin typeface="Times New Roman" panose="02020603050405020304" pitchFamily="18" charset="0"/>
                <a:ea typeface="Calibri" panose="020F0502020204030204" pitchFamily="34" charset="0"/>
                <a:cs typeface="Times New Roman" panose="02020603050405020304" pitchFamily="18" charset="0"/>
              </a:rPr>
              <a:t>Source: (Arno de Klerk, 01/2012</a:t>
            </a:r>
            <a:endParaRPr lang="en-GB" sz="1600" b="1" dirty="0"/>
          </a:p>
        </p:txBody>
      </p:sp>
      <p:graphicFrame>
        <p:nvGraphicFramePr>
          <p:cNvPr id="9" name="Table 8"/>
          <p:cNvGraphicFramePr>
            <a:graphicFrameLocks noGrp="1"/>
          </p:cNvGraphicFramePr>
          <p:nvPr>
            <p:extLst>
              <p:ext uri="{D42A27DB-BD31-4B8C-83A1-F6EECF244321}">
                <p14:modId xmlns:p14="http://schemas.microsoft.com/office/powerpoint/2010/main" val="4230640877"/>
              </p:ext>
            </p:extLst>
          </p:nvPr>
        </p:nvGraphicFramePr>
        <p:xfrm>
          <a:off x="205829" y="1886257"/>
          <a:ext cx="6080671" cy="4141975"/>
        </p:xfrm>
        <a:graphic>
          <a:graphicData uri="http://schemas.openxmlformats.org/drawingml/2006/table">
            <a:tbl>
              <a:tblPr firstRow="1" firstCol="1" bandRow="1">
                <a:tableStyleId>{F5AB1C69-6EDB-4FF4-983F-18BD219EF322}</a:tableStyleId>
              </a:tblPr>
              <a:tblGrid>
                <a:gridCol w="3382552"/>
                <a:gridCol w="1634537"/>
                <a:gridCol w="1063582"/>
              </a:tblGrid>
              <a:tr h="513075">
                <a:tc gridSpan="3">
                  <a:txBody>
                    <a:bodyPr/>
                    <a:lstStyle/>
                    <a:p>
                      <a:pPr algn="ctr">
                        <a:lnSpc>
                          <a:spcPct val="150000"/>
                        </a:lnSpc>
                        <a:spcAft>
                          <a:spcPts val="0"/>
                        </a:spcAft>
                      </a:pPr>
                      <a:r>
                        <a:rPr lang="en-US" sz="2200" dirty="0" smtClean="0">
                          <a:effectLst/>
                        </a:rPr>
                        <a:t>Expense </a:t>
                      </a:r>
                      <a:r>
                        <a:rPr lang="en-US" sz="2200" dirty="0">
                          <a:effectLst/>
                        </a:rPr>
                        <a:t>of GTL Fuel Unit Production in US$/</a:t>
                      </a:r>
                      <a:r>
                        <a:rPr lang="en-US" sz="2200" dirty="0" err="1" smtClean="0">
                          <a:effectLst/>
                        </a:rPr>
                        <a:t>Bbl</a:t>
                      </a:r>
                      <a:endParaRPr lang="en-GB" sz="220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hMerge="1">
                  <a:txBody>
                    <a:bodyPr/>
                    <a:lstStyle/>
                    <a:p>
                      <a:endParaRPr lang="en-GB"/>
                    </a:p>
                  </a:txBody>
                  <a:tcPr/>
                </a:tc>
                <a:tc hMerge="1">
                  <a:txBody>
                    <a:bodyPr/>
                    <a:lstStyle/>
                    <a:p>
                      <a:endParaRPr lang="en-GB"/>
                    </a:p>
                  </a:txBody>
                  <a:tcPr/>
                </a:tc>
              </a:tr>
              <a:tr h="506324">
                <a:tc>
                  <a:txBody>
                    <a:bodyPr/>
                    <a:lstStyle/>
                    <a:p>
                      <a:pPr algn="ctr">
                        <a:lnSpc>
                          <a:spcPct val="150000"/>
                        </a:lnSpc>
                        <a:spcAft>
                          <a:spcPts val="0"/>
                        </a:spcAft>
                      </a:pPr>
                      <a:r>
                        <a:rPr lang="en-US" sz="2000" dirty="0">
                          <a:effectLst/>
                        </a:rPr>
                        <a:t>Fetched Component</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dirty="0">
                          <a:effectLst/>
                        </a:rPr>
                        <a:t>Refinery</a:t>
                      </a:r>
                      <a:endParaRPr lang="en-GB"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dirty="0">
                          <a:effectLst/>
                        </a:rPr>
                        <a:t>GTL</a:t>
                      </a:r>
                      <a:endParaRPr lang="en-GB" sz="24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506324">
                <a:tc>
                  <a:txBody>
                    <a:bodyPr/>
                    <a:lstStyle/>
                    <a:p>
                      <a:pPr algn="ctr">
                        <a:lnSpc>
                          <a:spcPct val="150000"/>
                        </a:lnSpc>
                        <a:spcAft>
                          <a:spcPts val="0"/>
                        </a:spcAft>
                      </a:pPr>
                      <a:r>
                        <a:rPr lang="en-US" sz="2000" dirty="0">
                          <a:effectLst/>
                        </a:rPr>
                        <a:t>Natural Gas (@$0.50/</a:t>
                      </a:r>
                      <a:r>
                        <a:rPr lang="en-US" sz="2000" dirty="0" err="1">
                          <a:effectLst/>
                        </a:rPr>
                        <a:t>MMBtu</a:t>
                      </a:r>
                      <a:r>
                        <a:rPr lang="en-US" sz="2000" dirty="0">
                          <a:effectLst/>
                        </a:rPr>
                        <a:t>)</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pPr>
                      <a:endParaRPr lang="en-GB" sz="2000" b="1" dirty="0">
                        <a:solidFill>
                          <a:schemeClr val="tx1"/>
                        </a:solidFill>
                        <a:effectLst/>
                        <a:latin typeface="Calibri" panose="020F0502020204030204" pitchFamily="34" charset="0"/>
                      </a:endParaRPr>
                    </a:p>
                  </a:txBody>
                  <a:tcPr marL="68580" marR="68580" marT="0" marB="0" anchor="b"/>
                </a:tc>
                <a:tc>
                  <a:txBody>
                    <a:bodyPr/>
                    <a:lstStyle/>
                    <a:p>
                      <a:pPr algn="ctr">
                        <a:lnSpc>
                          <a:spcPct val="150000"/>
                        </a:lnSpc>
                        <a:spcAft>
                          <a:spcPts val="0"/>
                        </a:spcAft>
                      </a:pPr>
                      <a:r>
                        <a:rPr lang="en-US" sz="2000">
                          <a:effectLst/>
                        </a:rPr>
                        <a:t>$4.00</a:t>
                      </a:r>
                      <a:endParaRPr lang="en-GB" sz="2000" b="1">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506324">
                <a:tc>
                  <a:txBody>
                    <a:bodyPr/>
                    <a:lstStyle/>
                    <a:p>
                      <a:pPr algn="ctr">
                        <a:lnSpc>
                          <a:spcPct val="150000"/>
                        </a:lnSpc>
                        <a:spcAft>
                          <a:spcPts val="0"/>
                        </a:spcAft>
                      </a:pPr>
                      <a:r>
                        <a:rPr lang="en-US" sz="2000" dirty="0">
                          <a:effectLst/>
                        </a:rPr>
                        <a:t>+ Crude Oil (@$17/</a:t>
                      </a:r>
                      <a:r>
                        <a:rPr lang="en-US" sz="2000" dirty="0" err="1">
                          <a:effectLst/>
                        </a:rPr>
                        <a:t>Bbl</a:t>
                      </a:r>
                      <a:r>
                        <a:rPr lang="en-US" sz="2000" dirty="0">
                          <a:effectLst/>
                        </a:rPr>
                        <a:t>)</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000" dirty="0">
                          <a:effectLst/>
                        </a:rPr>
                        <a:t>$17.00</a:t>
                      </a:r>
                      <a:endParaRPr lang="en-GB" sz="2000" b="1"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nSpc>
                          <a:spcPct val="107000"/>
                        </a:lnSpc>
                      </a:pPr>
                      <a:endParaRPr lang="en-GB" sz="2000" b="1" dirty="0">
                        <a:solidFill>
                          <a:schemeClr val="tx1"/>
                        </a:solidFill>
                        <a:effectLst/>
                        <a:latin typeface="Calibri" panose="020F0502020204030204" pitchFamily="34" charset="0"/>
                      </a:endParaRPr>
                    </a:p>
                  </a:txBody>
                  <a:tcPr marL="68580" marR="68580" marT="0" marB="0" anchor="b"/>
                </a:tc>
              </a:tr>
              <a:tr h="506324">
                <a:tc>
                  <a:txBody>
                    <a:bodyPr/>
                    <a:lstStyle/>
                    <a:p>
                      <a:pPr algn="ctr">
                        <a:lnSpc>
                          <a:spcPct val="150000"/>
                        </a:lnSpc>
                        <a:spcAft>
                          <a:spcPts val="0"/>
                        </a:spcAft>
                      </a:pPr>
                      <a:r>
                        <a:rPr lang="en-US" sz="2000" dirty="0">
                          <a:effectLst/>
                        </a:rPr>
                        <a:t>+ Operating Costs</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000" dirty="0">
                          <a:solidFill>
                            <a:schemeClr val="bg1">
                              <a:lumMod val="65000"/>
                            </a:schemeClr>
                          </a:solidFill>
                          <a:effectLst/>
                        </a:rPr>
                        <a:t>2.5</a:t>
                      </a:r>
                      <a:endParaRPr lang="en-GB" sz="2000" b="1" dirty="0">
                        <a:solidFill>
                          <a:schemeClr val="bg1">
                            <a:lumMod val="6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000" dirty="0">
                          <a:solidFill>
                            <a:schemeClr val="bg1">
                              <a:lumMod val="65000"/>
                            </a:schemeClr>
                          </a:solidFill>
                          <a:effectLst/>
                        </a:rPr>
                        <a:t>3</a:t>
                      </a:r>
                      <a:endParaRPr lang="en-GB" sz="2000" b="1" dirty="0">
                        <a:solidFill>
                          <a:schemeClr val="bg1">
                            <a:lumMod val="6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506324">
                <a:tc>
                  <a:txBody>
                    <a:bodyPr/>
                    <a:lstStyle/>
                    <a:p>
                      <a:pPr algn="ctr">
                        <a:lnSpc>
                          <a:spcPct val="150000"/>
                        </a:lnSpc>
                        <a:spcAft>
                          <a:spcPts val="0"/>
                        </a:spcAft>
                      </a:pPr>
                      <a:r>
                        <a:rPr lang="en-US" sz="2000" dirty="0">
                          <a:effectLst/>
                        </a:rPr>
                        <a:t>Aggregate Cash Costs</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000" dirty="0">
                          <a:solidFill>
                            <a:schemeClr val="bg1">
                              <a:lumMod val="65000"/>
                            </a:schemeClr>
                          </a:solidFill>
                          <a:effectLst/>
                        </a:rPr>
                        <a:t>19.5</a:t>
                      </a:r>
                      <a:endParaRPr lang="en-GB" sz="2000" b="1" dirty="0">
                        <a:solidFill>
                          <a:schemeClr val="bg1">
                            <a:lumMod val="6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000" dirty="0">
                          <a:solidFill>
                            <a:schemeClr val="bg1">
                              <a:lumMod val="65000"/>
                            </a:schemeClr>
                          </a:solidFill>
                          <a:effectLst/>
                        </a:rPr>
                        <a:t>7</a:t>
                      </a:r>
                      <a:endParaRPr lang="en-GB" sz="2000" b="1" dirty="0">
                        <a:solidFill>
                          <a:schemeClr val="bg1">
                            <a:lumMod val="6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506324">
                <a:tc>
                  <a:txBody>
                    <a:bodyPr/>
                    <a:lstStyle/>
                    <a:p>
                      <a:pPr algn="ctr">
                        <a:lnSpc>
                          <a:spcPct val="150000"/>
                        </a:lnSpc>
                        <a:spcAft>
                          <a:spcPts val="0"/>
                        </a:spcAft>
                      </a:pPr>
                      <a:r>
                        <a:rPr lang="en-US" sz="2000" dirty="0">
                          <a:effectLst/>
                        </a:rPr>
                        <a:t>+ Capital Recovery, Taxes</a:t>
                      </a:r>
                      <a:endParaRPr lang="en-GB" sz="20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000" dirty="0">
                          <a:solidFill>
                            <a:schemeClr val="bg1">
                              <a:lumMod val="65000"/>
                            </a:schemeClr>
                          </a:solidFill>
                          <a:effectLst/>
                        </a:rPr>
                        <a:t>6.5</a:t>
                      </a:r>
                      <a:endParaRPr lang="en-GB" sz="2000" b="1" dirty="0">
                        <a:solidFill>
                          <a:schemeClr val="bg1">
                            <a:lumMod val="6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000" dirty="0">
                          <a:solidFill>
                            <a:schemeClr val="bg1">
                              <a:lumMod val="65000"/>
                            </a:schemeClr>
                          </a:solidFill>
                          <a:effectLst/>
                        </a:rPr>
                        <a:t>12</a:t>
                      </a:r>
                      <a:endParaRPr lang="en-GB" sz="2000" b="1" dirty="0">
                        <a:solidFill>
                          <a:schemeClr val="bg1">
                            <a:lumMod val="6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r h="506324">
                <a:tc>
                  <a:txBody>
                    <a:bodyPr/>
                    <a:lstStyle/>
                    <a:p>
                      <a:pPr algn="ctr">
                        <a:lnSpc>
                          <a:spcPct val="150000"/>
                        </a:lnSpc>
                        <a:spcAft>
                          <a:spcPts val="0"/>
                        </a:spcAft>
                      </a:pPr>
                      <a:r>
                        <a:rPr lang="en-US" sz="2200" dirty="0">
                          <a:effectLst/>
                        </a:rPr>
                        <a:t>Aggregate Cost to Produce</a:t>
                      </a:r>
                      <a:endParaRPr lang="en-GB" sz="2200" b="0" dirty="0">
                        <a:solidFill>
                          <a:schemeClr val="tx1"/>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b="1" dirty="0">
                          <a:solidFill>
                            <a:srgbClr val="002060"/>
                          </a:solidFill>
                          <a:effectLst/>
                        </a:rPr>
                        <a:t>$26.00</a:t>
                      </a:r>
                      <a:endParaRPr lang="en-GB"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c>
                  <a:txBody>
                    <a:bodyPr/>
                    <a:lstStyle/>
                    <a:p>
                      <a:pPr algn="ctr">
                        <a:lnSpc>
                          <a:spcPct val="150000"/>
                        </a:lnSpc>
                        <a:spcAft>
                          <a:spcPts val="0"/>
                        </a:spcAft>
                      </a:pPr>
                      <a:r>
                        <a:rPr lang="en-US" sz="2400" b="1" dirty="0">
                          <a:solidFill>
                            <a:srgbClr val="002060"/>
                          </a:solidFill>
                          <a:effectLst/>
                        </a:rPr>
                        <a:t>$19.00</a:t>
                      </a:r>
                      <a:endParaRPr lang="en-GB" sz="2400" b="1" dirty="0">
                        <a:solidFill>
                          <a:srgbClr val="002060"/>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tc>
              </a:tr>
            </a:tbl>
          </a:graphicData>
        </a:graphic>
      </p:graphicFrame>
      <p:sp>
        <p:nvSpPr>
          <p:cNvPr id="10" name="Rectangle 9"/>
          <p:cNvSpPr/>
          <p:nvPr/>
        </p:nvSpPr>
        <p:spPr>
          <a:xfrm>
            <a:off x="1792859" y="6430631"/>
            <a:ext cx="2404826" cy="338554"/>
          </a:xfrm>
          <a:prstGeom prst="rect">
            <a:avLst/>
          </a:prstGeom>
        </p:spPr>
        <p:txBody>
          <a:bodyPr wrap="none">
            <a:spAutoFit/>
          </a:bodyPr>
          <a:lstStyle/>
          <a:p>
            <a:r>
              <a:rPr lang="en-US" sz="1600" b="1" i="1" dirty="0">
                <a:latin typeface="Times New Roman" panose="02020603050405020304" pitchFamily="18" charset="0"/>
                <a:ea typeface="Times New Roman" panose="02020603050405020304" pitchFamily="18" charset="0"/>
              </a:rPr>
              <a:t>Source: </a:t>
            </a:r>
            <a:r>
              <a:rPr lang="en-MY" sz="1600" b="1" dirty="0">
                <a:latin typeface="Times New Roman" panose="02020603050405020304" pitchFamily="18" charset="0"/>
                <a:ea typeface="Times New Roman" panose="02020603050405020304" pitchFamily="18" charset="0"/>
              </a:rPr>
              <a:t>(Shen et al, 2002</a:t>
            </a:r>
            <a:r>
              <a:rPr lang="en-MY" sz="1600" dirty="0">
                <a:latin typeface="Times New Roman" panose="02020603050405020304" pitchFamily="18" charset="0"/>
                <a:ea typeface="Times New Roman" panose="02020603050405020304" pitchFamily="18" charset="0"/>
              </a:rPr>
              <a:t>)</a:t>
            </a:r>
            <a:endParaRPr lang="en-GB" sz="1600" dirty="0"/>
          </a:p>
        </p:txBody>
      </p:sp>
      <p:sp>
        <p:nvSpPr>
          <p:cNvPr id="11" name="Rectangle 10"/>
          <p:cNvSpPr/>
          <p:nvPr/>
        </p:nvSpPr>
        <p:spPr>
          <a:xfrm>
            <a:off x="205829" y="1136877"/>
            <a:ext cx="5220596" cy="769441"/>
          </a:xfrm>
          <a:prstGeom prst="rect">
            <a:avLst/>
          </a:prstGeom>
        </p:spPr>
        <p:txBody>
          <a:bodyPr wrap="none">
            <a:spAutoFit/>
          </a:bodyPr>
          <a:lstStyle/>
          <a:p>
            <a:pPr algn="ctr"/>
            <a:r>
              <a:rPr lang="en-GB" sz="2200" b="1" i="1" dirty="0"/>
              <a:t>TABLE 2. 1</a:t>
            </a:r>
            <a:r>
              <a:rPr lang="en-GB" sz="2200" b="1" i="1" dirty="0" smtClean="0"/>
              <a:t> </a:t>
            </a:r>
            <a:r>
              <a:rPr lang="en-GB" sz="2200" b="1" i="1" dirty="0" smtClean="0">
                <a:ea typeface="Calibri" panose="020F0502020204030204" pitchFamily="34" charset="0"/>
              </a:rPr>
              <a:t>Cost </a:t>
            </a:r>
            <a:r>
              <a:rPr lang="en-GB" sz="2200" b="1" i="1" dirty="0">
                <a:ea typeface="Calibri" panose="020F0502020204030204" pitchFamily="34" charset="0"/>
              </a:rPr>
              <a:t>of GTL Fuel Unit Production </a:t>
            </a:r>
            <a:endParaRPr lang="en-GB" sz="2200" b="1" i="1" dirty="0" smtClean="0">
              <a:ea typeface="Calibri" panose="020F0502020204030204" pitchFamily="34" charset="0"/>
            </a:endParaRPr>
          </a:p>
          <a:p>
            <a:pPr algn="ctr"/>
            <a:r>
              <a:rPr lang="en-GB" sz="2200" b="1" i="1" dirty="0" smtClean="0">
                <a:ea typeface="Calibri" panose="020F0502020204030204" pitchFamily="34" charset="0"/>
              </a:rPr>
              <a:t>in </a:t>
            </a:r>
            <a:r>
              <a:rPr lang="en-GB" sz="2200" b="1" i="1" dirty="0">
                <a:ea typeface="Calibri" panose="020F0502020204030204" pitchFamily="34" charset="0"/>
              </a:rPr>
              <a:t>US$/Barrel</a:t>
            </a:r>
            <a:endParaRPr lang="en-GB" sz="2200" b="1" dirty="0"/>
          </a:p>
        </p:txBody>
      </p:sp>
    </p:spTree>
    <p:extLst>
      <p:ext uri="{BB962C8B-B14F-4D97-AF65-F5344CB8AC3E}">
        <p14:creationId xmlns:p14="http://schemas.microsoft.com/office/powerpoint/2010/main" val="2345884856"/>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533" y="144699"/>
            <a:ext cx="5656568" cy="512123"/>
          </a:xfrm>
        </p:spPr>
        <p:txBody>
          <a:bodyPr/>
          <a:lstStyle/>
          <a:p>
            <a:r>
              <a:rPr lang="en-MY" sz="2400" b="1" dirty="0" smtClean="0">
                <a:solidFill>
                  <a:schemeClr val="tx1"/>
                </a:solidFill>
                <a:latin typeface="Arial Black" panose="020B0A04020102020204" pitchFamily="34" charset="0"/>
              </a:rPr>
              <a:t>2.3. Framework Diagram</a:t>
            </a:r>
            <a:endParaRPr lang="en-GB" sz="2400" b="1" dirty="0">
              <a:solidFill>
                <a:schemeClr val="tx1"/>
              </a:solidFill>
              <a:latin typeface="Arial Black" panose="020B0A04020102020204" pitchFamily="34" charset="0"/>
            </a:endParaRPr>
          </a:p>
        </p:txBody>
      </p:sp>
      <p:sp>
        <p:nvSpPr>
          <p:cNvPr id="4" name="Slide Number Placeholder 3"/>
          <p:cNvSpPr>
            <a:spLocks noGrp="1"/>
          </p:cNvSpPr>
          <p:nvPr>
            <p:ph type="sldNum" sz="quarter" idx="12"/>
          </p:nvPr>
        </p:nvSpPr>
        <p:spPr>
          <a:xfrm>
            <a:off x="11453611" y="6132383"/>
            <a:ext cx="609600" cy="457200"/>
          </a:xfrm>
        </p:spPr>
        <p:txBody>
          <a:bodyPr/>
          <a:lstStyle/>
          <a:p>
            <a:pPr>
              <a:defRPr/>
            </a:pPr>
            <a:fld id="{43F0C520-F609-4F7E-B037-26F9FD2BDCC6}" type="slidenum">
              <a:rPr lang="en-US" altLang="en-US" smtClean="0"/>
              <a:pPr>
                <a:defRPr/>
              </a:pPr>
              <a:t>7</a:t>
            </a:fld>
            <a:endParaRPr lang="en-US" altLang="en-US"/>
          </a:p>
        </p:txBody>
      </p:sp>
      <p:grpSp>
        <p:nvGrpSpPr>
          <p:cNvPr id="5" name="Canvas 2"/>
          <p:cNvGrpSpPr/>
          <p:nvPr/>
        </p:nvGrpSpPr>
        <p:grpSpPr>
          <a:xfrm>
            <a:off x="1351875" y="656822"/>
            <a:ext cx="10101735" cy="2977078"/>
            <a:chOff x="0" y="0"/>
            <a:chExt cx="5758015" cy="2377440"/>
          </a:xfrm>
        </p:grpSpPr>
        <p:sp>
          <p:nvSpPr>
            <p:cNvPr id="6" name="Rectangle 5"/>
            <p:cNvSpPr/>
            <p:nvPr/>
          </p:nvSpPr>
          <p:spPr>
            <a:xfrm>
              <a:off x="0" y="0"/>
              <a:ext cx="5434965" cy="2377440"/>
            </a:xfrm>
            <a:prstGeom prst="rect">
              <a:avLst/>
            </a:prstGeom>
            <a:noFill/>
          </p:spPr>
        </p:sp>
        <p:sp>
          <p:nvSpPr>
            <p:cNvPr id="7" name="Text Box 4"/>
            <p:cNvSpPr txBox="1">
              <a:spLocks noChangeArrowheads="1"/>
            </p:cNvSpPr>
            <p:nvPr/>
          </p:nvSpPr>
          <p:spPr bwMode="auto">
            <a:xfrm>
              <a:off x="92762" y="105295"/>
              <a:ext cx="1714306" cy="761214"/>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07000"/>
                </a:lnSpc>
                <a:spcAft>
                  <a:spcPts val="800"/>
                </a:spcAft>
              </a:pPr>
              <a:r>
                <a:rPr lang="en-GB" sz="2400" b="1" dirty="0" smtClean="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Import </a:t>
              </a:r>
              <a:r>
                <a:rPr lang="en-GB"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Refined Fuels</a:t>
              </a:r>
              <a:endParaRPr lang="en-GB"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8" name="Text Box 6"/>
            <p:cNvSpPr txBox="1">
              <a:spLocks noChangeArrowheads="1"/>
            </p:cNvSpPr>
            <p:nvPr/>
          </p:nvSpPr>
          <p:spPr bwMode="auto">
            <a:xfrm>
              <a:off x="84000" y="1005203"/>
              <a:ext cx="1714306" cy="790417"/>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07000"/>
                </a:lnSpc>
                <a:spcAft>
                  <a:spcPts val="800"/>
                </a:spcAft>
              </a:pPr>
              <a:r>
                <a:rPr lang="en-GB"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GTL a Locally Produced Fuels</a:t>
              </a:r>
              <a:endParaRPr lang="en-GB"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9" name="Text Box 7"/>
            <p:cNvSpPr txBox="1">
              <a:spLocks noChangeArrowheads="1"/>
            </p:cNvSpPr>
            <p:nvPr/>
          </p:nvSpPr>
          <p:spPr bwMode="auto">
            <a:xfrm>
              <a:off x="3854711" y="409574"/>
              <a:ext cx="1903304" cy="1241356"/>
            </a:xfrm>
            <a:prstGeom prst="rect">
              <a:avLst/>
            </a:prstGeom>
            <a:solidFill>
              <a:srgbClr val="FFFFFF"/>
            </a:solidFill>
            <a:ln w="9525">
              <a:solidFill>
                <a:srgbClr val="000000"/>
              </a:solidFill>
              <a:miter lim="800000"/>
              <a:headEnd/>
              <a:tailEnd/>
            </a:ln>
          </p:spPr>
          <p:txBody>
            <a:bodyPr rot="0" vert="horz" wrap="square" lIns="91440" tIns="45720" rIns="91440" bIns="45720" anchor="t" anchorCtr="0" upright="1">
              <a:noAutofit/>
            </a:bodyPr>
            <a:lstStyle/>
            <a:p>
              <a:pPr algn="ctr">
                <a:lnSpc>
                  <a:spcPct val="107000"/>
                </a:lnSpc>
                <a:spcAft>
                  <a:spcPts val="800"/>
                </a:spcAft>
              </a:pPr>
              <a:r>
                <a:rPr lang="en-GB"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Effects on GDP</a:t>
              </a:r>
              <a:endParaRPr lang="en-GB"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(Net Export = </a:t>
              </a:r>
              <a:endParaRPr lang="en-GB"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a:p>
              <a:pPr algn="ctr">
                <a:lnSpc>
                  <a:spcPct val="107000"/>
                </a:lnSpc>
                <a:spcAft>
                  <a:spcPts val="800"/>
                </a:spcAft>
              </a:pPr>
              <a:r>
                <a:rPr lang="en-GB" sz="2400" b="1" dirty="0">
                  <a:solidFill>
                    <a:srgbClr val="FF0000"/>
                  </a:solidFill>
                  <a:effectLst/>
                  <a:latin typeface="Times New Roman" panose="02020603050405020304" pitchFamily="18" charset="0"/>
                  <a:ea typeface="Calibri" panose="020F0502020204030204" pitchFamily="34" charset="0"/>
                  <a:cs typeface="Times New Roman" panose="02020603050405020304" pitchFamily="18" charset="0"/>
                </a:rPr>
                <a:t>Export – Import)</a:t>
              </a:r>
              <a:endParaRPr lang="en-GB" sz="2400" b="1" dirty="0">
                <a:solidFill>
                  <a:srgbClr val="FF0000"/>
                </a:solidFill>
                <a:effectLst/>
                <a:latin typeface="Calibri" panose="020F0502020204030204" pitchFamily="34" charset="0"/>
                <a:ea typeface="Calibri" panose="020F0502020204030204" pitchFamily="34" charset="0"/>
                <a:cs typeface="Times New Roman" panose="02020603050405020304" pitchFamily="18" charset="0"/>
              </a:endParaRPr>
            </a:p>
          </p:txBody>
        </p:sp>
        <p:cxnSp>
          <p:nvCxnSpPr>
            <p:cNvPr id="10" name="Line 8"/>
            <p:cNvCxnSpPr/>
            <p:nvPr/>
          </p:nvCxnSpPr>
          <p:spPr bwMode="auto">
            <a:xfrm>
              <a:off x="1807068" y="570970"/>
              <a:ext cx="685723" cy="0"/>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1" name="Line 9"/>
            <p:cNvCxnSpPr/>
            <p:nvPr/>
          </p:nvCxnSpPr>
          <p:spPr bwMode="auto">
            <a:xfrm>
              <a:off x="1799067" y="1370859"/>
              <a:ext cx="685723" cy="741"/>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2" name="Line 11"/>
            <p:cNvCxnSpPr/>
            <p:nvPr/>
          </p:nvCxnSpPr>
          <p:spPr bwMode="auto">
            <a:xfrm>
              <a:off x="2484028" y="568748"/>
              <a:ext cx="0" cy="821478"/>
            </a:xfrm>
            <a:prstGeom prst="line">
              <a:avLst/>
            </a:prstGeom>
            <a:noFill/>
            <a:ln w="9525">
              <a:solidFill>
                <a:srgbClr val="000000"/>
              </a:solidFill>
              <a:round/>
              <a:headEnd/>
              <a:tailEnd/>
            </a:ln>
            <a:extLst>
              <a:ext uri="{909E8E84-426E-40DD-AFC4-6F175D3DCCD1}">
                <a14:hiddenFill xmlns:a14="http://schemas.microsoft.com/office/drawing/2010/main">
                  <a:noFill/>
                </a14:hiddenFill>
              </a:ext>
            </a:extLst>
          </p:spPr>
        </p:cxnSp>
        <p:cxnSp>
          <p:nvCxnSpPr>
            <p:cNvPr id="13" name="Line 12"/>
            <p:cNvCxnSpPr/>
            <p:nvPr/>
          </p:nvCxnSpPr>
          <p:spPr bwMode="auto">
            <a:xfrm>
              <a:off x="2473741" y="960754"/>
              <a:ext cx="1371445" cy="741"/>
            </a:xfrm>
            <a:prstGeom prst="line">
              <a:avLst/>
            </a:prstGeom>
            <a:ln>
              <a:headEnd/>
              <a:tailEnd type="triangle" w="med" len="med"/>
            </a:ln>
            <a:extLst/>
          </p:spPr>
          <p:style>
            <a:lnRef idx="1">
              <a:schemeClr val="dk1"/>
            </a:lnRef>
            <a:fillRef idx="0">
              <a:schemeClr val="dk1"/>
            </a:fillRef>
            <a:effectRef idx="0">
              <a:schemeClr val="dk1"/>
            </a:effectRef>
            <a:fontRef idx="minor">
              <a:schemeClr val="tx1"/>
            </a:fontRef>
          </p:style>
        </p:cxnSp>
        <p:cxnSp>
          <p:nvCxnSpPr>
            <p:cNvPr id="14" name="Line 13"/>
            <p:cNvCxnSpPr/>
            <p:nvPr/>
          </p:nvCxnSpPr>
          <p:spPr bwMode="auto">
            <a:xfrm>
              <a:off x="1818117" y="580706"/>
              <a:ext cx="342861" cy="0"/>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5" name="Line 14"/>
            <p:cNvCxnSpPr/>
            <p:nvPr/>
          </p:nvCxnSpPr>
          <p:spPr bwMode="auto">
            <a:xfrm>
              <a:off x="1778493" y="1370859"/>
              <a:ext cx="342861" cy="741"/>
            </a:xfrm>
            <a:prstGeom prst="line">
              <a:avLst/>
            </a:prstGeom>
            <a:noFill/>
            <a:ln w="9525">
              <a:solidFill>
                <a:srgbClr val="000000"/>
              </a:solidFill>
              <a:round/>
              <a:headEnd/>
              <a:tailEnd type="triangle" w="med" len="med"/>
            </a:ln>
            <a:extLst>
              <a:ext uri="{909E8E84-426E-40DD-AFC4-6F175D3DCCD1}">
                <a14:hiddenFill xmlns:a14="http://schemas.microsoft.com/office/drawing/2010/main">
                  <a:noFill/>
                </a14:hiddenFill>
              </a:ext>
            </a:extLst>
          </p:spPr>
        </p:cxnSp>
        <p:cxnSp>
          <p:nvCxnSpPr>
            <p:cNvPr id="16" name="AutoShape 16"/>
            <p:cNvCxnSpPr>
              <a:cxnSpLocks noChangeShapeType="1"/>
            </p:cNvCxnSpPr>
            <p:nvPr/>
          </p:nvCxnSpPr>
          <p:spPr bwMode="auto">
            <a:xfrm>
              <a:off x="2484028" y="1951884"/>
              <a:ext cx="762" cy="741"/>
            </a:xfrm>
            <a:prstGeom prst="straightConnector1">
              <a:avLst/>
            </a:prstGeom>
            <a:noFill/>
            <a:ln w="9525">
              <a:solidFill>
                <a:srgbClr val="000000"/>
              </a:solidFill>
              <a:round/>
              <a:headEnd/>
              <a:tailEnd/>
            </a:ln>
            <a:extLst>
              <a:ext uri="{909E8E84-426E-40DD-AFC4-6F175D3DCCD1}">
                <a14:hiddenFill xmlns:a14="http://schemas.microsoft.com/office/drawing/2010/main">
                  <a:noFill/>
                </a14:hiddenFill>
              </a:ext>
            </a:extLst>
          </p:spPr>
        </p:cxnSp>
      </p:grpSp>
      <p:sp>
        <p:nvSpPr>
          <p:cNvPr id="18" name="Rectangle 17"/>
          <p:cNvSpPr/>
          <p:nvPr/>
        </p:nvSpPr>
        <p:spPr>
          <a:xfrm>
            <a:off x="204347" y="3251381"/>
            <a:ext cx="11858864" cy="3139321"/>
          </a:xfrm>
          <a:prstGeom prst="rect">
            <a:avLst/>
          </a:prstGeom>
        </p:spPr>
        <p:txBody>
          <a:bodyPr wrap="square">
            <a:spAutoFit/>
          </a:bodyPr>
          <a:lstStyle/>
          <a:p>
            <a:pPr algn="just">
              <a:lnSpc>
                <a:spcPct val="150000"/>
              </a:lnSpc>
              <a:spcAft>
                <a:spcPts val="0"/>
              </a:spcAft>
            </a:pPr>
            <a:r>
              <a:rPr lang="en-GB" sz="2400" b="1" dirty="0" smtClean="0">
                <a:effectLst/>
                <a:latin typeface="Times New Roman" panose="02020603050405020304" pitchFamily="18" charset="0"/>
                <a:ea typeface="Calibri" panose="020F0502020204030204" pitchFamily="34" charset="0"/>
                <a:cs typeface="Times New Roman" panose="02020603050405020304" pitchFamily="18" charset="0"/>
              </a:rPr>
              <a:t>Hypothesis</a:t>
            </a:r>
            <a:endParaRPr lang="en-GB" sz="2400"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GB" sz="2400"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r>
              <a:rPr lang="en-GB" sz="2400" i="1" dirty="0" smtClean="0">
                <a:effectLst/>
                <a:latin typeface="Times New Roman" panose="02020603050405020304" pitchFamily="18" charset="0"/>
                <a:ea typeface="Times New Roman" panose="02020603050405020304" pitchFamily="18" charset="0"/>
                <a:cs typeface="Times New Roman" panose="02020603050405020304" pitchFamily="18" charset="0"/>
              </a:rPr>
              <a:t>H0:	There is no significant relationship between imported refined fuels and GDP</a:t>
            </a:r>
            <a:endParaRPr lang="en-GB" sz="2400" i="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spcAft>
                <a:spcPts val="0"/>
              </a:spcAft>
            </a:pPr>
            <a:r>
              <a:rPr lang="en-GB" sz="2400" i="1" dirty="0" smtClean="0">
                <a:effectLst/>
                <a:latin typeface="Times New Roman" panose="02020603050405020304" pitchFamily="18" charset="0"/>
                <a:ea typeface="Times New Roman" panose="02020603050405020304" pitchFamily="18" charset="0"/>
                <a:cs typeface="Times New Roman" panose="02020603050405020304" pitchFamily="18" charset="0"/>
              </a:rPr>
              <a:t>	H1:	There is a significant relationship between imported refined fuels and GDP </a:t>
            </a:r>
            <a:endParaRPr lang="en-GB" sz="2400" i="1" dirty="0" smtClean="0">
              <a:effectLst/>
              <a:latin typeface="Calibri" panose="020F0502020204030204" pitchFamily="34" charset="0"/>
              <a:ea typeface="Calibri" panose="020F0502020204030204" pitchFamily="34" charset="0"/>
              <a:cs typeface="Times New Roman" panose="02020603050405020304" pitchFamily="18" charset="0"/>
            </a:endParaRPr>
          </a:p>
          <a:p>
            <a:pPr algn="just">
              <a:lnSpc>
                <a:spcPct val="150000"/>
              </a:lnSpc>
            </a:pPr>
            <a:endParaRPr lang="en-GB" i="1" dirty="0" smtClean="0">
              <a:effectLst/>
              <a:latin typeface="Times New Roman" panose="02020603050405020304" pitchFamily="18" charset="0"/>
              <a:ea typeface="Times New Roman" panose="02020603050405020304" pitchFamily="18" charset="0"/>
              <a:cs typeface="Times New Roman" panose="02020603050405020304" pitchFamily="18" charset="0"/>
            </a:endParaRPr>
          </a:p>
          <a:p>
            <a:pPr algn="just">
              <a:lnSpc>
                <a:spcPct val="150000"/>
              </a:lnSpc>
            </a:pPr>
            <a:r>
              <a:rPr lang="en-GB" i="1" dirty="0" smtClean="0">
                <a:effectLst/>
                <a:latin typeface="Times New Roman" panose="02020603050405020304" pitchFamily="18" charset="0"/>
                <a:ea typeface="Times New Roman" panose="02020603050405020304" pitchFamily="18" charset="0"/>
                <a:cs typeface="Times New Roman" panose="02020603050405020304" pitchFamily="18" charset="0"/>
              </a:rPr>
              <a:t>Note: Details in data analysis section at </a:t>
            </a:r>
            <a:r>
              <a:rPr lang="en-GB" i="1" dirty="0" smtClean="0">
                <a:effectLst/>
                <a:latin typeface="Times New Roman" panose="02020603050405020304" pitchFamily="18" charset="0"/>
                <a:ea typeface="Calibri" panose="020F0502020204030204" pitchFamily="34" charset="0"/>
                <a:cs typeface="Times New Roman" panose="02020603050405020304" pitchFamily="18" charset="0"/>
              </a:rPr>
              <a:t>determination of Price and Quantity of Fuels Imported and Consumed in Mozambique</a:t>
            </a:r>
            <a:r>
              <a:rPr lang="en-GB" sz="2400" i="1" dirty="0" smtClean="0">
                <a:effectLst/>
                <a:latin typeface="Times New Roman" panose="02020603050405020304" pitchFamily="18" charset="0"/>
                <a:ea typeface="Times New Roman" panose="02020603050405020304" pitchFamily="18" charset="0"/>
                <a:cs typeface="Times New Roman" panose="02020603050405020304" pitchFamily="18" charset="0"/>
              </a:rPr>
              <a:t>. </a:t>
            </a:r>
            <a:endParaRPr lang="en-GB" sz="2400" i="1"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3" name="Rectangle 2"/>
          <p:cNvSpPr/>
          <p:nvPr/>
        </p:nvSpPr>
        <p:spPr>
          <a:xfrm>
            <a:off x="2584999" y="3006886"/>
            <a:ext cx="8200515" cy="461665"/>
          </a:xfrm>
          <a:prstGeom prst="rect">
            <a:avLst/>
          </a:prstGeom>
        </p:spPr>
        <p:txBody>
          <a:bodyPr wrap="none">
            <a:spAutoFit/>
          </a:bodyPr>
          <a:lstStyle/>
          <a:p>
            <a:r>
              <a:rPr lang="en-GB" sz="2400" b="1" dirty="0">
                <a:latin typeface="Times New Roman" panose="02020603050405020304" pitchFamily="18" charset="0"/>
                <a:ea typeface="Times New Roman" panose="02020603050405020304" pitchFamily="18" charset="0"/>
                <a:cs typeface="Times New Roman" panose="02020603050405020304" pitchFamily="18" charset="0"/>
              </a:rPr>
              <a:t>I</a:t>
            </a:r>
            <a:r>
              <a:rPr lang="en-GB" sz="2400" b="1" dirty="0" smtClean="0">
                <a:latin typeface="Times New Roman" panose="02020603050405020304" pitchFamily="18" charset="0"/>
                <a:ea typeface="Times New Roman" panose="02020603050405020304" pitchFamily="18" charset="0"/>
                <a:cs typeface="Times New Roman" panose="02020603050405020304" pitchFamily="18" charset="0"/>
              </a:rPr>
              <a:t>V                                                                                             DV</a:t>
            </a:r>
            <a:endParaRPr lang="en-GB" sz="2400" b="1" dirty="0"/>
          </a:p>
        </p:txBody>
      </p:sp>
    </p:spTree>
    <p:extLst>
      <p:ext uri="{BB962C8B-B14F-4D97-AF65-F5344CB8AC3E}">
        <p14:creationId xmlns:p14="http://schemas.microsoft.com/office/powerpoint/2010/main" val="719336790"/>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9533" y="114300"/>
            <a:ext cx="10363200" cy="800100"/>
          </a:xfrm>
        </p:spPr>
        <p:txBody>
          <a:bodyPr>
            <a:normAutofit fontScale="90000"/>
          </a:bodyPr>
          <a:lstStyle/>
          <a:p>
            <a:pPr lvl="0"/>
            <a:r>
              <a:rPr lang="en-US" sz="2800" b="1" dirty="0" smtClean="0">
                <a:solidFill>
                  <a:schemeClr val="tx1"/>
                </a:solidFill>
                <a:latin typeface="Arial Black" panose="020B0A04020102020204" pitchFamily="34" charset="0"/>
              </a:rPr>
              <a:t>2.4. Economic </a:t>
            </a:r>
            <a:r>
              <a:rPr lang="en-US" sz="2800" b="1" dirty="0">
                <a:solidFill>
                  <a:schemeClr val="tx1"/>
                </a:solidFill>
                <a:latin typeface="Arial Black" panose="020B0A04020102020204" pitchFamily="34" charset="0"/>
              </a:rPr>
              <a:t>Mathematic </a:t>
            </a:r>
            <a:r>
              <a:rPr lang="en-US" sz="2800" b="1" dirty="0" smtClean="0">
                <a:solidFill>
                  <a:schemeClr val="tx1"/>
                </a:solidFill>
                <a:latin typeface="Arial Black" panose="020B0A04020102020204" pitchFamily="34" charset="0"/>
              </a:rPr>
              <a:t>Equation</a:t>
            </a:r>
            <a:br>
              <a:rPr lang="en-US" sz="2800" b="1" dirty="0" smtClean="0">
                <a:solidFill>
                  <a:schemeClr val="tx1"/>
                </a:solidFill>
                <a:latin typeface="Arial Black" panose="020B0A04020102020204" pitchFamily="34" charset="0"/>
              </a:rPr>
            </a:br>
            <a:r>
              <a:rPr lang="en-US" sz="2400" b="1" dirty="0" smtClean="0">
                <a:solidFill>
                  <a:schemeClr val="tx1"/>
                </a:solidFill>
                <a:latin typeface="Arial Black" panose="020B0A04020102020204" pitchFamily="34" charset="0"/>
              </a:rPr>
              <a:t>	</a:t>
            </a:r>
            <a:br>
              <a:rPr lang="en-US" sz="2400" b="1" dirty="0" smtClean="0">
                <a:solidFill>
                  <a:schemeClr val="tx1"/>
                </a:solidFill>
                <a:latin typeface="Arial Black" panose="020B0A04020102020204" pitchFamily="34" charset="0"/>
              </a:rPr>
            </a:br>
            <a:r>
              <a:rPr lang="en-US" sz="2400" b="1" dirty="0">
                <a:latin typeface="Arial Black" panose="020B0A04020102020204" pitchFamily="34" charset="0"/>
              </a:rPr>
              <a:t>	</a:t>
            </a:r>
            <a:r>
              <a:rPr lang="en-US" sz="2400" b="1" dirty="0" smtClean="0">
                <a:solidFill>
                  <a:schemeClr val="tx1"/>
                </a:solidFill>
                <a:latin typeface="Arial Black" panose="020B0A04020102020204" pitchFamily="34" charset="0"/>
              </a:rPr>
              <a:t>a) Regression </a:t>
            </a:r>
            <a:r>
              <a:rPr lang="en-US" sz="2400" b="1" dirty="0">
                <a:solidFill>
                  <a:schemeClr val="tx1"/>
                </a:solidFill>
                <a:latin typeface="Arial Black" panose="020B0A04020102020204" pitchFamily="34" charset="0"/>
              </a:rPr>
              <a:t>Model of Fuels Import</a:t>
            </a:r>
            <a:r>
              <a:rPr lang="en-US" sz="2400" b="1" dirty="0" smtClean="0">
                <a:solidFill>
                  <a:schemeClr val="tx1"/>
                </a:solidFill>
                <a:latin typeface="Arial Black" panose="020B0A04020102020204" pitchFamily="34" charset="0"/>
              </a:rPr>
              <a:t>:</a:t>
            </a:r>
            <a:endParaRPr lang="en-US" sz="2400" b="1" dirty="0">
              <a:solidFill>
                <a:schemeClr val="tx1"/>
              </a:solidFill>
              <a:latin typeface="Arial Black" panose="020B0A04020102020204" pitchFamily="34"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194733" y="1287887"/>
                <a:ext cx="11769740" cy="6078827"/>
              </a:xfrm>
            </p:spPr>
            <p:txBody>
              <a:bodyPr/>
              <a:lstStyle/>
              <a:p>
                <a:r>
                  <a:rPr lang="en-US" sz="2400" b="1" dirty="0" smtClean="0"/>
                  <a:t>GDP Function </a:t>
                </a:r>
                <a:r>
                  <a:rPr lang="en-GB" sz="2400" dirty="0" smtClean="0"/>
                  <a:t>is </a:t>
                </a:r>
                <a:r>
                  <a:rPr lang="en-GB" sz="2400" dirty="0"/>
                  <a:t>defined in order to domestic expenditure (E), total exports (X) and total imports of goods and services. That is represented </a:t>
                </a:r>
                <a:r>
                  <a:rPr lang="en-GB" sz="2400" dirty="0" smtClean="0"/>
                  <a:t>by:</a:t>
                </a:r>
                <a:endParaRPr lang="en-US" sz="2400" b="1" dirty="0"/>
              </a:p>
              <a:p>
                <a:endParaRPr lang="en-US" sz="2400" b="1" i="1" dirty="0" smtClean="0">
                  <a:solidFill>
                    <a:srgbClr val="000000"/>
                  </a:solidFill>
                  <a:ea typeface="Calibri" panose="020F0502020204030204" pitchFamily="34" charset="0"/>
                </a:endParaRPr>
              </a:p>
              <a:p>
                <a14:m>
                  <m:oMath xmlns:m="http://schemas.openxmlformats.org/officeDocument/2006/math">
                    <m:r>
                      <a:rPr lang="en-GB" sz="2000" b="1" i="1" smtClean="0">
                        <a:solidFill>
                          <a:schemeClr val="accent5">
                            <a:lumMod val="75000"/>
                          </a:schemeClr>
                        </a:solidFill>
                        <a:latin typeface="Cambria Math" panose="02040503050406030204" pitchFamily="18" charset="0"/>
                        <a:ea typeface="Calibri" panose="020F0502020204030204" pitchFamily="34" charset="0"/>
                      </a:rPr>
                      <m:t>𝑮𝑫𝑷</m:t>
                    </m:r>
                    <m:r>
                      <a:rPr lang="en-GB" sz="2000" b="1" i="1" smtClean="0">
                        <a:solidFill>
                          <a:schemeClr val="accent5">
                            <a:lumMod val="75000"/>
                          </a:schemeClr>
                        </a:solidFill>
                        <a:latin typeface="Cambria Math" panose="02040503050406030204" pitchFamily="18" charset="0"/>
                        <a:ea typeface="Calibri" panose="020F0502020204030204" pitchFamily="34" charset="0"/>
                      </a:rPr>
                      <m:t>= </m:t>
                    </m:r>
                    <m:r>
                      <a:rPr lang="en-GB" sz="2000" b="1" i="1" smtClean="0">
                        <a:solidFill>
                          <a:schemeClr val="accent5">
                            <a:lumMod val="75000"/>
                          </a:schemeClr>
                        </a:solidFill>
                        <a:latin typeface="Cambria Math" panose="02040503050406030204" pitchFamily="18" charset="0"/>
                        <a:ea typeface="Calibri" panose="020F0502020204030204" pitchFamily="34" charset="0"/>
                      </a:rPr>
                      <m:t>𝜷</m:t>
                    </m:r>
                    <m:r>
                      <a:rPr lang="en-GB" sz="2000" b="1" i="1" smtClean="0">
                        <a:solidFill>
                          <a:schemeClr val="accent5">
                            <a:lumMod val="75000"/>
                          </a:schemeClr>
                        </a:solidFill>
                        <a:latin typeface="Cambria Math" panose="02040503050406030204" pitchFamily="18" charset="0"/>
                        <a:ea typeface="Calibri" panose="020F0502020204030204" pitchFamily="34" charset="0"/>
                      </a:rPr>
                      <m:t>𝟎</m:t>
                    </m:r>
                    <m:r>
                      <a:rPr lang="en-GB" sz="2000" b="1" i="1" smtClean="0">
                        <a:solidFill>
                          <a:schemeClr val="accent5">
                            <a:lumMod val="75000"/>
                          </a:schemeClr>
                        </a:solidFill>
                        <a:latin typeface="Cambria Math" panose="02040503050406030204" pitchFamily="18" charset="0"/>
                        <a:ea typeface="Calibri" panose="020F0502020204030204" pitchFamily="34" charset="0"/>
                      </a:rPr>
                      <m:t>+ </m:t>
                    </m:r>
                    <m:r>
                      <a:rPr lang="en-GB" sz="2000" b="1" i="1" smtClean="0">
                        <a:solidFill>
                          <a:schemeClr val="accent5">
                            <a:lumMod val="75000"/>
                          </a:schemeClr>
                        </a:solidFill>
                        <a:latin typeface="Cambria Math" panose="02040503050406030204" pitchFamily="18" charset="0"/>
                        <a:ea typeface="Calibri" panose="020F0502020204030204" pitchFamily="34" charset="0"/>
                      </a:rPr>
                      <m:t>𝜷</m:t>
                    </m:r>
                    <m:r>
                      <a:rPr lang="en-GB" sz="2000" b="1" i="1" smtClean="0">
                        <a:solidFill>
                          <a:schemeClr val="accent5">
                            <a:lumMod val="75000"/>
                          </a:schemeClr>
                        </a:solidFill>
                        <a:latin typeface="Cambria Math" panose="02040503050406030204" pitchFamily="18" charset="0"/>
                        <a:ea typeface="Calibri" panose="020F0502020204030204" pitchFamily="34" charset="0"/>
                      </a:rPr>
                      <m:t>𝟏</m:t>
                    </m:r>
                    <m:r>
                      <a:rPr lang="en-GB" sz="2000" b="1" i="1" smtClean="0">
                        <a:solidFill>
                          <a:schemeClr val="accent5">
                            <a:lumMod val="75000"/>
                          </a:schemeClr>
                        </a:solidFill>
                        <a:latin typeface="Cambria Math" panose="02040503050406030204" pitchFamily="18" charset="0"/>
                        <a:ea typeface="Calibri" panose="020F0502020204030204" pitchFamily="34" charset="0"/>
                      </a:rPr>
                      <m:t> </m:t>
                    </m:r>
                    <m:d>
                      <m:dPr>
                        <m:ctrlPr>
                          <a:rPr lang="en-GB" sz="2000" b="1" i="1">
                            <a:solidFill>
                              <a:schemeClr val="accent5">
                                <a:lumMod val="75000"/>
                              </a:schemeClr>
                            </a:solidFill>
                            <a:latin typeface="Cambria Math"/>
                            <a:ea typeface="Calibri" panose="020F0502020204030204" pitchFamily="34" charset="0"/>
                          </a:rPr>
                        </m:ctrlPr>
                      </m:dPr>
                      <m:e>
                        <m:r>
                          <a:rPr lang="en-GB" sz="2000" b="1" i="1">
                            <a:solidFill>
                              <a:schemeClr val="accent5">
                                <a:lumMod val="75000"/>
                              </a:schemeClr>
                            </a:solidFill>
                            <a:latin typeface="Cambria Math" panose="02040503050406030204" pitchFamily="18" charset="0"/>
                            <a:ea typeface="Calibri" panose="020F0502020204030204" pitchFamily="34" charset="0"/>
                          </a:rPr>
                          <m:t>𝑽𝒂𝒍𝒖𝒆</m:t>
                        </m:r>
                        <m:r>
                          <a:rPr lang="en-GB" sz="2000" b="1" i="1">
                            <a:solidFill>
                              <a:schemeClr val="accent5">
                                <a:lumMod val="75000"/>
                              </a:schemeClr>
                            </a:solidFill>
                            <a:latin typeface="Cambria Math" panose="02040503050406030204" pitchFamily="18" charset="0"/>
                            <a:ea typeface="Calibri" panose="020F0502020204030204" pitchFamily="34" charset="0"/>
                          </a:rPr>
                          <m:t> </m:t>
                        </m:r>
                        <m:r>
                          <a:rPr lang="en-GB" sz="2000" b="1" i="1">
                            <a:solidFill>
                              <a:schemeClr val="accent5">
                                <a:lumMod val="75000"/>
                              </a:schemeClr>
                            </a:solidFill>
                            <a:latin typeface="Cambria Math" panose="02040503050406030204" pitchFamily="18" charset="0"/>
                            <a:ea typeface="Calibri" panose="020F0502020204030204" pitchFamily="34" charset="0"/>
                          </a:rPr>
                          <m:t>𝒐𝒇</m:t>
                        </m:r>
                        <m:r>
                          <a:rPr lang="en-GB" sz="2000" b="1" i="1">
                            <a:solidFill>
                              <a:schemeClr val="accent5">
                                <a:lumMod val="75000"/>
                              </a:schemeClr>
                            </a:solidFill>
                            <a:latin typeface="Cambria Math" panose="02040503050406030204" pitchFamily="18" charset="0"/>
                            <a:ea typeface="Calibri" panose="020F0502020204030204" pitchFamily="34" charset="0"/>
                          </a:rPr>
                          <m:t> </m:t>
                        </m:r>
                        <m:r>
                          <a:rPr lang="en-GB" sz="2000" b="1" i="1">
                            <a:solidFill>
                              <a:schemeClr val="accent5">
                                <a:lumMod val="75000"/>
                              </a:schemeClr>
                            </a:solidFill>
                            <a:latin typeface="Cambria Math" panose="02040503050406030204" pitchFamily="18" charset="0"/>
                            <a:ea typeface="Calibri" panose="020F0502020204030204" pitchFamily="34" charset="0"/>
                          </a:rPr>
                          <m:t>𝑰𝒎𝒑𝒐𝒓𝒕𝒔</m:t>
                        </m:r>
                        <m:r>
                          <a:rPr lang="en-GB" sz="2000" b="1" i="1">
                            <a:solidFill>
                              <a:schemeClr val="accent5">
                                <a:lumMod val="75000"/>
                              </a:schemeClr>
                            </a:solidFill>
                            <a:latin typeface="Cambria Math" panose="02040503050406030204" pitchFamily="18" charset="0"/>
                            <a:ea typeface="Calibri" panose="020F0502020204030204" pitchFamily="34" charset="0"/>
                          </a:rPr>
                          <m:t> </m:t>
                        </m:r>
                        <m:r>
                          <a:rPr lang="en-GB" sz="2000" b="1" i="1">
                            <a:solidFill>
                              <a:schemeClr val="accent5">
                                <a:lumMod val="75000"/>
                              </a:schemeClr>
                            </a:solidFill>
                            <a:latin typeface="Cambria Math" panose="02040503050406030204" pitchFamily="18" charset="0"/>
                            <a:ea typeface="Calibri" panose="020F0502020204030204" pitchFamily="34" charset="0"/>
                          </a:rPr>
                          <m:t>𝑮𝒐𝒐𝒅𝒔</m:t>
                        </m:r>
                        <m:r>
                          <a:rPr lang="en-GB" sz="2000" b="1" i="1">
                            <a:solidFill>
                              <a:schemeClr val="accent5">
                                <a:lumMod val="75000"/>
                              </a:schemeClr>
                            </a:solidFill>
                            <a:latin typeface="Cambria Math" panose="02040503050406030204" pitchFamily="18" charset="0"/>
                            <a:ea typeface="Calibri" panose="020F0502020204030204" pitchFamily="34" charset="0"/>
                          </a:rPr>
                          <m:t> </m:t>
                        </m:r>
                        <m:r>
                          <a:rPr lang="en-GB" sz="2000" b="1" i="1">
                            <a:solidFill>
                              <a:schemeClr val="accent5">
                                <a:lumMod val="75000"/>
                              </a:schemeClr>
                            </a:solidFill>
                            <a:latin typeface="Cambria Math" panose="02040503050406030204" pitchFamily="18" charset="0"/>
                            <a:ea typeface="Calibri" panose="020F0502020204030204" pitchFamily="34" charset="0"/>
                          </a:rPr>
                          <m:t>𝒂𝒏𝒅</m:t>
                        </m:r>
                        <m:r>
                          <a:rPr lang="en-GB" sz="2000" b="1" i="1">
                            <a:solidFill>
                              <a:schemeClr val="accent5">
                                <a:lumMod val="75000"/>
                              </a:schemeClr>
                            </a:solidFill>
                            <a:latin typeface="Cambria Math" panose="02040503050406030204" pitchFamily="18" charset="0"/>
                            <a:ea typeface="Calibri" panose="020F0502020204030204" pitchFamily="34" charset="0"/>
                          </a:rPr>
                          <m:t> </m:t>
                        </m:r>
                        <m:r>
                          <a:rPr lang="en-GB" sz="2000" b="1" i="1">
                            <a:solidFill>
                              <a:schemeClr val="accent5">
                                <a:lumMod val="75000"/>
                              </a:schemeClr>
                            </a:solidFill>
                            <a:latin typeface="Cambria Math" panose="02040503050406030204" pitchFamily="18" charset="0"/>
                            <a:ea typeface="Calibri" panose="020F0502020204030204" pitchFamily="34" charset="0"/>
                          </a:rPr>
                          <m:t>𝑺𝒆𝒓𝒗𝒊𝒄𝒆𝒔</m:t>
                        </m:r>
                        <m:r>
                          <a:rPr lang="en-GB" sz="2000" b="1" i="1">
                            <a:solidFill>
                              <a:schemeClr val="accent5">
                                <a:lumMod val="75000"/>
                              </a:schemeClr>
                            </a:solidFill>
                            <a:latin typeface="Cambria Math" panose="02040503050406030204" pitchFamily="18" charset="0"/>
                            <a:ea typeface="Calibri" panose="020F0502020204030204" pitchFamily="34" charset="0"/>
                          </a:rPr>
                          <m:t> </m:t>
                        </m:r>
                        <m:r>
                          <a:rPr lang="en-GB" sz="2000" b="1" i="1">
                            <a:solidFill>
                              <a:schemeClr val="accent5">
                                <a:lumMod val="75000"/>
                              </a:schemeClr>
                            </a:solidFill>
                            <a:latin typeface="Cambria Math" panose="02040503050406030204" pitchFamily="18" charset="0"/>
                            <a:ea typeface="Calibri" panose="020F0502020204030204" pitchFamily="34" charset="0"/>
                          </a:rPr>
                          <m:t>𝑬𝒙𝒄</m:t>
                        </m:r>
                        <m:r>
                          <a:rPr lang="en-GB" sz="2000" b="1" i="1">
                            <a:solidFill>
                              <a:schemeClr val="accent5">
                                <a:lumMod val="75000"/>
                              </a:schemeClr>
                            </a:solidFill>
                            <a:latin typeface="Cambria Math" panose="02040503050406030204" pitchFamily="18" charset="0"/>
                            <a:ea typeface="Calibri" panose="020F0502020204030204" pitchFamily="34" charset="0"/>
                          </a:rPr>
                          <m:t>. </m:t>
                        </m:r>
                        <m:r>
                          <a:rPr lang="en-GB" sz="2000" b="1" i="1">
                            <a:solidFill>
                              <a:schemeClr val="accent5">
                                <a:lumMod val="75000"/>
                              </a:schemeClr>
                            </a:solidFill>
                            <a:latin typeface="Cambria Math" panose="02040503050406030204" pitchFamily="18" charset="0"/>
                            <a:ea typeface="Calibri" panose="020F0502020204030204" pitchFamily="34" charset="0"/>
                          </a:rPr>
                          <m:t>𝑶𝒊𝒍</m:t>
                        </m:r>
                      </m:e>
                    </m:d>
                    <m:r>
                      <a:rPr lang="en-GB" sz="2000" b="1" i="1">
                        <a:solidFill>
                          <a:schemeClr val="accent5">
                            <a:lumMod val="75000"/>
                          </a:schemeClr>
                        </a:solidFill>
                        <a:latin typeface="Cambria Math" panose="02040503050406030204" pitchFamily="18" charset="0"/>
                        <a:ea typeface="Calibri" panose="020F0502020204030204" pitchFamily="34" charset="0"/>
                      </a:rPr>
                      <m:t>+</m:t>
                    </m:r>
                    <m:r>
                      <a:rPr lang="en-GB" sz="2000" b="1" i="1">
                        <a:solidFill>
                          <a:schemeClr val="accent5">
                            <a:lumMod val="75000"/>
                          </a:schemeClr>
                        </a:solidFill>
                        <a:latin typeface="Cambria Math" panose="02040503050406030204" pitchFamily="18" charset="0"/>
                        <a:ea typeface="Calibri" panose="020F0502020204030204" pitchFamily="34" charset="0"/>
                      </a:rPr>
                      <m:t>𝜷</m:t>
                    </m:r>
                    <m:r>
                      <a:rPr lang="en-GB" sz="2000" b="1" i="1">
                        <a:solidFill>
                          <a:schemeClr val="accent5">
                            <a:lumMod val="75000"/>
                          </a:schemeClr>
                        </a:solidFill>
                        <a:latin typeface="Cambria Math" panose="02040503050406030204" pitchFamily="18" charset="0"/>
                        <a:ea typeface="Calibri" panose="020F0502020204030204" pitchFamily="34" charset="0"/>
                      </a:rPr>
                      <m:t>𝟐</m:t>
                    </m:r>
                    <m:d>
                      <m:dPr>
                        <m:ctrlPr>
                          <a:rPr lang="en-GB" sz="2000" b="1" i="1">
                            <a:solidFill>
                              <a:schemeClr val="accent5">
                                <a:lumMod val="75000"/>
                              </a:schemeClr>
                            </a:solidFill>
                            <a:latin typeface="Cambria Math"/>
                            <a:ea typeface="Calibri" panose="020F0502020204030204" pitchFamily="34" charset="0"/>
                          </a:rPr>
                        </m:ctrlPr>
                      </m:dPr>
                      <m:e>
                        <m:r>
                          <a:rPr lang="en-GB" sz="2000" b="1" i="1">
                            <a:solidFill>
                              <a:schemeClr val="accent5">
                                <a:lumMod val="75000"/>
                              </a:schemeClr>
                            </a:solidFill>
                            <a:latin typeface="Cambria Math" panose="02040503050406030204" pitchFamily="18" charset="0"/>
                            <a:ea typeface="Calibri" panose="020F0502020204030204" pitchFamily="34" charset="0"/>
                          </a:rPr>
                          <m:t>𝑽𝒂𝒍𝒖𝒆</m:t>
                        </m:r>
                        <m:r>
                          <a:rPr lang="en-GB" sz="2000" b="1" i="1">
                            <a:solidFill>
                              <a:schemeClr val="accent5">
                                <a:lumMod val="75000"/>
                              </a:schemeClr>
                            </a:solidFill>
                            <a:latin typeface="Cambria Math" panose="02040503050406030204" pitchFamily="18" charset="0"/>
                            <a:ea typeface="Calibri" panose="020F0502020204030204" pitchFamily="34" charset="0"/>
                          </a:rPr>
                          <m:t> </m:t>
                        </m:r>
                        <m:r>
                          <a:rPr lang="en-GB" sz="2000" b="1" i="1">
                            <a:solidFill>
                              <a:schemeClr val="accent5">
                                <a:lumMod val="75000"/>
                              </a:schemeClr>
                            </a:solidFill>
                            <a:latin typeface="Cambria Math" panose="02040503050406030204" pitchFamily="18" charset="0"/>
                            <a:ea typeface="Calibri" panose="020F0502020204030204" pitchFamily="34" charset="0"/>
                          </a:rPr>
                          <m:t>𝑶𝒊𝒍</m:t>
                        </m:r>
                        <m:r>
                          <a:rPr lang="en-GB" sz="2000" b="1" i="1">
                            <a:solidFill>
                              <a:schemeClr val="accent5">
                                <a:lumMod val="75000"/>
                              </a:schemeClr>
                            </a:solidFill>
                            <a:latin typeface="Cambria Math" panose="02040503050406030204" pitchFamily="18" charset="0"/>
                            <a:ea typeface="Calibri" panose="020F0502020204030204" pitchFamily="34" charset="0"/>
                          </a:rPr>
                          <m:t> </m:t>
                        </m:r>
                        <m:r>
                          <a:rPr lang="en-GB" sz="2000" b="1" i="1">
                            <a:solidFill>
                              <a:schemeClr val="accent5">
                                <a:lumMod val="75000"/>
                              </a:schemeClr>
                            </a:solidFill>
                            <a:latin typeface="Cambria Math" panose="02040503050406030204" pitchFamily="18" charset="0"/>
                            <a:ea typeface="Calibri" panose="020F0502020204030204" pitchFamily="34" charset="0"/>
                          </a:rPr>
                          <m:t>𝑰𝒎𝒑𝒐𝒓𝒕𝒔</m:t>
                        </m:r>
                      </m:e>
                    </m:d>
                    <m:r>
                      <a:rPr lang="en-GB" sz="2000" b="1" i="1">
                        <a:solidFill>
                          <a:schemeClr val="accent5">
                            <a:lumMod val="75000"/>
                          </a:schemeClr>
                        </a:solidFill>
                        <a:latin typeface="Cambria Math" panose="02040503050406030204" pitchFamily="18" charset="0"/>
                        <a:ea typeface="Calibri" panose="020F0502020204030204" pitchFamily="34" charset="0"/>
                      </a:rPr>
                      <m:t>+</m:t>
                    </m:r>
                    <m:sSub>
                      <m:sSubPr>
                        <m:ctrlPr>
                          <a:rPr lang="en-US" sz="2000" i="1">
                            <a:solidFill>
                              <a:schemeClr val="accent5">
                                <a:lumMod val="75000"/>
                              </a:schemeClr>
                            </a:solidFill>
                            <a:latin typeface="Cambria Math"/>
                          </a:rPr>
                        </m:ctrlPr>
                      </m:sSubPr>
                      <m:e>
                        <m:r>
                          <a:rPr lang="en-GB" sz="2000" i="1">
                            <a:solidFill>
                              <a:schemeClr val="accent5">
                                <a:lumMod val="75000"/>
                              </a:schemeClr>
                            </a:solidFill>
                            <a:latin typeface="Cambria Math" panose="02040503050406030204" pitchFamily="18" charset="0"/>
                          </a:rPr>
                          <m:t>𝜀</m:t>
                        </m:r>
                      </m:e>
                      <m:sub>
                        <m:r>
                          <a:rPr lang="en-GB" sz="2000" i="1">
                            <a:solidFill>
                              <a:schemeClr val="accent5">
                                <a:lumMod val="75000"/>
                              </a:schemeClr>
                            </a:solidFill>
                            <a:latin typeface="Cambria Math" panose="02040503050406030204" pitchFamily="18" charset="0"/>
                          </a:rPr>
                          <m:t>𝑡</m:t>
                        </m:r>
                      </m:sub>
                    </m:sSub>
                  </m:oMath>
                </a14:m>
                <a:endParaRPr lang="en-GB" sz="2000" b="1" dirty="0">
                  <a:solidFill>
                    <a:srgbClr val="000000"/>
                  </a:solidFill>
                  <a:ea typeface="Calibri" panose="020F0502020204030204" pitchFamily="34" charset="0"/>
                </a:endParaRPr>
              </a:p>
              <a:p>
                <a:pPr lvl="3"/>
                <a:endParaRPr lang="en-US" sz="1600" dirty="0"/>
              </a:p>
              <a:p>
                <a:pPr lvl="2"/>
                <a:endParaRPr lang="en-US" sz="1600" b="1" dirty="0" smtClean="0"/>
              </a:p>
              <a:p>
                <a:pPr lvl="2"/>
                <a:r>
                  <a:rPr lang="en-US" sz="1600" b="1" dirty="0" smtClean="0"/>
                  <a:t>Where</a:t>
                </a:r>
                <a:r>
                  <a:rPr lang="en-US" sz="1600" b="1" dirty="0"/>
                  <a:t>:</a:t>
                </a:r>
              </a:p>
              <a:p>
                <a:pPr lvl="3"/>
                <a14:m>
                  <m:oMath xmlns:m="http://schemas.openxmlformats.org/officeDocument/2006/math">
                    <m:r>
                      <a:rPr lang="en-MY" sz="1600" i="1">
                        <a:solidFill>
                          <a:srgbClr val="000000"/>
                        </a:solidFill>
                        <a:latin typeface="Cambria Math" panose="02040503050406030204" pitchFamily="18" charset="0"/>
                        <a:ea typeface="Calibri" panose="020F0502020204030204" pitchFamily="34" charset="0"/>
                      </a:rPr>
                      <m:t>𝑀</m:t>
                    </m:r>
                    <m:sSub>
                      <m:sSubPr>
                        <m:ctrlPr>
                          <a:rPr lang="en-MY" sz="1600" i="1">
                            <a:solidFill>
                              <a:srgbClr val="000000"/>
                            </a:solidFill>
                            <a:latin typeface="Cambria Math"/>
                            <a:ea typeface="Calibri" panose="020F0502020204030204" pitchFamily="34" charset="0"/>
                          </a:rPr>
                        </m:ctrlPr>
                      </m:sSubPr>
                      <m:e>
                        <m:r>
                          <a:rPr lang="en-MY" sz="1600" i="1">
                            <a:solidFill>
                              <a:srgbClr val="000000"/>
                            </a:solidFill>
                            <a:latin typeface="Cambria Math" panose="02040503050406030204" pitchFamily="18" charset="0"/>
                            <a:ea typeface="Calibri" panose="020F0502020204030204" pitchFamily="34" charset="0"/>
                          </a:rPr>
                          <m:t>𝑎</m:t>
                        </m:r>
                      </m:e>
                      <m:sub>
                        <m:r>
                          <a:rPr lang="en-MY" sz="1600" i="1">
                            <a:solidFill>
                              <a:srgbClr val="000000"/>
                            </a:solidFill>
                            <a:latin typeface="Cambria Math" panose="02040503050406030204" pitchFamily="18" charset="0"/>
                            <a:ea typeface="Calibri" panose="020F0502020204030204" pitchFamily="34" charset="0"/>
                          </a:rPr>
                          <m:t>𝑒𝑥</m:t>
                        </m:r>
                        <m:sSub>
                          <m:sSubPr>
                            <m:ctrlPr>
                              <a:rPr lang="en-MY" sz="1600" i="1">
                                <a:solidFill>
                                  <a:srgbClr val="000000"/>
                                </a:solidFill>
                                <a:latin typeface="Cambria Math"/>
                                <a:ea typeface="Calibri" panose="020F0502020204030204" pitchFamily="34" charset="0"/>
                              </a:rPr>
                            </m:ctrlPr>
                          </m:sSubPr>
                          <m:e>
                            <m:r>
                              <a:rPr lang="en-MY" sz="1600" i="1">
                                <a:solidFill>
                                  <a:srgbClr val="000000"/>
                                </a:solidFill>
                                <a:latin typeface="Cambria Math" panose="02040503050406030204" pitchFamily="18" charset="0"/>
                                <a:ea typeface="Calibri" panose="020F0502020204030204" pitchFamily="34" charset="0"/>
                              </a:rPr>
                              <m:t>𝑐</m:t>
                            </m:r>
                          </m:e>
                          <m:sub>
                            <m:r>
                              <a:rPr lang="en-MY" sz="1600" i="1">
                                <a:solidFill>
                                  <a:srgbClr val="000000"/>
                                </a:solidFill>
                                <a:latin typeface="Cambria Math" panose="02040503050406030204" pitchFamily="18" charset="0"/>
                                <a:ea typeface="Calibri" panose="020F0502020204030204" pitchFamily="34" charset="0"/>
                              </a:rPr>
                              <m:t>𝑓𝑢𝑒𝑙𝑠</m:t>
                            </m:r>
                          </m:sub>
                        </m:sSub>
                      </m:sub>
                    </m:sSub>
                    <m:r>
                      <a:rPr lang="en-MY" sz="1600" i="1">
                        <a:solidFill>
                          <a:srgbClr val="000000"/>
                        </a:solidFill>
                        <a:latin typeface="Cambria Math" panose="02040503050406030204" pitchFamily="18" charset="0"/>
                        <a:ea typeface="Calibri" panose="020F0502020204030204" pitchFamily="34" charset="0"/>
                      </a:rPr>
                      <m:t>=</m:t>
                    </m:r>
                    <m:r>
                      <a:rPr lang="en-MY" sz="1600" i="1">
                        <a:solidFill>
                          <a:srgbClr val="000000"/>
                        </a:solidFill>
                        <a:latin typeface="Cambria Math" panose="02040503050406030204" pitchFamily="18" charset="0"/>
                        <a:ea typeface="Calibri" panose="020F0502020204030204" pitchFamily="34" charset="0"/>
                      </a:rPr>
                      <m:t>𝑉𝑎𝑙𝑢𝑒</m:t>
                    </m:r>
                    <m:r>
                      <a:rPr lang="en-GB" sz="1600" i="1">
                        <a:solidFill>
                          <a:srgbClr val="000000"/>
                        </a:solidFill>
                        <a:latin typeface="Cambria Math" panose="02040503050406030204" pitchFamily="18" charset="0"/>
                        <a:ea typeface="Calibri" panose="020F0502020204030204" pitchFamily="34" charset="0"/>
                      </a:rPr>
                      <m:t> </m:t>
                    </m:r>
                    <m:r>
                      <a:rPr lang="en-GB" sz="1600" i="1">
                        <a:solidFill>
                          <a:srgbClr val="000000"/>
                        </a:solidFill>
                        <a:latin typeface="Cambria Math" panose="02040503050406030204" pitchFamily="18" charset="0"/>
                        <a:ea typeface="Calibri" panose="020F0502020204030204" pitchFamily="34" charset="0"/>
                      </a:rPr>
                      <m:t>𝑜𝑓</m:t>
                    </m:r>
                    <m:r>
                      <a:rPr lang="en-GB" sz="1600" i="1">
                        <a:solidFill>
                          <a:srgbClr val="000000"/>
                        </a:solidFill>
                        <a:latin typeface="Cambria Math" panose="02040503050406030204" pitchFamily="18" charset="0"/>
                        <a:ea typeface="Calibri" panose="020F0502020204030204" pitchFamily="34" charset="0"/>
                      </a:rPr>
                      <m:t> </m:t>
                    </m:r>
                    <m:r>
                      <a:rPr lang="en-GB" sz="1600" i="1">
                        <a:solidFill>
                          <a:srgbClr val="000000"/>
                        </a:solidFill>
                        <a:latin typeface="Cambria Math" panose="02040503050406030204" pitchFamily="18" charset="0"/>
                        <a:ea typeface="Calibri" panose="020F0502020204030204" pitchFamily="34" charset="0"/>
                      </a:rPr>
                      <m:t>𝐼𝑚𝑝𝑜𝑟𝑡𝑠</m:t>
                    </m:r>
                    <m:r>
                      <a:rPr lang="en-GB" sz="1600" i="1">
                        <a:solidFill>
                          <a:srgbClr val="000000"/>
                        </a:solidFill>
                        <a:latin typeface="Cambria Math" panose="02040503050406030204" pitchFamily="18" charset="0"/>
                        <a:ea typeface="Calibri" panose="020F0502020204030204" pitchFamily="34" charset="0"/>
                      </a:rPr>
                      <m:t> </m:t>
                    </m:r>
                    <m:r>
                      <a:rPr lang="en-GB" sz="1600" i="1">
                        <a:solidFill>
                          <a:srgbClr val="000000"/>
                        </a:solidFill>
                        <a:latin typeface="Cambria Math" panose="02040503050406030204" pitchFamily="18" charset="0"/>
                        <a:ea typeface="Calibri" panose="020F0502020204030204" pitchFamily="34" charset="0"/>
                      </a:rPr>
                      <m:t>𝐺𝑜𝑜𝑑𝑠</m:t>
                    </m:r>
                    <m:r>
                      <a:rPr lang="en-GB" sz="1600" i="1">
                        <a:solidFill>
                          <a:srgbClr val="000000"/>
                        </a:solidFill>
                        <a:latin typeface="Cambria Math" panose="02040503050406030204" pitchFamily="18" charset="0"/>
                        <a:ea typeface="Calibri" panose="020F0502020204030204" pitchFamily="34" charset="0"/>
                      </a:rPr>
                      <m:t> </m:t>
                    </m:r>
                    <m:r>
                      <a:rPr lang="en-GB" sz="1600" i="1">
                        <a:solidFill>
                          <a:srgbClr val="000000"/>
                        </a:solidFill>
                        <a:latin typeface="Cambria Math" panose="02040503050406030204" pitchFamily="18" charset="0"/>
                        <a:ea typeface="Calibri" panose="020F0502020204030204" pitchFamily="34" charset="0"/>
                      </a:rPr>
                      <m:t>𝑎𝑛𝑑</m:t>
                    </m:r>
                    <m:r>
                      <a:rPr lang="en-GB" sz="1600" i="1">
                        <a:solidFill>
                          <a:srgbClr val="000000"/>
                        </a:solidFill>
                        <a:latin typeface="Cambria Math" panose="02040503050406030204" pitchFamily="18" charset="0"/>
                        <a:ea typeface="Calibri" panose="020F0502020204030204" pitchFamily="34" charset="0"/>
                      </a:rPr>
                      <m:t> </m:t>
                    </m:r>
                    <m:r>
                      <a:rPr lang="en-GB" sz="1600" i="1">
                        <a:solidFill>
                          <a:srgbClr val="000000"/>
                        </a:solidFill>
                        <a:latin typeface="Cambria Math" panose="02040503050406030204" pitchFamily="18" charset="0"/>
                        <a:ea typeface="Calibri" panose="020F0502020204030204" pitchFamily="34" charset="0"/>
                      </a:rPr>
                      <m:t>𝑆𝑒𝑟𝑣𝑖𝑐𝑒𝑠</m:t>
                    </m:r>
                    <m:r>
                      <a:rPr lang="en-GB" sz="1600" i="1">
                        <a:solidFill>
                          <a:srgbClr val="000000"/>
                        </a:solidFill>
                        <a:latin typeface="Cambria Math" panose="02040503050406030204" pitchFamily="18" charset="0"/>
                        <a:ea typeface="Calibri" panose="020F0502020204030204" pitchFamily="34" charset="0"/>
                      </a:rPr>
                      <m:t> </m:t>
                    </m:r>
                    <m:r>
                      <a:rPr lang="en-GB" sz="1600" i="1">
                        <a:solidFill>
                          <a:srgbClr val="000000"/>
                        </a:solidFill>
                        <a:latin typeface="Cambria Math" panose="02040503050406030204" pitchFamily="18" charset="0"/>
                        <a:ea typeface="Calibri" panose="020F0502020204030204" pitchFamily="34" charset="0"/>
                      </a:rPr>
                      <m:t>𝐸𝑥𝑐</m:t>
                    </m:r>
                    <m:r>
                      <a:rPr lang="en-GB" sz="1600" i="1">
                        <a:solidFill>
                          <a:srgbClr val="000000"/>
                        </a:solidFill>
                        <a:latin typeface="Cambria Math" panose="02040503050406030204" pitchFamily="18" charset="0"/>
                        <a:ea typeface="Calibri" panose="020F0502020204030204" pitchFamily="34" charset="0"/>
                      </a:rPr>
                      <m:t>. </m:t>
                    </m:r>
                    <m:r>
                      <a:rPr lang="en-GB" sz="1600" i="1">
                        <a:solidFill>
                          <a:srgbClr val="000000"/>
                        </a:solidFill>
                        <a:latin typeface="Cambria Math" panose="02040503050406030204" pitchFamily="18" charset="0"/>
                        <a:ea typeface="Calibri" panose="020F0502020204030204" pitchFamily="34" charset="0"/>
                      </a:rPr>
                      <m:t>𝑂𝑖𝑙</m:t>
                    </m:r>
                  </m:oMath>
                </a14:m>
                <a:endParaRPr lang="en-US" sz="1600" dirty="0"/>
              </a:p>
              <a:p>
                <a:pPr lvl="3"/>
                <a14:m>
                  <m:oMath xmlns:m="http://schemas.openxmlformats.org/officeDocument/2006/math">
                    <m:r>
                      <a:rPr lang="en-MY" sz="1600" i="1">
                        <a:solidFill>
                          <a:srgbClr val="000000"/>
                        </a:solidFill>
                        <a:latin typeface="Cambria Math" panose="02040503050406030204" pitchFamily="18" charset="0"/>
                        <a:ea typeface="Calibri" panose="020F0502020204030204" pitchFamily="34" charset="0"/>
                      </a:rPr>
                      <m:t>𝑀𝑓𝑢𝑒𝑙𝑠</m:t>
                    </m:r>
                    <m:r>
                      <a:rPr lang="en-MY" sz="1600" i="1">
                        <a:solidFill>
                          <a:srgbClr val="000000"/>
                        </a:solidFill>
                        <a:latin typeface="Cambria Math" panose="02040503050406030204" pitchFamily="18" charset="0"/>
                        <a:ea typeface="Calibri" panose="020F0502020204030204" pitchFamily="34" charset="0"/>
                      </a:rPr>
                      <m:t> = </m:t>
                    </m:r>
                    <m:r>
                      <a:rPr lang="en-GB" sz="1600" i="1">
                        <a:solidFill>
                          <a:srgbClr val="000000"/>
                        </a:solidFill>
                        <a:latin typeface="Cambria Math" panose="02040503050406030204" pitchFamily="18" charset="0"/>
                        <a:ea typeface="Calibri" panose="020F0502020204030204" pitchFamily="34" charset="0"/>
                      </a:rPr>
                      <m:t>𝑉𝑎𝑙𝑢𝑒</m:t>
                    </m:r>
                    <m:r>
                      <a:rPr lang="en-GB" sz="1600" i="1">
                        <a:solidFill>
                          <a:srgbClr val="000000"/>
                        </a:solidFill>
                        <a:latin typeface="Cambria Math" panose="02040503050406030204" pitchFamily="18" charset="0"/>
                        <a:ea typeface="Calibri" panose="020F0502020204030204" pitchFamily="34" charset="0"/>
                      </a:rPr>
                      <m:t> </m:t>
                    </m:r>
                    <m:r>
                      <a:rPr lang="en-GB" sz="1600" i="1">
                        <a:solidFill>
                          <a:srgbClr val="000000"/>
                        </a:solidFill>
                        <a:latin typeface="Cambria Math" panose="02040503050406030204" pitchFamily="18" charset="0"/>
                        <a:ea typeface="Calibri" panose="020F0502020204030204" pitchFamily="34" charset="0"/>
                      </a:rPr>
                      <m:t>𝑂𝑖𝑙</m:t>
                    </m:r>
                    <m:r>
                      <a:rPr lang="en-GB" sz="1600" i="1">
                        <a:solidFill>
                          <a:srgbClr val="000000"/>
                        </a:solidFill>
                        <a:latin typeface="Cambria Math" panose="02040503050406030204" pitchFamily="18" charset="0"/>
                        <a:ea typeface="Calibri" panose="020F0502020204030204" pitchFamily="34" charset="0"/>
                      </a:rPr>
                      <m:t> </m:t>
                    </m:r>
                    <m:r>
                      <a:rPr lang="en-GB" sz="1600" i="1">
                        <a:solidFill>
                          <a:srgbClr val="000000"/>
                        </a:solidFill>
                        <a:latin typeface="Cambria Math" panose="02040503050406030204" pitchFamily="18" charset="0"/>
                        <a:ea typeface="Calibri" panose="020F0502020204030204" pitchFamily="34" charset="0"/>
                      </a:rPr>
                      <m:t>𝐼𝑚𝑝𝑜𝑟𝑡𝑠</m:t>
                    </m:r>
                  </m:oMath>
                </a14:m>
                <a:endParaRPr lang="en-US" sz="1600" dirty="0" smtClean="0"/>
              </a:p>
              <a:p>
                <a:pPr lvl="3"/>
                <a14:m>
                  <m:oMath xmlns:m="http://schemas.openxmlformats.org/officeDocument/2006/math">
                    <m:sSub>
                      <m:sSubPr>
                        <m:ctrlPr>
                          <a:rPr lang="en-US" sz="1600" i="1" smtClean="0">
                            <a:latin typeface="Cambria Math"/>
                          </a:rPr>
                        </m:ctrlPr>
                      </m:sSubPr>
                      <m:e>
                        <m:r>
                          <a:rPr lang="en-GB" sz="1600" i="1">
                            <a:latin typeface="Cambria Math" panose="02040503050406030204" pitchFamily="18" charset="0"/>
                          </a:rPr>
                          <m:t>𝛽</m:t>
                        </m:r>
                      </m:e>
                      <m:sub>
                        <m:r>
                          <a:rPr lang="en-US" sz="1600" b="0" i="1" smtClean="0">
                            <a:latin typeface="Cambria Math" panose="02040503050406030204" pitchFamily="18" charset="0"/>
                          </a:rPr>
                          <m:t>0</m:t>
                        </m:r>
                        <m:r>
                          <a:rPr lang="en-GB" sz="1600" i="1">
                            <a:latin typeface="Cambria Math" panose="02040503050406030204" pitchFamily="18" charset="0"/>
                          </a:rPr>
                          <m:t> </m:t>
                        </m:r>
                      </m:sub>
                    </m:sSub>
                  </m:oMath>
                </a14:m>
                <a:r>
                  <a:rPr lang="en-US" sz="1600" dirty="0" smtClean="0"/>
                  <a:t>= Constant </a:t>
                </a:r>
                <a:endParaRPr lang="en-US" sz="1600" dirty="0"/>
              </a:p>
              <a:p>
                <a:pPr lvl="3"/>
                <a14:m>
                  <m:oMath xmlns:m="http://schemas.openxmlformats.org/officeDocument/2006/math">
                    <m:sSub>
                      <m:sSubPr>
                        <m:ctrlPr>
                          <a:rPr lang="en-US" sz="1800" i="1">
                            <a:latin typeface="Cambria Math"/>
                          </a:rPr>
                        </m:ctrlPr>
                      </m:sSubPr>
                      <m:e>
                        <m:r>
                          <a:rPr lang="en-GB" sz="1800" i="1">
                            <a:latin typeface="Cambria Math" panose="02040503050406030204" pitchFamily="18" charset="0"/>
                          </a:rPr>
                          <m:t>𝛽</m:t>
                        </m:r>
                      </m:e>
                      <m:sub>
                        <m:r>
                          <a:rPr lang="en-GB" sz="1800" i="1">
                            <a:latin typeface="Cambria Math" panose="02040503050406030204" pitchFamily="18" charset="0"/>
                          </a:rPr>
                          <m:t>𝑘</m:t>
                        </m:r>
                        <m:r>
                          <a:rPr lang="en-GB" sz="1800" i="1">
                            <a:latin typeface="Cambria Math" panose="02040503050406030204" pitchFamily="18" charset="0"/>
                          </a:rPr>
                          <m:t> </m:t>
                        </m:r>
                      </m:sub>
                    </m:sSub>
                  </m:oMath>
                </a14:m>
                <a:r>
                  <a:rPr lang="en-GB" sz="1800" dirty="0"/>
                  <a:t>are k number of regression coefficients;</a:t>
                </a:r>
                <a:endParaRPr lang="en-US" sz="1800" dirty="0"/>
              </a:p>
              <a:p>
                <a:pPr lvl="3"/>
                <a14:m>
                  <m:oMath xmlns:m="http://schemas.openxmlformats.org/officeDocument/2006/math">
                    <m:sSub>
                      <m:sSubPr>
                        <m:ctrlPr>
                          <a:rPr lang="en-US" sz="1800" i="1">
                            <a:latin typeface="Cambria Math"/>
                          </a:rPr>
                        </m:ctrlPr>
                      </m:sSubPr>
                      <m:e>
                        <m:r>
                          <a:rPr lang="en-GB" sz="1800" i="1">
                            <a:latin typeface="Cambria Math" panose="02040503050406030204" pitchFamily="18" charset="0"/>
                          </a:rPr>
                          <m:t>𝜀</m:t>
                        </m:r>
                      </m:e>
                      <m:sub>
                        <m:r>
                          <a:rPr lang="en-GB" sz="1800" i="1">
                            <a:latin typeface="Cambria Math" panose="02040503050406030204" pitchFamily="18" charset="0"/>
                          </a:rPr>
                          <m:t>𝑡</m:t>
                        </m:r>
                      </m:sub>
                    </m:sSub>
                  </m:oMath>
                </a14:m>
                <a:r>
                  <a:rPr lang="en-GB" sz="1800" dirty="0"/>
                  <a:t> is the error term, a random variable at the time t;</a:t>
                </a:r>
                <a:endParaRPr lang="en-US" sz="1800" dirty="0"/>
              </a:p>
              <a:p>
                <a:pPr lvl="2"/>
                <a:r>
                  <a:rPr lang="en-GB" sz="1800" b="1" i="1" dirty="0" smtClean="0"/>
                  <a:t>Dependent </a:t>
                </a:r>
                <a:r>
                  <a:rPr lang="en-GB" sz="1800" b="1" i="1" dirty="0"/>
                  <a:t>variable at the time t </a:t>
                </a:r>
                <a:endParaRPr lang="en-US" sz="1800" dirty="0">
                  <a:effectLst/>
                </a:endParaRPr>
              </a:p>
              <a:p>
                <a:pPr lvl="3"/>
                <a:r>
                  <a:rPr lang="en-GB" sz="1800" dirty="0" smtClean="0"/>
                  <a:t>Y </a:t>
                </a:r>
                <a:r>
                  <a:rPr lang="en-GB" sz="1800" dirty="0"/>
                  <a:t>represents gross domestic product (GDP) in US dollars at current prices and in volume terms</a:t>
                </a:r>
                <a:r>
                  <a:rPr lang="en-GB" sz="1800" dirty="0" smtClean="0"/>
                  <a:t>;</a:t>
                </a:r>
                <a:endParaRPr lang="en-US" sz="1800" dirty="0">
                  <a:effectLst/>
                </a:endParaRPr>
              </a:p>
              <a:p>
                <a:pPr marL="868363" lvl="3" indent="0">
                  <a:buNone/>
                </a:pPr>
                <a:endParaRPr lang="en-US" sz="18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194733" y="1287887"/>
                <a:ext cx="11769740" cy="6078827"/>
              </a:xfrm>
              <a:blipFill rotWithShape="0">
                <a:blip r:embed="rId2"/>
                <a:stretch>
                  <a:fillRect l="-725" t="-1404"/>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p:txBody>
          <a:bodyPr/>
          <a:lstStyle/>
          <a:p>
            <a:pPr>
              <a:defRPr/>
            </a:pPr>
            <a:fld id="{43F0C520-F609-4F7E-B037-26F9FD2BDCC6}" type="slidenum">
              <a:rPr lang="en-US" altLang="en-US" smtClean="0"/>
              <a:pPr>
                <a:defRPr/>
              </a:pPr>
              <a:t>8</a:t>
            </a:fld>
            <a:endParaRPr lang="en-US" altLang="en-US"/>
          </a:p>
        </p:txBody>
      </p:sp>
    </p:spTree>
    <p:extLst>
      <p:ext uri="{BB962C8B-B14F-4D97-AF65-F5344CB8AC3E}">
        <p14:creationId xmlns:p14="http://schemas.microsoft.com/office/powerpoint/2010/main" val="2759154789"/>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92303" y="107576"/>
            <a:ext cx="9508902" cy="884461"/>
          </a:xfrm>
        </p:spPr>
        <p:txBody>
          <a:bodyPr>
            <a:normAutofit fontScale="90000"/>
          </a:bodyPr>
          <a:lstStyle/>
          <a:p>
            <a:r>
              <a:rPr lang="en-GB" sz="2700" b="1" kern="0" dirty="0" smtClean="0">
                <a:latin typeface="Arial Black" panose="020B0A04020102020204" pitchFamily="34" charset="0"/>
                <a:ea typeface="Times New Roman" panose="02020603050405020304" pitchFamily="18" charset="0"/>
                <a:cs typeface="Times New Roman" panose="02020603050405020304" pitchFamily="18" charset="0"/>
              </a:rPr>
              <a:t>3. </a:t>
            </a:r>
            <a:r>
              <a:rPr lang="en-GB" sz="2700" b="1" kern="0" dirty="0" smtClean="0">
                <a:solidFill>
                  <a:schemeClr val="tx1"/>
                </a:solidFill>
                <a:latin typeface="Arial Black" panose="020B0A04020102020204" pitchFamily="34" charset="0"/>
                <a:ea typeface="Times New Roman" panose="02020603050405020304" pitchFamily="18" charset="0"/>
                <a:cs typeface="Times New Roman" panose="02020603050405020304" pitchFamily="18" charset="0"/>
              </a:rPr>
              <a:t>Results </a:t>
            </a:r>
            <a:r>
              <a:rPr lang="en-GB" sz="2700" b="1" kern="0" dirty="0">
                <a:solidFill>
                  <a:schemeClr val="tx1"/>
                </a:solidFill>
                <a:latin typeface="Arial Black" panose="020B0A04020102020204" pitchFamily="34" charset="0"/>
                <a:ea typeface="Times New Roman" panose="02020603050405020304" pitchFamily="18" charset="0"/>
                <a:cs typeface="Times New Roman" panose="02020603050405020304" pitchFamily="18" charset="0"/>
              </a:rPr>
              <a:t>of Data Analysis – 2000 to </a:t>
            </a:r>
            <a:r>
              <a:rPr lang="en-GB" sz="2700" b="1" kern="0" dirty="0" smtClean="0">
                <a:solidFill>
                  <a:schemeClr val="tx1"/>
                </a:solidFill>
                <a:latin typeface="Arial Black" panose="020B0A04020102020204" pitchFamily="34" charset="0"/>
                <a:ea typeface="Times New Roman" panose="02020603050405020304" pitchFamily="18" charset="0"/>
                <a:cs typeface="Times New Roman" panose="02020603050405020304" pitchFamily="18" charset="0"/>
              </a:rPr>
              <a:t>2013. </a:t>
            </a:r>
            <a:br>
              <a:rPr lang="en-GB" sz="2700" b="1" kern="0" dirty="0" smtClean="0">
                <a:solidFill>
                  <a:schemeClr val="tx1"/>
                </a:solidFill>
                <a:latin typeface="Arial Black" panose="020B0A04020102020204" pitchFamily="34" charset="0"/>
                <a:ea typeface="Times New Roman" panose="02020603050405020304" pitchFamily="18" charset="0"/>
                <a:cs typeface="Times New Roman" panose="02020603050405020304" pitchFamily="18" charset="0"/>
              </a:rPr>
            </a:br>
            <a:r>
              <a:rPr lang="en-GB" sz="2400" b="1" kern="0" dirty="0" smtClean="0">
                <a:solidFill>
                  <a:schemeClr val="tx1"/>
                </a:solidFill>
                <a:latin typeface="Arial Black" panose="020B0A04020102020204" pitchFamily="34" charset="0"/>
                <a:ea typeface="Times New Roman" panose="02020603050405020304" pitchFamily="18" charset="0"/>
                <a:cs typeface="Times New Roman" panose="02020603050405020304" pitchFamily="18" charset="0"/>
              </a:rPr>
              <a:t>	</a:t>
            </a:r>
            <a:br>
              <a:rPr lang="en-GB" sz="2400" b="1" kern="0" dirty="0" smtClean="0">
                <a:solidFill>
                  <a:schemeClr val="tx1"/>
                </a:solidFill>
                <a:latin typeface="Arial Black" panose="020B0A04020102020204" pitchFamily="34" charset="0"/>
                <a:ea typeface="Times New Roman" panose="02020603050405020304" pitchFamily="18" charset="0"/>
                <a:cs typeface="Times New Roman" panose="02020603050405020304" pitchFamily="18" charset="0"/>
              </a:rPr>
            </a:br>
            <a:r>
              <a:rPr lang="en-GB" sz="2400" b="1" kern="0" dirty="0">
                <a:latin typeface="Arial Black" panose="020B0A04020102020204" pitchFamily="34" charset="0"/>
                <a:ea typeface="Times New Roman" panose="02020603050405020304" pitchFamily="18" charset="0"/>
                <a:cs typeface="Times New Roman" panose="02020603050405020304" pitchFamily="18" charset="0"/>
              </a:rPr>
              <a:t>	</a:t>
            </a:r>
            <a:r>
              <a:rPr lang="en-GB" sz="2400" b="1" kern="0" dirty="0" smtClean="0">
                <a:solidFill>
                  <a:schemeClr val="tx1"/>
                </a:solidFill>
                <a:latin typeface="Arial Black" panose="020B0A04020102020204" pitchFamily="34" charset="0"/>
                <a:ea typeface="Times New Roman" panose="02020603050405020304" pitchFamily="18" charset="0"/>
                <a:cs typeface="Times New Roman" panose="02020603050405020304" pitchFamily="18" charset="0"/>
              </a:rPr>
              <a:t>3.1. Data </a:t>
            </a:r>
            <a:r>
              <a:rPr lang="en-GB" sz="2400" b="1" dirty="0" smtClean="0">
                <a:solidFill>
                  <a:schemeClr val="tx1"/>
                </a:solidFill>
                <a:latin typeface="Arial Black" panose="020B0A04020102020204" pitchFamily="34" charset="0"/>
              </a:rPr>
              <a:t>Overview Analysis </a:t>
            </a:r>
            <a:endParaRPr lang="en-GB" sz="2400" b="1" dirty="0">
              <a:solidFill>
                <a:schemeClr val="tx1"/>
              </a:solidFill>
              <a:latin typeface="Arial Black" panose="020B0A04020102020204" pitchFamily="34" charset="0"/>
            </a:endParaRPr>
          </a:p>
        </p:txBody>
      </p:sp>
      <p:graphicFrame>
        <p:nvGraphicFramePr>
          <p:cNvPr id="5" name="Content Placeholder 4"/>
          <p:cNvGraphicFramePr>
            <a:graphicFrameLocks noGrp="1"/>
          </p:cNvGraphicFramePr>
          <p:nvPr>
            <p:ph idx="1"/>
            <p:extLst>
              <p:ext uri="{D42A27DB-BD31-4B8C-83A1-F6EECF244321}">
                <p14:modId xmlns:p14="http://schemas.microsoft.com/office/powerpoint/2010/main" val="3296998307"/>
              </p:ext>
            </p:extLst>
          </p:nvPr>
        </p:nvGraphicFramePr>
        <p:xfrm>
          <a:off x="313124" y="992037"/>
          <a:ext cx="10867260" cy="5661212"/>
        </p:xfrm>
        <a:graphic>
          <a:graphicData uri="http://schemas.openxmlformats.org/drawingml/2006/chart">
            <c:chart xmlns:c="http://schemas.openxmlformats.org/drawingml/2006/chart" xmlns:r="http://schemas.openxmlformats.org/officeDocument/2006/relationships" r:id="rId2"/>
          </a:graphicData>
        </a:graphic>
      </p:graphicFrame>
      <p:sp>
        <p:nvSpPr>
          <p:cNvPr id="4" name="Slide Number Placeholder 3"/>
          <p:cNvSpPr>
            <a:spLocks noGrp="1"/>
          </p:cNvSpPr>
          <p:nvPr>
            <p:ph type="sldNum" sz="quarter" idx="12"/>
          </p:nvPr>
        </p:nvSpPr>
        <p:spPr>
          <a:xfrm>
            <a:off x="11347837" y="6171663"/>
            <a:ext cx="609600" cy="457200"/>
          </a:xfrm>
        </p:spPr>
        <p:txBody>
          <a:bodyPr/>
          <a:lstStyle/>
          <a:p>
            <a:pPr>
              <a:defRPr/>
            </a:pPr>
            <a:fld id="{43F0C520-F609-4F7E-B037-26F9FD2BDCC6}" type="slidenum">
              <a:rPr lang="en-US" altLang="en-US" smtClean="0"/>
              <a:pPr>
                <a:defRPr/>
              </a:pPr>
              <a:t>9</a:t>
            </a:fld>
            <a:endParaRPr lang="en-US" altLang="en-US"/>
          </a:p>
        </p:txBody>
      </p:sp>
    </p:spTree>
    <p:extLst>
      <p:ext uri="{BB962C8B-B14F-4D97-AF65-F5344CB8AC3E}">
        <p14:creationId xmlns:p14="http://schemas.microsoft.com/office/powerpoint/2010/main" val="2889266525"/>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62665" y="132970"/>
            <a:ext cx="8893459" cy="433700"/>
          </a:xfrm>
        </p:spPr>
        <p:txBody>
          <a:bodyPr>
            <a:normAutofit fontScale="90000"/>
          </a:bodyPr>
          <a:lstStyle/>
          <a:p>
            <a:pPr lvl="2"/>
            <a:r>
              <a:rPr lang="en-GB" sz="2400" b="1" dirty="0" smtClean="0">
                <a:solidFill>
                  <a:schemeClr val="tx1"/>
                </a:solidFill>
                <a:latin typeface="+mn-lt"/>
              </a:rPr>
              <a:t>3.2. Statistical </a:t>
            </a:r>
            <a:r>
              <a:rPr lang="en-GB" sz="2400" b="1" dirty="0">
                <a:solidFill>
                  <a:schemeClr val="tx1"/>
                </a:solidFill>
                <a:latin typeface="+mn-lt"/>
              </a:rPr>
              <a:t>Resume of Data Analysis - Period 2000 to </a:t>
            </a:r>
            <a:r>
              <a:rPr lang="en-GB" sz="2400" b="1" dirty="0" smtClean="0">
                <a:solidFill>
                  <a:schemeClr val="tx1"/>
                </a:solidFill>
                <a:latin typeface="+mn-lt"/>
              </a:rPr>
              <a:t>2013</a:t>
            </a:r>
            <a:endParaRPr lang="en-GB" sz="2400" dirty="0">
              <a:solidFill>
                <a:schemeClr val="tx1"/>
              </a:solidFill>
              <a:latin typeface="+mn-lt"/>
            </a:endParaRPr>
          </a:p>
        </p:txBody>
      </p:sp>
      <p:graphicFrame>
        <p:nvGraphicFramePr>
          <p:cNvPr id="6" name="Content Placeholder 5"/>
          <p:cNvGraphicFramePr>
            <a:graphicFrameLocks noGrp="1"/>
          </p:cNvGraphicFramePr>
          <p:nvPr>
            <p:ph idx="1"/>
            <p:extLst>
              <p:ext uri="{D42A27DB-BD31-4B8C-83A1-F6EECF244321}">
                <p14:modId xmlns:p14="http://schemas.microsoft.com/office/powerpoint/2010/main" val="1173361337"/>
              </p:ext>
            </p:extLst>
          </p:nvPr>
        </p:nvGraphicFramePr>
        <p:xfrm>
          <a:off x="412126" y="811698"/>
          <a:ext cx="11506674" cy="3344957"/>
        </p:xfrm>
        <a:graphic>
          <a:graphicData uri="http://schemas.openxmlformats.org/drawingml/2006/table">
            <a:tbl>
              <a:tblPr firstRow="1" firstCol="1" bandRow="1"/>
              <a:tblGrid>
                <a:gridCol w="643943"/>
                <a:gridCol w="1374311"/>
                <a:gridCol w="1016633"/>
                <a:gridCol w="1999285"/>
                <a:gridCol w="2615878"/>
                <a:gridCol w="2078102"/>
                <a:gridCol w="1778522"/>
              </a:tblGrid>
              <a:tr h="1454697">
                <a:tc gridSpan="2">
                  <a:txBody>
                    <a:bodyPr/>
                    <a:lstStyle/>
                    <a:p>
                      <a:pPr marL="0" marR="0">
                        <a:lnSpc>
                          <a:spcPct val="107000"/>
                        </a:lnSpc>
                        <a:spcBef>
                          <a:spcPts val="0"/>
                        </a:spcBef>
                        <a:spcAft>
                          <a:spcPts val="0"/>
                        </a:spcAft>
                      </a:pPr>
                      <a:r>
                        <a:rPr lang="en-GB"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DD7EE"/>
                    </a:solidFill>
                  </a:tcPr>
                </a:tc>
                <a:tc hMerge="1">
                  <a:txBody>
                    <a:bodyPr/>
                    <a:lstStyle/>
                    <a:p>
                      <a:endParaRPr lang="en-US"/>
                    </a:p>
                  </a:txBody>
                  <a:tcPr/>
                </a:tc>
                <a:tc>
                  <a:txBody>
                    <a:bodyPr/>
                    <a:lstStyle/>
                    <a:p>
                      <a:pPr marL="0" marR="0" algn="ctr">
                        <a:lnSpc>
                          <a:spcPct val="107000"/>
                        </a:lnSpc>
                        <a:spcBef>
                          <a:spcPts val="0"/>
                        </a:spcBef>
                        <a:spcAft>
                          <a:spcPts val="0"/>
                        </a:spcAft>
                      </a:pPr>
                      <a:r>
                        <a:rPr lang="en-GB"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Year</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DD7EE"/>
                    </a:solidFill>
                  </a:tcPr>
                </a:tc>
                <a:tc>
                  <a:txBody>
                    <a:bodyPr/>
                    <a:lstStyle/>
                    <a:p>
                      <a:pPr marL="0" marR="38100" algn="ctr">
                        <a:lnSpc>
                          <a:spcPct val="107000"/>
                        </a:lnSpc>
                        <a:spcBef>
                          <a:spcPts val="0"/>
                        </a:spcBef>
                        <a:spcAft>
                          <a:spcPts val="0"/>
                        </a:spcAft>
                      </a:pPr>
                      <a:r>
                        <a:rPr lang="en-GB"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Gross Domestic Product </a:t>
                      </a:r>
                      <a:r>
                        <a:rPr lang="en-GB" sz="2000" dirty="0" smtClea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in millions $US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DD7EE"/>
                    </a:solidFill>
                  </a:tcPr>
                </a:tc>
                <a:tc>
                  <a:txBody>
                    <a:bodyPr/>
                    <a:lstStyle/>
                    <a:p>
                      <a:pPr marL="0" marR="38100" algn="ctr">
                        <a:lnSpc>
                          <a:spcPct val="107000"/>
                        </a:lnSpc>
                        <a:spcBef>
                          <a:spcPts val="0"/>
                        </a:spcBef>
                        <a:spcAft>
                          <a:spcPts val="0"/>
                        </a:spcAft>
                      </a:pPr>
                      <a:r>
                        <a:rPr lang="en-GB"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Value of Goods and Services Imports excluding Oil </a:t>
                      </a:r>
                      <a:r>
                        <a:rPr lang="en-GB" sz="2000" dirty="0" smtClea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in millions $US</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DD7EE"/>
                    </a:solidFill>
                  </a:tcPr>
                </a:tc>
                <a:tc>
                  <a:txBody>
                    <a:bodyPr/>
                    <a:lstStyle/>
                    <a:p>
                      <a:pPr marL="0" marR="0" indent="0" algn="ctr" defTabSz="914400" rtl="0" eaLnBrk="1" fontAlgn="auto" latinLnBrk="0" hangingPunct="1">
                        <a:lnSpc>
                          <a:spcPct val="107000"/>
                        </a:lnSpc>
                        <a:spcBef>
                          <a:spcPts val="0"/>
                        </a:spcBef>
                        <a:spcAft>
                          <a:spcPts val="0"/>
                        </a:spcAft>
                        <a:buClrTx/>
                        <a:buSzTx/>
                        <a:buFontTx/>
                        <a:buNone/>
                        <a:tabLst/>
                        <a:defRPr/>
                      </a:pPr>
                      <a:r>
                        <a:rPr lang="en-GB"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Value of Fuels Imports  </a:t>
                      </a:r>
                      <a:r>
                        <a:rPr lang="en-GB" sz="2000" dirty="0" smtClea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in millions $US</a:t>
                      </a:r>
                      <a:endParaRPr lang="en-US" sz="2000" dirty="0" smtClean="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DD7EE"/>
                    </a:solidFill>
                  </a:tcPr>
                </a:tc>
                <a:tc>
                  <a:txBody>
                    <a:bodyPr/>
                    <a:lstStyle/>
                    <a:p>
                      <a:pPr marL="0" marR="0" algn="ctr">
                        <a:lnSpc>
                          <a:spcPct val="107000"/>
                        </a:lnSpc>
                        <a:spcBef>
                          <a:spcPts val="0"/>
                        </a:spcBef>
                        <a:spcAft>
                          <a:spcPts val="0"/>
                        </a:spcAft>
                      </a:pPr>
                      <a:r>
                        <a:rPr lang="en-GB"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Total Fuels Consumption </a:t>
                      </a:r>
                      <a:r>
                        <a:rPr lang="en-GB" sz="2000"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(Millions</a:t>
                      </a:r>
                      <a:r>
                        <a:rPr lang="en-GB" sz="2000" baseline="0"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 </a:t>
                      </a:r>
                      <a:r>
                        <a:rPr lang="en-GB" sz="2000" dirty="0" smtClean="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Barrels/ </a:t>
                      </a:r>
                      <a:r>
                        <a:rPr lang="en-GB"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Year)</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b">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w="19050" cap="flat" cmpd="sng" algn="ctr">
                      <a:solidFill>
                        <a:srgbClr val="000000"/>
                      </a:solidFill>
                      <a:prstDash val="solid"/>
                      <a:round/>
                      <a:headEnd type="none" w="med" len="med"/>
                      <a:tailEnd type="none" w="med" len="med"/>
                    </a:lnB>
                    <a:solidFill>
                      <a:srgbClr val="BDD7EE"/>
                    </a:solidFill>
                  </a:tcPr>
                </a:tc>
              </a:tr>
              <a:tr h="286098">
                <a:tc rowSpan="2">
                  <a:txBody>
                    <a:bodyPr/>
                    <a:lstStyle/>
                    <a:p>
                      <a:pPr marL="0" marR="0">
                        <a:lnSpc>
                          <a:spcPct val="107000"/>
                        </a:lnSpc>
                        <a:spcBef>
                          <a:spcPts val="0"/>
                        </a:spcBef>
                        <a:spcAft>
                          <a:spcPts val="0"/>
                        </a:spcAft>
                      </a:pPr>
                      <a:r>
                        <a:rPr lang="en-GB" sz="200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a:noFill/>
                    </a:lnR>
                    <a:lnT w="19050" cap="flat" cmpd="sng" algn="ctr">
                      <a:solidFill>
                        <a:srgbClr val="000000"/>
                      </a:solidFill>
                      <a:prstDash val="solid"/>
                      <a:round/>
                      <a:headEnd type="none" w="med" len="med"/>
                      <a:tailEnd type="none" w="med" len="med"/>
                    </a:lnT>
                    <a:lnB>
                      <a:noFill/>
                    </a:lnB>
                    <a:solidFill>
                      <a:srgbClr val="BDD7EE"/>
                    </a:solidFill>
                  </a:tcPr>
                </a:tc>
                <a:tc>
                  <a:txBody>
                    <a:bodyPr/>
                    <a:lstStyle/>
                    <a:p>
                      <a:pPr marL="0" marR="0">
                        <a:lnSpc>
                          <a:spcPct val="107000"/>
                        </a:lnSpc>
                        <a:spcBef>
                          <a:spcPts val="0"/>
                        </a:spcBef>
                        <a:spcAft>
                          <a:spcPts val="0"/>
                        </a:spcAft>
                      </a:pPr>
                      <a:r>
                        <a:rPr lang="en-GB"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Valid</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solidFill>
                      <a:srgbClr val="BDD7EE"/>
                    </a:solidFill>
                  </a:tcPr>
                </a:tc>
                <a:tc>
                  <a:txBody>
                    <a:bodyPr/>
                    <a:lstStyle/>
                    <a:p>
                      <a:pPr marL="0" marR="0" algn="ctr">
                        <a:lnSpc>
                          <a:spcPct val="107000"/>
                        </a:lnSpc>
                        <a:spcBef>
                          <a:spcPts val="0"/>
                        </a:spcBef>
                        <a:spcAft>
                          <a:spcPts val="0"/>
                        </a:spcAft>
                      </a:pPr>
                      <a:r>
                        <a:rPr lang="en-GB" sz="2000" dirty="0">
                          <a:solidFill>
                            <a:schemeClr val="bg2"/>
                          </a:solidFill>
                          <a:effectLst/>
                          <a:latin typeface="Arial" panose="020B0604020202020204" pitchFamily="34" charset="0"/>
                          <a:ea typeface="Times New Roman" panose="02020603050405020304" pitchFamily="18" charset="0"/>
                          <a:cs typeface="Times New Roman" panose="02020603050405020304" pitchFamily="18" charset="0"/>
                        </a:rPr>
                        <a:t>14</a:t>
                      </a:r>
                      <a:endParaRPr lang="en-US" sz="20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GB" sz="2000" dirty="0">
                          <a:solidFill>
                            <a:schemeClr val="bg2"/>
                          </a:solidFill>
                          <a:effectLst/>
                          <a:latin typeface="Arial" panose="020B0604020202020204" pitchFamily="34" charset="0"/>
                          <a:ea typeface="Times New Roman" panose="02020603050405020304" pitchFamily="18" charset="0"/>
                          <a:cs typeface="Times New Roman" panose="02020603050405020304" pitchFamily="18" charset="0"/>
                        </a:rPr>
                        <a:t>14</a:t>
                      </a:r>
                      <a:endParaRPr lang="en-US" sz="20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GB" sz="2000">
                          <a:solidFill>
                            <a:schemeClr val="bg2"/>
                          </a:solidFill>
                          <a:effectLst/>
                          <a:latin typeface="Arial" panose="020B0604020202020204" pitchFamily="34" charset="0"/>
                          <a:ea typeface="Times New Roman" panose="02020603050405020304" pitchFamily="18" charset="0"/>
                          <a:cs typeface="Times New Roman" panose="02020603050405020304" pitchFamily="18" charset="0"/>
                        </a:rPr>
                        <a:t>14</a:t>
                      </a:r>
                      <a:endParaRPr lang="en-US" sz="200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GB" sz="2000">
                          <a:solidFill>
                            <a:schemeClr val="bg2"/>
                          </a:solidFill>
                          <a:effectLst/>
                          <a:latin typeface="Arial" panose="020B0604020202020204" pitchFamily="34" charset="0"/>
                          <a:ea typeface="Times New Roman" panose="02020603050405020304" pitchFamily="18" charset="0"/>
                          <a:cs typeface="Times New Roman" panose="02020603050405020304" pitchFamily="18" charset="0"/>
                        </a:rPr>
                        <a:t>14</a:t>
                      </a:r>
                      <a:endParaRPr lang="en-US" sz="200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c>
                  <a:txBody>
                    <a:bodyPr/>
                    <a:lstStyle/>
                    <a:p>
                      <a:pPr marL="0" marR="0" algn="ctr">
                        <a:lnSpc>
                          <a:spcPct val="107000"/>
                        </a:lnSpc>
                        <a:spcBef>
                          <a:spcPts val="0"/>
                        </a:spcBef>
                        <a:spcAft>
                          <a:spcPts val="0"/>
                        </a:spcAft>
                      </a:pPr>
                      <a:r>
                        <a:rPr lang="en-GB" sz="2000">
                          <a:solidFill>
                            <a:schemeClr val="bg2"/>
                          </a:solidFill>
                          <a:effectLst/>
                          <a:latin typeface="Arial" panose="020B0604020202020204" pitchFamily="34" charset="0"/>
                          <a:ea typeface="Times New Roman" panose="02020603050405020304" pitchFamily="18" charset="0"/>
                          <a:cs typeface="Times New Roman" panose="02020603050405020304" pitchFamily="18" charset="0"/>
                        </a:rPr>
                        <a:t>14</a:t>
                      </a:r>
                      <a:endParaRPr lang="en-US" sz="200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w="19050" cap="flat" cmpd="sng" algn="ctr">
                      <a:solidFill>
                        <a:srgbClr val="000000"/>
                      </a:solidFill>
                      <a:prstDash val="solid"/>
                      <a:round/>
                      <a:headEnd type="none" w="med" len="med"/>
                      <a:tailEnd type="none" w="med" len="med"/>
                    </a:lnT>
                    <a:lnB>
                      <a:noFill/>
                    </a:lnB>
                  </a:tcPr>
                </a:tc>
              </a:tr>
              <a:tr h="408575">
                <a:tc vMerge="1">
                  <a:txBody>
                    <a:bodyPr/>
                    <a:lstStyle/>
                    <a:p>
                      <a:endParaRPr lang="en-US"/>
                    </a:p>
                  </a:txBody>
                  <a:tcPr/>
                </a:tc>
                <a:tc>
                  <a:txBody>
                    <a:bodyPr/>
                    <a:lstStyle/>
                    <a:p>
                      <a:pPr marL="0" marR="0">
                        <a:lnSpc>
                          <a:spcPct val="107000"/>
                        </a:lnSpc>
                        <a:spcBef>
                          <a:spcPts val="0"/>
                        </a:spcBef>
                        <a:spcAft>
                          <a:spcPts val="0"/>
                        </a:spcAft>
                      </a:pPr>
                      <a:r>
                        <a:rPr lang="en-GB"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Missing</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w="19050" cap="flat" cmpd="sng" algn="ctr">
                      <a:solidFill>
                        <a:srgbClr val="000000"/>
                      </a:solidFill>
                      <a:prstDash val="solid"/>
                      <a:round/>
                      <a:headEnd type="none" w="med" len="med"/>
                      <a:tailEnd type="none" w="med" len="med"/>
                    </a:lnR>
                    <a:lnT>
                      <a:noFill/>
                    </a:lnT>
                    <a:lnB>
                      <a:noFill/>
                    </a:lnB>
                    <a:solidFill>
                      <a:srgbClr val="BDD7EE"/>
                    </a:solidFill>
                  </a:tcPr>
                </a:tc>
                <a:tc>
                  <a:txBody>
                    <a:bodyPr/>
                    <a:lstStyle/>
                    <a:p>
                      <a:pPr marL="0" marR="0" algn="ctr">
                        <a:lnSpc>
                          <a:spcPct val="107000"/>
                        </a:lnSpc>
                        <a:spcBef>
                          <a:spcPts val="0"/>
                        </a:spcBef>
                        <a:spcAft>
                          <a:spcPts val="0"/>
                        </a:spcAft>
                      </a:pPr>
                      <a:r>
                        <a:rPr lang="en-GB" sz="2000" dirty="0">
                          <a:solidFill>
                            <a:schemeClr val="bg2"/>
                          </a:solidFill>
                          <a:effectLst/>
                          <a:latin typeface="Arial" panose="020B0604020202020204" pitchFamily="34" charset="0"/>
                          <a:ea typeface="Times New Roman" panose="02020603050405020304" pitchFamily="18" charset="0"/>
                          <a:cs typeface="Times New Roman" panose="02020603050405020304" pitchFamily="18" charset="0"/>
                        </a:rPr>
                        <a:t>0</a:t>
                      </a:r>
                      <a:endParaRPr lang="en-US" sz="20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GB" sz="2000" dirty="0">
                          <a:solidFill>
                            <a:schemeClr val="bg2"/>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en-US" sz="20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GB" sz="2000" dirty="0">
                          <a:solidFill>
                            <a:schemeClr val="bg2"/>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en-US" sz="20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GB" sz="2000" dirty="0">
                          <a:solidFill>
                            <a:schemeClr val="bg2"/>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en-US" sz="20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ctr">
                        <a:lnSpc>
                          <a:spcPct val="107000"/>
                        </a:lnSpc>
                        <a:spcBef>
                          <a:spcPts val="0"/>
                        </a:spcBef>
                        <a:spcAft>
                          <a:spcPts val="0"/>
                        </a:spcAft>
                      </a:pPr>
                      <a:r>
                        <a:rPr lang="en-GB" sz="2000" dirty="0">
                          <a:solidFill>
                            <a:schemeClr val="bg2"/>
                          </a:solidFill>
                          <a:effectLst/>
                          <a:latin typeface="Arial" panose="020B0604020202020204" pitchFamily="34" charset="0"/>
                          <a:ea typeface="Times New Roman" panose="02020603050405020304" pitchFamily="18" charset="0"/>
                          <a:cs typeface="Times New Roman" panose="02020603050405020304" pitchFamily="18" charset="0"/>
                        </a:rPr>
                        <a:t>0.00</a:t>
                      </a:r>
                      <a:endParaRPr lang="en-US" sz="20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r>
              <a:tr h="503277">
                <a:tc gridSpan="2">
                  <a:txBody>
                    <a:bodyPr/>
                    <a:lstStyle/>
                    <a:p>
                      <a:pPr marL="0" marR="0">
                        <a:lnSpc>
                          <a:spcPct val="107000"/>
                        </a:lnSpc>
                        <a:spcBef>
                          <a:spcPts val="0"/>
                        </a:spcBef>
                        <a:spcAft>
                          <a:spcPts val="0"/>
                        </a:spcAft>
                      </a:pPr>
                      <a:r>
                        <a:rPr lang="en-GB"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Mean</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solidFill>
                      <a:srgbClr val="BDD7EE"/>
                    </a:solidFill>
                  </a:tcPr>
                </a:tc>
                <a:tc hMerge="1">
                  <a:txBody>
                    <a:bodyPr/>
                    <a:lstStyle/>
                    <a:p>
                      <a:endParaRPr lang="en-US"/>
                    </a:p>
                  </a:txBody>
                  <a:tcPr/>
                </a:tc>
                <a:tc>
                  <a:txBody>
                    <a:bodyPr/>
                    <a:lstStyle/>
                    <a:p>
                      <a:pPr marL="0" marR="0" algn="ctr">
                        <a:lnSpc>
                          <a:spcPct val="107000"/>
                        </a:lnSpc>
                        <a:spcBef>
                          <a:spcPts val="0"/>
                        </a:spcBef>
                        <a:spcAft>
                          <a:spcPts val="0"/>
                        </a:spcAft>
                      </a:pPr>
                      <a:r>
                        <a:rPr lang="en-GB" sz="2000" dirty="0">
                          <a:solidFill>
                            <a:schemeClr val="bg2"/>
                          </a:solidFill>
                          <a:effectLst/>
                          <a:latin typeface="Arial" panose="020B0604020202020204" pitchFamily="34" charset="0"/>
                          <a:ea typeface="Times New Roman" panose="02020603050405020304" pitchFamily="18" charset="0"/>
                          <a:cs typeface="Times New Roman" panose="02020603050405020304" pitchFamily="18" charset="0"/>
                        </a:rPr>
                        <a:t>2007</a:t>
                      </a:r>
                      <a:endParaRPr lang="en-US" sz="2000" dirty="0">
                        <a:solidFill>
                          <a:schemeClr val="bg2"/>
                        </a:solidFill>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07000"/>
                        </a:lnSpc>
                        <a:spcBef>
                          <a:spcPts val="0"/>
                        </a:spcBef>
                        <a:spcAft>
                          <a:spcPts val="0"/>
                        </a:spcAft>
                      </a:pPr>
                      <a:r>
                        <a:rPr lang="en-GB" sz="2000" dirty="0">
                          <a:solidFill>
                            <a:srgbClr val="000000"/>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8,367.07</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07000"/>
                        </a:lnSpc>
                        <a:spcBef>
                          <a:spcPts val="0"/>
                        </a:spcBef>
                        <a:spcAft>
                          <a:spcPts val="0"/>
                        </a:spcAft>
                      </a:pPr>
                      <a:r>
                        <a:rPr lang="en-GB" sz="2000" dirty="0">
                          <a:solidFill>
                            <a:srgbClr val="000000"/>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4,014.43</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07000"/>
                        </a:lnSpc>
                        <a:spcBef>
                          <a:spcPts val="0"/>
                        </a:spcBef>
                        <a:spcAft>
                          <a:spcPts val="0"/>
                        </a:spcAft>
                      </a:pPr>
                      <a:r>
                        <a:rPr lang="en-GB" sz="2000" dirty="0">
                          <a:solidFill>
                            <a:srgbClr val="000000"/>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442.00</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tcPr>
                </a:tc>
                <a:tc>
                  <a:txBody>
                    <a:bodyPr/>
                    <a:lstStyle/>
                    <a:p>
                      <a:pPr marL="0" marR="0" algn="r">
                        <a:lnSpc>
                          <a:spcPct val="107000"/>
                        </a:lnSpc>
                        <a:spcBef>
                          <a:spcPts val="0"/>
                        </a:spcBef>
                        <a:spcAft>
                          <a:spcPts val="0"/>
                        </a:spcAft>
                      </a:pPr>
                      <a:r>
                        <a:rPr lang="en-GB" sz="2000" dirty="0" smtClean="0">
                          <a:solidFill>
                            <a:srgbClr val="000000"/>
                          </a:solidFill>
                          <a:effectLst/>
                          <a:highlight>
                            <a:srgbClr val="FFFF00"/>
                          </a:highlight>
                          <a:latin typeface="Arial" panose="020B0604020202020204" pitchFamily="34" charset="0"/>
                          <a:ea typeface="Times New Roman" panose="02020603050405020304" pitchFamily="18" charset="0"/>
                          <a:cs typeface="Times New Roman" panose="02020603050405020304" pitchFamily="18" charset="0"/>
                        </a:rPr>
                        <a:t>5.231</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a:noFill/>
                    </a:lnB>
                  </a:tcPr>
                </a:tc>
              </a:tr>
              <a:tr h="51516">
                <a:tc gridSpan="7">
                  <a:txBody>
                    <a:bodyPr/>
                    <a:lstStyle/>
                    <a:p>
                      <a:pPr marL="0" marR="0">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solidFill>
                      <a:srgbClr val="BDD7EE"/>
                    </a:solidFill>
                  </a:tcPr>
                </a:tc>
                <a:tc hMerge="1">
                  <a:txBody>
                    <a:bodyPr/>
                    <a:lstStyle/>
                    <a:p>
                      <a:endParaRPr lang="en-US"/>
                    </a:p>
                  </a:txBody>
                  <a:tcPr/>
                </a:tc>
                <a:tc hMerge="1">
                  <a:txBody>
                    <a:bodyPr/>
                    <a:lstStyle/>
                    <a:p>
                      <a:pPr marL="0" marR="0" algn="ct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905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hMerge="1">
                  <a:txBody>
                    <a:bodyPr/>
                    <a:lstStyle/>
                    <a:p>
                      <a:pPr marL="0" marR="0" algn="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hMerge="1">
                  <a:txBody>
                    <a:bodyPr/>
                    <a:lstStyle/>
                    <a:p>
                      <a:pPr marL="0" marR="0" algn="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hMerge="1">
                  <a:txBody>
                    <a:bodyPr/>
                    <a:lstStyle/>
                    <a:p>
                      <a:pPr marL="0" marR="0" algn="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c hMerge="1">
                  <a:txBody>
                    <a:bodyPr/>
                    <a:lstStyle/>
                    <a:p>
                      <a:pPr marL="0" marR="0" algn="r">
                        <a:lnSpc>
                          <a:spcPct val="107000"/>
                        </a:lnSpc>
                        <a:spcBef>
                          <a:spcPts val="0"/>
                        </a:spcBef>
                        <a:spcAft>
                          <a:spcPts val="0"/>
                        </a:spcAft>
                      </a:pP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9050" cap="flat" cmpd="sng" algn="ctr">
                      <a:solidFill>
                        <a:srgbClr val="000000"/>
                      </a:solidFill>
                      <a:prstDash val="solid"/>
                      <a:round/>
                      <a:headEnd type="none" w="med" len="med"/>
                      <a:tailEnd type="none" w="med" len="med"/>
                    </a:lnR>
                    <a:lnT>
                      <a:noFill/>
                    </a:lnT>
                    <a:lnB w="19050" cap="flat" cmpd="sng" algn="ctr">
                      <a:solidFill>
                        <a:srgbClr val="000000"/>
                      </a:solidFill>
                      <a:prstDash val="solid"/>
                      <a:round/>
                      <a:headEnd type="none" w="med" len="med"/>
                      <a:tailEnd type="none" w="med" len="med"/>
                    </a:lnB>
                  </a:tcPr>
                </a:tc>
              </a:tr>
              <a:tr h="182461">
                <a:tc gridSpan="7">
                  <a:txBody>
                    <a:bodyPr/>
                    <a:lstStyle/>
                    <a:p>
                      <a:pPr marL="0" marR="0">
                        <a:lnSpc>
                          <a:spcPct val="107000"/>
                        </a:lnSpc>
                        <a:spcBef>
                          <a:spcPts val="0"/>
                        </a:spcBef>
                        <a:spcAft>
                          <a:spcPts val="0"/>
                        </a:spcAft>
                      </a:pPr>
                      <a:r>
                        <a:rPr lang="en-GB" sz="20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a. </a:t>
                      </a:r>
                      <a:r>
                        <a:rPr lang="en-GB" sz="1400" dirty="0">
                          <a:solidFill>
                            <a:srgbClr val="000000"/>
                          </a:solidFill>
                          <a:effectLst/>
                          <a:latin typeface="Arial" panose="020B0604020202020204" pitchFamily="34" charset="0"/>
                          <a:ea typeface="Times New Roman" panose="02020603050405020304" pitchFamily="18" charset="0"/>
                          <a:cs typeface="Times New Roman" panose="02020603050405020304" pitchFamily="18" charset="0"/>
                        </a:rPr>
                        <a:t>Multiple modes exist. The smallest value is shown</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lnL>
                      <a:noFill/>
                    </a:lnL>
                    <a:lnR>
                      <a:noFill/>
                    </a:lnR>
                    <a:lnT w="19050" cap="flat" cmpd="sng" algn="ctr">
                      <a:solidFill>
                        <a:srgbClr val="000000"/>
                      </a:solidFill>
                      <a:prstDash val="solid"/>
                      <a:round/>
                      <a:headEnd type="none" w="med" len="med"/>
                      <a:tailEnd type="none" w="med" len="med"/>
                    </a:lnT>
                    <a:lnB>
                      <a:noFill/>
                    </a:lnB>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
        <p:nvSpPr>
          <p:cNvPr id="4" name="Slide Number Placeholder 3"/>
          <p:cNvSpPr>
            <a:spLocks noGrp="1"/>
          </p:cNvSpPr>
          <p:nvPr>
            <p:ph type="sldNum" sz="quarter" idx="12"/>
          </p:nvPr>
        </p:nvSpPr>
        <p:spPr>
          <a:xfrm>
            <a:off x="11309200" y="6254935"/>
            <a:ext cx="609600" cy="457200"/>
          </a:xfrm>
        </p:spPr>
        <p:txBody>
          <a:bodyPr/>
          <a:lstStyle/>
          <a:p>
            <a:pPr>
              <a:defRPr/>
            </a:pPr>
            <a:fld id="{43F0C520-F609-4F7E-B037-26F9FD2BDCC6}" type="slidenum">
              <a:rPr lang="en-US" altLang="en-US" smtClean="0"/>
              <a:pPr>
                <a:defRPr/>
              </a:pPr>
              <a:t>10</a:t>
            </a:fld>
            <a:endParaRPr lang="en-US" altLang="en-US"/>
          </a:p>
        </p:txBody>
      </p:sp>
      <p:pic>
        <p:nvPicPr>
          <p:cNvPr id="8" name="Picture 7"/>
          <p:cNvPicPr>
            <a:picLocks noChangeAspect="1"/>
          </p:cNvPicPr>
          <p:nvPr/>
        </p:nvPicPr>
        <p:blipFill>
          <a:blip r:embed="rId2"/>
          <a:stretch>
            <a:fillRect/>
          </a:stretch>
        </p:blipFill>
        <p:spPr>
          <a:xfrm>
            <a:off x="1532587" y="4116524"/>
            <a:ext cx="8976574" cy="2367011"/>
          </a:xfrm>
          <a:prstGeom prst="rect">
            <a:avLst/>
          </a:prstGeom>
        </p:spPr>
      </p:pic>
    </p:spTree>
    <p:extLst>
      <p:ext uri="{BB962C8B-B14F-4D97-AF65-F5344CB8AC3E}">
        <p14:creationId xmlns:p14="http://schemas.microsoft.com/office/powerpoint/2010/main" val="2795337270"/>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69194" y="151009"/>
            <a:ext cx="9206816" cy="395063"/>
          </a:xfrm>
        </p:spPr>
        <p:txBody>
          <a:bodyPr>
            <a:noAutofit/>
          </a:bodyPr>
          <a:lstStyle/>
          <a:p>
            <a:pPr lvl="2"/>
            <a:r>
              <a:rPr lang="en-GB" sz="2400" b="1" dirty="0" smtClean="0">
                <a:solidFill>
                  <a:schemeClr val="tx1"/>
                </a:solidFill>
                <a:latin typeface="Arial Black" panose="020B0A04020102020204" pitchFamily="34" charset="0"/>
              </a:rPr>
              <a:t>3.3. Model Validation: Regression </a:t>
            </a:r>
            <a:r>
              <a:rPr lang="en-GB" sz="2400" b="1" dirty="0">
                <a:solidFill>
                  <a:schemeClr val="tx1"/>
                </a:solidFill>
                <a:latin typeface="Arial Black" panose="020B0A04020102020204" pitchFamily="34" charset="0"/>
              </a:rPr>
              <a:t>Analysis </a:t>
            </a:r>
            <a:r>
              <a:rPr lang="en-GB" sz="2400" b="1" dirty="0" smtClean="0">
                <a:solidFill>
                  <a:schemeClr val="tx1"/>
                </a:solidFill>
                <a:latin typeface="Arial Black" panose="020B0A04020102020204" pitchFamily="34" charset="0"/>
              </a:rPr>
              <a:t>Results</a:t>
            </a:r>
            <a:endParaRPr lang="en-GB" sz="2400" dirty="0">
              <a:solidFill>
                <a:schemeClr val="tx1"/>
              </a:solidFill>
              <a:latin typeface="Arial Black" panose="020B0A04020102020204" pitchFamily="34" charset="0"/>
            </a:endParaRPr>
          </a:p>
        </p:txBody>
      </p:sp>
      <p:sp>
        <p:nvSpPr>
          <p:cNvPr id="3" name="Content Placeholder 2"/>
          <p:cNvSpPr>
            <a:spLocks noGrp="1"/>
          </p:cNvSpPr>
          <p:nvPr>
            <p:ph idx="1"/>
          </p:nvPr>
        </p:nvSpPr>
        <p:spPr>
          <a:xfrm>
            <a:off x="369194" y="676291"/>
            <a:ext cx="11299065" cy="857519"/>
          </a:xfrm>
        </p:spPr>
        <p:txBody>
          <a:bodyPr/>
          <a:lstStyle/>
          <a:p>
            <a:r>
              <a:rPr lang="en-GB" sz="2400" dirty="0"/>
              <a:t>Multiple Linear regression has manipulated </a:t>
            </a:r>
            <a:r>
              <a:rPr lang="en-GB" sz="2400" dirty="0" smtClean="0"/>
              <a:t>to ensure </a:t>
            </a:r>
            <a:r>
              <a:rPr lang="en-GB" sz="2400" dirty="0"/>
              <a:t>positive and negative effect between GDP and Value of Goods and services Imports (Including fuels imports</a:t>
            </a:r>
            <a:r>
              <a:rPr lang="en-GB" sz="2400" dirty="0" smtClean="0"/>
              <a:t>).</a:t>
            </a:r>
          </a:p>
          <a:p>
            <a:endParaRPr lang="en-MY" sz="2400" dirty="0"/>
          </a:p>
          <a:p>
            <a:endParaRPr lang="en-GB" sz="2400" dirty="0"/>
          </a:p>
        </p:txBody>
      </p:sp>
      <p:sp>
        <p:nvSpPr>
          <p:cNvPr id="4" name="Slide Number Placeholder 3"/>
          <p:cNvSpPr>
            <a:spLocks noGrp="1"/>
          </p:cNvSpPr>
          <p:nvPr>
            <p:ph type="sldNum" sz="quarter" idx="12"/>
          </p:nvPr>
        </p:nvSpPr>
        <p:spPr>
          <a:xfrm>
            <a:off x="11363459" y="6210300"/>
            <a:ext cx="609600" cy="457200"/>
          </a:xfrm>
        </p:spPr>
        <p:txBody>
          <a:bodyPr/>
          <a:lstStyle/>
          <a:p>
            <a:pPr>
              <a:defRPr/>
            </a:pPr>
            <a:fld id="{43F0C520-F609-4F7E-B037-26F9FD2BDCC6}" type="slidenum">
              <a:rPr lang="en-US" altLang="en-US" smtClean="0"/>
              <a:pPr>
                <a:defRPr/>
              </a:pPr>
              <a:t>11</a:t>
            </a:fld>
            <a:endParaRPr lang="en-US" altLang="en-US"/>
          </a:p>
        </p:txBody>
      </p:sp>
      <p:sp>
        <p:nvSpPr>
          <p:cNvPr id="8" name="Rectangle 7"/>
          <p:cNvSpPr/>
          <p:nvPr/>
        </p:nvSpPr>
        <p:spPr>
          <a:xfrm>
            <a:off x="1365160" y="4551204"/>
            <a:ext cx="9750676" cy="1887696"/>
          </a:xfrm>
          <a:prstGeom prst="rect">
            <a:avLst/>
          </a:prstGeom>
        </p:spPr>
        <p:txBody>
          <a:bodyPr wrap="square">
            <a:spAutoFit/>
          </a:bodyPr>
          <a:lstStyle/>
          <a:p>
            <a:pPr marL="285750" indent="-285750" algn="just">
              <a:lnSpc>
                <a:spcPts val="2000"/>
              </a:lnSpc>
              <a:spcAft>
                <a:spcPts val="0"/>
              </a:spcAft>
              <a:buFont typeface="Arial" panose="020B0604020202020204" pitchFamily="34" charset="0"/>
              <a:buChar char="•"/>
            </a:pPr>
            <a:r>
              <a:rPr lang="en-GB" sz="2000" dirty="0" smtClean="0">
                <a:effectLst/>
                <a:latin typeface="Times New Roman" panose="02020603050405020304" pitchFamily="18" charset="0"/>
                <a:ea typeface="Calibri" panose="020F0502020204030204" pitchFamily="34" charset="0"/>
                <a:cs typeface="Times New Roman" panose="02020603050405020304" pitchFamily="18" charset="0"/>
              </a:rPr>
              <a:t>The value of coefficient of determination (R Square) is 0.962. </a:t>
            </a:r>
          </a:p>
          <a:p>
            <a:pPr marL="285750" indent="-285750" algn="just">
              <a:lnSpc>
                <a:spcPts val="2000"/>
              </a:lnSpc>
              <a:spcAft>
                <a:spcPts val="0"/>
              </a:spcAft>
              <a:buFont typeface="Arial" panose="020B0604020202020204" pitchFamily="34" charset="0"/>
              <a:buChar char="•"/>
            </a:pPr>
            <a:endParaRPr lang="en-GB" sz="2000" dirty="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ts val="2000"/>
              </a:lnSpc>
              <a:spcAft>
                <a:spcPts val="0"/>
              </a:spcAft>
              <a:buFont typeface="Arial" panose="020B0604020202020204" pitchFamily="34" charset="0"/>
              <a:buChar char="•"/>
            </a:pPr>
            <a:r>
              <a:rPr lang="en-GB" sz="2000" dirty="0" smtClean="0">
                <a:effectLst/>
                <a:latin typeface="Times New Roman" panose="02020603050405020304" pitchFamily="18" charset="0"/>
                <a:ea typeface="Calibri" panose="020F0502020204030204" pitchFamily="34" charset="0"/>
                <a:cs typeface="Times New Roman" panose="02020603050405020304" pitchFamily="18" charset="0"/>
              </a:rPr>
              <a:t>It means, both variables together explain 96.2% of the variance in GDP. </a:t>
            </a:r>
          </a:p>
          <a:p>
            <a:pPr marL="285750" indent="-285750" algn="just">
              <a:lnSpc>
                <a:spcPts val="2000"/>
              </a:lnSpc>
              <a:spcAft>
                <a:spcPts val="0"/>
              </a:spcAft>
              <a:buFont typeface="Arial" panose="020B0604020202020204" pitchFamily="34" charset="0"/>
              <a:buChar char="•"/>
            </a:pPr>
            <a:endParaRPr lang="en-GB" sz="2000" dirty="0">
              <a:latin typeface="Times New Roman" panose="02020603050405020304" pitchFamily="18" charset="0"/>
              <a:ea typeface="Calibri" panose="020F0502020204030204" pitchFamily="34" charset="0"/>
              <a:cs typeface="Times New Roman" panose="02020603050405020304" pitchFamily="18" charset="0"/>
            </a:endParaRPr>
          </a:p>
          <a:p>
            <a:pPr marL="285750" indent="-285750" algn="just">
              <a:lnSpc>
                <a:spcPts val="2000"/>
              </a:lnSpc>
              <a:spcAft>
                <a:spcPts val="0"/>
              </a:spcAft>
              <a:buFont typeface="Arial" panose="020B0604020202020204" pitchFamily="34" charset="0"/>
              <a:buChar char="•"/>
            </a:pPr>
            <a:r>
              <a:rPr lang="en-GB" sz="2000" dirty="0" smtClean="0">
                <a:effectLst/>
                <a:latin typeface="Times New Roman" panose="02020603050405020304" pitchFamily="18" charset="0"/>
                <a:ea typeface="Calibri" panose="020F0502020204030204" pitchFamily="34" charset="0"/>
                <a:cs typeface="Times New Roman" panose="02020603050405020304" pitchFamily="18" charset="0"/>
              </a:rPr>
              <a:t>In other words, the model is 96.2% satisfactory and up to standard, which is high determinant. </a:t>
            </a:r>
          </a:p>
          <a:p>
            <a:pPr marL="285750" indent="-285750" algn="just">
              <a:lnSpc>
                <a:spcPts val="2000"/>
              </a:lnSpc>
              <a:spcAft>
                <a:spcPts val="0"/>
              </a:spcAft>
              <a:buFont typeface="Arial" panose="020B0604020202020204" pitchFamily="34" charset="0"/>
              <a:buChar char="•"/>
            </a:pPr>
            <a:endParaRPr lang="en-GB" sz="2000" dirty="0">
              <a:latin typeface="Times New Roman" panose="02020603050405020304" pitchFamily="18" charset="0"/>
              <a:ea typeface="Calibri" panose="020F0502020204030204" pitchFamily="34" charset="0"/>
              <a:cs typeface="Times New Roman" panose="02020603050405020304" pitchFamily="18" charset="0"/>
            </a:endParaRPr>
          </a:p>
        </p:txBody>
      </p:sp>
      <p:sp>
        <p:nvSpPr>
          <p:cNvPr id="6" name="Rectangle 5"/>
          <p:cNvSpPr/>
          <p:nvPr/>
        </p:nvSpPr>
        <p:spPr>
          <a:xfrm>
            <a:off x="1747232" y="1794247"/>
            <a:ext cx="8302956" cy="297517"/>
          </a:xfrm>
          <a:prstGeom prst="rect">
            <a:avLst/>
          </a:prstGeom>
        </p:spPr>
        <p:txBody>
          <a:bodyPr wrap="square">
            <a:spAutoFit/>
          </a:bodyPr>
          <a:lstStyle/>
          <a:p>
            <a:pPr marL="38100" marR="38100" algn="ctr">
              <a:lnSpc>
                <a:spcPts val="1600"/>
              </a:lnSpc>
              <a:spcAft>
                <a:spcPts val="0"/>
              </a:spcAft>
            </a:pPr>
            <a:r>
              <a:rPr lang="en-GB" b="1" dirty="0" smtClean="0">
                <a:solidFill>
                  <a:srgbClr val="000000"/>
                </a:solidFill>
                <a:latin typeface="Times New Roman" panose="02020603050405020304" pitchFamily="18" charset="0"/>
                <a:ea typeface="Calibri" panose="020F0502020204030204" pitchFamily="34" charset="0"/>
                <a:cs typeface="Times New Roman" panose="02020603050405020304" pitchFamily="18" charset="0"/>
              </a:rPr>
              <a:t> </a:t>
            </a:r>
            <a:r>
              <a:rPr lang="en-GB" b="1" dirty="0">
                <a:solidFill>
                  <a:srgbClr val="000000"/>
                </a:solidFill>
                <a:latin typeface="Times New Roman" panose="02020603050405020304" pitchFamily="18" charset="0"/>
                <a:ea typeface="Calibri" panose="020F0502020204030204" pitchFamily="34" charset="0"/>
                <a:cs typeface="Times New Roman" panose="02020603050405020304" pitchFamily="18" charset="0"/>
              </a:rPr>
              <a:t>Model Summary - </a:t>
            </a:r>
            <a:r>
              <a:rPr lang="en-GB" b="1" dirty="0">
                <a:latin typeface="Times New Roman" panose="02020603050405020304" pitchFamily="18" charset="0"/>
                <a:ea typeface="Calibri" panose="020F0502020204030204" pitchFamily="34" charset="0"/>
                <a:cs typeface="Times New Roman" panose="02020603050405020304" pitchFamily="18" charset="0"/>
              </a:rPr>
              <a:t>Coefficient of determination for Regression Model</a:t>
            </a:r>
            <a:endParaRPr lang="en-GB" sz="2400" dirty="0">
              <a:effectLst/>
              <a:latin typeface="Calibri" panose="020F0502020204030204" pitchFamily="34" charset="0"/>
              <a:ea typeface="Calibri" panose="020F0502020204030204" pitchFamily="34" charset="0"/>
              <a:cs typeface="Times New Roman" panose="02020603050405020304" pitchFamily="18" charset="0"/>
            </a:endParaRPr>
          </a:p>
        </p:txBody>
      </p:sp>
      <p:graphicFrame>
        <p:nvGraphicFramePr>
          <p:cNvPr id="7" name="Table 6"/>
          <p:cNvGraphicFramePr>
            <a:graphicFrameLocks noGrp="1"/>
          </p:cNvGraphicFramePr>
          <p:nvPr>
            <p:extLst>
              <p:ext uri="{D42A27DB-BD31-4B8C-83A1-F6EECF244321}">
                <p14:modId xmlns:p14="http://schemas.microsoft.com/office/powerpoint/2010/main" val="3922411699"/>
              </p:ext>
            </p:extLst>
          </p:nvPr>
        </p:nvGraphicFramePr>
        <p:xfrm>
          <a:off x="888643" y="2299644"/>
          <a:ext cx="9749308" cy="1911748"/>
        </p:xfrm>
        <a:graphic>
          <a:graphicData uri="http://schemas.openxmlformats.org/drawingml/2006/table">
            <a:tbl>
              <a:tblPr/>
              <a:tblGrid>
                <a:gridCol w="1042353"/>
                <a:gridCol w="1348452"/>
                <a:gridCol w="1975132"/>
                <a:gridCol w="2325082"/>
                <a:gridCol w="3058289"/>
              </a:tblGrid>
              <a:tr h="730044">
                <a:tc>
                  <a:txBody>
                    <a:bodyPr/>
                    <a:lstStyle/>
                    <a:p>
                      <a:pPr marL="0" marR="38100">
                        <a:lnSpc>
                          <a:spcPct val="107000"/>
                        </a:lnSpc>
                        <a:spcBef>
                          <a:spcPts val="0"/>
                        </a:spcBef>
                        <a:spcAft>
                          <a:spcPts val="0"/>
                        </a:spcAft>
                      </a:pPr>
                      <a:r>
                        <a:rPr lang="en-GB"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Model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0" marR="38100" algn="ctr">
                        <a:lnSpc>
                          <a:spcPct val="107000"/>
                        </a:lnSpc>
                        <a:spcBef>
                          <a:spcPts val="0"/>
                        </a:spcBef>
                        <a:spcAft>
                          <a:spcPts val="0"/>
                        </a:spcAft>
                      </a:pPr>
                      <a:r>
                        <a:rPr lang="en-GB" sz="2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0" marR="38100" algn="ctr">
                        <a:lnSpc>
                          <a:spcPct val="107000"/>
                        </a:lnSpc>
                        <a:spcBef>
                          <a:spcPts val="0"/>
                        </a:spcBef>
                        <a:spcAft>
                          <a:spcPts val="0"/>
                        </a:spcAft>
                      </a:pPr>
                      <a:r>
                        <a:rPr lang="en-GB" sz="2000">
                          <a:solidFill>
                            <a:srgbClr val="000000"/>
                          </a:solidFill>
                          <a:effectLst/>
                          <a:highlight>
                            <a:srgbClr val="FFFF00"/>
                          </a:highlight>
                          <a:latin typeface="Arial" panose="020B0604020202020204" pitchFamily="34" charset="0"/>
                          <a:ea typeface="Calibri" panose="020F0502020204030204" pitchFamily="34" charset="0"/>
                          <a:cs typeface="Times New Roman" panose="02020603050405020304" pitchFamily="18" charset="0"/>
                        </a:rPr>
                        <a:t>R Square</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0" marR="38100" algn="ctr">
                        <a:lnSpc>
                          <a:spcPct val="107000"/>
                        </a:lnSpc>
                        <a:spcBef>
                          <a:spcPts val="0"/>
                        </a:spcBef>
                        <a:spcAft>
                          <a:spcPts val="0"/>
                        </a:spcAft>
                      </a:pPr>
                      <a:r>
                        <a:rPr lang="en-GB" sz="200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rPr>
                        <a:t>Adjusted R Square</a:t>
                      </a:r>
                      <a:endParaRPr lang="en-US" sz="2000" dirty="0">
                        <a:solidFill>
                          <a:schemeClr val="bg1">
                            <a:lumMod val="6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0" marR="38100" algn="ctr">
                        <a:lnSpc>
                          <a:spcPct val="107000"/>
                        </a:lnSpc>
                        <a:spcBef>
                          <a:spcPts val="0"/>
                        </a:spcBef>
                        <a:spcAft>
                          <a:spcPts val="0"/>
                        </a:spcAft>
                      </a:pPr>
                      <a:r>
                        <a:rPr lang="en-GB" sz="200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rPr>
                        <a:t>Std. Error of the Estimate</a:t>
                      </a:r>
                      <a:endParaRPr lang="en-US" sz="2000" dirty="0">
                        <a:solidFill>
                          <a:schemeClr val="bg1">
                            <a:lumMod val="6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r>
              <a:tr h="400636">
                <a:tc>
                  <a:txBody>
                    <a:bodyPr/>
                    <a:lstStyle/>
                    <a:p>
                      <a:pPr marL="0" marR="38100">
                        <a:lnSpc>
                          <a:spcPct val="107000"/>
                        </a:lnSpc>
                        <a:spcBef>
                          <a:spcPts val="0"/>
                        </a:spcBef>
                        <a:spcAft>
                          <a:spcPts val="0"/>
                        </a:spcAft>
                      </a:pPr>
                      <a:r>
                        <a:rPr lang="en-GB" sz="2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0" marR="38100" algn="r">
                        <a:lnSpc>
                          <a:spcPct val="107000"/>
                        </a:lnSpc>
                        <a:spcBef>
                          <a:spcPts val="0"/>
                        </a:spcBef>
                        <a:spcAft>
                          <a:spcPts val="0"/>
                        </a:spcAft>
                      </a:pPr>
                      <a:r>
                        <a:rPr lang="en-GB" sz="2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.981</a:t>
                      </a:r>
                      <a:r>
                        <a:rPr lang="en-GB" sz="2000" baseline="30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0" marR="38100" algn="r">
                        <a:lnSpc>
                          <a:spcPct val="107000"/>
                        </a:lnSpc>
                        <a:spcBef>
                          <a:spcPts val="0"/>
                        </a:spcBef>
                        <a:spcAft>
                          <a:spcPts val="0"/>
                        </a:spcAft>
                      </a:pPr>
                      <a:r>
                        <a:rPr lang="en-GB" sz="2000">
                          <a:solidFill>
                            <a:srgbClr val="000000"/>
                          </a:solidFill>
                          <a:effectLst/>
                          <a:highlight>
                            <a:srgbClr val="FFFF00"/>
                          </a:highlight>
                          <a:latin typeface="Arial" panose="020B0604020202020204" pitchFamily="34" charset="0"/>
                          <a:ea typeface="Calibri" panose="020F0502020204030204" pitchFamily="34" charset="0"/>
                          <a:cs typeface="Times New Roman" panose="02020603050405020304" pitchFamily="18" charset="0"/>
                        </a:rPr>
                        <a:t>.962</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0" marR="38100" algn="r">
                        <a:lnSpc>
                          <a:spcPct val="107000"/>
                        </a:lnSpc>
                        <a:spcBef>
                          <a:spcPts val="0"/>
                        </a:spcBef>
                        <a:spcAft>
                          <a:spcPts val="0"/>
                        </a:spcAft>
                      </a:pPr>
                      <a:r>
                        <a:rPr lang="en-GB" sz="200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rPr>
                        <a:t>.955</a:t>
                      </a:r>
                      <a:endParaRPr lang="en-US" sz="2000" dirty="0">
                        <a:solidFill>
                          <a:schemeClr val="bg1">
                            <a:lumMod val="6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0" marR="38100" algn="r">
                        <a:lnSpc>
                          <a:spcPct val="107000"/>
                        </a:lnSpc>
                        <a:spcBef>
                          <a:spcPts val="0"/>
                        </a:spcBef>
                        <a:spcAft>
                          <a:spcPts val="0"/>
                        </a:spcAft>
                      </a:pPr>
                      <a:r>
                        <a:rPr lang="en-GB" sz="2000" dirty="0">
                          <a:solidFill>
                            <a:schemeClr val="bg1">
                              <a:lumMod val="65000"/>
                            </a:schemeClr>
                          </a:solidFill>
                          <a:effectLst/>
                          <a:latin typeface="Arial" panose="020B0604020202020204" pitchFamily="34" charset="0"/>
                          <a:ea typeface="Calibri" panose="020F0502020204030204" pitchFamily="34" charset="0"/>
                          <a:cs typeface="Times New Roman" panose="02020603050405020304" pitchFamily="18" charset="0"/>
                        </a:rPr>
                        <a:t>826.36931</a:t>
                      </a:r>
                      <a:endParaRPr lang="en-US" sz="2000" dirty="0">
                        <a:solidFill>
                          <a:schemeClr val="bg1">
                            <a:lumMod val="6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r>
              <a:tr h="781068">
                <a:tc gridSpan="5">
                  <a:txBody>
                    <a:bodyPr/>
                    <a:lstStyle/>
                    <a:p>
                      <a:pPr marL="0" marR="38100">
                        <a:lnSpc>
                          <a:spcPct val="107000"/>
                        </a:lnSpc>
                        <a:spcBef>
                          <a:spcPts val="0"/>
                        </a:spcBef>
                        <a:spcAft>
                          <a:spcPts val="0"/>
                        </a:spcAft>
                      </a:pPr>
                      <a:r>
                        <a:rPr lang="en-GB" sz="2000" dirty="0">
                          <a:effectLst/>
                          <a:latin typeface="Arial" panose="020B0604020202020204" pitchFamily="34" charset="0"/>
                          <a:ea typeface="Calibri" panose="020F0502020204030204" pitchFamily="34" charset="0"/>
                          <a:cs typeface="Times New Roman" panose="02020603050405020304" pitchFamily="18" charset="0"/>
                        </a:rPr>
                        <a:t>a. </a:t>
                      </a:r>
                      <a:r>
                        <a:rPr lang="en-GB" sz="1400" dirty="0">
                          <a:effectLst/>
                          <a:latin typeface="Arial" panose="020B0604020202020204" pitchFamily="34" charset="0"/>
                          <a:ea typeface="Calibri" panose="020F0502020204030204" pitchFamily="34" charset="0"/>
                          <a:cs typeface="Times New Roman" panose="02020603050405020304" pitchFamily="18" charset="0"/>
                        </a:rPr>
                        <a:t>Predictors: (Constant), Value of Fuels Imports  in millions USD, Value of Goods and Services Imports excluding Oil in millions USD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28575"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2133322708"/>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307651" y="6166056"/>
            <a:ext cx="609600" cy="457200"/>
          </a:xfrm>
        </p:spPr>
        <p:txBody>
          <a:bodyPr/>
          <a:lstStyle/>
          <a:p>
            <a:pPr>
              <a:defRPr/>
            </a:pPr>
            <a:fld id="{43F0C520-F609-4F7E-B037-26F9FD2BDCC6}" type="slidenum">
              <a:rPr lang="en-US" altLang="en-US" smtClean="0"/>
              <a:pPr>
                <a:defRPr/>
              </a:pPr>
              <a:t>12</a:t>
            </a:fld>
            <a:endParaRPr lang="en-US" altLang="en-US"/>
          </a:p>
        </p:txBody>
      </p:sp>
      <p:sp>
        <p:nvSpPr>
          <p:cNvPr id="6" name="Rectangle 5"/>
          <p:cNvSpPr/>
          <p:nvPr/>
        </p:nvSpPr>
        <p:spPr>
          <a:xfrm>
            <a:off x="56945" y="3958123"/>
            <a:ext cx="11860306" cy="2069413"/>
          </a:xfrm>
          <a:prstGeom prst="rect">
            <a:avLst/>
          </a:prstGeom>
        </p:spPr>
        <p:txBody>
          <a:bodyPr wrap="square">
            <a:spAutoFit/>
          </a:bodyPr>
          <a:lstStyle/>
          <a:p>
            <a:pPr marL="742950" lvl="1" indent="-285750" algn="just">
              <a:lnSpc>
                <a:spcPct val="150000"/>
              </a:lnSpc>
              <a:buFont typeface="Arial" panose="020B0604020202020204" pitchFamily="34" charset="0"/>
              <a:buChar char="•"/>
            </a:pPr>
            <a:r>
              <a:rPr lang="en-GB" sz="2200" dirty="0" smtClean="0">
                <a:effectLst/>
                <a:latin typeface="Times New Roman" panose="02020603050405020304" pitchFamily="18" charset="0"/>
                <a:ea typeface="Calibri" panose="020F0502020204030204" pitchFamily="34" charset="0"/>
                <a:cs typeface="Times New Roman" panose="02020603050405020304" pitchFamily="18" charset="0"/>
              </a:rPr>
              <a:t>The f-value (138.325) for this test is 0.00 which is highly significant and less than the standard value of 0.05. </a:t>
            </a:r>
          </a:p>
          <a:p>
            <a:pPr marL="742950" lvl="1" indent="-285750" algn="just">
              <a:lnSpc>
                <a:spcPct val="150000"/>
              </a:lnSpc>
              <a:buFont typeface="Arial" panose="020B0604020202020204" pitchFamily="34" charset="0"/>
              <a:buChar char="•"/>
            </a:pPr>
            <a:r>
              <a:rPr lang="en-GB" sz="2200" dirty="0" smtClean="0">
                <a:effectLst/>
                <a:latin typeface="Times New Roman" panose="02020603050405020304" pitchFamily="18" charset="0"/>
                <a:ea typeface="Calibri" panose="020F0502020204030204" pitchFamily="34" charset="0"/>
                <a:cs typeface="Times New Roman" panose="02020603050405020304" pitchFamily="18" charset="0"/>
              </a:rPr>
              <a:t>It implies that </a:t>
            </a:r>
            <a:r>
              <a:rPr lang="en-GB" sz="2200" b="1" u="sng" dirty="0" smtClean="0">
                <a:solidFill>
                  <a:srgbClr val="0070C0"/>
                </a:solidFill>
                <a:effectLst/>
                <a:latin typeface="Times New Roman" panose="02020603050405020304" pitchFamily="18" charset="0"/>
                <a:ea typeface="Calibri" panose="020F0502020204030204" pitchFamily="34" charset="0"/>
                <a:cs typeface="Times New Roman" panose="02020603050405020304" pitchFamily="18" charset="0"/>
              </a:rPr>
              <a:t>Null Hypothesis has rejected and alternative hypothesis has accepted. </a:t>
            </a:r>
          </a:p>
          <a:p>
            <a:pPr marL="800100" lvl="1" indent="-342900" algn="just">
              <a:lnSpc>
                <a:spcPct val="150000"/>
              </a:lnSpc>
              <a:buFont typeface="Arial" panose="020B0604020202020204" pitchFamily="34" charset="0"/>
              <a:buChar char="•"/>
            </a:pPr>
            <a:r>
              <a:rPr lang="en-GB" sz="2200" dirty="0" smtClean="0">
                <a:effectLst/>
                <a:latin typeface="Times New Roman" panose="02020603050405020304" pitchFamily="18" charset="0"/>
                <a:ea typeface="Calibri" panose="020F0502020204030204" pitchFamily="34" charset="0"/>
                <a:cs typeface="Times New Roman" panose="02020603050405020304" pitchFamily="18" charset="0"/>
              </a:rPr>
              <a:t>This means that there is a significant relationship between imported refined fuels and GDP.</a:t>
            </a:r>
            <a:endParaRPr lang="en-GB" sz="22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7" name="Rectangle 6"/>
          <p:cNvSpPr/>
          <p:nvPr/>
        </p:nvSpPr>
        <p:spPr>
          <a:xfrm>
            <a:off x="914400" y="227040"/>
            <a:ext cx="10811435" cy="1190069"/>
          </a:xfrm>
          <a:prstGeom prst="rect">
            <a:avLst/>
          </a:prstGeom>
        </p:spPr>
        <p:txBody>
          <a:bodyPr wrap="square">
            <a:spAutoFit/>
          </a:bodyPr>
          <a:lstStyle/>
          <a:p>
            <a:pPr algn="just">
              <a:lnSpc>
                <a:spcPts val="2000"/>
              </a:lnSpc>
              <a:spcAft>
                <a:spcPts val="0"/>
              </a:spcAft>
            </a:pPr>
            <a:r>
              <a:rPr lang="en-GB" sz="2400" b="1" dirty="0" smtClean="0">
                <a:latin typeface="Arial Black" panose="020B0A04020102020204" pitchFamily="34" charset="0"/>
                <a:ea typeface="Calibri" panose="020F0502020204030204" pitchFamily="34" charset="0"/>
                <a:cs typeface="Times New Roman" panose="02020603050405020304" pitchFamily="18" charset="0"/>
              </a:rPr>
              <a:t>3.4. ANOVA and Hypothesis:</a:t>
            </a:r>
            <a:endParaRPr lang="en-GB" sz="2400" b="1" dirty="0">
              <a:latin typeface="Arial Black" panose="020B0A04020102020204" pitchFamily="34" charset="0"/>
              <a:ea typeface="Calibri" panose="020F0502020204030204" pitchFamily="34" charset="0"/>
              <a:cs typeface="Times New Roman" panose="02020603050405020304" pitchFamily="18" charset="0"/>
            </a:endParaRPr>
          </a:p>
          <a:p>
            <a:pPr algn="just">
              <a:spcAft>
                <a:spcPts val="0"/>
              </a:spcAft>
            </a:pPr>
            <a:r>
              <a:rPr lang="en-GB" dirty="0">
                <a:solidFill>
                  <a:srgbClr val="000000"/>
                </a:solidFill>
                <a:ea typeface="Calibri" panose="020F0502020204030204" pitchFamily="34" charset="0"/>
              </a:rPr>
              <a:t> </a:t>
            </a:r>
          </a:p>
          <a:p>
            <a:pPr algn="just">
              <a:spcAft>
                <a:spcPts val="0"/>
              </a:spcAft>
            </a:pPr>
            <a:r>
              <a:rPr lang="en-GB" dirty="0">
                <a:solidFill>
                  <a:srgbClr val="000000"/>
                </a:solidFill>
                <a:ea typeface="Calibri" panose="020F0502020204030204" pitchFamily="34" charset="0"/>
              </a:rPr>
              <a:t>		</a:t>
            </a:r>
            <a:r>
              <a:rPr lang="en-GB" sz="2000" b="1" dirty="0">
                <a:solidFill>
                  <a:srgbClr val="0070C0"/>
                </a:solidFill>
                <a:ea typeface="Calibri" panose="020F0502020204030204" pitchFamily="34" charset="0"/>
              </a:rPr>
              <a:t>H0: </a:t>
            </a:r>
            <a:r>
              <a:rPr lang="en-GB" sz="2000" b="1" dirty="0" smtClean="0">
                <a:solidFill>
                  <a:srgbClr val="0070C0"/>
                </a:solidFill>
                <a:ea typeface="Calibri" panose="020F0502020204030204" pitchFamily="34" charset="0"/>
              </a:rPr>
              <a:t>	β0 </a:t>
            </a:r>
            <a:r>
              <a:rPr lang="en-GB" sz="2000" b="1" dirty="0">
                <a:solidFill>
                  <a:srgbClr val="0070C0"/>
                </a:solidFill>
                <a:ea typeface="Calibri" panose="020F0502020204030204" pitchFamily="34" charset="0"/>
              </a:rPr>
              <a:t>= β1 = β2 = 0 </a:t>
            </a:r>
          </a:p>
          <a:p>
            <a:pPr algn="just">
              <a:lnSpc>
                <a:spcPts val="2000"/>
              </a:lnSpc>
              <a:spcAft>
                <a:spcPts val="0"/>
              </a:spcAft>
            </a:pPr>
            <a:r>
              <a:rPr lang="en-GB" sz="2000" b="1" dirty="0">
                <a:solidFill>
                  <a:srgbClr val="0070C0"/>
                </a:solidFill>
                <a:ea typeface="Calibri" panose="020F0502020204030204" pitchFamily="34" charset="0"/>
                <a:cs typeface="Times New Roman" panose="02020603050405020304" pitchFamily="18" charset="0"/>
              </a:rPr>
              <a:t>		H1: </a:t>
            </a:r>
            <a:r>
              <a:rPr lang="en-GB" sz="2000" b="1" dirty="0" smtClean="0">
                <a:solidFill>
                  <a:srgbClr val="0070C0"/>
                </a:solidFill>
                <a:ea typeface="Calibri" panose="020F0502020204030204" pitchFamily="34" charset="0"/>
                <a:cs typeface="Times New Roman" panose="02020603050405020304" pitchFamily="18" charset="0"/>
              </a:rPr>
              <a:t>	β0 </a:t>
            </a:r>
            <a:r>
              <a:rPr lang="en-GB" sz="2000" b="1" dirty="0">
                <a:solidFill>
                  <a:srgbClr val="0070C0"/>
                </a:solidFill>
                <a:ea typeface="Calibri" panose="020F0502020204030204" pitchFamily="34" charset="0"/>
                <a:cs typeface="Times New Roman" panose="02020603050405020304" pitchFamily="18" charset="0"/>
              </a:rPr>
              <a:t>≠ β1 ≠ β2 ≠ 0</a:t>
            </a:r>
          </a:p>
        </p:txBody>
      </p:sp>
      <p:sp>
        <p:nvSpPr>
          <p:cNvPr id="3" name="Rectangle 1"/>
          <p:cNvSpPr>
            <a:spLocks noChangeArrowheads="1"/>
          </p:cNvSpPr>
          <p:nvPr/>
        </p:nvSpPr>
        <p:spPr bwMode="auto">
          <a:xfrm>
            <a:off x="2351177" y="1744313"/>
            <a:ext cx="6273455" cy="3693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GB"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Table 3. 3 	</a:t>
            </a:r>
            <a:r>
              <a:rPr kumimoji="0" lang="en-GB" b="1" i="0" u="none" strike="noStrike" cap="none" normalizeH="0" baseline="0" dirty="0" err="1"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ANOVA</a:t>
            </a:r>
            <a:r>
              <a:rPr kumimoji="0" lang="en-GB" b="1" i="0" u="none" strike="noStrike" cap="none" normalizeH="0" baseline="30000" dirty="0" err="1"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a</a:t>
            </a:r>
            <a:r>
              <a:rPr kumimoji="0" lang="en-GB" b="1" i="0" u="none" strike="noStrike" cap="none" normalizeH="0" baseline="0" dirty="0" smtClean="0">
                <a:ln>
                  <a:noFill/>
                </a:ln>
                <a:solidFill>
                  <a:schemeClr val="tx1"/>
                </a:solidFill>
                <a:effectLst/>
                <a:latin typeface="Arial" panose="020B0604020202020204" pitchFamily="34" charset="0"/>
                <a:ea typeface="Calibri" panose="020F0502020204030204" pitchFamily="34" charset="0"/>
                <a:cs typeface="Arial" panose="020B0604020202020204" pitchFamily="34" charset="0"/>
              </a:rPr>
              <a:t>   for Regression Model</a:t>
            </a:r>
            <a:endParaRPr kumimoji="0" lang="en-US" b="1" i="0" u="none" strike="noStrike" cap="none" normalizeH="0" baseline="0" dirty="0" smtClean="0">
              <a:ln>
                <a:noFill/>
              </a:ln>
              <a:solidFill>
                <a:schemeClr val="tx1"/>
              </a:solidFill>
              <a:effectLst/>
              <a:latin typeface="Arial" panose="020B0604020202020204" pitchFamily="34" charset="0"/>
            </a:endParaRPr>
          </a:p>
        </p:txBody>
      </p:sp>
      <p:graphicFrame>
        <p:nvGraphicFramePr>
          <p:cNvPr id="5" name="Table 4"/>
          <p:cNvGraphicFramePr>
            <a:graphicFrameLocks noGrp="1"/>
          </p:cNvGraphicFramePr>
          <p:nvPr>
            <p:extLst>
              <p:ext uri="{D42A27DB-BD31-4B8C-83A1-F6EECF244321}">
                <p14:modId xmlns:p14="http://schemas.microsoft.com/office/powerpoint/2010/main" val="2625396855"/>
              </p:ext>
            </p:extLst>
          </p:nvPr>
        </p:nvGraphicFramePr>
        <p:xfrm>
          <a:off x="914400" y="2233310"/>
          <a:ext cx="10071653" cy="1745276"/>
        </p:xfrm>
        <a:graphic>
          <a:graphicData uri="http://schemas.openxmlformats.org/drawingml/2006/table">
            <a:tbl>
              <a:tblPr/>
              <a:tblGrid>
                <a:gridCol w="925688"/>
                <a:gridCol w="1604019"/>
                <a:gridCol w="2060487"/>
                <a:gridCol w="1072321"/>
                <a:gridCol w="1856478"/>
                <a:gridCol w="1276330"/>
                <a:gridCol w="1276330"/>
              </a:tblGrid>
              <a:tr h="349055">
                <a:tc gridSpan="2">
                  <a:txBody>
                    <a:bodyPr/>
                    <a:lstStyle/>
                    <a:p>
                      <a:pPr marL="0" marR="38100">
                        <a:lnSpc>
                          <a:spcPct val="107000"/>
                        </a:lnSpc>
                        <a:spcBef>
                          <a:spcPts val="0"/>
                        </a:spcBef>
                        <a:spcAft>
                          <a:spcPts val="0"/>
                        </a:spcAft>
                      </a:pPr>
                      <a:r>
                        <a:rPr lang="en-GB" sz="20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Model</a:t>
                      </a:r>
                      <a:endParaRPr lang="en-US" sz="20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a:txBody>
                    <a:bodyPr/>
                    <a:lstStyle/>
                    <a:p>
                      <a:pPr marL="0" marR="38100" algn="ctr">
                        <a:lnSpc>
                          <a:spcPct val="107000"/>
                        </a:lnSpc>
                        <a:spcBef>
                          <a:spcPts val="0"/>
                        </a:spcBef>
                        <a:spcAft>
                          <a:spcPts val="0"/>
                        </a:spcAft>
                      </a:pPr>
                      <a:r>
                        <a:rPr lang="en-GB" sz="2000" dirty="0">
                          <a:solidFill>
                            <a:schemeClr val="bg1">
                              <a:lumMod val="75000"/>
                            </a:schemeClr>
                          </a:solidFill>
                          <a:effectLst/>
                          <a:latin typeface="Arial" panose="020B0604020202020204" pitchFamily="34" charset="0"/>
                          <a:ea typeface="Calibri" panose="020F0502020204030204" pitchFamily="34" charset="0"/>
                          <a:cs typeface="Times New Roman" panose="02020603050405020304" pitchFamily="18" charset="0"/>
                        </a:rPr>
                        <a:t>Sum of Squares</a:t>
                      </a:r>
                      <a:endParaRPr lang="en-US" sz="2000" dirty="0">
                        <a:solidFill>
                          <a:schemeClr val="bg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38100" algn="ctr">
                        <a:lnSpc>
                          <a:spcPct val="107000"/>
                        </a:lnSpc>
                        <a:spcBef>
                          <a:spcPts val="0"/>
                        </a:spcBef>
                        <a:spcAft>
                          <a:spcPts val="0"/>
                        </a:spcAft>
                      </a:pPr>
                      <a:r>
                        <a:rPr lang="en-GB" sz="2000">
                          <a:solidFill>
                            <a:schemeClr val="bg1">
                              <a:lumMod val="75000"/>
                            </a:schemeClr>
                          </a:solidFill>
                          <a:effectLst/>
                          <a:latin typeface="Arial" panose="020B0604020202020204" pitchFamily="34" charset="0"/>
                          <a:ea typeface="Calibri" panose="020F0502020204030204" pitchFamily="34" charset="0"/>
                          <a:cs typeface="Times New Roman" panose="02020603050405020304" pitchFamily="18" charset="0"/>
                        </a:rPr>
                        <a:t>df</a:t>
                      </a:r>
                      <a:endParaRPr lang="en-US" sz="2000">
                        <a:solidFill>
                          <a:schemeClr val="bg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38100" algn="ctr">
                        <a:lnSpc>
                          <a:spcPct val="107000"/>
                        </a:lnSpc>
                        <a:spcBef>
                          <a:spcPts val="0"/>
                        </a:spcBef>
                        <a:spcAft>
                          <a:spcPts val="0"/>
                        </a:spcAft>
                      </a:pPr>
                      <a:r>
                        <a:rPr lang="en-GB" sz="2000">
                          <a:solidFill>
                            <a:schemeClr val="bg1">
                              <a:lumMod val="75000"/>
                            </a:schemeClr>
                          </a:solidFill>
                          <a:effectLst/>
                          <a:latin typeface="Arial" panose="020B0604020202020204" pitchFamily="34" charset="0"/>
                          <a:ea typeface="Calibri" panose="020F0502020204030204" pitchFamily="34" charset="0"/>
                          <a:cs typeface="Times New Roman" panose="02020603050405020304" pitchFamily="18" charset="0"/>
                        </a:rPr>
                        <a:t>Mean Square</a:t>
                      </a:r>
                      <a:endParaRPr lang="en-US" sz="2000">
                        <a:solidFill>
                          <a:schemeClr val="bg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38100" algn="ctr">
                        <a:lnSpc>
                          <a:spcPct val="107000"/>
                        </a:lnSpc>
                        <a:spcBef>
                          <a:spcPts val="0"/>
                        </a:spcBef>
                        <a:spcAft>
                          <a:spcPts val="0"/>
                        </a:spcAft>
                      </a:pPr>
                      <a:r>
                        <a:rPr lang="en-GB" sz="2000" b="1">
                          <a:solidFill>
                            <a:srgbClr val="000000"/>
                          </a:solidFill>
                          <a:effectLst/>
                          <a:highlight>
                            <a:srgbClr val="FFFF00"/>
                          </a:highlight>
                          <a:latin typeface="Arial" panose="020B0604020202020204" pitchFamily="34" charset="0"/>
                          <a:ea typeface="Calibri" panose="020F0502020204030204" pitchFamily="34" charset="0"/>
                          <a:cs typeface="Times New Roman" panose="02020603050405020304" pitchFamily="18" charset="0"/>
                        </a:rPr>
                        <a:t>F</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38100" algn="ctr">
                        <a:lnSpc>
                          <a:spcPct val="107000"/>
                        </a:lnSpc>
                        <a:spcBef>
                          <a:spcPts val="0"/>
                        </a:spcBef>
                        <a:spcAft>
                          <a:spcPts val="0"/>
                        </a:spcAft>
                      </a:pPr>
                      <a:r>
                        <a:rPr lang="en-GB" sz="2000" b="1">
                          <a:solidFill>
                            <a:srgbClr val="000000"/>
                          </a:solidFill>
                          <a:effectLst/>
                          <a:highlight>
                            <a:srgbClr val="FFFF00"/>
                          </a:highlight>
                          <a:latin typeface="Arial" panose="020B0604020202020204" pitchFamily="34" charset="0"/>
                          <a:ea typeface="Calibri" panose="020F0502020204030204" pitchFamily="34" charset="0"/>
                          <a:cs typeface="Times New Roman" panose="02020603050405020304" pitchFamily="18" charset="0"/>
                        </a:rPr>
                        <a:t>Sig.</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49055">
                <a:tc>
                  <a:txBody>
                    <a:bodyPr/>
                    <a:lstStyle/>
                    <a:p>
                      <a:pPr marL="0" marR="38100">
                        <a:lnSpc>
                          <a:spcPct val="107000"/>
                        </a:lnSpc>
                        <a:spcBef>
                          <a:spcPts val="0"/>
                        </a:spcBef>
                        <a:spcAft>
                          <a:spcPts val="0"/>
                        </a:spcAft>
                      </a:pPr>
                      <a:r>
                        <a:rPr lang="en-GB" sz="2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38100">
                        <a:lnSpc>
                          <a:spcPct val="107000"/>
                        </a:lnSpc>
                        <a:spcBef>
                          <a:spcPts val="0"/>
                        </a:spcBef>
                        <a:spcAft>
                          <a:spcPts val="0"/>
                        </a:spcAft>
                      </a:pPr>
                      <a:r>
                        <a:rPr lang="en-GB" sz="20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Regression</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38100" algn="r">
                        <a:lnSpc>
                          <a:spcPct val="107000"/>
                        </a:lnSpc>
                        <a:spcBef>
                          <a:spcPts val="0"/>
                        </a:spcBef>
                        <a:spcAft>
                          <a:spcPts val="0"/>
                        </a:spcAft>
                      </a:pPr>
                      <a:r>
                        <a:rPr lang="en-GB" sz="2000" dirty="0">
                          <a:solidFill>
                            <a:schemeClr val="bg1">
                              <a:lumMod val="75000"/>
                            </a:schemeClr>
                          </a:solidFill>
                          <a:effectLst/>
                          <a:latin typeface="Arial" panose="020B0604020202020204" pitchFamily="34" charset="0"/>
                          <a:ea typeface="Calibri" panose="020F0502020204030204" pitchFamily="34" charset="0"/>
                          <a:cs typeface="Times New Roman" panose="02020603050405020304" pitchFamily="18" charset="0"/>
                        </a:rPr>
                        <a:t>188920506.402</a:t>
                      </a:r>
                      <a:endParaRPr lang="en-US" sz="2000" dirty="0">
                        <a:solidFill>
                          <a:schemeClr val="bg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38100" algn="r">
                        <a:lnSpc>
                          <a:spcPct val="107000"/>
                        </a:lnSpc>
                        <a:spcBef>
                          <a:spcPts val="0"/>
                        </a:spcBef>
                        <a:spcAft>
                          <a:spcPts val="0"/>
                        </a:spcAft>
                      </a:pPr>
                      <a:r>
                        <a:rPr lang="en-GB" sz="2000" dirty="0">
                          <a:solidFill>
                            <a:schemeClr val="bg1">
                              <a:lumMod val="75000"/>
                            </a:schemeClr>
                          </a:solidFill>
                          <a:effectLst/>
                          <a:latin typeface="Arial" panose="020B0604020202020204" pitchFamily="34" charset="0"/>
                          <a:ea typeface="Calibri" panose="020F0502020204030204" pitchFamily="34" charset="0"/>
                          <a:cs typeface="Times New Roman" panose="02020603050405020304" pitchFamily="18" charset="0"/>
                        </a:rPr>
                        <a:t>2</a:t>
                      </a:r>
                      <a:endParaRPr lang="en-US" sz="2000" dirty="0">
                        <a:solidFill>
                          <a:schemeClr val="bg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38100" algn="r">
                        <a:lnSpc>
                          <a:spcPct val="107000"/>
                        </a:lnSpc>
                        <a:spcBef>
                          <a:spcPts val="0"/>
                        </a:spcBef>
                        <a:spcAft>
                          <a:spcPts val="0"/>
                        </a:spcAft>
                      </a:pPr>
                      <a:r>
                        <a:rPr lang="en-GB" sz="2000" dirty="0">
                          <a:solidFill>
                            <a:schemeClr val="bg1">
                              <a:lumMod val="75000"/>
                            </a:schemeClr>
                          </a:solidFill>
                          <a:effectLst/>
                          <a:latin typeface="Arial" panose="020B0604020202020204" pitchFamily="34" charset="0"/>
                          <a:ea typeface="Calibri" panose="020F0502020204030204" pitchFamily="34" charset="0"/>
                          <a:cs typeface="Times New Roman" panose="02020603050405020304" pitchFamily="18" charset="0"/>
                        </a:rPr>
                        <a:t>94460253.201</a:t>
                      </a:r>
                      <a:endParaRPr lang="en-US" sz="2000" dirty="0">
                        <a:solidFill>
                          <a:schemeClr val="bg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38100" algn="r">
                        <a:lnSpc>
                          <a:spcPct val="107000"/>
                        </a:lnSpc>
                        <a:spcBef>
                          <a:spcPts val="0"/>
                        </a:spcBef>
                        <a:spcAft>
                          <a:spcPts val="0"/>
                        </a:spcAft>
                      </a:pPr>
                      <a:r>
                        <a:rPr lang="en-GB" sz="2000" b="1">
                          <a:solidFill>
                            <a:srgbClr val="000000"/>
                          </a:solidFill>
                          <a:effectLst/>
                          <a:highlight>
                            <a:srgbClr val="FFFF00"/>
                          </a:highlight>
                          <a:latin typeface="Arial" panose="020B0604020202020204" pitchFamily="34" charset="0"/>
                          <a:ea typeface="Calibri" panose="020F0502020204030204" pitchFamily="34" charset="0"/>
                          <a:cs typeface="Times New Roman" panose="02020603050405020304" pitchFamily="18" charset="0"/>
                        </a:rPr>
                        <a:t>138.325</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a:txBody>
                    <a:bodyPr/>
                    <a:lstStyle/>
                    <a:p>
                      <a:pPr marL="0" marR="38100" algn="r">
                        <a:lnSpc>
                          <a:spcPct val="107000"/>
                        </a:lnSpc>
                        <a:spcBef>
                          <a:spcPts val="0"/>
                        </a:spcBef>
                        <a:spcAft>
                          <a:spcPts val="0"/>
                        </a:spcAft>
                      </a:pPr>
                      <a:r>
                        <a:rPr lang="en-GB" sz="2000" b="1">
                          <a:solidFill>
                            <a:srgbClr val="000000"/>
                          </a:solidFill>
                          <a:effectLst/>
                          <a:highlight>
                            <a:srgbClr val="FFFF00"/>
                          </a:highlight>
                          <a:latin typeface="Arial" panose="020B0604020202020204" pitchFamily="34" charset="0"/>
                          <a:ea typeface="Calibri" panose="020F0502020204030204" pitchFamily="34" charset="0"/>
                          <a:cs typeface="Times New Roman" panose="02020603050405020304" pitchFamily="18" charset="0"/>
                        </a:rPr>
                        <a:t>.000</a:t>
                      </a:r>
                      <a:r>
                        <a:rPr lang="en-GB" sz="2000" b="1" baseline="30000">
                          <a:solidFill>
                            <a:srgbClr val="000000"/>
                          </a:solidFill>
                          <a:effectLst/>
                          <a:highlight>
                            <a:srgbClr val="FFFF00"/>
                          </a:highlight>
                          <a:latin typeface="Arial" panose="020B0604020202020204" pitchFamily="34" charset="0"/>
                          <a:ea typeface="Calibri" panose="020F0502020204030204" pitchFamily="34" charset="0"/>
                          <a:cs typeface="Times New Roman" panose="02020603050405020304" pitchFamily="18" charset="0"/>
                        </a:rPr>
                        <a:t>b</a:t>
                      </a:r>
                      <a:endParaRPr lang="en-US" sz="20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349055">
                <a:tc gridSpan="7">
                  <a:txBody>
                    <a:bodyPr/>
                    <a:lstStyle/>
                    <a:p>
                      <a:pPr marL="0" marR="38100">
                        <a:lnSpc>
                          <a:spcPct val="107000"/>
                        </a:lnSpc>
                        <a:spcBef>
                          <a:spcPts val="0"/>
                        </a:spcBef>
                        <a:spcAft>
                          <a:spcPts val="0"/>
                        </a:spcAft>
                      </a:pPr>
                      <a:r>
                        <a:rPr lang="en-GB" sz="14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a. Dependent Variable: Gross Domestic Product millions of U.S. dollars</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w="12700" cap="flat" cmpd="sng" algn="ctr">
                      <a:solidFill>
                        <a:srgbClr val="000000"/>
                      </a:solidFill>
                      <a:prstDash val="solid"/>
                      <a:round/>
                      <a:headEnd type="none" w="med" len="med"/>
                      <a:tailEnd type="none" w="med" len="med"/>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r h="698111">
                <a:tc gridSpan="7">
                  <a:txBody>
                    <a:bodyPr/>
                    <a:lstStyle/>
                    <a:p>
                      <a:pPr marL="0" marR="38100">
                        <a:lnSpc>
                          <a:spcPct val="107000"/>
                        </a:lnSpc>
                        <a:spcBef>
                          <a:spcPts val="0"/>
                        </a:spcBef>
                        <a:spcAft>
                          <a:spcPts val="0"/>
                        </a:spcAft>
                      </a:pPr>
                      <a:r>
                        <a:rPr lang="en-GB" sz="1400" dirty="0">
                          <a:effectLst/>
                          <a:latin typeface="Arial" panose="020B0604020202020204" pitchFamily="34" charset="0"/>
                          <a:ea typeface="Calibri" panose="020F0502020204030204" pitchFamily="34" charset="0"/>
                          <a:cs typeface="Times New Roman" panose="02020603050405020304" pitchFamily="18" charset="0"/>
                        </a:rPr>
                        <a:t>b. Predictors: (Constant), Value of Fuels Imports  in,  millions $US, Value of Goods and Services Imports excluding Oil in millions USD</a:t>
                      </a:r>
                      <a:endParaRPr lang="en-US" sz="14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a:noFill/>
                    </a:lnL>
                    <a:lnR>
                      <a:noFill/>
                    </a:lnR>
                    <a:lnT>
                      <a:noFill/>
                    </a:lnT>
                    <a:lnB>
                      <a:noFill/>
                    </a:lnB>
                    <a:solidFill>
                      <a:srgbClr val="FFFFFF"/>
                    </a:solidFill>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c hMerge="1">
                  <a:txBody>
                    <a:bodyPr/>
                    <a:lstStyle/>
                    <a:p>
                      <a:endParaRPr lang="en-US"/>
                    </a:p>
                  </a:txBody>
                  <a:tcPr/>
                </a:tc>
              </a:tr>
            </a:tbl>
          </a:graphicData>
        </a:graphic>
      </p:graphicFrame>
    </p:spTree>
    <p:extLst>
      <p:ext uri="{BB962C8B-B14F-4D97-AF65-F5344CB8AC3E}">
        <p14:creationId xmlns:p14="http://schemas.microsoft.com/office/powerpoint/2010/main" val="961750041"/>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12"/>
          </p:nvPr>
        </p:nvSpPr>
        <p:spPr>
          <a:xfrm>
            <a:off x="11479368" y="6298867"/>
            <a:ext cx="609600" cy="457200"/>
          </a:xfrm>
        </p:spPr>
        <p:txBody>
          <a:bodyPr/>
          <a:lstStyle/>
          <a:p>
            <a:pPr>
              <a:defRPr/>
            </a:pPr>
            <a:fld id="{43F0C520-F609-4F7E-B037-26F9FD2BDCC6}" type="slidenum">
              <a:rPr lang="en-US" altLang="en-US" smtClean="0"/>
              <a:pPr>
                <a:defRPr/>
              </a:pPr>
              <a:t>13</a:t>
            </a:fld>
            <a:endParaRPr lang="en-US" altLang="en-US"/>
          </a:p>
        </p:txBody>
      </p:sp>
      <p:sp>
        <p:nvSpPr>
          <p:cNvPr id="6" name="Rectangle 1"/>
          <p:cNvSpPr>
            <a:spLocks noChangeArrowheads="1"/>
          </p:cNvSpPr>
          <p:nvPr/>
        </p:nvSpPr>
        <p:spPr bwMode="auto">
          <a:xfrm>
            <a:off x="-1" y="92553"/>
            <a:ext cx="10475259" cy="46166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lang="en-GB" altLang="en-US" sz="2400" b="1" dirty="0" smtClean="0">
                <a:latin typeface="Arial Black" panose="020B0A04020102020204" pitchFamily="34" charset="0"/>
                <a:ea typeface="Calibri" panose="020F0502020204030204" pitchFamily="34" charset="0"/>
                <a:cs typeface="Times New Roman" panose="02020603050405020304" pitchFamily="18" charset="0"/>
              </a:rPr>
              <a:t>3.5</a:t>
            </a:r>
            <a:r>
              <a:rPr kumimoji="0" lang="en-GB" altLang="en-US" sz="2400" b="1" i="0" u="none" strike="noStrike" cap="none" normalizeH="0" baseline="0" dirty="0" smtClean="0">
                <a:ln>
                  <a:noFill/>
                </a:ln>
                <a:effectLst/>
                <a:latin typeface="Arial Black" panose="020B0A04020102020204" pitchFamily="34" charset="0"/>
                <a:ea typeface="Calibri" panose="020F0502020204030204" pitchFamily="34" charset="0"/>
                <a:cs typeface="Times New Roman" panose="02020603050405020304" pitchFamily="18" charset="0"/>
              </a:rPr>
              <a:t>. Coefficients</a:t>
            </a:r>
            <a:r>
              <a:rPr kumimoji="0" lang="en-GB" altLang="en-US" sz="2400" b="1" i="0" u="none" strike="noStrike" cap="none" normalizeH="0" baseline="30000" dirty="0" smtClean="0">
                <a:ln>
                  <a:noFill/>
                </a:ln>
                <a:effectLst/>
                <a:latin typeface="Arial Black" panose="020B0A04020102020204" pitchFamily="34" charset="0"/>
                <a:ea typeface="Calibri" panose="020F0502020204030204" pitchFamily="34" charset="0"/>
                <a:cs typeface="Times New Roman" panose="02020603050405020304" pitchFamily="18" charset="0"/>
              </a:rPr>
              <a:t> a</a:t>
            </a:r>
            <a:r>
              <a:rPr kumimoji="0" lang="en-GB" altLang="en-US" sz="2400" b="1" i="0" u="none" strike="noStrike" cap="none" normalizeH="0" baseline="0" dirty="0" smtClean="0">
                <a:ln>
                  <a:noFill/>
                </a:ln>
                <a:effectLst/>
                <a:latin typeface="Arial Black" panose="020B0A04020102020204" pitchFamily="34" charset="0"/>
                <a:ea typeface="Calibri" panose="020F0502020204030204" pitchFamily="34" charset="0"/>
                <a:cs typeface="Times New Roman" panose="02020603050405020304" pitchFamily="18" charset="0"/>
              </a:rPr>
              <a:t> for Regression Model</a:t>
            </a:r>
            <a:endParaRPr kumimoji="0" lang="en-GB" altLang="en-US" sz="2400" b="0" i="0" u="none" strike="noStrike" cap="none" normalizeH="0" baseline="0" dirty="0" smtClean="0">
              <a:ln>
                <a:noFill/>
              </a:ln>
              <a:effectLst/>
              <a:latin typeface="Arial Black" panose="020B0A04020102020204" pitchFamily="34" charset="0"/>
            </a:endParaRPr>
          </a:p>
        </p:txBody>
      </p:sp>
      <mc:AlternateContent xmlns:mc="http://schemas.openxmlformats.org/markup-compatibility/2006" xmlns:a14="http://schemas.microsoft.com/office/drawing/2010/main">
        <mc:Choice Requires="a14">
          <p:sp>
            <p:nvSpPr>
              <p:cNvPr id="7" name="Rectangle 6"/>
              <p:cNvSpPr/>
              <p:nvPr/>
            </p:nvSpPr>
            <p:spPr>
              <a:xfrm>
                <a:off x="450761" y="4242791"/>
                <a:ext cx="11487956" cy="1520737"/>
              </a:xfrm>
              <a:prstGeom prst="rect">
                <a:avLst/>
              </a:prstGeom>
            </p:spPr>
            <p:txBody>
              <a:bodyPr wrap="square">
                <a:spAutoFit/>
              </a:bodyPr>
              <a:lstStyle/>
              <a:p>
                <a:pPr algn="just">
                  <a:lnSpc>
                    <a:spcPct val="150000"/>
                  </a:lnSpc>
                  <a:spcAft>
                    <a:spcPts val="0"/>
                  </a:spcAft>
                </a:pPr>
                <a14:m>
                  <m:oMathPara xmlns:m="http://schemas.openxmlformats.org/officeDocument/2006/math">
                    <m:oMathParaPr>
                      <m:jc m:val="centerGroup"/>
                    </m:oMathParaPr>
                    <m:oMath xmlns:m="http://schemas.openxmlformats.org/officeDocument/2006/math">
                      <m:r>
                        <a:rPr lang="en-GB" sz="1600" b="1" i="1" smtClean="0">
                          <a:solidFill>
                            <a:srgbClr val="000000"/>
                          </a:solidFill>
                          <a:effectLst/>
                          <a:latin typeface="Cambria Math" panose="02040503050406030204" pitchFamily="18" charset="0"/>
                          <a:ea typeface="Calibri" panose="020F0502020204030204" pitchFamily="34" charset="0"/>
                        </a:rPr>
                        <m:t>𝑮𝑫𝑷</m:t>
                      </m:r>
                      <m:r>
                        <a:rPr lang="en-GB" sz="1600" b="1" i="1" smtClean="0">
                          <a:solidFill>
                            <a:srgbClr val="000000"/>
                          </a:solidFill>
                          <a:effectLst/>
                          <a:latin typeface="Cambria Math" panose="02040503050406030204" pitchFamily="18" charset="0"/>
                          <a:ea typeface="Calibri" panose="020F0502020204030204" pitchFamily="34" charset="0"/>
                        </a:rPr>
                        <m:t>= </m:t>
                      </m:r>
                      <m:r>
                        <a:rPr lang="en-GB" sz="1600" b="1" i="1" smtClean="0">
                          <a:solidFill>
                            <a:srgbClr val="000000"/>
                          </a:solidFill>
                          <a:effectLst/>
                          <a:latin typeface="Cambria Math" panose="02040503050406030204" pitchFamily="18" charset="0"/>
                          <a:ea typeface="Calibri" panose="020F0502020204030204" pitchFamily="34" charset="0"/>
                        </a:rPr>
                        <m:t>𝜷</m:t>
                      </m:r>
                      <m:r>
                        <a:rPr lang="en-GB" sz="1600" b="1" i="1" smtClean="0">
                          <a:solidFill>
                            <a:srgbClr val="000000"/>
                          </a:solidFill>
                          <a:effectLst/>
                          <a:latin typeface="Cambria Math" panose="02040503050406030204" pitchFamily="18" charset="0"/>
                          <a:ea typeface="Calibri" panose="020F0502020204030204" pitchFamily="34" charset="0"/>
                        </a:rPr>
                        <m:t>𝟎</m:t>
                      </m:r>
                      <m:r>
                        <a:rPr lang="en-GB" sz="1600" b="1" i="1" smtClean="0">
                          <a:solidFill>
                            <a:srgbClr val="000000"/>
                          </a:solidFill>
                          <a:effectLst/>
                          <a:latin typeface="Cambria Math" panose="02040503050406030204" pitchFamily="18" charset="0"/>
                          <a:ea typeface="Calibri" panose="020F0502020204030204" pitchFamily="34" charset="0"/>
                        </a:rPr>
                        <m:t>+ </m:t>
                      </m:r>
                      <m:r>
                        <a:rPr lang="en-GB" sz="1600" b="1" i="1" smtClean="0">
                          <a:solidFill>
                            <a:srgbClr val="000000"/>
                          </a:solidFill>
                          <a:effectLst/>
                          <a:latin typeface="Cambria Math" panose="02040503050406030204" pitchFamily="18" charset="0"/>
                          <a:ea typeface="Calibri" panose="020F0502020204030204" pitchFamily="34" charset="0"/>
                        </a:rPr>
                        <m:t>𝜷</m:t>
                      </m:r>
                      <m:r>
                        <a:rPr lang="en-GB" sz="1600" b="1" i="1" smtClean="0">
                          <a:solidFill>
                            <a:srgbClr val="000000"/>
                          </a:solidFill>
                          <a:effectLst/>
                          <a:latin typeface="Cambria Math" panose="02040503050406030204" pitchFamily="18" charset="0"/>
                          <a:ea typeface="Calibri" panose="020F0502020204030204" pitchFamily="34" charset="0"/>
                        </a:rPr>
                        <m:t>𝟏</m:t>
                      </m:r>
                      <m:r>
                        <a:rPr lang="en-GB" sz="1600" b="1" i="1" smtClean="0">
                          <a:solidFill>
                            <a:srgbClr val="000000"/>
                          </a:solidFill>
                          <a:effectLst/>
                          <a:latin typeface="Cambria Math" panose="02040503050406030204" pitchFamily="18" charset="0"/>
                          <a:ea typeface="Calibri" panose="020F0502020204030204" pitchFamily="34" charset="0"/>
                        </a:rPr>
                        <m:t> </m:t>
                      </m:r>
                      <m:d>
                        <m:dPr>
                          <m:ctrlPr>
                            <a:rPr lang="en-GB" sz="1600" b="1" i="1">
                              <a:solidFill>
                                <a:srgbClr val="000000"/>
                              </a:solidFill>
                              <a:effectLst/>
                              <a:latin typeface="Cambria Math"/>
                              <a:ea typeface="Calibri" panose="020F0502020204030204" pitchFamily="34" charset="0"/>
                            </a:rPr>
                          </m:ctrlPr>
                        </m:dPr>
                        <m:e>
                          <m:r>
                            <a:rPr lang="en-GB" sz="1600" b="1" i="1">
                              <a:solidFill>
                                <a:srgbClr val="000000"/>
                              </a:solidFill>
                              <a:effectLst/>
                              <a:latin typeface="Cambria Math" panose="02040503050406030204" pitchFamily="18" charset="0"/>
                              <a:ea typeface="Calibri" panose="020F0502020204030204" pitchFamily="34" charset="0"/>
                            </a:rPr>
                            <m:t>𝑽𝒂𝒍𝒖𝒆</m:t>
                          </m:r>
                          <m:r>
                            <a:rPr lang="en-GB" sz="1600" b="1" i="1">
                              <a:solidFill>
                                <a:srgbClr val="000000"/>
                              </a:solidFill>
                              <a:effectLst/>
                              <a:latin typeface="Cambria Math" panose="02040503050406030204" pitchFamily="18" charset="0"/>
                              <a:ea typeface="Calibri" panose="020F0502020204030204" pitchFamily="34" charset="0"/>
                            </a:rPr>
                            <m:t> </m:t>
                          </m:r>
                          <m:r>
                            <a:rPr lang="en-GB" sz="1600" b="1" i="1">
                              <a:solidFill>
                                <a:srgbClr val="000000"/>
                              </a:solidFill>
                              <a:effectLst/>
                              <a:latin typeface="Cambria Math" panose="02040503050406030204" pitchFamily="18" charset="0"/>
                              <a:ea typeface="Calibri" panose="020F0502020204030204" pitchFamily="34" charset="0"/>
                            </a:rPr>
                            <m:t>𝒐𝒇</m:t>
                          </m:r>
                          <m:r>
                            <a:rPr lang="en-GB" sz="1600" b="1" i="1">
                              <a:solidFill>
                                <a:srgbClr val="000000"/>
                              </a:solidFill>
                              <a:effectLst/>
                              <a:latin typeface="Cambria Math" panose="02040503050406030204" pitchFamily="18" charset="0"/>
                              <a:ea typeface="Calibri" panose="020F0502020204030204" pitchFamily="34" charset="0"/>
                            </a:rPr>
                            <m:t> </m:t>
                          </m:r>
                          <m:r>
                            <a:rPr lang="en-GB" sz="1600" b="1" i="1">
                              <a:solidFill>
                                <a:srgbClr val="000000"/>
                              </a:solidFill>
                              <a:effectLst/>
                              <a:latin typeface="Cambria Math" panose="02040503050406030204" pitchFamily="18" charset="0"/>
                              <a:ea typeface="Calibri" panose="020F0502020204030204" pitchFamily="34" charset="0"/>
                            </a:rPr>
                            <m:t>𝑰𝒎𝒑𝒐𝒓𝒕𝒔</m:t>
                          </m:r>
                          <m:r>
                            <a:rPr lang="en-GB" sz="1600" b="1" i="1">
                              <a:solidFill>
                                <a:srgbClr val="000000"/>
                              </a:solidFill>
                              <a:effectLst/>
                              <a:latin typeface="Cambria Math" panose="02040503050406030204" pitchFamily="18" charset="0"/>
                              <a:ea typeface="Calibri" panose="020F0502020204030204" pitchFamily="34" charset="0"/>
                            </a:rPr>
                            <m:t> </m:t>
                          </m:r>
                          <m:r>
                            <a:rPr lang="en-GB" sz="1600" b="1" i="1">
                              <a:solidFill>
                                <a:srgbClr val="000000"/>
                              </a:solidFill>
                              <a:effectLst/>
                              <a:latin typeface="Cambria Math" panose="02040503050406030204" pitchFamily="18" charset="0"/>
                              <a:ea typeface="Calibri" panose="020F0502020204030204" pitchFamily="34" charset="0"/>
                            </a:rPr>
                            <m:t>𝑮𝒐𝒐𝒅𝒔</m:t>
                          </m:r>
                          <m:r>
                            <a:rPr lang="en-GB" sz="1600" b="1" i="1">
                              <a:solidFill>
                                <a:srgbClr val="000000"/>
                              </a:solidFill>
                              <a:effectLst/>
                              <a:latin typeface="Cambria Math" panose="02040503050406030204" pitchFamily="18" charset="0"/>
                              <a:ea typeface="Calibri" panose="020F0502020204030204" pitchFamily="34" charset="0"/>
                            </a:rPr>
                            <m:t> </m:t>
                          </m:r>
                          <m:r>
                            <a:rPr lang="en-GB" sz="1600" b="1" i="1">
                              <a:solidFill>
                                <a:srgbClr val="000000"/>
                              </a:solidFill>
                              <a:effectLst/>
                              <a:latin typeface="Cambria Math" panose="02040503050406030204" pitchFamily="18" charset="0"/>
                              <a:ea typeface="Calibri" panose="020F0502020204030204" pitchFamily="34" charset="0"/>
                            </a:rPr>
                            <m:t>𝒂𝒏𝒅</m:t>
                          </m:r>
                          <m:r>
                            <a:rPr lang="en-GB" sz="1600" b="1" i="1">
                              <a:solidFill>
                                <a:srgbClr val="000000"/>
                              </a:solidFill>
                              <a:effectLst/>
                              <a:latin typeface="Cambria Math" panose="02040503050406030204" pitchFamily="18" charset="0"/>
                              <a:ea typeface="Calibri" panose="020F0502020204030204" pitchFamily="34" charset="0"/>
                            </a:rPr>
                            <m:t> </m:t>
                          </m:r>
                          <m:r>
                            <a:rPr lang="en-GB" sz="1600" b="1" i="1">
                              <a:solidFill>
                                <a:srgbClr val="000000"/>
                              </a:solidFill>
                              <a:effectLst/>
                              <a:latin typeface="Cambria Math" panose="02040503050406030204" pitchFamily="18" charset="0"/>
                              <a:ea typeface="Calibri" panose="020F0502020204030204" pitchFamily="34" charset="0"/>
                            </a:rPr>
                            <m:t>𝑺𝒆𝒓𝒗𝒊𝒄𝒆𝒔</m:t>
                          </m:r>
                          <m:r>
                            <a:rPr lang="en-GB" sz="1600" b="1" i="1">
                              <a:solidFill>
                                <a:srgbClr val="000000"/>
                              </a:solidFill>
                              <a:effectLst/>
                              <a:latin typeface="Cambria Math" panose="02040503050406030204" pitchFamily="18" charset="0"/>
                              <a:ea typeface="Calibri" panose="020F0502020204030204" pitchFamily="34" charset="0"/>
                            </a:rPr>
                            <m:t> </m:t>
                          </m:r>
                          <m:r>
                            <a:rPr lang="en-GB" sz="1600" b="1" i="1">
                              <a:solidFill>
                                <a:srgbClr val="000000"/>
                              </a:solidFill>
                              <a:effectLst/>
                              <a:latin typeface="Cambria Math" panose="02040503050406030204" pitchFamily="18" charset="0"/>
                              <a:ea typeface="Calibri" panose="020F0502020204030204" pitchFamily="34" charset="0"/>
                            </a:rPr>
                            <m:t>𝑬𝒙𝒄</m:t>
                          </m:r>
                          <m:r>
                            <a:rPr lang="en-GB" sz="1600" b="1" i="1">
                              <a:solidFill>
                                <a:srgbClr val="000000"/>
                              </a:solidFill>
                              <a:effectLst/>
                              <a:latin typeface="Cambria Math" panose="02040503050406030204" pitchFamily="18" charset="0"/>
                              <a:ea typeface="Calibri" panose="020F0502020204030204" pitchFamily="34" charset="0"/>
                            </a:rPr>
                            <m:t>. </m:t>
                          </m:r>
                          <m:r>
                            <a:rPr lang="en-GB" sz="1600" b="1" i="1">
                              <a:solidFill>
                                <a:srgbClr val="000000"/>
                              </a:solidFill>
                              <a:effectLst/>
                              <a:latin typeface="Cambria Math" panose="02040503050406030204" pitchFamily="18" charset="0"/>
                              <a:ea typeface="Calibri" panose="020F0502020204030204" pitchFamily="34" charset="0"/>
                            </a:rPr>
                            <m:t>𝑶𝒊𝒍</m:t>
                          </m:r>
                        </m:e>
                      </m:d>
                      <m:r>
                        <a:rPr lang="en-GB" sz="1600" b="1" i="1">
                          <a:solidFill>
                            <a:srgbClr val="000000"/>
                          </a:solidFill>
                          <a:effectLst/>
                          <a:latin typeface="Cambria Math" panose="02040503050406030204" pitchFamily="18" charset="0"/>
                          <a:ea typeface="Calibri" panose="020F0502020204030204" pitchFamily="34" charset="0"/>
                        </a:rPr>
                        <m:t>+</m:t>
                      </m:r>
                      <m:r>
                        <a:rPr lang="en-GB" sz="1600" b="1" i="1">
                          <a:solidFill>
                            <a:srgbClr val="000000"/>
                          </a:solidFill>
                          <a:effectLst/>
                          <a:latin typeface="Cambria Math" panose="02040503050406030204" pitchFamily="18" charset="0"/>
                          <a:ea typeface="Calibri" panose="020F0502020204030204" pitchFamily="34" charset="0"/>
                        </a:rPr>
                        <m:t>𝜷</m:t>
                      </m:r>
                      <m:r>
                        <a:rPr lang="en-GB" sz="1600" b="1" i="1">
                          <a:solidFill>
                            <a:srgbClr val="000000"/>
                          </a:solidFill>
                          <a:effectLst/>
                          <a:latin typeface="Cambria Math" panose="02040503050406030204" pitchFamily="18" charset="0"/>
                          <a:ea typeface="Calibri" panose="020F0502020204030204" pitchFamily="34" charset="0"/>
                        </a:rPr>
                        <m:t>𝟐</m:t>
                      </m:r>
                      <m:d>
                        <m:dPr>
                          <m:ctrlPr>
                            <a:rPr lang="en-GB" sz="1600" b="1" i="1">
                              <a:solidFill>
                                <a:srgbClr val="000000"/>
                              </a:solidFill>
                              <a:effectLst/>
                              <a:latin typeface="Cambria Math"/>
                              <a:ea typeface="Calibri" panose="020F0502020204030204" pitchFamily="34" charset="0"/>
                            </a:rPr>
                          </m:ctrlPr>
                        </m:dPr>
                        <m:e>
                          <m:r>
                            <a:rPr lang="en-GB" sz="1600" b="1" i="1">
                              <a:solidFill>
                                <a:srgbClr val="000000"/>
                              </a:solidFill>
                              <a:effectLst/>
                              <a:latin typeface="Cambria Math" panose="02040503050406030204" pitchFamily="18" charset="0"/>
                              <a:ea typeface="Calibri" panose="020F0502020204030204" pitchFamily="34" charset="0"/>
                            </a:rPr>
                            <m:t>𝑽𝒂𝒍𝒖𝒆</m:t>
                          </m:r>
                          <m:r>
                            <a:rPr lang="en-GB" sz="1600" b="1" i="1">
                              <a:solidFill>
                                <a:srgbClr val="000000"/>
                              </a:solidFill>
                              <a:effectLst/>
                              <a:latin typeface="Cambria Math" panose="02040503050406030204" pitchFamily="18" charset="0"/>
                              <a:ea typeface="Calibri" panose="020F0502020204030204" pitchFamily="34" charset="0"/>
                            </a:rPr>
                            <m:t> </m:t>
                          </m:r>
                          <m:r>
                            <a:rPr lang="en-GB" sz="1600" b="1" i="1">
                              <a:solidFill>
                                <a:srgbClr val="000000"/>
                              </a:solidFill>
                              <a:effectLst/>
                              <a:latin typeface="Cambria Math" panose="02040503050406030204" pitchFamily="18" charset="0"/>
                              <a:ea typeface="Calibri" panose="020F0502020204030204" pitchFamily="34" charset="0"/>
                            </a:rPr>
                            <m:t>𝑶𝒊𝒍</m:t>
                          </m:r>
                          <m:r>
                            <a:rPr lang="en-GB" sz="1600" b="1" i="1">
                              <a:solidFill>
                                <a:srgbClr val="000000"/>
                              </a:solidFill>
                              <a:effectLst/>
                              <a:latin typeface="Cambria Math" panose="02040503050406030204" pitchFamily="18" charset="0"/>
                              <a:ea typeface="Calibri" panose="020F0502020204030204" pitchFamily="34" charset="0"/>
                            </a:rPr>
                            <m:t> </m:t>
                          </m:r>
                          <m:r>
                            <a:rPr lang="en-GB" sz="1600" b="1" i="1">
                              <a:solidFill>
                                <a:srgbClr val="000000"/>
                              </a:solidFill>
                              <a:effectLst/>
                              <a:latin typeface="Cambria Math" panose="02040503050406030204" pitchFamily="18" charset="0"/>
                              <a:ea typeface="Calibri" panose="020F0502020204030204" pitchFamily="34" charset="0"/>
                            </a:rPr>
                            <m:t>𝑰𝒎𝒑𝒐𝒓𝒕𝒔</m:t>
                          </m:r>
                        </m:e>
                      </m:d>
                      <m:r>
                        <a:rPr lang="en-GB" sz="1600" b="1" i="1">
                          <a:solidFill>
                            <a:srgbClr val="000000"/>
                          </a:solidFill>
                          <a:effectLst/>
                          <a:latin typeface="Cambria Math" panose="02040503050406030204" pitchFamily="18" charset="0"/>
                          <a:ea typeface="Calibri" panose="020F0502020204030204" pitchFamily="34" charset="0"/>
                        </a:rPr>
                        <m:t>+</m:t>
                      </m:r>
                      <m:r>
                        <a:rPr lang="en-GB" sz="1600" b="1" i="1">
                          <a:solidFill>
                            <a:srgbClr val="000000"/>
                          </a:solidFill>
                          <a:effectLst/>
                          <a:latin typeface="Cambria Math" panose="02040503050406030204" pitchFamily="18" charset="0"/>
                          <a:ea typeface="Calibri" panose="020F0502020204030204" pitchFamily="34" charset="0"/>
                        </a:rPr>
                        <m:t>𝝁</m:t>
                      </m:r>
                    </m:oMath>
                  </m:oMathPara>
                </a14:m>
                <a:endParaRPr lang="en-GB" sz="1600" b="1" dirty="0">
                  <a:solidFill>
                    <a:srgbClr val="000000"/>
                  </a:solidFill>
                  <a:effectLst/>
                  <a:latin typeface="Times New Roman" panose="02020603050405020304" pitchFamily="18" charset="0"/>
                  <a:ea typeface="Calibri" panose="020F0502020204030204" pitchFamily="34" charset="0"/>
                </a:endParaRPr>
              </a:p>
              <a:p>
                <a:pPr algn="ctr">
                  <a:lnSpc>
                    <a:spcPct val="150000"/>
                  </a:lnSpc>
                  <a:spcAft>
                    <a:spcPts val="0"/>
                  </a:spcAft>
                </a:pPr>
                <a:r>
                  <a:rPr lang="en-GB" dirty="0">
                    <a:solidFill>
                      <a:srgbClr val="000000"/>
                    </a:solidFill>
                    <a:effectLst/>
                    <a:latin typeface="Times New Roman" panose="02020603050405020304" pitchFamily="18" charset="0"/>
                    <a:ea typeface="Calibri" panose="020F0502020204030204" pitchFamily="34" charset="0"/>
                  </a:rPr>
                  <a:t> </a:t>
                </a:r>
                <a14:m>
                  <m:oMath xmlns:m="http://schemas.openxmlformats.org/officeDocument/2006/math">
                    <m:r>
                      <a:rPr lang="en-US" sz="2400">
                        <a:solidFill>
                          <a:srgbClr val="000000"/>
                        </a:solidFill>
                        <a:latin typeface="Cambria Math" panose="02040503050406030204" pitchFamily="18" charset="0"/>
                        <a:ea typeface="Calibri" panose="020F0502020204030204" pitchFamily="34" charset="0"/>
                      </a:rPr>
                      <m:t>	</m:t>
                    </m:r>
                    <m:r>
                      <a:rPr lang="en-GB" sz="2400" b="1" i="1">
                        <a:solidFill>
                          <a:srgbClr val="000000"/>
                        </a:solidFill>
                        <a:effectLst/>
                        <a:latin typeface="Cambria Math" panose="02040503050406030204" pitchFamily="18" charset="0"/>
                        <a:ea typeface="Calibri" panose="020F0502020204030204" pitchFamily="34" charset="0"/>
                      </a:rPr>
                      <m:t>𝑮𝑫𝑷</m:t>
                    </m:r>
                    <m:r>
                      <a:rPr lang="en-GB" sz="2400" b="1" i="1">
                        <a:solidFill>
                          <a:srgbClr val="000000"/>
                        </a:solidFill>
                        <a:effectLst/>
                        <a:latin typeface="Cambria Math" panose="02040503050406030204" pitchFamily="18" charset="0"/>
                        <a:ea typeface="Calibri" panose="020F0502020204030204" pitchFamily="34" charset="0"/>
                      </a:rPr>
                      <m:t>=</m:t>
                    </m:r>
                    <m:r>
                      <a:rPr lang="en-GB" sz="2400" b="1" i="1">
                        <a:solidFill>
                          <a:srgbClr val="000000"/>
                        </a:solidFill>
                        <a:effectLst/>
                        <a:latin typeface="Cambria Math" panose="02040503050406030204" pitchFamily="18" charset="0"/>
                        <a:ea typeface="Calibri" panose="020F0502020204030204" pitchFamily="34" charset="0"/>
                      </a:rPr>
                      <m:t>𝟑</m:t>
                    </m:r>
                    <m:r>
                      <a:rPr lang="en-GB" sz="2400" b="1" i="1">
                        <a:solidFill>
                          <a:srgbClr val="000000"/>
                        </a:solidFill>
                        <a:effectLst/>
                        <a:latin typeface="Cambria Math" panose="02040503050406030204" pitchFamily="18" charset="0"/>
                        <a:ea typeface="Calibri" panose="020F0502020204030204" pitchFamily="34" charset="0"/>
                      </a:rPr>
                      <m:t>,</m:t>
                    </m:r>
                    <m:r>
                      <a:rPr lang="en-GB" sz="2400" b="1" i="1">
                        <a:solidFill>
                          <a:srgbClr val="000000"/>
                        </a:solidFill>
                        <a:effectLst/>
                        <a:latin typeface="Cambria Math" panose="02040503050406030204" pitchFamily="18" charset="0"/>
                        <a:ea typeface="Calibri" panose="020F0502020204030204" pitchFamily="34" charset="0"/>
                      </a:rPr>
                      <m:t>𝟏𝟗𝟏</m:t>
                    </m:r>
                    <m:r>
                      <a:rPr lang="en-GB" sz="2400" b="1" i="1">
                        <a:solidFill>
                          <a:srgbClr val="000000"/>
                        </a:solidFill>
                        <a:effectLst/>
                        <a:latin typeface="Cambria Math" panose="02040503050406030204" pitchFamily="18" charset="0"/>
                        <a:ea typeface="Calibri" panose="020F0502020204030204" pitchFamily="34" charset="0"/>
                      </a:rPr>
                      <m:t>.</m:t>
                    </m:r>
                    <m:r>
                      <a:rPr lang="en-GB" sz="2400" b="1" i="1">
                        <a:solidFill>
                          <a:srgbClr val="000000"/>
                        </a:solidFill>
                        <a:effectLst/>
                        <a:latin typeface="Cambria Math" panose="02040503050406030204" pitchFamily="18" charset="0"/>
                        <a:ea typeface="Calibri" panose="020F0502020204030204" pitchFamily="34" charset="0"/>
                      </a:rPr>
                      <m:t>𝟖𝟔</m:t>
                    </m:r>
                    <m:r>
                      <a:rPr lang="en-GB" sz="2400" b="1" i="1">
                        <a:solidFill>
                          <a:srgbClr val="000000"/>
                        </a:solidFill>
                        <a:effectLst/>
                        <a:latin typeface="Cambria Math" panose="02040503050406030204" pitchFamily="18" charset="0"/>
                        <a:ea typeface="Calibri" panose="020F0502020204030204" pitchFamily="34" charset="0"/>
                      </a:rPr>
                      <m:t>+</m:t>
                    </m:r>
                    <m:r>
                      <a:rPr lang="en-GB" sz="2400" b="1" i="1">
                        <a:solidFill>
                          <a:srgbClr val="000000"/>
                        </a:solidFill>
                        <a:effectLst/>
                        <a:latin typeface="Cambria Math" panose="02040503050406030204" pitchFamily="18" charset="0"/>
                        <a:ea typeface="Calibri" panose="020F0502020204030204" pitchFamily="34" charset="0"/>
                      </a:rPr>
                      <m:t>𝟎</m:t>
                    </m:r>
                    <m:r>
                      <a:rPr lang="en-GB" sz="2400" b="1" i="1">
                        <a:solidFill>
                          <a:srgbClr val="000000"/>
                        </a:solidFill>
                        <a:effectLst/>
                        <a:latin typeface="Cambria Math" panose="02040503050406030204" pitchFamily="18" charset="0"/>
                        <a:ea typeface="Calibri" panose="020F0502020204030204" pitchFamily="34" charset="0"/>
                      </a:rPr>
                      <m:t>.</m:t>
                    </m:r>
                    <m:r>
                      <a:rPr lang="en-GB" sz="2400" b="1" i="1">
                        <a:solidFill>
                          <a:srgbClr val="000000"/>
                        </a:solidFill>
                        <a:effectLst/>
                        <a:latin typeface="Cambria Math" panose="02040503050406030204" pitchFamily="18" charset="0"/>
                        <a:ea typeface="Calibri" panose="020F0502020204030204" pitchFamily="34" charset="0"/>
                      </a:rPr>
                      <m:t>𝟓𝟔𝟏</m:t>
                    </m:r>
                    <m:r>
                      <a:rPr lang="en-GB" sz="2400" b="1" i="1">
                        <a:solidFill>
                          <a:srgbClr val="000000"/>
                        </a:solidFill>
                        <a:effectLst/>
                        <a:latin typeface="Cambria Math" panose="02040503050406030204" pitchFamily="18" charset="0"/>
                        <a:ea typeface="Calibri" panose="020F0502020204030204" pitchFamily="34" charset="0"/>
                      </a:rPr>
                      <m:t> </m:t>
                    </m:r>
                    <m:d>
                      <m:dPr>
                        <m:ctrlPr>
                          <a:rPr lang="en-GB" sz="2400" b="1" i="1">
                            <a:solidFill>
                              <a:srgbClr val="000000"/>
                            </a:solidFill>
                            <a:effectLst/>
                            <a:latin typeface="Cambria Math"/>
                            <a:ea typeface="Calibri" panose="020F0502020204030204" pitchFamily="34" charset="0"/>
                          </a:rPr>
                        </m:ctrlPr>
                      </m:dPr>
                      <m:e>
                        <m:r>
                          <a:rPr lang="en-GB" sz="2400" b="1" i="1">
                            <a:solidFill>
                              <a:srgbClr val="000000"/>
                            </a:solidFill>
                            <a:effectLst/>
                            <a:latin typeface="Cambria Math" panose="02040503050406030204" pitchFamily="18" charset="0"/>
                            <a:ea typeface="Calibri" panose="020F0502020204030204" pitchFamily="34" charset="0"/>
                          </a:rPr>
                          <m:t>𝑴</m:t>
                        </m:r>
                        <m:sSub>
                          <m:sSubPr>
                            <m:ctrlPr>
                              <a:rPr lang="en-GB" sz="2400" b="1" i="1">
                                <a:solidFill>
                                  <a:srgbClr val="000000"/>
                                </a:solidFill>
                                <a:effectLst/>
                                <a:latin typeface="Cambria Math"/>
                                <a:ea typeface="Calibri" panose="020F0502020204030204" pitchFamily="34" charset="0"/>
                              </a:rPr>
                            </m:ctrlPr>
                          </m:sSubPr>
                          <m:e>
                            <m:r>
                              <a:rPr lang="en-GB" sz="2400" b="1" i="1">
                                <a:solidFill>
                                  <a:srgbClr val="000000"/>
                                </a:solidFill>
                                <a:effectLst/>
                                <a:latin typeface="Cambria Math" panose="02040503050406030204" pitchFamily="18" charset="0"/>
                                <a:ea typeface="Calibri" panose="020F0502020204030204" pitchFamily="34" charset="0"/>
                              </a:rPr>
                              <m:t>𝒂</m:t>
                            </m:r>
                          </m:e>
                          <m:sub>
                            <m:r>
                              <a:rPr lang="en-GB" sz="2400" b="1" i="1">
                                <a:solidFill>
                                  <a:srgbClr val="000000"/>
                                </a:solidFill>
                                <a:effectLst/>
                                <a:latin typeface="Cambria Math" panose="02040503050406030204" pitchFamily="18" charset="0"/>
                                <a:ea typeface="Calibri" panose="020F0502020204030204" pitchFamily="34" charset="0"/>
                              </a:rPr>
                              <m:t>𝒆𝒙</m:t>
                            </m:r>
                            <m:sSub>
                              <m:sSubPr>
                                <m:ctrlPr>
                                  <a:rPr lang="en-GB" sz="2400" b="1" i="1">
                                    <a:solidFill>
                                      <a:srgbClr val="000000"/>
                                    </a:solidFill>
                                    <a:effectLst/>
                                    <a:latin typeface="Cambria Math"/>
                                    <a:ea typeface="Calibri" panose="020F0502020204030204" pitchFamily="34" charset="0"/>
                                  </a:rPr>
                                </m:ctrlPr>
                              </m:sSubPr>
                              <m:e>
                                <m:r>
                                  <a:rPr lang="en-GB" sz="2400" b="1" i="1">
                                    <a:solidFill>
                                      <a:srgbClr val="000000"/>
                                    </a:solidFill>
                                    <a:effectLst/>
                                    <a:latin typeface="Cambria Math" panose="02040503050406030204" pitchFamily="18" charset="0"/>
                                    <a:ea typeface="Calibri" panose="020F0502020204030204" pitchFamily="34" charset="0"/>
                                  </a:rPr>
                                  <m:t>𝒄</m:t>
                                </m:r>
                              </m:e>
                              <m:sub>
                                <m:r>
                                  <a:rPr lang="en-GB" sz="2400" b="1" i="1">
                                    <a:solidFill>
                                      <a:srgbClr val="000000"/>
                                    </a:solidFill>
                                    <a:effectLst/>
                                    <a:latin typeface="Cambria Math" panose="02040503050406030204" pitchFamily="18" charset="0"/>
                                    <a:ea typeface="Calibri" panose="020F0502020204030204" pitchFamily="34" charset="0"/>
                                  </a:rPr>
                                  <m:t>𝑶𝒊𝒍</m:t>
                                </m:r>
                              </m:sub>
                            </m:sSub>
                          </m:sub>
                        </m:sSub>
                      </m:e>
                    </m:d>
                    <m:r>
                      <a:rPr lang="en-GB" sz="2400" b="1" i="1">
                        <a:solidFill>
                          <a:srgbClr val="000000"/>
                        </a:solidFill>
                        <a:effectLst/>
                        <a:latin typeface="Cambria Math" panose="02040503050406030204" pitchFamily="18" charset="0"/>
                        <a:ea typeface="Calibri" panose="020F0502020204030204" pitchFamily="34" charset="0"/>
                      </a:rPr>
                      <m:t>+</m:t>
                    </m:r>
                    <m:r>
                      <a:rPr lang="en-GB" sz="2400" b="1" i="1">
                        <a:solidFill>
                          <a:srgbClr val="000000"/>
                        </a:solidFill>
                        <a:effectLst/>
                        <a:latin typeface="Cambria Math" panose="02040503050406030204" pitchFamily="18" charset="0"/>
                        <a:ea typeface="Calibri" panose="020F0502020204030204" pitchFamily="34" charset="0"/>
                      </a:rPr>
                      <m:t>𝟔</m:t>
                    </m:r>
                    <m:r>
                      <a:rPr lang="en-GB" sz="2400" b="1" i="1">
                        <a:solidFill>
                          <a:srgbClr val="000000"/>
                        </a:solidFill>
                        <a:effectLst/>
                        <a:latin typeface="Cambria Math" panose="02040503050406030204" pitchFamily="18" charset="0"/>
                        <a:ea typeface="Calibri" panose="020F0502020204030204" pitchFamily="34" charset="0"/>
                      </a:rPr>
                      <m:t>.</m:t>
                    </m:r>
                    <m:r>
                      <a:rPr lang="en-GB" sz="2400" b="1" i="1">
                        <a:solidFill>
                          <a:srgbClr val="000000"/>
                        </a:solidFill>
                        <a:effectLst/>
                        <a:latin typeface="Cambria Math" panose="02040503050406030204" pitchFamily="18" charset="0"/>
                        <a:ea typeface="Calibri" panose="020F0502020204030204" pitchFamily="34" charset="0"/>
                      </a:rPr>
                      <m:t>𝟔𝟏𝟗</m:t>
                    </m:r>
                    <m:d>
                      <m:dPr>
                        <m:ctrlPr>
                          <a:rPr lang="en-GB" sz="2400" b="1" i="1">
                            <a:solidFill>
                              <a:srgbClr val="000000"/>
                            </a:solidFill>
                            <a:effectLst/>
                            <a:latin typeface="Cambria Math"/>
                            <a:ea typeface="Calibri" panose="020F0502020204030204" pitchFamily="34" charset="0"/>
                          </a:rPr>
                        </m:ctrlPr>
                      </m:dPr>
                      <m:e>
                        <m:r>
                          <a:rPr lang="en-GB" sz="2400" b="1" i="1">
                            <a:solidFill>
                              <a:srgbClr val="000000"/>
                            </a:solidFill>
                            <a:effectLst/>
                            <a:latin typeface="Cambria Math" panose="02040503050406030204" pitchFamily="18" charset="0"/>
                            <a:ea typeface="Calibri" panose="020F0502020204030204" pitchFamily="34" charset="0"/>
                          </a:rPr>
                          <m:t>𝑴𝑭𝒖𝒆𝒍𝒔</m:t>
                        </m:r>
                      </m:e>
                    </m:d>
                  </m:oMath>
                </a14:m>
                <a:endParaRPr lang="en-GB" sz="2400" b="1" dirty="0" smtClean="0">
                  <a:solidFill>
                    <a:srgbClr val="000000"/>
                  </a:solidFill>
                  <a:effectLst/>
                  <a:latin typeface="Times New Roman" panose="02020603050405020304" pitchFamily="18" charset="0"/>
                  <a:ea typeface="Calibri" panose="020F0502020204030204" pitchFamily="34" charset="0"/>
                </a:endParaRPr>
              </a:p>
              <a:p>
                <a:pPr algn="just">
                  <a:lnSpc>
                    <a:spcPct val="150000"/>
                  </a:lnSpc>
                  <a:spcAft>
                    <a:spcPts val="0"/>
                  </a:spcAft>
                </a:pPr>
                <a:endParaRPr lang="en-GB" b="1" dirty="0">
                  <a:solidFill>
                    <a:srgbClr val="000000"/>
                  </a:solidFill>
                  <a:effectLst/>
                  <a:latin typeface="Times New Roman" panose="02020603050405020304" pitchFamily="18" charset="0"/>
                  <a:ea typeface="Calibri" panose="020F0502020204030204" pitchFamily="34" charset="0"/>
                </a:endParaRPr>
              </a:p>
            </p:txBody>
          </p:sp>
        </mc:Choice>
        <mc:Fallback xmlns="">
          <p:sp>
            <p:nvSpPr>
              <p:cNvPr id="7" name="Rectangle 6"/>
              <p:cNvSpPr>
                <a:spLocks noRot="1" noChangeAspect="1" noMove="1" noResize="1" noEditPoints="1" noAdjustHandles="1" noChangeArrowheads="1" noChangeShapeType="1" noTextEdit="1"/>
              </p:cNvSpPr>
              <p:nvPr/>
            </p:nvSpPr>
            <p:spPr>
              <a:xfrm>
                <a:off x="450761" y="4242791"/>
                <a:ext cx="11487956" cy="1520737"/>
              </a:xfrm>
              <a:prstGeom prst="rect">
                <a:avLst/>
              </a:prstGeom>
              <a:blipFill rotWithShape="0">
                <a:blip r:embed="rId2"/>
                <a:stretch>
                  <a:fillRect/>
                </a:stretch>
              </a:blipFill>
            </p:spPr>
            <p:txBody>
              <a:bodyPr/>
              <a:lstStyle/>
              <a:p>
                <a:r>
                  <a:rPr lang="en-US">
                    <a:noFill/>
                  </a:rPr>
                  <a:t> </a:t>
                </a:r>
              </a:p>
            </p:txBody>
          </p:sp>
        </mc:Fallback>
      </mc:AlternateContent>
      <p:sp>
        <p:nvSpPr>
          <p:cNvPr id="9" name="Rectangle 8"/>
          <p:cNvSpPr/>
          <p:nvPr/>
        </p:nvSpPr>
        <p:spPr>
          <a:xfrm>
            <a:off x="384407" y="5511804"/>
            <a:ext cx="11620664" cy="707886"/>
          </a:xfrm>
          <a:prstGeom prst="rect">
            <a:avLst/>
          </a:prstGeom>
        </p:spPr>
        <p:txBody>
          <a:bodyPr wrap="square">
            <a:spAutoFit/>
          </a:bodyPr>
          <a:lstStyle/>
          <a:p>
            <a:r>
              <a:rPr lang="en-GB" sz="2000" b="1" dirty="0" smtClean="0">
                <a:solidFill>
                  <a:srgbClr val="FF0000"/>
                </a:solidFill>
                <a:effectLst/>
                <a:latin typeface="Calibri" panose="020F0502020204030204" pitchFamily="34" charset="0"/>
                <a:ea typeface="Calibri" panose="020F0502020204030204" pitchFamily="34" charset="0"/>
                <a:cs typeface="Times New Roman" panose="02020603050405020304" pitchFamily="18" charset="0"/>
              </a:rPr>
              <a:t>Conclusions: increase in one unit of Fuels imports can increase GDP by 6.619 units or in other words, each increasing of 6.619 $US on GDP occurs when Mozambique spend 1 $US to import fuels</a:t>
            </a:r>
            <a:endParaRPr lang="en-GB" sz="2000" b="1" dirty="0">
              <a:solidFill>
                <a:srgbClr val="FF0000"/>
              </a:solidFill>
            </a:endParaRPr>
          </a:p>
        </p:txBody>
      </p:sp>
      <p:graphicFrame>
        <p:nvGraphicFramePr>
          <p:cNvPr id="8" name="Table 7"/>
          <p:cNvGraphicFramePr>
            <a:graphicFrameLocks noGrp="1"/>
          </p:cNvGraphicFramePr>
          <p:nvPr>
            <p:extLst>
              <p:ext uri="{D42A27DB-BD31-4B8C-83A1-F6EECF244321}">
                <p14:modId xmlns:p14="http://schemas.microsoft.com/office/powerpoint/2010/main" val="2900233643"/>
              </p:ext>
            </p:extLst>
          </p:nvPr>
        </p:nvGraphicFramePr>
        <p:xfrm>
          <a:off x="297235" y="1200792"/>
          <a:ext cx="11377930" cy="2634918"/>
        </p:xfrm>
        <a:graphic>
          <a:graphicData uri="http://schemas.openxmlformats.org/drawingml/2006/table">
            <a:tbl>
              <a:tblPr/>
              <a:tblGrid>
                <a:gridCol w="526268"/>
                <a:gridCol w="5776080"/>
                <a:gridCol w="2406173"/>
                <a:gridCol w="1651507"/>
                <a:gridCol w="1017902"/>
              </a:tblGrid>
              <a:tr h="479076">
                <a:tc rowSpan="2" gridSpan="2">
                  <a:txBody>
                    <a:bodyPr/>
                    <a:lstStyle/>
                    <a:p>
                      <a:pPr marL="0" marR="38100" algn="ctr">
                        <a:lnSpc>
                          <a:spcPct val="107000"/>
                        </a:lnSpc>
                        <a:spcBef>
                          <a:spcPts val="0"/>
                        </a:spcBef>
                        <a:spcAft>
                          <a:spcPts val="0"/>
                        </a:spcAft>
                      </a:pPr>
                      <a:r>
                        <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 </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p>
                      <a:pPr marL="0" marR="38100" algn="ctr">
                        <a:lnSpc>
                          <a:spcPct val="107000"/>
                        </a:lnSpc>
                        <a:spcBef>
                          <a:spcPts val="0"/>
                        </a:spcBef>
                        <a:spcAft>
                          <a:spcPts val="0"/>
                        </a:spcAft>
                      </a:pPr>
                      <a:r>
                        <a:rPr lang="en-GB" sz="1800" dirty="0" smtClea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Model (millions $US)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28575"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rowSpan="2" hMerge="1">
                  <a:txBody>
                    <a:bodyPr/>
                    <a:lstStyle/>
                    <a:p>
                      <a:endParaRPr lang="en-US"/>
                    </a:p>
                  </a:txBody>
                  <a:tcPr/>
                </a:tc>
                <a:tc gridSpan="2">
                  <a:txBody>
                    <a:bodyPr/>
                    <a:lstStyle/>
                    <a:p>
                      <a:pPr marL="0" marR="38100" algn="ctr">
                        <a:lnSpc>
                          <a:spcPct val="107000"/>
                        </a:lnSpc>
                        <a:spcBef>
                          <a:spcPts val="0"/>
                        </a:spcBef>
                        <a:spcAft>
                          <a:spcPts val="0"/>
                        </a:spcAft>
                      </a:pPr>
                      <a:r>
                        <a:rPr lang="en-GB" sz="1800" b="1" dirty="0">
                          <a:solidFill>
                            <a:srgbClr val="000000"/>
                          </a:solidFill>
                          <a:effectLst/>
                          <a:highlight>
                            <a:srgbClr val="FFFF00"/>
                          </a:highlight>
                          <a:latin typeface="Arial" panose="020B0604020202020204" pitchFamily="34" charset="0"/>
                          <a:ea typeface="Calibri" panose="020F0502020204030204" pitchFamily="34" charset="0"/>
                          <a:cs typeface="Times New Roman" panose="02020603050405020304" pitchFamily="18" charset="0"/>
                        </a:rPr>
                        <a:t>Unstandardized Coefficients</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c hMerge="1">
                  <a:txBody>
                    <a:bodyPr/>
                    <a:lstStyle/>
                    <a:p>
                      <a:endParaRPr lang="en-US"/>
                    </a:p>
                  </a:txBody>
                  <a:tcPr/>
                </a:tc>
                <a:tc rowSpan="2">
                  <a:txBody>
                    <a:bodyPr/>
                    <a:lstStyle/>
                    <a:p>
                      <a:pPr marL="0" marR="38100" algn="ctr">
                        <a:lnSpc>
                          <a:spcPct val="107000"/>
                        </a:lnSpc>
                        <a:spcBef>
                          <a:spcPts val="0"/>
                        </a:spcBef>
                        <a:spcAft>
                          <a:spcPts val="0"/>
                        </a:spcAft>
                      </a:pPr>
                      <a:r>
                        <a:rPr lang="en-GB" sz="1800">
                          <a:solidFill>
                            <a:srgbClr val="000000"/>
                          </a:solidFill>
                          <a:effectLst/>
                          <a:highlight>
                            <a:srgbClr val="FFFF00"/>
                          </a:highlight>
                          <a:latin typeface="Arial" panose="020B0604020202020204" pitchFamily="34" charset="0"/>
                          <a:ea typeface="Calibri" panose="020F0502020204030204" pitchFamily="34" charset="0"/>
                          <a:cs typeface="Times New Roman" panose="02020603050405020304" pitchFamily="18" charset="0"/>
                        </a:rPr>
                        <a:t>Sig.</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FFFFFF"/>
                    </a:solidFill>
                  </a:tcPr>
                </a:tc>
              </a:tr>
              <a:tr h="479076">
                <a:tc gridSpan="2" vMerge="1">
                  <a:txBody>
                    <a:bodyPr/>
                    <a:lstStyle/>
                    <a:p>
                      <a:endParaRPr lang="en-US"/>
                    </a:p>
                  </a:txBody>
                  <a:tcPr/>
                </a:tc>
                <a:tc hMerge="1" vMerge="1">
                  <a:txBody>
                    <a:bodyPr/>
                    <a:lstStyle/>
                    <a:p>
                      <a:endParaRPr lang="en-US"/>
                    </a:p>
                  </a:txBody>
                  <a:tcPr/>
                </a:tc>
                <a:tc>
                  <a:txBody>
                    <a:bodyPr/>
                    <a:lstStyle/>
                    <a:p>
                      <a:pPr marL="0" marR="38100" algn="ctr">
                        <a:lnSpc>
                          <a:spcPct val="107000"/>
                        </a:lnSpc>
                        <a:spcBef>
                          <a:spcPts val="0"/>
                        </a:spcBef>
                        <a:spcAft>
                          <a:spcPts val="0"/>
                        </a:spcAft>
                      </a:pPr>
                      <a:r>
                        <a:rPr lang="en-GB" sz="1800" b="1">
                          <a:solidFill>
                            <a:srgbClr val="000000"/>
                          </a:solidFill>
                          <a:effectLst/>
                          <a:highlight>
                            <a:srgbClr val="FFFF00"/>
                          </a:highlight>
                          <a:latin typeface="Arial" panose="020B0604020202020204" pitchFamily="34" charset="0"/>
                          <a:ea typeface="Calibri" panose="020F0502020204030204" pitchFamily="34" charset="0"/>
                          <a:cs typeface="Times New Roman" panose="02020603050405020304" pitchFamily="18" charset="0"/>
                        </a:rPr>
                        <a:t>B</a:t>
                      </a:r>
                      <a:endParaRPr lang="en-US" sz="1800" b="1">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0" marR="38100" algn="ctr">
                        <a:lnSpc>
                          <a:spcPct val="107000"/>
                        </a:lnSpc>
                        <a:spcBef>
                          <a:spcPts val="0"/>
                        </a:spcBef>
                        <a:spcAft>
                          <a:spcPts val="0"/>
                        </a:spcAft>
                      </a:pPr>
                      <a:r>
                        <a:rPr lang="en-GB" sz="1800" b="1"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Std. Error</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vMerge="1">
                  <a:txBody>
                    <a:bodyPr/>
                    <a:lstStyle/>
                    <a:p>
                      <a:endParaRPr lang="en-US"/>
                    </a:p>
                  </a:txBody>
                  <a:tcPr/>
                </a:tc>
              </a:tr>
              <a:tr h="479076">
                <a:tc rowSpan="3">
                  <a:txBody>
                    <a:bodyPr/>
                    <a:lstStyle/>
                    <a:p>
                      <a:pPr marL="0" marR="38100" algn="ctr">
                        <a:lnSpc>
                          <a:spcPct val="107000"/>
                        </a:lnSpc>
                        <a:spcBef>
                          <a:spcPts val="0"/>
                        </a:spcBef>
                        <a:spcAft>
                          <a:spcPts val="0"/>
                        </a:spcAft>
                      </a:pPr>
                      <a:r>
                        <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1</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a:noFill/>
                    </a:lnR>
                    <a:lnT w="28575" cap="flat" cmpd="sng" algn="ctr">
                      <a:solidFill>
                        <a:srgbClr val="000000"/>
                      </a:solidFill>
                      <a:prstDash val="solid"/>
                      <a:round/>
                      <a:headEnd type="none" w="med" len="med"/>
                      <a:tailEnd type="none" w="med" len="med"/>
                    </a:lnT>
                    <a:lnB w="28575" cap="flat" cmpd="sng" algn="ctr">
                      <a:solidFill>
                        <a:srgbClr val="000000"/>
                      </a:solidFill>
                      <a:prstDash val="solid"/>
                      <a:round/>
                      <a:headEnd type="none" w="med" len="med"/>
                      <a:tailEnd type="none" w="med" len="med"/>
                    </a:lnB>
                    <a:solidFill>
                      <a:srgbClr val="FFFFFF"/>
                    </a:solidFill>
                  </a:tcPr>
                </a:tc>
                <a:tc>
                  <a:txBody>
                    <a:bodyPr/>
                    <a:lstStyle/>
                    <a:p>
                      <a:pPr marL="0" marR="38100" algn="ctr">
                        <a:lnSpc>
                          <a:spcPct val="107000"/>
                        </a:lnSpc>
                        <a:spcBef>
                          <a:spcPts val="0"/>
                        </a:spcBef>
                        <a:spcAft>
                          <a:spcPts val="0"/>
                        </a:spcAft>
                      </a:pPr>
                      <a:r>
                        <a:rPr lang="en-GB" sz="180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(Constant)</a:t>
                      </a:r>
                      <a:endParaRPr lang="en-US" sz="180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w="28575"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0" marR="38100" algn="ctr">
                        <a:lnSpc>
                          <a:spcPct val="107000"/>
                        </a:lnSpc>
                        <a:spcBef>
                          <a:spcPts val="0"/>
                        </a:spcBef>
                        <a:spcAft>
                          <a:spcPts val="0"/>
                        </a:spcAft>
                      </a:pPr>
                      <a:r>
                        <a:rPr lang="en-GB" sz="1800" b="1" dirty="0">
                          <a:solidFill>
                            <a:srgbClr val="000000"/>
                          </a:solidFill>
                          <a:effectLst/>
                          <a:highlight>
                            <a:srgbClr val="FFFF00"/>
                          </a:highlight>
                          <a:latin typeface="Arial" panose="020B0604020202020204" pitchFamily="34" charset="0"/>
                          <a:ea typeface="Calibri" panose="020F0502020204030204" pitchFamily="34" charset="0"/>
                          <a:cs typeface="Times New Roman" panose="02020603050405020304" pitchFamily="18" charset="0"/>
                        </a:rPr>
                        <a:t>3191.086</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0" marR="38100" algn="ctr">
                        <a:lnSpc>
                          <a:spcPct val="107000"/>
                        </a:lnSpc>
                        <a:spcBef>
                          <a:spcPts val="0"/>
                        </a:spcBef>
                        <a:spcAft>
                          <a:spcPts val="0"/>
                        </a:spcAft>
                      </a:pPr>
                      <a:r>
                        <a:rPr lang="en-GB" sz="1800" dirty="0">
                          <a:solidFill>
                            <a:schemeClr val="bg1">
                              <a:lumMod val="75000"/>
                            </a:schemeClr>
                          </a:solidFill>
                          <a:effectLst/>
                          <a:latin typeface="Arial" panose="020B0604020202020204" pitchFamily="34" charset="0"/>
                          <a:ea typeface="Calibri" panose="020F0502020204030204" pitchFamily="34" charset="0"/>
                          <a:cs typeface="Times New Roman" panose="02020603050405020304" pitchFamily="18" charset="0"/>
                        </a:rPr>
                        <a:t>398.626</a:t>
                      </a:r>
                      <a:endParaRPr lang="en-US" sz="1800" dirty="0">
                        <a:solidFill>
                          <a:schemeClr val="bg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28575" cap="flat" cmpd="sng" algn="ctr">
                      <a:solidFill>
                        <a:srgbClr val="000000"/>
                      </a:solidFill>
                      <a:prstDash val="solid"/>
                      <a:round/>
                      <a:headEnd type="none" w="med" len="med"/>
                      <a:tailEnd type="none" w="med" len="med"/>
                    </a:lnT>
                    <a:lnB>
                      <a:noFill/>
                    </a:lnB>
                    <a:solidFill>
                      <a:srgbClr val="FFFFFF"/>
                    </a:solidFill>
                  </a:tcPr>
                </a:tc>
                <a:tc>
                  <a:txBody>
                    <a:bodyPr/>
                    <a:lstStyle/>
                    <a:p>
                      <a:pPr marL="0" marR="38100" algn="ctr">
                        <a:lnSpc>
                          <a:spcPct val="107000"/>
                        </a:lnSpc>
                        <a:spcBef>
                          <a:spcPts val="0"/>
                        </a:spcBef>
                        <a:spcAft>
                          <a:spcPts val="0"/>
                        </a:spcAft>
                      </a:pPr>
                      <a:r>
                        <a:rPr lang="en-GB" sz="1800">
                          <a:solidFill>
                            <a:schemeClr val="bg1">
                              <a:lumMod val="75000"/>
                            </a:schemeClr>
                          </a:solidFill>
                          <a:effectLst/>
                          <a:latin typeface="Arial" panose="020B0604020202020204" pitchFamily="34" charset="0"/>
                          <a:ea typeface="Calibri" panose="020F0502020204030204" pitchFamily="34" charset="0"/>
                          <a:cs typeface="Times New Roman" panose="02020603050405020304" pitchFamily="18" charset="0"/>
                        </a:rPr>
                        <a:t>.000</a:t>
                      </a:r>
                      <a:endParaRPr lang="en-US" sz="1800">
                        <a:solidFill>
                          <a:schemeClr val="bg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a:noFill/>
                    </a:lnB>
                    <a:solidFill>
                      <a:srgbClr val="FFFFFF"/>
                    </a:solidFill>
                  </a:tcPr>
                </a:tc>
              </a:tr>
              <a:tr h="718614">
                <a:tc vMerge="1">
                  <a:txBody>
                    <a:bodyPr/>
                    <a:lstStyle/>
                    <a:p>
                      <a:endParaRPr lang="en-US"/>
                    </a:p>
                  </a:txBody>
                  <a:tcPr/>
                </a:tc>
                <a:tc>
                  <a:txBody>
                    <a:bodyPr/>
                    <a:lstStyle/>
                    <a:p>
                      <a:pPr marL="0" marR="38100" algn="ctr">
                        <a:lnSpc>
                          <a:spcPct val="107000"/>
                        </a:lnSpc>
                        <a:spcBef>
                          <a:spcPts val="0"/>
                        </a:spcBef>
                        <a:spcAft>
                          <a:spcPts val="0"/>
                        </a:spcAft>
                      </a:pPr>
                      <a:r>
                        <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Value of Goods and Services Imports excluding </a:t>
                      </a:r>
                      <a:r>
                        <a:rPr lang="en-GB" sz="1800" dirty="0" smtClea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Oil</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w="28575"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38100" algn="ctr">
                        <a:lnSpc>
                          <a:spcPct val="107000"/>
                        </a:lnSpc>
                        <a:spcBef>
                          <a:spcPts val="0"/>
                        </a:spcBef>
                        <a:spcAft>
                          <a:spcPts val="0"/>
                        </a:spcAft>
                      </a:pPr>
                      <a:r>
                        <a:rPr lang="en-GB" sz="1800" b="1" dirty="0">
                          <a:solidFill>
                            <a:srgbClr val="000000"/>
                          </a:solidFill>
                          <a:effectLst/>
                          <a:highlight>
                            <a:srgbClr val="FFFF00"/>
                          </a:highlight>
                          <a:latin typeface="Arial" panose="020B0604020202020204" pitchFamily="34" charset="0"/>
                          <a:ea typeface="Calibri" panose="020F0502020204030204" pitchFamily="34" charset="0"/>
                          <a:cs typeface="Times New Roman" panose="02020603050405020304" pitchFamily="18" charset="0"/>
                        </a:rPr>
                        <a:t>.561</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38100" algn="ctr">
                        <a:lnSpc>
                          <a:spcPct val="107000"/>
                        </a:lnSpc>
                        <a:spcBef>
                          <a:spcPts val="0"/>
                        </a:spcBef>
                        <a:spcAft>
                          <a:spcPts val="0"/>
                        </a:spcAft>
                      </a:pPr>
                      <a:r>
                        <a:rPr lang="en-GB" sz="1800" dirty="0">
                          <a:solidFill>
                            <a:schemeClr val="bg1">
                              <a:lumMod val="75000"/>
                            </a:schemeClr>
                          </a:solidFill>
                          <a:effectLst/>
                          <a:latin typeface="Arial" panose="020B0604020202020204" pitchFamily="34" charset="0"/>
                          <a:ea typeface="Calibri" panose="020F0502020204030204" pitchFamily="34" charset="0"/>
                          <a:cs typeface="Times New Roman" panose="02020603050405020304" pitchFamily="18" charset="0"/>
                        </a:rPr>
                        <a:t>.251</a:t>
                      </a:r>
                      <a:endParaRPr lang="en-US" sz="1800" dirty="0">
                        <a:solidFill>
                          <a:schemeClr val="bg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a:noFill/>
                    </a:lnB>
                    <a:solidFill>
                      <a:srgbClr val="FFFFFF"/>
                    </a:solidFill>
                  </a:tcPr>
                </a:tc>
                <a:tc>
                  <a:txBody>
                    <a:bodyPr/>
                    <a:lstStyle/>
                    <a:p>
                      <a:pPr marL="0" marR="38100" algn="ctr">
                        <a:lnSpc>
                          <a:spcPct val="107000"/>
                        </a:lnSpc>
                        <a:spcBef>
                          <a:spcPts val="0"/>
                        </a:spcBef>
                        <a:spcAft>
                          <a:spcPts val="0"/>
                        </a:spcAft>
                      </a:pPr>
                      <a:r>
                        <a:rPr lang="en-GB" sz="1800">
                          <a:solidFill>
                            <a:schemeClr val="bg1">
                              <a:lumMod val="75000"/>
                            </a:schemeClr>
                          </a:solidFill>
                          <a:effectLst/>
                          <a:latin typeface="Arial" panose="020B0604020202020204" pitchFamily="34" charset="0"/>
                          <a:ea typeface="Calibri" panose="020F0502020204030204" pitchFamily="34" charset="0"/>
                          <a:cs typeface="Times New Roman" panose="02020603050405020304" pitchFamily="18" charset="0"/>
                        </a:rPr>
                        <a:t>.047</a:t>
                      </a:r>
                      <a:endParaRPr lang="en-US" sz="1800">
                        <a:solidFill>
                          <a:schemeClr val="bg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a:noFill/>
                    </a:lnB>
                    <a:solidFill>
                      <a:srgbClr val="FFFFFF"/>
                    </a:solidFill>
                  </a:tcPr>
                </a:tc>
              </a:tr>
              <a:tr h="479076">
                <a:tc vMerge="1">
                  <a:txBody>
                    <a:bodyPr/>
                    <a:lstStyle/>
                    <a:p>
                      <a:endParaRPr lang="en-US"/>
                    </a:p>
                  </a:txBody>
                  <a:tcPr/>
                </a:tc>
                <a:tc>
                  <a:txBody>
                    <a:bodyPr/>
                    <a:lstStyle/>
                    <a:p>
                      <a:pPr marL="0" marR="38100" algn="ctr">
                        <a:lnSpc>
                          <a:spcPct val="107000"/>
                        </a:lnSpc>
                        <a:spcBef>
                          <a:spcPts val="0"/>
                        </a:spcBef>
                        <a:spcAft>
                          <a:spcPts val="0"/>
                        </a:spcAft>
                      </a:pPr>
                      <a:r>
                        <a:rPr lang="en-GB" sz="1800" dirty="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Value of Fuels </a:t>
                      </a:r>
                      <a:r>
                        <a:rPr lang="en-GB" sz="1800" dirty="0" smtClean="0">
                          <a:solidFill>
                            <a:srgbClr val="000000"/>
                          </a:solidFill>
                          <a:effectLst/>
                          <a:latin typeface="Arial" panose="020B0604020202020204" pitchFamily="34" charset="0"/>
                          <a:ea typeface="Calibri" panose="020F0502020204030204" pitchFamily="34" charset="0"/>
                          <a:cs typeface="Times New Roman" panose="02020603050405020304" pitchFamily="18" charset="0"/>
                        </a:rPr>
                        <a:t>Imports</a:t>
                      </a:r>
                      <a:endParaRPr lang="en-US" sz="1800"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a:noFill/>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0" marR="38100" algn="ctr">
                        <a:lnSpc>
                          <a:spcPct val="107000"/>
                        </a:lnSpc>
                        <a:spcBef>
                          <a:spcPts val="0"/>
                        </a:spcBef>
                        <a:spcAft>
                          <a:spcPts val="0"/>
                        </a:spcAft>
                      </a:pPr>
                      <a:r>
                        <a:rPr lang="en-GB" sz="1800" b="1" dirty="0">
                          <a:solidFill>
                            <a:srgbClr val="000000"/>
                          </a:solidFill>
                          <a:effectLst/>
                          <a:highlight>
                            <a:srgbClr val="FFFF00"/>
                          </a:highlight>
                          <a:latin typeface="Arial" panose="020B0604020202020204" pitchFamily="34" charset="0"/>
                          <a:ea typeface="Calibri" panose="020F0502020204030204" pitchFamily="34" charset="0"/>
                          <a:cs typeface="Times New Roman" panose="02020603050405020304" pitchFamily="18" charset="0"/>
                        </a:rPr>
                        <a:t>6.619</a:t>
                      </a:r>
                      <a:endParaRPr lang="en-US" sz="1800" b="1" dirty="0">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28575"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0" marR="38100" algn="ctr">
                        <a:lnSpc>
                          <a:spcPct val="107000"/>
                        </a:lnSpc>
                        <a:spcBef>
                          <a:spcPts val="0"/>
                        </a:spcBef>
                        <a:spcAft>
                          <a:spcPts val="0"/>
                        </a:spcAft>
                      </a:pPr>
                      <a:r>
                        <a:rPr lang="en-GB" sz="1800" dirty="0">
                          <a:solidFill>
                            <a:schemeClr val="bg1">
                              <a:lumMod val="75000"/>
                            </a:schemeClr>
                          </a:solidFill>
                          <a:effectLst/>
                          <a:latin typeface="Arial" panose="020B0604020202020204" pitchFamily="34" charset="0"/>
                          <a:ea typeface="Calibri" panose="020F0502020204030204" pitchFamily="34" charset="0"/>
                          <a:cs typeface="Times New Roman" panose="02020603050405020304" pitchFamily="18" charset="0"/>
                        </a:rPr>
                        <a:t>2.034</a:t>
                      </a:r>
                      <a:endParaRPr lang="en-US" sz="1800" dirty="0">
                        <a:solidFill>
                          <a:schemeClr val="bg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c>
                  <a:txBody>
                    <a:bodyPr/>
                    <a:lstStyle/>
                    <a:p>
                      <a:pPr marL="0" marR="38100" algn="ctr">
                        <a:lnSpc>
                          <a:spcPct val="107000"/>
                        </a:lnSpc>
                        <a:spcBef>
                          <a:spcPts val="0"/>
                        </a:spcBef>
                        <a:spcAft>
                          <a:spcPts val="0"/>
                        </a:spcAft>
                      </a:pPr>
                      <a:r>
                        <a:rPr lang="en-GB" sz="1800" dirty="0">
                          <a:solidFill>
                            <a:schemeClr val="bg1">
                              <a:lumMod val="75000"/>
                            </a:schemeClr>
                          </a:solidFill>
                          <a:effectLst/>
                          <a:latin typeface="Arial" panose="020B0604020202020204" pitchFamily="34" charset="0"/>
                          <a:ea typeface="Calibri" panose="020F0502020204030204" pitchFamily="34" charset="0"/>
                          <a:cs typeface="Times New Roman" panose="02020603050405020304" pitchFamily="18" charset="0"/>
                        </a:rPr>
                        <a:t>.008</a:t>
                      </a:r>
                      <a:endParaRPr lang="en-US" sz="1800" dirty="0">
                        <a:solidFill>
                          <a:schemeClr val="bg1">
                            <a:lumMod val="75000"/>
                          </a:schemeClr>
                        </a:solidFill>
                        <a:effectLst/>
                        <a:latin typeface="Calibri" panose="020F0502020204030204" pitchFamily="34" charset="0"/>
                        <a:ea typeface="Calibri" panose="020F0502020204030204" pitchFamily="34" charset="0"/>
                        <a:cs typeface="Times New Roman" panose="02020603050405020304" pitchFamily="18" charset="0"/>
                      </a:endParaRPr>
                    </a:p>
                  </a:txBody>
                  <a:tcPr marL="0" marR="0" marT="0" marB="0" anchor="ctr">
                    <a:lnL w="12700" cap="flat" cmpd="sng" algn="ctr">
                      <a:solidFill>
                        <a:srgbClr val="000000"/>
                      </a:solidFill>
                      <a:prstDash val="solid"/>
                      <a:round/>
                      <a:headEnd type="none" w="med" len="med"/>
                      <a:tailEnd type="none" w="med" len="med"/>
                    </a:lnL>
                    <a:lnR w="28575" cap="flat" cmpd="sng" algn="ctr">
                      <a:solidFill>
                        <a:srgbClr val="000000"/>
                      </a:solidFill>
                      <a:prstDash val="solid"/>
                      <a:round/>
                      <a:headEnd type="none" w="med" len="med"/>
                      <a:tailEnd type="none" w="med" len="med"/>
                    </a:lnR>
                    <a:lnT>
                      <a:noFill/>
                    </a:lnT>
                    <a:lnB w="28575" cap="flat" cmpd="sng" algn="ctr">
                      <a:solidFill>
                        <a:srgbClr val="000000"/>
                      </a:solidFill>
                      <a:prstDash val="solid"/>
                      <a:round/>
                      <a:headEnd type="none" w="med" len="med"/>
                      <a:tailEnd type="none" w="med" len="med"/>
                    </a:lnB>
                    <a:solidFill>
                      <a:srgbClr val="FFFFFF"/>
                    </a:solidFill>
                  </a:tcPr>
                </a:tc>
              </a:tr>
            </a:tbl>
          </a:graphicData>
        </a:graphic>
      </p:graphicFrame>
      <p:sp>
        <p:nvSpPr>
          <p:cNvPr id="10" name="Rectangle 9"/>
          <p:cNvSpPr/>
          <p:nvPr/>
        </p:nvSpPr>
        <p:spPr>
          <a:xfrm>
            <a:off x="450761" y="831460"/>
            <a:ext cx="5617885" cy="369332"/>
          </a:xfrm>
          <a:prstGeom prst="rect">
            <a:avLst/>
          </a:prstGeom>
        </p:spPr>
        <p:txBody>
          <a:bodyPr wrap="none">
            <a:spAutoFit/>
          </a:bodyPr>
          <a:lstStyle/>
          <a:p>
            <a:r>
              <a:rPr lang="en-GB" dirty="0">
                <a:latin typeface="Arial" panose="020B0604020202020204" pitchFamily="34" charset="0"/>
                <a:ea typeface="Calibri" panose="020F0502020204030204" pitchFamily="34" charset="0"/>
              </a:rPr>
              <a:t>Table 3. 4	Coefficients</a:t>
            </a:r>
            <a:r>
              <a:rPr lang="en-GB" baseline="30000" dirty="0">
                <a:latin typeface="Arial" panose="020B0604020202020204" pitchFamily="34" charset="0"/>
                <a:ea typeface="Calibri" panose="020F0502020204030204" pitchFamily="34" charset="0"/>
              </a:rPr>
              <a:t> a</a:t>
            </a:r>
            <a:r>
              <a:rPr lang="en-GB" dirty="0">
                <a:latin typeface="Arial" panose="020B0604020202020204" pitchFamily="34" charset="0"/>
                <a:ea typeface="Calibri" panose="020F0502020204030204" pitchFamily="34" charset="0"/>
              </a:rPr>
              <a:t> for Regression Model</a:t>
            </a:r>
            <a:endParaRPr lang="en-US" dirty="0"/>
          </a:p>
        </p:txBody>
      </p:sp>
    </p:spTree>
    <p:extLst>
      <p:ext uri="{BB962C8B-B14F-4D97-AF65-F5344CB8AC3E}">
        <p14:creationId xmlns:p14="http://schemas.microsoft.com/office/powerpoint/2010/main" val="3082439944"/>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98885" y="77273"/>
            <a:ext cx="10363200" cy="471320"/>
          </a:xfrm>
        </p:spPr>
        <p:txBody>
          <a:bodyPr/>
          <a:lstStyle/>
          <a:p>
            <a:pPr lvl="2"/>
            <a:r>
              <a:rPr lang="en-GB" sz="2400" b="1" dirty="0" smtClean="0">
                <a:solidFill>
                  <a:schemeClr val="tx1"/>
                </a:solidFill>
                <a:latin typeface="+mn-lt"/>
              </a:rPr>
              <a:t>3.5.1. Validation </a:t>
            </a:r>
            <a:r>
              <a:rPr lang="en-GB" sz="2400" b="1" dirty="0">
                <a:solidFill>
                  <a:schemeClr val="tx1"/>
                </a:solidFill>
                <a:latin typeface="+mn-lt"/>
              </a:rPr>
              <a:t>of Regression Model </a:t>
            </a:r>
            <a:r>
              <a:rPr lang="en-GB" sz="2400" b="1" dirty="0" smtClean="0">
                <a:solidFill>
                  <a:schemeClr val="tx1"/>
                </a:solidFill>
                <a:latin typeface="+mn-lt"/>
              </a:rPr>
              <a:t>Equation</a:t>
            </a:r>
            <a:endParaRPr lang="en-GB" sz="2400" dirty="0">
              <a:solidFill>
                <a:schemeClr val="tx1"/>
              </a:solidFill>
              <a:latin typeface="+mn-lt"/>
            </a:endParaRPr>
          </a:p>
        </p:txBody>
      </p:sp>
      <p:pic>
        <p:nvPicPr>
          <p:cNvPr id="5" name="Content Placeholder 4"/>
          <p:cNvPicPr>
            <a:picLocks noGrp="1" noChangeAspect="1"/>
          </p:cNvPicPr>
          <p:nvPr>
            <p:ph sz="quarter" idx="1"/>
          </p:nvPr>
        </p:nvPicPr>
        <p:blipFill>
          <a:blip r:embed="rId2"/>
          <a:stretch>
            <a:fillRect/>
          </a:stretch>
        </p:blipFill>
        <p:spPr>
          <a:xfrm>
            <a:off x="194734" y="609231"/>
            <a:ext cx="11755176" cy="6071148"/>
          </a:xfrm>
          <a:prstGeom prst="rect">
            <a:avLst/>
          </a:prstGeom>
        </p:spPr>
      </p:pic>
      <p:sp>
        <p:nvSpPr>
          <p:cNvPr id="4" name="Slide Number Placeholder 3"/>
          <p:cNvSpPr>
            <a:spLocks noGrp="1"/>
          </p:cNvSpPr>
          <p:nvPr>
            <p:ph type="sldNum" sz="quarter" idx="12"/>
          </p:nvPr>
        </p:nvSpPr>
        <p:spPr>
          <a:xfrm>
            <a:off x="11340310" y="6223179"/>
            <a:ext cx="609600" cy="457200"/>
          </a:xfrm>
        </p:spPr>
        <p:txBody>
          <a:bodyPr/>
          <a:lstStyle/>
          <a:p>
            <a:pPr>
              <a:defRPr/>
            </a:pPr>
            <a:fld id="{43F0C520-F609-4F7E-B037-26F9FD2BDCC6}" type="slidenum">
              <a:rPr lang="en-US" altLang="en-US" smtClean="0"/>
              <a:pPr>
                <a:defRPr/>
              </a:pPr>
              <a:t>14</a:t>
            </a:fld>
            <a:endParaRPr lang="en-US" altLang="en-US"/>
          </a:p>
        </p:txBody>
      </p:sp>
    </p:spTree>
    <p:extLst>
      <p:ext uri="{BB962C8B-B14F-4D97-AF65-F5344CB8AC3E}">
        <p14:creationId xmlns:p14="http://schemas.microsoft.com/office/powerpoint/2010/main" val="1835214094"/>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386366" y="1"/>
            <a:ext cx="11805634" cy="759854"/>
          </a:xfrm>
        </p:spPr>
        <p:txBody>
          <a:bodyPr/>
          <a:lstStyle/>
          <a:p>
            <a:r>
              <a:rPr lang="en-GB" sz="2400" b="1" dirty="0" smtClean="0">
                <a:solidFill>
                  <a:schemeClr val="tx1"/>
                </a:solidFill>
                <a:latin typeface="Arial Black" panose="020B0A04020102020204" pitchFamily="34" charset="0"/>
              </a:rPr>
              <a:t>3.6.  Price Determination </a:t>
            </a:r>
            <a:r>
              <a:rPr lang="en-GB" sz="2400" b="1" dirty="0">
                <a:solidFill>
                  <a:schemeClr val="tx1"/>
                </a:solidFill>
                <a:latin typeface="Arial Black" panose="020B0A04020102020204" pitchFamily="34" charset="0"/>
              </a:rPr>
              <a:t>and </a:t>
            </a:r>
            <a:r>
              <a:rPr lang="en-GB" sz="2400" b="1" dirty="0" smtClean="0">
                <a:solidFill>
                  <a:schemeClr val="tx1"/>
                </a:solidFill>
                <a:latin typeface="Arial Black" panose="020B0A04020102020204" pitchFamily="34" charset="0"/>
              </a:rPr>
              <a:t>Fuels Imported in Moz.</a:t>
            </a:r>
            <a:endParaRPr lang="en-GB" sz="2400" dirty="0">
              <a:solidFill>
                <a:schemeClr val="tx1"/>
              </a:solidFill>
              <a:latin typeface="Arial Black" panose="020B0A04020102020204" pitchFamily="34" charset="0"/>
            </a:endParaRPr>
          </a:p>
        </p:txBody>
      </p:sp>
      <p:sp>
        <p:nvSpPr>
          <p:cNvPr id="3" name="Content Placeholder 2"/>
          <p:cNvSpPr>
            <a:spLocks noGrp="1"/>
          </p:cNvSpPr>
          <p:nvPr>
            <p:ph idx="1"/>
          </p:nvPr>
        </p:nvSpPr>
        <p:spPr>
          <a:xfrm>
            <a:off x="396503" y="1120463"/>
            <a:ext cx="11445024" cy="4675030"/>
          </a:xfrm>
        </p:spPr>
        <p:txBody>
          <a:bodyPr/>
          <a:lstStyle/>
          <a:p>
            <a:pPr>
              <a:lnSpc>
                <a:spcPct val="70000"/>
              </a:lnSpc>
              <a:spcBef>
                <a:spcPts val="600"/>
              </a:spcBef>
            </a:pPr>
            <a:r>
              <a:rPr lang="en-GB" sz="2400" b="1" i="1" dirty="0" smtClean="0"/>
              <a:t>Recalling the </a:t>
            </a:r>
            <a:r>
              <a:rPr lang="en-GB" sz="2400" b="1" i="1" dirty="0"/>
              <a:t>objective for this </a:t>
            </a:r>
            <a:r>
              <a:rPr lang="en-GB" sz="2400" b="1" i="1" dirty="0" smtClean="0"/>
              <a:t>analysis, the </a:t>
            </a:r>
            <a:r>
              <a:rPr lang="en-GB" sz="2400" b="1" i="1" dirty="0"/>
              <a:t>research will </a:t>
            </a:r>
            <a:r>
              <a:rPr lang="en-GB" sz="2400" b="1" i="1" dirty="0" smtClean="0"/>
              <a:t>assume</a:t>
            </a:r>
            <a:r>
              <a:rPr lang="en-GB" sz="2400" dirty="0" smtClean="0"/>
              <a:t>:</a:t>
            </a:r>
          </a:p>
          <a:p>
            <a:pPr>
              <a:lnSpc>
                <a:spcPct val="70000"/>
              </a:lnSpc>
              <a:spcBef>
                <a:spcPts val="600"/>
              </a:spcBef>
            </a:pPr>
            <a:endParaRPr lang="en-GB" dirty="0" smtClean="0"/>
          </a:p>
          <a:p>
            <a:pPr lvl="1">
              <a:lnSpc>
                <a:spcPct val="70000"/>
              </a:lnSpc>
              <a:spcBef>
                <a:spcPts val="600"/>
              </a:spcBef>
            </a:pPr>
            <a:r>
              <a:rPr lang="en-GB" dirty="0" smtClean="0"/>
              <a:t>The </a:t>
            </a:r>
            <a:r>
              <a:rPr lang="en-GB" dirty="0"/>
              <a:t>capacity of </a:t>
            </a:r>
            <a:r>
              <a:rPr lang="en-GB" dirty="0" smtClean="0"/>
              <a:t>GTL </a:t>
            </a:r>
            <a:r>
              <a:rPr lang="en-GB" dirty="0"/>
              <a:t>plant production at 96,000 </a:t>
            </a:r>
            <a:r>
              <a:rPr lang="en-GB" dirty="0" err="1" smtClean="0"/>
              <a:t>bbl</a:t>
            </a:r>
            <a:r>
              <a:rPr lang="en-GB" dirty="0" smtClean="0"/>
              <a:t>/day</a:t>
            </a:r>
          </a:p>
          <a:p>
            <a:pPr lvl="1">
              <a:lnSpc>
                <a:spcPct val="70000"/>
              </a:lnSpc>
              <a:spcBef>
                <a:spcPts val="600"/>
              </a:spcBef>
            </a:pPr>
            <a:endParaRPr lang="en-GB" dirty="0" smtClean="0"/>
          </a:p>
          <a:p>
            <a:pPr lvl="1">
              <a:lnSpc>
                <a:spcPct val="70000"/>
              </a:lnSpc>
              <a:spcBef>
                <a:spcPts val="600"/>
              </a:spcBef>
            </a:pPr>
            <a:r>
              <a:rPr lang="en-GB" dirty="0" smtClean="0"/>
              <a:t>Mozambique </a:t>
            </a:r>
            <a:r>
              <a:rPr lang="en-GB" dirty="0"/>
              <a:t>will use in domestic market 25% of this </a:t>
            </a:r>
            <a:r>
              <a:rPr lang="en-GB" dirty="0" smtClean="0"/>
              <a:t>production (local </a:t>
            </a:r>
            <a:r>
              <a:rPr lang="en-GB" dirty="0"/>
              <a:t>Petroleum </a:t>
            </a:r>
            <a:r>
              <a:rPr lang="en-GB" dirty="0" smtClean="0"/>
              <a:t>Law) </a:t>
            </a:r>
            <a:r>
              <a:rPr lang="en-GB" dirty="0"/>
              <a:t>which </a:t>
            </a:r>
            <a:r>
              <a:rPr lang="en-GB" dirty="0" smtClean="0"/>
              <a:t>represents:</a:t>
            </a:r>
          </a:p>
          <a:p>
            <a:pPr lvl="2">
              <a:lnSpc>
                <a:spcPct val="70000"/>
              </a:lnSpc>
              <a:spcBef>
                <a:spcPts val="600"/>
              </a:spcBef>
            </a:pPr>
            <a:endParaRPr lang="en-GB" dirty="0"/>
          </a:p>
          <a:p>
            <a:pPr lvl="2">
              <a:lnSpc>
                <a:spcPct val="70000"/>
              </a:lnSpc>
              <a:spcBef>
                <a:spcPts val="600"/>
              </a:spcBef>
            </a:pPr>
            <a:r>
              <a:rPr lang="en-GB" dirty="0" smtClean="0"/>
              <a:t> </a:t>
            </a:r>
            <a:r>
              <a:rPr lang="en-GB" dirty="0"/>
              <a:t>24,000 </a:t>
            </a:r>
            <a:r>
              <a:rPr lang="en-GB" dirty="0" err="1"/>
              <a:t>bbl</a:t>
            </a:r>
            <a:r>
              <a:rPr lang="en-GB" dirty="0"/>
              <a:t>/day, </a:t>
            </a:r>
            <a:r>
              <a:rPr lang="en-GB" dirty="0" smtClean="0"/>
              <a:t>or 8.76 million </a:t>
            </a:r>
            <a:r>
              <a:rPr lang="en-GB" dirty="0" err="1"/>
              <a:t>bbl</a:t>
            </a:r>
            <a:r>
              <a:rPr lang="en-GB" dirty="0"/>
              <a:t>/year of GTL fuels available to local </a:t>
            </a:r>
            <a:r>
              <a:rPr lang="en-GB" dirty="0" smtClean="0"/>
              <a:t>consumption. </a:t>
            </a:r>
          </a:p>
          <a:p>
            <a:pPr lvl="2">
              <a:lnSpc>
                <a:spcPct val="70000"/>
              </a:lnSpc>
              <a:spcBef>
                <a:spcPts val="600"/>
              </a:spcBef>
            </a:pPr>
            <a:endParaRPr lang="en-GB" dirty="0"/>
          </a:p>
          <a:p>
            <a:pPr lvl="2">
              <a:lnSpc>
                <a:spcPct val="70000"/>
              </a:lnSpc>
              <a:spcBef>
                <a:spcPts val="600"/>
              </a:spcBef>
            </a:pPr>
            <a:r>
              <a:rPr lang="en-GB" b="1" i="1" dirty="0" smtClean="0">
                <a:solidFill>
                  <a:srgbClr val="FF0000"/>
                </a:solidFill>
              </a:rPr>
              <a:t>It </a:t>
            </a:r>
            <a:r>
              <a:rPr lang="en-GB" b="1" i="1" dirty="0">
                <a:solidFill>
                  <a:srgbClr val="FF0000"/>
                </a:solidFill>
              </a:rPr>
              <a:t>means that </a:t>
            </a:r>
            <a:r>
              <a:rPr lang="en-GB" b="1" i="1" dirty="0" smtClean="0">
                <a:solidFill>
                  <a:srgbClr val="FF0000"/>
                </a:solidFill>
              </a:rPr>
              <a:t>can </a:t>
            </a:r>
            <a:r>
              <a:rPr lang="en-GB" b="1" i="1" dirty="0">
                <a:solidFill>
                  <a:srgbClr val="FF0000"/>
                </a:solidFill>
              </a:rPr>
              <a:t>stop importing </a:t>
            </a:r>
            <a:r>
              <a:rPr lang="en-GB" b="1" i="1" dirty="0" smtClean="0">
                <a:solidFill>
                  <a:srgbClr val="FF0000"/>
                </a:solidFill>
              </a:rPr>
              <a:t>8.76 million </a:t>
            </a:r>
            <a:r>
              <a:rPr lang="en-GB" b="1" i="1" dirty="0" err="1" smtClean="0">
                <a:solidFill>
                  <a:srgbClr val="FF0000"/>
                </a:solidFill>
              </a:rPr>
              <a:t>bbl</a:t>
            </a:r>
            <a:r>
              <a:rPr lang="en-GB" b="1" i="1" dirty="0">
                <a:solidFill>
                  <a:srgbClr val="FF0000"/>
                </a:solidFill>
              </a:rPr>
              <a:t>/year of refined fuels and </a:t>
            </a:r>
            <a:r>
              <a:rPr lang="en-GB" b="1" i="1" dirty="0" smtClean="0">
                <a:solidFill>
                  <a:srgbClr val="FF0000"/>
                </a:solidFill>
              </a:rPr>
              <a:t>substitute with GTL </a:t>
            </a:r>
            <a:r>
              <a:rPr lang="en-GB" b="1" i="1" dirty="0" err="1" smtClean="0">
                <a:solidFill>
                  <a:srgbClr val="FF0000"/>
                </a:solidFill>
              </a:rPr>
              <a:t>bbl</a:t>
            </a:r>
            <a:r>
              <a:rPr lang="en-GB" b="1" i="1" dirty="0" smtClean="0">
                <a:solidFill>
                  <a:srgbClr val="FF0000"/>
                </a:solidFill>
              </a:rPr>
              <a:t>/ fuels equivalent. </a:t>
            </a:r>
            <a:endParaRPr lang="en-GB" b="1" i="1" dirty="0">
              <a:solidFill>
                <a:srgbClr val="FF0000"/>
              </a:solidFill>
            </a:endParaRPr>
          </a:p>
          <a:p>
            <a:pPr marL="274638" lvl="1" indent="0">
              <a:lnSpc>
                <a:spcPct val="70000"/>
              </a:lnSpc>
              <a:spcBef>
                <a:spcPts val="600"/>
              </a:spcBef>
              <a:buNone/>
            </a:pPr>
            <a:endParaRPr lang="en-GB" dirty="0"/>
          </a:p>
          <a:p>
            <a:pPr lvl="1">
              <a:lnSpc>
                <a:spcPct val="70000"/>
              </a:lnSpc>
              <a:spcBef>
                <a:spcPts val="600"/>
              </a:spcBef>
            </a:pPr>
            <a:r>
              <a:rPr lang="en-GB" dirty="0"/>
              <a:t>T</a:t>
            </a:r>
            <a:r>
              <a:rPr lang="en-GB" dirty="0" smtClean="0"/>
              <a:t>he </a:t>
            </a:r>
            <a:r>
              <a:rPr lang="en-GB" dirty="0"/>
              <a:t>effective cost production of GTL fuel per barrel is $37 </a:t>
            </a:r>
            <a:r>
              <a:rPr lang="en-MY" dirty="0"/>
              <a:t>(Arno de Klerk, 01/2012)</a:t>
            </a:r>
            <a:r>
              <a:rPr lang="en-GB" dirty="0" smtClean="0"/>
              <a:t>.</a:t>
            </a:r>
            <a:endParaRPr lang="en-GB" dirty="0"/>
          </a:p>
        </p:txBody>
      </p:sp>
      <p:sp>
        <p:nvSpPr>
          <p:cNvPr id="4" name="Slide Number Placeholder 3"/>
          <p:cNvSpPr>
            <a:spLocks noGrp="1"/>
          </p:cNvSpPr>
          <p:nvPr>
            <p:ph type="sldNum" sz="quarter" idx="12"/>
          </p:nvPr>
        </p:nvSpPr>
        <p:spPr>
          <a:xfrm>
            <a:off x="11231927" y="6159321"/>
            <a:ext cx="609600" cy="457200"/>
          </a:xfrm>
        </p:spPr>
        <p:txBody>
          <a:bodyPr/>
          <a:lstStyle/>
          <a:p>
            <a:pPr>
              <a:defRPr/>
            </a:pPr>
            <a:fld id="{43F0C520-F609-4F7E-B037-26F9FD2BDCC6}" type="slidenum">
              <a:rPr lang="en-US" altLang="en-US" smtClean="0"/>
              <a:pPr>
                <a:defRPr/>
              </a:pPr>
              <a:t>15</a:t>
            </a:fld>
            <a:endParaRPr lang="en-US" altLang="en-US" dirty="0"/>
          </a:p>
        </p:txBody>
      </p:sp>
    </p:spTree>
    <p:extLst>
      <p:ext uri="{BB962C8B-B14F-4D97-AF65-F5344CB8AC3E}">
        <p14:creationId xmlns:p14="http://schemas.microsoft.com/office/powerpoint/2010/main" val="240755786"/>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5494" y="82050"/>
            <a:ext cx="10706400" cy="832945"/>
          </a:xfrm>
        </p:spPr>
        <p:txBody>
          <a:bodyPr/>
          <a:lstStyle/>
          <a:p>
            <a:r>
              <a:rPr lang="en-GB" sz="2000" b="1" dirty="0" smtClean="0">
                <a:solidFill>
                  <a:schemeClr val="tx1"/>
                </a:solidFill>
                <a:latin typeface="Arial Black" panose="020B0A04020102020204" pitchFamily="34" charset="0"/>
              </a:rPr>
              <a:t>3.7  </a:t>
            </a:r>
            <a:r>
              <a:rPr lang="en-GB" sz="2000" b="1" dirty="0" smtClean="0">
                <a:latin typeface="Arial Black" panose="020B0A04020102020204" pitchFamily="34" charset="0"/>
              </a:rPr>
              <a:t>Assumed</a:t>
            </a:r>
            <a:r>
              <a:rPr lang="en-GB" sz="2000" b="1" dirty="0" smtClean="0">
                <a:solidFill>
                  <a:schemeClr val="tx1"/>
                </a:solidFill>
                <a:latin typeface="Arial Black" panose="020B0A04020102020204" pitchFamily="34" charset="0"/>
              </a:rPr>
              <a:t> Effective Cost per BOE</a:t>
            </a:r>
            <a:endParaRPr lang="en-GB" sz="2000" b="1" dirty="0">
              <a:solidFill>
                <a:schemeClr val="tx1"/>
              </a:solidFill>
              <a:latin typeface="Arial Black" panose="020B0A04020102020204" pitchFamily="34" charset="0"/>
            </a:endParaRPr>
          </a:p>
        </p:txBody>
      </p:sp>
      <p:sp>
        <p:nvSpPr>
          <p:cNvPr id="4" name="Slide Number Placeholder 3"/>
          <p:cNvSpPr>
            <a:spLocks noGrp="1"/>
          </p:cNvSpPr>
          <p:nvPr>
            <p:ph type="sldNum" sz="quarter" idx="12"/>
          </p:nvPr>
        </p:nvSpPr>
        <p:spPr>
          <a:xfrm>
            <a:off x="11437989" y="6197421"/>
            <a:ext cx="609600" cy="457200"/>
          </a:xfrm>
        </p:spPr>
        <p:txBody>
          <a:bodyPr/>
          <a:lstStyle/>
          <a:p>
            <a:pPr>
              <a:defRPr/>
            </a:pPr>
            <a:fld id="{43F0C520-F609-4F7E-B037-26F9FD2BDCC6}" type="slidenum">
              <a:rPr lang="en-US" altLang="en-US" smtClean="0"/>
              <a:pPr>
                <a:defRPr/>
              </a:pPr>
              <a:t>16</a:t>
            </a:fld>
            <a:endParaRPr lang="en-US" altLang="en-US"/>
          </a:p>
        </p:txBody>
      </p:sp>
      <p:sp>
        <p:nvSpPr>
          <p:cNvPr id="6" name="Rectangle 5"/>
          <p:cNvSpPr/>
          <p:nvPr/>
        </p:nvSpPr>
        <p:spPr>
          <a:xfrm>
            <a:off x="467918" y="4671243"/>
            <a:ext cx="10383115" cy="1631216"/>
          </a:xfrm>
          <a:prstGeom prst="rect">
            <a:avLst/>
          </a:prstGeom>
        </p:spPr>
        <p:txBody>
          <a:bodyPr wrap="square">
            <a:spAutoFit/>
          </a:bodyPr>
          <a:lstStyle/>
          <a:p>
            <a:pPr lvl="1"/>
            <a:r>
              <a:rPr lang="en-MY" sz="2000" b="1" dirty="0" smtClean="0">
                <a:latin typeface="Times New Roman" panose="02020603050405020304" pitchFamily="18" charset="0"/>
                <a:ea typeface="Calibri" panose="020F0502020204030204" pitchFamily="34" charset="0"/>
              </a:rPr>
              <a:t>Main Findings</a:t>
            </a:r>
            <a:r>
              <a:rPr lang="en-MY" sz="2000" dirty="0" smtClean="0">
                <a:latin typeface="Times New Roman" panose="02020603050405020304" pitchFamily="18" charset="0"/>
                <a:ea typeface="Calibri" panose="020F0502020204030204" pitchFamily="34" charset="0"/>
              </a:rPr>
              <a:t>:</a:t>
            </a:r>
          </a:p>
          <a:p>
            <a:pPr lvl="1"/>
            <a:endParaRPr lang="en-GB" sz="2000" dirty="0" smtClean="0">
              <a:latin typeface="Times New Roman" panose="02020603050405020304" pitchFamily="18" charset="0"/>
              <a:ea typeface="Calibri" panose="020F0502020204030204" pitchFamily="34" charset="0"/>
            </a:endParaRPr>
          </a:p>
          <a:p>
            <a:pPr marL="742950" lvl="1" indent="-285750">
              <a:buFont typeface="Arial" panose="020B0604020202020204" pitchFamily="34" charset="0"/>
              <a:buChar char="•"/>
            </a:pPr>
            <a:r>
              <a:rPr lang="en-GB" sz="2000" dirty="0" smtClean="0">
                <a:latin typeface="Times New Roman" panose="02020603050405020304" pitchFamily="18" charset="0"/>
                <a:ea typeface="Calibri" panose="020F0502020204030204" pitchFamily="34" charset="0"/>
              </a:rPr>
              <a:t>The </a:t>
            </a:r>
            <a:r>
              <a:rPr lang="en-GB" sz="2000" dirty="0">
                <a:latin typeface="Times New Roman" panose="02020603050405020304" pitchFamily="18" charset="0"/>
                <a:ea typeface="Calibri" panose="020F0502020204030204" pitchFamily="34" charset="0"/>
              </a:rPr>
              <a:t>study will assume the average price of importing fuels and consumed </a:t>
            </a:r>
            <a:r>
              <a:rPr lang="en-GB" sz="2000" dirty="0" smtClean="0">
                <a:latin typeface="Times New Roman" panose="02020603050405020304" pitchFamily="18" charset="0"/>
                <a:ea typeface="Calibri" panose="020F0502020204030204" pitchFamily="34" charset="0"/>
              </a:rPr>
              <a:t>at </a:t>
            </a:r>
            <a:r>
              <a:rPr lang="en-GB" sz="2000" b="1" dirty="0" smtClean="0">
                <a:latin typeface="Times New Roman" panose="02020603050405020304" pitchFamily="18" charset="0"/>
                <a:ea typeface="Calibri" panose="020F0502020204030204" pitchFamily="34" charset="0"/>
              </a:rPr>
              <a:t>$84.493 / </a:t>
            </a:r>
            <a:r>
              <a:rPr lang="en-GB" sz="2000" b="1" dirty="0" err="1" smtClean="0">
                <a:latin typeface="Times New Roman" panose="02020603050405020304" pitchFamily="18" charset="0"/>
                <a:ea typeface="Calibri" panose="020F0502020204030204" pitchFamily="34" charset="0"/>
              </a:rPr>
              <a:t>bbl</a:t>
            </a:r>
            <a:endParaRPr lang="en-GB" sz="2000" b="1" dirty="0" smtClean="0">
              <a:latin typeface="Times New Roman" panose="02020603050405020304" pitchFamily="18" charset="0"/>
              <a:ea typeface="Calibri" panose="020F0502020204030204" pitchFamily="34" charset="0"/>
            </a:endParaRPr>
          </a:p>
          <a:p>
            <a:pPr lvl="1"/>
            <a:endParaRPr lang="en-GB" sz="2000" dirty="0" smtClean="0">
              <a:latin typeface="Times New Roman" panose="02020603050405020304" pitchFamily="18" charset="0"/>
              <a:ea typeface="Calibri" panose="020F0502020204030204" pitchFamily="34" charset="0"/>
            </a:endParaRPr>
          </a:p>
          <a:p>
            <a:pPr marL="742950" lvl="1" indent="-285750">
              <a:buFont typeface="Arial" panose="020B0604020202020204" pitchFamily="34" charset="0"/>
              <a:buChar char="•"/>
            </a:pPr>
            <a:r>
              <a:rPr lang="en-GB" sz="2000" dirty="0" smtClean="0">
                <a:latin typeface="Times New Roman" panose="02020603050405020304" pitchFamily="18" charset="0"/>
                <a:ea typeface="Calibri" panose="020F0502020204030204" pitchFamily="34" charset="0"/>
              </a:rPr>
              <a:t>In same period, </a:t>
            </a:r>
            <a:r>
              <a:rPr lang="en-GB" sz="2000" u="sng" dirty="0">
                <a:latin typeface="Times New Roman" panose="02020603050405020304" pitchFamily="18" charset="0"/>
                <a:ea typeface="Calibri" panose="020F0502020204030204" pitchFamily="34" charset="0"/>
              </a:rPr>
              <a:t>the average in the world </a:t>
            </a:r>
            <a:r>
              <a:rPr lang="en-GB" sz="2000" u="sng" dirty="0" smtClean="0">
                <a:latin typeface="Times New Roman" panose="02020603050405020304" pitchFamily="18" charset="0"/>
                <a:ea typeface="Calibri" panose="020F0502020204030204" pitchFamily="34" charset="0"/>
              </a:rPr>
              <a:t>crude </a:t>
            </a:r>
            <a:r>
              <a:rPr lang="en-GB" sz="2000" u="sng" dirty="0">
                <a:latin typeface="Times New Roman" panose="02020603050405020304" pitchFamily="18" charset="0"/>
                <a:ea typeface="Calibri" panose="020F0502020204030204" pitchFamily="34" charset="0"/>
              </a:rPr>
              <a:t>oil price was </a:t>
            </a:r>
            <a:r>
              <a:rPr lang="en-GB" sz="2000" b="1" u="sng" dirty="0">
                <a:latin typeface="Times New Roman" panose="02020603050405020304" pitchFamily="18" charset="0"/>
                <a:ea typeface="Calibri" panose="020F0502020204030204" pitchFamily="34" charset="0"/>
              </a:rPr>
              <a:t>$</a:t>
            </a:r>
            <a:r>
              <a:rPr lang="en-GB" sz="2000" b="1" u="sng" dirty="0" smtClean="0">
                <a:latin typeface="Times New Roman" panose="02020603050405020304" pitchFamily="18" charset="0"/>
                <a:ea typeface="Calibri" panose="020F0502020204030204" pitchFamily="34" charset="0"/>
              </a:rPr>
              <a:t>65.34 </a:t>
            </a:r>
            <a:r>
              <a:rPr lang="en-GB" sz="2000" dirty="0" smtClean="0">
                <a:latin typeface="Times New Roman" panose="02020603050405020304" pitchFamily="18" charset="0"/>
                <a:ea typeface="Calibri" panose="020F0502020204030204" pitchFamily="34" charset="0"/>
              </a:rPr>
              <a:t>/ </a:t>
            </a:r>
            <a:r>
              <a:rPr lang="en-GB" sz="2000" dirty="0" err="1" smtClean="0">
                <a:latin typeface="Times New Roman" panose="02020603050405020304" pitchFamily="18" charset="0"/>
                <a:ea typeface="Calibri" panose="020F0502020204030204" pitchFamily="34" charset="0"/>
              </a:rPr>
              <a:t>bbl</a:t>
            </a:r>
            <a:r>
              <a:rPr lang="en-GB" sz="2000" dirty="0">
                <a:latin typeface="Times New Roman" panose="02020603050405020304" pitchFamily="18" charset="0"/>
                <a:ea typeface="Calibri" panose="020F0502020204030204" pitchFamily="34" charset="0"/>
              </a:rPr>
              <a:t>, </a:t>
            </a:r>
            <a:r>
              <a:rPr lang="en-MY" sz="2000" dirty="0">
                <a:latin typeface="Times New Roman" panose="02020603050405020304" pitchFamily="18" charset="0"/>
                <a:ea typeface="Calibri" panose="020F0502020204030204" pitchFamily="34" charset="0"/>
              </a:rPr>
              <a:t>(McMahon, 2014)</a:t>
            </a:r>
            <a:r>
              <a:rPr lang="en-GB" sz="2000" dirty="0">
                <a:latin typeface="Times New Roman" panose="02020603050405020304" pitchFamily="18" charset="0"/>
                <a:ea typeface="Calibri" panose="020F0502020204030204" pitchFamily="34" charset="0"/>
              </a:rPr>
              <a:t>. </a:t>
            </a:r>
            <a:endParaRPr lang="en-GB" sz="2000" dirty="0"/>
          </a:p>
        </p:txBody>
      </p:sp>
      <p:graphicFrame>
        <p:nvGraphicFramePr>
          <p:cNvPr id="8" name="Table 7"/>
          <p:cNvGraphicFramePr>
            <a:graphicFrameLocks noGrp="1"/>
          </p:cNvGraphicFramePr>
          <p:nvPr>
            <p:extLst>
              <p:ext uri="{D42A27DB-BD31-4B8C-83A1-F6EECF244321}">
                <p14:modId xmlns:p14="http://schemas.microsoft.com/office/powerpoint/2010/main" val="4148081660"/>
              </p:ext>
            </p:extLst>
          </p:nvPr>
        </p:nvGraphicFramePr>
        <p:xfrm>
          <a:off x="1075765" y="1069204"/>
          <a:ext cx="9735670" cy="3241137"/>
        </p:xfrm>
        <a:graphic>
          <a:graphicData uri="http://schemas.openxmlformats.org/drawingml/2006/table">
            <a:tbl>
              <a:tblPr firstRow="1" firstCol="1" bandRow="1"/>
              <a:tblGrid>
                <a:gridCol w="4755281"/>
                <a:gridCol w="4980389"/>
              </a:tblGrid>
              <a:tr h="714292">
                <a:tc rowSpan="2">
                  <a:txBody>
                    <a:bodyPr/>
                    <a:lstStyle/>
                    <a:p>
                      <a:pPr marL="0" marR="0" algn="ctr">
                        <a:lnSpc>
                          <a:spcPct val="107000"/>
                        </a:lnSpc>
                        <a:spcBef>
                          <a:spcPts val="0"/>
                        </a:spcBef>
                        <a:spcAft>
                          <a:spcPts val="0"/>
                        </a:spcAft>
                      </a:pPr>
                      <a:r>
                        <a:rPr lang="en-GB" sz="2400" b="1" dirty="0">
                          <a:effectLst/>
                          <a:latin typeface="Arial" panose="020B0604020202020204" pitchFamily="34" charset="0"/>
                          <a:ea typeface="Times New Roman" panose="02020603050405020304" pitchFamily="18" charset="0"/>
                          <a:cs typeface="Times New Roman" panose="02020603050405020304" pitchFamily="18" charset="0"/>
                        </a:rPr>
                        <a:t>Feed Material</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marL="0" marR="0" algn="ctr">
                        <a:lnSpc>
                          <a:spcPct val="107000"/>
                        </a:lnSpc>
                        <a:spcBef>
                          <a:spcPts val="0"/>
                        </a:spcBef>
                        <a:spcAft>
                          <a:spcPts val="0"/>
                        </a:spcAft>
                      </a:pPr>
                      <a:r>
                        <a:rPr lang="en-GB" sz="2400" b="1" dirty="0">
                          <a:effectLst/>
                          <a:latin typeface="Arial" panose="020B0604020202020204" pitchFamily="34" charset="0"/>
                          <a:ea typeface="Calibri" panose="020F0502020204030204" pitchFamily="34" charset="0"/>
                          <a:cs typeface="Times New Roman" panose="02020603050405020304" pitchFamily="18" charset="0"/>
                        </a:rPr>
                        <a:t>Effective Cost per Unit</a:t>
                      </a:r>
                      <a:endParaRPr lang="en-US" sz="24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r>
              <a:tr h="373244">
                <a:tc vMerge="1">
                  <a:txBody>
                    <a:bodyPr/>
                    <a:lstStyle/>
                    <a:p>
                      <a:endParaRPr lang="en-US"/>
                    </a:p>
                  </a:txBody>
                  <a:tcPr/>
                </a:tc>
                <a:tc>
                  <a:txBody>
                    <a:bodyPr/>
                    <a:lstStyle/>
                    <a:p>
                      <a:pPr marL="0" marR="0" algn="ctr">
                        <a:lnSpc>
                          <a:spcPct val="107000"/>
                        </a:lnSpc>
                        <a:spcBef>
                          <a:spcPts val="0"/>
                        </a:spcBef>
                        <a:spcAft>
                          <a:spcPts val="0"/>
                        </a:spcAft>
                      </a:pPr>
                      <a:r>
                        <a:rPr lang="en-GB" sz="2400" b="1" dirty="0" smtClean="0">
                          <a:effectLst/>
                          <a:latin typeface="Arial" panose="020B0604020202020204" pitchFamily="34" charset="0"/>
                          <a:ea typeface="Times New Roman" panose="02020603050405020304" pitchFamily="18" charset="0"/>
                          <a:cs typeface="Times New Roman" panose="02020603050405020304" pitchFamily="18" charset="0"/>
                        </a:rPr>
                        <a:t>$/BOE</a:t>
                      </a:r>
                      <a:endParaRPr lang="en-US" sz="240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r>
              <a:tr h="410598">
                <a:tc>
                  <a:txBody>
                    <a:bodyPr/>
                    <a:lstStyle/>
                    <a:p>
                      <a:pPr>
                        <a:lnSpc>
                          <a:spcPct val="107000"/>
                        </a:lnSpc>
                      </a:pPr>
                      <a:endParaRPr lang="en-US" sz="200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a:lnSpc>
                          <a:spcPct val="107000"/>
                        </a:lnSpc>
                      </a:pPr>
                      <a:endParaRPr lang="en-US" sz="2000" dirty="0">
                        <a:effectLst/>
                        <a:latin typeface="Calibri" panose="020F0502020204030204" pitchFamily="34"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746488">
                <a:tc>
                  <a:txBody>
                    <a:bodyPr/>
                    <a:lstStyle/>
                    <a:p>
                      <a:pPr marL="0" marR="0" algn="ctr">
                        <a:lnSpc>
                          <a:spcPct val="107000"/>
                        </a:lnSpc>
                        <a:spcBef>
                          <a:spcPts val="0"/>
                        </a:spcBef>
                        <a:spcAft>
                          <a:spcPts val="0"/>
                        </a:spcAft>
                      </a:pPr>
                      <a:r>
                        <a:rPr lang="en-GB" sz="2000" b="0" dirty="0" err="1">
                          <a:effectLst/>
                          <a:latin typeface="Arial" panose="020B0604020202020204" pitchFamily="34" charset="0"/>
                          <a:ea typeface="Times New Roman" panose="02020603050405020304" pitchFamily="18" charset="0"/>
                          <a:cs typeface="Times New Roman" panose="02020603050405020304" pitchFamily="18" charset="0"/>
                        </a:rPr>
                        <a:t>Moz</a:t>
                      </a:r>
                      <a:r>
                        <a:rPr lang="en-GB" sz="2000" b="0" dirty="0">
                          <a:effectLst/>
                          <a:latin typeface="Arial" panose="020B0604020202020204" pitchFamily="34" charset="0"/>
                          <a:ea typeface="Times New Roman" panose="02020603050405020304" pitchFamily="18" charset="0"/>
                          <a:cs typeface="Times New Roman" panose="02020603050405020304" pitchFamily="18" charset="0"/>
                        </a:rPr>
                        <a:t> Imported and Consumed </a:t>
                      </a:r>
                      <a:r>
                        <a:rPr lang="en-GB" sz="2000" b="0" dirty="0" smtClean="0">
                          <a:effectLst/>
                          <a:latin typeface="Arial" panose="020B0604020202020204" pitchFamily="34" charset="0"/>
                          <a:ea typeface="Times New Roman" panose="02020603050405020304" pitchFamily="18" charset="0"/>
                          <a:cs typeface="Times New Roman" panose="02020603050405020304" pitchFamily="18" charset="0"/>
                        </a:rPr>
                        <a:t>Fuel (Statistical Mean Value)</a:t>
                      </a:r>
                      <a:endParaRPr lang="en-US"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marL="0" marR="0" algn="ctr">
                        <a:lnSpc>
                          <a:spcPct val="107000"/>
                        </a:lnSpc>
                        <a:spcBef>
                          <a:spcPts val="0"/>
                        </a:spcBef>
                        <a:spcAft>
                          <a:spcPts val="0"/>
                        </a:spcAft>
                      </a:pPr>
                      <a:r>
                        <a:rPr lang="en-GB" sz="2000" b="1" dirty="0">
                          <a:effectLst/>
                          <a:latin typeface="Arial" panose="020B0604020202020204" pitchFamily="34" charset="0"/>
                          <a:ea typeface="Times New Roman" panose="02020603050405020304" pitchFamily="18" charset="0"/>
                          <a:cs typeface="Times New Roman" panose="02020603050405020304" pitchFamily="18" charset="0"/>
                        </a:rPr>
                        <a:t>84.49</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r h="857193">
                <a:tc>
                  <a:txBody>
                    <a:bodyPr/>
                    <a:lstStyle/>
                    <a:p>
                      <a:pPr marL="0" marR="0" algn="ctr">
                        <a:lnSpc>
                          <a:spcPct val="107000"/>
                        </a:lnSpc>
                        <a:spcBef>
                          <a:spcPts val="0"/>
                        </a:spcBef>
                        <a:spcAft>
                          <a:spcPts val="0"/>
                        </a:spcAft>
                      </a:pPr>
                      <a:r>
                        <a:rPr lang="en-GB" sz="2000" b="0" dirty="0" err="1">
                          <a:effectLst/>
                          <a:latin typeface="Arial" panose="020B0604020202020204" pitchFamily="34" charset="0"/>
                          <a:ea typeface="Times New Roman" panose="02020603050405020304" pitchFamily="18" charset="0"/>
                          <a:cs typeface="Times New Roman" panose="02020603050405020304" pitchFamily="18" charset="0"/>
                        </a:rPr>
                        <a:t>Moz</a:t>
                      </a:r>
                      <a:r>
                        <a:rPr lang="en-GB" sz="2000" b="0" dirty="0">
                          <a:effectLst/>
                          <a:latin typeface="Arial" panose="020B0604020202020204" pitchFamily="34" charset="0"/>
                          <a:ea typeface="Times New Roman" panose="02020603050405020304" pitchFamily="18" charset="0"/>
                          <a:cs typeface="Times New Roman" panose="02020603050405020304" pitchFamily="18" charset="0"/>
                        </a:rPr>
                        <a:t> GTL Fuel </a:t>
                      </a:r>
                      <a:r>
                        <a:rPr lang="en-GB" sz="2000" b="0" dirty="0" smtClean="0">
                          <a:effectLst/>
                          <a:latin typeface="Arial" panose="020B0604020202020204" pitchFamily="34" charset="0"/>
                          <a:ea typeface="Times New Roman" panose="02020603050405020304" pitchFamily="18" charset="0"/>
                          <a:cs typeface="Times New Roman" panose="02020603050405020304" pitchFamily="18" charset="0"/>
                        </a:rPr>
                        <a:t>– </a:t>
                      </a:r>
                    </a:p>
                    <a:p>
                      <a:pPr marL="0" marR="0" algn="ctr">
                        <a:lnSpc>
                          <a:spcPct val="107000"/>
                        </a:lnSpc>
                        <a:spcBef>
                          <a:spcPts val="0"/>
                        </a:spcBef>
                        <a:spcAft>
                          <a:spcPts val="0"/>
                        </a:spcAft>
                      </a:pPr>
                      <a:r>
                        <a:rPr lang="en-GB" sz="2000" b="0" dirty="0" smtClean="0">
                          <a:effectLst/>
                          <a:latin typeface="Arial" panose="020B0604020202020204" pitchFamily="34" charset="0"/>
                          <a:ea typeface="Times New Roman" panose="02020603050405020304" pitchFamily="18" charset="0"/>
                          <a:cs typeface="Times New Roman" panose="02020603050405020304" pitchFamily="18" charset="0"/>
                        </a:rPr>
                        <a:t>Assumed Market</a:t>
                      </a:r>
                      <a:r>
                        <a:rPr lang="en-GB" sz="2000" b="0" baseline="0" dirty="0" smtClean="0">
                          <a:effectLst/>
                          <a:latin typeface="Arial" panose="020B0604020202020204" pitchFamily="34" charset="0"/>
                          <a:ea typeface="Times New Roman" panose="02020603050405020304" pitchFamily="18" charset="0"/>
                          <a:cs typeface="Times New Roman" panose="02020603050405020304" pitchFamily="18" charset="0"/>
                        </a:rPr>
                        <a:t> Cost Price </a:t>
                      </a:r>
                      <a:r>
                        <a:rPr lang="en-GB" sz="2000" b="0" dirty="0" smtClean="0">
                          <a:effectLst/>
                          <a:latin typeface="Arial" panose="020B0604020202020204" pitchFamily="34" charset="0"/>
                          <a:ea typeface="Times New Roman" panose="02020603050405020304" pitchFamily="18" charset="0"/>
                          <a:cs typeface="Times New Roman" panose="02020603050405020304" pitchFamily="18" charset="0"/>
                        </a:rPr>
                        <a:t>(locally </a:t>
                      </a:r>
                      <a:r>
                        <a:rPr lang="en-GB" sz="2000" b="0" dirty="0">
                          <a:effectLst/>
                          <a:latin typeface="Arial" panose="020B0604020202020204" pitchFamily="34" charset="0"/>
                          <a:ea typeface="Times New Roman" panose="02020603050405020304" pitchFamily="18" charset="0"/>
                          <a:cs typeface="Times New Roman" panose="02020603050405020304" pitchFamily="18" charset="0"/>
                        </a:rPr>
                        <a:t>Production Available)</a:t>
                      </a:r>
                      <a:endParaRPr lang="en-US" sz="2000" b="0"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solidFill>
                      <a:srgbClr val="A8D08D"/>
                    </a:solidFill>
                  </a:tcPr>
                </a:tc>
                <a:tc>
                  <a:txBody>
                    <a:bodyPr/>
                    <a:lstStyle/>
                    <a:p>
                      <a:pPr marL="0" marR="0" algn="ctr">
                        <a:lnSpc>
                          <a:spcPct val="107000"/>
                        </a:lnSpc>
                        <a:spcBef>
                          <a:spcPts val="0"/>
                        </a:spcBef>
                        <a:spcAft>
                          <a:spcPts val="0"/>
                        </a:spcAft>
                      </a:pPr>
                      <a:r>
                        <a:rPr lang="en-GB" sz="2000" b="1" dirty="0">
                          <a:effectLst/>
                          <a:latin typeface="Arial" panose="020B0604020202020204" pitchFamily="34" charset="0"/>
                          <a:ea typeface="Times New Roman" panose="02020603050405020304" pitchFamily="18" charset="0"/>
                          <a:cs typeface="Times New Roman" panose="02020603050405020304" pitchFamily="18" charset="0"/>
                        </a:rPr>
                        <a:t>37.00</a:t>
                      </a:r>
                      <a:endParaRPr lang="en-US" sz="2000" b="1" dirty="0">
                        <a:effectLst/>
                        <a:latin typeface="Calibri" panose="020F0502020204030204" pitchFamily="34" charset="0"/>
                        <a:ea typeface="Calibri" panose="020F0502020204030204" pitchFamily="34" charset="0"/>
                        <a:cs typeface="Times New Roman" panose="02020603050405020304" pitchFamily="18" charset="0"/>
                      </a:endParaRPr>
                    </a:p>
                  </a:txBody>
                  <a:tcPr marL="68580" marR="68580" marT="0" marB="0" anchor="ctr">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r>
            </a:tbl>
          </a:graphicData>
        </a:graphic>
      </p:graphicFrame>
    </p:spTree>
    <p:extLst>
      <p:ext uri="{BB962C8B-B14F-4D97-AF65-F5344CB8AC3E}">
        <p14:creationId xmlns:p14="http://schemas.microsoft.com/office/powerpoint/2010/main" val="4235391220"/>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2260" y="107212"/>
            <a:ext cx="10363200" cy="536731"/>
          </a:xfrm>
        </p:spPr>
        <p:txBody>
          <a:bodyPr/>
          <a:lstStyle/>
          <a:p>
            <a:r>
              <a:rPr lang="en-GB" sz="2400" b="1" dirty="0" smtClean="0">
                <a:solidFill>
                  <a:schemeClr val="tx1"/>
                </a:solidFill>
                <a:latin typeface="Arial Black" panose="020B0A04020102020204" pitchFamily="34" charset="0"/>
              </a:rPr>
              <a:t>3.8.  Summary </a:t>
            </a:r>
            <a:r>
              <a:rPr lang="en-GB" sz="2400" b="1" dirty="0">
                <a:solidFill>
                  <a:schemeClr val="tx1"/>
                </a:solidFill>
                <a:latin typeface="Arial Black" panose="020B0A04020102020204" pitchFamily="34" charset="0"/>
              </a:rPr>
              <a:t>of Fuel Prices and Quantities </a:t>
            </a:r>
            <a:endParaRPr lang="en-GB" sz="2400" dirty="0">
              <a:solidFill>
                <a:schemeClr val="tx1"/>
              </a:solidFill>
              <a:latin typeface="Arial Black" panose="020B0A04020102020204" pitchFamily="34" charset="0"/>
            </a:endParaRPr>
          </a:p>
        </p:txBody>
      </p:sp>
      <p:sp>
        <p:nvSpPr>
          <p:cNvPr id="4" name="Slide Number Placeholder 3"/>
          <p:cNvSpPr>
            <a:spLocks noGrp="1"/>
          </p:cNvSpPr>
          <p:nvPr>
            <p:ph type="sldNum" sz="quarter" idx="12"/>
          </p:nvPr>
        </p:nvSpPr>
        <p:spPr>
          <a:xfrm>
            <a:off x="11412232" y="6223406"/>
            <a:ext cx="609600" cy="457200"/>
          </a:xfrm>
        </p:spPr>
        <p:txBody>
          <a:bodyPr/>
          <a:lstStyle/>
          <a:p>
            <a:pPr>
              <a:defRPr/>
            </a:pPr>
            <a:fld id="{43F0C520-F609-4F7E-B037-26F9FD2BDCC6}" type="slidenum">
              <a:rPr lang="en-US" altLang="en-US" smtClean="0"/>
              <a:pPr>
                <a:defRPr/>
              </a:pPr>
              <a:t>17</a:t>
            </a:fld>
            <a:endParaRPr lang="en-US" altLang="en-US" dirty="0"/>
          </a:p>
        </p:txBody>
      </p:sp>
      <p:pic>
        <p:nvPicPr>
          <p:cNvPr id="9" name="Picture 8"/>
          <p:cNvPicPr>
            <a:picLocks noChangeAspect="1"/>
          </p:cNvPicPr>
          <p:nvPr/>
        </p:nvPicPr>
        <p:blipFill>
          <a:blip r:embed="rId2"/>
          <a:stretch>
            <a:fillRect/>
          </a:stretch>
        </p:blipFill>
        <p:spPr>
          <a:xfrm>
            <a:off x="1546412" y="1005423"/>
            <a:ext cx="8229600" cy="4048057"/>
          </a:xfrm>
          <a:prstGeom prst="rect">
            <a:avLst/>
          </a:prstGeom>
        </p:spPr>
      </p:pic>
      <p:sp>
        <p:nvSpPr>
          <p:cNvPr id="10" name="Rectangle 9"/>
          <p:cNvSpPr/>
          <p:nvPr/>
        </p:nvSpPr>
        <p:spPr>
          <a:xfrm>
            <a:off x="244638" y="5053480"/>
            <a:ext cx="11472394" cy="1631216"/>
          </a:xfrm>
          <a:prstGeom prst="rect">
            <a:avLst/>
          </a:prstGeom>
        </p:spPr>
        <p:txBody>
          <a:bodyPr wrap="square">
            <a:spAutoFit/>
          </a:bodyPr>
          <a:lstStyle/>
          <a:p>
            <a:pPr marL="285750" indent="-285750">
              <a:buFont typeface="Arial" panose="020B0604020202020204" pitchFamily="34" charset="0"/>
              <a:buChar char="•"/>
            </a:pPr>
            <a:r>
              <a:rPr lang="en-GB" sz="2000" dirty="0" smtClean="0">
                <a:latin typeface="Times New Roman" panose="02020603050405020304" pitchFamily="18" charset="0"/>
                <a:ea typeface="Times New Roman" panose="02020603050405020304" pitchFamily="18" charset="0"/>
              </a:rPr>
              <a:t>In </a:t>
            </a:r>
            <a:r>
              <a:rPr lang="en-GB" sz="2000" dirty="0">
                <a:latin typeface="Times New Roman" panose="02020603050405020304" pitchFamily="18" charset="0"/>
                <a:ea typeface="Times New Roman" panose="02020603050405020304" pitchFamily="18" charset="0"/>
              </a:rPr>
              <a:t>actual scenario and assume </a:t>
            </a:r>
            <a:r>
              <a:rPr lang="en-GB" sz="2000" dirty="0" smtClean="0">
                <a:latin typeface="Times New Roman" panose="02020603050405020304" pitchFamily="18" charset="0"/>
                <a:ea typeface="Times New Roman" panose="02020603050405020304" pitchFamily="18" charset="0"/>
              </a:rPr>
              <a:t>all </a:t>
            </a:r>
            <a:r>
              <a:rPr lang="en-GB" sz="2000" dirty="0">
                <a:latin typeface="Times New Roman" panose="02020603050405020304" pitchFamily="18" charset="0"/>
                <a:ea typeface="Times New Roman" panose="02020603050405020304" pitchFamily="18" charset="0"/>
              </a:rPr>
              <a:t>economic factors remains the same, the quantity of GTL fuels </a:t>
            </a:r>
            <a:r>
              <a:rPr lang="en-GB" sz="2000" dirty="0" smtClean="0">
                <a:latin typeface="Times New Roman" panose="02020603050405020304" pitchFamily="18" charset="0"/>
                <a:ea typeface="Times New Roman" panose="02020603050405020304" pitchFamily="18" charset="0"/>
              </a:rPr>
              <a:t>produced </a:t>
            </a:r>
            <a:r>
              <a:rPr lang="en-GB" sz="2000" dirty="0">
                <a:latin typeface="Times New Roman" panose="02020603050405020304" pitchFamily="18" charset="0"/>
                <a:ea typeface="Times New Roman" panose="02020603050405020304" pitchFamily="18" charset="0"/>
              </a:rPr>
              <a:t>exceed the average consumption of fuels imports per year in </a:t>
            </a:r>
            <a:r>
              <a:rPr lang="en-GB" sz="2000" dirty="0" smtClean="0">
                <a:solidFill>
                  <a:srgbClr val="FF0000"/>
                </a:solidFill>
                <a:latin typeface="Times New Roman" panose="02020603050405020304" pitchFamily="18" charset="0"/>
                <a:ea typeface="Times New Roman" panose="02020603050405020304" pitchFamily="18" charset="0"/>
              </a:rPr>
              <a:t>3.529 millions of BOE</a:t>
            </a:r>
            <a:r>
              <a:rPr lang="en-GB" sz="2000" dirty="0" smtClean="0">
                <a:latin typeface="Times New Roman" panose="02020603050405020304" pitchFamily="18" charset="0"/>
                <a:ea typeface="Times New Roman" panose="02020603050405020304" pitchFamily="18" charset="0"/>
              </a:rPr>
              <a:t>.</a:t>
            </a:r>
          </a:p>
          <a:p>
            <a:pPr marL="285750" indent="-285750">
              <a:buFont typeface="Arial" panose="020B0604020202020204" pitchFamily="34" charset="0"/>
              <a:buChar char="•"/>
            </a:pPr>
            <a:endParaRPr lang="en-GB" sz="2000" dirty="0">
              <a:latin typeface="Times New Roman" panose="02020603050405020304" pitchFamily="18" charset="0"/>
              <a:ea typeface="Times New Roman" panose="02020603050405020304" pitchFamily="18" charset="0"/>
            </a:endParaRPr>
          </a:p>
          <a:p>
            <a:pPr marL="285750" indent="-285750">
              <a:buFont typeface="Arial" panose="020B0604020202020204" pitchFamily="34" charset="0"/>
              <a:buChar char="•"/>
            </a:pPr>
            <a:r>
              <a:rPr lang="en-GB" sz="2000" dirty="0" smtClean="0">
                <a:latin typeface="Times New Roman" panose="02020603050405020304" pitchFamily="18" charset="0"/>
                <a:ea typeface="Times New Roman" panose="02020603050405020304" pitchFamily="18" charset="0"/>
              </a:rPr>
              <a:t>Mozambique </a:t>
            </a:r>
            <a:r>
              <a:rPr lang="en-GB" sz="2000" dirty="0">
                <a:latin typeface="Times New Roman" panose="02020603050405020304" pitchFamily="18" charset="0"/>
                <a:ea typeface="Times New Roman" panose="02020603050405020304" pitchFamily="18" charset="0"/>
              </a:rPr>
              <a:t>can stop importing fuels and save in 100% the spending value to import fuels for domestic consumption. </a:t>
            </a:r>
            <a:endParaRPr lang="en-GB" sz="2000" dirty="0"/>
          </a:p>
        </p:txBody>
      </p:sp>
    </p:spTree>
    <p:extLst>
      <p:ext uri="{BB962C8B-B14F-4D97-AF65-F5344CB8AC3E}">
        <p14:creationId xmlns:p14="http://schemas.microsoft.com/office/powerpoint/2010/main" val="740765492"/>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2127" y="167062"/>
            <a:ext cx="10363200" cy="652641"/>
          </a:xfrm>
        </p:spPr>
        <p:txBody>
          <a:bodyPr/>
          <a:lstStyle/>
          <a:p>
            <a:r>
              <a:rPr lang="en-GB" sz="2400" b="1" dirty="0" smtClean="0">
                <a:latin typeface="Arial Black" panose="020B0A04020102020204" pitchFamily="34" charset="0"/>
              </a:rPr>
              <a:t>3.9</a:t>
            </a:r>
            <a:r>
              <a:rPr lang="en-GB" sz="2400" b="1" dirty="0" smtClean="0">
                <a:solidFill>
                  <a:schemeClr val="tx1"/>
                </a:solidFill>
                <a:latin typeface="Arial Black" panose="020B0A04020102020204" pitchFamily="34" charset="0"/>
              </a:rPr>
              <a:t>  Analysis </a:t>
            </a:r>
            <a:r>
              <a:rPr lang="en-GB" sz="2400" b="1" dirty="0">
                <a:solidFill>
                  <a:schemeClr val="tx1"/>
                </a:solidFill>
                <a:latin typeface="Arial Black" panose="020B0A04020102020204" pitchFamily="34" charset="0"/>
              </a:rPr>
              <a:t>and Results of Fuels Consumption by Type </a:t>
            </a:r>
            <a:endParaRPr lang="en-GB" sz="2400" dirty="0">
              <a:solidFill>
                <a:schemeClr val="tx1"/>
              </a:solidFill>
              <a:latin typeface="Arial Black" panose="020B0A04020102020204" pitchFamily="34" charset="0"/>
            </a:endParaRPr>
          </a:p>
        </p:txBody>
      </p:sp>
      <p:pic>
        <p:nvPicPr>
          <p:cNvPr id="6" name="Content Placeholder 5"/>
          <p:cNvPicPr>
            <a:picLocks noGrp="1" noChangeAspect="1"/>
          </p:cNvPicPr>
          <p:nvPr>
            <p:ph idx="1"/>
          </p:nvPr>
        </p:nvPicPr>
        <p:blipFill>
          <a:blip r:embed="rId2"/>
          <a:stretch>
            <a:fillRect/>
          </a:stretch>
        </p:blipFill>
        <p:spPr>
          <a:xfrm>
            <a:off x="1003443" y="1325076"/>
            <a:ext cx="9840568" cy="4676479"/>
          </a:xfrm>
          <a:prstGeom prst="rect">
            <a:avLst/>
          </a:prstGeom>
        </p:spPr>
      </p:pic>
      <p:sp>
        <p:nvSpPr>
          <p:cNvPr id="4" name="Slide Number Placeholder 3"/>
          <p:cNvSpPr>
            <a:spLocks noGrp="1"/>
          </p:cNvSpPr>
          <p:nvPr>
            <p:ph type="sldNum" sz="quarter" idx="12"/>
          </p:nvPr>
        </p:nvSpPr>
        <p:spPr>
          <a:xfrm>
            <a:off x="11283443" y="6158785"/>
            <a:ext cx="609600" cy="457200"/>
          </a:xfrm>
        </p:spPr>
        <p:txBody>
          <a:bodyPr/>
          <a:lstStyle/>
          <a:p>
            <a:pPr>
              <a:defRPr/>
            </a:pPr>
            <a:fld id="{43F0C520-F609-4F7E-B037-26F9FD2BDCC6}" type="slidenum">
              <a:rPr lang="en-US" altLang="en-US" smtClean="0"/>
              <a:pPr>
                <a:defRPr/>
              </a:pPr>
              <a:t>18</a:t>
            </a:fld>
            <a:endParaRPr lang="en-US" altLang="en-US"/>
          </a:p>
        </p:txBody>
      </p:sp>
    </p:spTree>
    <p:extLst>
      <p:ext uri="{BB962C8B-B14F-4D97-AF65-F5344CB8AC3E}">
        <p14:creationId xmlns:p14="http://schemas.microsoft.com/office/powerpoint/2010/main" val="1354954290"/>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79477" y="139361"/>
            <a:ext cx="11828929" cy="639762"/>
          </a:xfrm>
        </p:spPr>
        <p:txBody>
          <a:bodyPr>
            <a:normAutofit fontScale="90000"/>
          </a:bodyPr>
          <a:lstStyle/>
          <a:p>
            <a:r>
              <a:rPr lang="en-GB" sz="2400" b="1" dirty="0" smtClean="0">
                <a:latin typeface="Arial Black" panose="020B0A04020102020204" pitchFamily="34" charset="0"/>
              </a:rPr>
              <a:t>3.10</a:t>
            </a:r>
            <a:r>
              <a:rPr lang="en-GB" sz="2400" b="1" dirty="0" smtClean="0">
                <a:solidFill>
                  <a:schemeClr val="tx1"/>
                </a:solidFill>
                <a:latin typeface="Arial Black" panose="020B0A04020102020204" pitchFamily="34" charset="0"/>
              </a:rPr>
              <a:t> Optimal </a:t>
            </a:r>
            <a:r>
              <a:rPr lang="en-GB" sz="2400" b="1" dirty="0">
                <a:solidFill>
                  <a:schemeClr val="tx1"/>
                </a:solidFill>
                <a:latin typeface="Arial Black" panose="020B0A04020102020204" pitchFamily="34" charset="0"/>
              </a:rPr>
              <a:t>Expected Quantities of Fuels from </a:t>
            </a:r>
            <a:r>
              <a:rPr lang="en-GB" sz="2400" b="1" dirty="0" err="1">
                <a:solidFill>
                  <a:schemeClr val="tx1"/>
                </a:solidFill>
                <a:latin typeface="Arial Black" panose="020B0A04020102020204" pitchFamily="34" charset="0"/>
              </a:rPr>
              <a:t>Moz</a:t>
            </a:r>
            <a:r>
              <a:rPr lang="en-GB" sz="2400" b="1" dirty="0">
                <a:solidFill>
                  <a:schemeClr val="tx1"/>
                </a:solidFill>
                <a:latin typeface="Arial Black" panose="020B0A04020102020204" pitchFamily="34" charset="0"/>
              </a:rPr>
              <a:t> GTL Plant to Local </a:t>
            </a:r>
            <a:r>
              <a:rPr lang="en-GB" sz="2400" b="1" dirty="0" smtClean="0">
                <a:solidFill>
                  <a:schemeClr val="tx1"/>
                </a:solidFill>
                <a:latin typeface="Arial Black" panose="020B0A04020102020204" pitchFamily="34" charset="0"/>
              </a:rPr>
              <a:t>Use</a:t>
            </a:r>
            <a:endParaRPr lang="en-GB" sz="2400" dirty="0">
              <a:solidFill>
                <a:schemeClr val="tx1"/>
              </a:solidFill>
              <a:latin typeface="Arial Black" panose="020B0A04020102020204" pitchFamily="34" charset="0"/>
            </a:endParaRPr>
          </a:p>
        </p:txBody>
      </p:sp>
      <p:sp>
        <p:nvSpPr>
          <p:cNvPr id="4" name="Slide Number Placeholder 3"/>
          <p:cNvSpPr>
            <a:spLocks noGrp="1"/>
          </p:cNvSpPr>
          <p:nvPr>
            <p:ph type="sldNum" sz="quarter" idx="12"/>
          </p:nvPr>
        </p:nvSpPr>
        <p:spPr>
          <a:xfrm>
            <a:off x="11582400" y="6326210"/>
            <a:ext cx="609600" cy="457200"/>
          </a:xfrm>
        </p:spPr>
        <p:txBody>
          <a:bodyPr/>
          <a:lstStyle/>
          <a:p>
            <a:pPr>
              <a:defRPr/>
            </a:pPr>
            <a:fld id="{43F0C520-F609-4F7E-B037-26F9FD2BDCC6}" type="slidenum">
              <a:rPr lang="en-US" altLang="en-US" smtClean="0"/>
              <a:pPr>
                <a:defRPr/>
              </a:pPr>
              <a:t>19</a:t>
            </a:fld>
            <a:endParaRPr lang="en-US" altLang="en-US"/>
          </a:p>
        </p:txBody>
      </p:sp>
      <p:pic>
        <p:nvPicPr>
          <p:cNvPr id="8" name="Picture 7"/>
          <p:cNvPicPr>
            <a:picLocks noChangeAspect="1"/>
          </p:cNvPicPr>
          <p:nvPr/>
        </p:nvPicPr>
        <p:blipFill>
          <a:blip r:embed="rId2"/>
          <a:stretch>
            <a:fillRect/>
          </a:stretch>
        </p:blipFill>
        <p:spPr>
          <a:xfrm>
            <a:off x="506748" y="1562552"/>
            <a:ext cx="11174389" cy="5018551"/>
          </a:xfrm>
          <a:prstGeom prst="rect">
            <a:avLst/>
          </a:prstGeom>
        </p:spPr>
      </p:pic>
      <p:sp>
        <p:nvSpPr>
          <p:cNvPr id="9" name="Rectangle 8"/>
          <p:cNvSpPr/>
          <p:nvPr/>
        </p:nvSpPr>
        <p:spPr>
          <a:xfrm>
            <a:off x="890193" y="917155"/>
            <a:ext cx="10011178" cy="369332"/>
          </a:xfrm>
          <a:prstGeom prst="rect">
            <a:avLst/>
          </a:prstGeom>
        </p:spPr>
        <p:txBody>
          <a:bodyPr wrap="square">
            <a:spAutoFit/>
          </a:bodyPr>
          <a:lstStyle/>
          <a:p>
            <a:r>
              <a:rPr lang="en-GB" i="1" dirty="0">
                <a:latin typeface="Times New Roman" panose="02020603050405020304" pitchFamily="18" charset="0"/>
                <a:ea typeface="Calibri" panose="020F0502020204030204" pitchFamily="34" charset="0"/>
              </a:rPr>
              <a:t>FIGURE 4. 6 	</a:t>
            </a:r>
            <a:r>
              <a:rPr lang="en-GB" i="1" dirty="0" smtClean="0">
                <a:latin typeface="Times New Roman" panose="02020603050405020304" pitchFamily="18" charset="0"/>
                <a:ea typeface="Calibri" panose="020F0502020204030204" pitchFamily="34" charset="0"/>
              </a:rPr>
              <a:t>Quantity </a:t>
            </a:r>
            <a:r>
              <a:rPr lang="en-GB" i="1" dirty="0">
                <a:latin typeface="Times New Roman" panose="02020603050405020304" pitchFamily="18" charset="0"/>
                <a:ea typeface="Calibri" panose="020F0502020204030204" pitchFamily="34" charset="0"/>
              </a:rPr>
              <a:t>of GTL Fuels by type Forecasted of 24.000 </a:t>
            </a:r>
            <a:r>
              <a:rPr lang="en-GB" i="1" dirty="0" err="1">
                <a:latin typeface="Times New Roman" panose="02020603050405020304" pitchFamily="18" charset="0"/>
                <a:ea typeface="Calibri" panose="020F0502020204030204" pitchFamily="34" charset="0"/>
              </a:rPr>
              <a:t>bbl</a:t>
            </a:r>
            <a:r>
              <a:rPr lang="en-GB" i="1" dirty="0">
                <a:latin typeface="Times New Roman" panose="02020603050405020304" pitchFamily="18" charset="0"/>
                <a:ea typeface="Calibri" panose="020F0502020204030204" pitchFamily="34" charset="0"/>
              </a:rPr>
              <a:t> / day </a:t>
            </a:r>
            <a:r>
              <a:rPr lang="en-GB" i="1" dirty="0" smtClean="0">
                <a:latin typeface="Times New Roman" panose="02020603050405020304" pitchFamily="18" charset="0"/>
                <a:ea typeface="Calibri" panose="020F0502020204030204" pitchFamily="34" charset="0"/>
              </a:rPr>
              <a:t>Available </a:t>
            </a:r>
            <a:r>
              <a:rPr lang="en-GB" i="1" dirty="0">
                <a:latin typeface="Times New Roman" panose="02020603050405020304" pitchFamily="18" charset="0"/>
                <a:ea typeface="Calibri" panose="020F0502020204030204" pitchFamily="34" charset="0"/>
              </a:rPr>
              <a:t>(</a:t>
            </a:r>
            <a:r>
              <a:rPr lang="en-GB" i="1" dirty="0" err="1" smtClean="0">
                <a:latin typeface="Times New Roman" panose="02020603050405020304" pitchFamily="18" charset="0"/>
                <a:ea typeface="Calibri" panose="020F0502020204030204" pitchFamily="34" charset="0"/>
              </a:rPr>
              <a:t>bbequiv</a:t>
            </a:r>
            <a:r>
              <a:rPr lang="en-GB" i="1" dirty="0" smtClean="0">
                <a:latin typeface="Times New Roman" panose="02020603050405020304" pitchFamily="18" charset="0"/>
                <a:ea typeface="Calibri" panose="020F0502020204030204" pitchFamily="34" charset="0"/>
              </a:rPr>
              <a:t>)</a:t>
            </a:r>
            <a:endParaRPr lang="en-GB" dirty="0"/>
          </a:p>
        </p:txBody>
      </p:sp>
    </p:spTree>
    <p:extLst>
      <p:ext uri="{BB962C8B-B14F-4D97-AF65-F5344CB8AC3E}">
        <p14:creationId xmlns:p14="http://schemas.microsoft.com/office/powerpoint/2010/main" val="30033758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051931" y="210245"/>
            <a:ext cx="10363200" cy="550552"/>
          </a:xfrm>
        </p:spPr>
        <p:txBody>
          <a:bodyPr/>
          <a:lstStyle/>
          <a:p>
            <a:r>
              <a:rPr lang="en-MY" sz="2400" b="1" dirty="0" smtClean="0">
                <a:solidFill>
                  <a:schemeClr val="tx1"/>
                </a:solidFill>
                <a:latin typeface="Arial Black" panose="020B0A04020102020204" pitchFamily="34" charset="0"/>
              </a:rPr>
              <a:t>3.11. Major Findings and Results</a:t>
            </a:r>
            <a:endParaRPr lang="en-GB" sz="2400" b="1" dirty="0">
              <a:solidFill>
                <a:schemeClr val="tx1"/>
              </a:solidFill>
              <a:latin typeface="Arial Black" panose="020B0A04020102020204" pitchFamily="34" charset="0"/>
            </a:endParaRPr>
          </a:p>
        </p:txBody>
      </p:sp>
      <mc:AlternateContent xmlns:mc="http://schemas.openxmlformats.org/markup-compatibility/2006" xmlns:a14="http://schemas.microsoft.com/office/drawing/2010/main">
        <mc:Choice Requires="a14">
          <p:sp>
            <p:nvSpPr>
              <p:cNvPr id="3" name="Content Placeholder 2"/>
              <p:cNvSpPr>
                <a:spLocks noGrp="1"/>
              </p:cNvSpPr>
              <p:nvPr>
                <p:ph idx="1"/>
              </p:nvPr>
            </p:nvSpPr>
            <p:spPr>
              <a:xfrm>
                <a:off x="579863" y="1003610"/>
                <a:ext cx="11307337" cy="4920672"/>
              </a:xfrm>
            </p:spPr>
            <p:txBody>
              <a:bodyPr/>
              <a:lstStyle/>
              <a:p>
                <a:pPr lvl="1"/>
                <a:r>
                  <a:rPr lang="en-GB" sz="2200" dirty="0" smtClean="0"/>
                  <a:t>Data </a:t>
                </a:r>
                <a:r>
                  <a:rPr lang="en-GB" sz="2200" dirty="0"/>
                  <a:t>reflects the period of 2000 to 2013 and use the mean statistical values of the variables.</a:t>
                </a:r>
              </a:p>
              <a:p>
                <a:pPr lvl="1"/>
                <a:endParaRPr lang="en-GB" sz="2200" dirty="0"/>
              </a:p>
              <a:p>
                <a:pPr lvl="1"/>
                <a:r>
                  <a:rPr lang="en-GB" sz="2200" dirty="0"/>
                  <a:t>From total spending on imports goods and services in the country, 10% was spending to imports refined fuels such diesel, gasoline, jet fuel and kerosene.</a:t>
                </a:r>
              </a:p>
              <a:p>
                <a:pPr lvl="1"/>
                <a:endParaRPr lang="en-GB" sz="2200" dirty="0"/>
              </a:p>
              <a:p>
                <a:pPr lvl="1"/>
                <a:r>
                  <a:rPr lang="en-GB" sz="2200" dirty="0"/>
                  <a:t>Null </a:t>
                </a:r>
                <a:r>
                  <a:rPr lang="en-GB" sz="2200" dirty="0" smtClean="0"/>
                  <a:t>hypotheses </a:t>
                </a:r>
                <a:r>
                  <a:rPr lang="en-GB" sz="2200" dirty="0"/>
                  <a:t>was rejectected and it means that there is a significant relationship between imported refined fuels on GDP in </a:t>
                </a:r>
                <a:r>
                  <a:rPr lang="en-GB" sz="2200" dirty="0" smtClean="0"/>
                  <a:t>Mozambique;</a:t>
                </a:r>
              </a:p>
              <a:p>
                <a:pPr lvl="1"/>
                <a:endParaRPr lang="en-MY" sz="2200" dirty="0"/>
              </a:p>
              <a:p>
                <a:pPr marL="547687" lvl="2" indent="-273050">
                  <a:spcBef>
                    <a:spcPts val="575"/>
                  </a:spcBef>
                  <a:buClr>
                    <a:schemeClr val="accent1"/>
                  </a:buClr>
                </a:pPr>
                <a:r>
                  <a:rPr lang="en-GB" sz="2200" dirty="0"/>
                  <a:t>R square equal to 0.962 or it means both variables </a:t>
                </a:r>
                <a:r>
                  <a:rPr lang="en-GB" sz="2200" dirty="0" smtClean="0"/>
                  <a:t>together </a:t>
                </a:r>
                <a:r>
                  <a:rPr lang="en-GB" sz="2200" dirty="0"/>
                  <a:t>explain 96.2% of the </a:t>
                </a:r>
                <a:r>
                  <a:rPr lang="en-GB" sz="2200" dirty="0" smtClean="0"/>
                  <a:t>variance </a:t>
                </a:r>
                <a:r>
                  <a:rPr lang="en-GB" sz="2200" dirty="0"/>
                  <a:t>in GDP with high predictors significance at 0.00.</a:t>
                </a:r>
              </a:p>
              <a:p>
                <a:pPr lvl="1"/>
                <a:endParaRPr lang="en-GB" sz="2200" dirty="0"/>
              </a:p>
              <a:p>
                <a:pPr lvl="1"/>
                <a:r>
                  <a:rPr lang="en-GB" sz="2200" dirty="0"/>
                  <a:t>Statistical, the analysis prove the validation of the model results of </a:t>
                </a:r>
                <a:endParaRPr lang="en-GB" sz="2200" dirty="0" smtClean="0"/>
              </a:p>
              <a:p>
                <a:pPr lvl="2"/>
                <a14:m>
                  <m:oMath xmlns:m="http://schemas.openxmlformats.org/officeDocument/2006/math">
                    <m:r>
                      <a:rPr lang="en-GB" sz="2200" b="1" i="1">
                        <a:latin typeface="Cambria Math" panose="02040503050406030204" pitchFamily="18" charset="0"/>
                      </a:rPr>
                      <m:t>𝑮𝑫𝑷</m:t>
                    </m:r>
                    <m:r>
                      <a:rPr lang="en-GB" sz="2200" b="1">
                        <a:latin typeface="Cambria Math" panose="02040503050406030204" pitchFamily="18" charset="0"/>
                      </a:rPr>
                      <m:t>=</m:t>
                    </m:r>
                    <m:r>
                      <a:rPr lang="en-GB" sz="2200" b="1" i="1">
                        <a:latin typeface="Cambria Math" panose="02040503050406030204" pitchFamily="18" charset="0"/>
                      </a:rPr>
                      <m:t>𝟑</m:t>
                    </m:r>
                    <m:r>
                      <a:rPr lang="en-GB" sz="2200" b="1">
                        <a:latin typeface="Cambria Math" panose="02040503050406030204" pitchFamily="18" charset="0"/>
                      </a:rPr>
                      <m:t>,</m:t>
                    </m:r>
                    <m:r>
                      <a:rPr lang="en-GB" sz="2200" b="1" i="1">
                        <a:latin typeface="Cambria Math" panose="02040503050406030204" pitchFamily="18" charset="0"/>
                      </a:rPr>
                      <m:t>𝟏𝟗𝟏</m:t>
                    </m:r>
                    <m:r>
                      <a:rPr lang="en-GB" sz="2200" b="1">
                        <a:latin typeface="Cambria Math" panose="02040503050406030204" pitchFamily="18" charset="0"/>
                      </a:rPr>
                      <m:t>.</m:t>
                    </m:r>
                    <m:r>
                      <a:rPr lang="en-GB" sz="2200" b="1" i="1">
                        <a:latin typeface="Cambria Math" panose="02040503050406030204" pitchFamily="18" charset="0"/>
                      </a:rPr>
                      <m:t>𝟖𝟔</m:t>
                    </m:r>
                    <m:r>
                      <a:rPr lang="en-GB" sz="2200" b="1">
                        <a:latin typeface="Cambria Math" panose="02040503050406030204" pitchFamily="18" charset="0"/>
                      </a:rPr>
                      <m:t>+</m:t>
                    </m:r>
                    <m:r>
                      <a:rPr lang="en-GB" sz="2200" b="1" i="1">
                        <a:latin typeface="Cambria Math" panose="02040503050406030204" pitchFamily="18" charset="0"/>
                      </a:rPr>
                      <m:t>𝟎</m:t>
                    </m:r>
                    <m:r>
                      <a:rPr lang="en-GB" sz="2200" b="1">
                        <a:latin typeface="Cambria Math" panose="02040503050406030204" pitchFamily="18" charset="0"/>
                      </a:rPr>
                      <m:t>.</m:t>
                    </m:r>
                    <m:r>
                      <a:rPr lang="en-GB" sz="2200" b="1" i="1">
                        <a:latin typeface="Cambria Math" panose="02040503050406030204" pitchFamily="18" charset="0"/>
                      </a:rPr>
                      <m:t>𝟓𝟔𝟏</m:t>
                    </m:r>
                    <m:r>
                      <a:rPr lang="en-GB" sz="2200" b="1">
                        <a:latin typeface="Cambria Math" panose="02040503050406030204" pitchFamily="18" charset="0"/>
                      </a:rPr>
                      <m:t> </m:t>
                    </m:r>
                    <m:d>
                      <m:dPr>
                        <m:ctrlPr>
                          <a:rPr lang="en-GB" sz="2200" b="1" i="1">
                            <a:latin typeface="Cambria Math"/>
                          </a:rPr>
                        </m:ctrlPr>
                      </m:dPr>
                      <m:e>
                        <m:r>
                          <a:rPr lang="en-GB" sz="2200" b="1" i="1">
                            <a:latin typeface="Cambria Math" panose="02040503050406030204" pitchFamily="18" charset="0"/>
                          </a:rPr>
                          <m:t>𝑴</m:t>
                        </m:r>
                        <m:sSub>
                          <m:sSubPr>
                            <m:ctrlPr>
                              <a:rPr lang="en-GB" sz="2200" b="1" i="1">
                                <a:latin typeface="Cambria Math"/>
                              </a:rPr>
                            </m:ctrlPr>
                          </m:sSubPr>
                          <m:e>
                            <m:r>
                              <a:rPr lang="en-GB" sz="2200" b="1" i="1">
                                <a:latin typeface="Cambria Math" panose="02040503050406030204" pitchFamily="18" charset="0"/>
                              </a:rPr>
                              <m:t>𝒂</m:t>
                            </m:r>
                          </m:e>
                          <m:sub>
                            <m:r>
                              <a:rPr lang="en-GB" sz="2200" b="1" i="1">
                                <a:latin typeface="Cambria Math" panose="02040503050406030204" pitchFamily="18" charset="0"/>
                              </a:rPr>
                              <m:t>𝒆𝒙</m:t>
                            </m:r>
                            <m:sSub>
                              <m:sSubPr>
                                <m:ctrlPr>
                                  <a:rPr lang="en-GB" sz="2200" b="1" i="1">
                                    <a:latin typeface="Cambria Math"/>
                                  </a:rPr>
                                </m:ctrlPr>
                              </m:sSubPr>
                              <m:e>
                                <m:r>
                                  <a:rPr lang="en-GB" sz="2200" b="1" i="1">
                                    <a:latin typeface="Cambria Math" panose="02040503050406030204" pitchFamily="18" charset="0"/>
                                  </a:rPr>
                                  <m:t>𝒄</m:t>
                                </m:r>
                              </m:e>
                              <m:sub>
                                <m:r>
                                  <a:rPr lang="en-GB" sz="2200" b="1" i="1">
                                    <a:latin typeface="Cambria Math" panose="02040503050406030204" pitchFamily="18" charset="0"/>
                                  </a:rPr>
                                  <m:t>𝑶𝒊𝒍</m:t>
                                </m:r>
                              </m:sub>
                            </m:sSub>
                          </m:sub>
                        </m:sSub>
                      </m:e>
                    </m:d>
                    <m:r>
                      <a:rPr lang="en-GB" sz="2200" b="1">
                        <a:latin typeface="Cambria Math" panose="02040503050406030204" pitchFamily="18" charset="0"/>
                      </a:rPr>
                      <m:t>+</m:t>
                    </m:r>
                    <m:r>
                      <a:rPr lang="en-GB" sz="2200" b="1" i="1">
                        <a:latin typeface="Cambria Math" panose="02040503050406030204" pitchFamily="18" charset="0"/>
                      </a:rPr>
                      <m:t>𝟔</m:t>
                    </m:r>
                    <m:r>
                      <a:rPr lang="en-GB" sz="2200" b="1">
                        <a:latin typeface="Cambria Math" panose="02040503050406030204" pitchFamily="18" charset="0"/>
                      </a:rPr>
                      <m:t>.</m:t>
                    </m:r>
                    <m:r>
                      <a:rPr lang="en-GB" sz="2200" b="1" i="1">
                        <a:latin typeface="Cambria Math" panose="02040503050406030204" pitchFamily="18" charset="0"/>
                      </a:rPr>
                      <m:t>𝟔𝟏𝟗</m:t>
                    </m:r>
                    <m:d>
                      <m:dPr>
                        <m:ctrlPr>
                          <a:rPr lang="en-GB" sz="2200" b="1" i="1">
                            <a:latin typeface="Cambria Math"/>
                          </a:rPr>
                        </m:ctrlPr>
                      </m:dPr>
                      <m:e>
                        <m:r>
                          <a:rPr lang="en-GB" sz="2200" b="1" i="1">
                            <a:latin typeface="Cambria Math" panose="02040503050406030204" pitchFamily="18" charset="0"/>
                          </a:rPr>
                          <m:t>𝑴𝑭𝒖𝒆𝒍𝒔</m:t>
                        </m:r>
                      </m:e>
                    </m:d>
                  </m:oMath>
                </a14:m>
                <a:r>
                  <a:rPr lang="en-GB" sz="2200" b="1" dirty="0"/>
                  <a:t> and </a:t>
                </a:r>
                <a:r>
                  <a:rPr lang="en-GB" sz="2200" b="1" dirty="0" smtClean="0"/>
                  <a:t>.</a:t>
                </a:r>
                <a:endParaRPr lang="en-GB" sz="2200" b="1" dirty="0"/>
              </a:p>
              <a:p>
                <a:pPr lvl="1"/>
                <a:endParaRPr lang="en-GB" sz="2200" b="1" dirty="0"/>
              </a:p>
              <a:p>
                <a:endParaRPr lang="en-GB" sz="2200" dirty="0"/>
              </a:p>
            </p:txBody>
          </p:sp>
        </mc:Choice>
        <mc:Fallback xmlns="">
          <p:sp>
            <p:nvSpPr>
              <p:cNvPr id="3" name="Content Placeholder 2"/>
              <p:cNvSpPr>
                <a:spLocks noGrp="1" noRot="1" noChangeAspect="1" noMove="1" noResize="1" noEditPoints="1" noAdjustHandles="1" noChangeArrowheads="1" noChangeShapeType="1" noTextEdit="1"/>
              </p:cNvSpPr>
              <p:nvPr>
                <p:ph idx="1"/>
              </p:nvPr>
            </p:nvSpPr>
            <p:spPr>
              <a:xfrm>
                <a:off x="579863" y="1003610"/>
                <a:ext cx="11307337" cy="4920672"/>
              </a:xfrm>
              <a:blipFill rotWithShape="0">
                <a:blip r:embed="rId2"/>
                <a:stretch>
                  <a:fillRect t="-1611" r="-593"/>
                </a:stretch>
              </a:blipFill>
            </p:spPr>
            <p:txBody>
              <a:bodyPr/>
              <a:lstStyle/>
              <a:p>
                <a:r>
                  <a:rPr lang="en-US">
                    <a:noFill/>
                  </a:rPr>
                  <a:t> </a:t>
                </a:r>
              </a:p>
            </p:txBody>
          </p:sp>
        </mc:Fallback>
      </mc:AlternateContent>
      <p:sp>
        <p:nvSpPr>
          <p:cNvPr id="4" name="Slide Number Placeholder 3"/>
          <p:cNvSpPr>
            <a:spLocks noGrp="1"/>
          </p:cNvSpPr>
          <p:nvPr>
            <p:ph type="sldNum" sz="quarter" idx="12"/>
          </p:nvPr>
        </p:nvSpPr>
        <p:spPr>
          <a:xfrm>
            <a:off x="11277600" y="6210300"/>
            <a:ext cx="609600" cy="457200"/>
          </a:xfrm>
        </p:spPr>
        <p:txBody>
          <a:bodyPr/>
          <a:lstStyle/>
          <a:p>
            <a:pPr>
              <a:defRPr/>
            </a:pPr>
            <a:fld id="{43F0C520-F609-4F7E-B037-26F9FD2BDCC6}" type="slidenum">
              <a:rPr lang="en-US" altLang="en-US" smtClean="0"/>
              <a:pPr>
                <a:defRPr/>
              </a:pPr>
              <a:t>20</a:t>
            </a:fld>
            <a:endParaRPr lang="en-US" altLang="en-US"/>
          </a:p>
        </p:txBody>
      </p:sp>
    </p:spTree>
    <p:extLst>
      <p:ext uri="{BB962C8B-B14F-4D97-AF65-F5344CB8AC3E}">
        <p14:creationId xmlns:p14="http://schemas.microsoft.com/office/powerpoint/2010/main" val="263394637"/>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5003" y="97016"/>
            <a:ext cx="11157397" cy="510973"/>
          </a:xfrm>
        </p:spPr>
        <p:txBody>
          <a:bodyPr/>
          <a:lstStyle/>
          <a:p>
            <a:r>
              <a:rPr lang="en-MY" sz="2000" b="1" dirty="0" smtClean="0">
                <a:solidFill>
                  <a:schemeClr val="tx1"/>
                </a:solidFill>
                <a:latin typeface="Arial Black" panose="020B0A04020102020204" pitchFamily="34" charset="0"/>
              </a:rPr>
              <a:t>Cont.: 3.11 </a:t>
            </a:r>
            <a:r>
              <a:rPr lang="en-GB" sz="2000" b="1" dirty="0" smtClean="0">
                <a:solidFill>
                  <a:schemeClr val="tx1"/>
                </a:solidFill>
                <a:latin typeface="Arial Black" panose="020B0A04020102020204" pitchFamily="34" charset="0"/>
              </a:rPr>
              <a:t>Summary </a:t>
            </a:r>
            <a:r>
              <a:rPr lang="en-GB" sz="2000" b="1" dirty="0">
                <a:solidFill>
                  <a:schemeClr val="tx1"/>
                </a:solidFill>
                <a:latin typeface="Arial Black" panose="020B0A04020102020204" pitchFamily="34" charset="0"/>
              </a:rPr>
              <a:t>of Findings and Results </a:t>
            </a:r>
          </a:p>
        </p:txBody>
      </p:sp>
      <p:sp>
        <p:nvSpPr>
          <p:cNvPr id="3" name="Content Placeholder 2"/>
          <p:cNvSpPr>
            <a:spLocks noGrp="1"/>
          </p:cNvSpPr>
          <p:nvPr>
            <p:ph idx="1"/>
          </p:nvPr>
        </p:nvSpPr>
        <p:spPr>
          <a:xfrm>
            <a:off x="547351" y="923521"/>
            <a:ext cx="10912699" cy="3944693"/>
          </a:xfrm>
        </p:spPr>
        <p:txBody>
          <a:bodyPr/>
          <a:lstStyle/>
          <a:p>
            <a:r>
              <a:rPr lang="en-GB" sz="2200" dirty="0" smtClean="0"/>
              <a:t>The </a:t>
            </a:r>
            <a:r>
              <a:rPr lang="en-GB" sz="2200" dirty="0"/>
              <a:t>average price of </a:t>
            </a:r>
            <a:r>
              <a:rPr lang="en-GB" sz="2200" dirty="0" smtClean="0"/>
              <a:t>BOE imported </a:t>
            </a:r>
            <a:r>
              <a:rPr lang="en-GB" sz="2200" dirty="0"/>
              <a:t>in period of analysis corresponds to $</a:t>
            </a:r>
            <a:r>
              <a:rPr lang="en-GB" sz="2200" dirty="0" smtClean="0"/>
              <a:t>84.493;</a:t>
            </a:r>
          </a:p>
          <a:p>
            <a:endParaRPr lang="en-GB" sz="2200" dirty="0" smtClean="0"/>
          </a:p>
          <a:p>
            <a:r>
              <a:rPr lang="en-GB" sz="2200" dirty="0" smtClean="0"/>
              <a:t>The </a:t>
            </a:r>
            <a:r>
              <a:rPr lang="en-GB" sz="2200" dirty="0"/>
              <a:t>world average price per fuel barrel on the period cost </a:t>
            </a:r>
            <a:r>
              <a:rPr lang="en-GB" sz="2200" dirty="0" smtClean="0"/>
              <a:t>in average $65.34 and one </a:t>
            </a:r>
            <a:r>
              <a:rPr lang="en-GB" sz="2200" dirty="0"/>
              <a:t>barrel of fuel equivalent derived from </a:t>
            </a:r>
            <a:r>
              <a:rPr lang="en-GB" sz="2200" dirty="0" smtClean="0"/>
              <a:t>GTL, </a:t>
            </a:r>
            <a:r>
              <a:rPr lang="en-GB" sz="2200" dirty="0"/>
              <a:t>is equal to $37. </a:t>
            </a:r>
            <a:r>
              <a:rPr lang="en-GB" sz="2200" dirty="0" smtClean="0"/>
              <a:t> </a:t>
            </a:r>
            <a:endParaRPr lang="en-GB" sz="2200" dirty="0"/>
          </a:p>
          <a:p>
            <a:pPr lvl="1"/>
            <a:r>
              <a:rPr lang="en-GB" sz="2000" dirty="0" smtClean="0"/>
              <a:t>It </a:t>
            </a:r>
            <a:r>
              <a:rPr lang="en-GB" sz="2000" dirty="0"/>
              <a:t>means that the country can save $47.49 per barrel of fuel equivalent in the future, if considers all economic factors remains the same. </a:t>
            </a:r>
          </a:p>
          <a:p>
            <a:pPr marL="457200" lvl="1" indent="0">
              <a:buNone/>
            </a:pPr>
            <a:endParaRPr lang="en-GB" sz="2200" dirty="0" smtClean="0"/>
          </a:p>
          <a:p>
            <a:r>
              <a:rPr lang="en-GB" sz="2200" dirty="0"/>
              <a:t>Distillate fuel (diesel fuel) represents the major quantity consumed in the country and represents 66.81%, followed by gasoline at 18.57% and Jet fuel at 8.83 (figure 4.5). </a:t>
            </a:r>
          </a:p>
          <a:p>
            <a:endParaRPr lang="en-GB" sz="2200" dirty="0" smtClean="0"/>
          </a:p>
          <a:p>
            <a:endParaRPr lang="en-GB" sz="2200" dirty="0"/>
          </a:p>
        </p:txBody>
      </p:sp>
      <p:sp>
        <p:nvSpPr>
          <p:cNvPr id="4" name="Slide Number Placeholder 3"/>
          <p:cNvSpPr>
            <a:spLocks noGrp="1"/>
          </p:cNvSpPr>
          <p:nvPr>
            <p:ph type="sldNum" sz="quarter" idx="12"/>
          </p:nvPr>
        </p:nvSpPr>
        <p:spPr>
          <a:xfrm>
            <a:off x="11373595" y="6197422"/>
            <a:ext cx="609600" cy="457200"/>
          </a:xfrm>
        </p:spPr>
        <p:txBody>
          <a:bodyPr/>
          <a:lstStyle/>
          <a:p>
            <a:pPr>
              <a:defRPr/>
            </a:pPr>
            <a:fld id="{43F0C520-F609-4F7E-B037-26F9FD2BDCC6}" type="slidenum">
              <a:rPr lang="en-US" altLang="en-US" smtClean="0"/>
              <a:pPr>
                <a:defRPr/>
              </a:pPr>
              <a:t>21</a:t>
            </a:fld>
            <a:endParaRPr lang="en-US" altLang="en-US"/>
          </a:p>
        </p:txBody>
      </p:sp>
    </p:spTree>
    <p:extLst>
      <p:ext uri="{BB962C8B-B14F-4D97-AF65-F5344CB8AC3E}">
        <p14:creationId xmlns:p14="http://schemas.microsoft.com/office/powerpoint/2010/main" val="3823873157"/>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7831" y="132971"/>
            <a:ext cx="10363200" cy="755672"/>
          </a:xfrm>
        </p:spPr>
        <p:txBody>
          <a:bodyPr/>
          <a:lstStyle/>
          <a:p>
            <a:r>
              <a:rPr lang="en-GB" sz="2400" b="1" dirty="0">
                <a:solidFill>
                  <a:schemeClr val="tx1"/>
                </a:solidFill>
                <a:latin typeface="Arial Black" panose="020B0A04020102020204" pitchFamily="34" charset="0"/>
              </a:rPr>
              <a:t>4</a:t>
            </a:r>
            <a:r>
              <a:rPr lang="en-GB" sz="2400" b="1" dirty="0" smtClean="0">
                <a:solidFill>
                  <a:schemeClr val="tx1"/>
                </a:solidFill>
                <a:latin typeface="Arial Black" panose="020B0A04020102020204" pitchFamily="34" charset="0"/>
              </a:rPr>
              <a:t>. Conclusion and Recommendations</a:t>
            </a:r>
            <a:endParaRPr lang="en-GB" sz="2400" dirty="0">
              <a:solidFill>
                <a:schemeClr val="tx1"/>
              </a:solidFill>
              <a:latin typeface="Arial Black" panose="020B0A04020102020204" pitchFamily="34" charset="0"/>
            </a:endParaRPr>
          </a:p>
        </p:txBody>
      </p:sp>
      <p:sp>
        <p:nvSpPr>
          <p:cNvPr id="3" name="Content Placeholder 2"/>
          <p:cNvSpPr>
            <a:spLocks noGrp="1"/>
          </p:cNvSpPr>
          <p:nvPr>
            <p:ph idx="1"/>
          </p:nvPr>
        </p:nvSpPr>
        <p:spPr>
          <a:xfrm>
            <a:off x="804333" y="1164464"/>
            <a:ext cx="10363200" cy="5390882"/>
          </a:xfrm>
        </p:spPr>
        <p:txBody>
          <a:bodyPr/>
          <a:lstStyle/>
          <a:p>
            <a:r>
              <a:rPr lang="en-GB" sz="2400" dirty="0" smtClean="0"/>
              <a:t>When </a:t>
            </a:r>
            <a:r>
              <a:rPr lang="en-GB" sz="2400" dirty="0"/>
              <a:t>Mozambique starts the GTL fuels plant production </a:t>
            </a:r>
            <a:r>
              <a:rPr lang="en-GB" sz="2400" dirty="0" smtClean="0"/>
              <a:t>and use 25</a:t>
            </a:r>
            <a:r>
              <a:rPr lang="en-GB" sz="2400" dirty="0"/>
              <a:t>% of total </a:t>
            </a:r>
            <a:r>
              <a:rPr lang="en-GB" sz="2400" dirty="0" smtClean="0"/>
              <a:t>production </a:t>
            </a:r>
            <a:r>
              <a:rPr lang="en-GB" sz="2400" dirty="0"/>
              <a:t>as a source of </a:t>
            </a:r>
            <a:r>
              <a:rPr lang="en-GB" sz="2400" dirty="0" smtClean="0"/>
              <a:t>fuels, </a:t>
            </a:r>
            <a:r>
              <a:rPr lang="en-GB" sz="2400" dirty="0"/>
              <a:t>the GoM have the option to </a:t>
            </a:r>
            <a:r>
              <a:rPr lang="en-GB" sz="2400" dirty="0" smtClean="0"/>
              <a:t>stop </a:t>
            </a:r>
            <a:r>
              <a:rPr lang="en-GB" sz="2400" dirty="0"/>
              <a:t>import refined fuels and substitute it with the available fuels production. </a:t>
            </a:r>
            <a:endParaRPr lang="en-GB" sz="2400" dirty="0" smtClean="0"/>
          </a:p>
          <a:p>
            <a:endParaRPr lang="en-GB" sz="2400" dirty="0"/>
          </a:p>
          <a:p>
            <a:r>
              <a:rPr lang="en-GB" sz="2400" dirty="0" smtClean="0"/>
              <a:t>This </a:t>
            </a:r>
            <a:r>
              <a:rPr lang="en-GB" sz="2400" dirty="0"/>
              <a:t>conclusion is supported from the fact found  that the 25% of the GTL fuels production exceed in 167.46% annual barrels of oil equivalent imported by the GoM. </a:t>
            </a:r>
            <a:endParaRPr lang="en-GB" sz="2400" dirty="0" smtClean="0"/>
          </a:p>
          <a:p>
            <a:endParaRPr lang="en-GB" sz="2400" dirty="0"/>
          </a:p>
          <a:p>
            <a:r>
              <a:rPr lang="en-GB" sz="2400" dirty="0" smtClean="0"/>
              <a:t>According </a:t>
            </a:r>
            <a:r>
              <a:rPr lang="en-GB" sz="2400" dirty="0"/>
              <a:t>to the costs of GTL fuels, also can annual save </a:t>
            </a:r>
            <a:r>
              <a:rPr lang="en-GB" sz="2400" dirty="0" smtClean="0"/>
              <a:t>the </a:t>
            </a:r>
            <a:r>
              <a:rPr lang="en-GB" sz="2400" dirty="0"/>
              <a:t>value of $117.8 </a:t>
            </a:r>
            <a:r>
              <a:rPr lang="en-GB" sz="2400" dirty="0" smtClean="0"/>
              <a:t>million on import refined fuels and relocate to other economic sectors to generate income. </a:t>
            </a:r>
            <a:endParaRPr lang="en-GB" sz="2400" dirty="0"/>
          </a:p>
        </p:txBody>
      </p:sp>
      <p:sp>
        <p:nvSpPr>
          <p:cNvPr id="4" name="Slide Number Placeholder 3"/>
          <p:cNvSpPr>
            <a:spLocks noGrp="1"/>
          </p:cNvSpPr>
          <p:nvPr>
            <p:ph type="sldNum" sz="quarter" idx="12"/>
          </p:nvPr>
        </p:nvSpPr>
        <p:spPr>
          <a:xfrm>
            <a:off x="11412231" y="6098146"/>
            <a:ext cx="609600" cy="457200"/>
          </a:xfrm>
        </p:spPr>
        <p:txBody>
          <a:bodyPr/>
          <a:lstStyle/>
          <a:p>
            <a:pPr>
              <a:defRPr/>
            </a:pPr>
            <a:fld id="{43F0C520-F609-4F7E-B037-26F9FD2BDCC6}" type="slidenum">
              <a:rPr lang="en-US" altLang="en-US" smtClean="0"/>
              <a:pPr>
                <a:defRPr/>
              </a:pPr>
              <a:t>22</a:t>
            </a:fld>
            <a:endParaRPr lang="en-US" altLang="en-US"/>
          </a:p>
        </p:txBody>
      </p:sp>
    </p:spTree>
    <p:extLst>
      <p:ext uri="{BB962C8B-B14F-4D97-AF65-F5344CB8AC3E}">
        <p14:creationId xmlns:p14="http://schemas.microsoft.com/office/powerpoint/2010/main" val="474718720"/>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219200" y="274638"/>
            <a:ext cx="10363200" cy="742793"/>
          </a:xfrm>
        </p:spPr>
        <p:txBody>
          <a:bodyPr>
            <a:normAutofit/>
          </a:bodyPr>
          <a:lstStyle/>
          <a:p>
            <a:pPr lvl="1"/>
            <a:r>
              <a:rPr lang="en-GB" sz="2400" b="1" dirty="0" smtClean="0">
                <a:solidFill>
                  <a:schemeClr val="tx1"/>
                </a:solidFill>
                <a:latin typeface="Arial Black" panose="020B0A04020102020204" pitchFamily="34" charset="0"/>
              </a:rPr>
              <a:t>4.1. Recommendation </a:t>
            </a:r>
            <a:r>
              <a:rPr lang="en-GB" sz="2400" b="1" dirty="0">
                <a:solidFill>
                  <a:schemeClr val="tx1"/>
                </a:solidFill>
                <a:latin typeface="Arial Black" panose="020B0A04020102020204" pitchFamily="34" charset="0"/>
              </a:rPr>
              <a:t>and Limitation of the </a:t>
            </a:r>
            <a:r>
              <a:rPr lang="en-GB" sz="2400" b="1" dirty="0" smtClean="0">
                <a:solidFill>
                  <a:schemeClr val="tx1"/>
                </a:solidFill>
                <a:latin typeface="Arial Black" panose="020B0A04020102020204" pitchFamily="34" charset="0"/>
              </a:rPr>
              <a:t>Study</a:t>
            </a:r>
            <a:endParaRPr lang="en-GB" sz="2400" dirty="0">
              <a:solidFill>
                <a:schemeClr val="tx1"/>
              </a:solidFill>
              <a:latin typeface="Arial Black" panose="020B0A04020102020204" pitchFamily="34" charset="0"/>
            </a:endParaRPr>
          </a:p>
        </p:txBody>
      </p:sp>
      <p:sp>
        <p:nvSpPr>
          <p:cNvPr id="3" name="Content Placeholder 2"/>
          <p:cNvSpPr>
            <a:spLocks noGrp="1"/>
          </p:cNvSpPr>
          <p:nvPr>
            <p:ph idx="1"/>
          </p:nvPr>
        </p:nvSpPr>
        <p:spPr>
          <a:xfrm>
            <a:off x="1219200" y="1447800"/>
            <a:ext cx="10363200" cy="4978758"/>
          </a:xfrm>
        </p:spPr>
        <p:txBody>
          <a:bodyPr>
            <a:normAutofit lnSpcReduction="10000"/>
          </a:bodyPr>
          <a:lstStyle/>
          <a:p>
            <a:r>
              <a:rPr lang="en-GB" dirty="0"/>
              <a:t>Since this study come in with policies country implications and the fact that GTL plant not already in place (under studies and construction), further research’s needs to be undertake to validate these results. </a:t>
            </a:r>
            <a:endParaRPr lang="en-GB" dirty="0" smtClean="0"/>
          </a:p>
          <a:p>
            <a:endParaRPr lang="en-GB" dirty="0"/>
          </a:p>
          <a:p>
            <a:r>
              <a:rPr lang="en-GB" dirty="0" smtClean="0"/>
              <a:t>The </a:t>
            </a:r>
            <a:r>
              <a:rPr lang="en-GB" dirty="0"/>
              <a:t>contribution of this study can be used as a started point of thinking to the country get as much competitive advantages in economic development and monetize the usage of the natural gas reserves </a:t>
            </a:r>
            <a:r>
              <a:rPr lang="en-GB" dirty="0" smtClean="0"/>
              <a:t>discovered.</a:t>
            </a:r>
          </a:p>
          <a:p>
            <a:endParaRPr lang="en-MY" dirty="0"/>
          </a:p>
          <a:p>
            <a:endParaRPr lang="en-MY" dirty="0" smtClean="0"/>
          </a:p>
          <a:p>
            <a:r>
              <a:rPr lang="en-MY" i="1" dirty="0" smtClean="0"/>
              <a:t>Note: More details can be viewed in the full paper!</a:t>
            </a:r>
            <a:endParaRPr lang="en-GB" i="1" dirty="0"/>
          </a:p>
        </p:txBody>
      </p:sp>
      <p:sp>
        <p:nvSpPr>
          <p:cNvPr id="4" name="Slide Number Placeholder 3"/>
          <p:cNvSpPr>
            <a:spLocks noGrp="1"/>
          </p:cNvSpPr>
          <p:nvPr>
            <p:ph type="sldNum" sz="quarter" idx="12"/>
          </p:nvPr>
        </p:nvSpPr>
        <p:spPr>
          <a:xfrm>
            <a:off x="11277600" y="6133027"/>
            <a:ext cx="609600" cy="457200"/>
          </a:xfrm>
        </p:spPr>
        <p:txBody>
          <a:bodyPr/>
          <a:lstStyle/>
          <a:p>
            <a:pPr>
              <a:defRPr/>
            </a:pPr>
            <a:fld id="{43F0C520-F609-4F7E-B037-26F9FD2BDCC6}" type="slidenum">
              <a:rPr lang="en-US" altLang="en-US" smtClean="0"/>
              <a:pPr>
                <a:defRPr/>
              </a:pPr>
              <a:t>23</a:t>
            </a:fld>
            <a:endParaRPr lang="en-US" altLang="en-US"/>
          </a:p>
        </p:txBody>
      </p:sp>
    </p:spTree>
    <p:extLst>
      <p:ext uri="{BB962C8B-B14F-4D97-AF65-F5344CB8AC3E}">
        <p14:creationId xmlns:p14="http://schemas.microsoft.com/office/powerpoint/2010/main" val="2285828186"/>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938" name="Title 1"/>
          <p:cNvSpPr>
            <a:spLocks noGrp="1"/>
          </p:cNvSpPr>
          <p:nvPr>
            <p:ph type="title"/>
          </p:nvPr>
        </p:nvSpPr>
        <p:spPr>
          <a:xfrm>
            <a:off x="1981200" y="3695700"/>
            <a:ext cx="8229600" cy="1524000"/>
          </a:xfrm>
        </p:spPr>
        <p:txBody>
          <a:bodyPr/>
          <a:lstStyle/>
          <a:p>
            <a:pPr algn="ctr" eaLnBrk="1" hangingPunct="1"/>
            <a:r>
              <a:rPr lang="en-US" altLang="en-US" sz="3200" i="1" dirty="0">
                <a:latin typeface="Times New Roman" panose="02020603050405020304" pitchFamily="18" charset="0"/>
                <a:cs typeface="Times New Roman" panose="02020603050405020304" pitchFamily="18" charset="0"/>
              </a:rPr>
              <a:t>Thank You for </a:t>
            </a:r>
            <a:br>
              <a:rPr lang="en-US" altLang="en-US" sz="3200" i="1" dirty="0">
                <a:latin typeface="Times New Roman" panose="02020603050405020304" pitchFamily="18" charset="0"/>
                <a:cs typeface="Times New Roman" panose="02020603050405020304" pitchFamily="18" charset="0"/>
              </a:rPr>
            </a:br>
            <a:r>
              <a:rPr lang="en-US" altLang="en-US" sz="3200" i="1" dirty="0">
                <a:latin typeface="Times New Roman" panose="02020603050405020304" pitchFamily="18" charset="0"/>
                <a:cs typeface="Times New Roman" panose="02020603050405020304" pitchFamily="18" charset="0"/>
              </a:rPr>
              <a:t>Your attention</a:t>
            </a:r>
          </a:p>
        </p:txBody>
      </p:sp>
      <p:sp>
        <p:nvSpPr>
          <p:cNvPr id="39939" name="Slide Number Placeholder 4"/>
          <p:cNvSpPr>
            <a:spLocks noGrp="1"/>
          </p:cNvSpPr>
          <p:nvPr>
            <p:ph type="sldNum" sz="quarter" idx="12"/>
          </p:nvPr>
        </p:nvSpPr>
        <p:spPr bwMode="auto">
          <a:xfrm>
            <a:off x="11347838" y="6236058"/>
            <a:ext cx="609600" cy="457200"/>
          </a:xfrm>
          <a:extLst>
            <a:ext uri="{91240B29-F687-4F45-9708-019B960494DF}">
              <a14:hiddenLine xmlns:a14="http://schemas.microsoft.com/office/drawing/2010/main" w="9525">
                <a:solidFill>
                  <a:srgbClr val="000000"/>
                </a:solidFill>
                <a:round/>
                <a:headEnd/>
                <a:tailEnd/>
              </a14:hiddenLine>
            </a:ext>
          </a:extLst>
        </p:spPr>
        <p:txBody>
          <a:bodyPr/>
          <a:lstStyle>
            <a:lvl1pPr>
              <a:spcBef>
                <a:spcPts val="575"/>
              </a:spcBef>
              <a:buClr>
                <a:schemeClr val="accent1"/>
              </a:buClr>
              <a:buSzPct val="85000"/>
              <a:buFont typeface="Wingdings 2" panose="05020102010507070707" pitchFamily="18" charset="2"/>
              <a:buChar char=""/>
              <a:defRPr sz="2600">
                <a:solidFill>
                  <a:schemeClr val="tx1"/>
                </a:solidFill>
                <a:latin typeface="Perpetua" panose="02020502060401020303" pitchFamily="18" charset="0"/>
              </a:defRPr>
            </a:lvl1pPr>
            <a:lvl2pPr marL="742950" indent="-285750">
              <a:spcBef>
                <a:spcPts val="375"/>
              </a:spcBef>
              <a:buClr>
                <a:schemeClr val="accent2"/>
              </a:buClr>
              <a:buSzPct val="85000"/>
              <a:buFont typeface="Wingdings 2" panose="05020102010507070707" pitchFamily="18" charset="2"/>
              <a:buChar char=""/>
              <a:defRPr sz="2400">
                <a:solidFill>
                  <a:schemeClr val="tx1"/>
                </a:solidFill>
                <a:latin typeface="Perpetua" panose="02020502060401020303" pitchFamily="18" charset="0"/>
              </a:defRPr>
            </a:lvl2pPr>
            <a:lvl3pPr marL="1143000" indent="-228600">
              <a:spcBef>
                <a:spcPts val="375"/>
              </a:spcBef>
              <a:buClr>
                <a:srgbClr val="E6B1AB"/>
              </a:buClr>
              <a:buSzPct val="85000"/>
              <a:buFont typeface="Wingdings 2" panose="05020102010507070707" pitchFamily="18" charset="2"/>
              <a:buChar char=""/>
              <a:defRPr sz="2000">
                <a:solidFill>
                  <a:schemeClr val="tx1"/>
                </a:solidFill>
                <a:latin typeface="Perpetua" panose="02020502060401020303" pitchFamily="18" charset="0"/>
              </a:defRPr>
            </a:lvl3pPr>
            <a:lvl4pPr marL="1600200" indent="-228600">
              <a:spcBef>
                <a:spcPts val="375"/>
              </a:spcBef>
              <a:buClr>
                <a:srgbClr val="A28E6A"/>
              </a:buClr>
              <a:buSzPct val="80000"/>
              <a:buFont typeface="Wingdings 2" panose="05020102010507070707" pitchFamily="18" charset="2"/>
              <a:buChar char=""/>
              <a:defRPr sz="2000">
                <a:solidFill>
                  <a:schemeClr val="tx1"/>
                </a:solidFill>
                <a:latin typeface="Perpetua" panose="02020502060401020303" pitchFamily="18" charset="0"/>
              </a:defRPr>
            </a:lvl4pPr>
            <a:lvl5pPr marL="2057400" indent="-228600">
              <a:spcBef>
                <a:spcPts val="375"/>
              </a:spcBef>
              <a:buClr>
                <a:srgbClr val="A28E6A"/>
              </a:buClr>
              <a:buChar char="o"/>
              <a:defRPr sz="2000">
                <a:solidFill>
                  <a:schemeClr val="tx1"/>
                </a:solidFill>
                <a:latin typeface="Perpetua" panose="02020502060401020303" pitchFamily="18" charset="0"/>
              </a:defRPr>
            </a:lvl5pPr>
            <a:lvl6pPr marL="25146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6pPr>
            <a:lvl7pPr marL="29718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7pPr>
            <a:lvl8pPr marL="34290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8pPr>
            <a:lvl9pPr marL="3886200" indent="-228600" eaLnBrk="0" fontAlgn="base" hangingPunct="0">
              <a:spcBef>
                <a:spcPts val="375"/>
              </a:spcBef>
              <a:spcAft>
                <a:spcPct val="0"/>
              </a:spcAft>
              <a:buClr>
                <a:srgbClr val="A28E6A"/>
              </a:buClr>
              <a:buChar char="o"/>
              <a:defRPr sz="2000">
                <a:solidFill>
                  <a:schemeClr val="tx1"/>
                </a:solidFill>
                <a:latin typeface="Perpetua" panose="02020502060401020303" pitchFamily="18" charset="0"/>
              </a:defRPr>
            </a:lvl9pPr>
          </a:lstStyle>
          <a:p>
            <a:pPr>
              <a:spcBef>
                <a:spcPct val="0"/>
              </a:spcBef>
              <a:buClrTx/>
              <a:buSzTx/>
              <a:buFontTx/>
              <a:buNone/>
            </a:pPr>
            <a:fld id="{B1CC3087-EEF3-471F-B9A8-6D33FCCB320D}" type="slidenum">
              <a:rPr lang="en-US" altLang="en-US" sz="1400">
                <a:solidFill>
                  <a:srgbClr val="FFFFFF"/>
                </a:solidFill>
                <a:latin typeface="Times New Roman" panose="02020603050405020304" pitchFamily="18" charset="0"/>
                <a:cs typeface="Times New Roman" panose="02020603050405020304" pitchFamily="18" charset="0"/>
              </a:rPr>
              <a:pPr>
                <a:spcBef>
                  <a:spcPct val="0"/>
                </a:spcBef>
                <a:buClrTx/>
                <a:buSzTx/>
                <a:buFontTx/>
                <a:buNone/>
              </a:pPr>
              <a:t>24</a:t>
            </a:fld>
            <a:endParaRPr lang="en-US" altLang="en-US" sz="1400">
              <a:solidFill>
                <a:srgbClr val="FFFFFF"/>
              </a:solidFill>
              <a:latin typeface="Times New Roman" panose="02020603050405020304" pitchFamily="18" charset="0"/>
              <a:cs typeface="Times New Roman" panose="02020603050405020304" pitchFamily="18" charset="0"/>
            </a:endParaRPr>
          </a:p>
        </p:txBody>
      </p:sp>
      <p:sp>
        <p:nvSpPr>
          <p:cNvPr id="30724" name="Content Placeholder 2"/>
          <p:cNvSpPr>
            <a:spLocks noGrp="1"/>
          </p:cNvSpPr>
          <p:nvPr>
            <p:ph sz="quarter" idx="1"/>
          </p:nvPr>
        </p:nvSpPr>
        <p:spPr>
          <a:xfrm>
            <a:off x="1981200" y="5257800"/>
            <a:ext cx="8229600" cy="762000"/>
          </a:xfrm>
        </p:spPr>
        <p:txBody>
          <a:bodyPr/>
          <a:lstStyle/>
          <a:p>
            <a:pPr algn="ctr" eaLnBrk="1" hangingPunct="1">
              <a:buFont typeface="Wingdings 2" panose="05020102010507070707" pitchFamily="18" charset="2"/>
              <a:buNone/>
              <a:defRPr/>
            </a:pPr>
            <a:r>
              <a:rPr lang="en-US" dirty="0" smtClean="0">
                <a:solidFill>
                  <a:schemeClr val="bg1">
                    <a:lumMod val="50000"/>
                  </a:schemeClr>
                </a:solidFill>
                <a:latin typeface="Times New Roman" pitchFamily="18" charset="0"/>
                <a:cs typeface="Times New Roman" pitchFamily="18" charset="0"/>
              </a:rPr>
              <a:t>Q &amp; A</a:t>
            </a:r>
          </a:p>
        </p:txBody>
      </p:sp>
      <p:pic>
        <p:nvPicPr>
          <p:cNvPr id="39941" name="Picture 2" descr="diesel storage tanks"/>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29000" y="685800"/>
            <a:ext cx="5257800" cy="2971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Tree>
    <p:extLst>
      <p:ext uri="{BB962C8B-B14F-4D97-AF65-F5344CB8AC3E}">
        <p14:creationId xmlns:p14="http://schemas.microsoft.com/office/powerpoint/2010/main" val="2578654334"/>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1_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Override1.xml><?xml version="1.0" encoding="utf-8"?>
<a:themeOverride xmlns:a="http://schemas.openxmlformats.org/drawingml/2006/main">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Tahoma"/>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Tahoma"/>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Override>
</file>

<file path=docProps/app.xml><?xml version="1.0" encoding="utf-8"?>
<Properties xmlns="http://schemas.openxmlformats.org/officeDocument/2006/extended-properties" xmlns:vt="http://schemas.openxmlformats.org/officeDocument/2006/docPropsVTypes">
  <TotalTime>7775</TotalTime>
  <Words>2022</Words>
  <Application>Microsoft Office PowerPoint</Application>
  <PresentationFormat>Custom</PresentationFormat>
  <Paragraphs>301</Paragraphs>
  <Slides>24</Slides>
  <Notes>1</Notes>
  <HiddenSlides>0</HiddenSlides>
  <MMClips>0</MMClips>
  <ScaleCrop>false</ScaleCrop>
  <HeadingPairs>
    <vt:vector size="4" baseType="variant">
      <vt:variant>
        <vt:lpstr>Theme</vt:lpstr>
      </vt:variant>
      <vt:variant>
        <vt:i4>2</vt:i4>
      </vt:variant>
      <vt:variant>
        <vt:lpstr>Slide Titles</vt:lpstr>
      </vt:variant>
      <vt:variant>
        <vt:i4>24</vt:i4>
      </vt:variant>
    </vt:vector>
  </HeadingPairs>
  <TitlesOfParts>
    <vt:vector size="26" baseType="lpstr">
      <vt:lpstr>1_Equity</vt:lpstr>
      <vt:lpstr>Office Theme</vt:lpstr>
      <vt:lpstr>PowerPoint Presentation</vt:lpstr>
      <vt:lpstr>1. Introduction</vt:lpstr>
      <vt:lpstr>1.1. Crude Oil versus Natural Gas</vt:lpstr>
      <vt:lpstr>1.2. Research Objectives</vt:lpstr>
      <vt:lpstr>2. Theoretical Framework  2.1. Strategic Justification </vt:lpstr>
      <vt:lpstr>2.2. Economic Justification:  There is an economic incentive for gas-to-liquids conversion when there is a meaningful price difference between natural gas and crude oil…..</vt:lpstr>
      <vt:lpstr>2.3. Framework Diagram</vt:lpstr>
      <vt:lpstr>2.4. Economic Mathematic Equation    a) Regression Model of Fuels Import:</vt:lpstr>
      <vt:lpstr>3. Results of Data Analysis – 2000 to 2013.     3.1. Data Overview Analysis </vt:lpstr>
      <vt:lpstr>3.2. Statistical Resume of Data Analysis - Period 2000 to 2013</vt:lpstr>
      <vt:lpstr>3.3. Model Validation: Regression Analysis Results</vt:lpstr>
      <vt:lpstr>PowerPoint Presentation</vt:lpstr>
      <vt:lpstr>PowerPoint Presentation</vt:lpstr>
      <vt:lpstr>3.5.1. Validation of Regression Model Equation</vt:lpstr>
      <vt:lpstr>3.6.  Price Determination and Fuels Imported in Moz.</vt:lpstr>
      <vt:lpstr>3.7  Assumed Effective Cost per BOE</vt:lpstr>
      <vt:lpstr>3.8.  Summary of Fuel Prices and Quantities </vt:lpstr>
      <vt:lpstr>3.9  Analysis and Results of Fuels Consumption by Type </vt:lpstr>
      <vt:lpstr>3.10 Optimal Expected Quantities of Fuels from Moz GTL Plant to Local Use</vt:lpstr>
      <vt:lpstr>3.11. Major Findings and Results</vt:lpstr>
      <vt:lpstr>Cont.: 3.11 Summary of Findings and Results </vt:lpstr>
      <vt:lpstr>4. Conclusion and Recommendations</vt:lpstr>
      <vt:lpstr>4.1. Recommendation and Limitation of the Study</vt:lpstr>
      <vt:lpstr>Thank You for  Your attention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Avinash Prakash</cp:lastModifiedBy>
  <cp:revision>127</cp:revision>
  <cp:lastPrinted>2015-11-14T05:00:16Z</cp:lastPrinted>
  <dcterms:created xsi:type="dcterms:W3CDTF">2015-03-11T16:29:55Z</dcterms:created>
  <dcterms:modified xsi:type="dcterms:W3CDTF">2015-11-19T13:50:14Z</dcterms:modified>
</cp:coreProperties>
</file>