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1" r:id="rId1"/>
  </p:sldMasterIdLst>
  <p:notesMasterIdLst>
    <p:notesMasterId r:id="rId16"/>
  </p:notesMasterIdLst>
  <p:sldIdLst>
    <p:sldId id="256" r:id="rId2"/>
    <p:sldId id="266" r:id="rId3"/>
    <p:sldId id="275" r:id="rId4"/>
    <p:sldId id="265" r:id="rId5"/>
    <p:sldId id="280" r:id="rId6"/>
    <p:sldId id="258" r:id="rId7"/>
    <p:sldId id="257" r:id="rId8"/>
    <p:sldId id="261" r:id="rId9"/>
    <p:sldId id="268" r:id="rId10"/>
    <p:sldId id="274" r:id="rId11"/>
    <p:sldId id="260" r:id="rId12"/>
    <p:sldId id="271" r:id="rId13"/>
    <p:sldId id="272" r:id="rId14"/>
    <p:sldId id="279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4" autoAdjust="0"/>
    <p:restoredTop sz="94360" autoAdjust="0"/>
  </p:normalViewPr>
  <p:slideViewPr>
    <p:cSldViewPr snapToGrid="0">
      <p:cViewPr>
        <p:scale>
          <a:sx n="134" d="100"/>
          <a:sy n="134" d="100"/>
        </p:scale>
        <p:origin x="-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DCE3BC-8BC7-2240-9C9A-17092373A99B}" type="datetimeFigureOut">
              <a:t>23/07/16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E62737-FCBC-2A43-9AED-EBD832091DD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823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TWwY8Ok5I0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20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62737-FCBC-2A43-9AED-EBD832091DDD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554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r>
              <a:rPr lang="en-US" b="1"/>
              <a:t>Link </a:t>
            </a:r>
            <a:r>
              <a:rPr lang="en-US"/>
              <a:t> </a:t>
            </a:r>
          </a:p>
          <a:p>
            <a:r>
              <a:rPr lang="en-US"/>
              <a:t>https://en.wikipedia.org/wiki/Diogenes_and_Alexander  </a:t>
            </a:r>
          </a:p>
          <a:p>
            <a:endParaRPr lang="en-US"/>
          </a:p>
          <a:p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2  </a:t>
            </a:r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62737-FCBC-2A43-9AED-EBD832091DDD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195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none">
                <a:hlinkClick r:id="rId3"/>
              </a:rPr>
              <a:t>Video</a:t>
            </a:r>
            <a:r>
              <a:rPr lang="en-US" u="none" baseline="0">
                <a:hlinkClick r:id="rId3"/>
              </a:rPr>
              <a:t>  </a:t>
            </a:r>
            <a:endParaRPr lang="en-US">
              <a:hlinkClick r:id="rId3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hlinkClick r:id="rId3"/>
              </a:rPr>
              <a:t>https://www.youtube.com/watch?v=LTWwY8Ok5I0</a:t>
            </a:r>
            <a:r>
              <a:rPr lang="en-US"/>
              <a:t>  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Picture:</a:t>
            </a:r>
            <a:r>
              <a:rPr lang="en-US" baseline="0"/>
              <a:t> </a:t>
            </a:r>
            <a:endParaRPr lang="en-US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https://criticalthinking-mc205.wikispaces.com/Plato+%26+Socrates     </a:t>
            </a:r>
          </a:p>
          <a:p>
            <a:r>
              <a:rPr lang="en-US"/>
              <a:t>  </a:t>
            </a:r>
          </a:p>
          <a:p>
            <a:endParaRPr lang="en-US"/>
          </a:p>
          <a:p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3 </a:t>
            </a:r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62737-FCBC-2A43-9AED-EBD832091DDD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831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 b="1"/>
              <a:t>Link </a:t>
            </a:r>
            <a:r>
              <a:rPr lang="en-US"/>
              <a:t> </a:t>
            </a:r>
          </a:p>
          <a:p>
            <a:endParaRPr lang="en-US"/>
          </a:p>
          <a:p>
            <a:r>
              <a:rPr lang="en-US"/>
              <a:t>Space</a:t>
            </a:r>
            <a:r>
              <a:rPr lang="en-US" baseline="0"/>
              <a:t> Junk: The Arcade Game </a:t>
            </a:r>
          </a:p>
          <a:p>
            <a:r>
              <a:rPr lang="en-US" baseline="0"/>
              <a:t>What is space waste?  </a:t>
            </a:r>
            <a:endParaRPr lang="en-US"/>
          </a:p>
          <a:p>
            <a:r>
              <a:rPr lang="en-US"/>
              <a:t>http://dcc.umd.edu/portfolio/cklug/author/cklug123/    </a:t>
            </a:r>
          </a:p>
          <a:p>
            <a:endParaRPr lang="en-US"/>
          </a:p>
          <a:p>
            <a:r>
              <a:rPr lang="en-US"/>
              <a:t>http://dcc.umd.edu/portfolio/cklug/2015/11/23/first-blog-post/   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62737-FCBC-2A43-9AED-EBD832091DDD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105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r>
              <a:rPr lang="en-US"/>
              <a:t>http://www.dailymail.co.uk/news/article-2095624/Incredible-shadow-art-created-just-JUNK.html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62737-FCBC-2A43-9AED-EBD832091DDD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535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62737-FCBC-2A43-9AED-EBD832091DDD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8891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62737-FCBC-2A43-9AED-EBD832091DDD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9326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62737-FCBC-2A43-9AED-EBD832091DDD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8816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62737-FCBC-2A43-9AED-EBD832091DDD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5827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62737-FCBC-2A43-9AED-EBD832091DDD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761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62737-FCBC-2A43-9AED-EBD832091DDD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144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r>
              <a:rPr lang="en-US"/>
              <a:t>Paintings</a:t>
            </a:r>
            <a:r>
              <a:rPr lang="en-US" baseline="0"/>
              <a:t> of Romanticism in the visual arts  </a:t>
            </a:r>
            <a:endParaRPr lang="en-US"/>
          </a:p>
          <a:p>
            <a:endParaRPr lang="en-US"/>
          </a:p>
          <a:p>
            <a:r>
              <a:rPr lang="en-US"/>
              <a:t>http://romanticisminthevisualarts.blogspot.com.au/2012/10/caspar-david-friedrich-pictured-world.html  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62737-FCBC-2A43-9AED-EBD832091DDD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6328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62737-FCBC-2A43-9AED-EBD832091DDD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5873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E62737-FCBC-2A43-9AED-EBD832091DDD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743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0CB31-117B-2544-8FDA-9E98B3CB3629}" type="datetimeFigureOut">
              <a:rPr lang="en-US"/>
              <a:t>7/26/2016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0CB31-117B-2544-8FDA-9E98B3CB3629}" type="datetimeFigureOut">
              <a:rPr lang="en-US"/>
              <a:t>7/26/2016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4BFB-26CA-1143-92FD-141FA64236D6}" type="slidenum">
              <a:rPr lang="en-US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0CB31-117B-2544-8FDA-9E98B3CB3629}" type="datetimeFigureOut">
              <a:rPr lang="en-US"/>
              <a:t>7/26/2016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8079A4-7AA8-4A4F-87E2-7781EC5097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0CB31-117B-2544-8FDA-9E98B3CB3629}" type="datetimeFigureOut">
              <a:rPr lang="en-US"/>
              <a:t>7/26/2016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4BFB-26CA-1143-92FD-141FA64236D6}" type="slidenum">
              <a:rPr lang="en-US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0CB31-117B-2544-8FDA-9E98B3CB3629}" type="datetimeFigureOut">
              <a:rPr lang="en-US"/>
              <a:t>7/26/2016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4BFB-26CA-1143-92FD-141FA64236D6}" type="slidenum">
              <a:rPr lang="en-US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0CB31-117B-2544-8FDA-9E98B3CB3629}" type="datetimeFigureOut">
              <a:rPr lang="en-US"/>
              <a:t>7/26/2016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4BFB-26CA-1143-92FD-141FA64236D6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0CB31-117B-2544-8FDA-9E98B3CB3629}" type="datetimeFigureOut">
              <a:rPr lang="en-US"/>
              <a:t>7/26/2016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4BFB-26CA-1143-92FD-141FA64236D6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0CB31-117B-2544-8FDA-9E98B3CB3629}" type="datetimeFigureOut">
              <a:rPr lang="en-US"/>
              <a:t>7/26/2016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4BFB-26CA-1143-92FD-141FA64236D6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0CB31-117B-2544-8FDA-9E98B3CB3629}" type="datetimeFigureOut">
              <a:rPr lang="en-US"/>
              <a:t>7/26/2016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4BFB-26CA-1143-92FD-141FA64236D6}" type="slidenum">
              <a:rPr lang="en-US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0CB31-117B-2544-8FDA-9E98B3CB3629}" type="datetimeFigureOut">
              <a:rPr lang="en-US"/>
              <a:t>7/26/2016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4BFB-26CA-1143-92FD-141FA64236D6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30CB31-117B-2544-8FDA-9E98B3CB3629}" type="datetimeFigureOut">
              <a:rPr lang="en-US"/>
              <a:t>7/26/2016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44BFB-26CA-1143-92FD-141FA64236D6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030CB31-117B-2544-8FDA-9E98B3CB3629}" type="datetimeFigureOut">
              <a:rPr lang="en-US"/>
              <a:t>7/26/2016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344BFB-26CA-1143-92FD-141FA64236D6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dcc.umd.edu/portfolio/cklug/2015/11/23/first-blog-post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.jpg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53" y="194392"/>
            <a:ext cx="6279395" cy="3752377"/>
          </a:xfrm>
        </p:spPr>
        <p:txBody>
          <a:bodyPr/>
          <a:lstStyle/>
          <a:p>
            <a:pPr marL="182880" indent="0" algn="ctr">
              <a:buNone/>
            </a:pPr>
            <a:r>
              <a:rPr lang="en-US" sz="2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badi MT Condensed Extra Bold"/>
                <a:cs typeface="Abadi MT Condensed Extra Bold"/>
              </a:rPr>
              <a:t/>
            </a:r>
            <a:br>
              <a:rPr lang="en-US" sz="2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Abadi MT Condensed Extra Bold"/>
                <a:cs typeface="Abadi MT Condensed Extra Bold"/>
              </a:rPr>
            </a:br>
            <a:r>
              <a:rPr lang="en-US" sz="2400" i="1" dirty="0" err="1">
                <a:ln w="1905"/>
                <a:solidFill>
                  <a:schemeClr val="bg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/>
                <a:cs typeface="Arial Black"/>
              </a:rPr>
              <a:t>Uranocatharsis</a:t>
            </a:r>
            <a:r>
              <a:rPr lang="en-US" sz="2400" dirty="0">
                <a:ln w="1905"/>
                <a:solidFill>
                  <a:schemeClr val="bg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/>
                <a:cs typeface="Arial Black"/>
              </a:rPr>
              <a:t> </a:t>
            </a:r>
            <a:r>
              <a:rPr lang="en-US" sz="2400" dirty="0" smtClean="0">
                <a:ln w="1905"/>
                <a:solidFill>
                  <a:schemeClr val="bg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/>
                <a:cs typeface="Arial Black"/>
              </a:rPr>
              <a:t>project: </a:t>
            </a:r>
            <a:r>
              <a:rPr lang="en-US" sz="2400" dirty="0">
                <a:ln w="1905"/>
                <a:solidFill>
                  <a:schemeClr val="bg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/>
                <a:cs typeface="Arial Black"/>
              </a:rPr>
              <a:t/>
            </a:r>
            <a:br>
              <a:rPr lang="en-US" sz="2400" dirty="0">
                <a:ln w="1905"/>
                <a:solidFill>
                  <a:schemeClr val="bg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/>
                <a:cs typeface="Arial Black"/>
              </a:rPr>
            </a:br>
            <a:r>
              <a:rPr lang="en-US" sz="2400" dirty="0">
                <a:ln w="1905"/>
                <a:solidFill>
                  <a:schemeClr val="bg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/>
                <a:cs typeface="Arial Black"/>
              </a:rPr>
              <a:t/>
            </a:r>
            <a:br>
              <a:rPr lang="en-US" sz="2400" dirty="0">
                <a:ln w="1905"/>
                <a:solidFill>
                  <a:schemeClr val="bg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/>
                <a:cs typeface="Arial Black"/>
              </a:rPr>
            </a:br>
            <a:r>
              <a:rPr lang="en-US" sz="2400" dirty="0">
                <a:ln w="1905"/>
                <a:solidFill>
                  <a:schemeClr val="bg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/>
                <a:cs typeface="Arial Black"/>
              </a:rPr>
              <a:t>space debris as cloud-sculptures </a:t>
            </a:r>
            <a:br>
              <a:rPr lang="en-US" sz="2400" dirty="0">
                <a:ln w="1905"/>
                <a:solidFill>
                  <a:schemeClr val="bg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/>
                <a:cs typeface="Arial Black"/>
              </a:rPr>
            </a:br>
            <a:r>
              <a:rPr lang="en-US" sz="2400" dirty="0">
                <a:ln w="1905"/>
                <a:solidFill>
                  <a:schemeClr val="bg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/>
                <a:cs typeface="Arial Black"/>
              </a:rPr>
              <a:t/>
            </a:r>
            <a:br>
              <a:rPr lang="en-US" sz="2400" dirty="0">
                <a:ln w="1905"/>
                <a:solidFill>
                  <a:schemeClr val="bg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/>
                <a:cs typeface="Arial Black"/>
              </a:rPr>
            </a:br>
            <a:r>
              <a:rPr lang="en-US" sz="2400" dirty="0">
                <a:ln w="1905"/>
                <a:solidFill>
                  <a:schemeClr val="bg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/>
                <a:cs typeface="Arial Black"/>
              </a:rPr>
              <a:t>shading our planet</a:t>
            </a:r>
            <a:br>
              <a:rPr lang="en-US" sz="2400" dirty="0">
                <a:ln w="1905"/>
                <a:solidFill>
                  <a:schemeClr val="bg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/>
                <a:cs typeface="Arial Black"/>
              </a:rPr>
            </a:br>
            <a:r>
              <a:rPr lang="en-US" sz="200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badi MT Condensed Extra Bold"/>
                <a:cs typeface="Abadi MT Condensed Extra Bold"/>
              </a:rPr>
              <a:t/>
            </a:r>
            <a:br>
              <a:rPr lang="en-US" sz="200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badi MT Condensed Extra Bold"/>
                <a:cs typeface="Abadi MT Condensed Extra Bold"/>
              </a:rPr>
            </a:br>
            <a:r>
              <a:rPr lang="en-US" sz="200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badi MT Condensed Extra Bold"/>
                <a:cs typeface="Abadi MT Condensed Extra Bold"/>
              </a:rPr>
              <a:t/>
            </a:r>
            <a:br>
              <a:rPr lang="en-US" sz="2000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bg1">
                    <a:lumMod val="5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badi MT Condensed Extra Bold"/>
                <a:cs typeface="Abadi MT Condensed Extra Bold"/>
              </a:rPr>
            </a:br>
            <a:r>
              <a:rPr lang="en-US" sz="20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badi MT Condensed Extra Bold"/>
                <a:cs typeface="Abadi MT Condensed Extra Bold"/>
              </a:rPr>
              <a:t> </a:t>
            </a:r>
            <a:r>
              <a:rPr lang="en-US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  <a:r>
              <a:rPr lang="en-US" sz="1400" baseline="300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</a:t>
            </a:r>
            <a:r>
              <a:rPr lang="en-US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International Conference on Earth Science </a:t>
            </a:r>
            <a:r>
              <a:rPr lang="en-US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and </a:t>
            </a:r>
            <a:r>
              <a:rPr lang="en-US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Climate </a:t>
            </a:r>
            <a:r>
              <a:rPr lang="en-US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Change </a:t>
            </a:r>
            <a:r>
              <a:rPr lang="en-US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4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Bangkok, </a:t>
            </a:r>
            <a:r>
              <a:rPr lang="en-US" sz="1400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Thailand </a:t>
            </a:r>
            <a:r>
              <a:rPr lang="en-US" sz="18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18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8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18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2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25</a:t>
            </a:r>
            <a:r>
              <a:rPr lang="en-US" sz="1200" baseline="300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</a:t>
            </a:r>
            <a:r>
              <a:rPr lang="en-US" sz="12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– 27</a:t>
            </a:r>
            <a:r>
              <a:rPr lang="en-US" sz="1200" baseline="300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</a:t>
            </a:r>
            <a:r>
              <a:rPr lang="en-US" sz="12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July, 2016</a:t>
            </a:r>
            <a:r>
              <a:rPr lang="en-US" sz="18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1800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   </a:t>
            </a:r>
            <a:r>
              <a:rPr lang="en-US" sz="2400" dirty="0"/>
              <a:t>  </a:t>
            </a:r>
          </a:p>
        </p:txBody>
      </p:sp>
      <p:pic>
        <p:nvPicPr>
          <p:cNvPr id="4" name="Picture 3" descr="pho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1738"/>
            <a:ext cx="1186262" cy="11862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67851"/>
            <a:ext cx="797562" cy="347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/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83150" y="5337770"/>
            <a:ext cx="27228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/>
              <a:t>Dr. Ioannis Michaloudis, author</a:t>
            </a:r>
          </a:p>
          <a:p>
            <a:pPr algn="ctr"/>
            <a:r>
              <a:rPr lang="en-US" sz="1400"/>
              <a:t>Dr. Peter Shaw, co-author</a:t>
            </a:r>
          </a:p>
          <a:p>
            <a:pPr algn="ctr"/>
            <a:r>
              <a:rPr lang="en-US" sz="1400"/>
              <a:t>Ms. Isadora Mack, co-author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9303" y="4968157"/>
            <a:ext cx="5604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588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5611" y="4346639"/>
            <a:ext cx="6721838" cy="2025512"/>
          </a:xfrm>
        </p:spPr>
        <p:txBody>
          <a:bodyPr/>
          <a:lstStyle/>
          <a:p>
            <a:pPr marL="0" indent="0" algn="l">
              <a:buNone/>
            </a:pPr>
            <a:r>
              <a:rPr lang="en-US" sz="1800" dirty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Alexander the Great &amp; Diogenes the philosopher</a:t>
            </a:r>
            <a:br>
              <a:rPr lang="en-US" sz="1800" dirty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800" dirty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1800" dirty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400" dirty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Louis Loeb, “Alexander and Diogenes”, lithograph, published  in Century Magazine, 1898.  </a:t>
            </a:r>
            <a:br>
              <a:rPr lang="en-US" sz="1400" dirty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400" dirty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1400" dirty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400" dirty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John William Waterhouse, “Diogenes”, Oil on canvas, 208.3 x 134.6 cm., 1882.  Art Gallery of New South Wales, Australia.  </a:t>
            </a:r>
            <a:r>
              <a:rPr lang="en-AU" sz="1800" dirty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AU" sz="1800" dirty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800" dirty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1800" dirty="0">
                <a:ln w="1905"/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endParaRPr lang="en-US" sz="1800" dirty="0">
              <a:ln w="1905"/>
              <a:solidFill>
                <a:schemeClr val="tx1">
                  <a:lumMod val="65000"/>
                  <a:lumOff val="3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Content Placeholder 3" descr="220px-Alexander_visits_Diogenes_at_Corinth_by_Louis_Loeb_(1898).jpg"/>
          <p:cNvPicPr>
            <a:picLocks noGrp="1" noChangeAspect="1"/>
          </p:cNvPicPr>
          <p:nvPr>
            <p:ph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9" t="-19" r="5284" b="-6903"/>
          <a:stretch/>
        </p:blipFill>
        <p:spPr>
          <a:xfrm>
            <a:off x="1978614" y="295963"/>
            <a:ext cx="2117655" cy="4027760"/>
          </a:xfrm>
        </p:spPr>
      </p:pic>
      <p:pic>
        <p:nvPicPr>
          <p:cNvPr id="5" name="Content Placeholder 3" descr="diogenes-1882-by-john-william-waterhouse-art-gallery-oil-painting-reproductions-1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9" t="198" r="18038" b="-235"/>
          <a:stretch/>
        </p:blipFill>
        <p:spPr>
          <a:xfrm>
            <a:off x="4972051" y="306913"/>
            <a:ext cx="2314223" cy="3601990"/>
          </a:xfrm>
          <a:prstGeom prst="rect">
            <a:avLst/>
          </a:prstGeom>
        </p:spPr>
      </p:pic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79248"/>
            <a:ext cx="678752" cy="6787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0848" y="218975"/>
            <a:ext cx="3540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 2</a:t>
            </a:r>
          </a:p>
        </p:txBody>
      </p:sp>
      <p:sp>
        <p:nvSpPr>
          <p:cNvPr id="7" name="TextBox 6"/>
          <p:cNvSpPr txBox="1"/>
          <p:nvPr/>
        </p:nvSpPr>
        <p:spPr>
          <a:xfrm rot="16200000">
            <a:off x="979057" y="3064920"/>
            <a:ext cx="1314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technology</a:t>
            </a:r>
          </a:p>
        </p:txBody>
      </p:sp>
      <p:sp>
        <p:nvSpPr>
          <p:cNvPr id="8" name="TextBox 7"/>
          <p:cNvSpPr txBox="1"/>
          <p:nvPr/>
        </p:nvSpPr>
        <p:spPr>
          <a:xfrm rot="16200000">
            <a:off x="6907000" y="797009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philosophy</a:t>
            </a:r>
          </a:p>
        </p:txBody>
      </p:sp>
    </p:spTree>
    <p:extLst>
      <p:ext uri="{BB962C8B-B14F-4D97-AF65-F5344CB8AC3E}">
        <p14:creationId xmlns:p14="http://schemas.microsoft.com/office/powerpoint/2010/main" val="362652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1130" y="5178741"/>
            <a:ext cx="5174166" cy="1193410"/>
          </a:xfrm>
        </p:spPr>
        <p:txBody>
          <a:bodyPr/>
          <a:lstStyle/>
          <a:p>
            <a:pPr marL="0" indent="0" algn="l">
              <a:buNone/>
            </a:pPr>
            <a:r>
              <a:rPr lang="en-US" sz="20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Allegory of the cave – Plato   </a:t>
            </a:r>
            <a:r>
              <a:rPr lang="en-US" sz="1800"/>
              <a:t/>
            </a:r>
            <a:br>
              <a:rPr lang="en-US" sz="1800"/>
            </a:br>
            <a:r>
              <a:rPr lang="en-US" sz="2000"/>
              <a:t/>
            </a:r>
            <a:br>
              <a:rPr lang="en-US" sz="2000"/>
            </a:br>
            <a:r>
              <a:rPr lang="en-US" sz="2000"/>
              <a:t/>
            </a:r>
            <a:br>
              <a:rPr lang="en-US" sz="2000"/>
            </a:br>
            <a:endParaRPr lang="en-US" sz="2000"/>
          </a:p>
        </p:txBody>
      </p:sp>
      <p:pic>
        <p:nvPicPr>
          <p:cNvPr id="7" name="Picture 6" descr="plato_cav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630" y="1099157"/>
            <a:ext cx="5246618" cy="3763280"/>
          </a:xfrm>
          <a:prstGeom prst="rect">
            <a:avLst/>
          </a:prstGeom>
        </p:spPr>
      </p:pic>
      <p:pic>
        <p:nvPicPr>
          <p:cNvPr id="4" name="Picture 3" descr="phot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87484"/>
            <a:ext cx="770516" cy="7705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8953" y="186128"/>
            <a:ext cx="292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38384" y="411356"/>
            <a:ext cx="31834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/>
              <a:t>Reality or Truth? </a:t>
            </a:r>
          </a:p>
        </p:txBody>
      </p:sp>
    </p:spTree>
    <p:extLst>
      <p:ext uri="{BB962C8B-B14F-4D97-AF65-F5344CB8AC3E}">
        <p14:creationId xmlns:p14="http://schemas.microsoft.com/office/powerpoint/2010/main" val="269431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9266" y="4215254"/>
            <a:ext cx="5813930" cy="1795589"/>
          </a:xfrm>
        </p:spPr>
        <p:txBody>
          <a:bodyPr/>
          <a:lstStyle/>
          <a:p>
            <a:pPr marL="0" indent="0" algn="l">
              <a:buNone/>
            </a:pPr>
            <a:r>
              <a:rPr lang="en-US" sz="2000" dirty="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Space debris (1961 – 2013)  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/>
            </a:r>
            <a:br>
              <a:rPr lang="en-US" sz="2000" dirty="0"/>
            </a:br>
            <a:r>
              <a:rPr lang="en-US" sz="1600" dirty="0">
                <a:hlinkClick r:id="rId3"/>
              </a:rPr>
              <a:t>http://dcc.umd.edu/portfolio/cklug/2015/11/23/first-blog-post/</a:t>
            </a:r>
            <a:r>
              <a:rPr lang="en-US" sz="1600" dirty="0"/>
              <a:t>    </a:t>
            </a: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4" name="Content Placeholder 3" descr="Space-debris.jpg"/>
          <p:cNvPicPr>
            <a:picLocks noGrp="1" noChangeAspect="1"/>
          </p:cNvPicPr>
          <p:nvPr>
            <p:ph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4" b="6774"/>
          <a:stretch>
            <a:fillRect/>
          </a:stretch>
        </p:blipFill>
        <p:spPr>
          <a:xfrm>
            <a:off x="1660319" y="733645"/>
            <a:ext cx="5690981" cy="3089390"/>
          </a:xfrm>
        </p:spPr>
      </p:pic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38882"/>
            <a:ext cx="819118" cy="8191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795" y="262769"/>
            <a:ext cx="292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43357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3902" y="4922778"/>
            <a:ext cx="5864717" cy="1405488"/>
          </a:xfrm>
        </p:spPr>
        <p:txBody>
          <a:bodyPr/>
          <a:lstStyle/>
          <a:p>
            <a:pPr marL="0" indent="0" algn="l">
              <a:buNone/>
            </a:pPr>
            <a:r>
              <a:rPr lang="en-US" sz="20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Junk sculpture by Noble and Webster</a:t>
            </a:r>
            <a:br>
              <a:rPr lang="en-US" sz="20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0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20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6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Artist’s self portrait made with trash, two stuffed seagulls and a light projector.</a:t>
            </a:r>
          </a:p>
        </p:txBody>
      </p:sp>
      <p:pic>
        <p:nvPicPr>
          <p:cNvPr id="4" name="Picture 3" descr="Tim_Noble_Sue_Webster_shadow_sculpture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714" y="972594"/>
            <a:ext cx="3989588" cy="3529251"/>
          </a:xfrm>
          <a:prstGeom prst="rect">
            <a:avLst/>
          </a:prstGeom>
        </p:spPr>
      </p:pic>
      <p:pic>
        <p:nvPicPr>
          <p:cNvPr id="6" name="Picture 5" descr="phot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11900"/>
            <a:ext cx="546100" cy="5461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2868" y="306186"/>
            <a:ext cx="292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39064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7829" y="5397715"/>
            <a:ext cx="5484758" cy="974436"/>
          </a:xfrm>
        </p:spPr>
        <p:txBody>
          <a:bodyPr/>
          <a:lstStyle/>
          <a:p>
            <a:pPr marL="0" indent="0" algn="l">
              <a:buNone/>
            </a:pPr>
            <a:r>
              <a:rPr lang="en-US" sz="2000">
                <a:effectLst/>
              </a:rPr>
              <a:t>Mack, “The Spinning Top”  </a:t>
            </a:r>
            <a:br>
              <a:rPr lang="en-US" sz="2000">
                <a:effectLst/>
              </a:rPr>
            </a:br>
            <a:r>
              <a:rPr lang="en-US" sz="1600">
                <a:effectLst/>
              </a:rPr>
              <a:t>Acrylic and oil medium, 122 x 122cm, © Mack 2016.</a:t>
            </a:r>
            <a:endParaRPr lang="en-US" sz="1600"/>
          </a:p>
        </p:txBody>
      </p:sp>
      <p:pic>
        <p:nvPicPr>
          <p:cNvPr id="4" name="Picture 3" descr="MLD92F511DDH2G:Users:phdstudent:Desktop:Screen shot 2016-05-11 at 8.15.53 PM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9381" y="518200"/>
            <a:ext cx="4398184" cy="4492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61100"/>
            <a:ext cx="596900" cy="596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0812" y="238145"/>
            <a:ext cx="292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11663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4786" y="5835664"/>
            <a:ext cx="6262039" cy="792259"/>
          </a:xfrm>
        </p:spPr>
        <p:txBody>
          <a:bodyPr/>
          <a:lstStyle/>
          <a:p>
            <a:pPr marL="0" indent="0" algn="l">
              <a:buNone/>
            </a:pPr>
            <a:r>
              <a:rPr lang="en-US" sz="2000" dirty="0" err="1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Michalous</a:t>
            </a:r>
            <a:r>
              <a:rPr lang="en-US" sz="2000" dirty="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“</a:t>
            </a:r>
            <a:r>
              <a:rPr lang="en-US" sz="2000" i="1" dirty="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Stairway to heaven</a:t>
            </a:r>
            <a:r>
              <a:rPr lang="en-US" sz="2000" dirty="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”  </a:t>
            </a:r>
            <a:br>
              <a:rPr lang="en-US" sz="2000" dirty="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600" dirty="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Silica aerogel, golden leaf, </a:t>
            </a:r>
            <a:r>
              <a:rPr lang="en-US" sz="1600" dirty="0" err="1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aluminium</a:t>
            </a:r>
            <a:r>
              <a:rPr lang="en-US" sz="1600" dirty="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© </a:t>
            </a:r>
            <a:r>
              <a:rPr lang="en-US" sz="1600" dirty="0" err="1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Michalous</a:t>
            </a:r>
            <a:r>
              <a:rPr lang="en-US" sz="1600" dirty="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2011.  </a:t>
            </a:r>
          </a:p>
        </p:txBody>
      </p:sp>
      <p:pic>
        <p:nvPicPr>
          <p:cNvPr id="4" name="Picture 3" descr="MLD92F511DDH2G:Users:phdstudent:Desktop:Write_Mar-May:w_Apr_Eclipse:ss_Michal_Skyladder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725" y="519140"/>
            <a:ext cx="3569034" cy="4952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1361"/>
            <a:ext cx="836639" cy="8366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7510" y="238145"/>
            <a:ext cx="292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99648" y="103677"/>
            <a:ext cx="34922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Free-Dimensional artworks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12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6538" y="4608861"/>
            <a:ext cx="6456073" cy="1688901"/>
          </a:xfrm>
        </p:spPr>
        <p:txBody>
          <a:bodyPr/>
          <a:lstStyle/>
          <a:p>
            <a:pPr marL="0" indent="0" algn="l">
              <a:buNone/>
            </a:pPr>
            <a:r>
              <a:rPr lang="en-US" sz="2000">
                <a:effectLst/>
              </a:rPr>
              <a:t>Rayleigh and Mie scattering phenomena on Silica Aerogel </a:t>
            </a:r>
            <a:br>
              <a:rPr lang="en-US" sz="2000">
                <a:effectLst/>
              </a:rPr>
            </a:br>
            <a:r>
              <a:rPr lang="en-US" sz="1800">
                <a:effectLst/>
              </a:rPr>
              <a:t/>
            </a:r>
            <a:br>
              <a:rPr lang="en-US" sz="1800">
                <a:effectLst/>
              </a:rPr>
            </a:br>
            <a:r>
              <a:rPr lang="en-US" sz="1600">
                <a:effectLst/>
              </a:rPr>
              <a:t>Michalous, “</a:t>
            </a:r>
            <a:r>
              <a:rPr lang="en-US" sz="1600" i="1">
                <a:effectLst/>
              </a:rPr>
              <a:t>Climatic Sculptureality</a:t>
            </a:r>
            <a:r>
              <a:rPr lang="en-US" sz="1600">
                <a:effectLst/>
              </a:rPr>
              <a:t>”  </a:t>
            </a:r>
            <a:br>
              <a:rPr lang="en-US" sz="1600">
                <a:effectLst/>
              </a:rPr>
            </a:br>
            <a:r>
              <a:rPr lang="en-US" sz="1600">
                <a:effectLst/>
              </a:rPr>
              <a:t>Silica aerogel, LED light, glass, 20 x 20 x 10cm.</a:t>
            </a:r>
            <a:br>
              <a:rPr lang="en-US" sz="1600">
                <a:effectLst/>
              </a:rPr>
            </a:br>
            <a:r>
              <a:rPr lang="en-US" sz="1600">
                <a:effectLst/>
              </a:rPr>
              <a:t>@ Michalous, 2009. </a:t>
            </a:r>
            <a:br>
              <a:rPr lang="en-US" sz="1600">
                <a:effectLst/>
              </a:rPr>
            </a:br>
            <a:r>
              <a:rPr lang="en-US" sz="1600">
                <a:effectLst/>
              </a:rPr>
              <a:t> </a:t>
            </a:r>
            <a:r>
              <a:rPr lang="en-US" sz="1600">
                <a:solidFill>
                  <a:schemeClr val="tx1"/>
                </a:solidFill>
                <a:effectLst/>
              </a:rPr>
              <a:t>  </a:t>
            </a:r>
            <a:r>
              <a:rPr lang="en-US" sz="1800">
                <a:solidFill>
                  <a:schemeClr val="tx1"/>
                </a:solidFill>
                <a:effectLst/>
              </a:rPr>
              <a:t> </a:t>
            </a:r>
            <a:r>
              <a:rPr lang="en-US" sz="1800">
                <a:effectLst/>
              </a:rPr>
              <a:t/>
            </a:r>
            <a:br>
              <a:rPr lang="en-US" sz="1800">
                <a:effectLst/>
              </a:rPr>
            </a:br>
            <a:r>
              <a:rPr lang="en-US" sz="1800">
                <a:effectLst/>
              </a:rPr>
              <a:t/>
            </a:r>
            <a:br>
              <a:rPr lang="en-US" sz="1800">
                <a:effectLst/>
              </a:rPr>
            </a:br>
            <a:endParaRPr lang="en-US" sz="1800"/>
          </a:p>
        </p:txBody>
      </p:sp>
      <p:pic>
        <p:nvPicPr>
          <p:cNvPr id="4" name="Picture 3" descr="MLD92F511DDH2G:Users:phdstudent:Desktop:GetFileAttachment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071" y="781461"/>
            <a:ext cx="4002827" cy="3474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phot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63509"/>
            <a:ext cx="794491" cy="7944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2868" y="283506"/>
            <a:ext cx="292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8764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091" y="4510870"/>
            <a:ext cx="6054033" cy="1631358"/>
          </a:xfrm>
        </p:spPr>
        <p:txBody>
          <a:bodyPr/>
          <a:lstStyle/>
          <a:p>
            <a:pPr marL="0" indent="0" algn="l">
              <a:buNone/>
            </a:pPr>
            <a:r>
              <a:rPr lang="en-US" sz="20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The aesthetics of ether – </a:t>
            </a:r>
            <a:br>
              <a:rPr lang="en-US" sz="20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0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	</a:t>
            </a:r>
            <a:r>
              <a:rPr lang="en-US" sz="16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an ethereal beauty of light, air and the spirit</a:t>
            </a:r>
            <a:br>
              <a:rPr lang="en-US" sz="16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0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20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8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Mack, “From cirrus to storm”  </a:t>
            </a:r>
            <a:r>
              <a:rPr lang="en-US" sz="16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16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6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Acrylic and oil medium, 122 x 122 cm, © Mack, 2016.   </a:t>
            </a:r>
          </a:p>
        </p:txBody>
      </p:sp>
      <p:pic>
        <p:nvPicPr>
          <p:cNvPr id="5" name="Picture 4" descr="MLD92F511DDH2G:Users:phdstudent:Desktop:2nd_Draft_25May :IMG_POP_May2016:IMG_0148a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390" y="417399"/>
            <a:ext cx="3779988" cy="37296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phot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9517"/>
            <a:ext cx="708483" cy="7084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2868" y="260825"/>
            <a:ext cx="292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953104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2991" y="5676515"/>
            <a:ext cx="5462862" cy="725592"/>
          </a:xfrm>
        </p:spPr>
        <p:txBody>
          <a:bodyPr/>
          <a:lstStyle/>
          <a:p>
            <a:pPr marL="0" indent="0" algn="l">
              <a:buNone/>
            </a:pPr>
            <a:r>
              <a:rPr lang="en-US" sz="18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 cloud made of millions of Monarch butterfies</a:t>
            </a:r>
          </a:p>
        </p:txBody>
      </p:sp>
      <p:pic>
        <p:nvPicPr>
          <p:cNvPr id="4" name="Picture 3" descr="butterflies-monarch-migartion-mexico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517" y="871738"/>
            <a:ext cx="3462661" cy="4611110"/>
          </a:xfrm>
          <a:prstGeom prst="rect">
            <a:avLst/>
          </a:prstGeom>
        </p:spPr>
      </p:pic>
      <p:pic>
        <p:nvPicPr>
          <p:cNvPr id="5" name="Picture 4" descr="phot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71122"/>
            <a:ext cx="786878" cy="7868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8197" y="274515"/>
            <a:ext cx="3998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04061" y="339410"/>
            <a:ext cx="3556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The Monarch butterfly migration</a:t>
            </a:r>
          </a:p>
        </p:txBody>
      </p:sp>
    </p:spTree>
    <p:extLst>
      <p:ext uri="{BB962C8B-B14F-4D97-AF65-F5344CB8AC3E}">
        <p14:creationId xmlns:p14="http://schemas.microsoft.com/office/powerpoint/2010/main" val="274499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53091" y="4274313"/>
            <a:ext cx="6089616" cy="1899694"/>
          </a:xfrm>
        </p:spPr>
        <p:txBody>
          <a:bodyPr/>
          <a:lstStyle/>
          <a:p>
            <a:pPr marL="0" indent="0" algn="l">
              <a:buNone/>
            </a:pPr>
            <a:r>
              <a:rPr lang="en-US" sz="2000">
                <a:effectLst/>
              </a:rPr>
              <a:t>Mack’s ‘The Butterfly’s Dream’  </a:t>
            </a:r>
            <a:r>
              <a:rPr lang="en-US" sz="1800">
                <a:effectLst/>
              </a:rPr>
              <a:t/>
            </a:r>
            <a:br>
              <a:rPr lang="en-US" sz="1800">
                <a:effectLst/>
              </a:rPr>
            </a:br>
            <a:r>
              <a:rPr lang="en-US" sz="1600">
                <a:effectLst/>
              </a:rPr>
              <a:t>Pencil, pastel and mixed media, © Mack, 2016.  </a:t>
            </a:r>
            <a:br>
              <a:rPr lang="en-US" sz="1600">
                <a:effectLst/>
              </a:rPr>
            </a:br>
            <a:r>
              <a:rPr lang="en-US" sz="1600">
                <a:effectLst/>
              </a:rPr>
              <a:t/>
            </a:r>
            <a:br>
              <a:rPr lang="en-US" sz="1600">
                <a:effectLst/>
              </a:rPr>
            </a:br>
            <a:r>
              <a:rPr lang="en-US" sz="1600">
                <a:effectLst/>
              </a:rPr>
              <a:t>It is depiction of a flying or reclining figure with wings.  This is a drawing of an image taken in board daylight.  It is an image of my shadow, or the self.  </a:t>
            </a:r>
            <a:r>
              <a:rPr lang="en-AU" sz="1600">
                <a:effectLst/>
              </a:rPr>
              <a:t/>
            </a:r>
            <a:br>
              <a:rPr lang="en-AU" sz="1600">
                <a:effectLst/>
              </a:rPr>
            </a:br>
            <a:r>
              <a:rPr lang="en-AU" sz="2000">
                <a:effectLst/>
              </a:rPr>
              <a:t>  </a:t>
            </a:r>
            <a:endParaRPr lang="en-US" sz="2000"/>
          </a:p>
        </p:txBody>
      </p:sp>
      <p:pic>
        <p:nvPicPr>
          <p:cNvPr id="4" name="Picture 3" descr="MLD92F511DDH2G:Users:phdstudent:Desktop:Screen shot 2016-05-31 at 11.44.22 AM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085" y="852956"/>
            <a:ext cx="4028634" cy="31090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phot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16301"/>
            <a:ext cx="741699" cy="7416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3555" y="260042"/>
            <a:ext cx="3998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641488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297" y="4046800"/>
            <a:ext cx="7053466" cy="2189253"/>
          </a:xfrm>
        </p:spPr>
        <p:txBody>
          <a:bodyPr/>
          <a:lstStyle/>
          <a:p>
            <a:pPr marL="0" indent="0" algn="l">
              <a:buNone/>
            </a:pPr>
            <a:r>
              <a:rPr lang="en-US" sz="18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/>
                <a:cs typeface="Bookman Old Style"/>
              </a:rPr>
              <a:t/>
            </a:r>
            <a:br>
              <a:rPr lang="en-US" sz="18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/>
                <a:cs typeface="Bookman Old Style"/>
              </a:rPr>
            </a:br>
            <a:r>
              <a:rPr lang="en-US" sz="1800" b="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dobe Caslon Pro Bold"/>
                <a:cs typeface="Adobe Caslon Pro Bold"/>
              </a:rPr>
              <a:t>Crepuscular rays fan out from clouds when viewed toward the sun, Tuscon photo </a:t>
            </a:r>
            <a:br>
              <a:rPr lang="en-US" sz="1800" b="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dobe Caslon Pro Bold"/>
                <a:cs typeface="Adobe Caslon Pro Bold"/>
              </a:rPr>
            </a:br>
            <a:r>
              <a:rPr lang="en-US" sz="1800" b="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dobe Caslon Pro Bold"/>
                <a:cs typeface="Adobe Caslon Pro Bold"/>
              </a:rPr>
              <a:t/>
            </a:r>
            <a:br>
              <a:rPr lang="en-US" sz="1800" b="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dobe Caslon Pro Bold"/>
                <a:cs typeface="Adobe Caslon Pro Bold"/>
              </a:rPr>
            </a:br>
            <a:r>
              <a:rPr lang="en-US" sz="1600" b="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dobe Caslon Pro Bold"/>
                <a:cs typeface="Adobe Caslon Pro Bold"/>
              </a:rPr>
              <a:t>Caspar David Friedrich, “Cross in the Mountain”, or “Tetschen Altar”  </a:t>
            </a:r>
            <a:br>
              <a:rPr lang="en-US" sz="1600" b="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dobe Caslon Pro Bold"/>
                <a:cs typeface="Adobe Caslon Pro Bold"/>
              </a:rPr>
            </a:br>
            <a:r>
              <a:rPr lang="en-US" sz="1600" b="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dobe Caslon Pro Bold"/>
                <a:cs typeface="Adobe Caslon Pro Bold"/>
              </a:rPr>
              <a:t>Oil on canvas, 115 x 110cm.  Galerie Neue Meister, Dresden. 1809.   </a:t>
            </a:r>
          </a:p>
        </p:txBody>
      </p:sp>
      <p:pic>
        <p:nvPicPr>
          <p:cNvPr id="4" name="Picture 3" descr="GetAttachmentThumbnai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96" y="727714"/>
            <a:ext cx="4383643" cy="32877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9946" y="727714"/>
            <a:ext cx="2373332" cy="3287731"/>
          </a:xfrm>
          <a:prstGeom prst="rect">
            <a:avLst/>
          </a:prstGeom>
        </p:spPr>
      </p:pic>
      <p:pic>
        <p:nvPicPr>
          <p:cNvPr id="6" name="Picture 5" descr="phot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986"/>
            <a:ext cx="624014" cy="6240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6109" y="197077"/>
            <a:ext cx="3998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02452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2343" y="4132096"/>
            <a:ext cx="7137848" cy="2094480"/>
          </a:xfrm>
        </p:spPr>
        <p:txBody>
          <a:bodyPr/>
          <a:lstStyle/>
          <a:p>
            <a:pPr marL="0" indent="0" algn="l">
              <a:buNone/>
            </a:pPr>
            <a:r>
              <a:rPr lang="en-US" sz="20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Lasers: the purest light  </a:t>
            </a:r>
            <a:r>
              <a:rPr lang="en-US" sz="16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16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6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/>
            </a:r>
            <a:br>
              <a:rPr lang="en-US" sz="16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6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Michalous, “Noli me Tangere” </a:t>
            </a:r>
            <a:br>
              <a:rPr lang="en-US" sz="16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1600">
                <a:ln w="1905"/>
                <a:solidFill>
                  <a:srgbClr val="59595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Silica aerogel, fabric, wooden box, LED and laser light, motor, remote controls, 120x50x20cm. © Michalous, 2010.  Travels one way to the Moon as part of the MoonArts project.   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736513" y="1348769"/>
            <a:ext cx="2251690" cy="1547556"/>
          </a:xfrm>
        </p:spPr>
        <p:txBody>
          <a:bodyPr/>
          <a:lstStyle/>
          <a:p>
            <a:r>
              <a:rPr lang="en-US"/>
              <a:t>Yani photo</a:t>
            </a:r>
          </a:p>
        </p:txBody>
      </p:sp>
      <p:pic>
        <p:nvPicPr>
          <p:cNvPr id="5" name="Picture 4" descr="GetAttachmentThumbnail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649" y="863811"/>
            <a:ext cx="858013" cy="1142873"/>
          </a:xfrm>
          <a:prstGeom prst="rect">
            <a:avLst/>
          </a:prstGeom>
        </p:spPr>
      </p:pic>
      <p:pic>
        <p:nvPicPr>
          <p:cNvPr id="6" name="Picture 5" descr="GetAttachmentThumbnail-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021" y="832048"/>
            <a:ext cx="4227091" cy="2818060"/>
          </a:xfrm>
          <a:prstGeom prst="rect">
            <a:avLst/>
          </a:prstGeom>
        </p:spPr>
      </p:pic>
      <p:pic>
        <p:nvPicPr>
          <p:cNvPr id="7" name="Picture 6" descr="phot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5710"/>
            <a:ext cx="662290" cy="662290"/>
          </a:xfrm>
          <a:prstGeom prst="rect">
            <a:avLst/>
          </a:prstGeom>
        </p:spPr>
      </p:pic>
      <p:pic>
        <p:nvPicPr>
          <p:cNvPr id="8" name="Picture 7" descr="moon_arts_3_400x225-min.jpg__800x450_q85_crop_upscale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670" y="2177458"/>
            <a:ext cx="2585265" cy="14542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6533" y="262769"/>
            <a:ext cx="3998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99920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70517" y="748455"/>
            <a:ext cx="6708475" cy="5082961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000" dirty="0"/>
              <a:t>Conclusion </a:t>
            </a:r>
            <a:r>
              <a:rPr lang="en-US" dirty="0"/>
              <a:t>   </a:t>
            </a:r>
          </a:p>
          <a:p>
            <a:pPr marL="45720" indent="0">
              <a:buNone/>
            </a:pPr>
            <a:endParaRPr lang="en-US" sz="1600" dirty="0"/>
          </a:p>
          <a:p>
            <a:pPr marL="45720" indent="0">
              <a:buNone/>
            </a:pPr>
            <a:r>
              <a:rPr lang="en-US" sz="1600" b="1" i="1" dirty="0" err="1"/>
              <a:t>Uranocatharsis</a:t>
            </a:r>
            <a:r>
              <a:rPr lang="en-US" sz="1600" b="1" dirty="0"/>
              <a:t> project: </a:t>
            </a:r>
          </a:p>
          <a:p>
            <a:pPr marL="365760" lvl="1" indent="0">
              <a:buNone/>
            </a:pPr>
            <a:r>
              <a:rPr lang="en-US" sz="1600" b="1" dirty="0" smtClean="0"/>
              <a:t>space </a:t>
            </a:r>
            <a:r>
              <a:rPr lang="en-US" sz="1600" b="1" dirty="0"/>
              <a:t>debris </a:t>
            </a:r>
            <a:r>
              <a:rPr lang="en-US" sz="1600" dirty="0"/>
              <a:t>as </a:t>
            </a:r>
            <a:r>
              <a:rPr lang="en-US" sz="1600" b="1" dirty="0"/>
              <a:t>cloud-sculptures</a:t>
            </a:r>
            <a:r>
              <a:rPr lang="en-US" sz="1600" dirty="0"/>
              <a:t> s</a:t>
            </a:r>
            <a:r>
              <a:rPr lang="en-US" sz="1600" dirty="0" smtClean="0"/>
              <a:t>hading </a:t>
            </a:r>
            <a:r>
              <a:rPr lang="en-US" sz="1600" dirty="0"/>
              <a:t>our overheated </a:t>
            </a:r>
          </a:p>
          <a:p>
            <a:pPr marL="365760" lvl="1" indent="0">
              <a:buNone/>
            </a:pPr>
            <a:r>
              <a:rPr lang="en-US" sz="1600" dirty="0"/>
              <a:t>planet   </a:t>
            </a:r>
          </a:p>
          <a:p>
            <a:pPr marL="365760" lvl="1" indent="0">
              <a:buNone/>
            </a:pPr>
            <a:endParaRPr lang="en-US" sz="1600" dirty="0"/>
          </a:p>
          <a:p>
            <a:pPr marL="640080" lvl="2" indent="0">
              <a:buNone/>
            </a:pPr>
            <a:r>
              <a:rPr lang="en-US" sz="1600" dirty="0"/>
              <a:t>2 problems of ecology + 2 unlimited artistic imaginations = A real solution?  </a:t>
            </a:r>
          </a:p>
          <a:p>
            <a:pPr marL="640080" lvl="2" indent="0">
              <a:buNone/>
            </a:pPr>
            <a:endParaRPr lang="en-US" sz="1600" dirty="0"/>
          </a:p>
          <a:p>
            <a:pPr marL="640080" lvl="2" indent="0">
              <a:buNone/>
            </a:pPr>
            <a:r>
              <a:rPr lang="en-US" sz="1600" dirty="0"/>
              <a:t>No answers by Art only questions </a:t>
            </a:r>
          </a:p>
          <a:p>
            <a:pPr marL="640080" lvl="2" indent="0">
              <a:buNone/>
            </a:pPr>
            <a:endParaRPr lang="en-US" sz="1600" dirty="0"/>
          </a:p>
          <a:p>
            <a:pPr marL="640080" lvl="2" indent="0">
              <a:buNone/>
            </a:pPr>
            <a:r>
              <a:rPr lang="en-US" sz="1600" dirty="0"/>
              <a:t>Art offers Mythology and science offers methodology  </a:t>
            </a:r>
          </a:p>
          <a:p>
            <a:pPr marL="365760" lvl="1" indent="0">
              <a:buNone/>
            </a:pPr>
            <a:endParaRPr lang="en-US" sz="1600" dirty="0"/>
          </a:p>
          <a:p>
            <a:pPr marL="45720" indent="0">
              <a:buNone/>
            </a:pPr>
            <a:endParaRPr lang="en-US" sz="1600" dirty="0"/>
          </a:p>
          <a:p>
            <a:pPr marL="45720" indent="0">
              <a:buNone/>
            </a:pPr>
            <a:endParaRPr lang="en-US" dirty="0"/>
          </a:p>
        </p:txBody>
      </p:sp>
      <p:pic>
        <p:nvPicPr>
          <p:cNvPr id="4" name="Picture 3" descr="pho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98243"/>
            <a:ext cx="859757" cy="85975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6793" y="226804"/>
            <a:ext cx="3998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/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403583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3544</TotalTime>
  <Words>226</Words>
  <Application>Microsoft Office PowerPoint</Application>
  <PresentationFormat>On-screen Show (4:3)</PresentationFormat>
  <Paragraphs>97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Slipstream</vt:lpstr>
      <vt:lpstr> Uranocatharsis project:   space debris as cloud-sculptures   shading our planet    5th International Conference on Earth Science  and Climate Change  Bangkok, Thailand   25th – 27th July, 2016        </vt:lpstr>
      <vt:lpstr>Alexander the Great &amp; Diogenes the philosopher  Louis Loeb, “Alexander and Diogenes”, lithograph, published  in Century Magazine, 1898.    John William Waterhouse, “Diogenes”, Oil on canvas, 208.3 x 134.6 cm., 1882.  Art Gallery of New South Wales, Australia.    </vt:lpstr>
      <vt:lpstr>The Allegory of the cave – Plato      </vt:lpstr>
      <vt:lpstr>Space debris (1961 – 2013)    http://dcc.umd.edu/portfolio/cklug/2015/11/23/first-blog-post/     </vt:lpstr>
      <vt:lpstr>Junk sculpture by Noble and Webster  Artist’s self portrait made with trash, two stuffed seagulls and a light projector.</vt:lpstr>
      <vt:lpstr>Mack, “The Spinning Top”   Acrylic and oil medium, 122 x 122cm, © Mack 2016.</vt:lpstr>
      <vt:lpstr>Michalous, “Stairway to heaven”   Silica aerogel, golden leaf, aluminium, © Michalous, 2011.  </vt:lpstr>
      <vt:lpstr>Rayleigh and Mie scattering phenomena on Silica Aerogel   Michalous, “Climatic Sculptureality”   Silica aerogel, LED light, glass, 20 x 20 x 10cm. @ Michalous, 2009.        </vt:lpstr>
      <vt:lpstr>The aesthetics of ether –   an ethereal beauty of light, air and the spirit  Mack, “From cirrus to storm”   Acrylic and oil medium, 122 x 122 cm, © Mack, 2016.   </vt:lpstr>
      <vt:lpstr>A cloud made of millions of Monarch butterfies</vt:lpstr>
      <vt:lpstr>Mack’s ‘The Butterfly’s Dream’   Pencil, pastel and mixed media, © Mack, 2016.    It is depiction of a flying or reclining figure with wings.  This is a drawing of an image taken in board daylight.  It is an image of my shadow, or the self.     </vt:lpstr>
      <vt:lpstr> Crepuscular rays fan out from clouds when viewed toward the sun, Tuscon photo   Caspar David Friedrich, “Cross in the Mountain”, or “Tetschen Altar”   Oil on canvas, 115 x 110cm.  Galerie Neue Meister, Dresden. 1809.   </vt:lpstr>
      <vt:lpstr>Lasers: the purest light    Michalous, “Noli me Tangere”  Silica aerogel, fabric, wooden box, LED and laser light, motor, remote controls, 120x50x20cm. © Michalous, 2010.  Travels one way to the Moon as part of the MoonArts project.     </vt:lpstr>
      <vt:lpstr>PowerPoint Presentation</vt:lpstr>
    </vt:vector>
  </TitlesOfParts>
  <Company>Charles Darwin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Uranocatharsis project:   space debris as cloud-sculptures   shading our planet   A paper for the 5th International Conference on Earth Science  and Climate Change  Bangkok, Thailand   25th – 27th July, 2016        School of Visual Arts Darwin, Australia</dc:title>
  <dc:creator>PHDstudent</dc:creator>
  <cp:lastModifiedBy>omics</cp:lastModifiedBy>
  <cp:revision>177</cp:revision>
  <dcterms:created xsi:type="dcterms:W3CDTF">2016-06-08T00:18:41Z</dcterms:created>
  <dcterms:modified xsi:type="dcterms:W3CDTF">2016-07-26T01:01:32Z</dcterms:modified>
</cp:coreProperties>
</file>