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43"/>
  </p:notesMasterIdLst>
  <p:handoutMasterIdLst>
    <p:handoutMasterId r:id="rId44"/>
  </p:handoutMasterIdLst>
  <p:sldIdLst>
    <p:sldId id="1500" r:id="rId2"/>
    <p:sldId id="1504" r:id="rId3"/>
    <p:sldId id="1501" r:id="rId4"/>
    <p:sldId id="1434" r:id="rId5"/>
    <p:sldId id="1483" r:id="rId6"/>
    <p:sldId id="1435" r:id="rId7"/>
    <p:sldId id="1508" r:id="rId8"/>
    <p:sldId id="1436" r:id="rId9"/>
    <p:sldId id="1502" r:id="rId10"/>
    <p:sldId id="1438" r:id="rId11"/>
    <p:sldId id="1509" r:id="rId12"/>
    <p:sldId id="1510" r:id="rId13"/>
    <p:sldId id="1532" r:id="rId14"/>
    <p:sldId id="1484" r:id="rId15"/>
    <p:sldId id="1485" r:id="rId16"/>
    <p:sldId id="1497" r:id="rId17"/>
    <p:sldId id="1489" r:id="rId18"/>
    <p:sldId id="1490" r:id="rId19"/>
    <p:sldId id="1492" r:id="rId20"/>
    <p:sldId id="1512" r:id="rId21"/>
    <p:sldId id="1511" r:id="rId22"/>
    <p:sldId id="1513" r:id="rId23"/>
    <p:sldId id="1514" r:id="rId24"/>
    <p:sldId id="1515" r:id="rId25"/>
    <p:sldId id="1516" r:id="rId26"/>
    <p:sldId id="1517" r:id="rId27"/>
    <p:sldId id="1518" r:id="rId28"/>
    <p:sldId id="1519" r:id="rId29"/>
    <p:sldId id="1521" r:id="rId30"/>
    <p:sldId id="1520" r:id="rId31"/>
    <p:sldId id="1523" r:id="rId32"/>
    <p:sldId id="1522" r:id="rId33"/>
    <p:sldId id="1525" r:id="rId34"/>
    <p:sldId id="1526" r:id="rId35"/>
    <p:sldId id="1527" r:id="rId36"/>
    <p:sldId id="1528" r:id="rId37"/>
    <p:sldId id="1529" r:id="rId38"/>
    <p:sldId id="1530" r:id="rId39"/>
    <p:sldId id="1531" r:id="rId40"/>
    <p:sldId id="1496" r:id="rId41"/>
    <p:sldId id="1499" r:id="rId42"/>
  </p:sldIdLst>
  <p:sldSz cx="10287000" cy="6858000" type="35mm"/>
  <p:notesSz cx="6662738" cy="9926638"/>
  <p:kinsoku lang="zh-CN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2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2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2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2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2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2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2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2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2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736">
          <p15:clr>
            <a:srgbClr val="A4A3A4"/>
          </p15:clr>
        </p15:guide>
        <p15:guide id="2" pos="321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6">
          <p15:clr>
            <a:srgbClr val="A4A3A4"/>
          </p15:clr>
        </p15:guide>
        <p15:guide id="2" pos="209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en, Ruoling" initials="CR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0128"/>
    <a:srgbClr val="6FFFEF"/>
    <a:srgbClr val="00FF00"/>
    <a:srgbClr val="676767"/>
    <a:srgbClr val="CECECE"/>
    <a:srgbClr val="07276F"/>
    <a:srgbClr val="9999FF"/>
    <a:srgbClr val="AF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50" autoAdjust="0"/>
    <p:restoredTop sz="75904" autoAdjust="0"/>
  </p:normalViewPr>
  <p:slideViewPr>
    <p:cSldViewPr>
      <p:cViewPr>
        <p:scale>
          <a:sx n="61" d="100"/>
          <a:sy n="61" d="100"/>
        </p:scale>
        <p:origin x="-1458" y="-156"/>
      </p:cViewPr>
      <p:guideLst>
        <p:guide orient="horz" pos="2736"/>
        <p:guide pos="3216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4752"/>
    </p:cViewPr>
  </p:sorterViewPr>
  <p:notesViewPr>
    <p:cSldViewPr>
      <p:cViewPr>
        <p:scale>
          <a:sx n="75" d="100"/>
          <a:sy n="75" d="100"/>
        </p:scale>
        <p:origin x="-1452" y="72"/>
      </p:cViewPr>
      <p:guideLst>
        <p:guide orient="horz" pos="3126"/>
        <p:guide pos="209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50903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22313" y="865188"/>
            <a:ext cx="5218112" cy="3479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719638"/>
            <a:ext cx="4887912" cy="41735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4296" tIns="46321" rIns="94296" bIns="463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 noProof="0"/>
              <a:t>Click to edit Master notes styles</a:t>
            </a:r>
          </a:p>
          <a:p>
            <a:pPr lvl="0"/>
            <a:r>
              <a:rPr lang="en-GB" altLang="zh-CN" noProof="0"/>
              <a:t>Second Level</a:t>
            </a:r>
          </a:p>
          <a:p>
            <a:pPr lvl="0"/>
            <a:r>
              <a:rPr lang="en-GB" altLang="zh-CN" noProof="0"/>
              <a:t>Third Level</a:t>
            </a:r>
          </a:p>
          <a:p>
            <a:pPr lvl="0"/>
            <a:r>
              <a:rPr lang="en-GB" altLang="zh-CN" noProof="0"/>
              <a:t>Fourth Level</a:t>
            </a:r>
          </a:p>
          <a:p>
            <a:pPr lvl="0"/>
            <a:r>
              <a:rPr lang="en-GB" altLang="zh-CN" noProof="0"/>
              <a:t>Fifth Level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157913" y="9520238"/>
            <a:ext cx="436562" cy="32385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94296" tIns="46321" rIns="94296" bIns="46321" anchor="ctr">
            <a:spAutoFit/>
          </a:bodyPr>
          <a:lstStyle/>
          <a:p>
            <a:pPr algn="r" defTabSz="952947">
              <a:defRPr/>
            </a:pPr>
            <a:fld id="{01FF97D3-1796-4A9E-917D-FBCE0F695F0E}" type="slidenum">
              <a:rPr lang="zh-CN" altLang="en-GB" sz="15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pPr algn="r" defTabSz="952947">
                <a:defRPr/>
              </a:pPr>
              <a:t>‹#›</a:t>
            </a:fld>
            <a:endParaRPr lang="en-GB" altLang="zh-CN" sz="15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8842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93763" y="4724400"/>
            <a:ext cx="4883150" cy="4173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400" dirty="0"/>
          </a:p>
          <a:p>
            <a:pPr>
              <a:spcBef>
                <a:spcPct val="0"/>
              </a:spcBef>
            </a:pPr>
            <a:endParaRPr lang="en-US" altLang="en-US" sz="2400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6861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3084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000" y="4719638"/>
            <a:ext cx="4884738" cy="4176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lvl="1" algn="just">
              <a:spcBef>
                <a:spcPct val="0"/>
              </a:spcBef>
            </a:pPr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000" y="4719638"/>
            <a:ext cx="4884738" cy="4176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742950" marR="0" lvl="1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zh-CN" sz="1200" dirty="0">
                <a:solidFill>
                  <a:schemeClr val="tx1"/>
                </a:solidFill>
                <a:ea typeface="SimSun" pitchFamily="2" charset="-122"/>
              </a:rPr>
              <a:t>52% urban participants.</a:t>
            </a:r>
            <a:endParaRPr lang="en-US" altLang="zh-CN" sz="1200" dirty="0">
              <a:solidFill>
                <a:schemeClr val="tx1"/>
              </a:solidFill>
              <a:ea typeface="SimSun" pitchFamily="2" charset="-122"/>
            </a:endParaRPr>
          </a:p>
          <a:p>
            <a:pPr lvl="1" algn="just">
              <a:spcBef>
                <a:spcPct val="0"/>
              </a:spcBef>
            </a:pPr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000" y="4719638"/>
            <a:ext cx="4884738" cy="4176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spcBef>
                <a:spcPct val="0"/>
              </a:spcBef>
            </a:pPr>
            <a:r>
              <a:rPr lang="en-GB" sz="2400" baseline="0" dirty="0">
                <a:solidFill>
                  <a:srgbClr val="FFFF00"/>
                </a:solidFill>
              </a:rPr>
              <a:t>Other variables included; </a:t>
            </a:r>
            <a:r>
              <a:rPr lang="en-GB" sz="2400" dirty="0">
                <a:solidFill>
                  <a:srgbClr val="FFFF00"/>
                </a:solidFill>
              </a:rPr>
              <a:t>age, sex, education level, urban-rural areas, smoking status, alcohol drinking, marital status, hypertension, diabetes, stroke and heart disease at baseline. </a:t>
            </a:r>
            <a:endParaRPr lang="en-US" altLang="en-US" sz="2400" dirty="0">
              <a:solidFill>
                <a:schemeClr val="tx2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000" y="4719638"/>
            <a:ext cx="4884738" cy="4176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lvl="1"/>
            <a:r>
              <a:rPr lang="en-US" altLang="en-US" dirty="0"/>
              <a:t>The 257 diagnosed with dementia at</a:t>
            </a:r>
            <a:r>
              <a:rPr lang="en-US" altLang="en-US" baseline="0" dirty="0"/>
              <a:t> baseline were excluded, leaving 3,079 for the study</a:t>
            </a:r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000" y="4719638"/>
            <a:ext cx="4884738" cy="4176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lvl="1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000" y="4719638"/>
            <a:ext cx="4884738" cy="4176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1200" dirty="0"/>
              <a:t>Out of 3079 participants, 257 people were lost to follow up and 2755 were left at end line (Dec 2011)</a:t>
            </a:r>
          </a:p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1200" dirty="0"/>
              <a:t>Out of 3079 participants, 257 people were lost to follow up and 2755 were left at end line (Dec 2011)</a:t>
            </a:r>
          </a:p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1200" dirty="0"/>
              <a:t>Out of 3079 participants, 257 people were lost to follow up and 2755 were left at end line (Dec 2011)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altLang="en-US" sz="1200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/>
              <a:t>Findings suggested a reduction of dementia risk by </a:t>
            </a:r>
            <a:r>
              <a:rPr lang="en-US" altLang="en-US" sz="1200" dirty="0">
                <a:solidFill>
                  <a:srgbClr val="FFFF00"/>
                </a:solidFill>
              </a:rPr>
              <a:t>11%</a:t>
            </a:r>
            <a:r>
              <a:rPr lang="en-US" altLang="en-US" sz="1200" dirty="0"/>
              <a:t>, </a:t>
            </a:r>
            <a:r>
              <a:rPr lang="en-US" altLang="en-US" sz="1200" dirty="0">
                <a:solidFill>
                  <a:srgbClr val="FFFF00"/>
                </a:solidFill>
              </a:rPr>
              <a:t>6%</a:t>
            </a:r>
            <a:r>
              <a:rPr lang="en-US" altLang="en-US" sz="1200" dirty="0"/>
              <a:t> and </a:t>
            </a:r>
            <a:r>
              <a:rPr lang="en-US" altLang="en-US" sz="1200" dirty="0">
                <a:solidFill>
                  <a:srgbClr val="FFFF00"/>
                </a:solidFill>
              </a:rPr>
              <a:t>7%</a:t>
            </a:r>
            <a:r>
              <a:rPr lang="en-US" altLang="en-US" sz="1200" dirty="0"/>
              <a:t> for overweight, obesity and underweight </a:t>
            </a:r>
            <a:r>
              <a:rPr lang="en-GB" altLang="en-US" sz="1200" dirty="0"/>
              <a:t>BMI </a:t>
            </a:r>
            <a:r>
              <a:rPr lang="en-US" altLang="en-US" sz="1200" dirty="0"/>
              <a:t>respectively, compared to normal BMI.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1200" dirty="0"/>
              <a:t>Out of 3079 participants, 257 people were lost to follow up and 2755 were left at end line (Dec 2011)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altLang="en-US" sz="1200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/>
              <a:t>Findings suggested a reduction of dementia risk by </a:t>
            </a:r>
            <a:r>
              <a:rPr lang="en-US" altLang="en-US" sz="1200" dirty="0">
                <a:solidFill>
                  <a:srgbClr val="FFFF00"/>
                </a:solidFill>
              </a:rPr>
              <a:t>11%</a:t>
            </a:r>
            <a:r>
              <a:rPr lang="en-US" altLang="en-US" sz="1200" dirty="0"/>
              <a:t>, </a:t>
            </a:r>
            <a:r>
              <a:rPr lang="en-US" altLang="en-US" sz="1200" dirty="0">
                <a:solidFill>
                  <a:srgbClr val="FFFF00"/>
                </a:solidFill>
              </a:rPr>
              <a:t>6%</a:t>
            </a:r>
            <a:r>
              <a:rPr lang="en-US" altLang="en-US" sz="1200" dirty="0"/>
              <a:t> and </a:t>
            </a:r>
            <a:r>
              <a:rPr lang="en-US" altLang="en-US" sz="1200" dirty="0">
                <a:solidFill>
                  <a:srgbClr val="FFFF00"/>
                </a:solidFill>
              </a:rPr>
              <a:t>7%</a:t>
            </a:r>
            <a:r>
              <a:rPr lang="en-US" altLang="en-US" sz="1200" dirty="0"/>
              <a:t> for overweight, obesity and underweight </a:t>
            </a:r>
            <a:r>
              <a:rPr lang="en-GB" altLang="en-US" sz="1200" dirty="0"/>
              <a:t>BMI </a:t>
            </a:r>
            <a:r>
              <a:rPr lang="en-US" altLang="en-US" sz="1200" dirty="0"/>
              <a:t>respectively, compared to normal BMI. </a:t>
            </a:r>
          </a:p>
        </p:txBody>
      </p:sp>
    </p:spTree>
    <p:extLst>
      <p:ext uri="{BB962C8B-B14F-4D97-AF65-F5344CB8AC3E}">
        <p14:creationId xmlns:p14="http://schemas.microsoft.com/office/powerpoint/2010/main" val="17642291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000" y="4719638"/>
            <a:ext cx="4884738" cy="4176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lvl="1" algn="just">
              <a:spcBef>
                <a:spcPct val="0"/>
              </a:spcBef>
            </a:pPr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000" y="4719638"/>
            <a:ext cx="4884738" cy="4176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000" y="4719638"/>
            <a:ext cx="4884738" cy="4176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buNone/>
            </a:pPr>
            <a:r>
              <a:rPr lang="en-US" sz="1200" dirty="0"/>
              <a:t>Conference abstracts and unpublished sources were also searched.</a:t>
            </a:r>
          </a:p>
          <a:p>
            <a:pPr>
              <a:buNone/>
            </a:pPr>
            <a:endParaRPr lang="en-GB" sz="1200" dirty="0"/>
          </a:p>
          <a:p>
            <a:pPr>
              <a:buNone/>
            </a:pPr>
            <a:r>
              <a:rPr lang="en-GB" sz="1200" dirty="0"/>
              <a:t>References from those articles were manually searched to identify further papers. </a:t>
            </a:r>
          </a:p>
          <a:p>
            <a:pPr>
              <a:spcBef>
                <a:spcPct val="0"/>
              </a:spcBef>
            </a:pPr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Hope that in </a:t>
            </a:r>
            <a:r>
              <a:rPr lang="en-US" altLang="en-US"/>
              <a:t>future </a:t>
            </a:r>
            <a:endParaRPr lang="en-US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028063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390819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611019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331019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763380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66587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304247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528833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28491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67456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179611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9752350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600623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56446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02583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Two studies;</a:t>
            </a:r>
            <a:r>
              <a:rPr lang="en-US" altLang="en-US" baseline="0" dirty="0"/>
              <a:t> Hayden et al (2007) and Lunchsinger et al (2007) had BMI reference categories different from all the other studies.  </a:t>
            </a:r>
          </a:p>
          <a:p>
            <a:endParaRPr lang="en-US" altLang="en-US" baseline="0" dirty="0"/>
          </a:p>
          <a:p>
            <a:r>
              <a:rPr lang="en-US" altLang="en-US" baseline="0" dirty="0"/>
              <a:t>Hayden et al (2006) used underweight/Normal/overweight (all three) as reference category in a study of Obese BMI and dementia. Findings showed Obese BMI significantly predict dementia ( RR 1.76, 95%CI: 1.03-2.88)</a:t>
            </a:r>
          </a:p>
          <a:p>
            <a:endParaRPr lang="en-US" altLang="en-US" baseline="0" dirty="0"/>
          </a:p>
          <a:p>
            <a:r>
              <a:rPr lang="en-US" altLang="en-US" baseline="0" dirty="0"/>
              <a:t>Lunchsinger et al (2007) used underweight as reference category. Findings showed RR (95%CI) was 0.8 (0.5-1.2) in people with Obese BMI, 0.6 (0.4-0.9) in overweight  and 0.7 (0.5-1.0) in those with normal  BMI. Though it was only significant in people with Overweight BMI.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851151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754330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1804686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425071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308508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2313" y="865188"/>
            <a:ext cx="5218112" cy="34798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8469" y="4719144"/>
            <a:ext cx="4885800" cy="417652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0" indent="0">
              <a:spcBef>
                <a:spcPct val="0"/>
              </a:spcBef>
              <a:buFontTx/>
              <a:buNone/>
            </a:pPr>
            <a:r>
              <a:rPr lang="en-US" sz="2400" dirty="0">
                <a:solidFill>
                  <a:schemeClr val="tx2"/>
                </a:solidFill>
                <a:latin typeface="Arial" pitchFamily="34" charset="0"/>
              </a:rPr>
              <a:t>Long-term effect, probably</a:t>
            </a:r>
            <a:r>
              <a:rPr lang="en-US" sz="2400" baseline="0" dirty="0">
                <a:solidFill>
                  <a:schemeClr val="tx2"/>
                </a:solidFill>
                <a:latin typeface="Arial" pitchFamily="34" charset="0"/>
              </a:rPr>
              <a:t> due to long-term care</a:t>
            </a:r>
            <a:endParaRPr lang="en-US" sz="2400" dirty="0">
              <a:solidFill>
                <a:schemeClr val="tx2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29238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41288" y="6384925"/>
            <a:ext cx="25114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600">
                <a:solidFill>
                  <a:schemeClr val="tx2"/>
                </a:solidFill>
                <a:latin typeface="Arial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Arial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Arial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Arial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46013064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40538"/>
            </a:gs>
            <a:gs pos="100000">
              <a:srgbClr val="080B7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57300" y="40005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7300" y="1771650"/>
            <a:ext cx="7772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/>
              <a:t>Click to edit Master text styles</a:t>
            </a:r>
          </a:p>
          <a:p>
            <a:pPr lvl="1"/>
            <a:r>
              <a:rPr lang="en-GB" altLang="zh-CN"/>
              <a:t>Second Level</a:t>
            </a:r>
          </a:p>
          <a:p>
            <a:pPr lvl="2"/>
            <a:r>
              <a:rPr lang="en-GB" altLang="zh-CN"/>
              <a:t>Third Level</a:t>
            </a:r>
          </a:p>
          <a:p>
            <a:pPr lvl="3"/>
            <a:r>
              <a:rPr lang="en-GB" altLang="zh-CN"/>
              <a:t>Fourth Level</a:t>
            </a:r>
          </a:p>
          <a:p>
            <a:pPr lvl="4"/>
            <a:r>
              <a:rPr lang="en-GB" altLang="zh-CN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0" r:id="rId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Font typeface="Wingdings" pitchFamily="2" charset="2"/>
        <a:buChar char="w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Monotype Sorts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1.bin"/><Relationship Id="rId4" Type="http://schemas.openxmlformats.org/officeDocument/2006/relationships/hyperlink" Target="http://www.wlv.ac.uk/chsci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mailto:I.M.Danat@wlv.ac.uk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3560763" y="6248400"/>
            <a:ext cx="31670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100000"/>
              <a:buFont typeface="Wingdings" pitchFamily="2" charset="2"/>
              <a:buChar char="w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dirty="0">
              <a:solidFill>
                <a:schemeClr val="tx2"/>
              </a:solidFill>
            </a:endParaRP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3560763" y="6248400"/>
            <a:ext cx="31670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100000"/>
              <a:buFont typeface="Wingdings" pitchFamily="2" charset="2"/>
              <a:buChar char="w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dirty="0">
              <a:solidFill>
                <a:schemeClr val="tx2"/>
              </a:solidFill>
            </a:endParaRPr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346075" y="3254375"/>
            <a:ext cx="9505950" cy="284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100000"/>
              <a:buFont typeface="Wingdings" pitchFamily="2" charset="2"/>
              <a:buChar char="w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54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4101" name="Text Box 12"/>
          <p:cNvSpPr txBox="1">
            <a:spLocks noChangeArrowheads="1"/>
          </p:cNvSpPr>
          <p:nvPr/>
        </p:nvSpPr>
        <p:spPr bwMode="auto">
          <a:xfrm>
            <a:off x="206375" y="4365104"/>
            <a:ext cx="990567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100000"/>
              <a:buFont typeface="Wingdings" pitchFamily="2" charset="2"/>
              <a:buChar char="w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 b="1" u="sng" dirty="0">
                <a:cs typeface="Arial" charset="0"/>
              </a:rPr>
              <a:t>Isaac M Danat</a:t>
            </a:r>
            <a:r>
              <a:rPr lang="en-GB" altLang="en-US" sz="2000" b="1" dirty="0">
                <a:cs typeface="Arial" charset="0"/>
              </a:rPr>
              <a:t>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i="1" dirty="0"/>
              <a:t> </a:t>
            </a:r>
            <a:r>
              <a:rPr lang="en-GB" sz="2000" i="1" dirty="0"/>
              <a:t>MPH, MBA, </a:t>
            </a:r>
            <a:r>
              <a:rPr lang="en-GB" altLang="en-US" sz="2000" dirty="0">
                <a:solidFill>
                  <a:srgbClr val="FFFF00"/>
                </a:solidFill>
                <a:cs typeface="Arial" charset="0"/>
              </a:rPr>
              <a:t>PhD student </a:t>
            </a:r>
            <a:r>
              <a:rPr lang="en-GB" altLang="en-US" sz="2000" dirty="0">
                <a:cs typeface="Arial" charset="0"/>
              </a:rPr>
              <a:t>in Epidemiology and global Health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 b="1" u="sng" dirty="0">
                <a:cs typeface="Arial" charset="0"/>
              </a:rPr>
              <a:t>Ruoling Chen</a:t>
            </a:r>
            <a:r>
              <a:rPr lang="en-GB" altLang="en-US" sz="2400" b="1" dirty="0">
                <a:cs typeface="Arial" charset="0"/>
              </a:rPr>
              <a:t>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GB" sz="2000" i="1" dirty="0" err="1"/>
              <a:t>MBChB</a:t>
            </a:r>
            <a:r>
              <a:rPr lang="en-GB" sz="2000" i="1" dirty="0"/>
              <a:t>, MSc (Med Stats), PhD (</a:t>
            </a:r>
            <a:r>
              <a:rPr lang="en-GB" sz="2000" i="1" dirty="0" err="1"/>
              <a:t>Epid</a:t>
            </a:r>
            <a:r>
              <a:rPr lang="en-GB" sz="2000" i="1" dirty="0"/>
              <a:t>), FRSM</a:t>
            </a:r>
            <a:r>
              <a:rPr lang="en-GB" altLang="en-US" sz="2000" b="1" dirty="0">
                <a:cs typeface="Arial" charset="0"/>
              </a:rPr>
              <a:t>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000" dirty="0">
                <a:cs typeface="Arial" charset="0"/>
              </a:rPr>
              <a:t>Reader in Public Health and Epidemiology, and </a:t>
            </a:r>
            <a:r>
              <a:rPr lang="en-GB" altLang="en-US" sz="2000" dirty="0">
                <a:solidFill>
                  <a:srgbClr val="FFFF00"/>
                </a:solidFill>
                <a:cs typeface="Arial" charset="0"/>
              </a:rPr>
              <a:t>PhD Supervisor</a:t>
            </a:r>
            <a:endParaRPr lang="en-GB" altLang="en-US" sz="2400" dirty="0">
              <a:cs typeface="Arial" charset="0"/>
            </a:endParaRPr>
          </a:p>
        </p:txBody>
      </p:sp>
      <p:sp>
        <p:nvSpPr>
          <p:cNvPr id="4103" name="AutoShape 2"/>
          <p:cNvSpPr>
            <a:spLocks noChangeArrowheads="1"/>
          </p:cNvSpPr>
          <p:nvPr/>
        </p:nvSpPr>
        <p:spPr bwMode="auto">
          <a:xfrm>
            <a:off x="1246188" y="1700213"/>
            <a:ext cx="7065962" cy="609600"/>
          </a:xfrm>
          <a:prstGeom prst="flowChartAlternateProcess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100000"/>
              <a:buFont typeface="Wingdings" pitchFamily="2" charset="2"/>
              <a:buChar char="w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tx2"/>
              </a:solidFill>
            </a:endParaRP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1398588" y="1773238"/>
            <a:ext cx="59393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100000"/>
              <a:buFont typeface="Wingdings" pitchFamily="2" charset="2"/>
              <a:buChar char="w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zh-CN" sz="2400" b="1" dirty="0">
                <a:latin typeface="Times New Roman" pitchFamily="18" charset="0"/>
                <a:ea typeface="SimSun" pitchFamily="2" charset="-122"/>
              </a:rPr>
              <a:t>Faculty of Education, Health and Wellbeing</a:t>
            </a:r>
            <a:endParaRPr lang="en-GB" altLang="zh-CN" sz="2400" b="1" dirty="0">
              <a:solidFill>
                <a:schemeClr val="tx2"/>
              </a:solidFill>
              <a:latin typeface="Times New Roman" pitchFamily="18" charset="0"/>
              <a:ea typeface="SimSun" pitchFamily="2" charset="-122"/>
            </a:endParaRPr>
          </a:p>
        </p:txBody>
      </p:sp>
      <p:sp>
        <p:nvSpPr>
          <p:cNvPr id="4105" name="Line 9"/>
          <p:cNvSpPr>
            <a:spLocks noChangeShapeType="1"/>
          </p:cNvSpPr>
          <p:nvPr/>
        </p:nvSpPr>
        <p:spPr bwMode="auto">
          <a:xfrm>
            <a:off x="0" y="2060575"/>
            <a:ext cx="12461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06" name="Text Box 11"/>
          <p:cNvSpPr txBox="1">
            <a:spLocks noChangeArrowheads="1"/>
          </p:cNvSpPr>
          <p:nvPr/>
        </p:nvSpPr>
        <p:spPr bwMode="auto">
          <a:xfrm>
            <a:off x="206375" y="476672"/>
            <a:ext cx="842570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100000"/>
              <a:buFont typeface="Wingdings" pitchFamily="2" charset="2"/>
              <a:buChar char="w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zh-CN" sz="4400" dirty="0">
                <a:latin typeface="Times New Roman" pitchFamily="18" charset="0"/>
                <a:ea typeface="SimSun" pitchFamily="2" charset="-122"/>
              </a:rPr>
              <a:t>  University of Wolverhampton, UK</a:t>
            </a:r>
          </a:p>
        </p:txBody>
      </p:sp>
      <p:sp>
        <p:nvSpPr>
          <p:cNvPr id="4107" name="Line 9"/>
          <p:cNvSpPr>
            <a:spLocks noChangeShapeType="1"/>
          </p:cNvSpPr>
          <p:nvPr/>
        </p:nvSpPr>
        <p:spPr bwMode="auto">
          <a:xfrm flipV="1">
            <a:off x="8312150" y="2060575"/>
            <a:ext cx="19748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4108" name="Object 22">
            <a:hlinkClick r:id="rId4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9620590"/>
              </p:ext>
            </p:extLst>
          </p:nvPr>
        </p:nvGraphicFramePr>
        <p:xfrm>
          <a:off x="8373268" y="281161"/>
          <a:ext cx="1852613" cy="1160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1" name="Photo Editor Photo" r:id="rId5" imgW="5466667" imgH="2314286" progId="MSPhotoEd.3">
                  <p:embed/>
                </p:oleObj>
              </mc:Choice>
              <mc:Fallback>
                <p:oleObj name="Photo Editor Photo" r:id="rId5" imgW="5466667" imgH="2314286" progId="MSPhotoEd.3">
                  <p:embed/>
                  <p:pic>
                    <p:nvPicPr>
                      <p:cNvPr id="4108" name="Object 22">
                        <a:hlinkClick r:id="rId4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73268" y="281161"/>
                        <a:ext cx="1852613" cy="1160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206375" y="2420888"/>
            <a:ext cx="9793288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l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100000"/>
              <a:buFont typeface="Wingdings" pitchFamily="2" charset="2"/>
              <a:buChar char="w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/>
              <a:buChar char="l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0" b="1" dirty="0">
                <a:solidFill>
                  <a:srgbClr val="FFFF00"/>
                </a:solidFill>
                <a:latin typeface="Times New Roman" pitchFamily="18" charset="0"/>
              </a:rPr>
              <a:t>Prediction of body mass index in old age to dementia risk: 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altLang="en-US" sz="2400" b="1" i="1" dirty="0">
                <a:solidFill>
                  <a:srgbClr val="FFFF00"/>
                </a:solidFill>
                <a:latin typeface="Times New Roman" pitchFamily="18" charset="0"/>
              </a:rPr>
              <a:t>A new cohort study from China and a systematic literature</a:t>
            </a:r>
            <a:r>
              <a:rPr lang="en-GB" altLang="en-US" sz="2400" b="1" dirty="0">
                <a:solidFill>
                  <a:srgbClr val="FFFF00"/>
                </a:solidFill>
                <a:latin typeface="Times New Roman" pitchFamily="18" charset="0"/>
                <a:ea typeface="SimSun" pitchFamily="2" charset="-122"/>
              </a:rPr>
              <a:t> review</a:t>
            </a:r>
            <a:endParaRPr lang="en-GB" altLang="zh-CN" sz="2400" b="1" dirty="0">
              <a:solidFill>
                <a:srgbClr val="FFFF00"/>
              </a:solidFill>
              <a:latin typeface="Times New Roman" pitchFamily="18" charset="0"/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212623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150938" y="188640"/>
            <a:ext cx="69088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Background</a:t>
            </a:r>
          </a:p>
        </p:txBody>
      </p:sp>
      <p:sp>
        <p:nvSpPr>
          <p:cNvPr id="5123" name="TextBox 2"/>
          <p:cNvSpPr txBox="1">
            <a:spLocks noChangeArrowheads="1"/>
          </p:cNvSpPr>
          <p:nvPr/>
        </p:nvSpPr>
        <p:spPr bwMode="auto">
          <a:xfrm>
            <a:off x="751010" y="940443"/>
            <a:ext cx="8629305" cy="553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l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100000"/>
              <a:buFont typeface="Wingdings" pitchFamily="2" charset="2"/>
              <a:buChar char="w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/>
              <a:buChar char="l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GB" altLang="en-US" sz="2400" dirty="0"/>
              <a:t> </a:t>
            </a:r>
          </a:p>
          <a:p>
            <a:pPr>
              <a:spcBef>
                <a:spcPct val="0"/>
              </a:spcBef>
              <a:buClrTx/>
              <a:buSzTx/>
              <a:buNone/>
            </a:pPr>
            <a:endParaRPr lang="en-US" sz="2400" dirty="0"/>
          </a:p>
          <a:p>
            <a:pPr marL="342900" indent="-3429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en-GB" sz="2400" dirty="0"/>
              <a:t>Dementia affects older people worldwide, with nearly 10 million cases emerging annually</a:t>
            </a:r>
            <a:r>
              <a:rPr lang="en-GB" altLang="zh-CN" sz="2400" dirty="0">
                <a:solidFill>
                  <a:srgbClr val="FFFF00"/>
                </a:solidFill>
                <a:latin typeface="Times New Roman" pitchFamily="18" charset="0"/>
                <a:ea typeface="SimSun" pitchFamily="2" charset="-122"/>
              </a:rPr>
              <a:t> </a:t>
            </a:r>
            <a:r>
              <a:rPr lang="en-GB" altLang="zh-CN" sz="1800" dirty="0">
                <a:solidFill>
                  <a:srgbClr val="FFFF00"/>
                </a:solidFill>
                <a:latin typeface="Times New Roman" pitchFamily="18" charset="0"/>
                <a:ea typeface="SimSun" pitchFamily="2" charset="-122"/>
              </a:rPr>
              <a:t>(WHO, 2015)</a:t>
            </a:r>
            <a:r>
              <a:rPr lang="en-GB" sz="1800" dirty="0"/>
              <a:t>.</a:t>
            </a:r>
          </a:p>
          <a:p>
            <a:pPr marL="342900" indent="-3429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endParaRPr lang="en-GB" sz="2400" dirty="0"/>
          </a:p>
          <a:p>
            <a:pPr marL="342900" indent="-3429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en-GB" sz="2400" dirty="0"/>
              <a:t>Older people </a:t>
            </a:r>
            <a:r>
              <a:rPr lang="en-US" sz="2400" dirty="0"/>
              <a:t>are </a:t>
            </a:r>
            <a:r>
              <a:rPr lang="en-GB" sz="2400" dirty="0"/>
              <a:t>affected by the global trends of the rising obesity epidemic </a:t>
            </a:r>
            <a:r>
              <a:rPr lang="en-GB" altLang="zh-CN" sz="1800" dirty="0">
                <a:solidFill>
                  <a:srgbClr val="FFFF00"/>
                </a:solidFill>
                <a:latin typeface="Times New Roman" pitchFamily="18" charset="0"/>
                <a:ea typeface="SimSun" pitchFamily="2" charset="-122"/>
              </a:rPr>
              <a:t>( Swinburne et al., 2011; WHO, 2015)</a:t>
            </a:r>
            <a:r>
              <a:rPr lang="en-GB" sz="1800" dirty="0"/>
              <a:t>.</a:t>
            </a:r>
            <a:endParaRPr lang="en-US" sz="1800" dirty="0"/>
          </a:p>
          <a:p>
            <a:pPr>
              <a:spcBef>
                <a:spcPct val="0"/>
              </a:spcBef>
              <a:buClrTx/>
              <a:buSzTx/>
              <a:buNone/>
            </a:pPr>
            <a:endParaRPr lang="en-US" sz="1800" dirty="0"/>
          </a:p>
          <a:p>
            <a:pPr marL="342900" indent="-3429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en-US" sz="2400" dirty="0"/>
              <a:t>There are public health concerns of overweight and obesity related health complications at old age </a:t>
            </a:r>
            <a:r>
              <a:rPr lang="en-US" sz="1800" dirty="0">
                <a:solidFill>
                  <a:srgbClr val="FFFF00"/>
                </a:solidFill>
                <a:latin typeface="Times New Roman" pitchFamily="18" charset="0"/>
                <a:ea typeface="SimSun" pitchFamily="2" charset="-122"/>
              </a:rPr>
              <a:t>(W</a:t>
            </a:r>
            <a:r>
              <a:rPr lang="en-GB" altLang="zh-CN" sz="1800" dirty="0">
                <a:solidFill>
                  <a:srgbClr val="FFFF00"/>
                </a:solidFill>
                <a:latin typeface="Times New Roman" pitchFamily="18" charset="0"/>
                <a:ea typeface="SimSun" pitchFamily="2" charset="-122"/>
              </a:rPr>
              <a:t>HO, 2015</a:t>
            </a:r>
            <a:r>
              <a:rPr lang="en-US" altLang="zh-CN" sz="1800" dirty="0">
                <a:solidFill>
                  <a:srgbClr val="FFFF00"/>
                </a:solidFill>
                <a:latin typeface="Times New Roman" pitchFamily="18" charset="0"/>
                <a:ea typeface="SimSun" pitchFamily="2" charset="-122"/>
              </a:rPr>
              <a:t>)</a:t>
            </a:r>
            <a:endParaRPr lang="en-US" sz="1800" dirty="0"/>
          </a:p>
          <a:p>
            <a:pPr marL="342900" indent="-3429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spcBef>
                <a:spcPct val="0"/>
              </a:spcBef>
              <a:buClrTx/>
              <a:buSzTx/>
              <a:buNone/>
            </a:pPr>
            <a:endParaRPr lang="en-US" sz="1800" dirty="0"/>
          </a:p>
          <a:p>
            <a:pPr>
              <a:spcBef>
                <a:spcPct val="0"/>
              </a:spcBef>
              <a:buClrTx/>
              <a:buSzTx/>
              <a:buNone/>
            </a:pPr>
            <a:endParaRPr lang="en-GB" sz="1800" dirty="0"/>
          </a:p>
          <a:p>
            <a:pPr>
              <a:spcBef>
                <a:spcPct val="0"/>
              </a:spcBef>
              <a:buClrTx/>
              <a:buSzTx/>
              <a:buNone/>
            </a:pPr>
            <a:endParaRPr lang="en-US" sz="1800" dirty="0"/>
          </a:p>
          <a:p>
            <a:pPr marL="342900" indent="-3429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endParaRPr lang="en-GB" altLang="zh-CN" sz="1800" dirty="0">
              <a:solidFill>
                <a:srgbClr val="FFFF00"/>
              </a:solidFill>
              <a:latin typeface="Times New Roman" pitchFamily="18" charset="0"/>
              <a:ea typeface="SimSun" pitchFamily="2" charset="-122"/>
            </a:endParaRPr>
          </a:p>
          <a:p>
            <a:pPr>
              <a:spcBef>
                <a:spcPct val="0"/>
              </a:spcBef>
              <a:buClrTx/>
              <a:buSzTx/>
              <a:buFont typeface="Monotype Sorts"/>
              <a:buNone/>
            </a:pPr>
            <a:r>
              <a:rPr lang="en-GB" altLang="en-US" sz="2400" dirty="0"/>
              <a:t> </a:t>
            </a:r>
            <a:endParaRPr lang="en-GB" altLang="zh-CN" sz="2400" dirty="0">
              <a:latin typeface="Times New Roman" pitchFamily="18" charset="0"/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9592400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150938" y="188640"/>
            <a:ext cx="69088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Background</a:t>
            </a:r>
          </a:p>
        </p:txBody>
      </p:sp>
      <p:sp>
        <p:nvSpPr>
          <p:cNvPr id="5123" name="TextBox 2"/>
          <p:cNvSpPr txBox="1">
            <a:spLocks noChangeArrowheads="1"/>
          </p:cNvSpPr>
          <p:nvPr/>
        </p:nvSpPr>
        <p:spPr bwMode="auto">
          <a:xfrm>
            <a:off x="751012" y="675190"/>
            <a:ext cx="8400222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l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100000"/>
              <a:buFont typeface="Wingdings" pitchFamily="2" charset="2"/>
              <a:buChar char="w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/>
              <a:buChar char="l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endParaRPr lang="en-GB" altLang="zh-CN" sz="1800" dirty="0">
              <a:solidFill>
                <a:srgbClr val="FFFF00"/>
              </a:solidFill>
              <a:latin typeface="Times New Roman" pitchFamily="18" charset="0"/>
              <a:ea typeface="SimSun" pitchFamily="2" charset="-122"/>
            </a:endParaRPr>
          </a:p>
          <a:p>
            <a:pPr>
              <a:spcBef>
                <a:spcPct val="0"/>
              </a:spcBef>
              <a:buClrTx/>
              <a:buSzTx/>
              <a:buNone/>
            </a:pPr>
            <a:endParaRPr lang="en-GB" sz="2400" dirty="0"/>
          </a:p>
          <a:p>
            <a:pPr marL="342900" indent="-3429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endParaRPr lang="en-GB" sz="2400" dirty="0"/>
          </a:p>
          <a:p>
            <a:pPr marL="342900" indent="-3429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en-GB" sz="2400" dirty="0"/>
              <a:t>There is evidence that middle age obesity and overweight predicts late-life dementia </a:t>
            </a:r>
            <a:r>
              <a:rPr lang="en-GB" sz="2400" dirty="0">
                <a:solidFill>
                  <a:srgbClr val="FFFF00"/>
                </a:solidFill>
                <a:latin typeface="Times New Roman" pitchFamily="18" charset="0"/>
                <a:ea typeface="SimSun" pitchFamily="2" charset="-122"/>
              </a:rPr>
              <a:t>(Anstey et al., 2011; Emmerzaal et al., 2015; </a:t>
            </a:r>
            <a:r>
              <a:rPr lang="en-GB" altLang="zh-CN" sz="2400" dirty="0">
                <a:solidFill>
                  <a:srgbClr val="FFFF00"/>
                </a:solidFill>
                <a:latin typeface="Times New Roman" pitchFamily="18" charset="0"/>
                <a:ea typeface="SimSun" pitchFamily="2" charset="-122"/>
              </a:rPr>
              <a:t>World Alzheimer Report, 2015)</a:t>
            </a:r>
            <a:r>
              <a:rPr lang="en-GB" sz="2400" dirty="0"/>
              <a:t>.</a:t>
            </a:r>
          </a:p>
          <a:p>
            <a:pPr>
              <a:spcBef>
                <a:spcPct val="0"/>
              </a:spcBef>
              <a:buClrTx/>
              <a:buSzTx/>
              <a:buNone/>
            </a:pPr>
            <a:r>
              <a:rPr lang="en-GB" sz="2400" dirty="0"/>
              <a:t>  </a:t>
            </a:r>
          </a:p>
          <a:p>
            <a:pPr marL="342900" indent="-3429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en-GB" sz="2400" u="sng" dirty="0"/>
              <a:t>However</a:t>
            </a:r>
            <a:r>
              <a:rPr lang="en-GB" sz="2400" dirty="0"/>
              <a:t>, it is unclear whether increased BMI in old age is also associated with the risk of dementia.</a:t>
            </a:r>
          </a:p>
          <a:p>
            <a:pPr marL="342900" indent="-3429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endParaRPr lang="en-GB" sz="2400" dirty="0"/>
          </a:p>
          <a:p>
            <a:pPr marL="342900" indent="-3429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en-GB" sz="2400" dirty="0"/>
              <a:t>Several previous studies showed that large BMI in older age may reduce the risk of dementia. But the evidence is not strong.</a:t>
            </a:r>
          </a:p>
          <a:p>
            <a:pPr marL="342900" indent="-3429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endParaRPr lang="en-GB" sz="2400" dirty="0"/>
          </a:p>
          <a:p>
            <a:pPr marL="342900" indent="-3429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en-GB" sz="2400" dirty="0"/>
              <a:t>There is less investigation on the impact of BMI measured at older age on dementia risk.</a:t>
            </a:r>
          </a:p>
        </p:txBody>
      </p:sp>
    </p:spTree>
    <p:extLst>
      <p:ext uri="{BB962C8B-B14F-4D97-AF65-F5344CB8AC3E}">
        <p14:creationId xmlns:p14="http://schemas.microsoft.com/office/powerpoint/2010/main" val="213349426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609600" y="2209800"/>
            <a:ext cx="9144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l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100000"/>
              <a:buFont typeface="Wingdings" pitchFamily="2" charset="2"/>
              <a:buChar char="w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/>
              <a:buChar char="l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000" b="1">
                <a:latin typeface="Times New Roman" pitchFamily="18" charset="0"/>
              </a:rPr>
              <a:t> </a:t>
            </a:r>
          </a:p>
        </p:txBody>
      </p:sp>
      <p:sp>
        <p:nvSpPr>
          <p:cNvPr id="1010691" name="Rectangle 3"/>
          <p:cNvSpPr>
            <a:spLocks noChangeArrowheads="1"/>
          </p:cNvSpPr>
          <p:nvPr/>
        </p:nvSpPr>
        <p:spPr bwMode="auto">
          <a:xfrm>
            <a:off x="1295400" y="116632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Study Aim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390525" y="1459657"/>
            <a:ext cx="9577388" cy="428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r>
              <a:rPr lang="en-GB" altLang="zh-CN" sz="2400" dirty="0">
                <a:solidFill>
                  <a:schemeClr val="tx1"/>
                </a:solidFill>
                <a:ea typeface="SimSun" pitchFamily="2" charset="-122"/>
                <a:cs typeface="Times New Roman" pitchFamily="18" charset="0"/>
              </a:rPr>
              <a:t>To assess the prediction of  BMI  measured at older age to dementia risk, through a new population-based study and a systematic literature review.</a:t>
            </a: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endParaRPr lang="en-GB" altLang="zh-CN" sz="2400" dirty="0">
              <a:ea typeface="SimSun" pitchFamily="2" charset="-122"/>
              <a:cs typeface="Times New Roman" pitchFamily="18" charset="0"/>
            </a:endParaRPr>
          </a:p>
          <a:p>
            <a:pPr marL="514350" indent="-51435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lang="en-GB" altLang="zh-CN" sz="2400" dirty="0">
                <a:ea typeface="SimSun" pitchFamily="2" charset="-122"/>
                <a:cs typeface="Times New Roman" pitchFamily="18" charset="0"/>
              </a:rPr>
              <a:t>To examine data of a 10-year follow-up cohort of older people in China, </a:t>
            </a:r>
          </a:p>
          <a:p>
            <a:pPr marL="514350" indent="-514350" algn="just">
              <a:spcBef>
                <a:spcPct val="20000"/>
              </a:spcBef>
              <a:buClr>
                <a:schemeClr val="tx2"/>
              </a:buClr>
              <a:buSzPct val="75000"/>
              <a:buFontTx/>
              <a:buAutoNum type="arabicPeriod"/>
              <a:defRPr/>
            </a:pPr>
            <a:endParaRPr lang="en-GB" altLang="zh-CN" sz="2400" dirty="0">
              <a:ea typeface="SimSun" pitchFamily="2" charset="-122"/>
              <a:cs typeface="Times New Roman" pitchFamily="18" charset="0"/>
            </a:endParaRPr>
          </a:p>
          <a:p>
            <a:pPr marL="514350" indent="-51435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Ø"/>
              <a:defRPr/>
            </a:pPr>
            <a:r>
              <a:rPr lang="en-GB" altLang="zh-CN" sz="2400" dirty="0">
                <a:ea typeface="SimSun" pitchFamily="2" charset="-122"/>
                <a:cs typeface="Times New Roman" pitchFamily="18" charset="0"/>
              </a:rPr>
              <a:t>To carry out a systematic worldwide literature review and meta-analysis.</a:t>
            </a:r>
          </a:p>
          <a:p>
            <a:pPr lvl="1" algn="just"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r>
              <a:rPr lang="en-GB" altLang="zh-CN" sz="1800" dirty="0">
                <a:solidFill>
                  <a:schemeClr val="tx1"/>
                </a:solidFill>
                <a:ea typeface="SimSun" pitchFamily="2" charset="-122"/>
                <a:cs typeface="Times New Roman" pitchFamily="18" charset="0"/>
              </a:rPr>
              <a:t>	</a:t>
            </a:r>
          </a:p>
          <a:p>
            <a:pPr marL="514350" indent="-514350" algn="just">
              <a:spcBef>
                <a:spcPct val="20000"/>
              </a:spcBef>
              <a:buClr>
                <a:schemeClr val="tx2"/>
              </a:buClr>
              <a:buSzPct val="75000"/>
              <a:buFontTx/>
              <a:buAutoNum type="arabicPeriod"/>
              <a:defRPr/>
            </a:pPr>
            <a:endParaRPr lang="en-GB" altLang="zh-CN" sz="2800" dirty="0">
              <a:ea typeface="SimSun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691" name="Rectangle 3"/>
          <p:cNvSpPr>
            <a:spLocks noChangeArrowheads="1"/>
          </p:cNvSpPr>
          <p:nvPr/>
        </p:nvSpPr>
        <p:spPr bwMode="auto">
          <a:xfrm>
            <a:off x="1295400" y="116632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Study One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390525" y="1459004"/>
            <a:ext cx="9577388" cy="4778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just"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r>
              <a:rPr lang="en-GB" altLang="zh-CN" sz="2400" dirty="0">
                <a:solidFill>
                  <a:schemeClr val="tx1"/>
                </a:solidFill>
                <a:ea typeface="SimSun" pitchFamily="2" charset="-122"/>
                <a:cs typeface="Times New Roman" pitchFamily="18" charset="0"/>
              </a:rPr>
              <a:t>The Anhui cohort study, China  (2001-2011).</a:t>
            </a:r>
          </a:p>
          <a:p>
            <a:pPr lvl="1">
              <a:buClr>
                <a:schemeClr val="tx2"/>
              </a:buClr>
              <a:buSzPct val="75000"/>
            </a:pPr>
            <a:endParaRPr lang="en-GB" altLang="zh-CN" sz="2400" dirty="0">
              <a:solidFill>
                <a:schemeClr val="tx1"/>
              </a:solidFill>
              <a:ea typeface="SimSun" pitchFamily="2" charset="-122"/>
              <a:cs typeface="Times New Roman" pitchFamily="18" charset="0"/>
            </a:endParaRPr>
          </a:p>
          <a:p>
            <a:pPr marL="800100" lvl="1" indent="-342900">
              <a:buClr>
                <a:schemeClr val="tx2"/>
              </a:buClr>
              <a:buSzPct val="75000"/>
              <a:buFont typeface="Wingdings" panose="05000000000000000000" pitchFamily="2" charset="2"/>
              <a:buChar char="Ø"/>
            </a:pPr>
            <a:r>
              <a:rPr lang="en-GB" altLang="zh-CN" sz="2400" dirty="0">
                <a:solidFill>
                  <a:schemeClr val="tx1"/>
                </a:solidFill>
                <a:ea typeface="SimSun" pitchFamily="2" charset="-122"/>
              </a:rPr>
              <a:t>Included </a:t>
            </a:r>
            <a:r>
              <a:rPr lang="en-GB" altLang="zh-CN" sz="2400" dirty="0">
                <a:solidFill>
                  <a:schemeClr val="tx1"/>
                </a:solidFill>
              </a:rPr>
              <a:t>3,336 community dwelling older people in Anhui Province.</a:t>
            </a:r>
          </a:p>
          <a:p>
            <a:pPr lvl="1">
              <a:buClr>
                <a:schemeClr val="tx2"/>
              </a:buClr>
              <a:buSzPct val="75000"/>
            </a:pPr>
            <a:endParaRPr lang="en-GB" altLang="zh-CN" sz="2400" dirty="0">
              <a:solidFill>
                <a:schemeClr val="tx1"/>
              </a:solidFill>
            </a:endParaRPr>
          </a:p>
          <a:p>
            <a:pPr marL="1257300" lvl="2" indent="-342900">
              <a:buClr>
                <a:schemeClr val="tx2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GB" altLang="zh-CN" sz="2400" dirty="0">
                <a:solidFill>
                  <a:schemeClr val="tx1"/>
                </a:solidFill>
                <a:ea typeface="SimSun" pitchFamily="2" charset="-122"/>
              </a:rPr>
              <a:t>1736  participants aged </a:t>
            </a:r>
            <a:r>
              <a:rPr lang="en-GB" sz="2400" dirty="0">
                <a:solidFill>
                  <a:schemeClr val="tx1"/>
                </a:solidFill>
              </a:rPr>
              <a:t>≥65 years were randomly recruited from </a:t>
            </a:r>
            <a:r>
              <a:rPr lang="en-GB" altLang="zh-CN" sz="2400" dirty="0">
                <a:solidFill>
                  <a:schemeClr val="tx1"/>
                </a:solidFill>
                <a:ea typeface="SimSun" pitchFamily="2" charset="-122"/>
              </a:rPr>
              <a:t>Hefei city, and were interviewed using the GMS-AGECAT method, in 2001.</a:t>
            </a:r>
          </a:p>
          <a:p>
            <a:pPr marL="1257300" lvl="2" indent="-342900">
              <a:buClr>
                <a:schemeClr val="tx2"/>
              </a:buClr>
              <a:buSzPct val="75000"/>
              <a:buFont typeface="Courier New" panose="02070309020205020404" pitchFamily="49" charset="0"/>
              <a:buChar char="o"/>
            </a:pPr>
            <a:endParaRPr lang="en-GB" altLang="zh-CN" sz="2400" dirty="0">
              <a:solidFill>
                <a:schemeClr val="tx1"/>
              </a:solidFill>
              <a:ea typeface="SimSun" pitchFamily="2" charset="-122"/>
            </a:endParaRPr>
          </a:p>
          <a:p>
            <a:pPr marL="1257300" lvl="2" indent="-342900">
              <a:buClr>
                <a:schemeClr val="tx2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GB" altLang="zh-CN" sz="2400" dirty="0">
                <a:solidFill>
                  <a:schemeClr val="tx1"/>
                </a:solidFill>
                <a:ea typeface="SimSun" pitchFamily="2" charset="-122"/>
              </a:rPr>
              <a:t>1600  participants aged </a:t>
            </a:r>
            <a:r>
              <a:rPr lang="en-GB" sz="2400" dirty="0">
                <a:solidFill>
                  <a:schemeClr val="tx1"/>
                </a:solidFill>
              </a:rPr>
              <a:t>≥60year from Yingshang County, in 2003</a:t>
            </a:r>
            <a:r>
              <a:rPr lang="en-GB" sz="1800" dirty="0">
                <a:solidFill>
                  <a:schemeClr val="tx1"/>
                </a:solidFill>
              </a:rPr>
              <a:t>.</a:t>
            </a:r>
          </a:p>
          <a:p>
            <a:pPr marL="800100" lvl="1" indent="-342900">
              <a:buClr>
                <a:schemeClr val="tx2"/>
              </a:buClr>
              <a:buSzPct val="75000"/>
              <a:buFont typeface="Wingdings" panose="05000000000000000000" pitchFamily="2" charset="2"/>
              <a:buChar char="Ø"/>
            </a:pPr>
            <a:endParaRPr lang="en-GB" sz="2400" dirty="0">
              <a:solidFill>
                <a:schemeClr val="tx1"/>
              </a:solidFill>
              <a:ea typeface="SimSun" pitchFamily="2" charset="-122"/>
            </a:endParaRPr>
          </a:p>
          <a:p>
            <a:pPr lvl="1">
              <a:buClr>
                <a:schemeClr val="tx2"/>
              </a:buClr>
              <a:buSzPct val="75000"/>
            </a:pPr>
            <a:r>
              <a:rPr lang="en-US" altLang="zh-CN" sz="2400" dirty="0">
                <a:solidFill>
                  <a:schemeClr val="tx1"/>
                </a:solidFill>
                <a:ea typeface="SimSun" pitchFamily="2" charset="-122"/>
              </a:rPr>
              <a:t> </a:t>
            </a:r>
          </a:p>
          <a:p>
            <a:pPr lvl="1">
              <a:buClr>
                <a:schemeClr val="tx2"/>
              </a:buClr>
              <a:buSzPct val="75000"/>
            </a:pPr>
            <a:endParaRPr lang="en-GB" altLang="zh-CN" sz="2400" dirty="0">
              <a:solidFill>
                <a:schemeClr val="tx1"/>
              </a:solidFill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731329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96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Methods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03188" y="1220515"/>
            <a:ext cx="10009187" cy="5304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l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100000"/>
              <a:buFont typeface="Wingdings" pitchFamily="2" charset="2"/>
              <a:buChar char="w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/>
              <a:buChar char="l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457200" lvl="1" indent="0">
              <a:buClr>
                <a:schemeClr val="tx2"/>
              </a:buClr>
              <a:buSzPct val="75000"/>
              <a:buNone/>
            </a:pPr>
            <a:endParaRPr lang="en-GB" altLang="zh-CN" sz="1800" dirty="0">
              <a:ea typeface="SimSun" pitchFamily="2" charset="-122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altLang="zh-CN" sz="2400" dirty="0">
                <a:ea typeface="SimSun" pitchFamily="2" charset="-122"/>
              </a:rPr>
              <a:t> BMI and  disease risk factors were recorded at baseline.</a:t>
            </a:r>
          </a:p>
          <a:p>
            <a:pPr marL="457200" lvl="1" indent="0">
              <a:buClr>
                <a:schemeClr val="tx2"/>
              </a:buClr>
              <a:buSzPct val="75000"/>
              <a:buNone/>
            </a:pPr>
            <a:endParaRPr lang="en-GB" altLang="zh-CN" sz="2400" dirty="0">
              <a:ea typeface="SimSun" pitchFamily="2" charset="-122"/>
            </a:endParaRPr>
          </a:p>
          <a:p>
            <a:pPr lvl="1">
              <a:buClr>
                <a:schemeClr val="tx2"/>
              </a:buClr>
              <a:buSzPct val="75000"/>
              <a:buFont typeface="Wingdings" panose="05000000000000000000" pitchFamily="2" charset="2"/>
              <a:buChar char="Ø"/>
            </a:pPr>
            <a:r>
              <a:rPr lang="en-GB" altLang="en-US" sz="2400" dirty="0">
                <a:ea typeface="SimSun" pitchFamily="2" charset="-122"/>
              </a:rPr>
              <a:t>The interviewers measured participant’s weight and height using standard methods. BMI was calculated in Kg/m². </a:t>
            </a:r>
          </a:p>
          <a:p>
            <a:pPr lvl="1">
              <a:buClr>
                <a:schemeClr val="tx2"/>
              </a:buClr>
              <a:buSzPct val="75000"/>
              <a:buFont typeface="Wingdings" panose="05000000000000000000" pitchFamily="2" charset="2"/>
              <a:buChar char="Ø"/>
            </a:pPr>
            <a:endParaRPr lang="en-GB" altLang="en-US" sz="2400" dirty="0">
              <a:ea typeface="SimSun" pitchFamily="2" charset="-122"/>
            </a:endParaRPr>
          </a:p>
          <a:p>
            <a:pPr marL="0" indent="0">
              <a:buNone/>
            </a:pPr>
            <a:r>
              <a:rPr lang="en-GB" altLang="zh-CN" sz="2400" i="1" dirty="0">
                <a:ea typeface="SimSun" pitchFamily="2" charset="-122"/>
              </a:rPr>
              <a:t>Other variables, </a:t>
            </a:r>
            <a:r>
              <a:rPr lang="en-GB" altLang="zh-CN" sz="2400" dirty="0">
                <a:ea typeface="SimSun" pitchFamily="2" charset="-122"/>
              </a:rPr>
              <a:t>including</a:t>
            </a:r>
            <a:r>
              <a:rPr lang="en-GB" altLang="zh-CN" sz="2400" i="1" dirty="0">
                <a:ea typeface="SimSun" pitchFamily="2" charset="-122"/>
              </a:rPr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altLang="zh-CN" sz="2400" dirty="0">
                <a:ea typeface="SimSun" pitchFamily="2" charset="-122"/>
              </a:rPr>
              <a:t>Sociodemographic, </a:t>
            </a:r>
            <a:r>
              <a:rPr lang="en-GB" sz="2400" dirty="0"/>
              <a:t>doctor-diagnosed cardiovascular diseases, medications, and lifestyle factors.</a:t>
            </a:r>
            <a:endParaRPr lang="en-US" sz="2400" dirty="0">
              <a:ea typeface="SimSun" pitchFamily="2" charset="-122"/>
            </a:endParaRPr>
          </a:p>
          <a:p>
            <a:pPr lvl="1">
              <a:buClr>
                <a:schemeClr val="tx2"/>
              </a:buClr>
              <a:buSzPct val="75000"/>
              <a:buFont typeface="Wingdings" panose="05000000000000000000" pitchFamily="2" charset="2"/>
              <a:buChar char="Ø"/>
            </a:pPr>
            <a:endParaRPr lang="en-GB" altLang="en-US" sz="2400" dirty="0"/>
          </a:p>
          <a:p>
            <a:pPr lvl="1">
              <a:buClr>
                <a:schemeClr val="tx2"/>
              </a:buClr>
              <a:buSzPct val="75000"/>
              <a:buFont typeface="Wingdings" panose="05000000000000000000" pitchFamily="2" charset="2"/>
              <a:buChar char="Ø"/>
            </a:pPr>
            <a:endParaRPr lang="en-GB" altLang="en-US" sz="2400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96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Methods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246956" y="1149078"/>
            <a:ext cx="9721080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l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100000"/>
              <a:buFont typeface="Wingdings" pitchFamily="2" charset="2"/>
              <a:buChar char="w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/>
              <a:buChar char="l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457200" lvl="1" indent="0">
              <a:buClr>
                <a:schemeClr val="tx2"/>
              </a:buClr>
              <a:buSzPct val="75000"/>
              <a:buNone/>
            </a:pPr>
            <a:r>
              <a:rPr lang="en-GB" altLang="zh-CN" u="sng" dirty="0">
                <a:ea typeface="SimSun" pitchFamily="2" charset="-122"/>
              </a:rPr>
              <a:t>At baseline</a:t>
            </a:r>
          </a:p>
          <a:p>
            <a:pPr lvl="1"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</a:pPr>
            <a:r>
              <a:rPr lang="en-GB" altLang="zh-CN" sz="2400" dirty="0">
                <a:ea typeface="SimSun" pitchFamily="2" charset="-122"/>
              </a:rPr>
              <a:t>Dementia was diagnosed: u</a:t>
            </a:r>
            <a:r>
              <a:rPr lang="en-GB" altLang="en-US" sz="2400" dirty="0"/>
              <a:t>sing the GMS-AGECAT</a:t>
            </a:r>
          </a:p>
          <a:p>
            <a:pPr marL="457200" lvl="1" indent="0">
              <a:buClr>
                <a:schemeClr val="tx2"/>
              </a:buClr>
              <a:buSzPct val="75000"/>
              <a:buNone/>
            </a:pPr>
            <a:endParaRPr lang="en-GB" altLang="en-US" sz="2400" dirty="0"/>
          </a:p>
          <a:p>
            <a:pPr marL="457200" lvl="1" indent="0">
              <a:buClr>
                <a:schemeClr val="tx2"/>
              </a:buClr>
              <a:buSzPct val="75000"/>
              <a:buNone/>
            </a:pPr>
            <a:r>
              <a:rPr lang="en-GB" altLang="en-US" sz="1800" dirty="0">
                <a:solidFill>
                  <a:schemeClr val="tx2"/>
                </a:solidFill>
              </a:rPr>
              <a:t>GMS* Geriatric mental State questionnaire </a:t>
            </a:r>
          </a:p>
          <a:p>
            <a:pPr marL="457200" lvl="1" indent="0">
              <a:buClr>
                <a:schemeClr val="tx2"/>
              </a:buClr>
              <a:buSzPct val="75000"/>
              <a:buNone/>
            </a:pPr>
            <a:r>
              <a:rPr lang="en-GB" altLang="en-US" sz="1800" dirty="0">
                <a:solidFill>
                  <a:schemeClr val="tx2"/>
                </a:solidFill>
              </a:rPr>
              <a:t>AGECAT* Automated Geriatric Examination for Computer Assisted Taxonomy</a:t>
            </a:r>
          </a:p>
          <a:p>
            <a:pPr marL="457200" lvl="1" indent="0">
              <a:buClr>
                <a:schemeClr val="tx2"/>
              </a:buClr>
              <a:buSzPct val="75000"/>
              <a:buNone/>
            </a:pPr>
            <a:endParaRPr lang="en-GB" altLang="en-US" sz="2400" dirty="0">
              <a:solidFill>
                <a:schemeClr val="tx2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GB" altLang="en-US" sz="2400" dirty="0"/>
              <a:t>257 people</a:t>
            </a:r>
            <a:r>
              <a:rPr lang="en-US" altLang="en-US" sz="2400" dirty="0"/>
              <a:t> </a:t>
            </a:r>
            <a:r>
              <a:rPr lang="en-GB" altLang="en-US" sz="2400" dirty="0"/>
              <a:t>diagnosed with dementia at baseline (7.7%)</a:t>
            </a:r>
          </a:p>
          <a:p>
            <a:pPr marL="0" indent="0">
              <a:buNone/>
            </a:pPr>
            <a:r>
              <a:rPr lang="en-GB" altLang="en-US" sz="2400" dirty="0"/>
              <a:t>	</a:t>
            </a:r>
            <a:endParaRPr lang="en-GB" altLang="en-US" sz="2400" i="1" dirty="0"/>
          </a:p>
          <a:p>
            <a:endParaRPr lang="en-GB" altLang="zh-CN" sz="2400" i="1" dirty="0">
              <a:ea typeface="SimSun" pitchFamily="2" charset="-122"/>
            </a:endParaRPr>
          </a:p>
          <a:p>
            <a:endParaRPr lang="en-GB" altLang="zh-CN" sz="2400" i="1" dirty="0"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839367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96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Methods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246956" y="1149078"/>
            <a:ext cx="9721080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l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100000"/>
              <a:buFont typeface="Wingdings" pitchFamily="2" charset="2"/>
              <a:buChar char="w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/>
              <a:buChar char="l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457200" lvl="1" indent="0">
              <a:buClr>
                <a:schemeClr val="tx2"/>
              </a:buClr>
              <a:buSzPct val="75000"/>
              <a:buNone/>
            </a:pPr>
            <a:r>
              <a:rPr lang="en-GB" altLang="zh-CN" u="sng" dirty="0">
                <a:ea typeface="SimSun" pitchFamily="2" charset="-122"/>
              </a:rPr>
              <a:t>In the follow up</a:t>
            </a:r>
          </a:p>
          <a:p>
            <a:pPr marL="0" indent="0">
              <a:buNone/>
            </a:pPr>
            <a:endParaRPr lang="en-GB" altLang="en-US" sz="2400" dirty="0"/>
          </a:p>
          <a:p>
            <a:pPr marL="0" indent="0">
              <a:buNone/>
            </a:pPr>
            <a:r>
              <a:rPr lang="en-GB" altLang="en-US" sz="2400" dirty="0"/>
              <a:t>We monitored the vital status of the cohort until 2011.</a:t>
            </a:r>
          </a:p>
          <a:p>
            <a:pPr marL="0" indent="0">
              <a:buNone/>
            </a:pPr>
            <a:endParaRPr lang="en-GB" altLang="en-US" sz="2400" dirty="0"/>
          </a:p>
          <a:p>
            <a:pPr marL="0" indent="0">
              <a:buNone/>
            </a:pPr>
            <a:r>
              <a:rPr lang="en-GB" altLang="en-US" sz="2400" dirty="0"/>
              <a:t>We had completed 3 other waves of interviews until 2011  (each time interval of  about 3 years from the baseline wave survey).</a:t>
            </a:r>
          </a:p>
          <a:p>
            <a:pPr marL="0" indent="0">
              <a:buNone/>
            </a:pPr>
            <a:endParaRPr lang="en-GB" altLang="en-US" sz="2400" dirty="0"/>
          </a:p>
          <a:p>
            <a:pPr marL="0" indent="0">
              <a:buNone/>
            </a:pPr>
            <a:r>
              <a:rPr lang="en-GB" altLang="en-US" sz="2400" dirty="0"/>
              <a:t>	</a:t>
            </a:r>
            <a:r>
              <a:rPr lang="en-GB" altLang="en-US" sz="2200" dirty="0"/>
              <a:t>the 2</a:t>
            </a:r>
            <a:r>
              <a:rPr lang="en-GB" altLang="en-US" sz="2200" baseline="30000" dirty="0"/>
              <a:t>nd</a:t>
            </a:r>
            <a:r>
              <a:rPr lang="en-GB" altLang="en-US" sz="2200" dirty="0"/>
              <a:t> wave using the GMS-AGECAT</a:t>
            </a:r>
          </a:p>
          <a:p>
            <a:pPr marL="0" indent="0">
              <a:buNone/>
            </a:pPr>
            <a:r>
              <a:rPr lang="en-GB" altLang="en-US" sz="2200" dirty="0"/>
              <a:t>	the 3</a:t>
            </a:r>
            <a:r>
              <a:rPr lang="en-GB" altLang="en-US" sz="2200" baseline="30000" dirty="0"/>
              <a:t>rd</a:t>
            </a:r>
            <a:r>
              <a:rPr lang="en-GB" altLang="en-US" sz="2200" dirty="0"/>
              <a:t> wave using the 10/66 algorithm dementia package</a:t>
            </a:r>
          </a:p>
          <a:p>
            <a:pPr marL="0" indent="0">
              <a:buNone/>
            </a:pPr>
            <a:r>
              <a:rPr lang="en-GB" altLang="en-US" sz="2200" dirty="0"/>
              <a:t>	the 4</a:t>
            </a:r>
            <a:r>
              <a:rPr lang="en-GB" altLang="en-US" sz="2200" baseline="30000" dirty="0"/>
              <a:t>th</a:t>
            </a:r>
            <a:r>
              <a:rPr lang="en-GB" altLang="en-US" sz="2200" dirty="0"/>
              <a:t> wave using the 10/66 algorithm dementia package</a:t>
            </a:r>
          </a:p>
          <a:p>
            <a:pPr marL="0" indent="0">
              <a:buNone/>
            </a:pPr>
            <a:endParaRPr lang="en-GB" altLang="en-US" sz="2400" dirty="0"/>
          </a:p>
          <a:p>
            <a:pPr marL="0" indent="0">
              <a:buNone/>
            </a:pPr>
            <a:endParaRPr lang="en-GB" altLang="en-US" sz="2400" dirty="0"/>
          </a:p>
          <a:p>
            <a:pPr marL="0" indent="0">
              <a:buNone/>
            </a:pPr>
            <a:r>
              <a:rPr lang="en-GB" altLang="en-US" sz="2400" dirty="0"/>
              <a:t>	</a:t>
            </a:r>
            <a:endParaRPr lang="en-GB" altLang="en-US" sz="2400" i="1" dirty="0"/>
          </a:p>
          <a:p>
            <a:endParaRPr lang="en-GB" altLang="zh-CN" sz="2400" i="1" dirty="0">
              <a:ea typeface="SimSun" pitchFamily="2" charset="-122"/>
            </a:endParaRPr>
          </a:p>
          <a:p>
            <a:endParaRPr lang="en-GB" altLang="zh-CN" sz="2400" i="1" dirty="0">
              <a:ea typeface="SimSun" pitchFamily="2" charset="-122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96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Cohort Data Analysis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685800" y="1149078"/>
            <a:ext cx="8915400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l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100000"/>
              <a:buFont typeface="Wingdings" pitchFamily="2" charset="2"/>
              <a:buChar char="w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/>
              <a:buChar char="l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indent="0">
              <a:buNone/>
            </a:pPr>
            <a:endParaRPr lang="en-GB" altLang="zh-CN" sz="2400" i="1" dirty="0">
              <a:ea typeface="SimSun" pitchFamily="2" charset="-122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altLang="en-US" sz="2400" dirty="0"/>
              <a:t>Among 3,079 participants without baseline dementia, 2755 (89.5%) were followed up for 10 years.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alt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>
                <a:ea typeface="SimSun" pitchFamily="2" charset="-122"/>
              </a:rPr>
              <a:t>We used a binary logistic regression model to examine incident dementia in relation to BMI at baseline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2400" dirty="0">
              <a:ea typeface="SimSun" pitchFamily="2" charset="-122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GB" altLang="en-US" sz="2000" dirty="0">
                <a:latin typeface="+mj-lt"/>
              </a:rPr>
              <a:t>adjusted for co-variates</a:t>
            </a:r>
            <a:r>
              <a:rPr lang="en-US" altLang="en-US" sz="2000" dirty="0">
                <a:latin typeface="+mj-lt"/>
              </a:rPr>
              <a:t> included: socio-demographic, medical co-morbidities and lifestyle factors</a:t>
            </a:r>
            <a:r>
              <a:rPr lang="en-GB" sz="2000" dirty="0">
                <a:solidFill>
                  <a:schemeClr val="bg2"/>
                </a:solidFill>
                <a:latin typeface="+mj-lt"/>
              </a:rPr>
              <a:t>. </a:t>
            </a:r>
            <a:endParaRPr lang="en-GB" altLang="zh-CN" sz="2400" i="1" dirty="0"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446069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ChangeArrowheads="1"/>
          </p:cNvSpPr>
          <p:nvPr/>
        </p:nvSpPr>
        <p:spPr bwMode="auto">
          <a:xfrm>
            <a:off x="390973" y="1484784"/>
            <a:ext cx="9361040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l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100000"/>
              <a:buFont typeface="Wingdings" pitchFamily="2" charset="2"/>
              <a:buChar char="w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/>
              <a:buChar char="l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GB" altLang="en-US" sz="2800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GB" altLang="en-US" sz="2800" dirty="0"/>
          </a:p>
          <a:p>
            <a:pPr marL="457200" lvl="0" indent="-4572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en-GB" sz="2400" dirty="0"/>
              <a:t>Among 2755 cohort members followed up, we diagnosed 313 dementia cases from wave</a:t>
            </a:r>
            <a:r>
              <a:rPr lang="en-US" sz="2400" dirty="0"/>
              <a:t>s</a:t>
            </a:r>
            <a:r>
              <a:rPr lang="en-GB" sz="2400" dirty="0"/>
              <a:t> 2, </a:t>
            </a:r>
            <a:r>
              <a:rPr lang="en-US" sz="2400" dirty="0"/>
              <a:t>3 and </a:t>
            </a:r>
            <a:r>
              <a:rPr lang="en-GB" sz="2400" dirty="0"/>
              <a:t> 4 re-interviews, and identified 7 dementia cases from the cause of death. </a:t>
            </a:r>
          </a:p>
          <a:p>
            <a:pPr lvl="0">
              <a:spcBef>
                <a:spcPct val="0"/>
              </a:spcBef>
              <a:buClrTx/>
              <a:buSzTx/>
              <a:buNone/>
            </a:pPr>
            <a:endParaRPr lang="en-GB" sz="2400" dirty="0"/>
          </a:p>
          <a:p>
            <a:pPr marL="457200" lvl="0" indent="-4572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en-GB" sz="2400" dirty="0"/>
              <a:t>Total number of </a:t>
            </a:r>
            <a:r>
              <a:rPr lang="en-GB" sz="2400" u="sng" dirty="0"/>
              <a:t>incident</a:t>
            </a:r>
            <a:r>
              <a:rPr lang="en-GB" sz="2400" dirty="0"/>
              <a:t> dementia cases was 320 (11.6%)</a:t>
            </a:r>
          </a:p>
          <a:p>
            <a:pPr marL="457200" indent="-4572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endParaRPr lang="en-GB" altLang="en-US" sz="2800" dirty="0"/>
          </a:p>
          <a:p>
            <a:pPr>
              <a:spcBef>
                <a:spcPct val="0"/>
              </a:spcBef>
              <a:buClrTx/>
              <a:buSzTx/>
              <a:buNone/>
            </a:pPr>
            <a:endParaRPr lang="en-GB" altLang="en-US" sz="2800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GB" altLang="en-US" sz="2800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GB" altLang="en-US" sz="2800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GB" altLang="en-US" sz="2000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GB" altLang="en-US" sz="2000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GB" altLang="en-US" sz="2000" b="1" dirty="0">
              <a:solidFill>
                <a:schemeClr val="tx2"/>
              </a:solidFill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GB" altLang="en-US" sz="2000" b="1" dirty="0">
              <a:solidFill>
                <a:schemeClr val="tx2"/>
              </a:solidFill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GB" altLang="en-US" sz="2000" b="1" dirty="0">
              <a:solidFill>
                <a:schemeClr val="tx2"/>
              </a:solidFill>
            </a:endParaRPr>
          </a:p>
        </p:txBody>
      </p:sp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7220" y="1331640"/>
            <a:ext cx="12889432" cy="432960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05167555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9188" y="1268760"/>
            <a:ext cx="13033448" cy="410445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</p:pic>
      <p:sp>
        <p:nvSpPr>
          <p:cNvPr id="2" name="Rectangle 1"/>
          <p:cNvSpPr/>
          <p:nvPr/>
        </p:nvSpPr>
        <p:spPr>
          <a:xfrm>
            <a:off x="174948" y="5664150"/>
            <a:ext cx="99371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baseline="30000" dirty="0">
                <a:solidFill>
                  <a:srgbClr val="FFFF00"/>
                </a:solidFill>
              </a:rPr>
              <a:t>†</a:t>
            </a:r>
            <a:r>
              <a:rPr lang="en-GB" sz="1800" dirty="0">
                <a:solidFill>
                  <a:srgbClr val="FFFF00"/>
                </a:solidFill>
              </a:rPr>
              <a:t>Adjusted for age, sex, education level, urban-rural areas, smoking status, alcohol drinking, marital status, hypertension, diabetes, stroke and heart disease at baseline. </a:t>
            </a:r>
          </a:p>
        </p:txBody>
      </p:sp>
    </p:spTree>
    <p:extLst>
      <p:ext uri="{BB962C8B-B14F-4D97-AF65-F5344CB8AC3E}">
        <p14:creationId xmlns:p14="http://schemas.microsoft.com/office/powerpoint/2010/main" val="111838722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sp>
        <p:nvSpPr>
          <p:cNvPr id="2" name="Rectangle 1"/>
          <p:cNvSpPr/>
          <p:nvPr/>
        </p:nvSpPr>
        <p:spPr>
          <a:xfrm>
            <a:off x="174948" y="5664150"/>
            <a:ext cx="99371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baseline="30000" dirty="0">
                <a:solidFill>
                  <a:srgbClr val="FFFF00"/>
                </a:solidFill>
              </a:rPr>
              <a:t>†</a:t>
            </a:r>
            <a:endParaRPr lang="en-GB" sz="1800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1316" y="2348880"/>
            <a:ext cx="15193688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748513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609600" y="2209800"/>
            <a:ext cx="9144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l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100000"/>
              <a:buFont typeface="Wingdings" pitchFamily="2" charset="2"/>
              <a:buChar char="w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/>
              <a:buChar char="l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000" b="1">
                <a:latin typeface="Times New Roman" pitchFamily="18" charset="0"/>
              </a:rPr>
              <a:t> </a:t>
            </a:r>
          </a:p>
        </p:txBody>
      </p:sp>
      <p:sp>
        <p:nvSpPr>
          <p:cNvPr id="1010691" name="Rectangle 3"/>
          <p:cNvSpPr>
            <a:spLocks noChangeArrowheads="1"/>
          </p:cNvSpPr>
          <p:nvPr/>
        </p:nvSpPr>
        <p:spPr bwMode="auto">
          <a:xfrm>
            <a:off x="0" y="116632"/>
            <a:ext cx="10287000" cy="67413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Worldwide systematic literature review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390525" y="1459657"/>
            <a:ext cx="9577388" cy="428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457200" indent="-457200" algn="just">
              <a:spcBef>
                <a:spcPct val="20000"/>
              </a:spcBef>
              <a:buClr>
                <a:schemeClr val="tx2"/>
              </a:buClr>
              <a:buSzPct val="75000"/>
              <a:buFont typeface="Arial" panose="020B0604020202020204" pitchFamily="34" charset="0"/>
              <a:buChar char="•"/>
              <a:defRPr/>
            </a:pPr>
            <a:endParaRPr lang="en-US" altLang="zh-CN" sz="2400" dirty="0">
              <a:solidFill>
                <a:schemeClr val="tx1"/>
              </a:solidFill>
              <a:ea typeface="SimSun" pitchFamily="2" charset="-122"/>
              <a:cs typeface="Times New Roman" pitchFamily="18" charset="0"/>
            </a:endParaRPr>
          </a:p>
          <a:p>
            <a:pPr marL="457200" indent="-457200" algn="just">
              <a:spcBef>
                <a:spcPct val="20000"/>
              </a:spcBef>
              <a:buClr>
                <a:schemeClr val="tx2"/>
              </a:buClr>
              <a:buSzPct val="75000"/>
              <a:buFont typeface="Arial" panose="020B0604020202020204" pitchFamily="34" charset="0"/>
              <a:buChar char="•"/>
              <a:defRPr/>
            </a:pPr>
            <a:endParaRPr lang="en-GB" sz="2400" dirty="0">
              <a:solidFill>
                <a:schemeClr val="tx1"/>
              </a:solidFill>
            </a:endParaRPr>
          </a:p>
          <a:p>
            <a:pPr marL="914400" lvl="1" indent="-457200" algn="just">
              <a:spcBef>
                <a:spcPct val="20000"/>
              </a:spcBef>
              <a:buClr>
                <a:schemeClr val="tx2"/>
              </a:buClr>
              <a:buSzPct val="75000"/>
              <a:buFont typeface="Arial" panose="020B0604020202020204" pitchFamily="34" charset="0"/>
              <a:buChar char="•"/>
              <a:defRPr/>
            </a:pPr>
            <a:endParaRPr lang="en-US" sz="2400" dirty="0">
              <a:solidFill>
                <a:schemeClr val="tx1"/>
              </a:solidFill>
            </a:endParaRPr>
          </a:p>
          <a:p>
            <a:pPr marL="914400" lvl="1" indent="-457200" algn="just">
              <a:spcBef>
                <a:spcPct val="20000"/>
              </a:spcBef>
              <a:buClr>
                <a:schemeClr val="tx2"/>
              </a:buClr>
              <a:buSzPct val="75000"/>
              <a:buFont typeface="Arial" panose="020B0604020202020204" pitchFamily="34" charset="0"/>
              <a:buChar char="•"/>
              <a:defRPr/>
            </a:pPr>
            <a:endParaRPr lang="en-GB" sz="2400" dirty="0">
              <a:solidFill>
                <a:schemeClr val="tx1"/>
              </a:solidFill>
            </a:endParaRPr>
          </a:p>
          <a:p>
            <a:pPr lvl="1" algn="just"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r>
              <a:rPr lang="en-GB" altLang="zh-CN" sz="2400" dirty="0">
                <a:solidFill>
                  <a:schemeClr val="tx1"/>
                </a:solidFill>
                <a:ea typeface="SimSun" pitchFamily="2" charset="-122"/>
                <a:cs typeface="Times New Roman" pitchFamily="18" charset="0"/>
              </a:rPr>
              <a:t>	</a:t>
            </a:r>
          </a:p>
          <a:p>
            <a:pPr marL="514350" indent="-514350" algn="just">
              <a:spcBef>
                <a:spcPct val="20000"/>
              </a:spcBef>
              <a:buClr>
                <a:schemeClr val="tx2"/>
              </a:buClr>
              <a:buSzPct val="75000"/>
              <a:buFontTx/>
              <a:buAutoNum type="arabicPeriod"/>
              <a:defRPr/>
            </a:pPr>
            <a:endParaRPr lang="en-GB" altLang="zh-CN" sz="2800" dirty="0">
              <a:ea typeface="SimSun" pitchFamily="2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07293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96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Methods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685799" y="1217753"/>
            <a:ext cx="9128567" cy="5235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/>
              <a:buChar char="l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100000"/>
              <a:buFont typeface="Wingdings" pitchFamily="2" charset="2"/>
              <a:buChar char="w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/>
              <a:buChar char="l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None/>
            </a:pPr>
            <a:r>
              <a:rPr lang="en-US" sz="2400" dirty="0">
                <a:solidFill>
                  <a:schemeClr val="tx1"/>
                </a:solidFill>
              </a:rPr>
              <a:t>Electronic database searched included; PUBMED, Embase, Medline, PsycInfo, CINAHL and Cochrane library till 31</a:t>
            </a:r>
            <a:r>
              <a:rPr lang="en-US" sz="2400" baseline="30000" dirty="0">
                <a:solidFill>
                  <a:schemeClr val="tx1"/>
                </a:solidFill>
              </a:rPr>
              <a:t>st</a:t>
            </a:r>
            <a:r>
              <a:rPr lang="en-US" sz="2400" dirty="0">
                <a:solidFill>
                  <a:schemeClr val="tx1"/>
                </a:solidFill>
              </a:rPr>
              <a:t> July 2016.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400" dirty="0"/>
              <a:t>Search</a:t>
            </a:r>
            <a:r>
              <a:rPr lang="en-GB" sz="2400" dirty="0"/>
              <a:t> terms used. </a:t>
            </a:r>
          </a:p>
          <a:p>
            <a:pPr>
              <a:buNone/>
            </a:pPr>
            <a:r>
              <a:rPr lang="en-US" sz="2400" dirty="0">
                <a:solidFill>
                  <a:srgbClr val="FFFF00"/>
                </a:solidFill>
              </a:rPr>
              <a:t>Dementia- </a:t>
            </a:r>
            <a:r>
              <a:rPr lang="en-US" sz="2400" dirty="0"/>
              <a:t>dementia, alzheimers, vascular dementia, cognitive decline and cognitive impairment</a:t>
            </a:r>
            <a:endParaRPr lang="en-GB" sz="2400" dirty="0"/>
          </a:p>
          <a:p>
            <a:pPr>
              <a:buNone/>
            </a:pPr>
            <a:r>
              <a:rPr lang="en-GB" sz="2400" dirty="0"/>
              <a:t> </a:t>
            </a:r>
          </a:p>
          <a:p>
            <a:pPr>
              <a:buNone/>
            </a:pPr>
            <a:r>
              <a:rPr lang="en-US" sz="2400" dirty="0">
                <a:solidFill>
                  <a:srgbClr val="FFFF00"/>
                </a:solidFill>
              </a:rPr>
              <a:t>Body Mass Index – </a:t>
            </a:r>
            <a:r>
              <a:rPr lang="en-US" sz="2400" dirty="0"/>
              <a:t>Body mass Index, overweight, obesity, waist circumference and adiposity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56166645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962" name="Rectangle 2"/>
          <p:cNvSpPr>
            <a:spLocks noChangeArrowheads="1"/>
          </p:cNvSpPr>
          <p:nvPr/>
        </p:nvSpPr>
        <p:spPr bwMode="auto">
          <a:xfrm>
            <a:off x="818911" y="-60442"/>
            <a:ext cx="7892005" cy="78797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Methods</a:t>
            </a:r>
          </a:p>
        </p:txBody>
      </p:sp>
      <p:pic>
        <p:nvPicPr>
          <p:cNvPr id="4" name="Picture 3">
            <a:extLst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1327" y="588663"/>
            <a:ext cx="9613708" cy="6205002"/>
          </a:xfrm>
          <a:prstGeom prst="rect">
            <a:avLst/>
          </a:prstGeom>
        </p:spPr>
      </p:pic>
      <p:cxnSp>
        <p:nvCxnSpPr>
          <p:cNvPr id="5" name="Straight Arrow Connector 4"/>
          <p:cNvCxnSpPr>
            <a:cxnSpLocks/>
          </p:cNvCxnSpPr>
          <p:nvPr/>
        </p:nvCxnSpPr>
        <p:spPr bwMode="auto">
          <a:xfrm>
            <a:off x="2817470" y="1332458"/>
            <a:ext cx="0" cy="668997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cxnSpLocks/>
          </p:cNvCxnSpPr>
          <p:nvPr/>
        </p:nvCxnSpPr>
        <p:spPr bwMode="auto">
          <a:xfrm>
            <a:off x="2817470" y="2580191"/>
            <a:ext cx="0" cy="71136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cxnSpLocks/>
          </p:cNvCxnSpPr>
          <p:nvPr/>
        </p:nvCxnSpPr>
        <p:spPr bwMode="auto">
          <a:xfrm>
            <a:off x="2817470" y="3906456"/>
            <a:ext cx="0" cy="759588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cxnSpLocks/>
          </p:cNvCxnSpPr>
          <p:nvPr/>
        </p:nvCxnSpPr>
        <p:spPr bwMode="auto">
          <a:xfrm>
            <a:off x="2817470" y="5449747"/>
            <a:ext cx="0" cy="699304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cxnSpLocks/>
          </p:cNvCxnSpPr>
          <p:nvPr/>
        </p:nvCxnSpPr>
        <p:spPr bwMode="auto">
          <a:xfrm>
            <a:off x="2817470" y="2901613"/>
            <a:ext cx="3239224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cxnSpLocks/>
          </p:cNvCxnSpPr>
          <p:nvPr/>
        </p:nvCxnSpPr>
        <p:spPr bwMode="auto">
          <a:xfrm>
            <a:off x="2817470" y="1627690"/>
            <a:ext cx="3239224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cxnSpLocks/>
          </p:cNvCxnSpPr>
          <p:nvPr/>
        </p:nvCxnSpPr>
        <p:spPr bwMode="auto">
          <a:xfrm flipH="1">
            <a:off x="2905729" y="4280221"/>
            <a:ext cx="3150965" cy="2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cxnSpLocks/>
          </p:cNvCxnSpPr>
          <p:nvPr/>
        </p:nvCxnSpPr>
        <p:spPr bwMode="auto">
          <a:xfrm flipH="1">
            <a:off x="2905729" y="5658830"/>
            <a:ext cx="3150965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9826728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sp>
        <p:nvSpPr>
          <p:cNvPr id="2" name="Rectangle 1"/>
          <p:cNvSpPr/>
          <p:nvPr/>
        </p:nvSpPr>
        <p:spPr>
          <a:xfrm>
            <a:off x="679004" y="1331640"/>
            <a:ext cx="892899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Eleven articles met inclusion criteria.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Selected studies covered the years 1971-2014.</a:t>
            </a:r>
          </a:p>
          <a:p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Four were undertaken in USA, two in Finland, two in Sweden and one each in Denmark, Italy and Australia.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tx1"/>
                </a:solidFill>
              </a:rPr>
              <a:t>No study </a:t>
            </a:r>
            <a:r>
              <a:rPr lang="en-US" sz="2400" dirty="0">
                <a:solidFill>
                  <a:schemeClr val="tx1"/>
                </a:solidFill>
              </a:rPr>
              <a:t>was from low and middle income countries.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 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859901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sp>
        <p:nvSpPr>
          <p:cNvPr id="2" name="Rectangle 1"/>
          <p:cNvSpPr/>
          <p:nvPr/>
        </p:nvSpPr>
        <p:spPr>
          <a:xfrm>
            <a:off x="679004" y="620688"/>
            <a:ext cx="90730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rgbClr val="FFFF00"/>
              </a:solidFill>
            </a:endParaRPr>
          </a:p>
          <a:p>
            <a:endParaRPr lang="en-US" sz="2400" dirty="0">
              <a:solidFill>
                <a:srgbClr val="FFFF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Study sample of the cohort studies ranged from</a:t>
            </a:r>
            <a:r>
              <a:rPr lang="en-US" sz="2400" dirty="0">
                <a:solidFill>
                  <a:srgbClr val="FFFF00"/>
                </a:solidFill>
              </a:rPr>
              <a:t> 392 </a:t>
            </a:r>
            <a:r>
              <a:rPr lang="en-US" sz="2400" dirty="0">
                <a:solidFill>
                  <a:schemeClr val="tx1"/>
                </a:solidFill>
              </a:rPr>
              <a:t>to </a:t>
            </a:r>
            <a:r>
              <a:rPr lang="en-US" sz="2400" dirty="0">
                <a:solidFill>
                  <a:srgbClr val="FFFF00"/>
                </a:solidFill>
              </a:rPr>
              <a:t>12,047.</a:t>
            </a:r>
          </a:p>
          <a:p>
            <a:endParaRPr lang="en-US" sz="2400" dirty="0">
              <a:solidFill>
                <a:srgbClr val="FFFF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Total dementia cases were </a:t>
            </a:r>
            <a:r>
              <a:rPr lang="en-US" sz="2400" dirty="0">
                <a:solidFill>
                  <a:srgbClr val="FFFF00"/>
                </a:solidFill>
              </a:rPr>
              <a:t>4,143 </a:t>
            </a:r>
            <a:r>
              <a:rPr lang="en-US" sz="2400" dirty="0">
                <a:solidFill>
                  <a:schemeClr val="tx1"/>
                </a:solidFill>
              </a:rPr>
              <a:t>in </a:t>
            </a:r>
            <a:r>
              <a:rPr lang="en-US" sz="2400" dirty="0">
                <a:solidFill>
                  <a:srgbClr val="FFFF00"/>
                </a:solidFill>
              </a:rPr>
              <a:t>33,340 </a:t>
            </a:r>
            <a:r>
              <a:rPr lang="en-US" sz="2400" dirty="0">
                <a:solidFill>
                  <a:schemeClr val="tx1"/>
                </a:solidFill>
              </a:rPr>
              <a:t>participants</a:t>
            </a:r>
            <a:r>
              <a:rPr lang="en-US" sz="2400" dirty="0">
                <a:solidFill>
                  <a:srgbClr val="FFFF00"/>
                </a:solidFill>
              </a:rPr>
              <a:t>.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sz="2800" dirty="0">
                <a:solidFill>
                  <a:schemeClr val="tx1"/>
                </a:solidFill>
              </a:rPr>
              <a:t>    	    </a:t>
            </a:r>
            <a:r>
              <a:rPr lang="en-US" dirty="0">
                <a:solidFill>
                  <a:schemeClr val="tx1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12885990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sp>
        <p:nvSpPr>
          <p:cNvPr id="2" name="Rectangle 1"/>
          <p:cNvSpPr/>
          <p:nvPr/>
        </p:nvSpPr>
        <p:spPr>
          <a:xfrm>
            <a:off x="679004" y="1268760"/>
            <a:ext cx="90730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Two </a:t>
            </a:r>
            <a:r>
              <a:rPr lang="en-US" sz="24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of the eleven </a:t>
            </a:r>
            <a:r>
              <a:rPr lang="en-GB" sz="24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studies showed a significant prediction of large BMI to dementia development</a:t>
            </a:r>
            <a:r>
              <a:rPr lang="en-US" sz="24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endParaRPr lang="en-US" sz="2400" dirty="0">
              <a:solidFill>
                <a:schemeClr val="tx1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400" i="1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But</a:t>
            </a:r>
            <a:r>
              <a:rPr lang="en-GB" sz="24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9</a:t>
            </a:r>
            <a:r>
              <a:rPr lang="en-GB" sz="24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studies showed an inverse association of BMI with dementia, of which </a:t>
            </a:r>
            <a:r>
              <a:rPr lang="en-US" sz="24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seven </a:t>
            </a:r>
            <a:r>
              <a:rPr lang="en-GB" sz="24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were statistically  significant.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endParaRPr lang="en-US" sz="24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			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955415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sp>
        <p:nvSpPr>
          <p:cNvPr id="2" name="Rectangle 1"/>
          <p:cNvSpPr/>
          <p:nvPr/>
        </p:nvSpPr>
        <p:spPr>
          <a:xfrm>
            <a:off x="679004" y="1268760"/>
            <a:ext cx="9073008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24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</a:rPr>
              <a:t>First</a:t>
            </a:r>
            <a:r>
              <a:rPr lang="en-US" sz="2800" dirty="0">
                <a:solidFill>
                  <a:schemeClr val="tx1"/>
                </a:solidFill>
                <a:ea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</a:rPr>
              <a:t>the category BMI data meta-analysis</a:t>
            </a:r>
            <a:r>
              <a:rPr lang="en-US" sz="2800" dirty="0">
                <a:solidFill>
                  <a:schemeClr val="tx1"/>
                </a:solidFill>
                <a:ea typeface="Times New Roman" panose="02020603050405020304" pitchFamily="18" charset="0"/>
              </a:rPr>
              <a:t>. </a:t>
            </a:r>
          </a:p>
          <a:p>
            <a:endParaRPr lang="en-US" sz="28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</a:rPr>
              <a:t>A</a:t>
            </a:r>
            <a:r>
              <a:rPr lang="en-GB" sz="2400" dirty="0" err="1">
                <a:solidFill>
                  <a:schemeClr val="tx1"/>
                </a:solidFill>
                <a:ea typeface="Times New Roman" panose="02020603050405020304" pitchFamily="18" charset="0"/>
              </a:rPr>
              <a:t>ll</a:t>
            </a:r>
            <a:r>
              <a:rPr lang="en-GB" sz="24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</a:rPr>
              <a:t>available </a:t>
            </a:r>
            <a:r>
              <a:rPr lang="en-GB" sz="2400" dirty="0">
                <a:solidFill>
                  <a:schemeClr val="tx1"/>
                </a:solidFill>
                <a:ea typeface="Times New Roman" panose="02020603050405020304" pitchFamily="18" charset="0"/>
              </a:rPr>
              <a:t>data 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</a:rPr>
              <a:t>were pooled according to</a:t>
            </a:r>
            <a:r>
              <a:rPr lang="en-GB" sz="2400" dirty="0">
                <a:solidFill>
                  <a:schemeClr val="tx1"/>
                </a:solidFill>
                <a:ea typeface="Times New Roman" panose="02020603050405020304" pitchFamily="18" charset="0"/>
              </a:rPr>
              <a:t> different categorised BMI as reference for the analysis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</a:rPr>
              <a:t> of obese people, overweight and underweight BMI.</a:t>
            </a:r>
          </a:p>
          <a:p>
            <a:endParaRPr lang="en-US" sz="2400" dirty="0">
              <a:solidFill>
                <a:schemeClr val="tx2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</a:rPr>
              <a:t>Second</a:t>
            </a:r>
            <a:r>
              <a:rPr lang="en-US" sz="2800" dirty="0">
                <a:solidFill>
                  <a:schemeClr val="tx1"/>
                </a:solidFill>
                <a:ea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</a:rPr>
              <a:t>the continuous BMI data meta-analysis</a:t>
            </a:r>
            <a:r>
              <a:rPr lang="en-US" sz="2800" dirty="0">
                <a:solidFill>
                  <a:schemeClr val="tx1"/>
                </a:solidFill>
                <a:ea typeface="Times New Roman" panose="02020603050405020304" pitchFamily="18" charset="0"/>
              </a:rPr>
              <a:t>.</a:t>
            </a:r>
          </a:p>
          <a:p>
            <a:r>
              <a:rPr lang="en-US" sz="28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</a:rPr>
              <a:t>Available data for continuous BMI and dementia risk were pooled.</a:t>
            </a:r>
          </a:p>
          <a:p>
            <a:pPr lvl="1"/>
            <a:endParaRPr lang="en-US" sz="24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</a:rPr>
              <a:t>Also stratified data analysis according to cohort studies in short and long term follow-up.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243815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sp>
        <p:nvSpPr>
          <p:cNvPr id="2" name="Rectangle 1"/>
          <p:cNvSpPr/>
          <p:nvPr/>
        </p:nvSpPr>
        <p:spPr>
          <a:xfrm>
            <a:off x="679004" y="1268760"/>
            <a:ext cx="90730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044" y="1556792"/>
            <a:ext cx="10009112" cy="495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686055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sp>
        <p:nvSpPr>
          <p:cNvPr id="2" name="Rectangle 1"/>
          <p:cNvSpPr/>
          <p:nvPr/>
        </p:nvSpPr>
        <p:spPr>
          <a:xfrm>
            <a:off x="823020" y="1268760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988" y="1367011"/>
            <a:ext cx="14473608" cy="57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01234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sp>
        <p:nvSpPr>
          <p:cNvPr id="2" name="Rectangle 1"/>
          <p:cNvSpPr/>
          <p:nvPr/>
        </p:nvSpPr>
        <p:spPr>
          <a:xfrm>
            <a:off x="823020" y="1268760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184" y="446858"/>
            <a:ext cx="9878831" cy="6411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65276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sp>
        <p:nvSpPr>
          <p:cNvPr id="2" name="Rectangle 1"/>
          <p:cNvSpPr/>
          <p:nvPr/>
        </p:nvSpPr>
        <p:spPr>
          <a:xfrm>
            <a:off x="823020" y="1268760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52736"/>
            <a:ext cx="10108012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347804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399" y="269776"/>
            <a:ext cx="7772400" cy="99898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sp>
        <p:nvSpPr>
          <p:cNvPr id="2" name="Rectangle 1"/>
          <p:cNvSpPr/>
          <p:nvPr/>
        </p:nvSpPr>
        <p:spPr>
          <a:xfrm>
            <a:off x="823020" y="1268760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4744"/>
            <a:ext cx="10184061" cy="610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016930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sp>
        <p:nvSpPr>
          <p:cNvPr id="2" name="Rectangle 1"/>
          <p:cNvSpPr/>
          <p:nvPr/>
        </p:nvSpPr>
        <p:spPr>
          <a:xfrm>
            <a:off x="823020" y="1268760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58" y="94688"/>
            <a:ext cx="9921484" cy="666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320111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sp>
        <p:nvSpPr>
          <p:cNvPr id="2" name="Rectangle 1"/>
          <p:cNvSpPr/>
          <p:nvPr/>
        </p:nvSpPr>
        <p:spPr>
          <a:xfrm>
            <a:off x="823020" y="1268760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8760"/>
            <a:ext cx="10256649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672062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sp>
        <p:nvSpPr>
          <p:cNvPr id="2" name="Rectangle 1"/>
          <p:cNvSpPr/>
          <p:nvPr/>
        </p:nvSpPr>
        <p:spPr>
          <a:xfrm>
            <a:off x="823020" y="1268760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64" y="58122"/>
            <a:ext cx="9933671" cy="674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976857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sp>
        <p:nvSpPr>
          <p:cNvPr id="2" name="Rectangle 1"/>
          <p:cNvSpPr/>
          <p:nvPr/>
        </p:nvSpPr>
        <p:spPr>
          <a:xfrm>
            <a:off x="823020" y="1268760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49" y="1555217"/>
            <a:ext cx="9721079" cy="475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075527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sp>
        <p:nvSpPr>
          <p:cNvPr id="2" name="Rectangle 1"/>
          <p:cNvSpPr/>
          <p:nvPr/>
        </p:nvSpPr>
        <p:spPr>
          <a:xfrm>
            <a:off x="823020" y="1268760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506" y="1366427"/>
            <a:ext cx="13393488" cy="29523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020" y="4149080"/>
            <a:ext cx="12817424" cy="29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907739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sp>
        <p:nvSpPr>
          <p:cNvPr id="2" name="Rectangle 1"/>
          <p:cNvSpPr/>
          <p:nvPr/>
        </p:nvSpPr>
        <p:spPr>
          <a:xfrm>
            <a:off x="823020" y="1268760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039" y="1124745"/>
            <a:ext cx="9865121" cy="57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68112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sp>
        <p:nvSpPr>
          <p:cNvPr id="2" name="Rectangle 1"/>
          <p:cNvSpPr/>
          <p:nvPr/>
        </p:nvSpPr>
        <p:spPr>
          <a:xfrm>
            <a:off x="823020" y="1268760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039" y="1252783"/>
            <a:ext cx="9865121" cy="560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094528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sp>
        <p:nvSpPr>
          <p:cNvPr id="2" name="Rectangle 1"/>
          <p:cNvSpPr/>
          <p:nvPr/>
        </p:nvSpPr>
        <p:spPr>
          <a:xfrm>
            <a:off x="823020" y="1268760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956" y="1052736"/>
            <a:ext cx="14113568" cy="627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895045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039044" y="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sp>
        <p:nvSpPr>
          <p:cNvPr id="2" name="Rectangle 1"/>
          <p:cNvSpPr/>
          <p:nvPr/>
        </p:nvSpPr>
        <p:spPr>
          <a:xfrm>
            <a:off x="823020" y="1268760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996" y="1052736"/>
            <a:ext cx="11999333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709359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sp>
        <p:nvSpPr>
          <p:cNvPr id="2" name="Rectangle 1"/>
          <p:cNvSpPr/>
          <p:nvPr/>
        </p:nvSpPr>
        <p:spPr>
          <a:xfrm>
            <a:off x="823020" y="1268760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48" y="188640"/>
            <a:ext cx="9865096" cy="65527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2827871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sp>
        <p:nvSpPr>
          <p:cNvPr id="2" name="Rectangle 1"/>
          <p:cNvSpPr/>
          <p:nvPr/>
        </p:nvSpPr>
        <p:spPr>
          <a:xfrm>
            <a:off x="823020" y="1268760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19" y="1268760"/>
            <a:ext cx="13825535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027710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sp>
        <p:nvSpPr>
          <p:cNvPr id="2" name="Rectangle 1"/>
          <p:cNvSpPr/>
          <p:nvPr/>
        </p:nvSpPr>
        <p:spPr>
          <a:xfrm>
            <a:off x="823020" y="1268760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8" y="67264"/>
            <a:ext cx="9930624" cy="672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482222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sp>
        <p:nvSpPr>
          <p:cNvPr id="2" name="Rectangle 1"/>
          <p:cNvSpPr/>
          <p:nvPr/>
        </p:nvSpPr>
        <p:spPr>
          <a:xfrm>
            <a:off x="823020" y="1268760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964" y="1331640"/>
            <a:ext cx="12961440" cy="598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323845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Results</a:t>
            </a:r>
          </a:p>
        </p:txBody>
      </p:sp>
      <p:sp>
        <p:nvSpPr>
          <p:cNvPr id="2" name="Rectangle 1"/>
          <p:cNvSpPr/>
          <p:nvPr/>
        </p:nvSpPr>
        <p:spPr>
          <a:xfrm>
            <a:off x="823020" y="1268760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8640"/>
            <a:ext cx="10112052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052152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891" name="Rectangle 3"/>
          <p:cNvSpPr>
            <a:spLocks noChangeArrowheads="1"/>
          </p:cNvSpPr>
          <p:nvPr/>
        </p:nvSpPr>
        <p:spPr bwMode="auto">
          <a:xfrm>
            <a:off x="228600" y="1752601"/>
            <a:ext cx="9753005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514350" indent="-514350">
              <a:buAutoNum type="arabicPeriod"/>
            </a:pPr>
            <a:r>
              <a:rPr lang="en-US" altLang="zh-CN" sz="2400" dirty="0">
                <a:solidFill>
                  <a:schemeClr val="tx1"/>
                </a:solidFill>
                <a:ea typeface="SimSun" pitchFamily="2" charset="-122"/>
              </a:rPr>
              <a:t>In older people, overall BMI may inversely predict the risk of dementia</a:t>
            </a:r>
            <a:r>
              <a:rPr lang="en-US" altLang="zh-CN" sz="2800" dirty="0">
                <a:solidFill>
                  <a:schemeClr val="tx1"/>
                </a:solidFill>
                <a:ea typeface="SimSun" pitchFamily="2" charset="-122"/>
              </a:rPr>
              <a:t>.</a:t>
            </a:r>
            <a:endParaRPr lang="en-GB" altLang="zh-CN" dirty="0">
              <a:solidFill>
                <a:schemeClr val="tx1"/>
              </a:solidFill>
              <a:ea typeface="SimSun" pitchFamily="2" charset="-122"/>
            </a:endParaRPr>
          </a:p>
        </p:txBody>
      </p:sp>
      <p:sp>
        <p:nvSpPr>
          <p:cNvPr id="1189892" name="Rectangle 4"/>
          <p:cNvSpPr>
            <a:spLocks noChangeArrowheads="1"/>
          </p:cNvSpPr>
          <p:nvPr/>
        </p:nvSpPr>
        <p:spPr bwMode="auto">
          <a:xfrm>
            <a:off x="251818" y="3279494"/>
            <a:ext cx="9839859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457200" indent="-457200">
              <a:buAutoNum type="arabicPeriod" startAt="2"/>
            </a:pPr>
            <a:r>
              <a:rPr lang="en-GB" altLang="zh-CN" sz="2400" dirty="0">
                <a:solidFill>
                  <a:schemeClr val="tx1"/>
                </a:solidFill>
                <a:ea typeface="SimSun" pitchFamily="2" charset="-122"/>
              </a:rPr>
              <a:t>The </a:t>
            </a:r>
            <a:r>
              <a:rPr lang="en-US" altLang="zh-CN" sz="2400" dirty="0">
                <a:solidFill>
                  <a:schemeClr val="tx1"/>
                </a:solidFill>
                <a:ea typeface="SimSun" pitchFamily="2" charset="-122"/>
              </a:rPr>
              <a:t>prediction was stronger in those studies with shorter-term </a:t>
            </a:r>
          </a:p>
          <a:p>
            <a:r>
              <a:rPr lang="en-US" altLang="zh-CN" sz="2400" dirty="0">
                <a:solidFill>
                  <a:schemeClr val="tx1"/>
                </a:solidFill>
                <a:ea typeface="SimSun" pitchFamily="2" charset="-122"/>
              </a:rPr>
              <a:t>      follow up. There was no significant effect in studied followed up </a:t>
            </a:r>
          </a:p>
          <a:p>
            <a:r>
              <a:rPr lang="en-US" altLang="zh-CN" sz="2400" dirty="0">
                <a:solidFill>
                  <a:schemeClr val="tx1"/>
                </a:solidFill>
                <a:ea typeface="SimSun" pitchFamily="2" charset="-122"/>
              </a:rPr>
              <a:t>      for longer time. </a:t>
            </a:r>
            <a:endParaRPr lang="en-GB" altLang="zh-CN" sz="2400" dirty="0">
              <a:solidFill>
                <a:schemeClr val="tx1"/>
              </a:solidFill>
              <a:ea typeface="SimSun" pitchFamily="2" charset="-122"/>
            </a:endParaRPr>
          </a:p>
        </p:txBody>
      </p:sp>
      <p:sp>
        <p:nvSpPr>
          <p:cNvPr id="1208322" name="Rectangle 2"/>
          <p:cNvSpPr>
            <a:spLocks noChangeArrowheads="1"/>
          </p:cNvSpPr>
          <p:nvPr/>
        </p:nvSpPr>
        <p:spPr bwMode="auto">
          <a:xfrm>
            <a:off x="1294805" y="3810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宋体" pitchFamily="2" charset="-122"/>
              </a:rPr>
              <a:t>Conclusions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51818" y="4697268"/>
            <a:ext cx="906899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685800" indent="-685800">
              <a:buAutoNum type="arabicPeriod" startAt="3"/>
            </a:pPr>
            <a:r>
              <a:rPr lang="en-US" altLang="zh-CN" sz="2400" dirty="0">
                <a:solidFill>
                  <a:schemeClr val="tx1"/>
                </a:solidFill>
                <a:ea typeface="SimSun" pitchFamily="2" charset="-122"/>
              </a:rPr>
              <a:t>More research is required to assess the impact of BMI in old age on the risk of dementia.</a:t>
            </a:r>
            <a:endParaRPr lang="en-GB" altLang="zh-CN" sz="2800" dirty="0">
              <a:solidFill>
                <a:schemeClr val="tx1"/>
              </a:solidFill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69369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89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89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989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89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89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8989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9891" grpId="0" autoUpdateAnimBg="0"/>
      <p:bldP spid="1189892" grpId="0" autoUpdateAnimBg="0"/>
      <p:bldP spid="2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ChangeArrowheads="1"/>
          </p:cNvSpPr>
          <p:nvPr/>
        </p:nvSpPr>
        <p:spPr bwMode="auto">
          <a:xfrm>
            <a:off x="1295400" y="18864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GB" altLang="zh-CN" sz="4000" b="1" dirty="0"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Thanks</a:t>
            </a:r>
          </a:p>
        </p:txBody>
      </p:sp>
      <p:sp>
        <p:nvSpPr>
          <p:cNvPr id="2" name="Rectangle 1"/>
          <p:cNvSpPr/>
          <p:nvPr/>
        </p:nvSpPr>
        <p:spPr>
          <a:xfrm>
            <a:off x="679004" y="1268760"/>
            <a:ext cx="9099192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>
              <a:solidFill>
                <a:schemeClr val="tx1"/>
              </a:solidFill>
            </a:endParaRPr>
          </a:p>
          <a:p>
            <a:pPr algn="ctr"/>
            <a:r>
              <a:rPr lang="en-US" sz="3200" dirty="0">
                <a:solidFill>
                  <a:schemeClr val="tx1"/>
                </a:solidFill>
              </a:rPr>
              <a:t>Any questions?</a:t>
            </a:r>
          </a:p>
          <a:p>
            <a:pPr algn="ctr"/>
            <a:endParaRPr lang="en-US" sz="3200" dirty="0">
              <a:solidFill>
                <a:schemeClr val="tx1"/>
              </a:solidFill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  <a:hlinkClick r:id="rId3"/>
              </a:rPr>
              <a:t>I.M.Danat@wlv.ac.uk</a:t>
            </a:r>
            <a:endParaRPr lang="en-US" sz="2400" dirty="0">
              <a:solidFill>
                <a:schemeClr val="tx1"/>
              </a:solidFill>
            </a:endParaRPr>
          </a:p>
          <a:p>
            <a:endParaRPr lang="en-GB" altLang="zh-CN" sz="2400" b="1" dirty="0">
              <a:solidFill>
                <a:schemeClr val="tx1"/>
              </a:solidFill>
              <a:latin typeface="Times New Roman" pitchFamily="18" charset="0"/>
              <a:ea typeface="SimSun" pitchFamily="2" charset="-122"/>
            </a:endParaRPr>
          </a:p>
          <a:p>
            <a:r>
              <a:rPr lang="en-GB" altLang="zh-CN" sz="2000" b="1" dirty="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rPr>
              <a:t>Collaborators:</a:t>
            </a:r>
            <a:r>
              <a:rPr lang="en-US" altLang="zh-CN" sz="2000" b="1" dirty="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rPr>
              <a:t> </a:t>
            </a:r>
          </a:p>
          <a:p>
            <a:r>
              <a:rPr lang="en-US" altLang="zh-CN" sz="2000" b="1" u="sng" dirty="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rPr>
              <a:t>Prof Linda Lang</a:t>
            </a:r>
            <a:r>
              <a:rPr lang="en-US" altLang="zh-CN" sz="2000" b="1" dirty="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rPr>
              <a:t>, Faculty of Education, Health and </a:t>
            </a:r>
            <a:r>
              <a:rPr lang="en-US" altLang="zh-CN" sz="2000" b="1" dirty="0" err="1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rPr>
              <a:t>Wellbing</a:t>
            </a:r>
            <a:r>
              <a:rPr lang="en-US" altLang="zh-CN" sz="2000" b="1" dirty="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rPr>
              <a:t>, University of </a:t>
            </a:r>
            <a:r>
              <a:rPr lang="en-US" altLang="zh-CN" sz="2000" b="1" dirty="0" err="1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rPr>
              <a:t>Wolverhampton</a:t>
            </a:r>
            <a:r>
              <a:rPr lang="en-US" altLang="zh-CN" sz="2000" b="1" dirty="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rPr>
              <a:t>, UK</a:t>
            </a:r>
          </a:p>
          <a:p>
            <a:r>
              <a:rPr lang="en-US" altLang="zh-CN" sz="2000" b="1" u="sng" dirty="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rPr>
              <a:t>Dr Li Wei</a:t>
            </a:r>
            <a:r>
              <a:rPr lang="en-US" altLang="zh-CN" sz="2000" b="1" dirty="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rPr>
              <a:t>, Senior Lecturer in Epidemiology and Medical Statistics, Department of Policy and Practice, University College London, UK</a:t>
            </a:r>
          </a:p>
          <a:p>
            <a:r>
              <a:rPr lang="en-US" altLang="zh-CN" sz="2000" b="1" u="sng" dirty="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rPr>
              <a:t>Dr Harry HX Wang</a:t>
            </a:r>
            <a:r>
              <a:rPr lang="en-US" altLang="zh-CN" sz="2000" b="1" dirty="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rPr>
              <a:t>, Associate Professor in Public Health and Epidemiology, </a:t>
            </a:r>
            <a:r>
              <a:rPr lang="en-GB" sz="2000" b="1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School of Public Health, Sun </a:t>
            </a:r>
            <a:r>
              <a:rPr lang="en-GB" sz="2000" b="1" spc="-15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Yat</a:t>
            </a:r>
            <a:r>
              <a:rPr lang="en-GB" sz="2000" b="1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-Sen University, Guangzhou, China</a:t>
            </a:r>
            <a:endParaRPr lang="en-GB" sz="20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055859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8_medicals">
  <a:themeElements>
    <a:clrScheme name="">
      <a:dk1>
        <a:srgbClr val="000000"/>
      </a:dk1>
      <a:lt1>
        <a:srgbClr val="FFFFFF"/>
      </a:lt1>
      <a:dk2>
        <a:srgbClr val="082B7A"/>
      </a:dk2>
      <a:lt2>
        <a:srgbClr val="FFFF5F"/>
      </a:lt2>
      <a:accent1>
        <a:srgbClr val="B50069"/>
      </a:accent1>
      <a:accent2>
        <a:srgbClr val="FF7F00"/>
      </a:accent2>
      <a:accent3>
        <a:srgbClr val="AAACBE"/>
      </a:accent3>
      <a:accent4>
        <a:srgbClr val="DADADA"/>
      </a:accent4>
      <a:accent5>
        <a:srgbClr val="D7AAB9"/>
      </a:accent5>
      <a:accent6>
        <a:srgbClr val="E77200"/>
      </a:accent6>
      <a:hlink>
        <a:srgbClr val="FF00FF"/>
      </a:hlink>
      <a:folHlink>
        <a:srgbClr val="B760F9"/>
      </a:folHlink>
    </a:clrScheme>
    <a:fontScheme name="8_medicals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edical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c:\powerpnt\template\sldshow\medicals.ppt</Template>
  <TotalTime>16631</TotalTime>
  <Pages>73</Pages>
  <Words>1352</Words>
  <Application>Microsoft Office PowerPoint</Application>
  <PresentationFormat>35mm Slides</PresentationFormat>
  <Paragraphs>217</Paragraphs>
  <Slides>41</Slides>
  <Notes>40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8_medicals</vt:lpstr>
      <vt:lpstr>Photo Editor Photo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RSM talk</dc:title>
  <dc:creator>Dr T.M.MacDonald</dc:creator>
  <cp:lastModifiedBy>Euro Healthcare</cp:lastModifiedBy>
  <cp:revision>917</cp:revision>
  <cp:lastPrinted>2015-03-16T18:26:20Z</cp:lastPrinted>
  <dcterms:created xsi:type="dcterms:W3CDTF">1997-10-14T20:29:02Z</dcterms:created>
  <dcterms:modified xsi:type="dcterms:W3CDTF">2016-09-28T12:48:04Z</dcterms:modified>
</cp:coreProperties>
</file>