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84" r:id="rId5"/>
    <p:sldId id="267" r:id="rId6"/>
    <p:sldId id="259" r:id="rId7"/>
    <p:sldId id="257" r:id="rId8"/>
    <p:sldId id="264" r:id="rId9"/>
    <p:sldId id="265" r:id="rId10"/>
    <p:sldId id="263" r:id="rId11"/>
    <p:sldId id="262" r:id="rId12"/>
    <p:sldId id="266" r:id="rId13"/>
    <p:sldId id="261" r:id="rId14"/>
    <p:sldId id="260" r:id="rId15"/>
    <p:sldId id="258" r:id="rId16"/>
    <p:sldId id="271" r:id="rId17"/>
    <p:sldId id="270" r:id="rId18"/>
    <p:sldId id="269" r:id="rId19"/>
    <p:sldId id="272" r:id="rId20"/>
    <p:sldId id="276" r:id="rId21"/>
    <p:sldId id="273" r:id="rId22"/>
    <p:sldId id="275" r:id="rId23"/>
    <p:sldId id="274" r:id="rId24"/>
    <p:sldId id="277" r:id="rId25"/>
    <p:sldId id="281" r:id="rId26"/>
    <p:sldId id="280" r:id="rId27"/>
    <p:sldId id="279" r:id="rId28"/>
    <p:sldId id="285" r:id="rId29"/>
    <p:sldId id="282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dashDnDiag">
              <a:fgClr>
                <a:schemeClr val="accent1"/>
              </a:fgClr>
              <a:bgClr>
                <a:schemeClr val="bg1"/>
              </a:bgClr>
            </a:pattFill>
          </c:spPr>
          <c:invertIfNegative val="0"/>
          <c:dPt>
            <c:idx val="0"/>
            <c:invertIfNegative val="0"/>
            <c:bubble3D val="0"/>
            <c:spPr>
              <a:pattFill prst="ltVert">
                <a:fgClr>
                  <a:schemeClr val="accent1"/>
                </a:fgClr>
                <a:bgClr>
                  <a:schemeClr val="bg1"/>
                </a:bgClr>
              </a:pattFill>
              <a:ln>
                <a:solidFill>
                  <a:schemeClr val="accent1"/>
                </a:solidFill>
              </a:ln>
            </c:spPr>
          </c:dPt>
          <c:dPt>
            <c:idx val="1"/>
            <c:invertIfNegative val="0"/>
            <c:bubble3D val="0"/>
            <c:spPr>
              <a:pattFill prst="pct20">
                <a:fgClr>
                  <a:schemeClr val="accent1"/>
                </a:fgClr>
                <a:bgClr>
                  <a:schemeClr val="bg1"/>
                </a:bgClr>
              </a:pattFill>
              <a:ln>
                <a:solidFill>
                  <a:schemeClr val="accent1"/>
                </a:solidFill>
              </a:ln>
            </c:spPr>
          </c:dPt>
          <c:dPt>
            <c:idx val="2"/>
            <c:invertIfNegative val="0"/>
            <c:bubble3D val="0"/>
            <c:spPr>
              <a:pattFill prst="shingle">
                <a:fgClr>
                  <a:schemeClr val="accent1"/>
                </a:fgClr>
                <a:bgClr>
                  <a:schemeClr val="bg1"/>
                </a:bgClr>
              </a:pattFill>
              <a:ln>
                <a:solidFill>
                  <a:schemeClr val="accent1"/>
                </a:solidFill>
              </a:ln>
            </c:spPr>
          </c:dPt>
          <c:errBars>
            <c:errBarType val="both"/>
            <c:errValType val="percentage"/>
            <c:noEndCap val="0"/>
            <c:val val="5"/>
          </c:errBars>
          <c:cat>
            <c:strRef>
              <c:f>Sheet1!$B$11:$B$13</c:f>
              <c:strCache>
                <c:ptCount val="3"/>
                <c:pt idx="0">
                  <c:v>CHL</c:v>
                </c:pt>
                <c:pt idx="1">
                  <c:v>CMB</c:v>
                </c:pt>
                <c:pt idx="2">
                  <c:v>ASP</c:v>
                </c:pt>
              </c:strCache>
            </c:strRef>
          </c:cat>
          <c:val>
            <c:numRef>
              <c:f>Sheet1!$C$11:$C$13</c:f>
              <c:numCache>
                <c:formatCode>0.00</c:formatCode>
                <c:ptCount val="3"/>
                <c:pt idx="0" formatCode="General">
                  <c:v>68</c:v>
                </c:pt>
                <c:pt idx="1">
                  <c:v>70.456699999999998</c:v>
                </c:pt>
                <c:pt idx="2">
                  <c:v>94.99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684352"/>
        <c:axId val="64916288"/>
      </c:barChart>
      <c:catAx>
        <c:axId val="35684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/>
                  <a:t>Extracts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64916288"/>
        <c:crosses val="autoZero"/>
        <c:auto val="1"/>
        <c:lblAlgn val="ctr"/>
        <c:lblOffset val="100"/>
        <c:noMultiLvlLbl val="0"/>
      </c:catAx>
      <c:valAx>
        <c:axId val="649162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Percentage of LOX inhibition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568435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087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51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171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06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129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150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698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1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45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60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329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51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9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930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630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643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74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293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774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054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31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224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6870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7464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7388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56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0122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0217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219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7337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1946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0291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5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7133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109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0580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836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53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4890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0907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064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537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770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799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B80E1-FE96-4B0E-BF52-7870718E4F0B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3C7C6-3006-440F-9DC6-CFCE92D8DE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29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4A421-72BE-498B-8254-1CB9FDB91F18}" type="datetimeFigureOut">
              <a:rPr lang="en-US" smtClean="0">
                <a:solidFill>
                  <a:srgbClr val="F8F8F8"/>
                </a:solidFill>
              </a:rPr>
              <a:pPr/>
              <a:t>9/16/2015</a:t>
            </a:fld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>
              <a:solidFill>
                <a:srgbClr val="F8F8F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ADB47-4994-497C-8B62-3740D1823448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9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26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2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damuisaimam@gmail.com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hyuthendar-p\Desktop\Images\BOOK\tea-leaves-top-hd-new-wallpapers-for-desktop-wide-f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44000" cy="6858000"/>
          </a:xfrm>
          <a:prstGeom prst="rect">
            <a:avLst/>
          </a:prstGeom>
          <a:noFill/>
          <a:effectLst>
            <a:glow rad="596900">
              <a:schemeClr val="tx1">
                <a:alpha val="0"/>
              </a:schemeClr>
            </a:glow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9050" y="5879851"/>
            <a:ext cx="9182100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Presented By </a:t>
            </a:r>
            <a:endParaRPr lang="en-US" sz="2000" b="1" dirty="0">
              <a:solidFill>
                <a:srgbClr val="FFFF00"/>
              </a:solidFill>
            </a:endParaRPr>
          </a:p>
          <a:p>
            <a:r>
              <a:rPr lang="en-US" sz="2000" b="1" dirty="0" smtClean="0">
                <a:solidFill>
                  <a:srgbClr val="FFFF00"/>
                </a:solidFill>
              </a:rPr>
              <a:t>Name: Dr. Isa Adamu Imam</a:t>
            </a:r>
          </a:p>
          <a:p>
            <a:r>
              <a:rPr lang="en-US" sz="2000" b="1" dirty="0" smtClean="0">
                <a:solidFill>
                  <a:srgbClr val="FFFF00"/>
                </a:solidFill>
              </a:rPr>
              <a:t>Country</a:t>
            </a:r>
            <a:r>
              <a:rPr lang="en-US" sz="2000" b="1" smtClean="0">
                <a:solidFill>
                  <a:srgbClr val="FFFF00"/>
                </a:solidFill>
              </a:rPr>
              <a:t>: Nigeria</a:t>
            </a:r>
            <a:endParaRPr lang="en-US" sz="2000" b="1" dirty="0" smtClean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</a:rPr>
              <a:t>3</a:t>
            </a:r>
            <a:r>
              <a:rPr lang="en-US" sz="2800" b="1" baseline="30000" dirty="0">
                <a:solidFill>
                  <a:prstClr val="white"/>
                </a:solidFill>
              </a:rPr>
              <a:t>rd</a:t>
            </a:r>
            <a:r>
              <a:rPr lang="en-US" sz="2800" b="1" dirty="0">
                <a:solidFill>
                  <a:prstClr val="white"/>
                </a:solidFill>
              </a:rPr>
              <a:t> International Conference and Exhibition on </a:t>
            </a:r>
            <a:endParaRPr lang="en-US" sz="2800" b="1" dirty="0" smtClean="0">
              <a:solidFill>
                <a:prstClr val="white"/>
              </a:solidFill>
            </a:endParaRPr>
          </a:p>
          <a:p>
            <a:pPr algn="ctr"/>
            <a:r>
              <a:rPr lang="en-US" sz="2800" b="1" dirty="0" smtClean="0">
                <a:solidFill>
                  <a:prstClr val="white"/>
                </a:solidFill>
              </a:rPr>
              <a:t>Traditional </a:t>
            </a:r>
            <a:r>
              <a:rPr lang="en-US" sz="2800" b="1" dirty="0">
                <a:solidFill>
                  <a:prstClr val="white"/>
                </a:solidFill>
              </a:rPr>
              <a:t>&amp; Alternative </a:t>
            </a:r>
            <a:r>
              <a:rPr lang="en-US" sz="2800" b="1" dirty="0" smtClean="0">
                <a:solidFill>
                  <a:prstClr val="white"/>
                </a:solidFill>
              </a:rPr>
              <a:t>Medicine</a:t>
            </a:r>
          </a:p>
          <a:p>
            <a:pPr algn="ctr"/>
            <a:r>
              <a:rPr lang="nl-NL" sz="2000" b="1" dirty="0">
                <a:solidFill>
                  <a:prstClr val="white"/>
                </a:solidFill>
              </a:rPr>
              <a:t>August 03-05, 2015 Birmingham, UK</a:t>
            </a:r>
            <a:r>
              <a:rPr lang="en-US" sz="2400" b="1" dirty="0">
                <a:solidFill>
                  <a:prstClr val="white"/>
                </a:solidFill>
              </a:rPr>
              <a:t> </a:t>
            </a:r>
          </a:p>
        </p:txBody>
      </p:sp>
      <p:pic>
        <p:nvPicPr>
          <p:cNvPr id="3" name="Picture 6" descr="C:\Users\achyuthendar-p\Downloads\121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09800"/>
            <a:ext cx="1752600" cy="175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38070" y="1610380"/>
            <a:ext cx="2610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In A</a:t>
            </a:r>
            <a:r>
              <a:rPr lang="en-US" sz="2400" b="1" dirty="0" smtClean="0">
                <a:solidFill>
                  <a:srgbClr val="FFFF00"/>
                </a:solidFill>
              </a:rPr>
              <a:t>ssociation </a:t>
            </a:r>
            <a:r>
              <a:rPr lang="en-US" sz="2400" b="1" dirty="0">
                <a:solidFill>
                  <a:srgbClr val="FFFF00"/>
                </a:solidFill>
              </a:rPr>
              <a:t>with</a:t>
            </a:r>
          </a:p>
        </p:txBody>
      </p:sp>
      <p:pic>
        <p:nvPicPr>
          <p:cNvPr id="8" name="Picture 2" descr="C:\Users\achyuthendar-p\Desktop\DSC_13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924482"/>
            <a:ext cx="3991744" cy="2024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19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453" y="415536"/>
            <a:ext cx="160653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452" y="1423648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9179"/>
            <a:ext cx="6061813" cy="1744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3" descr="ABU LOGO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5536"/>
            <a:ext cx="1331640" cy="172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0822" y="2195489"/>
            <a:ext cx="8719161" cy="485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GB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Anti-oxidant, anti-inflammatory, antibacterial, total phenolic/flavonoids and cytotoxic activities of </a:t>
            </a:r>
            <a:r>
              <a:rPr lang="en-GB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Cordia africana</a:t>
            </a:r>
            <a:r>
              <a:rPr lang="en-GB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en-GB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en-GB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*Isa</a:t>
            </a:r>
            <a:r>
              <a:rPr lang="en-GB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Adamu Imam</a:t>
            </a:r>
            <a:r>
              <a:rPr lang="en-GB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., </a:t>
            </a:r>
            <a:r>
              <a:rPr lang="en-GB" b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Saleh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en-GB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Malajiya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Ibrahim Alhaji</a:t>
            </a:r>
            <a:r>
              <a:rPr lang="en-GB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en-GB" b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Abubakar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Ahmad</a:t>
            </a:r>
            <a:r>
              <a:rPr lang="en-GB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., </a:t>
            </a:r>
            <a:r>
              <a:rPr lang="en-GB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Dzoyem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Jean Paul</a:t>
            </a:r>
            <a:r>
              <a:rPr lang="en-GB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., </a:t>
            </a:r>
            <a:r>
              <a:rPr lang="en-GB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Adebayo</a:t>
            </a:r>
            <a:r>
              <a:rPr lang="en-GB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, Salman Adeniyi</a:t>
            </a:r>
            <a:r>
              <a:rPr lang="en-GB" baseline="300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4</a:t>
            </a:r>
            <a:r>
              <a:rPr lang="en-GB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.,</a:t>
            </a: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Musa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Idris</a:t>
            </a:r>
            <a:r>
              <a:rPr lang="en-US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.,</a:t>
            </a: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Sani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Usman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Fulatan</a:t>
            </a:r>
            <a:r>
              <a:rPr lang="en-US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and </a:t>
            </a:r>
            <a:r>
              <a:rPr lang="en-GB" b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Daru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Peret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Alexandra</a:t>
            </a:r>
            <a:r>
              <a:rPr lang="en-GB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</a:t>
            </a:r>
            <a:endParaRPr lang="en-GB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Bef>
                <a:spcPct val="20000"/>
              </a:spcBef>
            </a:pPr>
            <a:r>
              <a:rPr lang="en-GB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Department of Human Physiology, Faculty of Medicine, Ahmadu Bello University, Zaria, Nigeria. </a:t>
            </a:r>
            <a:r>
              <a:rPr lang="en-GB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Department of </a:t>
            </a:r>
            <a:r>
              <a:rPr lang="en-GB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pharmacognosy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and drug development, Faculty of Pharmaceutical Sciences, Ahmadu Bello University, Zaria, Nigeria </a:t>
            </a:r>
            <a:r>
              <a:rPr lang="en-GB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3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Department of Biochemistry, Faculty of Science, University of </a:t>
            </a:r>
            <a:r>
              <a:rPr lang="en-GB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Dschang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P.O. Box 67, </a:t>
            </a:r>
            <a:r>
              <a:rPr lang="en-GB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Dschang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Cameroon</a:t>
            </a:r>
            <a:r>
              <a:rPr lang="en-US" baseline="300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3</a:t>
            </a:r>
            <a:r>
              <a:rPr lang="en-US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Faculty of Science, Department of Biomedical Sciences, Tshwane University of Technology, Private Bag X680, Pretoria, 0001, South Africa.</a:t>
            </a:r>
            <a:r>
              <a:rPr lang="en-US" baseline="300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en-GB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Bef>
                <a:spcPct val="20000"/>
              </a:spcBef>
            </a:pPr>
            <a:r>
              <a:rPr lang="en-US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en-GB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Bef>
                <a:spcPct val="20000"/>
              </a:spcBef>
            </a:pPr>
            <a:r>
              <a:rPr lang="en-US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*Corresponding </a:t>
            </a:r>
            <a:r>
              <a:rPr lang="en-US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author</a:t>
            </a:r>
            <a:r>
              <a:rPr lang="en-GB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: +2348035867084, E-mail: </a:t>
            </a:r>
            <a:r>
              <a:rPr lang="en-GB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  <a:hlinkClick r:id="rId6"/>
              </a:rPr>
              <a:t>adamuisaimam@gmail.com</a:t>
            </a:r>
            <a:endParaRPr lang="en-GB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Bef>
                <a:spcPct val="20000"/>
              </a:spcBef>
            </a:pPr>
            <a:r>
              <a:rPr lang="en-GB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en-GB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212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GB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en-GB" dirty="0" smtClean="0">
                <a:effectLst/>
                <a:latin typeface="Times New Roman"/>
                <a:ea typeface="Calibri"/>
                <a:cs typeface="Times New Roman"/>
              </a:rPr>
              <a:t>It is well known that reactive oxygen species (ROS), such as superoxide anion (O2•-), hydroxyl radicals (OH•), singlet oxygen (1O2) and hydrogen peroxide (H2O2), play a major role in the development of oxidative stress that can lead to many illnesses including cardiovascular diseases, diabetes, inflammation, degenerative diseases, cancer, </a:t>
            </a:r>
            <a:r>
              <a:rPr lang="en-GB" dirty="0" err="1" smtClean="0">
                <a:effectLst/>
                <a:latin typeface="Times New Roman"/>
                <a:ea typeface="Calibri"/>
                <a:cs typeface="Times New Roman"/>
              </a:rPr>
              <a:t>anemia</a:t>
            </a:r>
            <a:r>
              <a:rPr lang="en-GB" dirty="0" smtClean="0">
                <a:effectLst/>
                <a:latin typeface="Times New Roman"/>
                <a:ea typeface="Calibri"/>
                <a:cs typeface="Times New Roman"/>
              </a:rPr>
              <a:t>, and ischemia </a:t>
            </a:r>
            <a:r>
              <a:rPr lang="en-GB" dirty="0">
                <a:latin typeface="Times New Roman"/>
                <a:ea typeface="Calibri"/>
              </a:rPr>
              <a:t>(</a:t>
            </a:r>
            <a:r>
              <a:rPr lang="en-GB" dirty="0" err="1">
                <a:latin typeface="Times New Roman"/>
                <a:ea typeface="Calibri"/>
              </a:rPr>
              <a:t>Cai</a:t>
            </a:r>
            <a:r>
              <a:rPr lang="en-GB" dirty="0">
                <a:latin typeface="Times New Roman"/>
                <a:ea typeface="Calibri"/>
              </a:rPr>
              <a:t> </a:t>
            </a:r>
            <a:r>
              <a:rPr lang="en-GB" i="1" dirty="0">
                <a:latin typeface="Times New Roman"/>
                <a:ea typeface="Calibri"/>
              </a:rPr>
              <a:t>et al</a:t>
            </a:r>
            <a:r>
              <a:rPr lang="en-GB" dirty="0">
                <a:latin typeface="Times New Roman"/>
                <a:ea typeface="Calibri"/>
              </a:rPr>
              <a:t>., 2004). </a:t>
            </a:r>
            <a:endParaRPr lang="en-GB" dirty="0" smtClean="0">
              <a:latin typeface="Times New Roman"/>
              <a:ea typeface="Calibri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en-GB" dirty="0" smtClean="0">
                <a:effectLst/>
                <a:latin typeface="Times New Roman"/>
                <a:ea typeface="Calibri"/>
                <a:cs typeface="Times New Roman"/>
              </a:rPr>
              <a:t>Plant based antioxidant compounds play a defensive role by preventing the generation of free radicals and hence are extremely beneficial to alleviate the diseases caused by oxidative stress </a:t>
            </a:r>
            <a:r>
              <a:rPr lang="en-GB" dirty="0">
                <a:latin typeface="Times New Roman"/>
                <a:ea typeface="Calibri"/>
              </a:rPr>
              <a:t>(</a:t>
            </a:r>
            <a:r>
              <a:rPr lang="en-GB" dirty="0" err="1">
                <a:latin typeface="Times New Roman"/>
                <a:ea typeface="Calibri"/>
              </a:rPr>
              <a:t>Akinmoladun</a:t>
            </a:r>
            <a:r>
              <a:rPr lang="en-GB" dirty="0">
                <a:latin typeface="Times New Roman"/>
                <a:ea typeface="Calibri"/>
              </a:rPr>
              <a:t> </a:t>
            </a:r>
            <a:r>
              <a:rPr lang="en-GB" i="1" dirty="0">
                <a:latin typeface="Times New Roman"/>
                <a:ea typeface="Calibri"/>
              </a:rPr>
              <a:t>et al</a:t>
            </a:r>
            <a:r>
              <a:rPr lang="en-GB" dirty="0">
                <a:latin typeface="Times New Roman"/>
                <a:ea typeface="Calibri"/>
              </a:rPr>
              <a:t>., 2010; </a:t>
            </a:r>
            <a:r>
              <a:rPr lang="en-GB" dirty="0" err="1">
                <a:latin typeface="Times New Roman"/>
                <a:ea typeface="Calibri"/>
              </a:rPr>
              <a:t>Özen</a:t>
            </a:r>
            <a:r>
              <a:rPr lang="en-GB" i="1" dirty="0">
                <a:latin typeface="Times New Roman"/>
                <a:ea typeface="Calibri"/>
              </a:rPr>
              <a:t> et al</a:t>
            </a:r>
            <a:r>
              <a:rPr lang="en-GB" dirty="0">
                <a:latin typeface="Times New Roman"/>
                <a:ea typeface="Calibri"/>
              </a:rPr>
              <a:t>., </a:t>
            </a:r>
            <a:r>
              <a:rPr lang="en-GB" dirty="0" smtClean="0">
                <a:latin typeface="Times New Roman"/>
                <a:ea typeface="Calibri"/>
              </a:rPr>
              <a:t>2010)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517232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3" descr="ABU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331640" cy="126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934" y="30591"/>
            <a:ext cx="160653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43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Introduction (Con’d)</a:t>
            </a:r>
            <a:endParaRPr lang="en-GB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94090"/>
            <a:ext cx="6120680" cy="5616624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Cordia africana </a:t>
            </a:r>
            <a:r>
              <a:rPr lang="en-GB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is a small to medium-sized evergreen tree, 4-15 (30) m high, heavily branched with a spreading, umbrella-shaped or rounded crown.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Times New Roman"/>
                <a:ea typeface="Calibri"/>
              </a:rPr>
              <a:t>P</a:t>
            </a:r>
            <a:r>
              <a:rPr lang="en-GB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osses analgesic, anti-inflammatory, antimicrobial, antiviral and antifertility activities.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Times New Roman"/>
                <a:ea typeface="Calibri"/>
              </a:rPr>
              <a:t>C</a:t>
            </a:r>
            <a:r>
              <a:rPr lang="en-GB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ompounds like flavonoids, </a:t>
            </a:r>
            <a:r>
              <a:rPr lang="en-GB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triterpenes</a:t>
            </a:r>
            <a:r>
              <a:rPr lang="en-GB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tannins, alkaloids and fatty acids possessing wide range of bioactivities were isolated from different plant parts of </a:t>
            </a:r>
            <a:r>
              <a:rPr lang="en-GB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Cordia </a:t>
            </a:r>
            <a:r>
              <a:rPr lang="en-GB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species </a:t>
            </a:r>
            <a:r>
              <a:rPr lang="en-GB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(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Thirupathi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., 2008). </a:t>
            </a:r>
            <a:r>
              <a:rPr lang="en-GB" dirty="0" smtClean="0">
                <a:solidFill>
                  <a:srgbClr val="00000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i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C. africana </a:t>
            </a:r>
            <a:r>
              <a:rPr lang="en-GB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is used traditionally to treat stomach ache, toothache, wound and cough (</a:t>
            </a:r>
            <a:r>
              <a:rPr lang="en-GB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Reta</a:t>
            </a:r>
            <a:r>
              <a:rPr lang="en-GB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2013).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/>
          </a:p>
        </p:txBody>
      </p:sp>
      <p:pic>
        <p:nvPicPr>
          <p:cNvPr id="4" name="Picture 2" descr="http://www.africamuseum.be/prelude/prelude_pic/Cordia_africana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428" y="1340768"/>
            <a:ext cx="280831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encrypted-tbn0.gstatic.com/images?q=tbn:ANd9GcSLr9h5pVDTvteu3es7_Tlt3Hs_I3YNGABRgv0UO83JnDyVrDljw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01008"/>
            <a:ext cx="278155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24128" y="5733256"/>
            <a:ext cx="3285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Cordia africana in its natural habitat</a:t>
            </a:r>
            <a:endParaRPr lang="en-GB" dirty="0"/>
          </a:p>
        </p:txBody>
      </p:sp>
      <p:pic>
        <p:nvPicPr>
          <p:cNvPr id="7" name="Picture 43" descr="AB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6" y="-27484"/>
            <a:ext cx="1331640" cy="115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934" y="30591"/>
            <a:ext cx="160653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805264"/>
            <a:ext cx="1872208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32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n-GB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INTRODUCTION (Con’d)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>
                <a:effectLst/>
                <a:latin typeface="Times New Roman"/>
                <a:ea typeface="Calibri"/>
              </a:rPr>
              <a:t>15-Lipoxygenase (15-LOX) belongs to the class of iron containing Lipoxygenases that catalyse the incorporation of </a:t>
            </a:r>
            <a:r>
              <a:rPr lang="en-GB" dirty="0" err="1" smtClean="0">
                <a:effectLst/>
                <a:latin typeface="Times New Roman"/>
                <a:ea typeface="Calibri"/>
              </a:rPr>
              <a:t>dioxygen</a:t>
            </a:r>
            <a:r>
              <a:rPr lang="en-GB" dirty="0" smtClean="0">
                <a:effectLst/>
                <a:latin typeface="Times New Roman"/>
                <a:ea typeface="Calibri"/>
              </a:rPr>
              <a:t> into unsaturated fatty acid </a:t>
            </a:r>
            <a:r>
              <a:rPr lang="en-GB" dirty="0">
                <a:latin typeface="Times New Roman"/>
                <a:ea typeface="Calibri"/>
              </a:rPr>
              <a:t>(</a:t>
            </a:r>
            <a:r>
              <a:rPr lang="en-GB" dirty="0" err="1">
                <a:latin typeface="Times New Roman"/>
                <a:ea typeface="Calibri"/>
              </a:rPr>
              <a:t>Feussner</a:t>
            </a:r>
            <a:r>
              <a:rPr lang="en-GB" dirty="0">
                <a:latin typeface="Times New Roman"/>
                <a:ea typeface="Calibri"/>
              </a:rPr>
              <a:t> and </a:t>
            </a:r>
            <a:r>
              <a:rPr lang="en-GB" dirty="0" err="1">
                <a:latin typeface="Times New Roman"/>
                <a:ea typeface="Calibri"/>
              </a:rPr>
              <a:t>Wasternack</a:t>
            </a:r>
            <a:r>
              <a:rPr lang="en-GB" dirty="0">
                <a:latin typeface="Times New Roman"/>
                <a:ea typeface="Calibri"/>
              </a:rPr>
              <a:t>, 2002</a:t>
            </a:r>
            <a:r>
              <a:rPr lang="en-GB" dirty="0" smtClean="0">
                <a:latin typeface="Times New Roman"/>
                <a:ea typeface="Calibri"/>
              </a:rPr>
              <a:t>).</a:t>
            </a:r>
          </a:p>
          <a:p>
            <a:endParaRPr lang="en-GB" dirty="0" smtClean="0">
              <a:effectLst/>
              <a:latin typeface="Times New Roman"/>
              <a:ea typeface="Calibri"/>
            </a:endParaRPr>
          </a:p>
          <a:p>
            <a:r>
              <a:rPr lang="en-GB" dirty="0" smtClean="0">
                <a:effectLst/>
                <a:latin typeface="Times New Roman"/>
                <a:ea typeface="Calibri"/>
              </a:rPr>
              <a:t>Lipoxygenases are the key enzymes in the biosynthesis of leukotrienes that play an important role In several inflammatory diseases </a:t>
            </a:r>
            <a:r>
              <a:rPr lang="en-GB" dirty="0">
                <a:latin typeface="Times New Roman"/>
                <a:ea typeface="Calibri"/>
              </a:rPr>
              <a:t>(Funk, 2006). </a:t>
            </a:r>
            <a:endParaRPr lang="en-GB" dirty="0" smtClean="0">
              <a:latin typeface="Times New Roman"/>
              <a:ea typeface="Calibri"/>
            </a:endParaRPr>
          </a:p>
          <a:p>
            <a:endParaRPr lang="en-GB" dirty="0" smtClean="0">
              <a:effectLst/>
              <a:latin typeface="Times New Roman"/>
              <a:ea typeface="Calibri"/>
            </a:endParaRPr>
          </a:p>
          <a:p>
            <a:r>
              <a:rPr lang="en-GB" dirty="0" smtClean="0">
                <a:effectLst/>
                <a:latin typeface="Times New Roman"/>
                <a:ea typeface="Calibri"/>
              </a:rPr>
              <a:t>Inflammation is one of the manifestations of oxidative stress, and the pathways that generate the mediators of inflammation, such as adhesion molecules and interleukins, are all induced by oxidative stress </a:t>
            </a:r>
            <a:r>
              <a:rPr lang="en-GB" dirty="0">
                <a:latin typeface="Times New Roman"/>
                <a:ea typeface="Calibri"/>
              </a:rPr>
              <a:t>(Funk, 2006). </a:t>
            </a:r>
            <a:endParaRPr lang="en-GB" dirty="0" smtClean="0">
              <a:latin typeface="Times New Roman"/>
              <a:ea typeface="Calibri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934" y="30591"/>
            <a:ext cx="160653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3" descr="ABU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6" y="-27484"/>
            <a:ext cx="1331640" cy="115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517232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1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828800" indent="457200" algn="l">
              <a:spcBef>
                <a:spcPts val="1800"/>
              </a:spcBef>
              <a:spcAft>
                <a:spcPts val="1000"/>
              </a:spcAft>
            </a:pPr>
            <a:r>
              <a:rPr lang="en-US" sz="36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3600" b="1" dirty="0" smtClean="0">
                <a:latin typeface="Times New Roman"/>
                <a:ea typeface="Times New Roman"/>
                <a:cs typeface="Times New Roman"/>
              </a:rPr>
              <a:t>         </a:t>
            </a:r>
            <a:r>
              <a:rPr lang="en-US" sz="3600" b="1" dirty="0" smtClean="0">
                <a:effectLst/>
                <a:latin typeface="Times New Roman"/>
                <a:ea typeface="Times New Roman"/>
                <a:cs typeface="Times New Roman"/>
              </a:rPr>
              <a:t>Aim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 aim of the study was to validate some of the numerous uses of </a:t>
            </a:r>
            <a:r>
              <a:rPr lang="en-US" i="1" dirty="0" smtClean="0">
                <a:effectLst/>
                <a:latin typeface="Times New Roman"/>
                <a:ea typeface="Times New Roman"/>
                <a:cs typeface="Times New Roman"/>
              </a:rPr>
              <a:t>C. africana 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leaf</a:t>
            </a:r>
            <a:r>
              <a:rPr lang="en-US" i="1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and stem bark</a:t>
            </a:r>
            <a:r>
              <a:rPr lang="en-US" i="1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extracts</a:t>
            </a:r>
            <a:r>
              <a:rPr lang="en-US" i="1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in traditional medicine.</a:t>
            </a:r>
            <a:r>
              <a:rPr lang="en-GB" dirty="0" smtClean="0">
                <a:ea typeface="Times New Roman"/>
                <a:cs typeface="Times New Roman"/>
              </a:rPr>
              <a:t/>
            </a:r>
            <a:br>
              <a:rPr lang="en-GB" dirty="0" smtClean="0">
                <a:ea typeface="Times New Roman"/>
                <a:cs typeface="Times New Roman"/>
              </a:rPr>
            </a:b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517232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3" descr="ABU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6" y="-27484"/>
            <a:ext cx="1331640" cy="115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934" y="30591"/>
            <a:ext cx="160653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20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6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40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40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O</a:t>
            </a:r>
            <a:r>
              <a:rPr lang="en-US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bjectives</a:t>
            </a:r>
            <a:r>
              <a:rPr lang="en-GB" dirty="0">
                <a:solidFill>
                  <a:prstClr val="black"/>
                </a:solidFill>
                <a:ea typeface="Times New Roman"/>
                <a:cs typeface="Times New Roman"/>
              </a:rPr>
              <a:t/>
            </a:r>
            <a:br>
              <a:rPr lang="en-GB" dirty="0">
                <a:solidFill>
                  <a:prstClr val="black"/>
                </a:solidFill>
                <a:ea typeface="Times New Roman"/>
                <a:cs typeface="Times New Roman"/>
              </a:rPr>
            </a:br>
            <a:r>
              <a:rPr lang="en-GB" sz="3600" dirty="0">
                <a:solidFill>
                  <a:prstClr val="black"/>
                </a:solidFill>
                <a:ea typeface="Times New Roman"/>
                <a:cs typeface="Times New Roman"/>
              </a:rPr>
              <a:t/>
            </a:r>
            <a:br>
              <a:rPr lang="en-GB" sz="3600" dirty="0">
                <a:solidFill>
                  <a:prstClr val="black"/>
                </a:solidFill>
                <a:ea typeface="Times New Roman"/>
                <a:cs typeface="Times New Roman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The objectives of the study were to</a:t>
            </a:r>
            <a:endParaRPr lang="en-GB" sz="2400" dirty="0">
              <a:ea typeface="Times New Roman"/>
              <a:cs typeface="Times New Roman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n-GB" sz="2400" dirty="0" smtClean="0">
                <a:effectLst/>
                <a:latin typeface="Times New Roman"/>
                <a:ea typeface="Times New Roman"/>
                <a:cs typeface="Times New Roman"/>
              </a:rPr>
              <a:t>Establish effects of extracts on the lipid mediator of inflammation15-</a:t>
            </a:r>
            <a:r>
              <a:rPr lang="en-US" sz="2400" dirty="0" err="1" smtClean="0">
                <a:effectLst/>
                <a:latin typeface="Times New Roman"/>
                <a:ea typeface="Times New Roman"/>
                <a:cs typeface="Times New Roman"/>
              </a:rPr>
              <a:t>lipoxygenase</a:t>
            </a: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 (15-LOX)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+mj-lt"/>
              <a:buAutoNum type="romanLcPeriod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Establish scavenging effect of extracts on some non biological free radicals - 2,2-diphenyl-1-picrylhydrazyl (DPPH) radical, the [2, 2 </a:t>
            </a:r>
            <a:r>
              <a:rPr lang="en-US" sz="2400" dirty="0" err="1" smtClean="0">
                <a:effectLst/>
                <a:latin typeface="Times New Roman"/>
                <a:ea typeface="Times New Roman"/>
                <a:cs typeface="Times New Roman"/>
              </a:rPr>
              <a:t>azinobis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(3-ethylbenzothiazoline-6-sulfonic acid)] (ABTS) radical and the Ferric reducing antioxidant power (FRAP)</a:t>
            </a:r>
            <a:endParaRPr lang="en-GB" sz="2400" dirty="0">
              <a:ea typeface="Times New Roman"/>
              <a:cs typeface="Times New Roman"/>
            </a:endParaRPr>
          </a:p>
          <a:p>
            <a:pPr lvl="0" algn="just">
              <a:lnSpc>
                <a:spcPct val="120000"/>
              </a:lnSpc>
              <a:buFont typeface="+mj-lt"/>
              <a:buAutoNum type="romanLcPeriod"/>
            </a:pP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Evaluate the cytotoxicity of crude extracts and fractions of </a:t>
            </a:r>
            <a:r>
              <a:rPr lang="en-GB" sz="2400" i="1" dirty="0" smtClean="0">
                <a:effectLst/>
                <a:latin typeface="Times New Roman"/>
                <a:ea typeface="Times New Roman"/>
                <a:cs typeface="Times New Roman"/>
              </a:rPr>
              <a:t>C. africana</a:t>
            </a:r>
            <a:r>
              <a:rPr lang="en-US" sz="2400" dirty="0" smtClean="0"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en-GB" sz="2400" dirty="0">
              <a:ea typeface="Times New Roman"/>
              <a:cs typeface="Times New Roman"/>
            </a:endParaRPr>
          </a:p>
          <a:p>
            <a:pPr lvl="0" algn="just">
              <a:lnSpc>
                <a:spcPct val="120000"/>
              </a:lnSpc>
              <a:spcAft>
                <a:spcPts val="1000"/>
              </a:spcAft>
              <a:buFont typeface="+mj-lt"/>
              <a:buAutoNum type="romanLcPeriod"/>
            </a:pPr>
            <a:r>
              <a:rPr lang="en-GB" sz="2400" dirty="0" smtClean="0">
                <a:effectLst/>
                <a:latin typeface="Times New Roman"/>
                <a:ea typeface="Times New Roman"/>
                <a:cs typeface="Times New Roman"/>
              </a:rPr>
              <a:t>Establish the antimicrobial activities of </a:t>
            </a:r>
            <a:r>
              <a:rPr lang="en-GB" sz="2400" i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C. africana </a:t>
            </a:r>
            <a:r>
              <a:rPr lang="en-GB" sz="2400" dirty="0" smtClean="0">
                <a:effectLst/>
                <a:latin typeface="Times New Roman"/>
                <a:ea typeface="Times New Roman"/>
                <a:cs typeface="Times New Roman"/>
              </a:rPr>
              <a:t> extracts.</a:t>
            </a:r>
            <a:endParaRPr lang="en-GB" sz="2400" dirty="0">
              <a:ea typeface="Times New Roman"/>
              <a:cs typeface="Times New Roman"/>
            </a:endParaRPr>
          </a:p>
        </p:txBody>
      </p:sp>
      <p:pic>
        <p:nvPicPr>
          <p:cNvPr id="4" name="Picture 43" descr="ABU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6" y="-27484"/>
            <a:ext cx="1331640" cy="115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934" y="30591"/>
            <a:ext cx="160653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877272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135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59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en-GB" sz="4000" b="1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en-GB" sz="4000" b="1" dirty="0" smtClean="0">
                <a:effectLst/>
                <a:latin typeface="Times New Roman"/>
                <a:ea typeface="Calibri"/>
                <a:cs typeface="Times New Roman"/>
              </a:rPr>
              <a:t>Materials</a:t>
            </a:r>
            <a:r>
              <a:rPr lang="en-GB" b="1" dirty="0" smtClean="0">
                <a:effectLst/>
                <a:latin typeface="Times New Roman"/>
                <a:ea typeface="Calibri"/>
                <a:cs typeface="Times New Roman"/>
              </a:rPr>
              <a:t> and Methods </a:t>
            </a:r>
            <a:r>
              <a:rPr lang="en-GB" sz="4000" b="1" dirty="0" smtClean="0">
                <a:ea typeface="Calibri"/>
                <a:cs typeface="Times New Roman"/>
              </a:rPr>
              <a:t/>
            </a:r>
            <a:br>
              <a:rPr lang="en-GB" sz="4000" b="1" dirty="0" smtClean="0">
                <a:ea typeface="Calibri"/>
                <a:cs typeface="Times New Roman"/>
              </a:rPr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544616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 smtClean="0">
                <a:effectLst/>
                <a:latin typeface="Times New Roman"/>
                <a:ea typeface="Calibri"/>
                <a:cs typeface="Times New Roman"/>
              </a:rPr>
              <a:t>                  Plant material and extraction</a:t>
            </a:r>
            <a:r>
              <a:rPr lang="en-GB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en-GB" sz="28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i="1" dirty="0" err="1" smtClean="0">
                <a:effectLst/>
                <a:latin typeface="Times New Roman"/>
                <a:ea typeface="Times New Roman"/>
                <a:cs typeface="Times New Roman"/>
              </a:rPr>
              <a:t>Cordia</a:t>
            </a:r>
            <a:r>
              <a:rPr lang="en-US" i="1" dirty="0" smtClean="0">
                <a:effectLst/>
                <a:latin typeface="Times New Roman"/>
                <a:ea typeface="Times New Roman"/>
                <a:cs typeface="Times New Roman"/>
              </a:rPr>
              <a:t> africana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 was collected in January, 2014 in </a:t>
            </a:r>
            <a:r>
              <a:rPr lang="en-US" dirty="0" err="1" smtClean="0">
                <a:effectLst/>
                <a:latin typeface="Times New Roman"/>
                <a:ea typeface="Times New Roman"/>
                <a:cs typeface="Times New Roman"/>
              </a:rPr>
              <a:t>Bomo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 village, Zaria, Nigeria.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The plant was identified and authenticated by a taxonomist, (Mal </a:t>
            </a:r>
            <a:r>
              <a:rPr lang="en-US" dirty="0" smtClean="0">
                <a:solidFill>
                  <a:srgbClr val="222222"/>
                </a:solidFill>
                <a:effectLst/>
                <a:latin typeface="Times New Roman"/>
                <a:ea typeface="Times New Roman"/>
                <a:cs typeface="Times New Roman"/>
              </a:rPr>
              <a:t>Musa Muhammad)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 in the Herbarium section, Department of Biological Sciences, Ahmadu Bello University, Zaria as compared by a voucher specimen No. </a:t>
            </a:r>
            <a:r>
              <a:rPr lang="en-US" dirty="0" smtClean="0">
                <a:solidFill>
                  <a:srgbClr val="222222"/>
                </a:solidFill>
                <a:effectLst/>
                <a:latin typeface="Times New Roman"/>
                <a:ea typeface="Times New Roman"/>
                <a:cs typeface="Times New Roman"/>
              </a:rPr>
              <a:t>055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.</a:t>
            </a:r>
            <a:r>
              <a:rPr lang="en-GB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dirty="0" smtClean="0">
                <a:effectLst/>
                <a:latin typeface="Times New Roman"/>
                <a:ea typeface="Calibri"/>
                <a:cs typeface="Times New Roman"/>
              </a:rPr>
              <a:t>The collected plant material was dried at room temperature and ground. The powder obtained 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(100g) was extracted  with methanol (250ml), and hexane (250ml) using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soxhlet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extractor.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dirty="0" smtClean="0">
                <a:effectLst/>
                <a:latin typeface="Times New Roman"/>
                <a:ea typeface="Calibri"/>
                <a:cs typeface="Times New Roman"/>
              </a:rPr>
              <a:t>It was then concentrated under reduced pressure using a rotary evaporator to obtain the crude extract. </a:t>
            </a:r>
          </a:p>
          <a:p>
            <a:endParaRPr lang="en-GB" dirty="0"/>
          </a:p>
        </p:txBody>
      </p:sp>
      <p:pic>
        <p:nvPicPr>
          <p:cNvPr id="4" name="Picture 43" descr="ABU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6" y="-27484"/>
            <a:ext cx="1366370" cy="10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40364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6137920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029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en-GB" b="1" dirty="0" smtClean="0">
                <a:latin typeface="Times New Roman"/>
                <a:ea typeface="Calibri"/>
                <a:cs typeface="Times New Roman"/>
              </a:rPr>
            </a:br>
            <a:r>
              <a:rPr lang="en-GB" b="1" dirty="0" smtClean="0">
                <a:latin typeface="Times New Roman"/>
                <a:ea typeface="Calibri"/>
                <a:cs typeface="Times New Roman"/>
              </a:rPr>
              <a:t>Chemicals </a:t>
            </a:r>
            <a:r>
              <a:rPr lang="en-GB" sz="4000" dirty="0">
                <a:ea typeface="Calibri"/>
                <a:cs typeface="Times New Roman"/>
              </a:rPr>
              <a:t/>
            </a:r>
            <a:br>
              <a:rPr lang="en-GB" sz="4000" dirty="0">
                <a:ea typeface="Calibri"/>
                <a:cs typeface="Times New Roman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dirty="0" smtClean="0">
                <a:effectLst/>
                <a:latin typeface="Times New Roman"/>
                <a:ea typeface="Calibri"/>
                <a:cs typeface="Times New Roman"/>
              </a:rPr>
              <a:t>All chemical used were of analytical grade and bought either from Sigma, USA </a:t>
            </a:r>
            <a:r>
              <a:rPr lang="en-GB" dirty="0">
                <a:latin typeface="Times New Roman"/>
                <a:ea typeface="Calibri"/>
                <a:cs typeface="Times New Roman"/>
              </a:rPr>
              <a:t>or Highveld Biological, Johannesburg, South </a:t>
            </a:r>
            <a:r>
              <a:rPr lang="en-GB" dirty="0" smtClean="0">
                <a:latin typeface="Times New Roman"/>
                <a:ea typeface="Calibri"/>
                <a:cs typeface="Times New Roman"/>
              </a:rPr>
              <a:t>Africa.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LOX-inhibitor screening assay kit (Catalog No. ab133087) was obtained from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abcam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, UK. </a:t>
            </a:r>
            <a:endParaRPr lang="en-GB" sz="2800" dirty="0">
              <a:ea typeface="Calibri"/>
              <a:cs typeface="Times New Roman"/>
            </a:endParaRPr>
          </a:p>
          <a:p>
            <a:endParaRPr lang="en-GB" dirty="0"/>
          </a:p>
        </p:txBody>
      </p:sp>
      <p:pic>
        <p:nvPicPr>
          <p:cNvPr id="4" name="Picture 43" descr="ABU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6" y="-27484"/>
            <a:ext cx="1366370" cy="10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80578"/>
            <a:ext cx="140364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5777880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209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en-GB" sz="3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Lipoxygenase inhibition assay</a:t>
            </a:r>
            <a:r>
              <a:rPr lang="en-GB" sz="36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GB" sz="36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GB" sz="36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</a:rPr>
              <a:t>The anti-inflammatory activities of extract from the bark of </a:t>
            </a:r>
            <a:r>
              <a:rPr lang="en-US" i="1" dirty="0" err="1">
                <a:solidFill>
                  <a:prstClr val="black"/>
                </a:solidFill>
                <a:latin typeface="Times New Roman"/>
                <a:ea typeface="Calibri"/>
              </a:rPr>
              <a:t>Cordia</a:t>
            </a:r>
            <a:r>
              <a:rPr lang="en-US" i="1" dirty="0">
                <a:solidFill>
                  <a:prstClr val="black"/>
                </a:solidFill>
                <a:latin typeface="Times New Roman"/>
                <a:ea typeface="Calibri"/>
              </a:rPr>
              <a:t> africana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</a:rPr>
              <a:t> were evaluated for LOX inhibitory activity using a LOX-inhibitor screening assay kit (Catalog No. ab133087,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</a:rPr>
              <a:t>abcam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</a:rPr>
              <a:t>, UK) according to the manufacturer's instructions. </a:t>
            </a:r>
            <a:endParaRPr lang="en-GB" dirty="0">
              <a:solidFill>
                <a:prstClr val="black"/>
              </a:solidFill>
            </a:endParaRPr>
          </a:p>
          <a:p>
            <a:endParaRPr lang="en-GB" dirty="0"/>
          </a:p>
        </p:txBody>
      </p:sp>
      <p:pic>
        <p:nvPicPr>
          <p:cNvPr id="4" name="Picture 43" descr="ABU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6" y="-27484"/>
            <a:ext cx="1366370" cy="10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80578"/>
            <a:ext cx="140364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5777880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98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latin typeface="Times New Roman"/>
                <a:ea typeface="Calibri"/>
              </a:rPr>
              <a:t/>
            </a:r>
            <a:br>
              <a:rPr lang="en-GB" sz="3600" b="1" dirty="0" smtClean="0">
                <a:latin typeface="Times New Roman"/>
                <a:ea typeface="Calibri"/>
              </a:rPr>
            </a:br>
            <a:r>
              <a:rPr lang="en-GB" sz="3600" b="1" dirty="0" smtClean="0">
                <a:latin typeface="Times New Roman"/>
                <a:ea typeface="Calibri"/>
              </a:rPr>
              <a:t>ANTIOXIDANT </a:t>
            </a:r>
            <a:r>
              <a:rPr lang="en-GB" sz="3600" b="1" dirty="0">
                <a:latin typeface="Times New Roman"/>
                <a:ea typeface="Calibri"/>
              </a:rPr>
              <a:t>ACTIVITY </a:t>
            </a:r>
            <a:r>
              <a:rPr lang="en-GB" sz="3600" dirty="0"/>
              <a:t/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GB" b="1" dirty="0" smtClean="0">
                <a:latin typeface="Times New Roman"/>
                <a:ea typeface="Calibri"/>
              </a:rPr>
              <a:t>ABTS </a:t>
            </a:r>
            <a:r>
              <a:rPr lang="en-GB" b="1" dirty="0">
                <a:latin typeface="Times New Roman"/>
                <a:ea typeface="Calibri"/>
              </a:rPr>
              <a:t>radical assay </a:t>
            </a:r>
            <a:endParaRPr lang="en-GB" dirty="0"/>
          </a:p>
          <a:p>
            <a:r>
              <a:rPr lang="en-GB" dirty="0">
                <a:latin typeface="Times New Roman"/>
                <a:ea typeface="Calibri"/>
              </a:rPr>
              <a:t>The ABTS radical scavenging capacity of the samples was measured with modifications of the 96-well </a:t>
            </a:r>
            <a:r>
              <a:rPr lang="en-GB" dirty="0" smtClean="0">
                <a:latin typeface="Times New Roman"/>
                <a:ea typeface="Calibri"/>
              </a:rPr>
              <a:t>micro titre plate </a:t>
            </a:r>
            <a:r>
              <a:rPr lang="en-GB" dirty="0">
                <a:latin typeface="Times New Roman"/>
                <a:ea typeface="Calibri"/>
              </a:rPr>
              <a:t>method described by Re et al.(1999</a:t>
            </a:r>
            <a:r>
              <a:rPr lang="en-GB" dirty="0" smtClean="0">
                <a:latin typeface="Times New Roman"/>
                <a:ea typeface="Calibri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dirty="0" smtClean="0">
                <a:latin typeface="Times New Roman"/>
                <a:ea typeface="Calibri"/>
              </a:rPr>
              <a:t> </a:t>
            </a:r>
            <a:r>
              <a:rPr lang="en-GB" b="1" dirty="0">
                <a:latin typeface="Times New Roman"/>
                <a:ea typeface="Calibri"/>
                <a:cs typeface="Times New Roman"/>
              </a:rPr>
              <a:t>DPPH assay </a:t>
            </a:r>
            <a:endParaRPr lang="en-GB" sz="2800" dirty="0">
              <a:ea typeface="Calibri"/>
              <a:cs typeface="Times New Roman"/>
            </a:endParaRPr>
          </a:p>
          <a:p>
            <a:r>
              <a:rPr lang="en-GB" dirty="0">
                <a:latin typeface="Times New Roman"/>
                <a:ea typeface="Calibri"/>
              </a:rPr>
              <a:t>The DPPH radical-scavenging activity was determined using the method proposed by Brand-Williams et al. (1995). </a:t>
            </a:r>
            <a:endParaRPr lang="en-GB" dirty="0" smtClean="0">
              <a:latin typeface="Times New Roman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latin typeface="Times New Roman"/>
                <a:ea typeface="Calibri"/>
                <a:cs typeface="Times New Roman"/>
              </a:rPr>
              <a:t>Ferric reducing antioxidant power (FRAP) assay </a:t>
            </a:r>
            <a:endParaRPr lang="en-GB" b="1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2800" dirty="0" smtClean="0">
                <a:latin typeface="Times New Roman"/>
                <a:ea typeface="Calibri"/>
                <a:cs typeface="Times New Roman"/>
              </a:rPr>
              <a:t>This was determined using the method of </a:t>
            </a:r>
            <a:r>
              <a:rPr lang="en-GB" sz="2800" dirty="0" err="1">
                <a:latin typeface="Times New Roman"/>
                <a:ea typeface="Calibri"/>
              </a:rPr>
              <a:t>Berker</a:t>
            </a:r>
            <a:r>
              <a:rPr lang="en-GB" sz="2800" dirty="0">
                <a:latin typeface="Times New Roman"/>
                <a:ea typeface="Calibri"/>
              </a:rPr>
              <a:t> et al. (2007) </a:t>
            </a:r>
            <a:endParaRPr lang="en-GB" sz="2800" dirty="0">
              <a:ea typeface="Calibri"/>
              <a:cs typeface="Times New Roman"/>
            </a:endParaRPr>
          </a:p>
          <a:p>
            <a:endParaRPr lang="en-GB" dirty="0"/>
          </a:p>
        </p:txBody>
      </p:sp>
      <p:pic>
        <p:nvPicPr>
          <p:cNvPr id="4" name="Picture 43" descr="ABU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6" y="-27484"/>
            <a:ext cx="1366370" cy="10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80578"/>
            <a:ext cx="140364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5777880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7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algn="just"/>
            <a:r>
              <a:rPr lang="en-GB" b="1" dirty="0" smtClean="0">
                <a:latin typeface="Times New Roman"/>
                <a:ea typeface="Calibri"/>
              </a:rPr>
              <a:t>Total phenolic content (TPC) determination </a:t>
            </a:r>
            <a:endParaRPr lang="en-GB" dirty="0" smtClean="0"/>
          </a:p>
          <a:p>
            <a:r>
              <a:rPr lang="en-GB" dirty="0" smtClean="0">
                <a:latin typeface="Times New Roman"/>
                <a:ea typeface="Calibri"/>
              </a:rPr>
              <a:t>The </a:t>
            </a:r>
            <a:r>
              <a:rPr lang="en-GB" dirty="0">
                <a:latin typeface="Times New Roman"/>
                <a:ea typeface="Calibri"/>
              </a:rPr>
              <a:t>total phenolic content of extracts was determined </a:t>
            </a:r>
            <a:r>
              <a:rPr lang="en-GB" dirty="0" err="1">
                <a:latin typeface="Times New Roman"/>
                <a:ea typeface="Calibri"/>
              </a:rPr>
              <a:t>colorimetrically</a:t>
            </a:r>
            <a:r>
              <a:rPr lang="en-GB" dirty="0">
                <a:latin typeface="Times New Roman"/>
                <a:ea typeface="Calibri"/>
              </a:rPr>
              <a:t> using a 96-well microplate </a:t>
            </a:r>
            <a:r>
              <a:rPr lang="en-GB" dirty="0" err="1">
                <a:latin typeface="Times New Roman"/>
                <a:ea typeface="Calibri"/>
              </a:rPr>
              <a:t>Folin</a:t>
            </a:r>
            <a:r>
              <a:rPr lang="en-GB" dirty="0">
                <a:latin typeface="Times New Roman"/>
                <a:ea typeface="Calibri"/>
              </a:rPr>
              <a:t>–</a:t>
            </a:r>
            <a:r>
              <a:rPr lang="en-GB" dirty="0" err="1">
                <a:latin typeface="Times New Roman"/>
                <a:ea typeface="Calibri"/>
              </a:rPr>
              <a:t>Ciocalteu</a:t>
            </a:r>
            <a:r>
              <a:rPr lang="en-GB" dirty="0">
                <a:latin typeface="Times New Roman"/>
                <a:ea typeface="Calibri"/>
              </a:rPr>
              <a:t> assay developed by Zhang et al.  (2006). </a:t>
            </a:r>
            <a:endParaRPr lang="en-GB" dirty="0" smtClean="0">
              <a:latin typeface="Times New Roman"/>
              <a:ea typeface="Calibri"/>
            </a:endParaRPr>
          </a:p>
          <a:p>
            <a:pPr algn="just"/>
            <a:r>
              <a:rPr lang="en-GB" b="1" dirty="0">
                <a:latin typeface="Times New Roman"/>
                <a:ea typeface="Calibri"/>
              </a:rPr>
              <a:t>Total flavonoids content (TFC) determination </a:t>
            </a:r>
            <a:endParaRPr lang="en-GB" dirty="0"/>
          </a:p>
          <a:p>
            <a:r>
              <a:rPr lang="en-GB" dirty="0">
                <a:latin typeface="Times New Roman"/>
                <a:ea typeface="Calibri"/>
              </a:rPr>
              <a:t>Total flavonoid content was determined using the method of Ordonez et al. (2006). </a:t>
            </a:r>
            <a:endParaRPr lang="en-GB" dirty="0"/>
          </a:p>
        </p:txBody>
      </p:sp>
      <p:pic>
        <p:nvPicPr>
          <p:cNvPr id="4" name="Picture 43" descr="ABU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6" y="-27484"/>
            <a:ext cx="1366370" cy="10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80578"/>
            <a:ext cx="140364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860" y="5877272"/>
            <a:ext cx="160653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41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GB" sz="3600" b="1" dirty="0" err="1" smtClean="0">
                <a:latin typeface="Times New Roman"/>
                <a:ea typeface="Calibri"/>
                <a:cs typeface="Times New Roman"/>
              </a:rPr>
              <a:t>Antimycobacterial</a:t>
            </a:r>
            <a:r>
              <a:rPr lang="en-GB" sz="3600" b="1" dirty="0" smtClean="0">
                <a:latin typeface="Times New Roman"/>
                <a:ea typeface="Calibri"/>
                <a:cs typeface="Times New Roman"/>
              </a:rPr>
              <a:t> Activity Assay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 smtClean="0">
                <a:latin typeface="Times New Roman"/>
                <a:ea typeface="Calibri"/>
                <a:cs typeface="Times New Roman"/>
              </a:rPr>
              <a:t>Mycobacterium species:</a:t>
            </a:r>
            <a:endParaRPr lang="en-GB" sz="2800" b="1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i="1" dirty="0" smtClean="0">
                <a:latin typeface="Times New Roman"/>
                <a:ea typeface="Calibri"/>
                <a:cs typeface="Times New Roman"/>
              </a:rPr>
              <a:t>Mycobacterium </a:t>
            </a:r>
            <a:r>
              <a:rPr lang="en-GB" i="1" dirty="0" err="1">
                <a:latin typeface="Times New Roman"/>
                <a:ea typeface="Calibri"/>
                <a:cs typeface="Times New Roman"/>
              </a:rPr>
              <a:t>smegmatis</a:t>
            </a:r>
            <a:r>
              <a:rPr lang="en-GB" i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GB" dirty="0">
                <a:latin typeface="Times New Roman"/>
                <a:ea typeface="Calibri"/>
                <a:cs typeface="Times New Roman"/>
              </a:rPr>
              <a:t>(ATCC1441), </a:t>
            </a:r>
            <a:r>
              <a:rPr lang="en-GB" i="1" dirty="0">
                <a:latin typeface="Times New Roman"/>
                <a:ea typeface="Calibri"/>
                <a:cs typeface="Times New Roman"/>
              </a:rPr>
              <a:t>Mycobacterium </a:t>
            </a:r>
            <a:r>
              <a:rPr lang="en-GB" i="1" dirty="0" err="1">
                <a:latin typeface="Times New Roman"/>
                <a:ea typeface="Calibri"/>
                <a:cs typeface="Times New Roman"/>
              </a:rPr>
              <a:t>aurum</a:t>
            </a:r>
            <a:r>
              <a:rPr lang="en-GB" i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GB" dirty="0">
                <a:latin typeface="Times New Roman"/>
                <a:ea typeface="Calibri"/>
                <a:cs typeface="Times New Roman"/>
              </a:rPr>
              <a:t>(NCTC 10437) and </a:t>
            </a:r>
            <a:r>
              <a:rPr lang="en-GB" i="1" dirty="0">
                <a:latin typeface="Times New Roman"/>
                <a:ea typeface="Calibri"/>
                <a:cs typeface="Times New Roman"/>
              </a:rPr>
              <a:t>Mycobacterium </a:t>
            </a:r>
            <a:r>
              <a:rPr lang="en-GB" i="1" dirty="0" err="1">
                <a:latin typeface="Times New Roman"/>
                <a:ea typeface="Calibri"/>
                <a:cs typeface="Times New Roman"/>
              </a:rPr>
              <a:t>fortuitum</a:t>
            </a:r>
            <a:r>
              <a:rPr lang="en-GB" i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GB" dirty="0">
                <a:latin typeface="Times New Roman"/>
                <a:ea typeface="Calibri"/>
                <a:cs typeface="Times New Roman"/>
              </a:rPr>
              <a:t>(ATCC6841</a:t>
            </a:r>
            <a:r>
              <a:rPr lang="en-GB" dirty="0" smtClean="0">
                <a:latin typeface="Times New Roman"/>
                <a:ea typeface="Calibri"/>
                <a:cs typeface="Times New Roman"/>
              </a:rPr>
              <a:t>),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b="1" dirty="0" smtClean="0">
                <a:latin typeface="Times New Roman"/>
                <a:ea typeface="Calibri"/>
              </a:rPr>
              <a:t>Gram-positive bacteria: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i="1" dirty="0" err="1" smtClean="0">
                <a:latin typeface="Times New Roman"/>
                <a:ea typeface="Calibri"/>
              </a:rPr>
              <a:t>Bacillius</a:t>
            </a:r>
            <a:r>
              <a:rPr lang="en-GB" dirty="0" smtClean="0">
                <a:latin typeface="Times New Roman"/>
                <a:ea typeface="Calibri"/>
              </a:rPr>
              <a:t> </a:t>
            </a:r>
            <a:r>
              <a:rPr lang="en-GB" dirty="0">
                <a:latin typeface="Times New Roman"/>
                <a:ea typeface="Calibri"/>
              </a:rPr>
              <a:t>cereus (ATCC 14579), </a:t>
            </a:r>
            <a:r>
              <a:rPr lang="en-GB" i="1" dirty="0">
                <a:latin typeface="Times New Roman"/>
                <a:ea typeface="Calibri"/>
              </a:rPr>
              <a:t>Staphylococcus aureus</a:t>
            </a:r>
            <a:r>
              <a:rPr lang="en-GB" dirty="0">
                <a:latin typeface="Times New Roman"/>
                <a:ea typeface="Calibri"/>
              </a:rPr>
              <a:t> (ATCC 29213) and Enterococcus faecalis (ATCC </a:t>
            </a:r>
            <a:r>
              <a:rPr lang="en-GB" dirty="0" smtClean="0">
                <a:latin typeface="Times New Roman"/>
                <a:ea typeface="Calibri"/>
              </a:rPr>
              <a:t>29212)  </a:t>
            </a:r>
          </a:p>
          <a:p>
            <a:pPr algn="just">
              <a:lnSpc>
                <a:spcPct val="115000"/>
              </a:lnSpc>
            </a:pPr>
            <a:r>
              <a:rPr lang="en-GB" b="1" dirty="0" smtClean="0">
                <a:latin typeface="Times New Roman"/>
                <a:ea typeface="Calibri"/>
              </a:rPr>
              <a:t>Gram-negative bacteria: </a:t>
            </a:r>
          </a:p>
          <a:p>
            <a:r>
              <a:rPr lang="en-GB" i="1" dirty="0" smtClean="0">
                <a:latin typeface="Times New Roman"/>
                <a:ea typeface="Calibri"/>
              </a:rPr>
              <a:t>Pseudomonas </a:t>
            </a:r>
            <a:r>
              <a:rPr lang="en-GB" i="1" dirty="0">
                <a:latin typeface="Times New Roman"/>
                <a:ea typeface="Calibri"/>
              </a:rPr>
              <a:t>aeruginosa</a:t>
            </a:r>
            <a:r>
              <a:rPr lang="en-GB" dirty="0">
                <a:latin typeface="Times New Roman"/>
                <a:ea typeface="Calibri"/>
              </a:rPr>
              <a:t> (ATCC 25922) </a:t>
            </a:r>
            <a:r>
              <a:rPr lang="fr-FR" i="1" dirty="0">
                <a:latin typeface="Times New Roman"/>
                <a:ea typeface="Calibri"/>
              </a:rPr>
              <a:t>Salmonella </a:t>
            </a:r>
            <a:r>
              <a:rPr lang="fr-FR" i="1" dirty="0" err="1">
                <a:latin typeface="Times New Roman"/>
                <a:ea typeface="Calibri"/>
              </a:rPr>
              <a:t>typhimurium</a:t>
            </a:r>
            <a:r>
              <a:rPr lang="fr-FR" dirty="0">
                <a:solidFill>
                  <a:srgbClr val="222222"/>
                </a:solidFill>
                <a:latin typeface="Times New Roman"/>
                <a:ea typeface="Calibri"/>
              </a:rPr>
              <a:t> </a:t>
            </a:r>
            <a:r>
              <a:rPr lang="en-GB" dirty="0">
                <a:solidFill>
                  <a:srgbClr val="222222"/>
                </a:solidFill>
                <a:latin typeface="Times New Roman"/>
                <a:ea typeface="Calibri"/>
              </a:rPr>
              <a:t>(ATCC 700720</a:t>
            </a:r>
            <a:r>
              <a:rPr lang="en-GB" dirty="0" smtClean="0">
                <a:solidFill>
                  <a:srgbClr val="222222"/>
                </a:solidFill>
                <a:latin typeface="Times New Roman"/>
                <a:ea typeface="Calibri"/>
              </a:rPr>
              <a:t>)</a:t>
            </a:r>
            <a:r>
              <a:rPr lang="en-GB" dirty="0">
                <a:latin typeface="AdvTT8861b38f.I"/>
              </a:rPr>
              <a:t>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Escherichia coli (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ATCC 25922)</a:t>
            </a:r>
            <a:r>
              <a:rPr lang="en-GB" dirty="0" smtClean="0">
                <a:solidFill>
                  <a:srgbClr val="22222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were </a:t>
            </a:r>
            <a:r>
              <a:rPr lang="en-GB" dirty="0" smtClean="0">
                <a:solidFill>
                  <a:srgbClr val="222222"/>
                </a:solidFill>
                <a:latin typeface="Times New Roman"/>
                <a:ea typeface="Calibri"/>
              </a:rPr>
              <a:t>used in this study</a:t>
            </a:r>
            <a:endParaRPr lang="en-GB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332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b="1" dirty="0" smtClean="0">
                <a:latin typeface="Times New Roman"/>
                <a:ea typeface="Calibri"/>
              </a:rPr>
              <a:t>Minimum </a:t>
            </a:r>
            <a:r>
              <a:rPr lang="en-GB" sz="3600" b="1" dirty="0">
                <a:latin typeface="Times New Roman"/>
                <a:ea typeface="Calibri"/>
              </a:rPr>
              <a:t>inhibitory </a:t>
            </a:r>
            <a:r>
              <a:rPr lang="en-GB" sz="3600" b="1" dirty="0" smtClean="0">
                <a:latin typeface="Times New Roman"/>
                <a:ea typeface="Calibri"/>
              </a:rPr>
              <a:t>concentration </a:t>
            </a:r>
            <a:r>
              <a:rPr lang="en-GB" sz="3600" b="1" dirty="0">
                <a:latin typeface="Times New Roman"/>
                <a:ea typeface="Calibri"/>
              </a:rPr>
              <a:t>(MIC)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imes New Roman"/>
                <a:ea typeface="Calibri"/>
              </a:rPr>
              <a:t>The broth </a:t>
            </a:r>
            <a:r>
              <a:rPr lang="en-GB" dirty="0" err="1">
                <a:latin typeface="Times New Roman"/>
                <a:ea typeface="Calibri"/>
              </a:rPr>
              <a:t>microdilution</a:t>
            </a:r>
            <a:r>
              <a:rPr lang="en-GB" dirty="0">
                <a:latin typeface="Times New Roman"/>
                <a:ea typeface="Calibri"/>
              </a:rPr>
              <a:t> technique using 96-well micro-plates, as described by Eloff (1998) was used to obtain the MIC </a:t>
            </a:r>
            <a:r>
              <a:rPr lang="en-GB" dirty="0" smtClean="0">
                <a:latin typeface="Times New Roman"/>
                <a:ea typeface="Calibri"/>
              </a:rPr>
              <a:t>values </a:t>
            </a:r>
            <a:r>
              <a:rPr lang="en-GB" dirty="0">
                <a:latin typeface="Times New Roman"/>
                <a:ea typeface="Calibri"/>
              </a:rPr>
              <a:t>of </a:t>
            </a:r>
            <a:r>
              <a:rPr lang="en-GB" i="1" dirty="0">
                <a:latin typeface="Times New Roman"/>
                <a:ea typeface="Calibri"/>
              </a:rPr>
              <a:t>Cordia africana</a:t>
            </a:r>
            <a:r>
              <a:rPr lang="en-GB" dirty="0">
                <a:latin typeface="Times New Roman"/>
                <a:ea typeface="Calibri"/>
              </a:rPr>
              <a:t> samples</a:t>
            </a:r>
            <a:r>
              <a:rPr lang="en-GB" dirty="0" smtClean="0">
                <a:latin typeface="Times New Roman"/>
                <a:ea typeface="Calibri"/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200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latin typeface="Times New Roman"/>
                <a:ea typeface="Calibri"/>
                <a:cs typeface="Times New Roman"/>
              </a:rPr>
              <a:t>CYTOTOXIC ACTIVITY </a:t>
            </a:r>
            <a:r>
              <a:rPr lang="en-GB" sz="3200" dirty="0">
                <a:ea typeface="Calibri"/>
                <a:cs typeface="Times New Roman"/>
              </a:rPr>
              <a:t/>
            </a:r>
            <a:br>
              <a:rPr lang="en-GB" sz="3200" dirty="0">
                <a:ea typeface="Calibri"/>
                <a:cs typeface="Times New Roman"/>
              </a:rPr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en-GB" dirty="0" smtClean="0">
                <a:latin typeface="Times New Roman"/>
                <a:ea typeface="Calibri"/>
              </a:rPr>
              <a:t>The </a:t>
            </a:r>
            <a:r>
              <a:rPr lang="en-GB" dirty="0">
                <a:latin typeface="Times New Roman"/>
                <a:ea typeface="Calibri"/>
              </a:rPr>
              <a:t>cytotoxicity of the extracts (dissolved in acetone) against Vero monkey kidney cells was assessed by the MTT reduction assay as previously described by Mosmann (1983) with slight</a:t>
            </a:r>
            <a:r>
              <a:rPr lang="en-GB" sz="1600" dirty="0">
                <a:solidFill>
                  <a:srgbClr val="000000"/>
                </a:solidFill>
                <a:latin typeface="KNFDH P+ Adv O T 863180fb"/>
                <a:ea typeface="Calibri"/>
                <a:cs typeface="KNFDH P+ Adv O T 863180fb"/>
              </a:rPr>
              <a:t> </a:t>
            </a:r>
            <a:r>
              <a:rPr lang="en-GB" dirty="0">
                <a:latin typeface="Times New Roman"/>
                <a:ea typeface="Calibri"/>
              </a:rPr>
              <a:t>modifications.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5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en-GB" sz="3600" b="1" dirty="0" smtClean="0">
                <a:latin typeface="Times New Roman"/>
                <a:ea typeface="Calibri"/>
                <a:cs typeface="Times New Roman"/>
              </a:rPr>
            </a:br>
            <a:r>
              <a:rPr lang="en-GB" sz="3600" b="1" dirty="0" smtClean="0">
                <a:latin typeface="Times New Roman"/>
                <a:ea typeface="Calibri"/>
                <a:cs typeface="Times New Roman"/>
              </a:rPr>
              <a:t>STATISTICAL </a:t>
            </a:r>
            <a:r>
              <a:rPr lang="en-GB" sz="3600" b="1" dirty="0">
                <a:latin typeface="Times New Roman"/>
                <a:ea typeface="Calibri"/>
                <a:cs typeface="Times New Roman"/>
              </a:rPr>
              <a:t>ANALYSIS </a:t>
            </a:r>
            <a:r>
              <a:rPr lang="en-GB" sz="3600" dirty="0">
                <a:ea typeface="Calibri"/>
                <a:cs typeface="Times New Roman"/>
              </a:rPr>
              <a:t/>
            </a:r>
            <a:br>
              <a:rPr lang="en-GB" sz="3600" dirty="0">
                <a:ea typeface="Calibri"/>
                <a:cs typeface="Times New Roman"/>
              </a:rPr>
            </a:b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dirty="0" smtClean="0">
                <a:latin typeface="Times New Roman"/>
                <a:ea typeface="Calibri"/>
                <a:cs typeface="Times New Roman"/>
              </a:rPr>
              <a:t>All </a:t>
            </a:r>
            <a:r>
              <a:rPr lang="en-GB" dirty="0">
                <a:latin typeface="Times New Roman"/>
                <a:ea typeface="Calibri"/>
                <a:cs typeface="Times New Roman"/>
              </a:rPr>
              <a:t>experiments were conducted in triplicate and values expressed as mean ± standard deviation. Statistical analysis was performed using one way ANOVA and results were compared using Fisher's least significant difference (LSD) at a 5% significance level.</a:t>
            </a:r>
            <a:endParaRPr lang="en-GB" sz="2800" dirty="0">
              <a:ea typeface="Calibri"/>
              <a:cs typeface="Times New Roman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3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latin typeface="Times New Roman"/>
                <a:ea typeface="Calibri"/>
              </a:rPr>
              <a:t>RESULTS AND DISSCUSSION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b="1" dirty="0">
                <a:latin typeface="Times New Roman"/>
                <a:ea typeface="Calibri"/>
                <a:cs typeface="Times New Roman"/>
              </a:rPr>
              <a:t>Table 1:</a:t>
            </a:r>
            <a:r>
              <a:rPr lang="en-GB" sz="2000" dirty="0">
                <a:latin typeface="Times New Roman"/>
                <a:ea typeface="Calibri"/>
                <a:cs typeface="Times New Roman"/>
              </a:rPr>
              <a:t> Antioxidant activity, total phenolic and total flavonoid contents of extracts from hexane leave and methanol bark </a:t>
            </a:r>
            <a:r>
              <a:rPr lang="en-GB" sz="2000" dirty="0" smtClean="0">
                <a:latin typeface="Times New Roman"/>
                <a:ea typeface="Calibri"/>
                <a:cs typeface="Times New Roman"/>
              </a:rPr>
              <a:t>extracts of </a:t>
            </a:r>
            <a:r>
              <a:rPr lang="en-GB" sz="2000" i="1" dirty="0">
                <a:latin typeface="Times New Roman"/>
                <a:ea typeface="Calibri"/>
                <a:cs typeface="Times New Roman"/>
              </a:rPr>
              <a:t>Cordia </a:t>
            </a:r>
            <a:r>
              <a:rPr lang="en-GB" sz="2000" i="1" dirty="0" smtClean="0">
                <a:latin typeface="Times New Roman"/>
                <a:ea typeface="Calibri"/>
                <a:cs typeface="Times New Roman"/>
              </a:rPr>
              <a:t>africana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16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5850950"/>
              </p:ext>
            </p:extLst>
          </p:nvPr>
        </p:nvGraphicFramePr>
        <p:xfrm>
          <a:off x="0" y="2060848"/>
          <a:ext cx="9144000" cy="417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Document" r:id="rId3" imgW="5873421" imgH="2296261" progId="Word.Document.12">
                  <p:embed/>
                </p:oleObj>
              </mc:Choice>
              <mc:Fallback>
                <p:oleObj name="Document" r:id="rId3" imgW="5873421" imgH="22962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060848"/>
                        <a:ext cx="9144000" cy="41742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07504" y="6000307"/>
            <a:ext cx="8964488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Times New Roman"/>
                <a:ea typeface="Calibri"/>
                <a:cs typeface="Times New Roman"/>
              </a:rPr>
              <a:t>Values with different letters are significantly different at p&lt;0.05.</a:t>
            </a:r>
            <a:endParaRPr lang="en-GB" sz="1600" dirty="0">
              <a:ea typeface="Calibri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5588813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CHL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: Cordia </a:t>
            </a: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hexane </a:t>
            </a:r>
            <a:r>
              <a:rPr lang="fr-FR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leaf</a:t>
            </a: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CMB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: Cordia </a:t>
            </a:r>
            <a:r>
              <a:rPr lang="fr-FR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methanol</a:t>
            </a: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bark</a:t>
            </a: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fr-FR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Tro</a:t>
            </a:r>
            <a:r>
              <a:rPr lang="fr-FR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: Trolox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677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714084"/>
              </p:ext>
            </p:extLst>
          </p:nvPr>
        </p:nvGraphicFramePr>
        <p:xfrm>
          <a:off x="1475656" y="548680"/>
          <a:ext cx="640871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95536" y="5373216"/>
            <a:ext cx="8568951" cy="1176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latin typeface="Times New Roman"/>
                <a:ea typeface="Calibri"/>
                <a:cs typeface="Times New Roman"/>
              </a:rPr>
              <a:t>Fig. 1</a:t>
            </a:r>
            <a:r>
              <a:rPr lang="en-GB" dirty="0">
                <a:latin typeface="Times New Roman"/>
                <a:ea typeface="Calibri"/>
                <a:cs typeface="Times New Roman"/>
              </a:rPr>
              <a:t>. 15-Lipoxygenase inhibitory activity of extracts from hexane leave and methanol bark of </a:t>
            </a:r>
            <a:r>
              <a:rPr lang="en-GB" i="1" dirty="0">
                <a:latin typeface="Times New Roman"/>
                <a:ea typeface="Calibri"/>
                <a:cs typeface="Times New Roman"/>
              </a:rPr>
              <a:t>Cordia </a:t>
            </a:r>
            <a:r>
              <a:rPr lang="en-GB" i="1" dirty="0" smtClean="0">
                <a:latin typeface="Times New Roman"/>
                <a:ea typeface="Calibri"/>
                <a:cs typeface="Times New Roman"/>
              </a:rPr>
              <a:t>africana</a:t>
            </a:r>
            <a:r>
              <a:rPr lang="en-GB" dirty="0">
                <a:latin typeface="Times New Roman"/>
                <a:ea typeface="Calibri"/>
                <a:cs typeface="Times New Roman"/>
              </a:rPr>
              <a:t>. Extracts were tested at (5 mg/ml</a:t>
            </a:r>
            <a:r>
              <a:rPr lang="en-GB" dirty="0" smtClean="0">
                <a:latin typeface="Times New Roman"/>
                <a:ea typeface="Calibri"/>
                <a:cs typeface="Times New Roman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CHL: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Cordia </a:t>
            </a: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hexane </a:t>
            </a:r>
            <a:r>
              <a:rPr lang="fr-FR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leaf</a:t>
            </a: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, CMB: 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Cordia</a:t>
            </a: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methanol</a:t>
            </a:r>
            <a:r>
              <a:rPr lang="fr-FR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bark</a:t>
            </a:r>
            <a:endParaRPr lang="en-GB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0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226" y="90052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en-GB" sz="3600" b="1" dirty="0" smtClean="0">
                <a:latin typeface="Times New Roman"/>
                <a:ea typeface="Calibri"/>
                <a:cs typeface="Times New Roman"/>
              </a:rPr>
            </a:br>
            <a:r>
              <a:rPr lang="en-GB" sz="3600" b="1" dirty="0" smtClean="0">
                <a:latin typeface="Times New Roman"/>
                <a:ea typeface="Calibri"/>
                <a:cs typeface="Times New Roman"/>
              </a:rPr>
              <a:t>Table </a:t>
            </a:r>
            <a:r>
              <a:rPr lang="en-GB" sz="3600" b="1" dirty="0">
                <a:latin typeface="Times New Roman"/>
                <a:ea typeface="Calibri"/>
                <a:cs typeface="Times New Roman"/>
              </a:rPr>
              <a:t>2:</a:t>
            </a:r>
            <a:r>
              <a:rPr lang="en-GB" sz="3600" dirty="0">
                <a:latin typeface="Times New Roman"/>
                <a:ea typeface="Calibri"/>
                <a:cs typeface="Times New Roman"/>
              </a:rPr>
              <a:t>  IC</a:t>
            </a:r>
            <a:r>
              <a:rPr lang="en-GB" sz="3600" baseline="-25000" dirty="0">
                <a:latin typeface="Times New Roman"/>
                <a:ea typeface="Calibri"/>
                <a:cs typeface="Times New Roman"/>
              </a:rPr>
              <a:t>50</a:t>
            </a:r>
            <a:r>
              <a:rPr lang="en-GB" sz="3600" dirty="0">
                <a:latin typeface="Times New Roman"/>
                <a:ea typeface="Calibri"/>
                <a:cs typeface="Times New Roman"/>
              </a:rPr>
              <a:t> of extracts from hexane leave and methanol bark of </a:t>
            </a:r>
            <a:r>
              <a:rPr lang="en-GB" sz="3600" i="1" dirty="0">
                <a:latin typeface="Times New Roman"/>
                <a:ea typeface="Calibri"/>
                <a:cs typeface="Times New Roman"/>
              </a:rPr>
              <a:t>Cordia africana</a:t>
            </a:r>
            <a:r>
              <a:rPr lang="en-GB" sz="3600" dirty="0">
                <a:ea typeface="Calibri"/>
                <a:cs typeface="Times New Roman"/>
              </a:rPr>
              <a:t/>
            </a:r>
            <a:br>
              <a:rPr lang="en-GB" sz="3600" dirty="0">
                <a:ea typeface="Calibri"/>
                <a:cs typeface="Times New Roman"/>
              </a:rPr>
            </a:br>
            <a:endParaRPr lang="en-GB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557868"/>
              </p:ext>
            </p:extLst>
          </p:nvPr>
        </p:nvGraphicFramePr>
        <p:xfrm>
          <a:off x="457200" y="2132853"/>
          <a:ext cx="8229600" cy="2880322"/>
        </p:xfrm>
        <a:graphic>
          <a:graphicData uri="http://schemas.openxmlformats.org/drawingml/2006/table">
            <a:tbl>
              <a:tblPr firstRow="1" firstCol="1" bandRow="1"/>
              <a:tblGrid>
                <a:gridCol w="4570720"/>
                <a:gridCol w="3658880"/>
              </a:tblGrid>
              <a:tr h="960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Extracts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IC</a:t>
                      </a:r>
                      <a:r>
                        <a:rPr lang="en-GB" sz="2400" b="1" baseline="-25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n-GB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(µg/ml)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Asp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19 ± 0.9</a:t>
                      </a:r>
                      <a:r>
                        <a:rPr lang="en-GB" sz="2400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0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CMB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55 ± 0.98</a:t>
                      </a:r>
                      <a:r>
                        <a:rPr lang="en-GB" sz="2400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0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CHL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105 ± 1.3</a:t>
                      </a:r>
                      <a:r>
                        <a:rPr lang="en-GB" sz="2400" baseline="30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95536" y="5157192"/>
            <a:ext cx="828092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latin typeface="Times New Roman"/>
                <a:ea typeface="Calibri"/>
                <a:cs typeface="Times New Roman"/>
              </a:rPr>
              <a:t>Values with different letters </a:t>
            </a:r>
            <a:r>
              <a:rPr lang="en-GB" sz="2400" dirty="0" smtClean="0">
                <a:latin typeface="Times New Roman"/>
                <a:ea typeface="Calibri"/>
                <a:cs typeface="Times New Roman"/>
              </a:rPr>
              <a:t>are significantly 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different at p&lt;0.05.</a:t>
            </a:r>
            <a:endParaRPr lang="en-GB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2818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06090"/>
          </a:xfrm>
        </p:spPr>
        <p:txBody>
          <a:bodyPr>
            <a:normAutofit fontScale="90000"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en-GB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en-GB" b="1" dirty="0" smtClean="0">
                <a:latin typeface="Times New Roman"/>
                <a:ea typeface="Calibri"/>
                <a:cs typeface="Times New Roman"/>
              </a:rPr>
            </a:br>
            <a:r>
              <a:rPr lang="en-GB" sz="4000" b="1" dirty="0" err="1" smtClean="0">
                <a:latin typeface="Times New Roman"/>
                <a:ea typeface="Calibri"/>
                <a:cs typeface="Times New Roman"/>
              </a:rPr>
              <a:t>Antimycobacterial</a:t>
            </a:r>
            <a:r>
              <a:rPr lang="en-GB" sz="4000" b="1" dirty="0" smtClean="0">
                <a:latin typeface="Times New Roman"/>
                <a:ea typeface="Calibri"/>
                <a:cs typeface="Times New Roman"/>
              </a:rPr>
              <a:t> activity</a:t>
            </a:r>
            <a:r>
              <a:rPr lang="en-GB" sz="4000" dirty="0">
                <a:ea typeface="Calibri"/>
                <a:cs typeface="Times New Roman"/>
              </a:rPr>
              <a:t/>
            </a:r>
            <a:br>
              <a:rPr lang="en-GB" sz="4000" dirty="0">
                <a:ea typeface="Calibri"/>
                <a:cs typeface="Times New Roman"/>
              </a:rPr>
            </a:b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GB" sz="2000" b="1" dirty="0">
                <a:latin typeface="Times New Roman"/>
                <a:ea typeface="Calibri"/>
                <a:cs typeface="Times New Roman"/>
              </a:rPr>
              <a:t>Table 4: </a:t>
            </a:r>
            <a:r>
              <a:rPr lang="en-GB" sz="2000" dirty="0">
                <a:latin typeface="Times New Roman"/>
                <a:ea typeface="Calibri"/>
                <a:cs typeface="Times New Roman"/>
              </a:rPr>
              <a:t>Minimum inhibitory concentration (MIC in </a:t>
            </a:r>
            <a:r>
              <a:rPr lang="en-GB" sz="2000" dirty="0" smtClean="0">
                <a:latin typeface="Times New Roman"/>
                <a:ea typeface="Calibri"/>
                <a:cs typeface="Times New Roman"/>
              </a:rPr>
              <a:t>µg/mL</a:t>
            </a:r>
            <a:r>
              <a:rPr lang="en-GB" sz="2000" dirty="0">
                <a:latin typeface="Times New Roman"/>
                <a:ea typeface="Calibri"/>
                <a:cs typeface="Times New Roman"/>
              </a:rPr>
              <a:t>) of extracts from hexane leave and methanol bark of </a:t>
            </a:r>
            <a:r>
              <a:rPr lang="en-GB" sz="2000" i="1" dirty="0">
                <a:latin typeface="Times New Roman"/>
                <a:ea typeface="Calibri"/>
                <a:cs typeface="Times New Roman"/>
              </a:rPr>
              <a:t>Cordia Africana </a:t>
            </a:r>
            <a:r>
              <a:rPr lang="en-GB" sz="2000" dirty="0">
                <a:latin typeface="Times New Roman"/>
                <a:ea typeface="Calibri"/>
                <a:cs typeface="Times New Roman"/>
              </a:rPr>
              <a:t>against fast growing mycobacterial strains.</a:t>
            </a:r>
            <a:endParaRPr lang="en-GB" sz="20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152775"/>
              </p:ext>
            </p:extLst>
          </p:nvPr>
        </p:nvGraphicFramePr>
        <p:xfrm>
          <a:off x="107504" y="1772816"/>
          <a:ext cx="8784978" cy="4626864"/>
        </p:xfrm>
        <a:graphic>
          <a:graphicData uri="http://schemas.openxmlformats.org/drawingml/2006/table">
            <a:tbl>
              <a:tblPr/>
              <a:tblGrid>
                <a:gridCol w="4088547"/>
                <a:gridCol w="1463848"/>
                <a:gridCol w="1545277"/>
                <a:gridCol w="1687306"/>
              </a:tblGrid>
              <a:tr h="77963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Extracts                      MIC (µg/ml</a:t>
                      </a:r>
                      <a:r>
                        <a:rPr lang="en-GB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79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Ms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Mf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79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CHL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1024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512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1024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0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CMB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</a:t>
                      </a:r>
                      <a:r>
                        <a:rPr lang="en-GB" sz="2400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256</a:t>
                      </a:r>
                      <a:endParaRPr lang="en-GB" sz="24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en-GB" sz="2400" i="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2400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512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&gt;</a:t>
                      </a: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1024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0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9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Ciprofloxacin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4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24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8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</a:t>
                      </a:r>
                      <a:r>
                        <a:rPr lang="en-GB" sz="24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8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Rifampicin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8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GB" sz="24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2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en-GB" sz="2400" i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4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-1" y="6286007"/>
            <a:ext cx="9036497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i="1" dirty="0" smtClean="0">
                <a:latin typeface="Times New Roman"/>
                <a:ea typeface="Calibri"/>
                <a:cs typeface="Times New Roman"/>
              </a:rPr>
              <a:t>CHL: Cordia hexane </a:t>
            </a:r>
            <a:r>
              <a:rPr lang="fr-FR" i="1" dirty="0" err="1" smtClean="0">
                <a:latin typeface="Times New Roman"/>
                <a:ea typeface="Calibri"/>
                <a:cs typeface="Times New Roman"/>
              </a:rPr>
              <a:t>leaf</a:t>
            </a:r>
            <a:r>
              <a:rPr lang="fr-FR" i="1" dirty="0" smtClean="0">
                <a:latin typeface="Times New Roman"/>
                <a:ea typeface="Calibri"/>
                <a:cs typeface="Times New Roman"/>
              </a:rPr>
              <a:t> , CMB: Cordia </a:t>
            </a:r>
            <a:r>
              <a:rPr lang="fr-FR" i="1" dirty="0" err="1" smtClean="0">
                <a:latin typeface="Times New Roman"/>
                <a:ea typeface="Calibri"/>
                <a:cs typeface="Times New Roman"/>
              </a:rPr>
              <a:t>methanol</a:t>
            </a:r>
            <a:r>
              <a:rPr lang="fr-FR" i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fr-FR" i="1" dirty="0" err="1" smtClean="0">
                <a:latin typeface="Times New Roman"/>
                <a:ea typeface="Calibri"/>
                <a:cs typeface="Times New Roman"/>
              </a:rPr>
              <a:t>bark</a:t>
            </a:r>
            <a:r>
              <a:rPr lang="fr-FR" i="1" dirty="0" smtClean="0">
                <a:latin typeface="Times New Roman"/>
                <a:ea typeface="Calibri"/>
                <a:cs typeface="Times New Roman"/>
              </a:rPr>
              <a:t>, M</a:t>
            </a:r>
            <a:r>
              <a:rPr lang="fr-FR" i="1" dirty="0">
                <a:latin typeface="Times New Roman"/>
                <a:ea typeface="Calibri"/>
                <a:cs typeface="Times New Roman"/>
              </a:rPr>
              <a:t>. </a:t>
            </a:r>
            <a:r>
              <a:rPr lang="fr-FR" i="1" dirty="0" err="1">
                <a:latin typeface="Times New Roman"/>
                <a:ea typeface="Calibri"/>
                <a:cs typeface="Times New Roman"/>
              </a:rPr>
              <a:t>smegmatis</a:t>
            </a:r>
            <a:r>
              <a:rPr lang="fr-FR" i="1" dirty="0">
                <a:latin typeface="Times New Roman"/>
                <a:ea typeface="Calibri"/>
                <a:cs typeface="Times New Roman"/>
              </a:rPr>
              <a:t>, M. </a:t>
            </a:r>
            <a:r>
              <a:rPr lang="fr-FR" i="1" dirty="0" err="1">
                <a:latin typeface="Times New Roman"/>
                <a:ea typeface="Calibri"/>
                <a:cs typeface="Times New Roman"/>
              </a:rPr>
              <a:t>fortuitum</a:t>
            </a:r>
            <a:r>
              <a:rPr lang="fr-FR" i="1" dirty="0"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>
                <a:latin typeface="Times New Roman"/>
                <a:ea typeface="Calibri"/>
                <a:cs typeface="Times New Roman"/>
              </a:rPr>
              <a:t>M.aurum</a:t>
            </a:r>
            <a:endParaRPr lang="en-GB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294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>
                <a:latin typeface="Times New Roman"/>
                <a:ea typeface="Calibri"/>
                <a:cs typeface="Times New Roman"/>
              </a:rPr>
              <a:t>Table 5:</a:t>
            </a:r>
            <a:r>
              <a:rPr lang="en-GB" sz="2800" dirty="0">
                <a:latin typeface="Times New Roman"/>
                <a:ea typeface="Calibri"/>
                <a:cs typeface="Times New Roman"/>
              </a:rPr>
              <a:t> Minimal inhibitory concentration (</a:t>
            </a:r>
            <a:r>
              <a:rPr lang="en-GB" sz="2700" dirty="0">
                <a:latin typeface="Times New Roman"/>
                <a:ea typeface="Calibri"/>
                <a:cs typeface="Times New Roman"/>
              </a:rPr>
              <a:t>MIC in </a:t>
            </a:r>
            <a:r>
              <a:rPr lang="en-GB" sz="27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µg/mL</a:t>
            </a:r>
            <a:r>
              <a:rPr lang="en-GB" sz="2700" dirty="0" smtClean="0">
                <a:latin typeface="Times New Roman"/>
                <a:ea typeface="Calibri"/>
                <a:cs typeface="Times New Roman"/>
              </a:rPr>
              <a:t>) </a:t>
            </a:r>
            <a:r>
              <a:rPr lang="en-GB" sz="2700" dirty="0">
                <a:latin typeface="Times New Roman"/>
                <a:ea typeface="Calibri"/>
                <a:cs typeface="Times New Roman"/>
              </a:rPr>
              <a:t>of </a:t>
            </a:r>
            <a:r>
              <a:rPr lang="en-GB" sz="2800" dirty="0">
                <a:latin typeface="Times New Roman"/>
                <a:ea typeface="Calibri"/>
                <a:cs typeface="Times New Roman"/>
              </a:rPr>
              <a:t>extracts from hexane leave and methanol bark of </a:t>
            </a:r>
            <a:r>
              <a:rPr lang="en-GB" sz="2800" i="1" dirty="0">
                <a:latin typeface="Times New Roman"/>
                <a:ea typeface="Calibri"/>
                <a:cs typeface="Times New Roman"/>
              </a:rPr>
              <a:t>Cordia Africana </a:t>
            </a:r>
            <a:r>
              <a:rPr lang="en-GB" sz="2800" dirty="0">
                <a:latin typeface="Times New Roman"/>
                <a:ea typeface="Calibri"/>
                <a:cs typeface="Times New Roman"/>
              </a:rPr>
              <a:t>against six bacterial strains</a:t>
            </a:r>
            <a:r>
              <a:rPr lang="en-GB" sz="2800" dirty="0">
                <a:ea typeface="Calibri"/>
                <a:cs typeface="Times New Roman"/>
              </a:rPr>
              <a:t/>
            </a:r>
            <a:br>
              <a:rPr lang="en-GB" sz="2800" dirty="0">
                <a:ea typeface="Calibri"/>
                <a:cs typeface="Times New Roman"/>
              </a:rPr>
            </a:b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359589"/>
              </p:ext>
            </p:extLst>
          </p:nvPr>
        </p:nvGraphicFramePr>
        <p:xfrm>
          <a:off x="323528" y="1340768"/>
          <a:ext cx="8229599" cy="4206240"/>
        </p:xfrm>
        <a:graphic>
          <a:graphicData uri="http://schemas.openxmlformats.org/drawingml/2006/table">
            <a:tbl>
              <a:tblPr/>
              <a:tblGrid>
                <a:gridCol w="2501798"/>
                <a:gridCol w="895380"/>
                <a:gridCol w="1031992"/>
                <a:gridCol w="1031992"/>
                <a:gridCol w="837773"/>
                <a:gridCol w="895380"/>
                <a:gridCol w="1035284"/>
              </a:tblGrid>
              <a:tr h="1166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Extracts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MIC (µg/ml</a:t>
                      </a:r>
                      <a:r>
                        <a:rPr lang="en-GB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77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Sa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Ef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Bc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77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CHL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512</a:t>
                      </a:r>
                      <a:endParaRPr lang="en-GB" sz="24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256</a:t>
                      </a:r>
                      <a:endParaRPr lang="en-GB" sz="24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512</a:t>
                      </a:r>
                      <a:endParaRPr lang="en-GB" sz="24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256</a:t>
                      </a:r>
                      <a:endParaRPr lang="en-GB" sz="24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512</a:t>
                      </a:r>
                      <a:endParaRPr lang="en-GB" sz="24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en-GB" sz="24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7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CMB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1024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&gt;1024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&gt;1024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1024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512</a:t>
                      </a:r>
                      <a:endParaRPr lang="en-GB" sz="24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128</a:t>
                      </a:r>
                      <a:endParaRPr lang="en-GB" sz="24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Cipro.</a:t>
                      </a:r>
                      <a:endParaRPr lang="en-GB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en-GB" sz="2400" i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i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GB" sz="24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9552" y="5393149"/>
            <a:ext cx="8352928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CHL: Cordia hexane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leaf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, CMB: Cordia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methanol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bark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Cipro</a:t>
            </a:r>
            <a:r>
              <a:rPr lang="fr-FR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: </a:t>
            </a:r>
            <a:r>
              <a:rPr lang="fr-FR" i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Ciproxacilline</a:t>
            </a:r>
            <a:r>
              <a:rPr lang="fr-FR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i="1" dirty="0" err="1" smtClean="0">
                <a:latin typeface="Times New Roman"/>
                <a:ea typeface="Calibri"/>
                <a:cs typeface="Times New Roman"/>
              </a:rPr>
              <a:t>Staphylococus</a:t>
            </a:r>
            <a:r>
              <a:rPr lang="fr-FR" i="1" dirty="0" smtClean="0">
                <a:latin typeface="Times New Roman"/>
                <a:ea typeface="Calibri"/>
                <a:cs typeface="Times New Roman"/>
              </a:rPr>
              <a:t> aureus</a:t>
            </a:r>
            <a:r>
              <a:rPr lang="fr-FR" i="1" dirty="0"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 smtClean="0">
                <a:latin typeface="Times New Roman"/>
                <a:ea typeface="Calibri"/>
                <a:cs typeface="Times New Roman"/>
              </a:rPr>
              <a:t>Enterecocus</a:t>
            </a:r>
            <a:r>
              <a:rPr lang="fr-FR" i="1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fr-FR" i="1" dirty="0">
                <a:latin typeface="Times New Roman"/>
                <a:ea typeface="Calibri"/>
                <a:cs typeface="Times New Roman"/>
              </a:rPr>
              <a:t>faecalis, </a:t>
            </a:r>
            <a:r>
              <a:rPr lang="fr-FR" i="1" dirty="0" smtClean="0">
                <a:latin typeface="Times New Roman"/>
                <a:ea typeface="Calibri"/>
                <a:cs typeface="Times New Roman"/>
              </a:rPr>
              <a:t>Bacillus </a:t>
            </a:r>
            <a:r>
              <a:rPr lang="fr-FR" i="1" dirty="0" err="1">
                <a:latin typeface="Times New Roman"/>
                <a:ea typeface="Calibri"/>
                <a:cs typeface="Times New Roman"/>
              </a:rPr>
              <a:t>cereus</a:t>
            </a:r>
            <a:r>
              <a:rPr lang="fr-FR" i="1" dirty="0"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 smtClean="0">
                <a:latin typeface="Times New Roman"/>
                <a:ea typeface="Calibri"/>
                <a:cs typeface="Times New Roman"/>
              </a:rPr>
              <a:t>Pseudonomos</a:t>
            </a:r>
            <a:r>
              <a:rPr lang="fr-FR" i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fr-FR" i="1" dirty="0">
                <a:latin typeface="Times New Roman"/>
                <a:ea typeface="Calibri"/>
                <a:cs typeface="Times New Roman"/>
              </a:rPr>
              <a:t>aeruginosa, </a:t>
            </a:r>
            <a:r>
              <a:rPr lang="fr-FR" i="1" dirty="0" smtClean="0">
                <a:latin typeface="Times New Roman"/>
                <a:ea typeface="Calibri"/>
                <a:cs typeface="Times New Roman"/>
              </a:rPr>
              <a:t>Escherichia. </a:t>
            </a:r>
            <a:r>
              <a:rPr lang="fr-FR" i="1" dirty="0">
                <a:latin typeface="Times New Roman"/>
                <a:ea typeface="Calibri"/>
                <a:cs typeface="Times New Roman"/>
              </a:rPr>
              <a:t>coli, S. </a:t>
            </a:r>
            <a:r>
              <a:rPr lang="fr-FR" i="1" dirty="0" err="1">
                <a:latin typeface="Times New Roman"/>
                <a:ea typeface="Calibri"/>
                <a:cs typeface="Times New Roman"/>
              </a:rPr>
              <a:t>typhimurium</a:t>
            </a:r>
            <a:endParaRPr lang="en-GB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953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en-GB" sz="2400" b="1" dirty="0">
                <a:latin typeface="Times New Roman"/>
                <a:ea typeface="Calibri"/>
                <a:cs typeface="Times New Roman"/>
              </a:rPr>
              <a:t>Table 6: 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Cytotoxicity of extracts </a:t>
            </a:r>
            <a:r>
              <a:rPr lang="en-GB" sz="2400" dirty="0" smtClean="0">
                <a:latin typeface="Times New Roman"/>
                <a:ea typeface="Calibri"/>
                <a:cs typeface="Times New Roman"/>
              </a:rPr>
              <a:t>from 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hexane leave and methanol bark of </a:t>
            </a:r>
            <a:r>
              <a:rPr lang="en-GB" sz="2400" i="1" dirty="0">
                <a:latin typeface="Times New Roman"/>
                <a:ea typeface="Calibri"/>
                <a:cs typeface="Times New Roman"/>
              </a:rPr>
              <a:t>Cordia africana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 on Vero monkey kidney cells and their selectivity index (SI) against six bacterial strains</a:t>
            </a:r>
            <a:br>
              <a:rPr lang="en-GB" sz="2400" dirty="0">
                <a:latin typeface="Times New Roman"/>
                <a:ea typeface="Calibri"/>
                <a:cs typeface="Times New Roman"/>
              </a:rPr>
            </a:b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>
              <a:ea typeface="Calibri"/>
              <a:cs typeface="Times New Roman"/>
            </a:endParaRPr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15766"/>
              </p:ext>
            </p:extLst>
          </p:nvPr>
        </p:nvGraphicFramePr>
        <p:xfrm>
          <a:off x="457200" y="1124745"/>
          <a:ext cx="8229599" cy="4000308"/>
        </p:xfrm>
        <a:graphic>
          <a:graphicData uri="http://schemas.openxmlformats.org/drawingml/2006/table">
            <a:tbl>
              <a:tblPr firstRow="1" firstCol="1" bandRow="1"/>
              <a:tblGrid>
                <a:gridCol w="1622877"/>
                <a:gridCol w="1882932"/>
                <a:gridCol w="4723790"/>
              </a:tblGrid>
              <a:tr h="666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Extract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LC</a:t>
                      </a:r>
                      <a:r>
                        <a:rPr lang="en-GB" sz="1600" b="1" baseline="-25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n-GB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(µg/ml)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Selectivity index (LC</a:t>
                      </a:r>
                      <a:r>
                        <a:rPr lang="en-GB" sz="1600" b="1" baseline="-25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n-GB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/MIC)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Sa           Ef          Bc         Pa        Ec        St              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0.16         0.32       0.16        0.32       0.16       </a:t>
                      </a:r>
                      <a:r>
                        <a:rPr lang="en-GB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2.56</a:t>
                      </a:r>
                      <a:endParaRPr lang="en-GB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66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CHL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81.79±13.31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66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CMB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99.67±16.10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0.10         0.10       0.10        0.10       0.19       0.78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DOXO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3.48±0.45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en-GB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nd</a:t>
                      </a: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</a:t>
                      </a:r>
                      <a:r>
                        <a:rPr lang="en-GB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nd</a:t>
                      </a: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</a:t>
                      </a:r>
                      <a:r>
                        <a:rPr lang="en-GB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nd</a:t>
                      </a: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</a:t>
                      </a:r>
                      <a:r>
                        <a:rPr lang="en-GB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nd</a:t>
                      </a: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en-GB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nd</a:t>
                      </a: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</a:t>
                      </a:r>
                      <a:r>
                        <a:rPr lang="en-GB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nd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23528" y="5172923"/>
            <a:ext cx="842493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CHL: Cordia hexane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leaf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, CMB: Cordia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methanol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bark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Doxo</a:t>
            </a:r>
            <a:r>
              <a:rPr lang="fr-FR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: </a:t>
            </a:r>
            <a:r>
              <a:rPr lang="fr-FR" i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Doxorubucine</a:t>
            </a:r>
            <a:r>
              <a:rPr lang="fr-FR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Staphylococus</a:t>
            </a:r>
            <a:r>
              <a:rPr lang="fr-FR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aureus,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Enterecocus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faecalis, Bacillus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cereus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Pseudonomos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aeruginosa, Escherichia. coli, S.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typhimurium</a:t>
            </a:r>
            <a:endParaRPr lang="en-GB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1401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400" b="1" dirty="0">
                <a:latin typeface="Times New Roman"/>
                <a:ea typeface="Calibri"/>
                <a:cs typeface="Times New Roman"/>
              </a:rPr>
              <a:t>Table 7: 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Cytotoxicity of extracts </a:t>
            </a:r>
            <a:r>
              <a:rPr lang="en-GB" sz="2400" dirty="0" smtClean="0">
                <a:latin typeface="Times New Roman"/>
                <a:ea typeface="Calibri"/>
                <a:cs typeface="Times New Roman"/>
              </a:rPr>
              <a:t>from 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hexane leave and methanol bark of </a:t>
            </a:r>
            <a:r>
              <a:rPr lang="en-GB" sz="2400" i="1" dirty="0">
                <a:latin typeface="Times New Roman"/>
                <a:ea typeface="Calibri"/>
                <a:cs typeface="Times New Roman"/>
              </a:rPr>
              <a:t>Cordia africana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 on Vero monkey kidney cells and their selectivity index (SI) against mycobacterial strains</a:t>
            </a:r>
            <a:r>
              <a:rPr lang="en-GB" sz="2400" dirty="0">
                <a:ea typeface="Calibri"/>
                <a:cs typeface="Times New Roman"/>
              </a:rPr>
              <a:t/>
            </a:r>
            <a:br>
              <a:rPr lang="en-GB" sz="2400" dirty="0">
                <a:ea typeface="Calibri"/>
                <a:cs typeface="Times New Roman"/>
              </a:rPr>
            </a:br>
            <a:endParaRPr lang="en-GB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2863860"/>
              </p:ext>
            </p:extLst>
          </p:nvPr>
        </p:nvGraphicFramePr>
        <p:xfrm>
          <a:off x="1187624" y="1268760"/>
          <a:ext cx="6858550" cy="4416552"/>
        </p:xfrm>
        <a:graphic>
          <a:graphicData uri="http://schemas.openxmlformats.org/drawingml/2006/table">
            <a:tbl>
              <a:tblPr firstRow="1" firstCol="1" bandRow="1"/>
              <a:tblGrid>
                <a:gridCol w="1371710"/>
                <a:gridCol w="1371710"/>
                <a:gridCol w="1371710"/>
                <a:gridCol w="1371710"/>
                <a:gridCol w="1371710"/>
              </a:tblGrid>
              <a:tr h="27622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Extracts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Selectivity index (LC</a:t>
                      </a:r>
                      <a:r>
                        <a:rPr lang="fr-FR" sz="1800" b="1" baseline="-25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fr-FR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/MIC)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62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LC</a:t>
                      </a:r>
                      <a:r>
                        <a:rPr lang="fr-FR" sz="1800" b="1" baseline="-25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fr-FR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(µg/ml)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Ms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i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Mf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CHL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81.79±13.31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0.079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0.159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0.079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CMB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99.67±16.10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0.389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0.194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0.097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DOXO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3.48±0.45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nd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nd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Nd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3568" y="5229200"/>
            <a:ext cx="792088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CHL: Cordia hexane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leaf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, CMB: Cordia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methanol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bark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Doxo</a:t>
            </a:r>
            <a:r>
              <a:rPr lang="fr-FR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Doxorubucin</a:t>
            </a:r>
            <a:r>
              <a:rPr lang="fr-FR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M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smegmatis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M.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fortuitum</a:t>
            </a:r>
            <a:r>
              <a:rPr lang="fr-FR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fr-FR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M.aurum</a:t>
            </a:r>
            <a:endParaRPr lang="en-GB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772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GB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2400" dirty="0" err="1">
                <a:latin typeface="Times New Roman"/>
                <a:ea typeface="Calibri"/>
                <a:cs typeface="Times New Roman"/>
              </a:rPr>
              <a:t>Berker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, K.I., </a:t>
            </a:r>
            <a:r>
              <a:rPr lang="en-GB" sz="2400" dirty="0" err="1">
                <a:latin typeface="Times New Roman"/>
                <a:ea typeface="Calibri"/>
                <a:cs typeface="Times New Roman"/>
              </a:rPr>
              <a:t>Guclu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, K., Tor, I. and </a:t>
            </a:r>
            <a:r>
              <a:rPr lang="en-GB" sz="2400" dirty="0" err="1">
                <a:latin typeface="Times New Roman"/>
                <a:ea typeface="Calibri"/>
                <a:cs typeface="Times New Roman"/>
              </a:rPr>
              <a:t>Apak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, R. (2007). Comparative evaluation of Fe (III) </a:t>
            </a:r>
            <a:r>
              <a:rPr lang="en-GB" sz="2400" dirty="0" smtClean="0">
                <a:latin typeface="Times New Roman"/>
                <a:ea typeface="Calibri"/>
                <a:cs typeface="Times New Roman"/>
              </a:rPr>
              <a:t>reducing 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power-based antioxidant capacity assays in the presence of </a:t>
            </a:r>
            <a:r>
              <a:rPr lang="en-GB" sz="2400" dirty="0" err="1">
                <a:latin typeface="Times New Roman"/>
                <a:ea typeface="Calibri"/>
                <a:cs typeface="Times New Roman"/>
              </a:rPr>
              <a:t>phenanthroline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, </a:t>
            </a:r>
            <a:r>
              <a:rPr lang="en-GB" sz="2400" dirty="0" err="1" smtClean="0">
                <a:latin typeface="Times New Roman"/>
                <a:ea typeface="Calibri"/>
                <a:cs typeface="Times New Roman"/>
              </a:rPr>
              <a:t>batho-phenanthroline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, </a:t>
            </a:r>
            <a:r>
              <a:rPr lang="en-GB" sz="2400" dirty="0" err="1">
                <a:latin typeface="Times New Roman"/>
                <a:ea typeface="Calibri"/>
                <a:cs typeface="Times New Roman"/>
              </a:rPr>
              <a:t>tripyridyltriazine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 (FRAP), and </a:t>
            </a:r>
            <a:r>
              <a:rPr lang="en-GB" sz="2400" dirty="0" err="1">
                <a:latin typeface="Times New Roman"/>
                <a:ea typeface="Calibri"/>
                <a:cs typeface="Times New Roman"/>
              </a:rPr>
              <a:t>ferricyanide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 reagents. </a:t>
            </a:r>
            <a:r>
              <a:rPr lang="en-GB" sz="2400" i="1" dirty="0" err="1">
                <a:latin typeface="Times New Roman"/>
                <a:ea typeface="Calibri"/>
                <a:cs typeface="Times New Roman"/>
              </a:rPr>
              <a:t>Talanta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 </a:t>
            </a:r>
            <a:r>
              <a:rPr lang="en-GB" sz="2400" dirty="0" smtClean="0">
                <a:latin typeface="Times New Roman"/>
                <a:ea typeface="Calibri"/>
                <a:cs typeface="Times New Roman"/>
              </a:rPr>
              <a:t>72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, 1157–1165</a:t>
            </a:r>
            <a:r>
              <a:rPr lang="en-GB" sz="24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latin typeface="Times New Roman"/>
                <a:ea typeface="Calibri"/>
                <a:cs typeface="Times New Roman"/>
              </a:rPr>
              <a:t>Brand-Williams, W., </a:t>
            </a:r>
            <a:r>
              <a:rPr lang="en-GB" sz="2400" dirty="0" err="1">
                <a:latin typeface="Times New Roman"/>
                <a:ea typeface="Calibri"/>
                <a:cs typeface="Times New Roman"/>
              </a:rPr>
              <a:t>Cuvelier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, M.E. and </a:t>
            </a:r>
            <a:r>
              <a:rPr lang="en-GB" sz="2400" dirty="0" err="1">
                <a:latin typeface="Times New Roman"/>
                <a:ea typeface="Calibri"/>
                <a:cs typeface="Times New Roman"/>
              </a:rPr>
              <a:t>Berset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, C. (1995). Use of a free radical method to 	evaluate antioxidant activity. </a:t>
            </a:r>
            <a:r>
              <a:rPr lang="en-GB" sz="2400" i="1" dirty="0">
                <a:latin typeface="Times New Roman"/>
                <a:ea typeface="Calibri"/>
                <a:cs typeface="Times New Roman"/>
              </a:rPr>
              <a:t>LWT – Food Science and Technology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, 28: 25–30.</a:t>
            </a:r>
            <a:endParaRPr lang="en-GB" sz="20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latin typeface="Times New Roman"/>
                <a:ea typeface="Calibri"/>
                <a:cs typeface="Times New Roman"/>
              </a:rPr>
              <a:t>Eloff, J.N. (1998). A sensitive and quick microplate method to determine the minimal 	inhibitory concentration of plant extracts for bacteria. </a:t>
            </a:r>
            <a:r>
              <a:rPr lang="en-GB" sz="2400" dirty="0" err="1">
                <a:latin typeface="Times New Roman"/>
                <a:ea typeface="Calibri"/>
                <a:cs typeface="Times New Roman"/>
              </a:rPr>
              <a:t>Planta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 </a:t>
            </a:r>
            <a:r>
              <a:rPr lang="en-GB" sz="2400" dirty="0" err="1">
                <a:latin typeface="Times New Roman"/>
                <a:ea typeface="Calibri"/>
                <a:cs typeface="Times New Roman"/>
              </a:rPr>
              <a:t>Medica</a:t>
            </a:r>
            <a:r>
              <a:rPr lang="en-GB" sz="2400" dirty="0">
                <a:latin typeface="Times New Roman"/>
                <a:ea typeface="Calibri"/>
                <a:cs typeface="Times New Roman"/>
              </a:rPr>
              <a:t> 64: 711–713.</a:t>
            </a:r>
            <a:endParaRPr lang="en-GB" sz="20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GB" sz="2400" dirty="0">
              <a:ea typeface="Calibri"/>
              <a:cs typeface="Times New Roman"/>
            </a:endParaRP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7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Acknowledgements</a:t>
            </a:r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Nigerian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Tertiary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Education Training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Fund (TETFund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)..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Jean Paul Dzoyem and Salmon </a:t>
            </a:r>
            <a:r>
              <a:rPr lang="en-US" sz="2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Adeniyi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Adebayo 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3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4267200"/>
            <a:ext cx="9065121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"/>
            <a:ext cx="9522321" cy="427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07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575" y="4419600"/>
            <a:ext cx="8836025" cy="15240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Traditional Medicine-2016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Website: </a:t>
            </a:r>
            <a:r>
              <a:rPr lang="en-US" sz="2000" b="1" dirty="0">
                <a:solidFill>
                  <a:schemeClr val="bg1"/>
                </a:solidFill>
              </a:rPr>
              <a:t>http://traditionalmedicine.conferenceseries.com</a:t>
            </a:r>
            <a:r>
              <a:rPr lang="en-US" sz="2400" b="1" dirty="0">
                <a:solidFill>
                  <a:schemeClr val="bg1"/>
                </a:solidFill>
              </a:rPr>
              <a:t>/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0678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Traditional 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Medicine-2016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London, UK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October 03-05, 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8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2760</TotalTime>
  <Words>1667</Words>
  <Application>Microsoft Office PowerPoint</Application>
  <PresentationFormat>On-screen Show (4:3)</PresentationFormat>
  <Paragraphs>237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Office Theme</vt:lpstr>
      <vt:lpstr>1_Office Theme</vt:lpstr>
      <vt:lpstr>2_Office Theme</vt:lpstr>
      <vt:lpstr>3_Office Theme</vt:lpstr>
      <vt:lpstr>Document</vt:lpstr>
      <vt:lpstr>PowerPoint Presentation</vt:lpstr>
      <vt:lpstr>PowerPoint Presentation</vt:lpstr>
      <vt:lpstr>INTRODUCTION</vt:lpstr>
      <vt:lpstr>Introduction (Con’d)</vt:lpstr>
      <vt:lpstr>INTRODUCTION (Con’d)</vt:lpstr>
      <vt:lpstr>          Aim</vt:lpstr>
      <vt:lpstr>  Objectives  </vt:lpstr>
      <vt:lpstr> Materials and Methods  </vt:lpstr>
      <vt:lpstr> Chemicals  </vt:lpstr>
      <vt:lpstr>Lipoxygenase inhibition assay </vt:lpstr>
      <vt:lpstr> ANTIOXIDANT ACTIVITY  </vt:lpstr>
      <vt:lpstr>PowerPoint Presentation</vt:lpstr>
      <vt:lpstr>Antimycobacterial Activity Assay</vt:lpstr>
      <vt:lpstr>Minimum inhibitory concentration (MIC)</vt:lpstr>
      <vt:lpstr>CYTOTOXIC ACTIVITY  </vt:lpstr>
      <vt:lpstr> STATISTICAL ANALYSIS  </vt:lpstr>
      <vt:lpstr>RESULTS AND DISSCUSSION</vt:lpstr>
      <vt:lpstr>PowerPoint Presentation</vt:lpstr>
      <vt:lpstr> Table 2:  IC50 of extracts from hexane leave and methanol bark of Cordia africana </vt:lpstr>
      <vt:lpstr> Antimycobacterial activity </vt:lpstr>
      <vt:lpstr>Table 5: Minimal inhibitory concentration (MIC in µg/mL) of extracts from hexane leave and methanol bark of Cordia Africana against six bacterial strains </vt:lpstr>
      <vt:lpstr>Table 6: Cytotoxicity of extracts from hexane leave and methanol bark of Cordia africana on Vero monkey kidney cells and their selectivity index (SI) against six bacterial strains </vt:lpstr>
      <vt:lpstr>Table 7: Cytotoxicity of extracts from hexane leave and methanol bark of Cordia africana on Vero monkey kidney cells and their selectivity index (SI) against mycobacterial strains </vt:lpstr>
      <vt:lpstr>References</vt:lpstr>
      <vt:lpstr>Acknowledgements </vt:lpstr>
      <vt:lpstr>PowerPoint Presentation</vt:lpstr>
      <vt:lpstr>Meet the eminent gathering once again at Traditional Medicine-2016 London, UK October 03-05,  2016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ADAMU</dc:creator>
  <cp:lastModifiedBy>P Achyuthendar Reddy</cp:lastModifiedBy>
  <cp:revision>61</cp:revision>
  <dcterms:created xsi:type="dcterms:W3CDTF">2015-07-19T18:27:10Z</dcterms:created>
  <dcterms:modified xsi:type="dcterms:W3CDTF">2015-09-16T07:00:31Z</dcterms:modified>
</cp:coreProperties>
</file>