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623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0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71C0B7-25DF-4A9D-97E0-DD879FF67502}" type="doc">
      <dgm:prSet loTypeId="urn:microsoft.com/office/officeart/2011/layout/HexagonRadial" loCatId="officeonlin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7C97DFB8-B80B-41B5-AF81-575FD8FC49CA}">
      <dgm:prSet phldrT="[Text]"/>
      <dgm:spPr/>
      <dgm:t>
        <a:bodyPr/>
        <a:lstStyle/>
        <a:p>
          <a:r>
            <a:rPr lang="en-GB" b="1" dirty="0" smtClean="0">
              <a:solidFill>
                <a:schemeClr val="tx1"/>
              </a:solidFill>
            </a:rPr>
            <a:t>Cancer Cells</a:t>
          </a:r>
          <a:endParaRPr lang="en-GB" b="1" dirty="0">
            <a:solidFill>
              <a:schemeClr val="tx1"/>
            </a:solidFill>
          </a:endParaRPr>
        </a:p>
      </dgm:t>
    </dgm:pt>
    <dgm:pt modelId="{5AB87210-DE25-4CF8-991C-8052F220C4C7}" type="parTrans" cxnId="{B009439F-99B1-40BF-A49A-C805AF1ABE04}">
      <dgm:prSet/>
      <dgm:spPr/>
      <dgm:t>
        <a:bodyPr/>
        <a:lstStyle/>
        <a:p>
          <a:endParaRPr lang="en-GB"/>
        </a:p>
      </dgm:t>
    </dgm:pt>
    <dgm:pt modelId="{8D0BCB3B-01E6-41F8-AA04-920663BC0B04}" type="sibTrans" cxnId="{B009439F-99B1-40BF-A49A-C805AF1ABE04}">
      <dgm:prSet/>
      <dgm:spPr/>
      <dgm:t>
        <a:bodyPr/>
        <a:lstStyle/>
        <a:p>
          <a:endParaRPr lang="en-GB"/>
        </a:p>
      </dgm:t>
    </dgm:pt>
    <dgm:pt modelId="{E70CF341-213C-45E2-B6F4-F56D7235585D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Self-sufficiency in growth signals</a:t>
          </a:r>
          <a:endParaRPr lang="en-GB" dirty="0">
            <a:solidFill>
              <a:schemeClr val="tx1"/>
            </a:solidFill>
          </a:endParaRPr>
        </a:p>
      </dgm:t>
    </dgm:pt>
    <dgm:pt modelId="{9DE774AB-4056-43A4-9EFE-FAB72925A800}" type="parTrans" cxnId="{344A2C6F-05F2-42FD-89F6-1ACC148512CE}">
      <dgm:prSet/>
      <dgm:spPr/>
      <dgm:t>
        <a:bodyPr/>
        <a:lstStyle/>
        <a:p>
          <a:endParaRPr lang="en-GB"/>
        </a:p>
      </dgm:t>
    </dgm:pt>
    <dgm:pt modelId="{DFB6690B-B53B-4A90-B1AD-56B5D7A708AF}" type="sibTrans" cxnId="{344A2C6F-05F2-42FD-89F6-1ACC148512CE}">
      <dgm:prSet/>
      <dgm:spPr/>
      <dgm:t>
        <a:bodyPr/>
        <a:lstStyle/>
        <a:p>
          <a:endParaRPr lang="en-GB"/>
        </a:p>
      </dgm:t>
    </dgm:pt>
    <dgm:pt modelId="{3250ABEE-25BA-4B90-A0F2-BEBB4F222BD2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Resistance to anti-growth signals</a:t>
          </a:r>
          <a:endParaRPr lang="en-GB" dirty="0">
            <a:solidFill>
              <a:schemeClr val="tx1"/>
            </a:solidFill>
          </a:endParaRPr>
        </a:p>
      </dgm:t>
    </dgm:pt>
    <dgm:pt modelId="{CEEFE05B-EE23-467B-9B8F-297107398550}" type="parTrans" cxnId="{95470076-70C2-4AB8-A662-ADC5E4934770}">
      <dgm:prSet/>
      <dgm:spPr/>
      <dgm:t>
        <a:bodyPr/>
        <a:lstStyle/>
        <a:p>
          <a:endParaRPr lang="en-GB"/>
        </a:p>
      </dgm:t>
    </dgm:pt>
    <dgm:pt modelId="{4B05AE21-76BD-4537-8018-ECDF50DF3782}" type="sibTrans" cxnId="{95470076-70C2-4AB8-A662-ADC5E4934770}">
      <dgm:prSet/>
      <dgm:spPr/>
      <dgm:t>
        <a:bodyPr/>
        <a:lstStyle/>
        <a:p>
          <a:endParaRPr lang="en-GB"/>
        </a:p>
      </dgm:t>
    </dgm:pt>
    <dgm:pt modelId="{EA23D523-43B8-4409-8963-08600E5E3C5E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Evasion of apoptosis </a:t>
          </a:r>
          <a:endParaRPr lang="en-GB" dirty="0">
            <a:solidFill>
              <a:schemeClr val="tx1"/>
            </a:solidFill>
          </a:endParaRPr>
        </a:p>
      </dgm:t>
    </dgm:pt>
    <dgm:pt modelId="{6D238C6C-1C52-49FD-9797-1E816D4614CA}" type="parTrans" cxnId="{D45B3356-4664-4D7F-AED2-9550AED4A3CF}">
      <dgm:prSet/>
      <dgm:spPr/>
      <dgm:t>
        <a:bodyPr/>
        <a:lstStyle/>
        <a:p>
          <a:endParaRPr lang="en-GB"/>
        </a:p>
      </dgm:t>
    </dgm:pt>
    <dgm:pt modelId="{CD18196A-E30A-4164-AF37-F73EFD5447FB}" type="sibTrans" cxnId="{D45B3356-4664-4D7F-AED2-9550AED4A3CF}">
      <dgm:prSet/>
      <dgm:spPr/>
      <dgm:t>
        <a:bodyPr/>
        <a:lstStyle/>
        <a:p>
          <a:endParaRPr lang="en-GB"/>
        </a:p>
      </dgm:t>
    </dgm:pt>
    <dgm:pt modelId="{10125E8C-6A36-4990-8411-543F088733F7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Sustained </a:t>
          </a:r>
          <a:r>
            <a:rPr lang="en-GB" dirty="0" err="1" smtClean="0">
              <a:solidFill>
                <a:schemeClr val="tx1"/>
              </a:solidFill>
            </a:rPr>
            <a:t>angiogensis</a:t>
          </a:r>
          <a:endParaRPr lang="en-GB" dirty="0">
            <a:solidFill>
              <a:schemeClr val="tx1"/>
            </a:solidFill>
          </a:endParaRPr>
        </a:p>
      </dgm:t>
    </dgm:pt>
    <dgm:pt modelId="{02EA167B-7B81-4CA6-9BED-7C2018F32F4A}" type="parTrans" cxnId="{B086AAF0-7CDD-4C63-B6C7-40A61EC25E44}">
      <dgm:prSet/>
      <dgm:spPr/>
      <dgm:t>
        <a:bodyPr/>
        <a:lstStyle/>
        <a:p>
          <a:endParaRPr lang="en-GB"/>
        </a:p>
      </dgm:t>
    </dgm:pt>
    <dgm:pt modelId="{3DD832AC-0A40-4EA1-8ABC-CE7011054202}" type="sibTrans" cxnId="{B086AAF0-7CDD-4C63-B6C7-40A61EC25E44}">
      <dgm:prSet/>
      <dgm:spPr/>
      <dgm:t>
        <a:bodyPr/>
        <a:lstStyle/>
        <a:p>
          <a:endParaRPr lang="en-GB"/>
        </a:p>
      </dgm:t>
    </dgm:pt>
    <dgm:pt modelId="{0DCBE9BB-BA13-4814-B45C-2F245128D4C6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Limitless reproductive potential</a:t>
          </a:r>
          <a:endParaRPr lang="en-GB" dirty="0">
            <a:solidFill>
              <a:schemeClr val="tx1"/>
            </a:solidFill>
          </a:endParaRPr>
        </a:p>
      </dgm:t>
    </dgm:pt>
    <dgm:pt modelId="{D44D0A31-5F05-44FF-95CF-7DCED2DFD658}" type="parTrans" cxnId="{4C86FE18-7200-4B2A-B585-37068BE63F35}">
      <dgm:prSet/>
      <dgm:spPr/>
      <dgm:t>
        <a:bodyPr/>
        <a:lstStyle/>
        <a:p>
          <a:endParaRPr lang="en-GB"/>
        </a:p>
      </dgm:t>
    </dgm:pt>
    <dgm:pt modelId="{1D8B2A68-492F-4365-8C7F-48A25DB280DA}" type="sibTrans" cxnId="{4C86FE18-7200-4B2A-B585-37068BE63F35}">
      <dgm:prSet/>
      <dgm:spPr/>
      <dgm:t>
        <a:bodyPr/>
        <a:lstStyle/>
        <a:p>
          <a:endParaRPr lang="en-GB"/>
        </a:p>
      </dgm:t>
    </dgm:pt>
    <dgm:pt modelId="{771643A1-63DA-4142-8923-40026427D0CF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Tissue invasion and </a:t>
          </a:r>
          <a:r>
            <a:rPr lang="en-GB" dirty="0" err="1" smtClean="0">
              <a:solidFill>
                <a:schemeClr val="tx1"/>
              </a:solidFill>
            </a:rPr>
            <a:t>metatasis</a:t>
          </a:r>
          <a:endParaRPr lang="en-GB" dirty="0">
            <a:solidFill>
              <a:schemeClr val="tx1"/>
            </a:solidFill>
          </a:endParaRPr>
        </a:p>
      </dgm:t>
    </dgm:pt>
    <dgm:pt modelId="{9172AB2F-3F37-4E54-99D3-FEB760B1F9E3}" type="parTrans" cxnId="{7F94AC2C-F139-4E52-8E47-9957FFBDECD7}">
      <dgm:prSet/>
      <dgm:spPr/>
      <dgm:t>
        <a:bodyPr/>
        <a:lstStyle/>
        <a:p>
          <a:endParaRPr lang="en-GB"/>
        </a:p>
      </dgm:t>
    </dgm:pt>
    <dgm:pt modelId="{80AD1808-E0A6-432A-BEF7-FEB6F0C68542}" type="sibTrans" cxnId="{7F94AC2C-F139-4E52-8E47-9957FFBDECD7}">
      <dgm:prSet/>
      <dgm:spPr/>
      <dgm:t>
        <a:bodyPr/>
        <a:lstStyle/>
        <a:p>
          <a:endParaRPr lang="en-GB"/>
        </a:p>
      </dgm:t>
    </dgm:pt>
    <dgm:pt modelId="{09BBD57A-DDE4-43C6-B319-CFD5EF968321}" type="pres">
      <dgm:prSet presAssocID="{C971C0B7-25DF-4A9D-97E0-DD879FF6750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B9CC7FFD-840C-4BE9-B5D6-DEEF2FD038D5}" type="pres">
      <dgm:prSet presAssocID="{7C97DFB8-B80B-41B5-AF81-575FD8FC49CA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GB"/>
        </a:p>
      </dgm:t>
    </dgm:pt>
    <dgm:pt modelId="{1D291C1D-9FAC-4367-A2A8-523BB38489EE}" type="pres">
      <dgm:prSet presAssocID="{E70CF341-213C-45E2-B6F4-F56D7235585D}" presName="Accent1" presStyleCnt="0"/>
      <dgm:spPr/>
    </dgm:pt>
    <dgm:pt modelId="{A2DD35DC-B392-496D-9F39-3074B7748871}" type="pres">
      <dgm:prSet presAssocID="{E70CF341-213C-45E2-B6F4-F56D7235585D}" presName="Accent" presStyleLbl="bgShp" presStyleIdx="0" presStyleCnt="6"/>
      <dgm:spPr/>
    </dgm:pt>
    <dgm:pt modelId="{DA9AE9A5-16C1-4732-AE43-57E82259CAD6}" type="pres">
      <dgm:prSet presAssocID="{E70CF341-213C-45E2-B6F4-F56D7235585D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5B55E7-F4F9-42A5-ACAC-0316E46E96A6}" type="pres">
      <dgm:prSet presAssocID="{3250ABEE-25BA-4B90-A0F2-BEBB4F222BD2}" presName="Accent2" presStyleCnt="0"/>
      <dgm:spPr/>
    </dgm:pt>
    <dgm:pt modelId="{FE8B9600-0C74-45B3-AC6B-B17FE36C9A3B}" type="pres">
      <dgm:prSet presAssocID="{3250ABEE-25BA-4B90-A0F2-BEBB4F222BD2}" presName="Accent" presStyleLbl="bgShp" presStyleIdx="1" presStyleCnt="6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17C3A4C5-D5FB-40CD-9DD6-BDD19A132589}" type="pres">
      <dgm:prSet presAssocID="{3250ABEE-25BA-4B90-A0F2-BEBB4F222BD2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824542-7C8F-4326-AB40-7AB4E6D8F4B7}" type="pres">
      <dgm:prSet presAssocID="{EA23D523-43B8-4409-8963-08600E5E3C5E}" presName="Accent3" presStyleCnt="0"/>
      <dgm:spPr/>
    </dgm:pt>
    <dgm:pt modelId="{F1DBCED3-8FF8-485D-A62B-5775E02A8371}" type="pres">
      <dgm:prSet presAssocID="{EA23D523-43B8-4409-8963-08600E5E3C5E}" presName="Accent" presStyleLbl="bgShp" presStyleIdx="2" presStyleCnt="6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A94A74A2-ED99-4B81-B8DC-710930F70AD2}" type="pres">
      <dgm:prSet presAssocID="{EA23D523-43B8-4409-8963-08600E5E3C5E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5B1BA5-C221-4843-9076-E8D38E9F4CB9}" type="pres">
      <dgm:prSet presAssocID="{10125E8C-6A36-4990-8411-543F088733F7}" presName="Accent4" presStyleCnt="0"/>
      <dgm:spPr/>
    </dgm:pt>
    <dgm:pt modelId="{FA8E2C6E-0287-4CB8-8603-51BF0647B366}" type="pres">
      <dgm:prSet presAssocID="{10125E8C-6A36-4990-8411-543F088733F7}" presName="Accent" presStyleLbl="bgShp" presStyleIdx="3" presStyleCnt="6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9BCC4A34-E516-4912-888A-C8F749A8CB49}" type="pres">
      <dgm:prSet presAssocID="{10125E8C-6A36-4990-8411-543F088733F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5B79EA-7EF0-46D5-83A8-A9EC8D3AD26B}" type="pres">
      <dgm:prSet presAssocID="{0DCBE9BB-BA13-4814-B45C-2F245128D4C6}" presName="Accent5" presStyleCnt="0"/>
      <dgm:spPr/>
    </dgm:pt>
    <dgm:pt modelId="{89A32D7D-482B-4AB4-9B52-2F4A430856E4}" type="pres">
      <dgm:prSet presAssocID="{0DCBE9BB-BA13-4814-B45C-2F245128D4C6}" presName="Accent" presStyleLbl="bgShp" presStyleIdx="4" presStyleCnt="6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FEFB25CB-D77A-494E-9D48-D9661E0EFE91}" type="pres">
      <dgm:prSet presAssocID="{0DCBE9BB-BA13-4814-B45C-2F245128D4C6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501C38B-090D-4119-A45C-E83BC679F387}" type="pres">
      <dgm:prSet presAssocID="{771643A1-63DA-4142-8923-40026427D0CF}" presName="Accent6" presStyleCnt="0"/>
      <dgm:spPr/>
    </dgm:pt>
    <dgm:pt modelId="{397DA7C7-99DE-4604-B04C-14B8093EC490}" type="pres">
      <dgm:prSet presAssocID="{771643A1-63DA-4142-8923-40026427D0CF}" presName="Accent" presStyleLbl="bgShp" presStyleIdx="5" presStyleCnt="6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2FE5B104-2B7B-4D14-8219-8FD28FFE191D}" type="pres">
      <dgm:prSet presAssocID="{771643A1-63DA-4142-8923-40026427D0CF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B54B46D-3D6B-7348-AF28-938356F6E5BC}" type="presOf" srcId="{3250ABEE-25BA-4B90-A0F2-BEBB4F222BD2}" destId="{17C3A4C5-D5FB-40CD-9DD6-BDD19A132589}" srcOrd="0" destOrd="0" presId="urn:microsoft.com/office/officeart/2011/layout/HexagonRadial"/>
    <dgm:cxn modelId="{4C86FE18-7200-4B2A-B585-37068BE63F35}" srcId="{7C97DFB8-B80B-41B5-AF81-575FD8FC49CA}" destId="{0DCBE9BB-BA13-4814-B45C-2F245128D4C6}" srcOrd="4" destOrd="0" parTransId="{D44D0A31-5F05-44FF-95CF-7DCED2DFD658}" sibTransId="{1D8B2A68-492F-4365-8C7F-48A25DB280DA}"/>
    <dgm:cxn modelId="{E87EC6CD-A05D-5148-9192-D77FF3930259}" type="presOf" srcId="{0DCBE9BB-BA13-4814-B45C-2F245128D4C6}" destId="{FEFB25CB-D77A-494E-9D48-D9661E0EFE91}" srcOrd="0" destOrd="0" presId="urn:microsoft.com/office/officeart/2011/layout/HexagonRadial"/>
    <dgm:cxn modelId="{208A31C3-5641-234A-8BBE-C921D1FA2C18}" type="presOf" srcId="{C971C0B7-25DF-4A9D-97E0-DD879FF67502}" destId="{09BBD57A-DDE4-43C6-B319-CFD5EF968321}" srcOrd="0" destOrd="0" presId="urn:microsoft.com/office/officeart/2011/layout/HexagonRadial"/>
    <dgm:cxn modelId="{7F94AC2C-F139-4E52-8E47-9957FFBDECD7}" srcId="{7C97DFB8-B80B-41B5-AF81-575FD8FC49CA}" destId="{771643A1-63DA-4142-8923-40026427D0CF}" srcOrd="5" destOrd="0" parTransId="{9172AB2F-3F37-4E54-99D3-FEB760B1F9E3}" sibTransId="{80AD1808-E0A6-432A-BEF7-FEB6F0C68542}"/>
    <dgm:cxn modelId="{C64C39A0-5546-E047-89B7-C9A4EFF08522}" type="presOf" srcId="{10125E8C-6A36-4990-8411-543F088733F7}" destId="{9BCC4A34-E516-4912-888A-C8F749A8CB49}" srcOrd="0" destOrd="0" presId="urn:microsoft.com/office/officeart/2011/layout/HexagonRadial"/>
    <dgm:cxn modelId="{B086AAF0-7CDD-4C63-B6C7-40A61EC25E44}" srcId="{7C97DFB8-B80B-41B5-AF81-575FD8FC49CA}" destId="{10125E8C-6A36-4990-8411-543F088733F7}" srcOrd="3" destOrd="0" parTransId="{02EA167B-7B81-4CA6-9BED-7C2018F32F4A}" sibTransId="{3DD832AC-0A40-4EA1-8ABC-CE7011054202}"/>
    <dgm:cxn modelId="{DEA2FF1B-32C7-5C43-B66E-770579FD9EDC}" type="presOf" srcId="{EA23D523-43B8-4409-8963-08600E5E3C5E}" destId="{A94A74A2-ED99-4B81-B8DC-710930F70AD2}" srcOrd="0" destOrd="0" presId="urn:microsoft.com/office/officeart/2011/layout/HexagonRadial"/>
    <dgm:cxn modelId="{95470076-70C2-4AB8-A662-ADC5E4934770}" srcId="{7C97DFB8-B80B-41B5-AF81-575FD8FC49CA}" destId="{3250ABEE-25BA-4B90-A0F2-BEBB4F222BD2}" srcOrd="1" destOrd="0" parTransId="{CEEFE05B-EE23-467B-9B8F-297107398550}" sibTransId="{4B05AE21-76BD-4537-8018-ECDF50DF3782}"/>
    <dgm:cxn modelId="{D45B3356-4664-4D7F-AED2-9550AED4A3CF}" srcId="{7C97DFB8-B80B-41B5-AF81-575FD8FC49CA}" destId="{EA23D523-43B8-4409-8963-08600E5E3C5E}" srcOrd="2" destOrd="0" parTransId="{6D238C6C-1C52-49FD-9797-1E816D4614CA}" sibTransId="{CD18196A-E30A-4164-AF37-F73EFD5447FB}"/>
    <dgm:cxn modelId="{B009439F-99B1-40BF-A49A-C805AF1ABE04}" srcId="{C971C0B7-25DF-4A9D-97E0-DD879FF67502}" destId="{7C97DFB8-B80B-41B5-AF81-575FD8FC49CA}" srcOrd="0" destOrd="0" parTransId="{5AB87210-DE25-4CF8-991C-8052F220C4C7}" sibTransId="{8D0BCB3B-01E6-41F8-AA04-920663BC0B04}"/>
    <dgm:cxn modelId="{344A2C6F-05F2-42FD-89F6-1ACC148512CE}" srcId="{7C97DFB8-B80B-41B5-AF81-575FD8FC49CA}" destId="{E70CF341-213C-45E2-B6F4-F56D7235585D}" srcOrd="0" destOrd="0" parTransId="{9DE774AB-4056-43A4-9EFE-FAB72925A800}" sibTransId="{DFB6690B-B53B-4A90-B1AD-56B5D7A708AF}"/>
    <dgm:cxn modelId="{65D01488-AC75-2A4E-BCE0-11A70EAF3628}" type="presOf" srcId="{7C97DFB8-B80B-41B5-AF81-575FD8FC49CA}" destId="{B9CC7FFD-840C-4BE9-B5D6-DEEF2FD038D5}" srcOrd="0" destOrd="0" presId="urn:microsoft.com/office/officeart/2011/layout/HexagonRadial"/>
    <dgm:cxn modelId="{E90FB0D4-FBF8-CB49-87BD-1B44A7A617E4}" type="presOf" srcId="{771643A1-63DA-4142-8923-40026427D0CF}" destId="{2FE5B104-2B7B-4D14-8219-8FD28FFE191D}" srcOrd="0" destOrd="0" presId="urn:microsoft.com/office/officeart/2011/layout/HexagonRadial"/>
    <dgm:cxn modelId="{4F9D24F4-E43E-194E-88D3-EBABA55B1B34}" type="presOf" srcId="{E70CF341-213C-45E2-B6F4-F56D7235585D}" destId="{DA9AE9A5-16C1-4732-AE43-57E82259CAD6}" srcOrd="0" destOrd="0" presId="urn:microsoft.com/office/officeart/2011/layout/HexagonRadial"/>
    <dgm:cxn modelId="{EB25F8B5-DC37-E849-8899-475698E8B12C}" type="presParOf" srcId="{09BBD57A-DDE4-43C6-B319-CFD5EF968321}" destId="{B9CC7FFD-840C-4BE9-B5D6-DEEF2FD038D5}" srcOrd="0" destOrd="0" presId="urn:microsoft.com/office/officeart/2011/layout/HexagonRadial"/>
    <dgm:cxn modelId="{1F783EC5-369B-9B4E-8509-118BDD254A76}" type="presParOf" srcId="{09BBD57A-DDE4-43C6-B319-CFD5EF968321}" destId="{1D291C1D-9FAC-4367-A2A8-523BB38489EE}" srcOrd="1" destOrd="0" presId="urn:microsoft.com/office/officeart/2011/layout/HexagonRadial"/>
    <dgm:cxn modelId="{5C8A2DDE-4CBA-6544-9DA6-857AE5A28360}" type="presParOf" srcId="{1D291C1D-9FAC-4367-A2A8-523BB38489EE}" destId="{A2DD35DC-B392-496D-9F39-3074B7748871}" srcOrd="0" destOrd="0" presId="urn:microsoft.com/office/officeart/2011/layout/HexagonRadial"/>
    <dgm:cxn modelId="{F3B53B49-5820-A345-868C-F49DF66EA5F0}" type="presParOf" srcId="{09BBD57A-DDE4-43C6-B319-CFD5EF968321}" destId="{DA9AE9A5-16C1-4732-AE43-57E82259CAD6}" srcOrd="2" destOrd="0" presId="urn:microsoft.com/office/officeart/2011/layout/HexagonRadial"/>
    <dgm:cxn modelId="{F5B9C9E9-3747-584E-A271-FEB26AA3DAA6}" type="presParOf" srcId="{09BBD57A-DDE4-43C6-B319-CFD5EF968321}" destId="{FD5B55E7-F4F9-42A5-ACAC-0316E46E96A6}" srcOrd="3" destOrd="0" presId="urn:microsoft.com/office/officeart/2011/layout/HexagonRadial"/>
    <dgm:cxn modelId="{183EA6FF-1FB3-CC4F-BC3B-99068620C65B}" type="presParOf" srcId="{FD5B55E7-F4F9-42A5-ACAC-0316E46E96A6}" destId="{FE8B9600-0C74-45B3-AC6B-B17FE36C9A3B}" srcOrd="0" destOrd="0" presId="urn:microsoft.com/office/officeart/2011/layout/HexagonRadial"/>
    <dgm:cxn modelId="{937F935A-675F-414A-BBEA-8014C4F87A3F}" type="presParOf" srcId="{09BBD57A-DDE4-43C6-B319-CFD5EF968321}" destId="{17C3A4C5-D5FB-40CD-9DD6-BDD19A132589}" srcOrd="4" destOrd="0" presId="urn:microsoft.com/office/officeart/2011/layout/HexagonRadial"/>
    <dgm:cxn modelId="{763B5EB3-F6C1-8F4D-A28C-A72D1394E1A3}" type="presParOf" srcId="{09BBD57A-DDE4-43C6-B319-CFD5EF968321}" destId="{98824542-7C8F-4326-AB40-7AB4E6D8F4B7}" srcOrd="5" destOrd="0" presId="urn:microsoft.com/office/officeart/2011/layout/HexagonRadial"/>
    <dgm:cxn modelId="{3F9D5711-3B21-DF47-A27E-DDEE75D964F0}" type="presParOf" srcId="{98824542-7C8F-4326-AB40-7AB4E6D8F4B7}" destId="{F1DBCED3-8FF8-485D-A62B-5775E02A8371}" srcOrd="0" destOrd="0" presId="urn:microsoft.com/office/officeart/2011/layout/HexagonRadial"/>
    <dgm:cxn modelId="{0E3E2E50-06B9-704B-A459-F1563AA7DE8E}" type="presParOf" srcId="{09BBD57A-DDE4-43C6-B319-CFD5EF968321}" destId="{A94A74A2-ED99-4B81-B8DC-710930F70AD2}" srcOrd="6" destOrd="0" presId="urn:microsoft.com/office/officeart/2011/layout/HexagonRadial"/>
    <dgm:cxn modelId="{1B2F3727-1356-C745-9B77-995A896CCE5B}" type="presParOf" srcId="{09BBD57A-DDE4-43C6-B319-CFD5EF968321}" destId="{495B1BA5-C221-4843-9076-E8D38E9F4CB9}" srcOrd="7" destOrd="0" presId="urn:microsoft.com/office/officeart/2011/layout/HexagonRadial"/>
    <dgm:cxn modelId="{E035CB92-16EF-6B45-9E33-151C277AB2BB}" type="presParOf" srcId="{495B1BA5-C221-4843-9076-E8D38E9F4CB9}" destId="{FA8E2C6E-0287-4CB8-8603-51BF0647B366}" srcOrd="0" destOrd="0" presId="urn:microsoft.com/office/officeart/2011/layout/HexagonRadial"/>
    <dgm:cxn modelId="{E5527013-0C8D-DC44-B024-D0A62A3A9B95}" type="presParOf" srcId="{09BBD57A-DDE4-43C6-B319-CFD5EF968321}" destId="{9BCC4A34-E516-4912-888A-C8F749A8CB49}" srcOrd="8" destOrd="0" presId="urn:microsoft.com/office/officeart/2011/layout/HexagonRadial"/>
    <dgm:cxn modelId="{8999BDA7-89BC-B747-BA8A-3C05909BC9BB}" type="presParOf" srcId="{09BBD57A-DDE4-43C6-B319-CFD5EF968321}" destId="{D05B79EA-7EF0-46D5-83A8-A9EC8D3AD26B}" srcOrd="9" destOrd="0" presId="urn:microsoft.com/office/officeart/2011/layout/HexagonRadial"/>
    <dgm:cxn modelId="{FDE960DE-7635-654C-AD11-9F510C61C933}" type="presParOf" srcId="{D05B79EA-7EF0-46D5-83A8-A9EC8D3AD26B}" destId="{89A32D7D-482B-4AB4-9B52-2F4A430856E4}" srcOrd="0" destOrd="0" presId="urn:microsoft.com/office/officeart/2011/layout/HexagonRadial"/>
    <dgm:cxn modelId="{72447415-B563-3440-82C6-ECA2A6A905CB}" type="presParOf" srcId="{09BBD57A-DDE4-43C6-B319-CFD5EF968321}" destId="{FEFB25CB-D77A-494E-9D48-D9661E0EFE91}" srcOrd="10" destOrd="0" presId="urn:microsoft.com/office/officeart/2011/layout/HexagonRadial"/>
    <dgm:cxn modelId="{B91B6EB7-09A5-BB42-8118-19D0AE53690A}" type="presParOf" srcId="{09BBD57A-DDE4-43C6-B319-CFD5EF968321}" destId="{5501C38B-090D-4119-A45C-E83BC679F387}" srcOrd="11" destOrd="0" presId="urn:microsoft.com/office/officeart/2011/layout/HexagonRadial"/>
    <dgm:cxn modelId="{BD72B752-1A19-AA4B-8086-A4C0DDAC7CC9}" type="presParOf" srcId="{5501C38B-090D-4119-A45C-E83BC679F387}" destId="{397DA7C7-99DE-4604-B04C-14B8093EC490}" srcOrd="0" destOrd="0" presId="urn:microsoft.com/office/officeart/2011/layout/HexagonRadial"/>
    <dgm:cxn modelId="{8BE55DDB-925B-8F43-9F66-9C619049B742}" type="presParOf" srcId="{09BBD57A-DDE4-43C6-B319-CFD5EF968321}" destId="{2FE5B104-2B7B-4D14-8219-8FD28FFE191D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C7FFD-840C-4BE9-B5D6-DEEF2FD038D5}">
      <dsp:nvSpPr>
        <dsp:cNvPr id="0" name=""/>
        <dsp:cNvSpPr/>
      </dsp:nvSpPr>
      <dsp:spPr>
        <a:xfrm>
          <a:off x="2661344" y="1912488"/>
          <a:ext cx="2430856" cy="2102789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1" kern="1200" dirty="0" smtClean="0">
              <a:solidFill>
                <a:schemeClr val="tx1"/>
              </a:solidFill>
            </a:rPr>
            <a:t>Cancer Cells</a:t>
          </a:r>
          <a:endParaRPr lang="en-GB" sz="1900" b="1" kern="1200" dirty="0">
            <a:solidFill>
              <a:schemeClr val="tx1"/>
            </a:solidFill>
          </a:endParaRPr>
        </a:p>
      </dsp:txBody>
      <dsp:txXfrm>
        <a:off x="3064171" y="2260950"/>
        <a:ext cx="1625202" cy="1405865"/>
      </dsp:txXfrm>
    </dsp:sp>
    <dsp:sp modelId="{FE8B9600-0C74-45B3-AC6B-B17FE36C9A3B}">
      <dsp:nvSpPr>
        <dsp:cNvPr id="0" name=""/>
        <dsp:cNvSpPr/>
      </dsp:nvSpPr>
      <dsp:spPr>
        <a:xfrm>
          <a:off x="4183528" y="906446"/>
          <a:ext cx="917154" cy="790250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AE9A5-16C1-4732-AE43-57E82259CAD6}">
      <dsp:nvSpPr>
        <dsp:cNvPr id="0" name=""/>
        <dsp:cNvSpPr/>
      </dsp:nvSpPr>
      <dsp:spPr>
        <a:xfrm>
          <a:off x="2885262" y="0"/>
          <a:ext cx="1992069" cy="1723374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solidFill>
                <a:schemeClr val="tx1"/>
              </a:solidFill>
            </a:rPr>
            <a:t>Self-sufficiency in growth signals</a:t>
          </a:r>
          <a:endParaRPr lang="en-GB" sz="1900" kern="1200" dirty="0">
            <a:solidFill>
              <a:schemeClr val="tx1"/>
            </a:solidFill>
          </a:endParaRPr>
        </a:p>
      </dsp:txBody>
      <dsp:txXfrm>
        <a:off x="3215390" y="285600"/>
        <a:ext cx="1331813" cy="1152174"/>
      </dsp:txXfrm>
    </dsp:sp>
    <dsp:sp modelId="{F1DBCED3-8FF8-485D-A62B-5775E02A8371}">
      <dsp:nvSpPr>
        <dsp:cNvPr id="0" name=""/>
        <dsp:cNvSpPr/>
      </dsp:nvSpPr>
      <dsp:spPr>
        <a:xfrm>
          <a:off x="5253919" y="2383793"/>
          <a:ext cx="917154" cy="790250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C3A4C5-D5FB-40CD-9DD6-BDD19A132589}">
      <dsp:nvSpPr>
        <dsp:cNvPr id="0" name=""/>
        <dsp:cNvSpPr/>
      </dsp:nvSpPr>
      <dsp:spPr>
        <a:xfrm>
          <a:off x="4712221" y="1059990"/>
          <a:ext cx="1992069" cy="1723374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-303480"/>
            <a:satOff val="-3150"/>
            <a:lumOff val="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solidFill>
                <a:schemeClr val="tx1"/>
              </a:solidFill>
            </a:rPr>
            <a:t>Resistance to anti-growth signals</a:t>
          </a:r>
          <a:endParaRPr lang="en-GB" sz="1900" kern="1200" dirty="0">
            <a:solidFill>
              <a:schemeClr val="tx1"/>
            </a:solidFill>
          </a:endParaRPr>
        </a:p>
      </dsp:txBody>
      <dsp:txXfrm>
        <a:off x="5042349" y="1345590"/>
        <a:ext cx="1331813" cy="1152174"/>
      </dsp:txXfrm>
    </dsp:sp>
    <dsp:sp modelId="{FA8E2C6E-0287-4CB8-8603-51BF0647B366}">
      <dsp:nvSpPr>
        <dsp:cNvPr id="0" name=""/>
        <dsp:cNvSpPr/>
      </dsp:nvSpPr>
      <dsp:spPr>
        <a:xfrm>
          <a:off x="4510356" y="4051441"/>
          <a:ext cx="917154" cy="790250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4A74A2-ED99-4B81-B8DC-710930F70AD2}">
      <dsp:nvSpPr>
        <dsp:cNvPr id="0" name=""/>
        <dsp:cNvSpPr/>
      </dsp:nvSpPr>
      <dsp:spPr>
        <a:xfrm>
          <a:off x="4712221" y="3143809"/>
          <a:ext cx="1992069" cy="1723374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-606960"/>
            <a:satOff val="-6299"/>
            <a:lumOff val="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solidFill>
                <a:schemeClr val="tx1"/>
              </a:solidFill>
            </a:rPr>
            <a:t>Evasion of apoptosis </a:t>
          </a:r>
          <a:endParaRPr lang="en-GB" sz="1900" kern="1200" dirty="0">
            <a:solidFill>
              <a:schemeClr val="tx1"/>
            </a:solidFill>
          </a:endParaRPr>
        </a:p>
      </dsp:txBody>
      <dsp:txXfrm>
        <a:off x="5042349" y="3429409"/>
        <a:ext cx="1331813" cy="1152174"/>
      </dsp:txXfrm>
    </dsp:sp>
    <dsp:sp modelId="{89A32D7D-482B-4AB4-9B52-2F4A430856E4}">
      <dsp:nvSpPr>
        <dsp:cNvPr id="0" name=""/>
        <dsp:cNvSpPr/>
      </dsp:nvSpPr>
      <dsp:spPr>
        <a:xfrm>
          <a:off x="2665868" y="4224549"/>
          <a:ext cx="917154" cy="790250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C4A34-E516-4912-888A-C8F749A8CB49}">
      <dsp:nvSpPr>
        <dsp:cNvPr id="0" name=""/>
        <dsp:cNvSpPr/>
      </dsp:nvSpPr>
      <dsp:spPr>
        <a:xfrm>
          <a:off x="2885262" y="4204985"/>
          <a:ext cx="1992069" cy="1723374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-910439"/>
            <a:satOff val="-9449"/>
            <a:lumOff val="1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solidFill>
                <a:schemeClr val="tx1"/>
              </a:solidFill>
            </a:rPr>
            <a:t>Sustained </a:t>
          </a:r>
          <a:r>
            <a:rPr lang="en-GB" sz="1900" kern="1200" dirty="0" err="1" smtClean="0">
              <a:solidFill>
                <a:schemeClr val="tx1"/>
              </a:solidFill>
            </a:rPr>
            <a:t>angiogensis</a:t>
          </a:r>
          <a:endParaRPr lang="en-GB" sz="1900" kern="1200" dirty="0">
            <a:solidFill>
              <a:schemeClr val="tx1"/>
            </a:solidFill>
          </a:endParaRPr>
        </a:p>
      </dsp:txBody>
      <dsp:txXfrm>
        <a:off x="3215390" y="4490585"/>
        <a:ext cx="1331813" cy="1152174"/>
      </dsp:txXfrm>
    </dsp:sp>
    <dsp:sp modelId="{397DA7C7-99DE-4604-B04C-14B8093EC490}">
      <dsp:nvSpPr>
        <dsp:cNvPr id="0" name=""/>
        <dsp:cNvSpPr/>
      </dsp:nvSpPr>
      <dsp:spPr>
        <a:xfrm>
          <a:off x="1577948" y="2747794"/>
          <a:ext cx="917154" cy="790250"/>
        </a:xfrm>
        <a:prstGeom prst="hexagon">
          <a:avLst>
            <a:gd name="adj" fmla="val 28900"/>
            <a:gd name="vf" fmla="val 11547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FB25CB-D77A-494E-9D48-D9661E0EFE91}">
      <dsp:nvSpPr>
        <dsp:cNvPr id="0" name=""/>
        <dsp:cNvSpPr/>
      </dsp:nvSpPr>
      <dsp:spPr>
        <a:xfrm>
          <a:off x="1049821" y="3144994"/>
          <a:ext cx="1992069" cy="1723374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-1213919"/>
            <a:satOff val="-12598"/>
            <a:lumOff val="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solidFill>
                <a:schemeClr val="tx1"/>
              </a:solidFill>
            </a:rPr>
            <a:t>Limitless reproductive potential</a:t>
          </a:r>
          <a:endParaRPr lang="en-GB" sz="1900" kern="1200" dirty="0">
            <a:solidFill>
              <a:schemeClr val="tx1"/>
            </a:solidFill>
          </a:endParaRPr>
        </a:p>
      </dsp:txBody>
      <dsp:txXfrm>
        <a:off x="1379949" y="3430594"/>
        <a:ext cx="1331813" cy="1152174"/>
      </dsp:txXfrm>
    </dsp:sp>
    <dsp:sp modelId="{2FE5B104-2B7B-4D14-8219-8FD28FFE191D}">
      <dsp:nvSpPr>
        <dsp:cNvPr id="0" name=""/>
        <dsp:cNvSpPr/>
      </dsp:nvSpPr>
      <dsp:spPr>
        <a:xfrm>
          <a:off x="1049821" y="1057619"/>
          <a:ext cx="1992069" cy="1723374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-1517399"/>
            <a:satOff val="-15748"/>
            <a:lumOff val="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solidFill>
                <a:schemeClr val="tx1"/>
              </a:solidFill>
            </a:rPr>
            <a:t>Tissue invasion and </a:t>
          </a:r>
          <a:r>
            <a:rPr lang="en-GB" sz="1900" kern="1200" dirty="0" err="1" smtClean="0">
              <a:solidFill>
                <a:schemeClr val="tx1"/>
              </a:solidFill>
            </a:rPr>
            <a:t>metatasis</a:t>
          </a:r>
          <a:endParaRPr lang="en-GB" sz="1900" kern="1200" dirty="0">
            <a:solidFill>
              <a:schemeClr val="tx1"/>
            </a:solidFill>
          </a:endParaRPr>
        </a:p>
      </dsp:txBody>
      <dsp:txXfrm>
        <a:off x="1379949" y="1343219"/>
        <a:ext cx="1331813" cy="1152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743ED-0852-4FF1-8441-E944D1DB0C3E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0FE60-E7FA-4A67-9594-160002BBF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2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39C63-6344-814A-9673-D2E28347E69B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71678-3FAF-784C-8B55-5FEB4E7F1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9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1678-3FAF-784C-8B55-5FEB4E7F1A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91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1678-3FAF-784C-8B55-5FEB4E7F1A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36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71678-3FAF-784C-8B55-5FEB4E7F1A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648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7507F-C958-FB4B-91CA-AEE069279C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91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1BF5B8-384B-EA49-A221-26C7B0DF7A44}" type="slidenum">
              <a:rPr lang="en-US"/>
              <a:pPr/>
              <a:t>5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6988" y="800100"/>
            <a:ext cx="4265612" cy="3198813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6576"/>
            <a:ext cx="5029200" cy="3852863"/>
          </a:xfrm>
        </p:spPr>
        <p:txBody>
          <a:bodyPr/>
          <a:lstStyle/>
          <a:p>
            <a:pPr marL="342900" indent="-342900" algn="just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200" dirty="0" smtClean="0"/>
              <a:t>The NF</a:t>
            </a:r>
            <a:r>
              <a:rPr lang="en-US" sz="1200" dirty="0" smtClean="0">
                <a:sym typeface="Symbol" pitchFamily="18" charset="2"/>
              </a:rPr>
              <a:t></a:t>
            </a:r>
            <a:r>
              <a:rPr lang="en-US" sz="1200" dirty="0" smtClean="0"/>
              <a:t>B subunits </a:t>
            </a:r>
            <a:r>
              <a:rPr lang="en-US" sz="1200" dirty="0" err="1" smtClean="0"/>
              <a:t>RelA</a:t>
            </a:r>
            <a:r>
              <a:rPr lang="en-US" sz="1200" dirty="0" smtClean="0"/>
              <a:t> and p50 have been identified in mitochondria </a:t>
            </a:r>
            <a:r>
              <a:rPr lang="en-US" sz="1200" baseline="30000" dirty="0" smtClean="0"/>
              <a:t>1-4</a:t>
            </a:r>
            <a:endParaRPr lang="en-US" sz="1200" dirty="0" smtClean="0"/>
          </a:p>
          <a:p>
            <a:pPr marL="342900" indent="-342900" algn="just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200" dirty="0" err="1" smtClean="0"/>
              <a:t>RelA</a:t>
            </a:r>
            <a:r>
              <a:rPr lang="en-US" sz="1200" dirty="0" smtClean="0"/>
              <a:t> and p50 bind to mitochondrial DNA </a:t>
            </a:r>
            <a:r>
              <a:rPr lang="en-US" sz="1200" i="1" dirty="0" smtClean="0"/>
              <a:t>in vitro</a:t>
            </a:r>
            <a:r>
              <a:rPr lang="en-US" sz="1200" dirty="0" smtClean="0"/>
              <a:t> </a:t>
            </a:r>
            <a:r>
              <a:rPr lang="en-US" sz="1200" baseline="30000" dirty="0" smtClean="0"/>
              <a:t>2,3</a:t>
            </a:r>
            <a:endParaRPr lang="en-US" sz="800" dirty="0" smtClean="0"/>
          </a:p>
          <a:p>
            <a:pPr marL="342900" indent="-342900" algn="just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200" dirty="0" smtClean="0"/>
              <a:t>Expression of the I</a:t>
            </a:r>
            <a:r>
              <a:rPr lang="en-US" sz="1200" dirty="0" smtClean="0">
                <a:sym typeface="Symbol" pitchFamily="18" charset="2"/>
              </a:rPr>
              <a:t></a:t>
            </a:r>
            <a:r>
              <a:rPr lang="en-US" sz="1200" dirty="0" smtClean="0"/>
              <a:t>B super repressor prevents the NF</a:t>
            </a:r>
            <a:r>
              <a:rPr lang="en-US" sz="1200" dirty="0" smtClean="0">
                <a:sym typeface="Symbol" pitchFamily="18" charset="2"/>
              </a:rPr>
              <a:t></a:t>
            </a:r>
            <a:r>
              <a:rPr lang="en-US" sz="1200" dirty="0" smtClean="0"/>
              <a:t>B mediated decrease of mitochondrial genes following TNFα and TRAIL treatments </a:t>
            </a:r>
            <a:r>
              <a:rPr lang="en-US" sz="1200" baseline="30000" dirty="0" smtClean="0"/>
              <a:t>2,3</a:t>
            </a:r>
            <a:endParaRPr lang="en-US" sz="1200" dirty="0" smtClean="0"/>
          </a:p>
          <a:p>
            <a:pPr marL="342900" indent="-342900" algn="just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200" dirty="0" smtClean="0"/>
              <a:t>However, it remains unclear if these are direct effects mediated through NF-</a:t>
            </a:r>
            <a:r>
              <a:rPr lang="en-US" sz="1200" dirty="0" smtClean="0">
                <a:sym typeface="Symbol" pitchFamily="18" charset="2"/>
              </a:rPr>
              <a:t></a:t>
            </a:r>
            <a:r>
              <a:rPr lang="en-US" sz="1200" dirty="0" smtClean="0"/>
              <a:t>B binding to the mitochondrial genome.</a:t>
            </a:r>
          </a:p>
          <a:p>
            <a:pPr marL="342900" indent="-342900" algn="just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200" dirty="0" smtClean="0"/>
              <a:t>Moreover, the mechanism and consequences of NF-</a:t>
            </a:r>
            <a:r>
              <a:rPr lang="en-US" sz="1200" dirty="0" smtClean="0">
                <a:sym typeface="Symbol" pitchFamily="18" charset="2"/>
              </a:rPr>
              <a:t></a:t>
            </a:r>
            <a:r>
              <a:rPr lang="en-US" sz="1200" dirty="0" smtClean="0"/>
              <a:t>B mitochondrial localization on oxidative phosphorylation and ATP production, together with how these might contribute to the switch to glycolysis observed in cancer cells, have not been clearly defined.</a:t>
            </a:r>
            <a:r>
              <a:rPr lang="en-GB" sz="1200" dirty="0" smtClean="0"/>
              <a:t> </a:t>
            </a:r>
            <a:endParaRPr lang="en-US" sz="1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899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7507F-C958-FB4B-91CA-AEE069279C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07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7507F-C958-FB4B-91CA-AEE069279C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31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dirty="0" err="1" smtClean="0"/>
              <a:t>RelA</a:t>
            </a:r>
            <a:r>
              <a:rPr lang="en-US" sz="1200" dirty="0" smtClean="0"/>
              <a:t> regulates oxygen consumption in U-2 OS cells.  Increasing time in culture results in a switch in </a:t>
            </a:r>
            <a:r>
              <a:rPr lang="en-US" sz="1200" dirty="0" err="1" smtClean="0"/>
              <a:t>RelA</a:t>
            </a:r>
            <a:r>
              <a:rPr lang="en-US" sz="1200" dirty="0" smtClean="0"/>
              <a:t> regulation of oxygen consumption that is inhibited by </a:t>
            </a:r>
            <a:r>
              <a:rPr lang="en-US" sz="1200" dirty="0" err="1" smtClean="0"/>
              <a:t>oligomycin</a:t>
            </a:r>
            <a:r>
              <a:rPr lang="en-US" sz="1200" dirty="0" smtClean="0"/>
              <a:t>, an inhibitor of mitochondrial ATP synthase.</a:t>
            </a:r>
          </a:p>
          <a:p>
            <a:pPr marL="0" marR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RelA</a:t>
            </a:r>
            <a:r>
              <a:rPr lang="en-US" sz="1200" dirty="0" smtClean="0"/>
              <a:t> regulation of oxygen consumption results in altered ATP production in U-2 OS cells that is independent of changes in glucose consumption. U-2 OS cells generate the majority of their ATP through glycolysis, however in the absence of </a:t>
            </a:r>
            <a:r>
              <a:rPr lang="en-US" sz="1200" dirty="0" err="1" smtClean="0"/>
              <a:t>RelA</a:t>
            </a:r>
            <a:r>
              <a:rPr lang="en-US" sz="1200" dirty="0" smtClean="0"/>
              <a:t> there is and increase in ATP produced through oxidative phosphorylation</a:t>
            </a:r>
          </a:p>
          <a:p>
            <a:pPr algn="ctr"/>
            <a:endParaRPr lang="en-US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7507F-C958-FB4B-91CA-AEE069279C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19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7507F-C958-FB4B-91CA-AEE069279C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40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7507F-C958-FB4B-91CA-AEE069279C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55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7507F-C958-FB4B-91CA-AEE069279C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56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7507F-C958-FB4B-91CA-AEE069279C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89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Loss of p53 allows </a:t>
            </a:r>
            <a:r>
              <a:rPr lang="en-US" dirty="0" err="1" smtClean="0"/>
              <a:t>RelA</a:t>
            </a:r>
            <a:r>
              <a:rPr lang="en-US" dirty="0" smtClean="0"/>
              <a:t> to interact with </a:t>
            </a:r>
            <a:r>
              <a:rPr lang="en-US" dirty="0" err="1" smtClean="0"/>
              <a:t>Mortalin</a:t>
            </a:r>
            <a:r>
              <a:rPr lang="en-US" dirty="0" smtClean="0"/>
              <a:t> and be imported into the mitochondria where it reduces binding of POLRMT to the genome resulting in a reduction in mitochondrial gene expression. This results in a reduction in oxidative phosphorylation and cellular ATP production. We propose that this contributes to the switch from ATP production through oxidative phosphorylation to glycolysis seen in cancer cells.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7507F-C958-FB4B-91CA-AEE069279C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342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7507F-C958-FB4B-91CA-AEE069279C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06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0881-1EDA-734C-89AE-D1FF4BAD47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27EC-ABEC-9546-B564-D620E9574E03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4476-A910-2D42-A323-6B5475C91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27EC-ABEC-9546-B564-D620E9574E03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4476-A910-2D42-A323-6B5475C91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27EC-ABEC-9546-B564-D620E9574E03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4476-A910-2D42-A323-6B5475C91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27EC-ABEC-9546-B564-D620E9574E03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4476-A910-2D42-A323-6B5475C91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27EC-ABEC-9546-B564-D620E9574E03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4476-A910-2D42-A323-6B5475C91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27EC-ABEC-9546-B564-D620E9574E03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0881-1EDA-734C-89AE-D1FF4BAD47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27EC-ABEC-9546-B564-D620E9574E03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DA4476-A910-2D42-A323-6B5475C9116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27EC-ABEC-9546-B564-D620E9574E03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4476-A910-2D42-A323-6B5475C91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27EC-ABEC-9546-B564-D620E9574E03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4476-A910-2D42-A323-6B5475C91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0DA4476-A910-2D42-A323-6B5475C9116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39B27EC-ABEC-9546-B564-D620E9574E03}" type="datetimeFigureOut">
              <a:rPr lang="en-US" smtClean="0"/>
              <a:t>11/2/2015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4" r:id="rId1"/>
    <p:sldLayoutId id="2147484625" r:id="rId2"/>
    <p:sldLayoutId id="2147484626" r:id="rId3"/>
    <p:sldLayoutId id="2147484627" r:id="rId4"/>
    <p:sldLayoutId id="2147484628" r:id="rId5"/>
    <p:sldLayoutId id="2147484629" r:id="rId6"/>
    <p:sldLayoutId id="2147484630" r:id="rId7"/>
    <p:sldLayoutId id="2147484631" r:id="rId8"/>
    <p:sldLayoutId id="2147484632" r:id="rId9"/>
    <p:sldLayoutId id="2147484633" r:id="rId10"/>
    <p:sldLayoutId id="214748463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1.png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3.png"/><Relationship Id="rId5" Type="http://schemas.openxmlformats.org/officeDocument/2006/relationships/image" Target="../media/image26.emf"/><Relationship Id="rId10" Type="http://schemas.openxmlformats.org/officeDocument/2006/relationships/oleObject" Target="../embeddings/oleObject3.bin"/><Relationship Id="rId4" Type="http://schemas.openxmlformats.org/officeDocument/2006/relationships/image" Target="../media/image25.emf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31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8.png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34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9.png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41.e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40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38.png"/><Relationship Id="rId11" Type="http://schemas.openxmlformats.org/officeDocument/2006/relationships/image" Target="../media/image33.png"/><Relationship Id="rId5" Type="http://schemas.openxmlformats.org/officeDocument/2006/relationships/image" Target="../media/image37.png"/><Relationship Id="rId15" Type="http://schemas.openxmlformats.org/officeDocument/2006/relationships/image" Target="../media/image35.png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36.png"/><Relationship Id="rId9" Type="http://schemas.openxmlformats.org/officeDocument/2006/relationships/image" Target="../media/image32.png"/><Relationship Id="rId1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3999" y="135466"/>
            <a:ext cx="8246533" cy="3132667"/>
          </a:xfrm>
        </p:spPr>
        <p:txBody>
          <a:bodyPr>
            <a:normAutofit/>
          </a:bodyPr>
          <a:lstStyle/>
          <a:p>
            <a:r>
              <a:rPr lang="en-US" sz="4400" dirty="0"/>
              <a:t>p</a:t>
            </a:r>
            <a:r>
              <a:rPr lang="en-US" sz="4400" dirty="0" smtClean="0"/>
              <a:t>53-dependent Regulation </a:t>
            </a:r>
            <a:br>
              <a:rPr lang="en-US" sz="4400" dirty="0" smtClean="0"/>
            </a:br>
            <a:r>
              <a:rPr lang="en-US" sz="4400" dirty="0" smtClean="0"/>
              <a:t>of Mitochondrial </a:t>
            </a:r>
            <a:r>
              <a:rPr lang="en-US" sz="4400" dirty="0"/>
              <a:t>E</a:t>
            </a:r>
            <a:r>
              <a:rPr lang="en-US" sz="4400" dirty="0" smtClean="0"/>
              <a:t>nergy </a:t>
            </a:r>
            <a:r>
              <a:rPr lang="en-US" sz="4400" dirty="0"/>
              <a:t>P</a:t>
            </a:r>
            <a:r>
              <a:rPr lang="en-US" sz="4400" dirty="0" smtClean="0"/>
              <a:t>roduction </a:t>
            </a:r>
            <a:br>
              <a:rPr lang="en-US" sz="4400" dirty="0" smtClean="0"/>
            </a:br>
            <a:r>
              <a:rPr lang="en-US" sz="4400" dirty="0" smtClean="0"/>
              <a:t>by </a:t>
            </a:r>
            <a:r>
              <a:rPr lang="en-US" sz="4400" dirty="0"/>
              <a:t>the </a:t>
            </a:r>
            <a:r>
              <a:rPr lang="en-US" sz="4400" dirty="0" err="1"/>
              <a:t>RelA</a:t>
            </a:r>
            <a:r>
              <a:rPr lang="en-US" sz="4400" dirty="0"/>
              <a:t> NF-</a:t>
            </a:r>
            <a:r>
              <a:rPr lang="en-US" sz="4400" dirty="0" err="1"/>
              <a:t>κB</a:t>
            </a:r>
            <a:r>
              <a:rPr lang="en-US" sz="4400" dirty="0"/>
              <a:t> </a:t>
            </a:r>
            <a:r>
              <a:rPr lang="en-US" sz="4400" dirty="0" smtClean="0"/>
              <a:t>Subunit</a:t>
            </a:r>
            <a:r>
              <a:rPr lang="en-US" sz="4400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999" y="3993253"/>
            <a:ext cx="6498159" cy="916641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 smtClean="0">
                <a:solidFill>
                  <a:schemeClr val="tx1"/>
                </a:solidFill>
              </a:rPr>
              <a:t>Ini-Isabée</a:t>
            </a:r>
            <a:r>
              <a:rPr lang="en-US" sz="3200" dirty="0" smtClean="0">
                <a:solidFill>
                  <a:schemeClr val="tx1"/>
                </a:solidFill>
              </a:rPr>
              <a:t> Witzel</a:t>
            </a:r>
            <a:r>
              <a:rPr lang="en-US" sz="3000" baseline="30000" dirty="0" smtClean="0">
                <a:solidFill>
                  <a:schemeClr val="tx1"/>
                </a:solidFill>
              </a:rPr>
              <a:t>1,2</a:t>
            </a:r>
            <a:r>
              <a:rPr lang="en-US" sz="3200" dirty="0" smtClean="0">
                <a:solidFill>
                  <a:schemeClr val="tx1"/>
                </a:solidFill>
              </a:rPr>
              <a:t>, Renée Johnson</a:t>
            </a:r>
            <a:r>
              <a:rPr lang="en-US" sz="3200" baseline="30000" dirty="0" smtClean="0">
                <a:solidFill>
                  <a:schemeClr val="tx1"/>
                </a:solidFill>
              </a:rPr>
              <a:t>1,3</a:t>
            </a:r>
            <a:r>
              <a:rPr lang="en-US" sz="3200" dirty="0" smtClean="0">
                <a:solidFill>
                  <a:schemeClr val="tx1"/>
                </a:solidFill>
              </a:rPr>
              <a:t> and Neil Perkins</a:t>
            </a:r>
            <a:r>
              <a:rPr lang="en-US" sz="3200" baseline="30000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Rectangle 4"/>
          <p:cNvSpPr/>
          <p:nvPr/>
        </p:nvSpPr>
        <p:spPr>
          <a:xfrm>
            <a:off x="253999" y="5612943"/>
            <a:ext cx="86698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 smtClean="0"/>
              <a:t>1</a:t>
            </a:r>
            <a:r>
              <a:rPr lang="en-US" dirty="0" smtClean="0"/>
              <a:t>Institute for Cellular &amp;Molecular Biosciences, Newcastle University, UK.</a:t>
            </a:r>
          </a:p>
          <a:p>
            <a:r>
              <a:rPr lang="en-US" baseline="30000" dirty="0" smtClean="0"/>
              <a:t>2</a:t>
            </a:r>
            <a:r>
              <a:rPr lang="en-US" dirty="0" smtClean="0"/>
              <a:t>New York University Abu Dhabi, </a:t>
            </a:r>
            <a:r>
              <a:rPr lang="en-US" dirty="0" err="1" smtClean="0"/>
              <a:t>Saadiyat</a:t>
            </a:r>
            <a:r>
              <a:rPr lang="en-US" dirty="0" smtClean="0"/>
              <a:t> Campus, Abu Dhabi, UAE.</a:t>
            </a:r>
          </a:p>
          <a:p>
            <a:r>
              <a:rPr lang="en-US" baseline="30000" dirty="0" smtClean="0"/>
              <a:t>3</a:t>
            </a:r>
            <a:r>
              <a:rPr lang="en-US" dirty="0" smtClean="0"/>
              <a:t>Victor Chang Cardiac Research Institute, Sydney, Australia. </a:t>
            </a:r>
          </a:p>
        </p:txBody>
      </p:sp>
    </p:spTree>
    <p:extLst>
      <p:ext uri="{BB962C8B-B14F-4D97-AF65-F5344CB8AC3E}">
        <p14:creationId xmlns:p14="http://schemas.microsoft.com/office/powerpoint/2010/main" val="308333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326"/>
            <a:ext cx="7620000" cy="1143000"/>
          </a:xfrm>
        </p:spPr>
        <p:txBody>
          <a:bodyPr/>
          <a:lstStyle/>
          <a:p>
            <a:r>
              <a:rPr lang="en-US" dirty="0"/>
              <a:t>NF-</a:t>
            </a:r>
            <a:r>
              <a:rPr lang="en-US" dirty="0" err="1"/>
              <a:t>κB</a:t>
            </a:r>
            <a:r>
              <a:rPr lang="en-US" dirty="0"/>
              <a:t> </a:t>
            </a:r>
            <a:r>
              <a:rPr lang="en-US" dirty="0" smtClean="0"/>
              <a:t>Family Members</a:t>
            </a:r>
            <a:endParaRPr lang="en-US" dirty="0"/>
          </a:p>
        </p:txBody>
      </p:sp>
      <p:grpSp>
        <p:nvGrpSpPr>
          <p:cNvPr id="92" name="Group 91"/>
          <p:cNvGrpSpPr/>
          <p:nvPr/>
        </p:nvGrpSpPr>
        <p:grpSpPr>
          <a:xfrm>
            <a:off x="734399" y="1201828"/>
            <a:ext cx="6885967" cy="5002495"/>
            <a:chOff x="2057400" y="1295403"/>
            <a:chExt cx="5106987" cy="4089405"/>
          </a:xfrm>
        </p:grpSpPr>
        <p:sp>
          <p:nvSpPr>
            <p:cNvPr id="48" name="Rectangle 2"/>
            <p:cNvSpPr>
              <a:spLocks noChangeArrowheads="1"/>
            </p:cNvSpPr>
            <p:nvPr/>
          </p:nvSpPr>
          <p:spPr bwMode="auto">
            <a:xfrm>
              <a:off x="2057400" y="2209805"/>
              <a:ext cx="1295399" cy="457200"/>
            </a:xfrm>
            <a:prstGeom prst="rect">
              <a:avLst/>
            </a:prstGeom>
            <a:solidFill>
              <a:srgbClr val="FF00FF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Rectangle 3"/>
            <p:cNvSpPr>
              <a:spLocks noChangeArrowheads="1"/>
            </p:cNvSpPr>
            <p:nvPr/>
          </p:nvSpPr>
          <p:spPr bwMode="auto">
            <a:xfrm>
              <a:off x="3816349" y="2409830"/>
              <a:ext cx="2155825" cy="4127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 dirty="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50" name="Rectangle 4"/>
            <p:cNvSpPr>
              <a:spLocks noChangeArrowheads="1"/>
            </p:cNvSpPr>
            <p:nvPr/>
          </p:nvSpPr>
          <p:spPr bwMode="auto">
            <a:xfrm>
              <a:off x="3870325" y="2782893"/>
              <a:ext cx="2333625" cy="4127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Rectangle 5"/>
            <p:cNvSpPr>
              <a:spLocks noChangeArrowheads="1"/>
            </p:cNvSpPr>
            <p:nvPr/>
          </p:nvSpPr>
          <p:spPr bwMode="auto">
            <a:xfrm>
              <a:off x="3497263" y="3155956"/>
              <a:ext cx="2333625" cy="4127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Rectangle 6"/>
            <p:cNvSpPr>
              <a:spLocks noChangeArrowheads="1"/>
            </p:cNvSpPr>
            <p:nvPr/>
          </p:nvSpPr>
          <p:spPr bwMode="auto">
            <a:xfrm>
              <a:off x="3922713" y="2355854"/>
              <a:ext cx="947737" cy="147638"/>
            </a:xfrm>
            <a:prstGeom prst="rect">
              <a:avLst/>
            </a:prstGeom>
            <a:gradFill rotWithShape="0">
              <a:gsLst>
                <a:gs pos="0">
                  <a:srgbClr val="FC0128"/>
                </a:gs>
                <a:gs pos="100000">
                  <a:srgbClr val="FC0128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Rectangle 7"/>
            <p:cNvSpPr>
              <a:spLocks noChangeArrowheads="1"/>
            </p:cNvSpPr>
            <p:nvPr/>
          </p:nvSpPr>
          <p:spPr bwMode="auto">
            <a:xfrm>
              <a:off x="3922713" y="2730506"/>
              <a:ext cx="947737" cy="146051"/>
            </a:xfrm>
            <a:prstGeom prst="rect">
              <a:avLst/>
            </a:prstGeom>
            <a:gradFill rotWithShape="0">
              <a:gsLst>
                <a:gs pos="0">
                  <a:srgbClr val="FC0128"/>
                </a:gs>
                <a:gs pos="100000">
                  <a:srgbClr val="FC0128">
                    <a:gamma/>
                    <a:shade val="2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3922713" y="3103569"/>
              <a:ext cx="947737" cy="147637"/>
            </a:xfrm>
            <a:prstGeom prst="rect">
              <a:avLst/>
            </a:prstGeom>
            <a:gradFill rotWithShape="0">
              <a:gsLst>
                <a:gs pos="0">
                  <a:srgbClr val="FC0128"/>
                </a:gs>
                <a:gs pos="100000">
                  <a:srgbClr val="FC0128">
                    <a:gamma/>
                    <a:shade val="2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3048000" y="1295403"/>
              <a:ext cx="2838450" cy="777022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lIns="65087" tIns="31750" rIns="65087" bIns="31750">
              <a:prstTxWarp prst="textNoShape">
                <a:avLst/>
              </a:prstTxWarp>
              <a:spAutoFit/>
            </a:bodyPr>
            <a:lstStyle/>
            <a:p>
              <a:pPr algn="ctr" defTabSz="447675" eaLnBrk="0" hangingPunct="0">
                <a:lnSpc>
                  <a:spcPct val="90000"/>
                </a:lnSpc>
              </a:pPr>
              <a:r>
                <a:rPr lang="en-GB" sz="1600" b="1" dirty="0" err="1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Rel</a:t>
              </a:r>
              <a:r>
                <a:rPr lang="en-GB" sz="16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 Homology Domain</a:t>
              </a:r>
            </a:p>
            <a:p>
              <a:pPr algn="ctr" defTabSz="447675" eaLnBrk="0" hangingPunct="0">
                <a:lnSpc>
                  <a:spcPct val="90000"/>
                </a:lnSpc>
              </a:pPr>
              <a:r>
                <a:rPr lang="en-GB" sz="16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 (RHD)</a:t>
              </a:r>
            </a:p>
            <a:p>
              <a:pPr algn="ctr" defTabSz="447675" eaLnBrk="0" hangingPunct="0">
                <a:lnSpc>
                  <a:spcPct val="90000"/>
                </a:lnSpc>
              </a:pPr>
              <a:r>
                <a:rPr lang="en-GB" sz="16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(DNA binding and </a:t>
              </a:r>
            </a:p>
            <a:p>
              <a:pPr algn="ctr" defTabSz="447675" eaLnBrk="0" hangingPunct="0">
                <a:lnSpc>
                  <a:spcPct val="90000"/>
                </a:lnSpc>
              </a:pPr>
              <a:r>
                <a:rPr lang="en-GB" sz="1600" b="1" dirty="0" err="1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dimerisation</a:t>
              </a:r>
              <a:r>
                <a:rPr lang="en-GB" sz="16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)</a:t>
              </a:r>
              <a:endParaRPr lang="en-GB" sz="1600" dirty="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56" name="Rectangle 10"/>
            <p:cNvSpPr>
              <a:spLocks noChangeArrowheads="1"/>
            </p:cNvSpPr>
            <p:nvPr/>
          </p:nvSpPr>
          <p:spPr bwMode="auto">
            <a:xfrm>
              <a:off x="4842642" y="2168664"/>
              <a:ext cx="1223347" cy="233568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sz="1600" b="1" dirty="0" err="1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Transactivation</a:t>
              </a:r>
              <a:endParaRPr lang="en-GB" sz="1600" dirty="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57" name="Rectangle 11"/>
            <p:cNvSpPr>
              <a:spLocks noChangeArrowheads="1"/>
            </p:cNvSpPr>
            <p:nvPr/>
          </p:nvSpPr>
          <p:spPr bwMode="auto">
            <a:xfrm>
              <a:off x="3638550" y="2343154"/>
              <a:ext cx="219075" cy="193676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sz="800" b="1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N</a:t>
              </a:r>
              <a:endParaRPr lang="en-GB" sz="80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58" name="Rectangle 12"/>
            <p:cNvSpPr>
              <a:spLocks noChangeArrowheads="1"/>
            </p:cNvSpPr>
            <p:nvPr/>
          </p:nvSpPr>
          <p:spPr bwMode="auto">
            <a:xfrm>
              <a:off x="2119313" y="2322518"/>
              <a:ext cx="975039" cy="259985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b="1" dirty="0" err="1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RelA</a:t>
              </a:r>
              <a:r>
                <a:rPr lang="en-GB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 (p65)</a:t>
              </a:r>
            </a:p>
          </p:txBody>
        </p:sp>
        <p:sp>
          <p:nvSpPr>
            <p:cNvPr id="59" name="Rectangle 13"/>
            <p:cNvSpPr>
              <a:spLocks noChangeArrowheads="1"/>
            </p:cNvSpPr>
            <p:nvPr/>
          </p:nvSpPr>
          <p:spPr bwMode="auto">
            <a:xfrm>
              <a:off x="2119313" y="2695580"/>
              <a:ext cx="542115" cy="259985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c-</a:t>
              </a:r>
              <a:r>
                <a:rPr lang="en-GB" b="1" dirty="0" err="1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Rel</a:t>
              </a:r>
              <a:endParaRPr lang="en-GB" b="1" dirty="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60" name="Rectangle 14"/>
            <p:cNvSpPr>
              <a:spLocks noChangeArrowheads="1"/>
            </p:cNvSpPr>
            <p:nvPr/>
          </p:nvSpPr>
          <p:spPr bwMode="auto">
            <a:xfrm>
              <a:off x="2119313" y="3068643"/>
              <a:ext cx="458903" cy="259985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b="1" dirty="0" err="1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RelB</a:t>
              </a:r>
              <a:endParaRPr lang="en-GB" b="1" dirty="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61" name="Rectangle 15"/>
            <p:cNvSpPr>
              <a:spLocks noChangeArrowheads="1"/>
            </p:cNvSpPr>
            <p:nvPr/>
          </p:nvSpPr>
          <p:spPr bwMode="auto">
            <a:xfrm>
              <a:off x="5984874" y="2343154"/>
              <a:ext cx="193675" cy="193676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sz="800" b="1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</a:t>
              </a:r>
              <a:endParaRPr lang="en-GB" sz="80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62" name="Rectangle 16"/>
            <p:cNvSpPr>
              <a:spLocks noChangeArrowheads="1"/>
            </p:cNvSpPr>
            <p:nvPr/>
          </p:nvSpPr>
          <p:spPr bwMode="auto">
            <a:xfrm>
              <a:off x="3816349" y="3743331"/>
              <a:ext cx="3348038" cy="4127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17"/>
            <p:cNvSpPr>
              <a:spLocks noChangeArrowheads="1"/>
            </p:cNvSpPr>
            <p:nvPr/>
          </p:nvSpPr>
          <p:spPr bwMode="auto">
            <a:xfrm>
              <a:off x="3922713" y="3689356"/>
              <a:ext cx="947737" cy="147638"/>
            </a:xfrm>
            <a:prstGeom prst="rect">
              <a:avLst/>
            </a:prstGeom>
            <a:gradFill rotWithShape="0">
              <a:gsLst>
                <a:gs pos="0">
                  <a:srgbClr val="FC0128"/>
                </a:gs>
                <a:gs pos="100000">
                  <a:srgbClr val="FC0128">
                    <a:gamma/>
                    <a:shade val="2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18"/>
            <p:cNvSpPr>
              <a:spLocks noChangeArrowheads="1"/>
            </p:cNvSpPr>
            <p:nvPr/>
          </p:nvSpPr>
          <p:spPr bwMode="auto">
            <a:xfrm>
              <a:off x="5737224" y="3689356"/>
              <a:ext cx="93663" cy="147638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19"/>
            <p:cNvSpPr>
              <a:spLocks noChangeArrowheads="1"/>
            </p:cNvSpPr>
            <p:nvPr/>
          </p:nvSpPr>
          <p:spPr bwMode="auto">
            <a:xfrm>
              <a:off x="5895974" y="3689356"/>
              <a:ext cx="95250" cy="147638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20"/>
            <p:cNvSpPr>
              <a:spLocks noChangeArrowheads="1"/>
            </p:cNvSpPr>
            <p:nvPr/>
          </p:nvSpPr>
          <p:spPr bwMode="auto">
            <a:xfrm>
              <a:off x="6056312" y="3689356"/>
              <a:ext cx="93662" cy="147638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21"/>
            <p:cNvSpPr>
              <a:spLocks noChangeArrowheads="1"/>
            </p:cNvSpPr>
            <p:nvPr/>
          </p:nvSpPr>
          <p:spPr bwMode="auto">
            <a:xfrm>
              <a:off x="6216649" y="3689356"/>
              <a:ext cx="93663" cy="147638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22"/>
            <p:cNvSpPr>
              <a:spLocks noChangeArrowheads="1"/>
            </p:cNvSpPr>
            <p:nvPr/>
          </p:nvSpPr>
          <p:spPr bwMode="auto">
            <a:xfrm>
              <a:off x="6376987" y="3689356"/>
              <a:ext cx="93662" cy="147638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23"/>
            <p:cNvSpPr>
              <a:spLocks noChangeArrowheads="1"/>
            </p:cNvSpPr>
            <p:nvPr/>
          </p:nvSpPr>
          <p:spPr bwMode="auto">
            <a:xfrm>
              <a:off x="6537325" y="3689356"/>
              <a:ext cx="93663" cy="147638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24"/>
            <p:cNvSpPr>
              <a:spLocks noChangeArrowheads="1"/>
            </p:cNvSpPr>
            <p:nvPr/>
          </p:nvSpPr>
          <p:spPr bwMode="auto">
            <a:xfrm>
              <a:off x="6804024" y="3689356"/>
              <a:ext cx="93663" cy="147638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25"/>
            <p:cNvSpPr>
              <a:spLocks noChangeShapeType="1"/>
            </p:cNvSpPr>
            <p:nvPr/>
          </p:nvSpPr>
          <p:spPr bwMode="auto">
            <a:xfrm>
              <a:off x="5410199" y="3856044"/>
              <a:ext cx="0" cy="347662"/>
            </a:xfrm>
            <a:prstGeom prst="line">
              <a:avLst/>
            </a:prstGeom>
            <a:noFill/>
            <a:ln w="25400">
              <a:solidFill>
                <a:srgbClr val="43E94B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26"/>
            <p:cNvSpPr>
              <a:spLocks noChangeArrowheads="1"/>
            </p:cNvSpPr>
            <p:nvPr/>
          </p:nvSpPr>
          <p:spPr bwMode="auto">
            <a:xfrm>
              <a:off x="4598228" y="3922720"/>
              <a:ext cx="786659" cy="213859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sz="14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Proteolysis</a:t>
              </a:r>
            </a:p>
          </p:txBody>
        </p:sp>
        <p:sp>
          <p:nvSpPr>
            <p:cNvPr id="73" name="Rectangle 27"/>
            <p:cNvSpPr>
              <a:spLocks noChangeArrowheads="1"/>
            </p:cNvSpPr>
            <p:nvPr/>
          </p:nvSpPr>
          <p:spPr bwMode="auto">
            <a:xfrm>
              <a:off x="3816349" y="4276732"/>
              <a:ext cx="1587500" cy="4127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28"/>
            <p:cNvSpPr>
              <a:spLocks noChangeArrowheads="1"/>
            </p:cNvSpPr>
            <p:nvPr/>
          </p:nvSpPr>
          <p:spPr bwMode="auto">
            <a:xfrm>
              <a:off x="3922713" y="4222757"/>
              <a:ext cx="947737" cy="147638"/>
            </a:xfrm>
            <a:prstGeom prst="rect">
              <a:avLst/>
            </a:prstGeom>
            <a:gradFill rotWithShape="0">
              <a:gsLst>
                <a:gs pos="0">
                  <a:srgbClr val="FC0128"/>
                </a:gs>
                <a:gs pos="100000">
                  <a:srgbClr val="FC0128">
                    <a:gamma/>
                    <a:shade val="2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29"/>
            <p:cNvSpPr>
              <a:spLocks noChangeArrowheads="1"/>
            </p:cNvSpPr>
            <p:nvPr/>
          </p:nvSpPr>
          <p:spPr bwMode="auto">
            <a:xfrm>
              <a:off x="2119313" y="3656019"/>
              <a:ext cx="1305982" cy="259985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b="1" dirty="0" smtClean="0">
                  <a:solidFill>
                    <a:schemeClr val="bg1">
                      <a:lumMod val="50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NF-</a:t>
              </a:r>
              <a:r>
                <a:rPr lang="el-GR" b="1" dirty="0" smtClean="0">
                  <a:solidFill>
                    <a:schemeClr val="bg1">
                      <a:lumMod val="50000"/>
                    </a:schemeClr>
                  </a:solidFill>
                  <a:latin typeface="Times New Roman"/>
                  <a:ea typeface="ＭＳ Ｐゴシック" pitchFamily="27" charset="-128"/>
                  <a:cs typeface="Times New Roman"/>
                </a:rPr>
                <a:t>κ</a:t>
              </a:r>
              <a:r>
                <a:rPr lang="en-GB" b="1" dirty="0" smtClean="0">
                  <a:solidFill>
                    <a:schemeClr val="bg1">
                      <a:lumMod val="50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B1  </a:t>
              </a:r>
              <a:r>
                <a:rPr lang="en-GB" b="1" dirty="0">
                  <a:solidFill>
                    <a:schemeClr val="bg1">
                      <a:lumMod val="50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p105</a:t>
              </a:r>
            </a:p>
          </p:txBody>
        </p:sp>
        <p:sp>
          <p:nvSpPr>
            <p:cNvPr id="76" name="Rectangle 30"/>
            <p:cNvSpPr>
              <a:spLocks noChangeArrowheads="1"/>
            </p:cNvSpPr>
            <p:nvPr/>
          </p:nvSpPr>
          <p:spPr bwMode="auto">
            <a:xfrm>
              <a:off x="2119313" y="4189420"/>
              <a:ext cx="398001" cy="259985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p50</a:t>
              </a:r>
            </a:p>
          </p:txBody>
        </p:sp>
        <p:sp>
          <p:nvSpPr>
            <p:cNvPr id="77" name="Rectangle 31"/>
            <p:cNvSpPr>
              <a:spLocks noChangeArrowheads="1"/>
            </p:cNvSpPr>
            <p:nvPr/>
          </p:nvSpPr>
          <p:spPr bwMode="auto">
            <a:xfrm>
              <a:off x="5726112" y="3443294"/>
              <a:ext cx="1297056" cy="233568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sz="1600" b="1" dirty="0" err="1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Ankyrin</a:t>
              </a:r>
              <a:r>
                <a:rPr lang="en-GB" sz="16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 Repeats</a:t>
              </a:r>
            </a:p>
          </p:txBody>
        </p:sp>
        <p:sp>
          <p:nvSpPr>
            <p:cNvPr id="78" name="Rectangle 32"/>
            <p:cNvSpPr>
              <a:spLocks noChangeArrowheads="1"/>
            </p:cNvSpPr>
            <p:nvPr/>
          </p:nvSpPr>
          <p:spPr bwMode="auto">
            <a:xfrm>
              <a:off x="3816349" y="4757746"/>
              <a:ext cx="3187699" cy="39687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33"/>
            <p:cNvSpPr>
              <a:spLocks noChangeArrowheads="1"/>
            </p:cNvSpPr>
            <p:nvPr/>
          </p:nvSpPr>
          <p:spPr bwMode="auto">
            <a:xfrm>
              <a:off x="3922713" y="4703771"/>
              <a:ext cx="947737" cy="147637"/>
            </a:xfrm>
            <a:prstGeom prst="rect">
              <a:avLst/>
            </a:prstGeom>
            <a:gradFill rotWithShape="0">
              <a:gsLst>
                <a:gs pos="0">
                  <a:srgbClr val="FC0128"/>
                </a:gs>
                <a:gs pos="100000">
                  <a:srgbClr val="FC0128">
                    <a:gamma/>
                    <a:shade val="2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34"/>
            <p:cNvSpPr>
              <a:spLocks noChangeArrowheads="1"/>
            </p:cNvSpPr>
            <p:nvPr/>
          </p:nvSpPr>
          <p:spPr bwMode="auto">
            <a:xfrm>
              <a:off x="5737224" y="4703771"/>
              <a:ext cx="93663" cy="147637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35"/>
            <p:cNvSpPr>
              <a:spLocks noChangeArrowheads="1"/>
            </p:cNvSpPr>
            <p:nvPr/>
          </p:nvSpPr>
          <p:spPr bwMode="auto">
            <a:xfrm>
              <a:off x="5895974" y="4703771"/>
              <a:ext cx="95250" cy="147637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36"/>
            <p:cNvSpPr>
              <a:spLocks noChangeArrowheads="1"/>
            </p:cNvSpPr>
            <p:nvPr/>
          </p:nvSpPr>
          <p:spPr bwMode="auto">
            <a:xfrm>
              <a:off x="6056312" y="4703771"/>
              <a:ext cx="93662" cy="147637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37"/>
            <p:cNvSpPr>
              <a:spLocks noChangeArrowheads="1"/>
            </p:cNvSpPr>
            <p:nvPr/>
          </p:nvSpPr>
          <p:spPr bwMode="auto">
            <a:xfrm>
              <a:off x="6216649" y="4703771"/>
              <a:ext cx="93663" cy="147637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38"/>
            <p:cNvSpPr>
              <a:spLocks noChangeArrowheads="1"/>
            </p:cNvSpPr>
            <p:nvPr/>
          </p:nvSpPr>
          <p:spPr bwMode="auto">
            <a:xfrm>
              <a:off x="6376987" y="4703771"/>
              <a:ext cx="93662" cy="147637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39"/>
            <p:cNvSpPr>
              <a:spLocks noChangeArrowheads="1"/>
            </p:cNvSpPr>
            <p:nvPr/>
          </p:nvSpPr>
          <p:spPr bwMode="auto">
            <a:xfrm>
              <a:off x="6537325" y="4703771"/>
              <a:ext cx="93663" cy="147637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40"/>
            <p:cNvSpPr>
              <a:spLocks noChangeArrowheads="1"/>
            </p:cNvSpPr>
            <p:nvPr/>
          </p:nvSpPr>
          <p:spPr bwMode="auto">
            <a:xfrm>
              <a:off x="6804024" y="4703771"/>
              <a:ext cx="93663" cy="147637"/>
            </a:xfrm>
            <a:prstGeom prst="rect">
              <a:avLst/>
            </a:prstGeom>
            <a:gradFill rotWithShape="0">
              <a:gsLst>
                <a:gs pos="0">
                  <a:srgbClr val="CC66FF">
                    <a:gamma/>
                    <a:shade val="46275"/>
                    <a:invGamma/>
                  </a:srgbClr>
                </a:gs>
                <a:gs pos="50000">
                  <a:srgbClr val="CC66FF"/>
                </a:gs>
                <a:gs pos="100000">
                  <a:srgbClr val="CC66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41"/>
            <p:cNvSpPr>
              <a:spLocks noChangeShapeType="1"/>
            </p:cNvSpPr>
            <p:nvPr/>
          </p:nvSpPr>
          <p:spPr bwMode="auto">
            <a:xfrm>
              <a:off x="5410199" y="4870459"/>
              <a:ext cx="0" cy="347664"/>
            </a:xfrm>
            <a:prstGeom prst="line">
              <a:avLst/>
            </a:prstGeom>
            <a:noFill/>
            <a:ln w="25400">
              <a:solidFill>
                <a:srgbClr val="43E94B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42"/>
            <p:cNvSpPr>
              <a:spLocks noChangeArrowheads="1"/>
            </p:cNvSpPr>
            <p:nvPr/>
          </p:nvSpPr>
          <p:spPr bwMode="auto">
            <a:xfrm>
              <a:off x="4615690" y="4935547"/>
              <a:ext cx="786659" cy="213859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sz="14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Proteolysis</a:t>
              </a:r>
            </a:p>
          </p:txBody>
        </p:sp>
        <p:sp>
          <p:nvSpPr>
            <p:cNvPr id="89" name="Rectangle 43"/>
            <p:cNvSpPr>
              <a:spLocks noChangeArrowheads="1"/>
            </p:cNvSpPr>
            <p:nvPr/>
          </p:nvSpPr>
          <p:spPr bwMode="auto">
            <a:xfrm>
              <a:off x="3816350" y="5291148"/>
              <a:ext cx="1587500" cy="39687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44"/>
            <p:cNvSpPr>
              <a:spLocks noChangeArrowheads="1"/>
            </p:cNvSpPr>
            <p:nvPr/>
          </p:nvSpPr>
          <p:spPr bwMode="auto">
            <a:xfrm>
              <a:off x="3922713" y="5237171"/>
              <a:ext cx="947737" cy="147637"/>
            </a:xfrm>
            <a:prstGeom prst="rect">
              <a:avLst/>
            </a:prstGeom>
            <a:gradFill rotWithShape="0">
              <a:gsLst>
                <a:gs pos="0">
                  <a:srgbClr val="FC0128"/>
                </a:gs>
                <a:gs pos="100000">
                  <a:srgbClr val="FC0128">
                    <a:gamma/>
                    <a:shade val="2980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45"/>
            <p:cNvSpPr>
              <a:spLocks noChangeArrowheads="1"/>
            </p:cNvSpPr>
            <p:nvPr/>
          </p:nvSpPr>
          <p:spPr bwMode="auto">
            <a:xfrm>
              <a:off x="2119313" y="4668838"/>
              <a:ext cx="1391580" cy="259985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lIns="65087" tIns="31750" rIns="65087" bIns="31750">
              <a:prstTxWarp prst="textNoShape">
                <a:avLst/>
              </a:prstTxWarp>
              <a:spAutoFit/>
            </a:bodyPr>
            <a:lstStyle/>
            <a:p>
              <a:pPr defTabSz="447675" eaLnBrk="0" hangingPunct="0">
                <a:lnSpc>
                  <a:spcPct val="90000"/>
                </a:lnSpc>
              </a:pPr>
              <a:r>
                <a:rPr lang="en-GB" b="1" dirty="0" smtClean="0">
                  <a:solidFill>
                    <a:schemeClr val="bg1">
                      <a:lumMod val="50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NF-</a:t>
              </a:r>
              <a:r>
                <a:rPr lang="el-GR" b="1" dirty="0">
                  <a:solidFill>
                    <a:schemeClr val="bg1">
                      <a:lumMod val="50000"/>
                    </a:schemeClr>
                  </a:solidFill>
                  <a:latin typeface="Times New Roman"/>
                  <a:ea typeface="ＭＳ Ｐゴシック" pitchFamily="27" charset="-128"/>
                  <a:cs typeface="Times New Roman"/>
                </a:rPr>
                <a:t> </a:t>
              </a:r>
              <a:r>
                <a:rPr lang="el-GR" b="1" dirty="0" smtClean="0">
                  <a:solidFill>
                    <a:schemeClr val="bg1">
                      <a:lumMod val="50000"/>
                    </a:schemeClr>
                  </a:solidFill>
                  <a:latin typeface="Times New Roman"/>
                  <a:ea typeface="ＭＳ Ｐゴシック" pitchFamily="27" charset="-128"/>
                  <a:cs typeface="Times New Roman"/>
                </a:rPr>
                <a:t>κ</a:t>
              </a:r>
              <a:r>
                <a:rPr lang="en-GB" b="1" dirty="0" smtClean="0">
                  <a:solidFill>
                    <a:schemeClr val="bg1">
                      <a:lumMod val="50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B2  p100</a:t>
              </a:r>
              <a:endParaRPr lang="en-GB" b="1" dirty="0">
                <a:solidFill>
                  <a:schemeClr val="bg1">
                    <a:lumMod val="50000"/>
                  </a:schemeClr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</p:grpSp>
      <p:sp>
        <p:nvSpPr>
          <p:cNvPr id="93" name="Rectangle 46"/>
          <p:cNvSpPr>
            <a:spLocks noChangeArrowheads="1"/>
          </p:cNvSpPr>
          <p:nvPr/>
        </p:nvSpPr>
        <p:spPr bwMode="auto">
          <a:xfrm>
            <a:off x="817879" y="5953131"/>
            <a:ext cx="536642" cy="31803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</p:spPr>
        <p:txBody>
          <a:bodyPr wrap="none" lIns="65087" tIns="31750" rIns="65087" bIns="31750">
            <a:prstTxWarp prst="textNoShape">
              <a:avLst/>
            </a:prstTxWarp>
            <a:spAutoFit/>
          </a:bodyPr>
          <a:lstStyle/>
          <a:p>
            <a:pPr defTabSz="447675" eaLnBrk="0" hangingPunct="0">
              <a:lnSpc>
                <a:spcPct val="90000"/>
              </a:lnSpc>
            </a:pPr>
            <a:r>
              <a:rPr lang="en-GB" b="1" dirty="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p52</a:t>
            </a:r>
          </a:p>
        </p:txBody>
      </p:sp>
    </p:spTree>
    <p:extLst>
      <p:ext uri="{BB962C8B-B14F-4D97-AF65-F5344CB8AC3E}">
        <p14:creationId xmlns:p14="http://schemas.microsoft.com/office/powerpoint/2010/main" val="263271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326"/>
            <a:ext cx="7620000" cy="1143000"/>
          </a:xfrm>
        </p:spPr>
        <p:txBody>
          <a:bodyPr/>
          <a:lstStyle/>
          <a:p>
            <a:r>
              <a:rPr lang="en-US" dirty="0" smtClean="0"/>
              <a:t>NF-</a:t>
            </a:r>
            <a:r>
              <a:rPr lang="en-US" dirty="0" err="1" smtClean="0"/>
              <a:t>κB</a:t>
            </a:r>
            <a:r>
              <a:rPr lang="en-US" dirty="0" smtClean="0"/>
              <a:t> and Disease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14306" y="1101176"/>
            <a:ext cx="2460624" cy="5357814"/>
            <a:chOff x="892156" y="814388"/>
            <a:chExt cx="2460624" cy="535781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921807" y="814388"/>
              <a:ext cx="2252541" cy="5539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GB" sz="1600" b="1" dirty="0">
                  <a:solidFill>
                    <a:schemeClr val="bg2">
                      <a:lumMod val="50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NF-</a:t>
              </a:r>
              <a:r>
                <a:rPr lang="en-GB" sz="1600" b="1" dirty="0" err="1">
                  <a:solidFill>
                    <a:schemeClr val="bg2">
                      <a:lumMod val="50000"/>
                    </a:schemeClr>
                  </a:solidFill>
                  <a:latin typeface="Symbol" pitchFamily="27" charset="2"/>
                  <a:ea typeface="ＭＳ Ｐゴシック" pitchFamily="27" charset="-128"/>
                  <a:cs typeface="ＭＳ Ｐゴシック" pitchFamily="27" charset="-128"/>
                </a:rPr>
                <a:t>k</a:t>
              </a:r>
              <a:r>
                <a:rPr lang="en-GB" sz="1600" b="1" dirty="0" err="1">
                  <a:solidFill>
                    <a:schemeClr val="bg2">
                      <a:lumMod val="50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B</a:t>
              </a:r>
              <a:r>
                <a:rPr lang="en-GB" sz="1600" b="1" dirty="0">
                  <a:solidFill>
                    <a:schemeClr val="bg2">
                      <a:lumMod val="50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 under control</a:t>
              </a:r>
            </a:p>
            <a:p>
              <a:pPr algn="ctr" eaLnBrk="0" hangingPunct="0"/>
              <a:r>
                <a:rPr lang="en-GB" sz="14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(mainly cytoplasmic)</a:t>
              </a:r>
              <a:endParaRPr lang="en-GB" sz="1400" b="1" dirty="0">
                <a:solidFill>
                  <a:schemeClr val="bg1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438255" y="1360488"/>
              <a:ext cx="1574800" cy="1358900"/>
            </a:xfrm>
            <a:custGeom>
              <a:avLst/>
              <a:gdLst/>
              <a:ahLst/>
              <a:cxnLst>
                <a:cxn ang="0">
                  <a:pos x="47" y="48"/>
                </a:cxn>
                <a:cxn ang="0">
                  <a:pos x="271" y="184"/>
                </a:cxn>
                <a:cxn ang="0">
                  <a:pos x="391" y="376"/>
                </a:cxn>
                <a:cxn ang="0">
                  <a:pos x="375" y="536"/>
                </a:cxn>
                <a:cxn ang="0">
                  <a:pos x="247" y="704"/>
                </a:cxn>
                <a:cxn ang="0">
                  <a:pos x="183" y="744"/>
                </a:cxn>
                <a:cxn ang="0">
                  <a:pos x="31" y="864"/>
                </a:cxn>
                <a:cxn ang="0">
                  <a:pos x="55" y="872"/>
                </a:cxn>
                <a:cxn ang="0">
                  <a:pos x="263" y="888"/>
                </a:cxn>
                <a:cxn ang="0">
                  <a:pos x="399" y="944"/>
                </a:cxn>
                <a:cxn ang="0">
                  <a:pos x="751" y="1184"/>
                </a:cxn>
                <a:cxn ang="0">
                  <a:pos x="903" y="1296"/>
                </a:cxn>
                <a:cxn ang="0">
                  <a:pos x="1047" y="1440"/>
                </a:cxn>
                <a:cxn ang="0">
                  <a:pos x="1039" y="1352"/>
                </a:cxn>
                <a:cxn ang="0">
                  <a:pos x="1031" y="1288"/>
                </a:cxn>
                <a:cxn ang="0">
                  <a:pos x="1015" y="1208"/>
                </a:cxn>
                <a:cxn ang="0">
                  <a:pos x="943" y="1032"/>
                </a:cxn>
                <a:cxn ang="0">
                  <a:pos x="1007" y="552"/>
                </a:cxn>
                <a:cxn ang="0">
                  <a:pos x="1063" y="424"/>
                </a:cxn>
                <a:cxn ang="0">
                  <a:pos x="1215" y="264"/>
                </a:cxn>
                <a:cxn ang="0">
                  <a:pos x="1423" y="96"/>
                </a:cxn>
                <a:cxn ang="0">
                  <a:pos x="1495" y="40"/>
                </a:cxn>
                <a:cxn ang="0">
                  <a:pos x="1519" y="16"/>
                </a:cxn>
                <a:cxn ang="0">
                  <a:pos x="1543" y="0"/>
                </a:cxn>
                <a:cxn ang="0">
                  <a:pos x="1359" y="16"/>
                </a:cxn>
                <a:cxn ang="0">
                  <a:pos x="1119" y="56"/>
                </a:cxn>
                <a:cxn ang="0">
                  <a:pos x="1007" y="80"/>
                </a:cxn>
                <a:cxn ang="0">
                  <a:pos x="967" y="88"/>
                </a:cxn>
                <a:cxn ang="0">
                  <a:pos x="95" y="16"/>
                </a:cxn>
                <a:cxn ang="0">
                  <a:pos x="47" y="24"/>
                </a:cxn>
                <a:cxn ang="0">
                  <a:pos x="47" y="48"/>
                </a:cxn>
              </a:cxnLst>
              <a:rect l="0" t="0" r="r" b="b"/>
              <a:pathLst>
                <a:path w="1552" h="1440">
                  <a:moveTo>
                    <a:pt x="47" y="48"/>
                  </a:moveTo>
                  <a:cubicBezTo>
                    <a:pt x="126" y="87"/>
                    <a:pt x="204" y="123"/>
                    <a:pt x="271" y="184"/>
                  </a:cubicBezTo>
                  <a:cubicBezTo>
                    <a:pt x="324" y="232"/>
                    <a:pt x="358" y="311"/>
                    <a:pt x="391" y="376"/>
                  </a:cubicBezTo>
                  <a:cubicBezTo>
                    <a:pt x="385" y="429"/>
                    <a:pt x="381" y="482"/>
                    <a:pt x="375" y="536"/>
                  </a:cubicBezTo>
                  <a:cubicBezTo>
                    <a:pt x="368" y="584"/>
                    <a:pt x="281" y="683"/>
                    <a:pt x="247" y="704"/>
                  </a:cubicBezTo>
                  <a:cubicBezTo>
                    <a:pt x="244" y="705"/>
                    <a:pt x="191" y="736"/>
                    <a:pt x="183" y="744"/>
                  </a:cubicBezTo>
                  <a:cubicBezTo>
                    <a:pt x="137" y="784"/>
                    <a:pt x="90" y="844"/>
                    <a:pt x="31" y="864"/>
                  </a:cubicBezTo>
                  <a:cubicBezTo>
                    <a:pt x="39" y="866"/>
                    <a:pt x="46" y="871"/>
                    <a:pt x="55" y="872"/>
                  </a:cubicBezTo>
                  <a:cubicBezTo>
                    <a:pt x="124" y="879"/>
                    <a:pt x="194" y="873"/>
                    <a:pt x="263" y="888"/>
                  </a:cubicBezTo>
                  <a:cubicBezTo>
                    <a:pt x="310" y="898"/>
                    <a:pt x="354" y="924"/>
                    <a:pt x="399" y="944"/>
                  </a:cubicBezTo>
                  <a:cubicBezTo>
                    <a:pt x="536" y="1004"/>
                    <a:pt x="641" y="1084"/>
                    <a:pt x="751" y="1184"/>
                  </a:cubicBezTo>
                  <a:cubicBezTo>
                    <a:pt x="798" y="1227"/>
                    <a:pt x="856" y="1249"/>
                    <a:pt x="903" y="1296"/>
                  </a:cubicBezTo>
                  <a:cubicBezTo>
                    <a:pt x="951" y="1344"/>
                    <a:pt x="998" y="1391"/>
                    <a:pt x="1047" y="1440"/>
                  </a:cubicBezTo>
                  <a:cubicBezTo>
                    <a:pt x="1061" y="1351"/>
                    <a:pt x="1057" y="1430"/>
                    <a:pt x="1039" y="1352"/>
                  </a:cubicBezTo>
                  <a:cubicBezTo>
                    <a:pt x="1034" y="1331"/>
                    <a:pt x="1034" y="1309"/>
                    <a:pt x="1031" y="1288"/>
                  </a:cubicBezTo>
                  <a:cubicBezTo>
                    <a:pt x="1026" y="1261"/>
                    <a:pt x="1021" y="1234"/>
                    <a:pt x="1015" y="1208"/>
                  </a:cubicBezTo>
                  <a:cubicBezTo>
                    <a:pt x="998" y="1144"/>
                    <a:pt x="963" y="1093"/>
                    <a:pt x="943" y="1032"/>
                  </a:cubicBezTo>
                  <a:cubicBezTo>
                    <a:pt x="917" y="855"/>
                    <a:pt x="945" y="710"/>
                    <a:pt x="1007" y="552"/>
                  </a:cubicBezTo>
                  <a:cubicBezTo>
                    <a:pt x="1013" y="534"/>
                    <a:pt x="1046" y="448"/>
                    <a:pt x="1063" y="424"/>
                  </a:cubicBezTo>
                  <a:cubicBezTo>
                    <a:pt x="1102" y="367"/>
                    <a:pt x="1168" y="310"/>
                    <a:pt x="1215" y="264"/>
                  </a:cubicBezTo>
                  <a:cubicBezTo>
                    <a:pt x="1279" y="199"/>
                    <a:pt x="1355" y="153"/>
                    <a:pt x="1423" y="96"/>
                  </a:cubicBezTo>
                  <a:cubicBezTo>
                    <a:pt x="1445" y="76"/>
                    <a:pt x="1471" y="59"/>
                    <a:pt x="1495" y="40"/>
                  </a:cubicBezTo>
                  <a:cubicBezTo>
                    <a:pt x="1503" y="32"/>
                    <a:pt x="1510" y="23"/>
                    <a:pt x="1519" y="16"/>
                  </a:cubicBezTo>
                  <a:cubicBezTo>
                    <a:pt x="1526" y="9"/>
                    <a:pt x="1552" y="0"/>
                    <a:pt x="1543" y="0"/>
                  </a:cubicBezTo>
                  <a:cubicBezTo>
                    <a:pt x="1481" y="0"/>
                    <a:pt x="1359" y="16"/>
                    <a:pt x="1359" y="16"/>
                  </a:cubicBezTo>
                  <a:cubicBezTo>
                    <a:pt x="1279" y="35"/>
                    <a:pt x="1198" y="40"/>
                    <a:pt x="1119" y="56"/>
                  </a:cubicBezTo>
                  <a:cubicBezTo>
                    <a:pt x="1081" y="63"/>
                    <a:pt x="1044" y="72"/>
                    <a:pt x="1007" y="80"/>
                  </a:cubicBezTo>
                  <a:cubicBezTo>
                    <a:pt x="993" y="82"/>
                    <a:pt x="967" y="88"/>
                    <a:pt x="967" y="88"/>
                  </a:cubicBezTo>
                  <a:cubicBezTo>
                    <a:pt x="628" y="83"/>
                    <a:pt x="386" y="113"/>
                    <a:pt x="95" y="16"/>
                  </a:cubicBezTo>
                  <a:cubicBezTo>
                    <a:pt x="79" y="18"/>
                    <a:pt x="61" y="15"/>
                    <a:pt x="47" y="24"/>
                  </a:cubicBezTo>
                  <a:cubicBezTo>
                    <a:pt x="0" y="50"/>
                    <a:pt x="42" y="48"/>
                    <a:pt x="47" y="48"/>
                  </a:cubicBezTo>
                  <a:close/>
                </a:path>
              </a:pathLst>
            </a:custGeom>
            <a:solidFill>
              <a:srgbClr val="FBC912"/>
            </a:solidFill>
            <a:ln w="12700" cap="flat" cmpd="sng">
              <a:solidFill>
                <a:srgbClr val="F4F4F4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906568" y="1741488"/>
              <a:ext cx="457200" cy="368300"/>
            </a:xfrm>
            <a:prstGeom prst="ellipse">
              <a:avLst/>
            </a:prstGeom>
            <a:solidFill>
              <a:srgbClr val="D677FA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501105" y="2662283"/>
              <a:ext cx="1250663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GB" sz="1400" b="1" dirty="0">
                  <a:solidFill>
                    <a:schemeClr val="bg2">
                      <a:lumMod val="50000"/>
                    </a:schemeClr>
                  </a:solidFill>
                  <a:latin typeface="Comic Sans MS" panose="030F0702030302020204" pitchFamily="66" charset="0"/>
                  <a:ea typeface="ＭＳ Ｐゴシック" pitchFamily="27" charset="-128"/>
                  <a:cs typeface="ＭＳ Ｐゴシック" pitchFamily="27" charset="-128"/>
                </a:rPr>
                <a:t>Normal cells</a:t>
              </a:r>
            </a:p>
          </p:txBody>
        </p:sp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892156" y="3284539"/>
              <a:ext cx="2460624" cy="2887663"/>
              <a:chOff x="-78" y="2069"/>
              <a:chExt cx="1550" cy="1819"/>
            </a:xfrm>
          </p:grpSpPr>
          <p:sp>
            <p:nvSpPr>
              <p:cNvPr id="10" name="AutoShape 9"/>
              <p:cNvSpPr>
                <a:spLocks noChangeArrowheads="1"/>
              </p:cNvSpPr>
              <p:nvPr/>
            </p:nvSpPr>
            <p:spPr bwMode="auto">
              <a:xfrm>
                <a:off x="81" y="3109"/>
                <a:ext cx="1258" cy="606"/>
              </a:xfrm>
              <a:prstGeom prst="irregularSeal1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AutoShape 10"/>
              <p:cNvSpPr>
                <a:spLocks noChangeArrowheads="1"/>
              </p:cNvSpPr>
              <p:nvPr/>
            </p:nvSpPr>
            <p:spPr bwMode="auto">
              <a:xfrm rot="5481405">
                <a:off x="389" y="2229"/>
                <a:ext cx="584" cy="264"/>
              </a:xfrm>
              <a:prstGeom prst="rightArrow">
                <a:avLst>
                  <a:gd name="adj1" fmla="val 50000"/>
                  <a:gd name="adj2" fmla="val 55303"/>
                </a:avLst>
              </a:prstGeom>
              <a:gradFill rotWithShape="0">
                <a:gsLst>
                  <a:gs pos="0">
                    <a:srgbClr val="800080"/>
                  </a:gs>
                  <a:gs pos="50000">
                    <a:srgbClr val="800080">
                      <a:gamma/>
                      <a:tint val="50980"/>
                      <a:invGamma/>
                    </a:srgbClr>
                  </a:gs>
                  <a:gs pos="100000">
                    <a:srgbClr val="800080"/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 vert="eaVert" wrap="none" anchor="ctr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US" sz="1200" b="1">
                  <a:solidFill>
                    <a:schemeClr val="accent2"/>
                  </a:solidFill>
                  <a:latin typeface="Helvetica" pitchFamily="27" charset="0"/>
                  <a:ea typeface="ＭＳ Ｐゴシック" pitchFamily="27" charset="-128"/>
                  <a:cs typeface="ＭＳ Ｐゴシック" pitchFamily="27" charset="-128"/>
                </a:endParaRPr>
              </a:p>
            </p:txBody>
          </p:sp>
          <p:sp>
            <p:nvSpPr>
              <p:cNvPr id="12" name="Text Box 11"/>
              <p:cNvSpPr txBox="1">
                <a:spLocks noChangeArrowheads="1"/>
              </p:cNvSpPr>
              <p:nvPr/>
            </p:nvSpPr>
            <p:spPr bwMode="auto">
              <a:xfrm>
                <a:off x="-78" y="2750"/>
                <a:ext cx="1550" cy="34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GB" sz="1600" b="1" dirty="0">
                    <a:solidFill>
                      <a:srgbClr val="F42A30"/>
                    </a:solidFill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Out of control NF-</a:t>
                </a:r>
                <a:r>
                  <a:rPr lang="en-GB" sz="1600" b="1" dirty="0">
                    <a:solidFill>
                      <a:srgbClr val="F42A30"/>
                    </a:solidFill>
                    <a:latin typeface="Symbol" pitchFamily="27" charset="2"/>
                    <a:ea typeface="ＭＳ Ｐゴシック" pitchFamily="27" charset="-128"/>
                    <a:cs typeface="ＭＳ Ｐゴシック" pitchFamily="27" charset="-128"/>
                  </a:rPr>
                  <a:t>k</a:t>
                </a:r>
                <a:r>
                  <a:rPr lang="en-GB" sz="1600" b="1" dirty="0">
                    <a:solidFill>
                      <a:srgbClr val="F42A30"/>
                    </a:solidFill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B</a:t>
                </a:r>
                <a:r>
                  <a:rPr lang="en-GB" sz="16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 </a:t>
                </a:r>
              </a:p>
              <a:p>
                <a:pPr algn="ctr" eaLnBrk="0" hangingPunct="0"/>
                <a:r>
                  <a:rPr lang="en-GB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(aberrantly nuclear)</a:t>
                </a:r>
                <a:endParaRPr lang="en-GB" sz="1400" b="1" dirty="0">
                  <a:solidFill>
                    <a:schemeClr val="bg1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endParaRPr>
              </a:p>
            </p:txBody>
          </p:sp>
          <p:sp>
            <p:nvSpPr>
              <p:cNvPr id="13" name="Oval 12"/>
              <p:cNvSpPr>
                <a:spLocks noChangeArrowheads="1"/>
              </p:cNvSpPr>
              <p:nvPr/>
            </p:nvSpPr>
            <p:spPr bwMode="auto">
              <a:xfrm>
                <a:off x="533" y="3308"/>
                <a:ext cx="288" cy="232"/>
              </a:xfrm>
              <a:prstGeom prst="ellipse">
                <a:avLst/>
              </a:prstGeom>
              <a:solidFill>
                <a:srgbClr val="F42A3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253" y="3694"/>
                <a:ext cx="893" cy="19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GB" sz="1400" b="1" dirty="0">
                    <a:solidFill>
                      <a:srgbClr val="F42A30"/>
                    </a:solidFill>
                    <a:latin typeface="Comic Sans MS" panose="030F0702030302020204" pitchFamily="66" charset="0"/>
                    <a:ea typeface="ＭＳ Ｐゴシック" pitchFamily="27" charset="-128"/>
                    <a:cs typeface="ＭＳ Ｐゴシック" pitchFamily="27" charset="-128"/>
                  </a:rPr>
                  <a:t>Diseased cells</a:t>
                </a: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2569953" y="1112716"/>
            <a:ext cx="6193044" cy="5767389"/>
            <a:chOff x="2569953" y="1112716"/>
            <a:chExt cx="6193044" cy="5767389"/>
          </a:xfrm>
        </p:grpSpPr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2569953" y="1112716"/>
              <a:ext cx="5678488" cy="5767389"/>
              <a:chOff x="1190" y="412"/>
              <a:chExt cx="3577" cy="3633"/>
            </a:xfrm>
          </p:grpSpPr>
          <p:sp>
            <p:nvSpPr>
              <p:cNvPr id="16" name="Text Box 15"/>
              <p:cNvSpPr txBox="1">
                <a:spLocks noChangeArrowheads="1"/>
              </p:cNvSpPr>
              <p:nvPr/>
            </p:nvSpPr>
            <p:spPr bwMode="auto">
              <a:xfrm>
                <a:off x="1585" y="581"/>
                <a:ext cx="1066" cy="86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400" b="1" dirty="0" smtClean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Arthritis</a:t>
                </a:r>
              </a:p>
              <a:p>
                <a:pPr algn="ctr" eaLnBrk="0" hangingPunct="0"/>
                <a:r>
                  <a:rPr lang="en-US" sz="1400" b="1" dirty="0" smtClean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Asthma</a:t>
                </a:r>
              </a:p>
              <a:p>
                <a:pPr algn="ctr" eaLnBrk="0" hangingPunct="0"/>
                <a:r>
                  <a:rPr lang="en-US" sz="1400" b="1" dirty="0" smtClean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Atherosclerosis</a:t>
                </a:r>
              </a:p>
              <a:p>
                <a:pPr algn="ctr" eaLnBrk="0" hangingPunct="0"/>
                <a:r>
                  <a:rPr lang="en-US" sz="1400" b="1" dirty="0" smtClean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Inflammatory bowel diseases</a:t>
                </a:r>
              </a:p>
              <a:p>
                <a:pPr algn="ctr" eaLnBrk="0" hangingPunct="0"/>
                <a:endParaRPr lang="en-US" sz="1200" b="1" dirty="0">
                  <a:solidFill>
                    <a:schemeClr val="bg1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endParaRPr>
              </a:p>
            </p:txBody>
          </p:sp>
          <p:sp>
            <p:nvSpPr>
              <p:cNvPr id="17" name="Text Box 16"/>
              <p:cNvSpPr txBox="1">
                <a:spLocks noChangeArrowheads="1"/>
              </p:cNvSpPr>
              <p:nvPr/>
            </p:nvSpPr>
            <p:spPr bwMode="auto">
              <a:xfrm>
                <a:off x="1190" y="412"/>
                <a:ext cx="1856" cy="19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400" b="1" dirty="0">
                    <a:solidFill>
                      <a:schemeClr val="bg1"/>
                    </a:solidFill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II</a:t>
                </a:r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INFLAMMATORY DISEASES</a:t>
                </a:r>
                <a:endParaRPr lang="en-US" sz="1400" b="1" dirty="0">
                  <a:solidFill>
                    <a:schemeClr val="bg1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endParaRPr>
              </a:p>
            </p:txBody>
          </p:sp>
          <p:grpSp>
            <p:nvGrpSpPr>
              <p:cNvPr id="18" name="Group 17"/>
              <p:cNvGrpSpPr>
                <a:grpSpLocks/>
              </p:cNvGrpSpPr>
              <p:nvPr/>
            </p:nvGrpSpPr>
            <p:grpSpPr bwMode="auto">
              <a:xfrm>
                <a:off x="1446" y="3012"/>
                <a:ext cx="1344" cy="1033"/>
                <a:chOff x="352" y="1663"/>
                <a:chExt cx="1344" cy="1033"/>
              </a:xfrm>
            </p:grpSpPr>
            <p:sp>
              <p:nvSpPr>
                <p:cNvPr id="25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98" y="1663"/>
                  <a:ext cx="1052" cy="19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eaLnBrk="0" hangingPunct="0"/>
                  <a:r>
                    <a:rPr lang="en-US" sz="1400" b="1" dirty="0">
                      <a:solidFill>
                        <a:schemeClr val="bg1"/>
                      </a:solidFill>
                      <a:latin typeface="Comic Sans MS" pitchFamily="27" charset="0"/>
                      <a:ea typeface="ＭＳ Ｐゴシック" pitchFamily="27" charset="-128"/>
                      <a:cs typeface="ＭＳ Ｐゴシック" pitchFamily="27" charset="-128"/>
                    </a:rPr>
                    <a:t>II</a:t>
                  </a:r>
                  <a:r>
                    <a:rPr lang="en-US" sz="1400" b="1" dirty="0">
                      <a:latin typeface="Comic Sans MS" pitchFamily="27" charset="0"/>
                      <a:ea typeface="ＭＳ Ｐゴシック" pitchFamily="27" charset="-128"/>
                      <a:cs typeface="ＭＳ Ｐゴシック" pitchFamily="27" charset="-128"/>
                    </a:rPr>
                    <a:t>INFECTIONS </a:t>
                  </a:r>
                  <a:endParaRPr lang="en-US" sz="1400" b="1" dirty="0">
                    <a:solidFill>
                      <a:schemeClr val="bg1"/>
                    </a:solidFill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endParaRPr>
                </a:p>
              </p:txBody>
            </p:sp>
            <p:sp>
              <p:nvSpPr>
                <p:cNvPr id="26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52" y="1882"/>
                  <a:ext cx="1344" cy="814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algn="ctr" eaLnBrk="0" hangingPunct="0"/>
                  <a:r>
                    <a:rPr lang="en-US" sz="1400" b="1" dirty="0">
                      <a:latin typeface="Comic Sans MS" pitchFamily="27" charset="0"/>
                      <a:ea typeface="ＭＳ Ｐゴシック" pitchFamily="27" charset="-128"/>
                      <a:cs typeface="ＭＳ Ｐゴシック" pitchFamily="27" charset="-128"/>
                    </a:rPr>
                    <a:t>AIDS</a:t>
                  </a:r>
                </a:p>
                <a:p>
                  <a:pPr algn="ctr" eaLnBrk="0" hangingPunct="0"/>
                  <a:r>
                    <a:rPr lang="en-US" sz="1400" b="1" dirty="0" err="1">
                      <a:latin typeface="Comic Sans MS" pitchFamily="27" charset="0"/>
                      <a:ea typeface="ＭＳ Ｐゴシック" pitchFamily="27" charset="-128"/>
                      <a:cs typeface="ＭＳ Ｐゴシック" pitchFamily="27" charset="-128"/>
                    </a:rPr>
                    <a:t>Heliobacter</a:t>
                  </a:r>
                  <a:r>
                    <a:rPr lang="en-US" sz="1400" b="1" dirty="0">
                      <a:latin typeface="Comic Sans MS" pitchFamily="27" charset="0"/>
                      <a:ea typeface="ＭＳ Ｐゴシック" pitchFamily="27" charset="-128"/>
                      <a:cs typeface="ＭＳ Ｐゴシック" pitchFamily="27" charset="-128"/>
                    </a:rPr>
                    <a:t> pylori-associated gastritis</a:t>
                  </a:r>
                  <a:endParaRPr lang="en-US" sz="1400" b="1" dirty="0">
                    <a:solidFill>
                      <a:srgbClr val="800080"/>
                    </a:solidFill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endParaRPr>
                </a:p>
                <a:p>
                  <a:pPr algn="ctr" eaLnBrk="0" hangingPunct="0"/>
                  <a:endParaRPr lang="en-US" sz="1200" b="1" dirty="0">
                    <a:solidFill>
                      <a:srgbClr val="800080"/>
                    </a:solidFill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endParaRPr>
                </a:p>
                <a:p>
                  <a:pPr algn="ctr" eaLnBrk="0" hangingPunct="0"/>
                  <a:endParaRPr lang="en-US" sz="12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endParaRPr>
                </a:p>
                <a:p>
                  <a:pPr algn="ctr" eaLnBrk="0" hangingPunct="0"/>
                  <a:endParaRPr lang="en-US" sz="1200" b="1" dirty="0">
                    <a:solidFill>
                      <a:schemeClr val="bg1"/>
                    </a:solidFill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endParaRPr>
                </a:p>
              </p:txBody>
            </p:sp>
          </p:grpSp>
          <p:sp>
            <p:nvSpPr>
              <p:cNvPr id="19" name="Text Box 20"/>
              <p:cNvSpPr txBox="1">
                <a:spLocks noChangeArrowheads="1"/>
              </p:cNvSpPr>
              <p:nvPr/>
            </p:nvSpPr>
            <p:spPr bwMode="auto">
              <a:xfrm>
                <a:off x="3540" y="558"/>
                <a:ext cx="997" cy="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Renal diseases</a:t>
                </a:r>
              </a:p>
              <a:p>
                <a:pPr eaLnBrk="0" hangingPunct="0"/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Gut diseases</a:t>
                </a:r>
              </a:p>
              <a:p>
                <a:pPr eaLnBrk="0" hangingPunct="0"/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Skin diseases</a:t>
                </a:r>
              </a:p>
            </p:txBody>
          </p:sp>
          <p:sp>
            <p:nvSpPr>
              <p:cNvPr id="20" name="Text Box 21"/>
              <p:cNvSpPr txBox="1">
                <a:spLocks noChangeArrowheads="1"/>
              </p:cNvSpPr>
              <p:nvPr/>
            </p:nvSpPr>
            <p:spPr bwMode="auto">
              <a:xfrm>
                <a:off x="1615" y="1478"/>
                <a:ext cx="1006" cy="1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Heart Failure</a:t>
                </a:r>
              </a:p>
            </p:txBody>
          </p:sp>
          <p:sp>
            <p:nvSpPr>
              <p:cNvPr id="21" name="Text Box 22"/>
              <p:cNvSpPr txBox="1">
                <a:spLocks noChangeArrowheads="1"/>
              </p:cNvSpPr>
              <p:nvPr/>
            </p:nvSpPr>
            <p:spPr bwMode="auto">
              <a:xfrm>
                <a:off x="1423" y="1979"/>
                <a:ext cx="1389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Diabetes </a:t>
                </a:r>
                <a:endParaRPr lang="en-US" sz="1400" b="1" dirty="0" smtClean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endParaRPr>
              </a:p>
              <a:p>
                <a:pPr algn="ctr" eaLnBrk="0" hangingPunct="0"/>
                <a:r>
                  <a:rPr lang="en-US" sz="1400" b="1" dirty="0" smtClean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(</a:t>
                </a:r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type I </a:t>
                </a:r>
                <a:r>
                  <a:rPr lang="en-US" sz="1400" b="1" dirty="0" smtClean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&amp; II</a:t>
                </a:r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)</a:t>
                </a:r>
              </a:p>
              <a:p>
                <a:pPr algn="ctr" eaLnBrk="0" hangingPunct="0">
                  <a:spcBef>
                    <a:spcPct val="50000"/>
                  </a:spcBef>
                </a:pPr>
                <a:endParaRPr lang="en-US" sz="900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endParaRPr>
              </a:p>
            </p:txBody>
          </p:sp>
          <p:sp>
            <p:nvSpPr>
              <p:cNvPr id="22" name="Text Box 23"/>
              <p:cNvSpPr txBox="1">
                <a:spLocks noChangeArrowheads="1"/>
              </p:cNvSpPr>
              <p:nvPr/>
            </p:nvSpPr>
            <p:spPr bwMode="auto">
              <a:xfrm>
                <a:off x="1487" y="2557"/>
                <a:ext cx="1263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eaLnBrk="0" hangingPunct="0"/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Ectodermal dysplasia</a:t>
                </a:r>
              </a:p>
            </p:txBody>
          </p:sp>
          <p:sp>
            <p:nvSpPr>
              <p:cNvPr id="23" name="Text Box 24"/>
              <p:cNvSpPr txBox="1">
                <a:spLocks noChangeArrowheads="1"/>
              </p:cNvSpPr>
              <p:nvPr/>
            </p:nvSpPr>
            <p:spPr bwMode="auto">
              <a:xfrm>
                <a:off x="3309" y="3012"/>
                <a:ext cx="1458" cy="1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Alzheimer’s diseases</a:t>
                </a:r>
              </a:p>
            </p:txBody>
          </p:sp>
          <p:sp>
            <p:nvSpPr>
              <p:cNvPr id="24" name="Text Box 25"/>
              <p:cNvSpPr txBox="1">
                <a:spLocks noChangeArrowheads="1"/>
              </p:cNvSpPr>
              <p:nvPr/>
            </p:nvSpPr>
            <p:spPr bwMode="auto">
              <a:xfrm>
                <a:off x="3334" y="3496"/>
                <a:ext cx="1408" cy="1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sz="1400" b="1" dirty="0" err="1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Incontinentia</a:t>
                </a:r>
                <a:r>
                  <a:rPr lang="en-US" sz="1400" b="1" dirty="0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 </a:t>
                </a:r>
                <a:r>
                  <a:rPr lang="en-US" sz="1400" b="1" dirty="0" err="1">
                    <a:latin typeface="Comic Sans MS" pitchFamily="27" charset="0"/>
                    <a:ea typeface="ＭＳ Ｐゴシック" pitchFamily="27" charset="-128"/>
                    <a:cs typeface="ＭＳ Ｐゴシック" pitchFamily="27" charset="-128"/>
                  </a:rPr>
                  <a:t>pigmenti</a:t>
                </a:r>
                <a:endParaRPr lang="en-US" sz="14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endParaRPr>
              </a:p>
            </p:txBody>
          </p:sp>
        </p:grpSp>
        <p:sp>
          <p:nvSpPr>
            <p:cNvPr id="27" name="Text Box 3"/>
            <p:cNvSpPr txBox="1">
              <a:spLocks noChangeArrowheads="1"/>
            </p:cNvSpPr>
            <p:nvPr/>
          </p:nvSpPr>
          <p:spPr bwMode="auto">
            <a:xfrm>
              <a:off x="5537197" y="2783052"/>
              <a:ext cx="3225800" cy="20313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457200" indent="-457200" algn="ctr" eaLnBrk="0" hangingPunct="0"/>
              <a:r>
                <a:rPr lang="en-US" sz="1400" b="1" dirty="0">
                  <a:solidFill>
                    <a:schemeClr val="accent5">
                      <a:lumMod val="50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CANCER</a:t>
              </a:r>
            </a:p>
            <a:p>
              <a:pPr marL="457200" indent="-457200" algn="ctr" eaLnBrk="0" hangingPunct="0"/>
              <a:endParaRPr lang="en-US" sz="1400" b="1" dirty="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marL="457200" indent="-457200" algn="ctr" eaLnBrk="0" hangingPunct="0"/>
              <a:r>
                <a:rPr lang="en-US" sz="14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All subunits have been implicated in </a:t>
              </a:r>
              <a:r>
                <a:rPr lang="en-US" sz="1400" b="1" dirty="0" smtClean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cancer. </a:t>
              </a:r>
              <a:endParaRPr lang="en-US" sz="1400" b="1" dirty="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marL="457200" indent="-457200" algn="ctr" eaLnBrk="0" hangingPunct="0">
                <a:buFontTx/>
                <a:buChar char="•"/>
              </a:pPr>
              <a:endParaRPr lang="en-US" sz="1400" b="1" dirty="0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marL="457200" indent="-457200" algn="ctr" eaLnBrk="0" hangingPunct="0"/>
              <a:r>
                <a:rPr lang="en-US" sz="14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NF-</a:t>
              </a:r>
              <a:r>
                <a:rPr lang="en-US" sz="1400" b="1" dirty="0" err="1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kB</a:t>
              </a:r>
              <a:r>
                <a:rPr lang="en-US" sz="1400" b="1" dirty="0"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 aberrantly active (nuclear):</a:t>
              </a:r>
            </a:p>
            <a:p>
              <a:pPr marL="457200" indent="-457200" algn="ctr" eaLnBrk="0" hangingPunct="0"/>
              <a:r>
                <a:rPr lang="en-US" sz="1400" b="1" dirty="0" err="1">
                  <a:solidFill>
                    <a:schemeClr val="accent3">
                      <a:lumMod val="75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Leukemias</a:t>
              </a:r>
              <a:endParaRPr lang="en-US" sz="1400" b="1" dirty="0">
                <a:solidFill>
                  <a:schemeClr val="accent3">
                    <a:lumMod val="75000"/>
                  </a:schemeClr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marL="457200" indent="-457200" algn="ctr" eaLnBrk="0" hangingPunct="0"/>
              <a:r>
                <a:rPr lang="en-US" sz="1400" b="1" dirty="0">
                  <a:solidFill>
                    <a:schemeClr val="accent3">
                      <a:lumMod val="75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Lymphomas</a:t>
              </a:r>
            </a:p>
            <a:p>
              <a:pPr marL="457200" indent="-457200" algn="ctr" eaLnBrk="0" hangingPunct="0"/>
              <a:r>
                <a:rPr lang="en-US" sz="1400" b="1" dirty="0">
                  <a:solidFill>
                    <a:schemeClr val="accent3">
                      <a:lumMod val="75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Many solid </a:t>
              </a:r>
              <a:r>
                <a:rPr lang="en-US" sz="1400" b="1" dirty="0" err="1">
                  <a:solidFill>
                    <a:schemeClr val="accent3">
                      <a:lumMod val="75000"/>
                    </a:schemeClr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tumours</a:t>
              </a:r>
              <a:endParaRPr lang="en-US" sz="1400" b="1" dirty="0">
                <a:solidFill>
                  <a:schemeClr val="accent3">
                    <a:lumMod val="75000"/>
                  </a:schemeClr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68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474400"/>
              </p:ext>
            </p:extLst>
          </p:nvPr>
        </p:nvGraphicFramePr>
        <p:xfrm>
          <a:off x="443640" y="746760"/>
          <a:ext cx="7754112" cy="5928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1419133" y="746760"/>
            <a:ext cx="5760720" cy="5913120"/>
            <a:chOff x="1419133" y="746760"/>
            <a:chExt cx="5760720" cy="5913120"/>
          </a:xfrm>
        </p:grpSpPr>
        <p:sp>
          <p:nvSpPr>
            <p:cNvPr id="4" name="Pentagon 3"/>
            <p:cNvSpPr/>
            <p:nvPr/>
          </p:nvSpPr>
          <p:spPr>
            <a:xfrm>
              <a:off x="1419133" y="746760"/>
              <a:ext cx="1965960" cy="929640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Abnormal metabolic pathways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5" name="Pentagon 4"/>
            <p:cNvSpPr/>
            <p:nvPr/>
          </p:nvSpPr>
          <p:spPr>
            <a:xfrm flipH="1">
              <a:off x="5213893" y="746760"/>
              <a:ext cx="1965960" cy="929640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Immune system evasion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6" name="Pentagon 5"/>
            <p:cNvSpPr/>
            <p:nvPr/>
          </p:nvSpPr>
          <p:spPr>
            <a:xfrm>
              <a:off x="1419133" y="5730240"/>
              <a:ext cx="1965960" cy="929640"/>
            </a:xfrm>
            <a:prstGeom prst="homePlate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Inflammation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sp>
          <p:nvSpPr>
            <p:cNvPr id="7" name="Pentagon 6"/>
            <p:cNvSpPr/>
            <p:nvPr/>
          </p:nvSpPr>
          <p:spPr>
            <a:xfrm flipH="1">
              <a:off x="5213893" y="5730240"/>
              <a:ext cx="1965960" cy="929640"/>
            </a:xfrm>
            <a:prstGeom prst="homePlat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Unstable DNA and chromosome abnormality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" y="639187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Cell. 2011 </a:t>
            </a:r>
            <a:r>
              <a:rPr lang="en-GB" sz="1200" dirty="0"/>
              <a:t>Mar 4;144(5):646-74.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31049" y="26285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-107506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Hallmarks of Cancer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95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01769" y="663045"/>
            <a:ext cx="7765274" cy="29162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01769" y="3591982"/>
            <a:ext cx="7765274" cy="3194050"/>
          </a:xfrm>
          <a:prstGeom prst="rect">
            <a:avLst/>
          </a:prstGeom>
          <a:solidFill>
            <a:srgbClr val="04096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5999383" y="2722032"/>
            <a:ext cx="1945421" cy="660400"/>
          </a:xfrm>
          <a:prstGeom prst="rect">
            <a:avLst/>
          </a:prstGeom>
          <a:solidFill>
            <a:srgbClr val="FF505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 rot="-5400000">
            <a:off x="3649752" y="2916429"/>
            <a:ext cx="609600" cy="716106"/>
          </a:xfrm>
          <a:prstGeom prst="flowChartDelay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 rot="5400000" flipV="1">
            <a:off x="3649752" y="3526029"/>
            <a:ext cx="609600" cy="716106"/>
          </a:xfrm>
          <a:prstGeom prst="flowChartDelay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651569" y="3137429"/>
            <a:ext cx="7504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 dirty="0">
                <a:solidFill>
                  <a:schemeClr val="bg1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IKK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3528932" y="3648604"/>
            <a:ext cx="9889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FFF0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NF-</a:t>
            </a:r>
            <a:r>
              <a:rPr lang="en-US" sz="1600" b="1" dirty="0" err="1">
                <a:solidFill>
                  <a:srgbClr val="FFFF0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kB</a:t>
            </a:r>
            <a:endParaRPr lang="en-US" sz="1600" b="1" dirty="0">
              <a:solidFill>
                <a:srgbClr val="FFFF00"/>
              </a:solidFill>
              <a:latin typeface="Comic Sans MS" pitchFamily="27" charset="0"/>
              <a:ea typeface="ＭＳ Ｐゴシック" pitchFamily="27" charset="-128"/>
              <a:cs typeface="ＭＳ Ｐゴシック" pitchFamily="27" charset="-128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661410" y="2722033"/>
            <a:ext cx="3389568" cy="677863"/>
            <a:chOff x="3240" y="1328"/>
            <a:chExt cx="2272" cy="427"/>
          </a:xfrm>
        </p:grpSpPr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4108" y="1328"/>
              <a:ext cx="1404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Cancer therapies</a:t>
              </a:r>
            </a:p>
            <a:p>
              <a:pPr algn="ctr" eaLnBrk="0" hangingPunct="0"/>
              <a:r>
                <a:rPr lang="en-US" sz="12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(chemotherapeutic agents</a:t>
              </a:r>
              <a:endParaRPr lang="en-US" sz="1200" b="1" dirty="0" smtClean="0">
                <a:solidFill>
                  <a:srgbClr val="00008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algn="ctr" eaLnBrk="0" hangingPunct="0"/>
              <a:r>
                <a:rPr lang="en-US" sz="1200" b="1" dirty="0" err="1" smtClean="0">
                  <a:solidFill>
                    <a:srgbClr val="000080"/>
                  </a:solidFill>
                  <a:latin typeface="Lucida Grande"/>
                  <a:ea typeface="Lucida Grande"/>
                  <a:cs typeface="Lucida Grande"/>
                </a:rPr>
                <a:t>γ</a:t>
              </a:r>
              <a:r>
                <a:rPr lang="en-US" sz="1200" b="1" dirty="0" smtClean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-</a:t>
              </a:r>
              <a:r>
                <a:rPr lang="en-US" sz="12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irradiation)</a:t>
              </a:r>
              <a:endParaRPr lang="en-US" sz="1200" b="1" dirty="0">
                <a:solidFill>
                  <a:srgbClr val="66FFCC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12299" name="Line 11"/>
            <p:cNvSpPr>
              <a:spLocks noChangeShapeType="1"/>
            </p:cNvSpPr>
            <p:nvPr/>
          </p:nvSpPr>
          <p:spPr bwMode="auto">
            <a:xfrm flipH="1">
              <a:off x="3240" y="1652"/>
              <a:ext cx="880" cy="8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114125" y="1809220"/>
            <a:ext cx="2284079" cy="1173162"/>
            <a:chOff x="1045" y="753"/>
            <a:chExt cx="1531" cy="739"/>
          </a:xfrm>
        </p:grpSpPr>
        <p:sp>
          <p:nvSpPr>
            <p:cNvPr id="12301" name="Text Box 13"/>
            <p:cNvSpPr txBox="1">
              <a:spLocks noChangeArrowheads="1"/>
            </p:cNvSpPr>
            <p:nvPr/>
          </p:nvSpPr>
          <p:spPr bwMode="auto">
            <a:xfrm>
              <a:off x="1045" y="753"/>
              <a:ext cx="829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Stress</a:t>
              </a:r>
            </a:p>
            <a:p>
              <a:pPr algn="ctr" eaLnBrk="0" hangingPunct="0"/>
              <a:r>
                <a:rPr lang="en-US" sz="1400" b="1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ROI inducers</a:t>
              </a:r>
            </a:p>
            <a:p>
              <a:pPr algn="ctr" eaLnBrk="0" hangingPunct="0"/>
              <a:r>
                <a:rPr lang="en-US" sz="1200" b="1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(hypoxia)</a:t>
              </a:r>
              <a:r>
                <a:rPr lang="en-US" sz="1200" b="1">
                  <a:solidFill>
                    <a:srgbClr val="66FFCC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 </a:t>
              </a:r>
            </a:p>
          </p:txBody>
        </p:sp>
        <p:sp>
          <p:nvSpPr>
            <p:cNvPr id="12302" name="Line 14"/>
            <p:cNvSpPr>
              <a:spLocks noChangeShapeType="1"/>
            </p:cNvSpPr>
            <p:nvPr/>
          </p:nvSpPr>
          <p:spPr bwMode="auto">
            <a:xfrm>
              <a:off x="1872" y="1036"/>
              <a:ext cx="704" cy="4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587073" y="1739370"/>
            <a:ext cx="2697332" cy="1243012"/>
            <a:chOff x="3216" y="709"/>
            <a:chExt cx="1808" cy="783"/>
          </a:xfrm>
        </p:grpSpPr>
        <p:sp>
          <p:nvSpPr>
            <p:cNvPr id="12304" name="Text Box 16"/>
            <p:cNvSpPr txBox="1">
              <a:spLocks noChangeArrowheads="1"/>
            </p:cNvSpPr>
            <p:nvPr/>
          </p:nvSpPr>
          <p:spPr bwMode="auto">
            <a:xfrm>
              <a:off x="3923" y="709"/>
              <a:ext cx="1101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Carcinogens</a:t>
              </a:r>
            </a:p>
            <a:p>
              <a:pPr algn="ctr" eaLnBrk="0" hangingPunct="0"/>
              <a:r>
                <a:rPr lang="en-US" sz="1400" b="1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Tumour promoters</a:t>
              </a:r>
            </a:p>
            <a:p>
              <a:pPr algn="ctr" eaLnBrk="0" hangingPunct="0"/>
              <a:r>
                <a:rPr lang="en-US" sz="1200" b="1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(PMA, UV)</a:t>
              </a:r>
              <a:endParaRPr lang="en-US" sz="1400" b="1">
                <a:solidFill>
                  <a:srgbClr val="66FFCC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12305" name="Line 17"/>
            <p:cNvSpPr>
              <a:spLocks noChangeShapeType="1"/>
            </p:cNvSpPr>
            <p:nvPr/>
          </p:nvSpPr>
          <p:spPr bwMode="auto">
            <a:xfrm flipH="1">
              <a:off x="3216" y="1036"/>
              <a:ext cx="704" cy="456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2351432" y="1355195"/>
            <a:ext cx="1402374" cy="1487487"/>
            <a:chOff x="1860" y="467"/>
            <a:chExt cx="940" cy="937"/>
          </a:xfrm>
        </p:grpSpPr>
        <p:sp>
          <p:nvSpPr>
            <p:cNvPr id="12307" name="Text Box 19"/>
            <p:cNvSpPr txBox="1">
              <a:spLocks noChangeArrowheads="1"/>
            </p:cNvSpPr>
            <p:nvPr/>
          </p:nvSpPr>
          <p:spPr bwMode="auto">
            <a:xfrm>
              <a:off x="1860" y="467"/>
              <a:ext cx="940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 dirty="0" err="1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Oncogene</a:t>
              </a:r>
              <a:endParaRPr lang="en-US" sz="1400" b="1" dirty="0">
                <a:solidFill>
                  <a:srgbClr val="00008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algn="ctr" eaLnBrk="0" hangingPunct="0"/>
              <a:r>
                <a:rPr lang="en-US" sz="14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activation</a:t>
              </a:r>
            </a:p>
            <a:p>
              <a:pPr algn="ctr" eaLnBrk="0" hangingPunct="0"/>
              <a:r>
                <a:rPr lang="en-US" sz="12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</a:t>
              </a:r>
              <a:r>
                <a:rPr lang="en-US" sz="1200" b="1" dirty="0" err="1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Ras</a:t>
              </a:r>
              <a:r>
                <a:rPr lang="en-US" sz="12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, </a:t>
              </a:r>
              <a:r>
                <a:rPr lang="en-US" sz="1200" b="1" dirty="0" err="1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Bcr-Abl</a:t>
              </a:r>
              <a:r>
                <a:rPr lang="en-US" sz="12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)</a:t>
              </a:r>
              <a:endParaRPr lang="en-US" sz="1200" b="1" dirty="0">
                <a:solidFill>
                  <a:srgbClr val="66FFCC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12308" name="Line 20"/>
            <p:cNvSpPr>
              <a:spLocks noChangeShapeType="1"/>
            </p:cNvSpPr>
            <p:nvPr/>
          </p:nvSpPr>
          <p:spPr bwMode="auto">
            <a:xfrm>
              <a:off x="2592" y="932"/>
              <a:ext cx="192" cy="47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3917182" y="1213907"/>
            <a:ext cx="1991669" cy="1654175"/>
            <a:chOff x="2841" y="378"/>
            <a:chExt cx="1335" cy="1042"/>
          </a:xfrm>
        </p:grpSpPr>
        <p:sp>
          <p:nvSpPr>
            <p:cNvPr id="12310" name="Text Box 22"/>
            <p:cNvSpPr txBox="1">
              <a:spLocks noChangeArrowheads="1"/>
            </p:cNvSpPr>
            <p:nvPr/>
          </p:nvSpPr>
          <p:spPr bwMode="auto">
            <a:xfrm>
              <a:off x="2841" y="378"/>
              <a:ext cx="1335" cy="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Genetic</a:t>
              </a:r>
            </a:p>
            <a:p>
              <a:pPr algn="ctr" eaLnBrk="0" hangingPunct="0"/>
              <a:r>
                <a:rPr lang="en-US" sz="14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alteration</a:t>
              </a:r>
            </a:p>
            <a:p>
              <a:pPr algn="ctr" eaLnBrk="0" hangingPunct="0"/>
              <a:r>
                <a:rPr lang="en-US" sz="12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(subunit expression,</a:t>
              </a:r>
            </a:p>
            <a:p>
              <a:pPr algn="ctr" eaLnBrk="0" hangingPunct="0"/>
              <a:r>
                <a:rPr lang="en-US" sz="1200" b="1" dirty="0" err="1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IkB</a:t>
              </a:r>
              <a:r>
                <a:rPr lang="en-US" sz="12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 deletion)</a:t>
              </a:r>
              <a:endParaRPr lang="en-US" sz="1400" b="1" dirty="0">
                <a:solidFill>
                  <a:srgbClr val="66FFCC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12311" name="Line 23"/>
            <p:cNvSpPr>
              <a:spLocks noChangeShapeType="1"/>
            </p:cNvSpPr>
            <p:nvPr/>
          </p:nvSpPr>
          <p:spPr bwMode="auto">
            <a:xfrm flipH="1">
              <a:off x="3008" y="948"/>
              <a:ext cx="192" cy="47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1019101" y="799570"/>
            <a:ext cx="64462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dirty="0">
                <a:solidFill>
                  <a:srgbClr val="F42A3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Cancer-associated inducers of aberrant NF</a:t>
            </a:r>
            <a:r>
              <a:rPr lang="en-US" b="1" dirty="0" smtClean="0">
                <a:solidFill>
                  <a:srgbClr val="F42A3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-</a:t>
            </a:r>
            <a:r>
              <a:rPr lang="en-US" b="1" dirty="0" smtClean="0">
                <a:solidFill>
                  <a:srgbClr val="F42A30"/>
                </a:solidFill>
                <a:latin typeface="Lucida Grande"/>
                <a:ea typeface="Lucida Grande"/>
                <a:cs typeface="Lucida Grande"/>
              </a:rPr>
              <a:t>κ</a:t>
            </a:r>
            <a:r>
              <a:rPr lang="en-US" b="1" dirty="0" smtClean="0">
                <a:solidFill>
                  <a:srgbClr val="F42A3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B </a:t>
            </a:r>
            <a:r>
              <a:rPr lang="en-US" b="1" dirty="0">
                <a:solidFill>
                  <a:srgbClr val="F42A3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activity</a:t>
            </a:r>
          </a:p>
        </p:txBody>
      </p: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302501" y="2752195"/>
            <a:ext cx="3070304" cy="623887"/>
            <a:chOff x="502" y="1347"/>
            <a:chExt cx="2058" cy="393"/>
          </a:xfrm>
        </p:grpSpPr>
        <p:sp>
          <p:nvSpPr>
            <p:cNvPr id="12315" name="Text Box 27"/>
            <p:cNvSpPr txBox="1">
              <a:spLocks noChangeArrowheads="1"/>
            </p:cNvSpPr>
            <p:nvPr/>
          </p:nvSpPr>
          <p:spPr bwMode="auto">
            <a:xfrm>
              <a:off x="502" y="1347"/>
              <a:ext cx="81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Cytokines</a:t>
              </a:r>
            </a:p>
            <a:p>
              <a:pPr algn="ctr" eaLnBrk="0" hangingPunct="0"/>
              <a:r>
                <a:rPr lang="en-US" sz="1400" b="1" dirty="0">
                  <a:solidFill>
                    <a:srgbClr val="0000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Infection</a:t>
              </a:r>
              <a:endParaRPr lang="en-US" sz="1400" b="1" dirty="0">
                <a:solidFill>
                  <a:srgbClr val="66FFCC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  <p:sp>
          <p:nvSpPr>
            <p:cNvPr id="12316" name="Line 28"/>
            <p:cNvSpPr>
              <a:spLocks noChangeShapeType="1"/>
            </p:cNvSpPr>
            <p:nvPr/>
          </p:nvSpPr>
          <p:spPr bwMode="auto">
            <a:xfrm>
              <a:off x="1680" y="1652"/>
              <a:ext cx="880" cy="8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29"/>
          <p:cNvGrpSpPr>
            <a:grpSpLocks/>
          </p:cNvGrpSpPr>
          <p:nvPr/>
        </p:nvGrpSpPr>
        <p:grpSpPr bwMode="auto">
          <a:xfrm>
            <a:off x="36945" y="3961870"/>
            <a:ext cx="3311990" cy="677862"/>
            <a:chOff x="332" y="2109"/>
            <a:chExt cx="2220" cy="427"/>
          </a:xfrm>
        </p:grpSpPr>
        <p:sp>
          <p:nvSpPr>
            <p:cNvPr id="12318" name="Line 30"/>
            <p:cNvSpPr>
              <a:spLocks noChangeShapeType="1"/>
            </p:cNvSpPr>
            <p:nvPr/>
          </p:nvSpPr>
          <p:spPr bwMode="auto">
            <a:xfrm flipH="1">
              <a:off x="1672" y="2148"/>
              <a:ext cx="880" cy="8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9" name="Text Box 31"/>
            <p:cNvSpPr txBox="1">
              <a:spLocks noChangeArrowheads="1"/>
            </p:cNvSpPr>
            <p:nvPr/>
          </p:nvSpPr>
          <p:spPr bwMode="auto">
            <a:xfrm>
              <a:off x="332" y="2109"/>
              <a:ext cx="1268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 dirty="0">
                  <a:solidFill>
                    <a:srgbClr val="F42A3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Inflammation</a:t>
              </a:r>
            </a:p>
            <a:p>
              <a:pPr algn="ctr" eaLnBrk="0" hangingPunct="0"/>
              <a:r>
                <a:rPr lang="en-US" sz="1200" b="1" dirty="0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(IL-1, TNF, </a:t>
              </a:r>
              <a:r>
                <a:rPr lang="en-US" sz="1200" b="1" dirty="0" err="1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chemokines</a:t>
              </a:r>
              <a:r>
                <a:rPr lang="en-US" sz="1200" b="1" dirty="0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)</a:t>
              </a:r>
              <a:endParaRPr lang="en-US" sz="1400" b="1" dirty="0">
                <a:solidFill>
                  <a:schemeClr val="hlink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</p:grpSp>
      <p:grpSp>
        <p:nvGrpSpPr>
          <p:cNvPr id="10" name="Group 32"/>
          <p:cNvGrpSpPr>
            <a:grpSpLocks/>
          </p:cNvGrpSpPr>
          <p:nvPr/>
        </p:nvGrpSpPr>
        <p:grpSpPr bwMode="auto">
          <a:xfrm>
            <a:off x="530109" y="4328582"/>
            <a:ext cx="2906196" cy="1327150"/>
            <a:chOff x="652" y="2340"/>
            <a:chExt cx="1948" cy="836"/>
          </a:xfrm>
        </p:grpSpPr>
        <p:sp>
          <p:nvSpPr>
            <p:cNvPr id="12321" name="Line 33"/>
            <p:cNvSpPr>
              <a:spLocks noChangeShapeType="1"/>
            </p:cNvSpPr>
            <p:nvPr/>
          </p:nvSpPr>
          <p:spPr bwMode="auto">
            <a:xfrm flipH="1">
              <a:off x="1896" y="2340"/>
              <a:ext cx="704" cy="45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2" name="Text Box 34"/>
            <p:cNvSpPr txBox="1">
              <a:spLocks noChangeArrowheads="1"/>
            </p:cNvSpPr>
            <p:nvPr/>
          </p:nvSpPr>
          <p:spPr bwMode="auto">
            <a:xfrm>
              <a:off x="652" y="2749"/>
              <a:ext cx="1316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 dirty="0">
                  <a:solidFill>
                    <a:srgbClr val="FFC905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Angiogenesis</a:t>
              </a:r>
              <a:endParaRPr lang="en-US" sz="1600" b="1" dirty="0">
                <a:solidFill>
                  <a:srgbClr val="F42A3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algn="ctr" eaLnBrk="0" hangingPunct="0"/>
              <a:r>
                <a:rPr lang="en-US" sz="1200" b="1" dirty="0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(VEGF, TNF, IL-1, IL-8)</a:t>
              </a:r>
              <a:endParaRPr lang="en-US" sz="1600" b="1" dirty="0">
                <a:solidFill>
                  <a:schemeClr val="hlink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</p:grpSp>
      <p:grpSp>
        <p:nvGrpSpPr>
          <p:cNvPr id="11" name="Group 35"/>
          <p:cNvGrpSpPr>
            <a:grpSpLocks/>
          </p:cNvGrpSpPr>
          <p:nvPr/>
        </p:nvGrpSpPr>
        <p:grpSpPr bwMode="auto">
          <a:xfrm>
            <a:off x="2506487" y="4341283"/>
            <a:ext cx="1617206" cy="1854201"/>
            <a:chOff x="1949" y="2348"/>
            <a:chExt cx="1084" cy="1168"/>
          </a:xfrm>
        </p:grpSpPr>
        <p:sp>
          <p:nvSpPr>
            <p:cNvPr id="12324" name="Line 36"/>
            <p:cNvSpPr>
              <a:spLocks noChangeShapeType="1"/>
            </p:cNvSpPr>
            <p:nvPr/>
          </p:nvSpPr>
          <p:spPr bwMode="auto">
            <a:xfrm flipH="1">
              <a:off x="2616" y="2348"/>
              <a:ext cx="192" cy="47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5" name="Text Box 37"/>
            <p:cNvSpPr txBox="1">
              <a:spLocks noChangeArrowheads="1"/>
            </p:cNvSpPr>
            <p:nvPr/>
          </p:nvSpPr>
          <p:spPr bwMode="auto">
            <a:xfrm>
              <a:off x="1949" y="2973"/>
              <a:ext cx="1084" cy="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solidFill>
                    <a:srgbClr val="FF7F15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Metastasis</a:t>
              </a:r>
              <a:endParaRPr lang="en-US" sz="1600" b="1">
                <a:solidFill>
                  <a:srgbClr val="43E94B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algn="ctr" eaLnBrk="0" hangingPunct="0"/>
              <a:r>
                <a:rPr lang="en-US" sz="1200" b="1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(ICAM-1, VCAM-1, </a:t>
              </a:r>
            </a:p>
            <a:p>
              <a:pPr algn="ctr" eaLnBrk="0" hangingPunct="0"/>
              <a:r>
                <a:rPr lang="en-US" sz="1200" b="1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ELAM-1)</a:t>
              </a:r>
              <a:endParaRPr lang="en-US" sz="1600" b="1">
                <a:solidFill>
                  <a:srgbClr val="43E94B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</p:grpSp>
      <p:grpSp>
        <p:nvGrpSpPr>
          <p:cNvPr id="12" name="Group 38"/>
          <p:cNvGrpSpPr>
            <a:grpSpLocks/>
          </p:cNvGrpSpPr>
          <p:nvPr/>
        </p:nvGrpSpPr>
        <p:grpSpPr bwMode="auto">
          <a:xfrm>
            <a:off x="4602513" y="4328582"/>
            <a:ext cx="2343755" cy="1441450"/>
            <a:chOff x="3240" y="2340"/>
            <a:chExt cx="1571" cy="908"/>
          </a:xfrm>
        </p:grpSpPr>
        <p:sp>
          <p:nvSpPr>
            <p:cNvPr id="12327" name="Line 39"/>
            <p:cNvSpPr>
              <a:spLocks noChangeShapeType="1"/>
            </p:cNvSpPr>
            <p:nvPr/>
          </p:nvSpPr>
          <p:spPr bwMode="auto">
            <a:xfrm>
              <a:off x="3240" y="2340"/>
              <a:ext cx="704" cy="45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8" name="Text Box 40"/>
            <p:cNvSpPr txBox="1">
              <a:spLocks noChangeArrowheads="1"/>
            </p:cNvSpPr>
            <p:nvPr/>
          </p:nvSpPr>
          <p:spPr bwMode="auto">
            <a:xfrm>
              <a:off x="3831" y="2821"/>
              <a:ext cx="980" cy="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 dirty="0">
                  <a:solidFill>
                    <a:srgbClr val="6FD7F4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Proliferation</a:t>
              </a:r>
              <a:endParaRPr lang="en-US" sz="1600" b="1" dirty="0">
                <a:solidFill>
                  <a:srgbClr val="96D1F4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algn="ctr" eaLnBrk="0" hangingPunct="0"/>
              <a:r>
                <a:rPr lang="en-US" sz="1200" b="1" dirty="0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</a:t>
              </a:r>
              <a:r>
                <a:rPr lang="en-US" sz="1200" b="1" dirty="0" err="1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Cyclin</a:t>
              </a:r>
              <a:r>
                <a:rPr lang="en-US" sz="1200" b="1" dirty="0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 D1, </a:t>
              </a:r>
              <a:r>
                <a:rPr lang="en-US" sz="1200" b="1" dirty="0" err="1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c-Myc</a:t>
              </a:r>
              <a:r>
                <a:rPr lang="en-US" sz="1200" b="1" dirty="0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)</a:t>
              </a:r>
              <a:endParaRPr lang="en-US" sz="1600" b="1" dirty="0">
                <a:solidFill>
                  <a:srgbClr val="43E94B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</p:grpSp>
      <p:grpSp>
        <p:nvGrpSpPr>
          <p:cNvPr id="13" name="Group 41"/>
          <p:cNvGrpSpPr>
            <a:grpSpLocks/>
          </p:cNvGrpSpPr>
          <p:nvPr/>
        </p:nvGrpSpPr>
        <p:grpSpPr bwMode="auto">
          <a:xfrm>
            <a:off x="4040819" y="4366683"/>
            <a:ext cx="1283023" cy="1854201"/>
            <a:chOff x="2929" y="2364"/>
            <a:chExt cx="860" cy="1168"/>
          </a:xfrm>
        </p:grpSpPr>
        <p:sp>
          <p:nvSpPr>
            <p:cNvPr id="12330" name="Line 42"/>
            <p:cNvSpPr>
              <a:spLocks noChangeShapeType="1"/>
            </p:cNvSpPr>
            <p:nvPr/>
          </p:nvSpPr>
          <p:spPr bwMode="auto">
            <a:xfrm>
              <a:off x="3032" y="2364"/>
              <a:ext cx="192" cy="47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1" name="Text Box 43"/>
            <p:cNvSpPr txBox="1">
              <a:spLocks noChangeArrowheads="1"/>
            </p:cNvSpPr>
            <p:nvPr/>
          </p:nvSpPr>
          <p:spPr bwMode="auto">
            <a:xfrm>
              <a:off x="2929" y="2989"/>
              <a:ext cx="860" cy="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solidFill>
                    <a:srgbClr val="F446F4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Survival</a:t>
              </a:r>
              <a:endParaRPr lang="en-US" sz="1600" b="1">
                <a:solidFill>
                  <a:srgbClr val="F446F4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algn="ctr" eaLnBrk="0" hangingPunct="0"/>
              <a:r>
                <a:rPr lang="en-US" sz="1200" b="1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(Bcl-xL, XIAP, </a:t>
              </a:r>
            </a:p>
            <a:p>
              <a:pPr algn="ctr" eaLnBrk="0" hangingPunct="0"/>
              <a:r>
                <a:rPr lang="en-US" sz="1200" b="1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cIAP1 &amp; 2)</a:t>
              </a:r>
              <a:endParaRPr lang="en-US" sz="1600" b="1">
                <a:solidFill>
                  <a:srgbClr val="43E94B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</p:grpSp>
      <p:grpSp>
        <p:nvGrpSpPr>
          <p:cNvPr id="14" name="Group 44"/>
          <p:cNvGrpSpPr>
            <a:grpSpLocks/>
          </p:cNvGrpSpPr>
          <p:nvPr/>
        </p:nvGrpSpPr>
        <p:grpSpPr bwMode="auto">
          <a:xfrm>
            <a:off x="4657124" y="3834871"/>
            <a:ext cx="3394044" cy="1077913"/>
            <a:chOff x="3232" y="2029"/>
            <a:chExt cx="2275" cy="679"/>
          </a:xfrm>
        </p:grpSpPr>
        <p:sp>
          <p:nvSpPr>
            <p:cNvPr id="12333" name="Line 45"/>
            <p:cNvSpPr>
              <a:spLocks noChangeShapeType="1"/>
            </p:cNvSpPr>
            <p:nvPr/>
          </p:nvSpPr>
          <p:spPr bwMode="auto">
            <a:xfrm>
              <a:off x="3232" y="2148"/>
              <a:ext cx="880" cy="8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4" name="Text Box 46"/>
            <p:cNvSpPr txBox="1">
              <a:spLocks noChangeArrowheads="1"/>
            </p:cNvSpPr>
            <p:nvPr/>
          </p:nvSpPr>
          <p:spPr bwMode="auto">
            <a:xfrm>
              <a:off x="4071" y="2029"/>
              <a:ext cx="1436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solidFill>
                    <a:srgbClr val="B42FFD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Immortality</a:t>
              </a:r>
              <a:endParaRPr lang="en-US" sz="1600" b="1">
                <a:solidFill>
                  <a:srgbClr val="F42A3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algn="ctr" eaLnBrk="0" hangingPunct="0"/>
              <a:r>
                <a:rPr lang="en-US" sz="1200" b="1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(telomerase)</a:t>
              </a:r>
              <a:endParaRPr lang="en-US" sz="1600" b="1"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algn="ctr" eaLnBrk="0" hangingPunct="0"/>
              <a:r>
                <a:rPr lang="en-US" sz="1400" b="1">
                  <a:solidFill>
                    <a:srgbClr val="C4ADF3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Tumour promotion</a:t>
              </a:r>
              <a:endParaRPr lang="en-US" sz="1600" b="1">
                <a:solidFill>
                  <a:srgbClr val="C4ADF3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  <a:p>
              <a:pPr algn="ctr" eaLnBrk="0" hangingPunct="0"/>
              <a:r>
                <a:rPr lang="en-US" sz="1200" b="1">
                  <a:solidFill>
                    <a:srgbClr val="FFE680"/>
                  </a:solidFill>
                  <a:latin typeface="Comic Sans MS" pitchFamily="27" charset="0"/>
                  <a:ea typeface="ＭＳ Ｐゴシック" pitchFamily="27" charset="-128"/>
                  <a:cs typeface="ＭＳ Ｐゴシック" pitchFamily="27" charset="-128"/>
                </a:rPr>
                <a:t>(COX2, iNOS, MMP-9, uPA)</a:t>
              </a:r>
              <a:endParaRPr lang="en-US" sz="1600" b="1">
                <a:solidFill>
                  <a:srgbClr val="FFFF00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endParaRPr>
            </a:p>
          </p:txBody>
        </p:sp>
      </p:grpSp>
      <p:sp>
        <p:nvSpPr>
          <p:cNvPr id="12336" name="Text Box 48"/>
          <p:cNvSpPr txBox="1">
            <a:spLocks noChangeArrowheads="1"/>
          </p:cNvSpPr>
          <p:nvPr/>
        </p:nvSpPr>
        <p:spPr bwMode="auto">
          <a:xfrm>
            <a:off x="1995043" y="6252632"/>
            <a:ext cx="4494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dirty="0" err="1">
                <a:solidFill>
                  <a:srgbClr val="FFE7FB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Tumour</a:t>
            </a:r>
            <a:r>
              <a:rPr lang="en-US" b="1" dirty="0">
                <a:solidFill>
                  <a:srgbClr val="FFE7FB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 promoting functions of NF-</a:t>
            </a:r>
            <a:r>
              <a:rPr lang="en-US" b="1" dirty="0" err="1">
                <a:solidFill>
                  <a:srgbClr val="FFE7FB"/>
                </a:solidFill>
                <a:latin typeface="Comic Sans MS" pitchFamily="27" charset="0"/>
                <a:ea typeface="ＭＳ Ｐゴシック" pitchFamily="27" charset="-128"/>
                <a:cs typeface="ＭＳ Ｐゴシック" pitchFamily="27" charset="-128"/>
              </a:rPr>
              <a:t>kB</a:t>
            </a:r>
            <a:endParaRPr lang="en-US" b="1" dirty="0">
              <a:solidFill>
                <a:schemeClr val="bg1"/>
              </a:solidFill>
              <a:latin typeface="Comic Sans MS" pitchFamily="27" charset="0"/>
              <a:ea typeface="ＭＳ Ｐゴシック" pitchFamily="27" charset="-128"/>
              <a:cs typeface="ＭＳ Ｐゴシック" pitchFamily="27" charset="-128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174100" y="2955505"/>
            <a:ext cx="3560902" cy="12192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latin typeface="Comic Sans MS" panose="030F0702030302020204" pitchFamily="66" charset="0"/>
              </a:rPr>
              <a:t>Is NF-</a:t>
            </a:r>
            <a:r>
              <a:rPr lang="el-GR" b="1" dirty="0" smtClean="0">
                <a:latin typeface="Comic Sans MS" panose="030F0702030302020204" pitchFamily="66" charset="0"/>
                <a:cs typeface="Times New Roman"/>
              </a:rPr>
              <a:t>κ</a:t>
            </a:r>
            <a:r>
              <a:rPr lang="en-GB" b="1" dirty="0" smtClean="0">
                <a:latin typeface="Comic Sans MS" panose="030F0702030302020204" pitchFamily="66" charset="0"/>
              </a:rPr>
              <a:t>B also involved in alteration of cellular metabolism in cancer cells?</a:t>
            </a:r>
            <a:endParaRPr lang="en-GB" b="1" dirty="0">
              <a:latin typeface="Comic Sans MS" panose="030F0702030302020204" pitchFamily="66" charset="0"/>
            </a:endParaRPr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457200" y="-107506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NF-</a:t>
            </a:r>
            <a:r>
              <a:rPr lang="en-US" sz="4800" dirty="0" err="1" smtClean="0"/>
              <a:t>κ</a:t>
            </a:r>
            <a:r>
              <a:rPr lang="en-US" dirty="0" err="1" smtClean="0"/>
              <a:t>B</a:t>
            </a:r>
            <a:r>
              <a:rPr lang="en-US" dirty="0" smtClean="0"/>
              <a:t> and Cancer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32412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22"/>
          <p:cNvGrpSpPr/>
          <p:nvPr/>
        </p:nvGrpSpPr>
        <p:grpSpPr>
          <a:xfrm>
            <a:off x="3473198" y="961722"/>
            <a:ext cx="4554537" cy="2375793"/>
            <a:chOff x="2783320" y="2254738"/>
            <a:chExt cx="4554537" cy="2375793"/>
          </a:xfrm>
        </p:grpSpPr>
        <p:sp>
          <p:nvSpPr>
            <p:cNvPr id="94" name="Text Box 5"/>
            <p:cNvSpPr txBox="1">
              <a:spLocks noChangeArrowheads="1"/>
            </p:cNvSpPr>
            <p:nvPr/>
          </p:nvSpPr>
          <p:spPr bwMode="auto">
            <a:xfrm>
              <a:off x="3635807" y="3553313"/>
              <a:ext cx="2816412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600" b="1" dirty="0" err="1"/>
                <a:t>RelA</a:t>
              </a:r>
              <a:r>
                <a:rPr lang="en-US" sz="1600" b="1" dirty="0"/>
                <a:t> T505 Peptide (</a:t>
              </a:r>
              <a:r>
                <a:rPr lang="en-US" sz="1600" b="1" dirty="0" err="1"/>
                <a:t>RelA</a:t>
              </a:r>
              <a:r>
                <a:rPr lang="en-US" sz="1600" b="1" dirty="0"/>
                <a:t>):</a:t>
              </a:r>
            </a:p>
            <a:p>
              <a:pPr eaLnBrk="1" hangingPunct="1"/>
              <a:r>
                <a:rPr lang="en-US" sz="1600" dirty="0"/>
                <a:t>TTEPMLMEYPEAITRLV</a:t>
              </a:r>
              <a:r>
                <a:rPr lang="en-US" sz="1600" b="1" dirty="0">
                  <a:solidFill>
                    <a:srgbClr val="FF0612"/>
                  </a:solidFill>
                </a:rPr>
                <a:t>T</a:t>
              </a:r>
              <a:r>
                <a:rPr lang="en-US" sz="1600" dirty="0"/>
                <a:t>GAQRPC</a:t>
              </a:r>
            </a:p>
            <a:p>
              <a:pPr eaLnBrk="1" hangingPunct="1"/>
              <a:r>
                <a:rPr lang="en-US" sz="1600" b="1" dirty="0"/>
                <a:t>Scramble Peptide (S):</a:t>
              </a:r>
            </a:p>
            <a:p>
              <a:pPr eaLnBrk="1" hangingPunct="1"/>
              <a:r>
                <a:rPr lang="en-US" sz="1600" dirty="0"/>
                <a:t>LATRQETGPIRMPEVYTAETMPLC</a:t>
              </a:r>
            </a:p>
          </p:txBody>
        </p:sp>
        <p:grpSp>
          <p:nvGrpSpPr>
            <p:cNvPr id="5" name="Group 124"/>
            <p:cNvGrpSpPr>
              <a:grpSpLocks/>
            </p:cNvGrpSpPr>
            <p:nvPr/>
          </p:nvGrpSpPr>
          <p:grpSpPr bwMode="auto">
            <a:xfrm>
              <a:off x="2783320" y="2254738"/>
              <a:ext cx="4554537" cy="866775"/>
              <a:chOff x="0" y="0"/>
              <a:chExt cx="4079" cy="776"/>
            </a:xfrm>
          </p:grpSpPr>
          <p:sp>
            <p:nvSpPr>
              <p:cNvPr id="96" name="Rectangle 125"/>
              <p:cNvSpPr>
                <a:spLocks/>
              </p:cNvSpPr>
              <p:nvPr/>
            </p:nvSpPr>
            <p:spPr bwMode="auto">
              <a:xfrm>
                <a:off x="2574" y="592"/>
                <a:ext cx="301" cy="18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1000" b="1"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428</a:t>
                </a:r>
              </a:p>
            </p:txBody>
          </p:sp>
          <p:sp>
            <p:nvSpPr>
              <p:cNvPr id="97" name="Rectangle 126"/>
              <p:cNvSpPr>
                <a:spLocks/>
              </p:cNvSpPr>
              <p:nvPr/>
            </p:nvSpPr>
            <p:spPr bwMode="auto">
              <a:xfrm>
                <a:off x="3371" y="592"/>
                <a:ext cx="301" cy="18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1000" b="1"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521</a:t>
                </a:r>
              </a:p>
            </p:txBody>
          </p:sp>
          <p:sp>
            <p:nvSpPr>
              <p:cNvPr id="98" name="AutoShape 127"/>
              <p:cNvSpPr>
                <a:spLocks/>
              </p:cNvSpPr>
              <p:nvPr/>
            </p:nvSpPr>
            <p:spPr bwMode="auto">
              <a:xfrm>
                <a:off x="540" y="439"/>
                <a:ext cx="3260" cy="102"/>
              </a:xfrm>
              <a:prstGeom prst="roundRect">
                <a:avLst>
                  <a:gd name="adj" fmla="val 12773"/>
                </a:avLst>
              </a:prstGeom>
              <a:gradFill rotWithShape="0">
                <a:gsLst>
                  <a:gs pos="0">
                    <a:srgbClr val="FC0128"/>
                  </a:gs>
                  <a:gs pos="100000">
                    <a:srgbClr val="720A15"/>
                  </a:gs>
                </a:gsLst>
                <a:lin ang="5400000" scaled="1"/>
              </a:gradFill>
              <a:ln w="25400">
                <a:solidFill>
                  <a:srgbClr val="6E7A89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rgbClr val="808080">
                    <a:alpha val="75000"/>
                  </a:srgbClr>
                </a:outerShdw>
              </a:effectLst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  <p:grpSp>
            <p:nvGrpSpPr>
              <p:cNvPr id="6" name="Group 128"/>
              <p:cNvGrpSpPr>
                <a:grpSpLocks/>
              </p:cNvGrpSpPr>
              <p:nvPr/>
            </p:nvGrpSpPr>
            <p:grpSpPr bwMode="auto">
              <a:xfrm>
                <a:off x="652" y="292"/>
                <a:ext cx="1717" cy="398"/>
                <a:chOff x="0" y="0"/>
                <a:chExt cx="1717" cy="396"/>
              </a:xfrm>
            </p:grpSpPr>
            <p:sp>
              <p:nvSpPr>
                <p:cNvPr id="119" name="AutoShape 129"/>
                <p:cNvSpPr>
                  <a:spLocks/>
                </p:cNvSpPr>
                <p:nvPr/>
              </p:nvSpPr>
              <p:spPr bwMode="auto">
                <a:xfrm>
                  <a:off x="1" y="83"/>
                  <a:ext cx="1716" cy="228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600">
                      <a:moveTo>
                        <a:pt x="846" y="0"/>
                      </a:moveTo>
                      <a:lnTo>
                        <a:pt x="0" y="6326"/>
                      </a:lnTo>
                      <a:lnTo>
                        <a:pt x="0" y="15274"/>
                      </a:lnTo>
                      <a:lnTo>
                        <a:pt x="846" y="21600"/>
                      </a:lnTo>
                      <a:lnTo>
                        <a:pt x="20754" y="21600"/>
                      </a:lnTo>
                      <a:lnTo>
                        <a:pt x="21600" y="15274"/>
                      </a:lnTo>
                      <a:lnTo>
                        <a:pt x="21600" y="6326"/>
                      </a:lnTo>
                      <a:lnTo>
                        <a:pt x="20754" y="0"/>
                      </a:lnTo>
                      <a:close/>
                      <a:moveTo>
                        <a:pt x="846" y="0"/>
                      </a:move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730A09"/>
                    </a:gs>
                  </a:gsLst>
                  <a:lin ang="0" scaled="1"/>
                </a:gradFill>
                <a:ln w="25400">
                  <a:solidFill>
                    <a:srgbClr val="6E7A89"/>
                  </a:solidFill>
                  <a:miter lim="800000"/>
                  <a:headEnd/>
                  <a:tailEnd/>
                </a:ln>
                <a:effectLst>
                  <a:outerShdw blurRad="63500" dist="38099" dir="2700000" algn="ctr" rotWithShape="0">
                    <a:srgbClr val="808080">
                      <a:alpha val="75000"/>
                    </a:srgbClr>
                  </a:outerShdw>
                </a:effectLst>
              </p:spPr>
              <p:txBody>
                <a:bodyPr lIns="0" tIns="0" rIns="0" bIns="0" anchor="ctr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-128"/>
                    <a:cs typeface="ＭＳ Ｐゴシック" charset="-128"/>
                  </a:endParaRPr>
                </a:p>
              </p:txBody>
            </p:sp>
            <p:sp>
              <p:nvSpPr>
                <p:cNvPr id="120" name="Rectangle 130"/>
                <p:cNvSpPr>
                  <a:spLocks/>
                </p:cNvSpPr>
                <p:nvPr/>
              </p:nvSpPr>
              <p:spPr bwMode="auto">
                <a:xfrm>
                  <a:off x="0" y="0"/>
                  <a:ext cx="1717" cy="39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0" name="Rectangle 131"/>
              <p:cNvSpPr>
                <a:spLocks/>
              </p:cNvSpPr>
              <p:nvPr/>
            </p:nvSpPr>
            <p:spPr bwMode="auto">
              <a:xfrm>
                <a:off x="776" y="390"/>
                <a:ext cx="1461" cy="19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1100" b="1" dirty="0">
                    <a:solidFill>
                      <a:srgbClr val="E6E6E6"/>
                    </a:solidFill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Rel Homology Domain</a:t>
                </a:r>
              </a:p>
            </p:txBody>
          </p:sp>
          <p:sp>
            <p:nvSpPr>
              <p:cNvPr id="101" name="Rectangle 132"/>
              <p:cNvSpPr>
                <a:spLocks/>
              </p:cNvSpPr>
              <p:nvPr/>
            </p:nvSpPr>
            <p:spPr bwMode="auto">
              <a:xfrm>
                <a:off x="375" y="408"/>
                <a:ext cx="152" cy="18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1000" b="1"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1</a:t>
                </a:r>
              </a:p>
            </p:txBody>
          </p:sp>
          <p:sp>
            <p:nvSpPr>
              <p:cNvPr id="102" name="Rectangle 133"/>
              <p:cNvSpPr>
                <a:spLocks/>
              </p:cNvSpPr>
              <p:nvPr/>
            </p:nvSpPr>
            <p:spPr bwMode="auto">
              <a:xfrm>
                <a:off x="554" y="574"/>
                <a:ext cx="213" cy="18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1000" b="1"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19</a:t>
                </a:r>
              </a:p>
            </p:txBody>
          </p:sp>
          <p:sp>
            <p:nvSpPr>
              <p:cNvPr id="103" name="Rectangle 134"/>
              <p:cNvSpPr>
                <a:spLocks/>
              </p:cNvSpPr>
              <p:nvPr/>
            </p:nvSpPr>
            <p:spPr bwMode="auto">
              <a:xfrm>
                <a:off x="3778" y="467"/>
                <a:ext cx="301" cy="18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1000" b="1"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551</a:t>
                </a:r>
              </a:p>
            </p:txBody>
          </p:sp>
          <p:sp>
            <p:nvSpPr>
              <p:cNvPr id="104" name="Rectangle 135"/>
              <p:cNvSpPr>
                <a:spLocks/>
              </p:cNvSpPr>
              <p:nvPr/>
            </p:nvSpPr>
            <p:spPr bwMode="auto">
              <a:xfrm>
                <a:off x="2236" y="592"/>
                <a:ext cx="301" cy="18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1000" b="1"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301</a:t>
                </a:r>
              </a:p>
            </p:txBody>
          </p:sp>
          <p:sp>
            <p:nvSpPr>
              <p:cNvPr id="105" name="Rectangle 136"/>
              <p:cNvSpPr>
                <a:spLocks/>
              </p:cNvSpPr>
              <p:nvPr/>
            </p:nvSpPr>
            <p:spPr bwMode="auto">
              <a:xfrm>
                <a:off x="0" y="329"/>
                <a:ext cx="484" cy="33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1100" b="1"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RelA</a:t>
                </a:r>
              </a:p>
              <a:p>
                <a:pPr algn="ctr" defTabSz="642938" eaLnBrk="1" hangingPunct="1"/>
                <a:r>
                  <a:rPr lang="en-US" sz="1100" b="1"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(p65)</a:t>
                </a:r>
              </a:p>
            </p:txBody>
          </p:sp>
          <p:sp>
            <p:nvSpPr>
              <p:cNvPr id="106" name="AutoShape 137"/>
              <p:cNvSpPr>
                <a:spLocks/>
              </p:cNvSpPr>
              <p:nvPr/>
            </p:nvSpPr>
            <p:spPr bwMode="auto">
              <a:xfrm>
                <a:off x="3507" y="367"/>
                <a:ext cx="276" cy="227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5252" y="0"/>
                    </a:moveTo>
                    <a:lnTo>
                      <a:pt x="0" y="6326"/>
                    </a:lnTo>
                    <a:lnTo>
                      <a:pt x="0" y="15274"/>
                    </a:lnTo>
                    <a:lnTo>
                      <a:pt x="5252" y="21600"/>
                    </a:lnTo>
                    <a:lnTo>
                      <a:pt x="16348" y="21600"/>
                    </a:lnTo>
                    <a:lnTo>
                      <a:pt x="21600" y="15274"/>
                    </a:lnTo>
                    <a:lnTo>
                      <a:pt x="21600" y="6326"/>
                    </a:lnTo>
                    <a:lnTo>
                      <a:pt x="16348" y="0"/>
                    </a:lnTo>
                    <a:close/>
                    <a:moveTo>
                      <a:pt x="5252" y="0"/>
                    </a:moveTo>
                  </a:path>
                </a:pathLst>
              </a:custGeom>
              <a:gradFill rotWithShape="0">
                <a:gsLst>
                  <a:gs pos="0">
                    <a:srgbClr val="800080"/>
                  </a:gs>
                  <a:gs pos="100000">
                    <a:srgbClr val="3A053B"/>
                  </a:gs>
                </a:gsLst>
                <a:lin ang="5400000" scaled="1"/>
              </a:gradFill>
              <a:ln w="25400">
                <a:solidFill>
                  <a:srgbClr val="6E7A89"/>
                </a:solidFill>
                <a:miter lim="800000"/>
                <a:headEnd/>
                <a:tailEnd/>
              </a:ln>
              <a:effectLst>
                <a:outerShdw blurRad="63500" dist="38099" dir="2700000" algn="ctr" rotWithShape="0">
                  <a:srgbClr val="808080">
                    <a:alpha val="75000"/>
                  </a:srgbClr>
                </a:outerShdw>
              </a:effectLst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07" name="Rectangle 138"/>
              <p:cNvSpPr>
                <a:spLocks/>
              </p:cNvSpPr>
              <p:nvPr/>
            </p:nvSpPr>
            <p:spPr bwMode="auto">
              <a:xfrm>
                <a:off x="3421" y="386"/>
                <a:ext cx="455" cy="19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1100" b="1">
                    <a:solidFill>
                      <a:srgbClr val="FFCC66"/>
                    </a:solidFill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TA1</a:t>
                </a:r>
              </a:p>
            </p:txBody>
          </p:sp>
          <p:grpSp>
            <p:nvGrpSpPr>
              <p:cNvPr id="17" name="Group 139"/>
              <p:cNvGrpSpPr>
                <a:grpSpLocks/>
              </p:cNvGrpSpPr>
              <p:nvPr/>
            </p:nvGrpSpPr>
            <p:grpSpPr bwMode="auto">
              <a:xfrm>
                <a:off x="2737" y="365"/>
                <a:ext cx="741" cy="250"/>
                <a:chOff x="0" y="0"/>
                <a:chExt cx="741" cy="249"/>
              </a:xfrm>
            </p:grpSpPr>
            <p:sp>
              <p:nvSpPr>
                <p:cNvPr id="114" name="Rectangle 140"/>
                <p:cNvSpPr>
                  <a:spLocks/>
                </p:cNvSpPr>
                <p:nvPr/>
              </p:nvSpPr>
              <p:spPr bwMode="auto">
                <a:xfrm>
                  <a:off x="0" y="41"/>
                  <a:ext cx="741" cy="176"/>
                </a:xfrm>
                <a:prstGeom prst="rect">
                  <a:avLst/>
                </a:prstGeom>
                <a:gradFill rotWithShape="0">
                  <a:gsLst>
                    <a:gs pos="0">
                      <a:srgbClr val="800080"/>
                    </a:gs>
                    <a:gs pos="100000">
                      <a:srgbClr val="3A053B"/>
                    </a:gs>
                  </a:gsLst>
                  <a:lin ang="5400000" scaled="1"/>
                </a:gradFill>
                <a:ln w="12700">
                  <a:noFill/>
                  <a:miter lim="800000"/>
                  <a:headEnd/>
                  <a:tailEnd/>
                </a:ln>
                <a:effectLst>
                  <a:outerShdw blurRad="12700" dist="12700" dir="2700000" algn="ctr" rotWithShape="0">
                    <a:schemeClr val="bg2">
                      <a:alpha val="74998"/>
                    </a:schemeClr>
                  </a:outerShdw>
                </a:effectLst>
              </p:spPr>
              <p:txBody>
                <a:bodyPr lIns="0" tIns="0" rIns="0" bIns="0" anchor="ctr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>
                    <a:latin typeface="Arial" charset="0"/>
                    <a:ea typeface="ＭＳ Ｐゴシック" charset="-128"/>
                    <a:cs typeface="ＭＳ Ｐゴシック" charset="-128"/>
                  </a:endParaRPr>
                </a:p>
              </p:txBody>
            </p:sp>
            <p:grpSp>
              <p:nvGrpSpPr>
                <p:cNvPr id="18" name="Group 141"/>
                <p:cNvGrpSpPr>
                  <a:grpSpLocks/>
                </p:cNvGrpSpPr>
                <p:nvPr/>
              </p:nvGrpSpPr>
              <p:grpSpPr bwMode="auto">
                <a:xfrm>
                  <a:off x="62" y="0"/>
                  <a:ext cx="625" cy="249"/>
                  <a:chOff x="0" y="0"/>
                  <a:chExt cx="625" cy="249"/>
                </a:xfrm>
              </p:grpSpPr>
              <p:sp>
                <p:nvSpPr>
                  <p:cNvPr id="116" name="Rectangle 142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154" cy="24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80"/>
                      </a:gs>
                      <a:gs pos="100000">
                        <a:srgbClr val="3A053B"/>
                      </a:gs>
                    </a:gsLst>
                    <a:lin ang="5400000" scaled="1"/>
                  </a:gradFill>
                  <a:ln w="12700">
                    <a:noFill/>
                    <a:miter lim="800000"/>
                    <a:headEnd/>
                    <a:tailEnd/>
                  </a:ln>
                  <a:effectLst>
                    <a:outerShdw blurRad="12700" dist="12700" dir="2700000" algn="ctr" rotWithShape="0">
                      <a:schemeClr val="bg2">
                        <a:alpha val="74998"/>
                      </a:schemeClr>
                    </a:outerShdw>
                  </a:effectLst>
                </p:spPr>
                <p:txBody>
                  <a:bodyPr lIns="0" tIns="0" rIns="0" bIns="0" anchor="ctr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117" name="Rectangle 143"/>
                  <p:cNvSpPr>
                    <a:spLocks/>
                  </p:cNvSpPr>
                  <p:nvPr/>
                </p:nvSpPr>
                <p:spPr bwMode="auto">
                  <a:xfrm>
                    <a:off x="242" y="0"/>
                    <a:ext cx="154" cy="24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80"/>
                      </a:gs>
                      <a:gs pos="100000">
                        <a:srgbClr val="3A053B"/>
                      </a:gs>
                    </a:gsLst>
                    <a:lin ang="5400000" scaled="1"/>
                  </a:gradFill>
                  <a:ln w="12700">
                    <a:noFill/>
                    <a:miter lim="800000"/>
                    <a:headEnd/>
                    <a:tailEnd/>
                  </a:ln>
                  <a:effectLst>
                    <a:outerShdw blurRad="12700" dist="12700" dir="2700000" algn="ctr" rotWithShape="0">
                      <a:schemeClr val="bg2">
                        <a:alpha val="74998"/>
                      </a:schemeClr>
                    </a:outerShdw>
                  </a:effectLst>
                </p:spPr>
                <p:txBody>
                  <a:bodyPr lIns="0" tIns="0" rIns="0" bIns="0" anchor="ctr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118" name="Rectangle 144"/>
                  <p:cNvSpPr>
                    <a:spLocks/>
                  </p:cNvSpPr>
                  <p:nvPr/>
                </p:nvSpPr>
                <p:spPr bwMode="auto">
                  <a:xfrm>
                    <a:off x="471" y="0"/>
                    <a:ext cx="154" cy="249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800080"/>
                      </a:gs>
                      <a:gs pos="100000">
                        <a:srgbClr val="3A053B"/>
                      </a:gs>
                    </a:gsLst>
                    <a:lin ang="5400000" scaled="1"/>
                  </a:gradFill>
                  <a:ln w="12700">
                    <a:noFill/>
                    <a:miter lim="800000"/>
                    <a:headEnd/>
                    <a:tailEnd/>
                  </a:ln>
                  <a:effectLst>
                    <a:outerShdw blurRad="12700" dist="12700" dir="2700000" algn="ctr" rotWithShape="0">
                      <a:schemeClr val="bg2">
                        <a:alpha val="74998"/>
                      </a:schemeClr>
                    </a:outerShdw>
                  </a:effectLst>
                </p:spPr>
                <p:txBody>
                  <a:bodyPr lIns="0" tIns="0" rIns="0" bIns="0" anchor="ctr">
                    <a:prstTxWarp prst="textNoShape">
                      <a:avLst/>
                    </a:prstTxWarp>
                  </a:bodyPr>
                  <a:lstStyle/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p:grpSp>
          </p:grpSp>
          <p:sp>
            <p:nvSpPr>
              <p:cNvPr id="109" name="Rectangle 145"/>
              <p:cNvSpPr>
                <a:spLocks/>
              </p:cNvSpPr>
              <p:nvPr/>
            </p:nvSpPr>
            <p:spPr bwMode="auto">
              <a:xfrm>
                <a:off x="2931" y="397"/>
                <a:ext cx="353" cy="19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1100" b="1">
                    <a:solidFill>
                      <a:srgbClr val="FFCC66"/>
                    </a:solidFill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TA2</a:t>
                </a:r>
              </a:p>
            </p:txBody>
          </p:sp>
          <p:sp>
            <p:nvSpPr>
              <p:cNvPr id="110" name="Line 146"/>
              <p:cNvSpPr>
                <a:spLocks noChangeShapeType="1"/>
              </p:cNvSpPr>
              <p:nvPr/>
            </p:nvSpPr>
            <p:spPr bwMode="auto">
              <a:xfrm>
                <a:off x="3367" y="244"/>
                <a:ext cx="2" cy="1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Oval 147"/>
              <p:cNvSpPr>
                <a:spLocks/>
              </p:cNvSpPr>
              <p:nvPr/>
            </p:nvSpPr>
            <p:spPr bwMode="auto">
              <a:xfrm>
                <a:off x="3291" y="129"/>
                <a:ext cx="146" cy="146"/>
              </a:xfrm>
              <a:prstGeom prst="ellipse">
                <a:avLst/>
              </a:prstGeom>
              <a:solidFill>
                <a:srgbClr val="FFFF00"/>
              </a:solidFill>
              <a:ln w="25400">
                <a:solidFill>
                  <a:srgbClr val="6E7A89"/>
                </a:solidFill>
                <a:round/>
                <a:headEnd/>
                <a:tailEnd/>
              </a:ln>
              <a:effectLst>
                <a:outerShdw blurRad="12700" dist="12700" dir="2700000" algn="ctr" rotWithShape="0">
                  <a:schemeClr val="bg2">
                    <a:alpha val="74998"/>
                  </a:schemeClr>
                </a:outerShdw>
              </a:effectLst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12" name="Rectangle 148"/>
              <p:cNvSpPr>
                <a:spLocks/>
              </p:cNvSpPr>
              <p:nvPr/>
            </p:nvSpPr>
            <p:spPr bwMode="auto">
              <a:xfrm>
                <a:off x="3292" y="133"/>
                <a:ext cx="150" cy="15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800" b="1"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P</a:t>
                </a:r>
              </a:p>
            </p:txBody>
          </p:sp>
          <p:sp>
            <p:nvSpPr>
              <p:cNvPr id="113" name="Rectangle 149"/>
              <p:cNvSpPr>
                <a:spLocks/>
              </p:cNvSpPr>
              <p:nvPr/>
            </p:nvSpPr>
            <p:spPr bwMode="auto">
              <a:xfrm>
                <a:off x="3197" y="0"/>
                <a:ext cx="316" cy="15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 defTabSz="642938" eaLnBrk="1" hangingPunct="1"/>
                <a:r>
                  <a:rPr lang="en-US" sz="800" b="1">
                    <a:latin typeface="Helvetica" pitchFamily="27" charset="0"/>
                    <a:ea typeface="Helvetica" pitchFamily="27" charset="0"/>
                    <a:cs typeface="Helvetica" pitchFamily="27" charset="0"/>
                    <a:sym typeface="Helvetica" pitchFamily="27" charset="0"/>
                  </a:rPr>
                  <a:t>T505</a:t>
                </a:r>
              </a:p>
            </p:txBody>
          </p:sp>
        </p:grpSp>
        <p:sp>
          <p:nvSpPr>
            <p:cNvPr id="121" name="Line 150"/>
            <p:cNvSpPr>
              <a:spLocks noChangeShapeType="1"/>
            </p:cNvSpPr>
            <p:nvPr/>
          </p:nvSpPr>
          <p:spPr bwMode="auto">
            <a:xfrm flipH="1">
              <a:off x="3810432" y="2940538"/>
              <a:ext cx="2686050" cy="6191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151"/>
            <p:cNvSpPr>
              <a:spLocks noChangeShapeType="1"/>
            </p:cNvSpPr>
            <p:nvPr/>
          </p:nvSpPr>
          <p:spPr bwMode="auto">
            <a:xfrm flipH="1">
              <a:off x="6172632" y="2945301"/>
              <a:ext cx="393700" cy="817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134016" y="1184655"/>
            <a:ext cx="2527914" cy="5638976"/>
            <a:chOff x="1134016" y="1184655"/>
            <a:chExt cx="2527914" cy="5638976"/>
          </a:xfrm>
        </p:grpSpPr>
        <p:grpSp>
          <p:nvGrpSpPr>
            <p:cNvPr id="2" name="Group 86"/>
            <p:cNvGrpSpPr/>
            <p:nvPr/>
          </p:nvGrpSpPr>
          <p:grpSpPr>
            <a:xfrm>
              <a:off x="1433513" y="1184655"/>
              <a:ext cx="2228417" cy="4823707"/>
              <a:chOff x="1433513" y="1184655"/>
              <a:chExt cx="2228417" cy="4823707"/>
            </a:xfrm>
          </p:grpSpPr>
          <p:sp>
            <p:nvSpPr>
              <p:cNvPr id="7" name="Text Box 31"/>
              <p:cNvSpPr txBox="1">
                <a:spLocks noChangeArrowheads="1"/>
              </p:cNvSpPr>
              <p:nvPr/>
            </p:nvSpPr>
            <p:spPr bwMode="auto">
              <a:xfrm rot="17688215">
                <a:off x="1522784" y="5126282"/>
                <a:ext cx="54694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0" dirty="0"/>
                  <a:t>Fr 3-4</a:t>
                </a:r>
              </a:p>
            </p:txBody>
          </p:sp>
          <p:sp>
            <p:nvSpPr>
              <p:cNvPr id="8" name="Text Box 39"/>
              <p:cNvSpPr txBox="1">
                <a:spLocks noChangeArrowheads="1"/>
              </p:cNvSpPr>
              <p:nvPr/>
            </p:nvSpPr>
            <p:spPr bwMode="auto">
              <a:xfrm>
                <a:off x="1433513" y="4762988"/>
                <a:ext cx="100803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0" dirty="0"/>
                  <a:t>T505 Peptide</a:t>
                </a:r>
              </a:p>
            </p:txBody>
          </p:sp>
          <p:sp>
            <p:nvSpPr>
              <p:cNvPr id="9" name="Text Box 40"/>
              <p:cNvSpPr txBox="1">
                <a:spLocks noChangeArrowheads="1"/>
              </p:cNvSpPr>
              <p:nvPr/>
            </p:nvSpPr>
            <p:spPr bwMode="auto">
              <a:xfrm>
                <a:off x="2365375" y="4747113"/>
                <a:ext cx="76020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0"/>
                  <a:t>Scramble</a:t>
                </a:r>
              </a:p>
            </p:txBody>
          </p:sp>
          <p:pic>
            <p:nvPicPr>
              <p:cNvPr id="10" name="Picture 41"/>
              <p:cNvPicPr preferRelativeResize="0">
                <a:picLocks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525588" y="5507526"/>
                <a:ext cx="1439862" cy="2159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1" name="Text Box 43"/>
              <p:cNvSpPr txBox="1">
                <a:spLocks noChangeArrowheads="1"/>
              </p:cNvSpPr>
              <p:nvPr/>
            </p:nvSpPr>
            <p:spPr bwMode="auto">
              <a:xfrm>
                <a:off x="2937308" y="5328138"/>
                <a:ext cx="72462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b="0"/>
                  <a:t>WB:</a:t>
                </a:r>
              </a:p>
              <a:p>
                <a:pPr algn="ctr"/>
                <a:r>
                  <a:rPr lang="en-US" sz="1200" b="0"/>
                  <a:t>Mortalin</a:t>
                </a:r>
              </a:p>
            </p:txBody>
          </p:sp>
          <p:pic>
            <p:nvPicPr>
              <p:cNvPr id="12" name="Picture 4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812925" y="2081701"/>
                <a:ext cx="647700" cy="22939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Text Box 45"/>
              <p:cNvSpPr txBox="1">
                <a:spLocks noChangeArrowheads="1"/>
              </p:cNvSpPr>
              <p:nvPr/>
            </p:nvSpPr>
            <p:spPr bwMode="auto">
              <a:xfrm>
                <a:off x="1530350" y="2070588"/>
                <a:ext cx="365125" cy="22907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800" b="0" dirty="0" err="1"/>
                  <a:t>kDa</a:t>
                </a:r>
                <a:endParaRPr lang="en-US" sz="800" b="0" dirty="0"/>
              </a:p>
              <a:p>
                <a:pPr algn="ctr"/>
                <a:r>
                  <a:rPr lang="en-US" sz="800" b="0" dirty="0"/>
                  <a:t>191</a:t>
                </a:r>
              </a:p>
              <a:p>
                <a:pPr algn="ctr"/>
                <a:endParaRPr lang="en-US" sz="800" b="0" dirty="0"/>
              </a:p>
              <a:p>
                <a:pPr algn="ctr"/>
                <a:r>
                  <a:rPr lang="en-US" sz="800" b="0" dirty="0"/>
                  <a:t>97</a:t>
                </a:r>
              </a:p>
              <a:p>
                <a:pPr algn="ctr"/>
                <a:endParaRPr lang="en-US" sz="800" b="0" dirty="0"/>
              </a:p>
              <a:p>
                <a:pPr algn="ctr"/>
                <a:endParaRPr lang="en-US" sz="800" b="0" dirty="0"/>
              </a:p>
              <a:p>
                <a:pPr algn="ctr"/>
                <a:r>
                  <a:rPr lang="en-US" sz="800" b="0" dirty="0"/>
                  <a:t>64</a:t>
                </a:r>
              </a:p>
              <a:p>
                <a:pPr algn="ctr"/>
                <a:endParaRPr lang="en-US" sz="800" b="0" dirty="0"/>
              </a:p>
              <a:p>
                <a:pPr algn="ctr"/>
                <a:r>
                  <a:rPr lang="en-US" sz="800" b="0" dirty="0"/>
                  <a:t>51</a:t>
                </a:r>
              </a:p>
              <a:p>
                <a:pPr algn="ctr"/>
                <a:endParaRPr lang="en-US" sz="800" b="0" dirty="0"/>
              </a:p>
              <a:p>
                <a:pPr algn="ctr"/>
                <a:endParaRPr lang="en-US" sz="800" b="0" dirty="0"/>
              </a:p>
              <a:p>
                <a:pPr algn="ctr"/>
                <a:r>
                  <a:rPr lang="en-US" sz="800" b="0" dirty="0"/>
                  <a:t>39</a:t>
                </a:r>
                <a:endParaRPr lang="en-US" sz="400" b="0" dirty="0"/>
              </a:p>
              <a:p>
                <a:pPr algn="ctr"/>
                <a:endParaRPr lang="en-US" sz="400" b="0" dirty="0"/>
              </a:p>
              <a:p>
                <a:pPr algn="ctr"/>
                <a:endParaRPr lang="en-US" sz="800" b="0" dirty="0"/>
              </a:p>
              <a:p>
                <a:pPr algn="ctr"/>
                <a:r>
                  <a:rPr lang="en-US" sz="800" b="0" dirty="0"/>
                  <a:t>28</a:t>
                </a:r>
              </a:p>
              <a:p>
                <a:pPr algn="ctr"/>
                <a:endParaRPr lang="en-US" sz="800" b="0" dirty="0"/>
              </a:p>
              <a:p>
                <a:pPr algn="ctr"/>
                <a:r>
                  <a:rPr lang="en-US" sz="800" b="0" dirty="0"/>
                  <a:t>19</a:t>
                </a:r>
              </a:p>
              <a:p>
                <a:pPr algn="ctr"/>
                <a:endParaRPr lang="en-US" sz="400" b="0" dirty="0"/>
              </a:p>
              <a:p>
                <a:pPr algn="ctr"/>
                <a:r>
                  <a:rPr lang="en-US" sz="800" b="0" dirty="0"/>
                  <a:t>14</a:t>
                </a:r>
              </a:p>
            </p:txBody>
          </p:sp>
          <p:sp>
            <p:nvSpPr>
              <p:cNvPr id="14" name="Text Box 49"/>
              <p:cNvSpPr txBox="1">
                <a:spLocks noChangeArrowheads="1"/>
              </p:cNvSpPr>
              <p:nvPr/>
            </p:nvSpPr>
            <p:spPr bwMode="auto">
              <a:xfrm rot="17222077">
                <a:off x="2009084" y="1636814"/>
                <a:ext cx="76020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0"/>
                  <a:t>Scramble</a:t>
                </a:r>
              </a:p>
            </p:txBody>
          </p:sp>
          <p:sp>
            <p:nvSpPr>
              <p:cNvPr id="15" name="AutoShape 50"/>
              <p:cNvSpPr>
                <a:spLocks noChangeArrowheads="1"/>
              </p:cNvSpPr>
              <p:nvPr/>
            </p:nvSpPr>
            <p:spPr bwMode="auto">
              <a:xfrm rot="16200000">
                <a:off x="2439194" y="2850844"/>
                <a:ext cx="85725" cy="93663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>
                <a:prstTxWarp prst="textNoShape">
                  <a:avLst/>
                </a:prstTxWarp>
              </a:bodyPr>
              <a:lstStyle/>
              <a:p>
                <a:endParaRPr lang="en-US" sz="2400" b="0"/>
              </a:p>
            </p:txBody>
          </p:sp>
          <p:sp>
            <p:nvSpPr>
              <p:cNvPr id="16" name="Text Box 51"/>
              <p:cNvSpPr txBox="1">
                <a:spLocks noChangeArrowheads="1"/>
              </p:cNvSpPr>
              <p:nvPr/>
            </p:nvSpPr>
            <p:spPr bwMode="auto">
              <a:xfrm>
                <a:off x="2478088" y="2716723"/>
                <a:ext cx="90512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 b="0" dirty="0" err="1"/>
                  <a:t>Mortalin</a:t>
                </a:r>
                <a:endParaRPr lang="en-US" sz="1600" b="0" dirty="0"/>
              </a:p>
            </p:txBody>
          </p:sp>
          <p:sp>
            <p:nvSpPr>
              <p:cNvPr id="19" name="Text Box 31"/>
              <p:cNvSpPr txBox="1">
                <a:spLocks noChangeArrowheads="1"/>
              </p:cNvSpPr>
              <p:nvPr/>
            </p:nvSpPr>
            <p:spPr bwMode="auto">
              <a:xfrm rot="17688215">
                <a:off x="1814885" y="5127869"/>
                <a:ext cx="54694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0"/>
                  <a:t>Fr 5-6</a:t>
                </a:r>
              </a:p>
            </p:txBody>
          </p:sp>
          <p:sp>
            <p:nvSpPr>
              <p:cNvPr id="20" name="Text Box 31"/>
              <p:cNvSpPr txBox="1">
                <a:spLocks noChangeArrowheads="1"/>
              </p:cNvSpPr>
              <p:nvPr/>
            </p:nvSpPr>
            <p:spPr bwMode="auto">
              <a:xfrm rot="17688215">
                <a:off x="2253034" y="5126282"/>
                <a:ext cx="54694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0"/>
                  <a:t>Fr 3-4</a:t>
                </a:r>
              </a:p>
            </p:txBody>
          </p:sp>
          <p:sp>
            <p:nvSpPr>
              <p:cNvPr id="21" name="Text Box 31"/>
              <p:cNvSpPr txBox="1">
                <a:spLocks noChangeArrowheads="1"/>
              </p:cNvSpPr>
              <p:nvPr/>
            </p:nvSpPr>
            <p:spPr bwMode="auto">
              <a:xfrm rot="17688215">
                <a:off x="2545135" y="5127869"/>
                <a:ext cx="54694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0"/>
                  <a:t>Fr 5-6</a:t>
                </a:r>
              </a:p>
            </p:txBody>
          </p:sp>
          <p:sp>
            <p:nvSpPr>
              <p:cNvPr id="22" name="TextBox 77"/>
              <p:cNvSpPr txBox="1">
                <a:spLocks noChangeArrowheads="1"/>
              </p:cNvSpPr>
              <p:nvPr/>
            </p:nvSpPr>
            <p:spPr bwMode="auto">
              <a:xfrm>
                <a:off x="1841500" y="5731363"/>
                <a:ext cx="80502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0" dirty="0"/>
                  <a:t>HeLa cells</a:t>
                </a:r>
              </a:p>
            </p:txBody>
          </p:sp>
          <p:sp>
            <p:nvSpPr>
              <p:cNvPr id="23" name="TextBox 83"/>
              <p:cNvSpPr txBox="1">
                <a:spLocks noChangeArrowheads="1"/>
              </p:cNvSpPr>
              <p:nvPr/>
            </p:nvSpPr>
            <p:spPr bwMode="auto">
              <a:xfrm>
                <a:off x="1739900" y="4359763"/>
                <a:ext cx="84029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0" dirty="0"/>
                  <a:t>HeLa cells </a:t>
                </a:r>
              </a:p>
            </p:txBody>
          </p:sp>
          <p:cxnSp>
            <p:nvCxnSpPr>
              <p:cNvPr id="24" name="Straight Connector 84"/>
              <p:cNvCxnSpPr>
                <a:cxnSpLocks noChangeShapeType="1"/>
              </p:cNvCxnSpPr>
              <p:nvPr/>
            </p:nvCxnSpPr>
            <p:spPr bwMode="auto">
              <a:xfrm>
                <a:off x="1525588" y="4993176"/>
                <a:ext cx="739775" cy="63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" name="Straight Connector 88"/>
              <p:cNvCxnSpPr>
                <a:cxnSpLocks noChangeShapeType="1"/>
              </p:cNvCxnSpPr>
              <p:nvPr/>
            </p:nvCxnSpPr>
            <p:spPr bwMode="auto">
              <a:xfrm>
                <a:off x="2357438" y="4999526"/>
                <a:ext cx="739775" cy="63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26" name="Text Box 48"/>
              <p:cNvSpPr txBox="1">
                <a:spLocks noChangeArrowheads="1"/>
              </p:cNvSpPr>
              <p:nvPr/>
            </p:nvSpPr>
            <p:spPr bwMode="auto">
              <a:xfrm rot="17150736">
                <a:off x="1662728" y="1550172"/>
                <a:ext cx="100803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b="0" dirty="0"/>
                  <a:t>T505 Peptide</a:t>
                </a:r>
              </a:p>
            </p:txBody>
          </p:sp>
        </p:grpSp>
        <p:sp>
          <p:nvSpPr>
            <p:cNvPr id="135" name="Text Box 518"/>
            <p:cNvSpPr txBox="1">
              <a:spLocks noChangeArrowheads="1"/>
            </p:cNvSpPr>
            <p:nvPr/>
          </p:nvSpPr>
          <p:spPr bwMode="auto">
            <a:xfrm>
              <a:off x="1134016" y="5992634"/>
              <a:ext cx="233918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sz="1600" dirty="0" err="1"/>
                <a:t>Mortalin</a:t>
              </a:r>
              <a:r>
                <a:rPr lang="en-US" sz="1600" dirty="0"/>
                <a:t> (</a:t>
              </a:r>
              <a:r>
                <a:rPr lang="en-US" sz="1600" dirty="0" smtClean="0"/>
                <a:t>mtHSP70) binds </a:t>
              </a:r>
              <a:r>
                <a:rPr lang="en-US" sz="1600" dirty="0"/>
                <a:t>to the </a:t>
              </a:r>
              <a:r>
                <a:rPr lang="en-US" sz="1600" dirty="0" err="1"/>
                <a:t>RelA</a:t>
              </a:r>
              <a:r>
                <a:rPr lang="en-US" sz="1600" dirty="0"/>
                <a:t> T505 region</a:t>
              </a:r>
            </a:p>
          </p:txBody>
        </p:sp>
      </p:grpSp>
      <p:grpSp>
        <p:nvGrpSpPr>
          <p:cNvPr id="27" name="Group 153"/>
          <p:cNvGrpSpPr/>
          <p:nvPr/>
        </p:nvGrpSpPr>
        <p:grpSpPr>
          <a:xfrm>
            <a:off x="1618842" y="2724638"/>
            <a:ext cx="960845" cy="374937"/>
            <a:chOff x="1618842" y="2724638"/>
            <a:chExt cx="960845" cy="374937"/>
          </a:xfrm>
        </p:grpSpPr>
        <p:cxnSp>
          <p:nvCxnSpPr>
            <p:cNvPr id="146" name="Straight Connector 145"/>
            <p:cNvCxnSpPr/>
            <p:nvPr/>
          </p:nvCxnSpPr>
          <p:spPr>
            <a:xfrm>
              <a:off x="1618842" y="2728225"/>
              <a:ext cx="949318" cy="1925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>
              <a:off x="1630369" y="3097647"/>
              <a:ext cx="949318" cy="1925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 rot="5400000">
              <a:off x="1444695" y="2913899"/>
              <a:ext cx="371350" cy="1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 rot="5400000">
              <a:off x="2389759" y="2910312"/>
              <a:ext cx="371350" cy="1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36" name="Group 135"/>
          <p:cNvGrpSpPr/>
          <p:nvPr/>
        </p:nvGrpSpPr>
        <p:grpSpPr>
          <a:xfrm>
            <a:off x="3287171" y="1056971"/>
            <a:ext cx="5321300" cy="4745613"/>
            <a:chOff x="4435474" y="2010092"/>
            <a:chExt cx="5321300" cy="4745613"/>
          </a:xfrm>
        </p:grpSpPr>
        <p:sp>
          <p:nvSpPr>
            <p:cNvPr id="137" name="Text Box 839"/>
            <p:cNvSpPr txBox="1">
              <a:spLocks noChangeArrowheads="1"/>
            </p:cNvSpPr>
            <p:nvPr/>
          </p:nvSpPr>
          <p:spPr bwMode="auto">
            <a:xfrm>
              <a:off x="4435474" y="6170930"/>
              <a:ext cx="53213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sz="1600" dirty="0"/>
                <a:t>Mutation of </a:t>
              </a:r>
              <a:r>
                <a:rPr lang="en-US" sz="1600" dirty="0" err="1"/>
                <a:t>RelA</a:t>
              </a:r>
              <a:r>
                <a:rPr lang="en-US" sz="1600" dirty="0"/>
                <a:t> at T505 impairs binding of </a:t>
              </a:r>
              <a:r>
                <a:rPr lang="en-US" sz="1600" dirty="0" err="1"/>
                <a:t>RelA</a:t>
              </a:r>
              <a:r>
                <a:rPr lang="en-US" sz="1600" dirty="0"/>
                <a:t> to </a:t>
              </a:r>
              <a:r>
                <a:rPr lang="en-US" sz="1600" dirty="0" err="1"/>
                <a:t>Mortalin</a:t>
              </a:r>
              <a:endParaRPr lang="en-US" sz="1600" dirty="0"/>
            </a:p>
          </p:txBody>
        </p:sp>
        <p:pic>
          <p:nvPicPr>
            <p:cNvPr id="138" name="Picture 137"/>
            <p:cNvPicPr preferRelativeResize="0"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0624" y="5326380"/>
              <a:ext cx="2311400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9" name="Text Box 138"/>
            <p:cNvSpPr txBox="1">
              <a:spLocks noChangeArrowheads="1"/>
            </p:cNvSpPr>
            <p:nvPr/>
          </p:nvSpPr>
          <p:spPr bwMode="auto">
            <a:xfrm>
              <a:off x="8564049" y="5077804"/>
              <a:ext cx="72968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sz="1200" dirty="0"/>
                <a:t>WB:</a:t>
              </a:r>
            </a:p>
            <a:p>
              <a:pPr algn="ctr"/>
              <a:r>
                <a:rPr lang="en-US" sz="1200" dirty="0" err="1"/>
                <a:t>RelA</a:t>
              </a:r>
              <a:endParaRPr lang="en-US" sz="1200" dirty="0"/>
            </a:p>
            <a:p>
              <a:pPr algn="ctr"/>
              <a:endParaRPr lang="en-US" sz="1200" dirty="0"/>
            </a:p>
            <a:p>
              <a:pPr algn="ctr"/>
              <a:r>
                <a:rPr lang="en-US" sz="1200" dirty="0" err="1"/>
                <a:t>Mortalin</a:t>
              </a:r>
              <a:endParaRPr lang="en-US" sz="1200" dirty="0"/>
            </a:p>
          </p:txBody>
        </p:sp>
        <p:pic>
          <p:nvPicPr>
            <p:cNvPr id="140" name="Picture 156"/>
            <p:cNvPicPr preferRelativeResize="0"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7774" y="5326380"/>
              <a:ext cx="1155700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1" name="Picture 202"/>
            <p:cNvPicPr preferRelativeResize="0"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5387" y="5654992"/>
              <a:ext cx="2311400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2" name="Picture 157"/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2537" y="5653405"/>
              <a:ext cx="1155700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" name="Text Box 89"/>
            <p:cNvSpPr txBox="1">
              <a:spLocks noChangeArrowheads="1"/>
            </p:cNvSpPr>
            <p:nvPr/>
          </p:nvSpPr>
          <p:spPr bwMode="auto">
            <a:xfrm rot="17415827">
              <a:off x="6215856" y="4919186"/>
              <a:ext cx="5603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mIgG</a:t>
              </a:r>
            </a:p>
          </p:txBody>
        </p:sp>
        <p:sp>
          <p:nvSpPr>
            <p:cNvPr id="144" name="Text Box 96"/>
            <p:cNvSpPr txBox="1">
              <a:spLocks noChangeArrowheads="1"/>
            </p:cNvSpPr>
            <p:nvPr/>
          </p:nvSpPr>
          <p:spPr bwMode="auto">
            <a:xfrm>
              <a:off x="7383462" y="4254817"/>
              <a:ext cx="3730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 dirty="0"/>
                <a:t>IP:</a:t>
              </a:r>
            </a:p>
          </p:txBody>
        </p:sp>
        <p:sp>
          <p:nvSpPr>
            <p:cNvPr id="145" name="Line 107"/>
            <p:cNvSpPr>
              <a:spLocks noChangeShapeType="1"/>
            </p:cNvSpPr>
            <p:nvPr/>
          </p:nvSpPr>
          <p:spPr bwMode="auto">
            <a:xfrm>
              <a:off x="6330949" y="4518342"/>
              <a:ext cx="2311400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8" name="Text Box 108"/>
            <p:cNvSpPr txBox="1">
              <a:spLocks noChangeArrowheads="1"/>
            </p:cNvSpPr>
            <p:nvPr/>
          </p:nvSpPr>
          <p:spPr bwMode="auto">
            <a:xfrm>
              <a:off x="6457949" y="4519930"/>
              <a:ext cx="450850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Null</a:t>
              </a:r>
            </a:p>
          </p:txBody>
        </p:sp>
        <p:sp>
          <p:nvSpPr>
            <p:cNvPr id="150" name="Text Box 110"/>
            <p:cNvSpPr txBox="1">
              <a:spLocks noChangeArrowheads="1"/>
            </p:cNvSpPr>
            <p:nvPr/>
          </p:nvSpPr>
          <p:spPr bwMode="auto">
            <a:xfrm>
              <a:off x="7607299" y="4521517"/>
              <a:ext cx="633413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 dirty="0"/>
                <a:t>T505A</a:t>
              </a:r>
            </a:p>
          </p:txBody>
        </p:sp>
        <p:sp>
          <p:nvSpPr>
            <p:cNvPr id="151" name="Text Box 111"/>
            <p:cNvSpPr txBox="1">
              <a:spLocks noChangeArrowheads="1"/>
            </p:cNvSpPr>
            <p:nvPr/>
          </p:nvSpPr>
          <p:spPr bwMode="auto">
            <a:xfrm>
              <a:off x="8159749" y="4521517"/>
              <a:ext cx="6477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T505D</a:t>
              </a:r>
            </a:p>
          </p:txBody>
        </p:sp>
        <p:sp>
          <p:nvSpPr>
            <p:cNvPr id="153" name="Text Box 147"/>
            <p:cNvSpPr txBox="1">
              <a:spLocks noChangeArrowheads="1"/>
            </p:cNvSpPr>
            <p:nvPr/>
          </p:nvSpPr>
          <p:spPr bwMode="auto">
            <a:xfrm>
              <a:off x="5289549" y="4488180"/>
              <a:ext cx="831850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IP Inputs:</a:t>
              </a:r>
            </a:p>
          </p:txBody>
        </p:sp>
        <p:sp>
          <p:nvSpPr>
            <p:cNvPr id="154" name="Text Box 13"/>
            <p:cNvSpPr txBox="1">
              <a:spLocks noChangeArrowheads="1"/>
            </p:cNvSpPr>
            <p:nvPr/>
          </p:nvSpPr>
          <p:spPr bwMode="auto">
            <a:xfrm rot="17258244">
              <a:off x="5029199" y="4931092"/>
              <a:ext cx="449263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Null</a:t>
              </a:r>
            </a:p>
          </p:txBody>
        </p:sp>
        <p:sp>
          <p:nvSpPr>
            <p:cNvPr id="155" name="Text Box 13"/>
            <p:cNvSpPr txBox="1">
              <a:spLocks noChangeArrowheads="1"/>
            </p:cNvSpPr>
            <p:nvPr/>
          </p:nvSpPr>
          <p:spPr bwMode="auto">
            <a:xfrm rot="17258244">
              <a:off x="5289549" y="4926330"/>
              <a:ext cx="5175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RelA</a:t>
              </a:r>
            </a:p>
          </p:txBody>
        </p:sp>
        <p:sp>
          <p:nvSpPr>
            <p:cNvPr id="156" name="Text Box 13"/>
            <p:cNvSpPr txBox="1">
              <a:spLocks noChangeArrowheads="1"/>
            </p:cNvSpPr>
            <p:nvPr/>
          </p:nvSpPr>
          <p:spPr bwMode="auto">
            <a:xfrm rot="17258244">
              <a:off x="5522912" y="4900930"/>
              <a:ext cx="633412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T505A</a:t>
              </a:r>
            </a:p>
          </p:txBody>
        </p:sp>
        <p:sp>
          <p:nvSpPr>
            <p:cNvPr id="157" name="Text Box 13"/>
            <p:cNvSpPr txBox="1">
              <a:spLocks noChangeArrowheads="1"/>
            </p:cNvSpPr>
            <p:nvPr/>
          </p:nvSpPr>
          <p:spPr bwMode="auto">
            <a:xfrm rot="17258244">
              <a:off x="5784056" y="4901723"/>
              <a:ext cx="6461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T505D</a:t>
              </a:r>
            </a:p>
          </p:txBody>
        </p:sp>
        <p:sp>
          <p:nvSpPr>
            <p:cNvPr id="158" name="Text Box 89"/>
            <p:cNvSpPr txBox="1">
              <a:spLocks noChangeArrowheads="1"/>
            </p:cNvSpPr>
            <p:nvPr/>
          </p:nvSpPr>
          <p:spPr bwMode="auto">
            <a:xfrm rot="17415827">
              <a:off x="6434931" y="4865211"/>
              <a:ext cx="7318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Mortalin</a:t>
              </a:r>
            </a:p>
          </p:txBody>
        </p:sp>
        <p:sp>
          <p:nvSpPr>
            <p:cNvPr id="159" name="Text Box 89"/>
            <p:cNvSpPr txBox="1">
              <a:spLocks noChangeArrowheads="1"/>
            </p:cNvSpPr>
            <p:nvPr/>
          </p:nvSpPr>
          <p:spPr bwMode="auto">
            <a:xfrm rot="17415827">
              <a:off x="6730206" y="4919186"/>
              <a:ext cx="56038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mIgG</a:t>
              </a:r>
            </a:p>
          </p:txBody>
        </p:sp>
        <p:sp>
          <p:nvSpPr>
            <p:cNvPr id="160" name="Text Box 89"/>
            <p:cNvSpPr txBox="1">
              <a:spLocks noChangeArrowheads="1"/>
            </p:cNvSpPr>
            <p:nvPr/>
          </p:nvSpPr>
          <p:spPr bwMode="auto">
            <a:xfrm rot="17415827">
              <a:off x="6949281" y="4865211"/>
              <a:ext cx="7318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Mortalin</a:t>
              </a:r>
            </a:p>
          </p:txBody>
        </p:sp>
        <p:sp>
          <p:nvSpPr>
            <p:cNvPr id="161" name="Text Box 89"/>
            <p:cNvSpPr txBox="1">
              <a:spLocks noChangeArrowheads="1"/>
            </p:cNvSpPr>
            <p:nvPr/>
          </p:nvSpPr>
          <p:spPr bwMode="auto">
            <a:xfrm rot="17415827">
              <a:off x="7402512" y="4918392"/>
              <a:ext cx="560387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mIgG</a:t>
              </a:r>
            </a:p>
          </p:txBody>
        </p:sp>
        <p:sp>
          <p:nvSpPr>
            <p:cNvPr id="162" name="Text Box 89"/>
            <p:cNvSpPr txBox="1">
              <a:spLocks noChangeArrowheads="1"/>
            </p:cNvSpPr>
            <p:nvPr/>
          </p:nvSpPr>
          <p:spPr bwMode="auto">
            <a:xfrm rot="17415827">
              <a:off x="7650956" y="4865211"/>
              <a:ext cx="7318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Mortalin</a:t>
              </a:r>
            </a:p>
          </p:txBody>
        </p:sp>
        <p:sp>
          <p:nvSpPr>
            <p:cNvPr id="163" name="Text Box 89"/>
            <p:cNvSpPr txBox="1">
              <a:spLocks noChangeArrowheads="1"/>
            </p:cNvSpPr>
            <p:nvPr/>
          </p:nvSpPr>
          <p:spPr bwMode="auto">
            <a:xfrm rot="17415827">
              <a:off x="7931149" y="4918393"/>
              <a:ext cx="560387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mIgG</a:t>
              </a:r>
            </a:p>
          </p:txBody>
        </p:sp>
        <p:sp>
          <p:nvSpPr>
            <p:cNvPr id="164" name="Text Box 89"/>
            <p:cNvSpPr txBox="1">
              <a:spLocks noChangeArrowheads="1"/>
            </p:cNvSpPr>
            <p:nvPr/>
          </p:nvSpPr>
          <p:spPr bwMode="auto">
            <a:xfrm rot="17415827">
              <a:off x="8135143" y="4865211"/>
              <a:ext cx="7318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/>
                <a:t>Mortalin</a:t>
              </a:r>
            </a:p>
          </p:txBody>
        </p:sp>
        <p:sp>
          <p:nvSpPr>
            <p:cNvPr id="165" name="Text Box 920"/>
            <p:cNvSpPr txBox="1">
              <a:spLocks noChangeArrowheads="1"/>
            </p:cNvSpPr>
            <p:nvPr/>
          </p:nvSpPr>
          <p:spPr bwMode="auto">
            <a:xfrm>
              <a:off x="4711699" y="3537267"/>
              <a:ext cx="486727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sz="1600" dirty="0" err="1"/>
                <a:t>Mortalin</a:t>
              </a:r>
              <a:r>
                <a:rPr lang="en-US" sz="1600" dirty="0"/>
                <a:t> binds to endogenous </a:t>
              </a:r>
              <a:r>
                <a:rPr lang="en-US" sz="1600" dirty="0" err="1"/>
                <a:t>RelA</a:t>
              </a:r>
              <a:r>
                <a:rPr lang="en-US" sz="1600" dirty="0"/>
                <a:t> in</a:t>
              </a:r>
            </a:p>
            <a:p>
              <a:pPr algn="ctr"/>
              <a:r>
                <a:rPr lang="en-US" sz="1600" dirty="0"/>
                <a:t>U-2 OS  and 293 cells</a:t>
              </a:r>
            </a:p>
          </p:txBody>
        </p:sp>
        <p:sp>
          <p:nvSpPr>
            <p:cNvPr id="166" name="TextBox 89"/>
            <p:cNvSpPr txBox="1">
              <a:spLocks noChangeArrowheads="1"/>
            </p:cNvSpPr>
            <p:nvPr/>
          </p:nvSpPr>
          <p:spPr bwMode="auto">
            <a:xfrm>
              <a:off x="5948362" y="5901055"/>
              <a:ext cx="21526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sz="1200" dirty="0" err="1"/>
                <a:t>RelA</a:t>
              </a:r>
              <a:r>
                <a:rPr lang="en-US" sz="1200" dirty="0"/>
                <a:t> reconstituted MEF cells</a:t>
              </a:r>
            </a:p>
          </p:txBody>
        </p:sp>
        <p:pic>
          <p:nvPicPr>
            <p:cNvPr id="167" name="Picture 129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1087" y="2075180"/>
              <a:ext cx="2292350" cy="139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8" name="Picture 129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1512" y="2010092"/>
              <a:ext cx="2557462" cy="155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8" name="Title 1"/>
          <p:cNvSpPr txBox="1">
            <a:spLocks/>
          </p:cNvSpPr>
          <p:nvPr/>
        </p:nvSpPr>
        <p:spPr>
          <a:xfrm>
            <a:off x="457200" y="15326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/>
              <a:t>RelA</a:t>
            </a:r>
            <a:r>
              <a:rPr lang="en-US" sz="3200" dirty="0" smtClean="0"/>
              <a:t> interacts with mitochondrial HSP70, </a:t>
            </a:r>
            <a:r>
              <a:rPr lang="en-US" sz="3200" dirty="0" err="1" smtClean="0"/>
              <a:t>Mortalin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8257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6"/>
          <p:cNvGrpSpPr/>
          <p:nvPr/>
        </p:nvGrpSpPr>
        <p:grpSpPr>
          <a:xfrm>
            <a:off x="691006" y="2207462"/>
            <a:ext cx="2920743" cy="2477274"/>
            <a:chOff x="3817938" y="6270625"/>
            <a:chExt cx="2920743" cy="2477274"/>
          </a:xfrm>
        </p:grpSpPr>
        <p:sp>
          <p:nvSpPr>
            <p:cNvPr id="90" name="Text Box 11"/>
            <p:cNvSpPr txBox="1">
              <a:spLocks noChangeArrowheads="1"/>
            </p:cNvSpPr>
            <p:nvPr/>
          </p:nvSpPr>
          <p:spPr bwMode="auto">
            <a:xfrm>
              <a:off x="4022725" y="6270625"/>
              <a:ext cx="85722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/>
                <a:t>Cytoplasm</a:t>
              </a:r>
            </a:p>
          </p:txBody>
        </p:sp>
        <p:sp>
          <p:nvSpPr>
            <p:cNvPr id="91" name="Text Box 12"/>
            <p:cNvSpPr txBox="1">
              <a:spLocks noChangeArrowheads="1"/>
            </p:cNvSpPr>
            <p:nvPr/>
          </p:nvSpPr>
          <p:spPr bwMode="auto">
            <a:xfrm>
              <a:off x="5073650" y="6291263"/>
              <a:ext cx="105843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/>
                <a:t>Mitochondria</a:t>
              </a:r>
            </a:p>
          </p:txBody>
        </p:sp>
        <p:sp>
          <p:nvSpPr>
            <p:cNvPr id="92" name="Text Box 13"/>
            <p:cNvSpPr txBox="1">
              <a:spLocks noChangeArrowheads="1"/>
            </p:cNvSpPr>
            <p:nvPr/>
          </p:nvSpPr>
          <p:spPr bwMode="auto">
            <a:xfrm rot="17258244">
              <a:off x="3812502" y="6686958"/>
              <a:ext cx="43473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 dirty="0"/>
                <a:t>Null</a:t>
              </a:r>
            </a:p>
          </p:txBody>
        </p:sp>
        <p:sp>
          <p:nvSpPr>
            <p:cNvPr id="93" name="Text Box 22"/>
            <p:cNvSpPr txBox="1">
              <a:spLocks noChangeArrowheads="1"/>
            </p:cNvSpPr>
            <p:nvPr/>
          </p:nvSpPr>
          <p:spPr bwMode="auto">
            <a:xfrm>
              <a:off x="5967316" y="6597409"/>
              <a:ext cx="771365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0" dirty="0"/>
                <a:t>WB:</a:t>
              </a:r>
            </a:p>
            <a:p>
              <a:pPr algn="ctr"/>
              <a:endParaRPr lang="en-US" sz="800" b="0" dirty="0" smtClean="0"/>
            </a:p>
            <a:p>
              <a:pPr algn="ctr"/>
              <a:r>
                <a:rPr lang="en-US" sz="1200" b="0" dirty="0" err="1" smtClean="0"/>
                <a:t>RelA</a:t>
              </a:r>
              <a:endParaRPr lang="en-US" sz="1200" b="0" dirty="0"/>
            </a:p>
            <a:p>
              <a:pPr algn="ctr"/>
              <a:endParaRPr lang="en-US" sz="1200" b="0" dirty="0"/>
            </a:p>
            <a:p>
              <a:pPr algn="ctr"/>
              <a:r>
                <a:rPr lang="en-US" sz="1200" b="0" dirty="0" err="1"/>
                <a:t>Mortalin</a:t>
              </a:r>
              <a:endParaRPr lang="en-US" sz="1200" b="0" dirty="0"/>
            </a:p>
            <a:p>
              <a:pPr algn="ctr"/>
              <a:endParaRPr lang="en-US" sz="1200" b="0" dirty="0"/>
            </a:p>
            <a:p>
              <a:pPr algn="ctr"/>
              <a:r>
                <a:rPr lang="en-US" sz="1200" b="0" dirty="0"/>
                <a:t>VDAC</a:t>
              </a:r>
            </a:p>
            <a:p>
              <a:pPr algn="ctr"/>
              <a:endParaRPr lang="en-US" sz="800" b="0" dirty="0"/>
            </a:p>
            <a:p>
              <a:pPr algn="ctr"/>
              <a:r>
                <a:rPr lang="en-US" sz="1200" b="0" dirty="0">
                  <a:sym typeface="Symbol" pitchFamily="27" charset="2"/>
                </a:rPr>
                <a:t>-tubulin</a:t>
              </a:r>
            </a:p>
            <a:p>
              <a:pPr algn="ctr"/>
              <a:endParaRPr lang="en-US" sz="800" b="0" dirty="0">
                <a:sym typeface="Symbol" pitchFamily="27" charset="2"/>
              </a:endParaRPr>
            </a:p>
            <a:p>
              <a:pPr algn="ctr"/>
              <a:r>
                <a:rPr lang="en-US" sz="1200" b="0" dirty="0" err="1">
                  <a:sym typeface="Symbol" pitchFamily="27" charset="2"/>
                </a:rPr>
                <a:t>BiP</a:t>
              </a:r>
              <a:endParaRPr lang="en-US" sz="1200" b="0" dirty="0"/>
            </a:p>
          </p:txBody>
        </p:sp>
        <p:pic>
          <p:nvPicPr>
            <p:cNvPr id="94" name="Picture 26"/>
            <p:cNvPicPr preferRelativeResize="0"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38575" y="6989763"/>
              <a:ext cx="2160588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95" name="Picture 124"/>
            <p:cNvPicPr preferRelativeResize="0"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25875" y="7929563"/>
              <a:ext cx="2160588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96" name="Picture 128"/>
            <p:cNvPicPr preferRelativeResize="0"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48100" y="7300913"/>
              <a:ext cx="2160588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97" name="Picture 132"/>
            <p:cNvPicPr preferRelativeResize="0"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35400" y="7608888"/>
              <a:ext cx="2160588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98" name="Picture 139"/>
            <p:cNvPicPr preferRelativeResize="0"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817938" y="8256588"/>
              <a:ext cx="2160587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99" name="Text Box 13"/>
            <p:cNvSpPr txBox="1">
              <a:spLocks noChangeArrowheads="1"/>
            </p:cNvSpPr>
            <p:nvPr/>
          </p:nvSpPr>
          <p:spPr bwMode="auto">
            <a:xfrm rot="17258244">
              <a:off x="4062915" y="6657589"/>
              <a:ext cx="4673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RelA</a:t>
              </a:r>
            </a:p>
          </p:txBody>
        </p:sp>
        <p:sp>
          <p:nvSpPr>
            <p:cNvPr id="100" name="Text Box 13"/>
            <p:cNvSpPr txBox="1">
              <a:spLocks noChangeArrowheads="1"/>
            </p:cNvSpPr>
            <p:nvPr/>
          </p:nvSpPr>
          <p:spPr bwMode="auto">
            <a:xfrm rot="17258244">
              <a:off x="4245161" y="6609170"/>
              <a:ext cx="58541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T505A</a:t>
              </a:r>
            </a:p>
          </p:txBody>
        </p:sp>
        <p:sp>
          <p:nvSpPr>
            <p:cNvPr id="101" name="Text Box 13"/>
            <p:cNvSpPr txBox="1">
              <a:spLocks noChangeArrowheads="1"/>
            </p:cNvSpPr>
            <p:nvPr/>
          </p:nvSpPr>
          <p:spPr bwMode="auto">
            <a:xfrm rot="17258244">
              <a:off x="4456907" y="6559163"/>
              <a:ext cx="6731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T505D</a:t>
              </a:r>
            </a:p>
          </p:txBody>
        </p:sp>
        <p:sp>
          <p:nvSpPr>
            <p:cNvPr id="102" name="Text Box 13"/>
            <p:cNvSpPr txBox="1">
              <a:spLocks noChangeArrowheads="1"/>
            </p:cNvSpPr>
            <p:nvPr/>
          </p:nvSpPr>
          <p:spPr bwMode="auto">
            <a:xfrm rot="17258244">
              <a:off x="4930102" y="6686958"/>
              <a:ext cx="43473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Null</a:t>
              </a:r>
            </a:p>
          </p:txBody>
        </p:sp>
        <p:sp>
          <p:nvSpPr>
            <p:cNvPr id="103" name="Text Box 13"/>
            <p:cNvSpPr txBox="1">
              <a:spLocks noChangeArrowheads="1"/>
            </p:cNvSpPr>
            <p:nvPr/>
          </p:nvSpPr>
          <p:spPr bwMode="auto">
            <a:xfrm rot="17258244">
              <a:off x="5180515" y="6657589"/>
              <a:ext cx="46730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RelA</a:t>
              </a:r>
            </a:p>
          </p:txBody>
        </p:sp>
        <p:sp>
          <p:nvSpPr>
            <p:cNvPr id="104" name="Text Box 13"/>
            <p:cNvSpPr txBox="1">
              <a:spLocks noChangeArrowheads="1"/>
            </p:cNvSpPr>
            <p:nvPr/>
          </p:nvSpPr>
          <p:spPr bwMode="auto">
            <a:xfrm rot="17258244">
              <a:off x="5362761" y="6609170"/>
              <a:ext cx="58541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T505A</a:t>
              </a:r>
            </a:p>
          </p:txBody>
        </p:sp>
        <p:sp>
          <p:nvSpPr>
            <p:cNvPr id="105" name="Text Box 13"/>
            <p:cNvSpPr txBox="1">
              <a:spLocks noChangeArrowheads="1"/>
            </p:cNvSpPr>
            <p:nvPr/>
          </p:nvSpPr>
          <p:spPr bwMode="auto">
            <a:xfrm rot="17258244">
              <a:off x="5574507" y="6559163"/>
              <a:ext cx="6731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T505D</a:t>
              </a:r>
            </a:p>
          </p:txBody>
        </p:sp>
        <p:sp>
          <p:nvSpPr>
            <p:cNvPr id="106" name="TextBox 208"/>
            <p:cNvSpPr txBox="1">
              <a:spLocks noChangeArrowheads="1"/>
            </p:cNvSpPr>
            <p:nvPr/>
          </p:nvSpPr>
          <p:spPr bwMode="auto">
            <a:xfrm>
              <a:off x="4013200" y="8470900"/>
              <a:ext cx="196258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 dirty="0" err="1"/>
                <a:t>RelA</a:t>
              </a:r>
              <a:r>
                <a:rPr lang="en-US" sz="1200" b="0" dirty="0"/>
                <a:t> reconstituted MEF cells</a:t>
              </a:r>
            </a:p>
          </p:txBody>
        </p:sp>
      </p:grpSp>
      <p:grpSp>
        <p:nvGrpSpPr>
          <p:cNvPr id="141" name="Group 138"/>
          <p:cNvGrpSpPr/>
          <p:nvPr/>
        </p:nvGrpSpPr>
        <p:grpSpPr>
          <a:xfrm>
            <a:off x="4552891" y="2136556"/>
            <a:ext cx="2373981" cy="2704286"/>
            <a:chOff x="5574289" y="4152860"/>
            <a:chExt cx="2373981" cy="2704286"/>
          </a:xfrm>
        </p:grpSpPr>
        <p:sp>
          <p:nvSpPr>
            <p:cNvPr id="142" name="Text Box 39"/>
            <p:cNvSpPr txBox="1">
              <a:spLocks noChangeArrowheads="1"/>
            </p:cNvSpPr>
            <p:nvPr/>
          </p:nvSpPr>
          <p:spPr bwMode="auto">
            <a:xfrm>
              <a:off x="5574289" y="4152860"/>
              <a:ext cx="105843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/>
                <a:t>Mitochondria</a:t>
              </a:r>
            </a:p>
          </p:txBody>
        </p:sp>
        <p:sp>
          <p:nvSpPr>
            <p:cNvPr id="143" name="Text Box 40"/>
            <p:cNvSpPr txBox="1">
              <a:spLocks noChangeArrowheads="1"/>
            </p:cNvSpPr>
            <p:nvPr/>
          </p:nvSpPr>
          <p:spPr bwMode="auto">
            <a:xfrm>
              <a:off x="6486770" y="4152860"/>
              <a:ext cx="85722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/>
                <a:t>Cytoplasm</a:t>
              </a:r>
            </a:p>
          </p:txBody>
        </p:sp>
        <p:sp>
          <p:nvSpPr>
            <p:cNvPr id="144" name="Text Box 41"/>
            <p:cNvSpPr txBox="1">
              <a:spLocks noChangeArrowheads="1"/>
            </p:cNvSpPr>
            <p:nvPr/>
          </p:nvSpPr>
          <p:spPr bwMode="auto">
            <a:xfrm rot="16811897">
              <a:off x="5483039" y="4715241"/>
              <a:ext cx="61747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 dirty="0"/>
                <a:t>U-2 OS</a:t>
              </a:r>
            </a:p>
          </p:txBody>
        </p:sp>
        <p:pic>
          <p:nvPicPr>
            <p:cNvPr id="145" name="Picture 51"/>
            <p:cNvPicPr preferRelativeResize="0"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663189" y="5430797"/>
              <a:ext cx="1439862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46" name="Text Box 54"/>
            <p:cNvSpPr txBox="1">
              <a:spLocks noChangeArrowheads="1"/>
            </p:cNvSpPr>
            <p:nvPr/>
          </p:nvSpPr>
          <p:spPr bwMode="auto">
            <a:xfrm>
              <a:off x="7076064" y="4736134"/>
              <a:ext cx="872206" cy="1969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dirty="0"/>
                <a:t>WB:</a:t>
              </a:r>
            </a:p>
            <a:p>
              <a:pPr algn="ctr"/>
              <a:endParaRPr lang="en-US" sz="800" dirty="0"/>
            </a:p>
            <a:p>
              <a:pPr algn="ctr"/>
              <a:r>
                <a:rPr lang="en-US" sz="1200" dirty="0" err="1"/>
                <a:t>RelA</a:t>
              </a:r>
              <a:endParaRPr lang="en-US" sz="1200" dirty="0"/>
            </a:p>
            <a:p>
              <a:pPr algn="ctr"/>
              <a:endParaRPr lang="en-US" sz="1200" dirty="0"/>
            </a:p>
            <a:p>
              <a:pPr algn="ctr"/>
              <a:r>
                <a:rPr lang="en-US" sz="1200" dirty="0" err="1"/>
                <a:t>Mortalin</a:t>
              </a:r>
              <a:endParaRPr lang="en-US" sz="1200" dirty="0"/>
            </a:p>
            <a:p>
              <a:pPr algn="ctr"/>
              <a:endParaRPr lang="en-US" sz="1200" dirty="0"/>
            </a:p>
            <a:p>
              <a:pPr algn="ctr"/>
              <a:r>
                <a:rPr lang="en-US" sz="1200" dirty="0"/>
                <a:t>VDAC</a:t>
              </a:r>
            </a:p>
            <a:p>
              <a:pPr algn="ctr"/>
              <a:endParaRPr lang="en-US" sz="800" dirty="0"/>
            </a:p>
            <a:p>
              <a:pPr algn="ctr"/>
              <a:r>
                <a:rPr lang="en-US" sz="1200" dirty="0">
                  <a:sym typeface="Symbol" pitchFamily="27" charset="2"/>
                </a:rPr>
                <a:t>-tubulin</a:t>
              </a:r>
            </a:p>
            <a:p>
              <a:pPr algn="ctr"/>
              <a:endParaRPr lang="en-US" sz="800" dirty="0">
                <a:sym typeface="Symbol" pitchFamily="27" charset="2"/>
              </a:endParaRPr>
            </a:p>
            <a:p>
              <a:pPr algn="ctr"/>
              <a:r>
                <a:rPr lang="en-US" sz="1200" dirty="0" err="1">
                  <a:sym typeface="Symbol" pitchFamily="27" charset="2"/>
                </a:rPr>
                <a:t>BiP</a:t>
              </a:r>
              <a:endParaRPr lang="en-US" sz="1200" dirty="0"/>
            </a:p>
          </p:txBody>
        </p:sp>
        <p:pic>
          <p:nvPicPr>
            <p:cNvPr id="147" name="Picture 57"/>
            <p:cNvPicPr preferRelativeResize="0"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652076" y="5135522"/>
              <a:ext cx="1439863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48" name="Picture 140"/>
            <p:cNvPicPr preferRelativeResize="0">
              <a:picLocks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5650489" y="6049922"/>
              <a:ext cx="1439862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49" name="Picture 141"/>
            <p:cNvPicPr preferRelativeResize="0">
              <a:picLocks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5652076" y="5730835"/>
              <a:ext cx="1439863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0" name="Picture 142"/>
            <p:cNvPicPr preferRelativeResize="0">
              <a:picLocks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5656839" y="6361072"/>
              <a:ext cx="1439862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52" name="Text Box 41"/>
            <p:cNvSpPr txBox="1">
              <a:spLocks noChangeArrowheads="1"/>
            </p:cNvSpPr>
            <p:nvPr/>
          </p:nvSpPr>
          <p:spPr bwMode="auto">
            <a:xfrm rot="16811897">
              <a:off x="5735663" y="4720005"/>
              <a:ext cx="645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Control</a:t>
              </a:r>
            </a:p>
          </p:txBody>
        </p:sp>
        <p:sp>
          <p:nvSpPr>
            <p:cNvPr id="153" name="Text Box 41"/>
            <p:cNvSpPr txBox="1">
              <a:spLocks noChangeArrowheads="1"/>
            </p:cNvSpPr>
            <p:nvPr/>
          </p:nvSpPr>
          <p:spPr bwMode="auto">
            <a:xfrm rot="16811897">
              <a:off x="5924765" y="4699367"/>
              <a:ext cx="72462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Mortalin</a:t>
              </a:r>
            </a:p>
          </p:txBody>
        </p:sp>
        <p:sp>
          <p:nvSpPr>
            <p:cNvPr id="154" name="Text Box 41"/>
            <p:cNvSpPr txBox="1">
              <a:spLocks noChangeArrowheads="1"/>
            </p:cNvSpPr>
            <p:nvPr/>
          </p:nvSpPr>
          <p:spPr bwMode="auto">
            <a:xfrm rot="16811897">
              <a:off x="6219639" y="4715241"/>
              <a:ext cx="61747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U-2 OS</a:t>
              </a:r>
            </a:p>
          </p:txBody>
        </p:sp>
        <p:sp>
          <p:nvSpPr>
            <p:cNvPr id="155" name="Text Box 41"/>
            <p:cNvSpPr txBox="1">
              <a:spLocks noChangeArrowheads="1"/>
            </p:cNvSpPr>
            <p:nvPr/>
          </p:nvSpPr>
          <p:spPr bwMode="auto">
            <a:xfrm rot="16811897">
              <a:off x="6472263" y="4720005"/>
              <a:ext cx="64562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Control</a:t>
              </a:r>
            </a:p>
          </p:txBody>
        </p:sp>
        <p:sp>
          <p:nvSpPr>
            <p:cNvPr id="156" name="Text Box 41"/>
            <p:cNvSpPr txBox="1">
              <a:spLocks noChangeArrowheads="1"/>
            </p:cNvSpPr>
            <p:nvPr/>
          </p:nvSpPr>
          <p:spPr bwMode="auto">
            <a:xfrm rot="16811897">
              <a:off x="6661365" y="4699367"/>
              <a:ext cx="72462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Mortalin</a:t>
              </a:r>
            </a:p>
          </p:txBody>
        </p:sp>
        <p:sp>
          <p:nvSpPr>
            <p:cNvPr id="192" name="Text Box 39"/>
            <p:cNvSpPr txBox="1">
              <a:spLocks noChangeArrowheads="1"/>
            </p:cNvSpPr>
            <p:nvPr/>
          </p:nvSpPr>
          <p:spPr bwMode="auto">
            <a:xfrm>
              <a:off x="5929889" y="4305260"/>
              <a:ext cx="55335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siRNA</a:t>
              </a:r>
            </a:p>
          </p:txBody>
        </p:sp>
        <p:sp>
          <p:nvSpPr>
            <p:cNvPr id="193" name="Text Box 39"/>
            <p:cNvSpPr txBox="1">
              <a:spLocks noChangeArrowheads="1"/>
            </p:cNvSpPr>
            <p:nvPr/>
          </p:nvSpPr>
          <p:spPr bwMode="auto">
            <a:xfrm>
              <a:off x="6679189" y="4305260"/>
              <a:ext cx="55335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/>
                <a:t>siRNA</a:t>
              </a:r>
            </a:p>
          </p:txBody>
        </p:sp>
        <p:cxnSp>
          <p:nvCxnSpPr>
            <p:cNvPr id="194" name="Straight Connector 192"/>
            <p:cNvCxnSpPr>
              <a:cxnSpLocks noChangeShapeType="1"/>
            </p:cNvCxnSpPr>
            <p:nvPr/>
          </p:nvCxnSpPr>
          <p:spPr bwMode="auto">
            <a:xfrm>
              <a:off x="5972751" y="4522747"/>
              <a:ext cx="4064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5" name="Straight Connector 193"/>
            <p:cNvCxnSpPr>
              <a:cxnSpLocks noChangeShapeType="1"/>
            </p:cNvCxnSpPr>
            <p:nvPr/>
          </p:nvCxnSpPr>
          <p:spPr bwMode="auto">
            <a:xfrm>
              <a:off x="6734751" y="4522747"/>
              <a:ext cx="4064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96" name="TextBox 87"/>
            <p:cNvSpPr txBox="1">
              <a:spLocks noChangeArrowheads="1"/>
            </p:cNvSpPr>
            <p:nvPr/>
          </p:nvSpPr>
          <p:spPr bwMode="auto">
            <a:xfrm>
              <a:off x="5883851" y="6580147"/>
              <a:ext cx="92685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 dirty="0"/>
                <a:t>U-2 OS cells</a:t>
              </a:r>
            </a:p>
          </p:txBody>
        </p:sp>
      </p:grpSp>
      <p:grpSp>
        <p:nvGrpSpPr>
          <p:cNvPr id="197" name="Group 140"/>
          <p:cNvGrpSpPr/>
          <p:nvPr/>
        </p:nvGrpSpPr>
        <p:grpSpPr>
          <a:xfrm rot="16200000">
            <a:off x="4970985" y="3190027"/>
            <a:ext cx="546855" cy="360032"/>
            <a:chOff x="1618842" y="2724638"/>
            <a:chExt cx="960845" cy="374937"/>
          </a:xfrm>
        </p:grpSpPr>
        <p:cxnSp>
          <p:nvCxnSpPr>
            <p:cNvPr id="198" name="Straight Connector 197"/>
            <p:cNvCxnSpPr/>
            <p:nvPr/>
          </p:nvCxnSpPr>
          <p:spPr>
            <a:xfrm>
              <a:off x="1618842" y="2728225"/>
              <a:ext cx="949318" cy="1925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>
              <a:off x="1630369" y="3097647"/>
              <a:ext cx="949318" cy="1925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 rot="5400000">
              <a:off x="1444695" y="2913899"/>
              <a:ext cx="371350" cy="1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 rot="5400000">
              <a:off x="2389759" y="2910312"/>
              <a:ext cx="371350" cy="1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202" name="TextBox 201"/>
          <p:cNvSpPr txBox="1"/>
          <p:nvPr/>
        </p:nvSpPr>
        <p:spPr>
          <a:xfrm>
            <a:off x="457200" y="5059279"/>
            <a:ext cx="749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RelA import into mitochondria is facilitated by an interaction with mortalin that is impaired by mutation of RelA at T505. </a:t>
            </a:r>
            <a:endParaRPr lang="en-US" dirty="0"/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457200" y="15326"/>
            <a:ext cx="80044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/>
              <a:t>RelA</a:t>
            </a:r>
            <a:r>
              <a:rPr lang="en-US" sz="3200" dirty="0" smtClean="0"/>
              <a:t> mitochondrial import is </a:t>
            </a:r>
            <a:r>
              <a:rPr lang="en-US" sz="3200" dirty="0" err="1" smtClean="0"/>
              <a:t>Mortalin</a:t>
            </a:r>
            <a:r>
              <a:rPr lang="en-US" sz="3200" dirty="0" smtClean="0"/>
              <a:t> dependent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3415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14284" y="1009608"/>
            <a:ext cx="7056297" cy="2620962"/>
            <a:chOff x="1415036" y="1009608"/>
            <a:chExt cx="7056297" cy="2620962"/>
          </a:xfrm>
        </p:grpSpPr>
        <p:grpSp>
          <p:nvGrpSpPr>
            <p:cNvPr id="156" name="Group 983"/>
            <p:cNvGrpSpPr>
              <a:grpSpLocks/>
            </p:cNvGrpSpPr>
            <p:nvPr/>
          </p:nvGrpSpPr>
          <p:grpSpPr bwMode="auto">
            <a:xfrm>
              <a:off x="1415036" y="1009608"/>
              <a:ext cx="3216275" cy="2620962"/>
              <a:chOff x="626081" y="295458"/>
              <a:chExt cx="3215027" cy="2621251"/>
            </a:xfrm>
          </p:grpSpPr>
          <p:sp>
            <p:nvSpPr>
              <p:cNvPr id="157" name="Rectangle 516"/>
              <p:cNvSpPr>
                <a:spLocks noChangeArrowheads="1"/>
              </p:cNvSpPr>
              <p:nvPr/>
            </p:nvSpPr>
            <p:spPr bwMode="auto">
              <a:xfrm>
                <a:off x="626081" y="1231549"/>
                <a:ext cx="968712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</a:rPr>
                  <a:t>O</a:t>
                </a:r>
                <a:r>
                  <a:rPr lang="en-US" sz="1200" baseline="-25000" dirty="0">
                    <a:solidFill>
                      <a:srgbClr val="000000"/>
                    </a:solidFill>
                    <a:latin typeface="Helvetica" charset="0"/>
                  </a:rPr>
                  <a:t>2</a:t>
                </a:r>
              </a:p>
              <a:p>
                <a:pPr algn="ctr"/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</a:rPr>
                  <a:t>consumption</a:t>
                </a:r>
              </a:p>
              <a:p>
                <a:pPr algn="ctr"/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</a:rPr>
                  <a:t>(average </a:t>
                </a:r>
              </a:p>
              <a:p>
                <a:pPr algn="ctr"/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</a:rPr>
                  <a:t>NRF)</a:t>
                </a:r>
                <a:endParaRPr lang="en-US" sz="1200" dirty="0">
                  <a:latin typeface="Helvetica" charset="0"/>
                </a:endParaRPr>
              </a:p>
            </p:txBody>
          </p:sp>
          <p:cxnSp>
            <p:nvCxnSpPr>
              <p:cNvPr id="158" name="Straight Connector 225"/>
              <p:cNvCxnSpPr>
                <a:cxnSpLocks noChangeShapeType="1"/>
              </p:cNvCxnSpPr>
              <p:nvPr/>
            </p:nvCxnSpPr>
            <p:spPr bwMode="auto">
              <a:xfrm rot="16200000" flipH="1">
                <a:off x="1722541" y="1014499"/>
                <a:ext cx="276821" cy="239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9" name="Straight Connector 230"/>
              <p:cNvCxnSpPr>
                <a:cxnSpLocks noChangeShapeType="1"/>
              </p:cNvCxnSpPr>
              <p:nvPr/>
            </p:nvCxnSpPr>
            <p:spPr bwMode="auto">
              <a:xfrm rot="10800000" flipH="1">
                <a:off x="1859755" y="880580"/>
                <a:ext cx="95690" cy="16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0" name="Straight Connector 232"/>
              <p:cNvCxnSpPr>
                <a:cxnSpLocks noChangeShapeType="1"/>
              </p:cNvCxnSpPr>
              <p:nvPr/>
            </p:nvCxnSpPr>
            <p:spPr bwMode="auto">
              <a:xfrm rot="10800000" flipH="1">
                <a:off x="2218593" y="880580"/>
                <a:ext cx="165066" cy="16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1" name="Straight Connector 234"/>
              <p:cNvCxnSpPr>
                <a:cxnSpLocks noChangeShapeType="1"/>
              </p:cNvCxnSpPr>
              <p:nvPr/>
            </p:nvCxnSpPr>
            <p:spPr bwMode="auto">
              <a:xfrm rot="16200000" flipH="1">
                <a:off x="2123554" y="1128566"/>
                <a:ext cx="50585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62" name="TextBox 237"/>
              <p:cNvSpPr txBox="1">
                <a:spLocks noChangeArrowheads="1"/>
              </p:cNvSpPr>
              <p:nvPr/>
            </p:nvSpPr>
            <p:spPr bwMode="auto">
              <a:xfrm flipH="1">
                <a:off x="1964206" y="770181"/>
                <a:ext cx="35405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</a:rPr>
                  <a:t>**</a:t>
                </a:r>
              </a:p>
            </p:txBody>
          </p:sp>
          <p:cxnSp>
            <p:nvCxnSpPr>
              <p:cNvPr id="163" name="Straight Connector 225"/>
              <p:cNvCxnSpPr>
                <a:cxnSpLocks noChangeShapeType="1"/>
              </p:cNvCxnSpPr>
              <p:nvPr/>
            </p:nvCxnSpPr>
            <p:spPr bwMode="auto">
              <a:xfrm rot="5400000">
                <a:off x="3463046" y="603394"/>
                <a:ext cx="97200" cy="7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4" name="Straight Connector 230"/>
              <p:cNvCxnSpPr>
                <a:cxnSpLocks noChangeShapeType="1"/>
              </p:cNvCxnSpPr>
              <p:nvPr/>
            </p:nvCxnSpPr>
            <p:spPr bwMode="auto">
              <a:xfrm rot="10800000">
                <a:off x="3423879" y="558010"/>
                <a:ext cx="88135" cy="14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5" name="Straight Connector 232"/>
              <p:cNvCxnSpPr>
                <a:cxnSpLocks noChangeShapeType="1"/>
              </p:cNvCxnSpPr>
              <p:nvPr/>
            </p:nvCxnSpPr>
            <p:spPr bwMode="auto">
              <a:xfrm rot="10800000">
                <a:off x="3029474" y="558010"/>
                <a:ext cx="152034" cy="14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6" name="Straight Connector 234"/>
              <p:cNvCxnSpPr>
                <a:cxnSpLocks noChangeShapeType="1"/>
              </p:cNvCxnSpPr>
              <p:nvPr/>
            </p:nvCxnSpPr>
            <p:spPr bwMode="auto">
              <a:xfrm rot="5400000">
                <a:off x="2687278" y="895933"/>
                <a:ext cx="691002" cy="66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67" name="TextBox 237"/>
              <p:cNvSpPr txBox="1">
                <a:spLocks noChangeArrowheads="1"/>
              </p:cNvSpPr>
              <p:nvPr/>
            </p:nvSpPr>
            <p:spPr bwMode="auto">
              <a:xfrm>
                <a:off x="3124391" y="441121"/>
                <a:ext cx="37492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</a:rPr>
                  <a:t>***</a:t>
                </a:r>
              </a:p>
            </p:txBody>
          </p:sp>
          <p:sp>
            <p:nvSpPr>
              <p:cNvPr id="168" name="Rectangle 11"/>
              <p:cNvSpPr>
                <a:spLocks noChangeArrowheads="1"/>
              </p:cNvSpPr>
              <p:nvPr/>
            </p:nvSpPr>
            <p:spPr bwMode="auto">
              <a:xfrm>
                <a:off x="1773399" y="1302044"/>
                <a:ext cx="314203" cy="1133600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Helvetica CE" charset="-18"/>
                  <a:cs typeface="Helvetica"/>
                </a:endParaRPr>
              </a:p>
            </p:txBody>
          </p:sp>
          <p:sp>
            <p:nvSpPr>
              <p:cNvPr id="169" name="Rectangle 12"/>
              <p:cNvSpPr>
                <a:spLocks noChangeArrowheads="1"/>
              </p:cNvSpPr>
              <p:nvPr/>
            </p:nvSpPr>
            <p:spPr bwMode="auto">
              <a:xfrm>
                <a:off x="2216139" y="1625930"/>
                <a:ext cx="314203" cy="809714"/>
              </a:xfrm>
              <a:prstGeom prst="rect">
                <a:avLst/>
              </a:prstGeom>
              <a:solidFill>
                <a:schemeClr val="accent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Helvetica CE" charset="-18"/>
                  <a:cs typeface="Helvetica"/>
                </a:endParaRPr>
              </a:p>
            </p:txBody>
          </p:sp>
          <p:sp>
            <p:nvSpPr>
              <p:cNvPr id="170" name="Rectangle 13"/>
              <p:cNvSpPr>
                <a:spLocks noChangeArrowheads="1"/>
              </p:cNvSpPr>
              <p:nvPr/>
            </p:nvSpPr>
            <p:spPr bwMode="auto">
              <a:xfrm>
                <a:off x="2881044" y="1302044"/>
                <a:ext cx="315789" cy="1133600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Helvetica CE" charset="-18"/>
                  <a:cs typeface="Helvetica"/>
                </a:endParaRPr>
              </a:p>
            </p:txBody>
          </p:sp>
          <p:sp>
            <p:nvSpPr>
              <p:cNvPr id="171" name="Rectangle 14"/>
              <p:cNvSpPr>
                <a:spLocks noChangeArrowheads="1"/>
              </p:cNvSpPr>
              <p:nvPr/>
            </p:nvSpPr>
            <p:spPr bwMode="auto">
              <a:xfrm>
                <a:off x="3323784" y="919414"/>
                <a:ext cx="314203" cy="1516230"/>
              </a:xfrm>
              <a:prstGeom prst="rect">
                <a:avLst/>
              </a:prstGeom>
              <a:solidFill>
                <a:schemeClr val="accent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Helvetica CE" charset="-18"/>
                  <a:cs typeface="Helvetica"/>
                </a:endParaRPr>
              </a:p>
            </p:txBody>
          </p:sp>
          <p:sp>
            <p:nvSpPr>
              <p:cNvPr id="172" name="Line 15"/>
              <p:cNvSpPr>
                <a:spLocks noChangeShapeType="1"/>
              </p:cNvSpPr>
              <p:nvPr/>
            </p:nvSpPr>
            <p:spPr bwMode="auto">
              <a:xfrm>
                <a:off x="1929957" y="1289968"/>
                <a:ext cx="771" cy="29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3" name="Line 16"/>
              <p:cNvSpPr>
                <a:spLocks noChangeShapeType="1"/>
              </p:cNvSpPr>
              <p:nvPr/>
            </p:nvSpPr>
            <p:spPr bwMode="auto">
              <a:xfrm>
                <a:off x="1916079" y="1289968"/>
                <a:ext cx="33154" cy="29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4" name="Line 17"/>
              <p:cNvSpPr>
                <a:spLocks noChangeShapeType="1"/>
              </p:cNvSpPr>
              <p:nvPr/>
            </p:nvSpPr>
            <p:spPr bwMode="auto">
              <a:xfrm flipV="1">
                <a:off x="2373294" y="1476039"/>
                <a:ext cx="772" cy="1494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5" name="Line 18"/>
              <p:cNvSpPr>
                <a:spLocks noChangeShapeType="1"/>
              </p:cNvSpPr>
              <p:nvPr/>
            </p:nvSpPr>
            <p:spPr bwMode="auto">
              <a:xfrm>
                <a:off x="2358645" y="1476039"/>
                <a:ext cx="33925" cy="29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6" name="Line 19"/>
              <p:cNvSpPr>
                <a:spLocks noChangeShapeType="1"/>
              </p:cNvSpPr>
              <p:nvPr/>
            </p:nvSpPr>
            <p:spPr bwMode="auto">
              <a:xfrm>
                <a:off x="3038883" y="1289968"/>
                <a:ext cx="771" cy="29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7" name="Line 20"/>
              <p:cNvSpPr>
                <a:spLocks noChangeShapeType="1"/>
              </p:cNvSpPr>
              <p:nvPr/>
            </p:nvSpPr>
            <p:spPr bwMode="auto">
              <a:xfrm>
                <a:off x="3024234" y="1289968"/>
                <a:ext cx="33155" cy="29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8" name="Line 21"/>
              <p:cNvSpPr>
                <a:spLocks noChangeShapeType="1"/>
              </p:cNvSpPr>
              <p:nvPr/>
            </p:nvSpPr>
            <p:spPr bwMode="auto">
              <a:xfrm flipV="1">
                <a:off x="3481449" y="791522"/>
                <a:ext cx="771" cy="12853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9" name="Line 22"/>
              <p:cNvSpPr>
                <a:spLocks noChangeShapeType="1"/>
              </p:cNvSpPr>
              <p:nvPr/>
            </p:nvSpPr>
            <p:spPr bwMode="auto">
              <a:xfrm>
                <a:off x="3467571" y="791522"/>
                <a:ext cx="33154" cy="29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0" name="Line 23"/>
              <p:cNvSpPr>
                <a:spLocks noChangeShapeType="1"/>
              </p:cNvSpPr>
              <p:nvPr/>
            </p:nvSpPr>
            <p:spPr bwMode="auto">
              <a:xfrm flipH="1">
                <a:off x="1711758" y="721044"/>
                <a:ext cx="3905" cy="17145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1" name="Line 24"/>
              <p:cNvSpPr>
                <a:spLocks noChangeShapeType="1"/>
              </p:cNvSpPr>
              <p:nvPr/>
            </p:nvSpPr>
            <p:spPr bwMode="auto">
              <a:xfrm>
                <a:off x="1691712" y="2435559"/>
                <a:ext cx="19276" cy="29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2" name="Line 25"/>
              <p:cNvSpPr>
                <a:spLocks noChangeShapeType="1"/>
              </p:cNvSpPr>
              <p:nvPr/>
            </p:nvSpPr>
            <p:spPr bwMode="auto">
              <a:xfrm>
                <a:off x="1691712" y="1858651"/>
                <a:ext cx="19276" cy="29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3" name="Line 26"/>
              <p:cNvSpPr>
                <a:spLocks noChangeShapeType="1"/>
              </p:cNvSpPr>
              <p:nvPr/>
            </p:nvSpPr>
            <p:spPr bwMode="auto">
              <a:xfrm>
                <a:off x="1691712" y="1302668"/>
                <a:ext cx="19276" cy="29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" name="Line 27"/>
              <p:cNvSpPr>
                <a:spLocks noChangeShapeType="1"/>
              </p:cNvSpPr>
              <p:nvPr/>
            </p:nvSpPr>
            <p:spPr bwMode="auto">
              <a:xfrm>
                <a:off x="1691712" y="725761"/>
                <a:ext cx="19276" cy="29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5" name="Line 29"/>
              <p:cNvSpPr>
                <a:spLocks noChangeShapeType="1"/>
              </p:cNvSpPr>
              <p:nvPr/>
            </p:nvSpPr>
            <p:spPr bwMode="auto">
              <a:xfrm>
                <a:off x="1710987" y="2435559"/>
                <a:ext cx="900000" cy="29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6" name="Line 30"/>
              <p:cNvSpPr>
                <a:spLocks noChangeShapeType="1"/>
              </p:cNvSpPr>
              <p:nvPr/>
            </p:nvSpPr>
            <p:spPr bwMode="auto">
              <a:xfrm flipV="1">
                <a:off x="1710987" y="2435559"/>
                <a:ext cx="771" cy="48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7" name="Line 31"/>
              <p:cNvSpPr>
                <a:spLocks noChangeShapeType="1"/>
              </p:cNvSpPr>
              <p:nvPr/>
            </p:nvSpPr>
            <p:spPr bwMode="auto">
              <a:xfrm flipV="1">
                <a:off x="2154324" y="2435559"/>
                <a:ext cx="772" cy="48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8" name="Line 32"/>
              <p:cNvSpPr>
                <a:spLocks noChangeShapeType="1"/>
              </p:cNvSpPr>
              <p:nvPr/>
            </p:nvSpPr>
            <p:spPr bwMode="auto">
              <a:xfrm flipV="1">
                <a:off x="2603241" y="2435559"/>
                <a:ext cx="772" cy="48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9" name="Line 33"/>
              <p:cNvSpPr>
                <a:spLocks noChangeShapeType="1"/>
              </p:cNvSpPr>
              <p:nvPr/>
            </p:nvSpPr>
            <p:spPr bwMode="auto">
              <a:xfrm flipV="1">
                <a:off x="3262479" y="2435559"/>
                <a:ext cx="771" cy="48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0" name="Line 34"/>
              <p:cNvSpPr>
                <a:spLocks noChangeShapeType="1"/>
              </p:cNvSpPr>
              <p:nvPr/>
            </p:nvSpPr>
            <p:spPr bwMode="auto">
              <a:xfrm flipV="1">
                <a:off x="3705816" y="2435559"/>
                <a:ext cx="772" cy="48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" name="Rectangle 36"/>
              <p:cNvSpPr>
                <a:spLocks noChangeArrowheads="1"/>
              </p:cNvSpPr>
              <p:nvPr/>
            </p:nvSpPr>
            <p:spPr bwMode="auto">
              <a:xfrm>
                <a:off x="1558076" y="2322220"/>
                <a:ext cx="3463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0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192" name="Rectangle 37"/>
              <p:cNvSpPr>
                <a:spLocks noChangeArrowheads="1"/>
              </p:cNvSpPr>
              <p:nvPr/>
            </p:nvSpPr>
            <p:spPr bwMode="auto">
              <a:xfrm>
                <a:off x="1449198" y="1762888"/>
                <a:ext cx="24922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0.5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193" name="Rectangle 38"/>
              <p:cNvSpPr>
                <a:spLocks noChangeArrowheads="1"/>
              </p:cNvSpPr>
              <p:nvPr/>
            </p:nvSpPr>
            <p:spPr bwMode="auto">
              <a:xfrm>
                <a:off x="1541148" y="1189328"/>
                <a:ext cx="3463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1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194" name="Rectangle 39"/>
              <p:cNvSpPr>
                <a:spLocks noChangeArrowheads="1"/>
              </p:cNvSpPr>
              <p:nvPr/>
            </p:nvSpPr>
            <p:spPr bwMode="auto">
              <a:xfrm>
                <a:off x="1449197" y="621210"/>
                <a:ext cx="22383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1.5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195" name="Rectangle 41"/>
              <p:cNvSpPr>
                <a:spLocks noChangeArrowheads="1"/>
              </p:cNvSpPr>
              <p:nvPr/>
            </p:nvSpPr>
            <p:spPr bwMode="auto">
              <a:xfrm>
                <a:off x="1174106" y="2509036"/>
                <a:ext cx="101871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siRNA: Control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196" name="Rectangle 42"/>
              <p:cNvSpPr>
                <a:spLocks noChangeArrowheads="1"/>
              </p:cNvSpPr>
              <p:nvPr/>
            </p:nvSpPr>
            <p:spPr bwMode="auto">
              <a:xfrm>
                <a:off x="2236299" y="2509036"/>
                <a:ext cx="51358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RelA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197" name="Rectangle 43"/>
              <p:cNvSpPr>
                <a:spLocks noChangeArrowheads="1"/>
              </p:cNvSpPr>
              <p:nvPr/>
            </p:nvSpPr>
            <p:spPr bwMode="auto">
              <a:xfrm>
                <a:off x="2805531" y="2509036"/>
                <a:ext cx="62666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Control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198" name="Rectangle 44"/>
              <p:cNvSpPr>
                <a:spLocks noChangeArrowheads="1"/>
              </p:cNvSpPr>
              <p:nvPr/>
            </p:nvSpPr>
            <p:spPr bwMode="auto">
              <a:xfrm>
                <a:off x="3355651" y="2509036"/>
                <a:ext cx="48545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RelA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199" name="Rectangle 362"/>
              <p:cNvSpPr>
                <a:spLocks noChangeArrowheads="1"/>
              </p:cNvSpPr>
              <p:nvPr/>
            </p:nvSpPr>
            <p:spPr bwMode="auto">
              <a:xfrm>
                <a:off x="1020118" y="2732043"/>
                <a:ext cx="270054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Passage:        Early                   Late 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00" name="TextBox 80"/>
              <p:cNvSpPr txBox="1">
                <a:spLocks noChangeArrowheads="1"/>
              </p:cNvSpPr>
              <p:nvPr/>
            </p:nvSpPr>
            <p:spPr bwMode="auto">
              <a:xfrm>
                <a:off x="1772669" y="295458"/>
                <a:ext cx="14898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</a:rPr>
                  <a:t>U-2 OS cells</a:t>
                </a:r>
              </a:p>
            </p:txBody>
          </p:sp>
          <p:sp>
            <p:nvSpPr>
              <p:cNvPr id="201" name="Line 29"/>
              <p:cNvSpPr>
                <a:spLocks noChangeShapeType="1"/>
              </p:cNvSpPr>
              <p:nvPr/>
            </p:nvSpPr>
            <p:spPr bwMode="auto">
              <a:xfrm>
                <a:off x="2809537" y="2435559"/>
                <a:ext cx="900000" cy="29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2" name="Line 23"/>
              <p:cNvSpPr>
                <a:spLocks noChangeShapeType="1"/>
              </p:cNvSpPr>
              <p:nvPr/>
            </p:nvSpPr>
            <p:spPr bwMode="auto">
              <a:xfrm flipH="1">
                <a:off x="2829358" y="721044"/>
                <a:ext cx="3905" cy="17145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3" name="Line 24"/>
              <p:cNvSpPr>
                <a:spLocks noChangeShapeType="1"/>
              </p:cNvSpPr>
              <p:nvPr/>
            </p:nvSpPr>
            <p:spPr bwMode="auto">
              <a:xfrm>
                <a:off x="2809312" y="2435559"/>
                <a:ext cx="19276" cy="29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" name="Line 25"/>
              <p:cNvSpPr>
                <a:spLocks noChangeShapeType="1"/>
              </p:cNvSpPr>
              <p:nvPr/>
            </p:nvSpPr>
            <p:spPr bwMode="auto">
              <a:xfrm>
                <a:off x="2809312" y="1858651"/>
                <a:ext cx="19276" cy="29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" name="Line 26"/>
              <p:cNvSpPr>
                <a:spLocks noChangeShapeType="1"/>
              </p:cNvSpPr>
              <p:nvPr/>
            </p:nvSpPr>
            <p:spPr bwMode="auto">
              <a:xfrm>
                <a:off x="2809312" y="1302668"/>
                <a:ext cx="19276" cy="29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6" name="Line 27"/>
              <p:cNvSpPr>
                <a:spLocks noChangeShapeType="1"/>
              </p:cNvSpPr>
              <p:nvPr/>
            </p:nvSpPr>
            <p:spPr bwMode="auto">
              <a:xfrm>
                <a:off x="2809312" y="725761"/>
                <a:ext cx="19276" cy="29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7" name="Line 30"/>
              <p:cNvSpPr>
                <a:spLocks noChangeShapeType="1"/>
              </p:cNvSpPr>
              <p:nvPr/>
            </p:nvSpPr>
            <p:spPr bwMode="auto">
              <a:xfrm flipV="1">
                <a:off x="2828587" y="2435559"/>
                <a:ext cx="771" cy="485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8" name="Rectangle 36"/>
              <p:cNvSpPr>
                <a:spLocks noChangeArrowheads="1"/>
              </p:cNvSpPr>
              <p:nvPr/>
            </p:nvSpPr>
            <p:spPr bwMode="auto">
              <a:xfrm>
                <a:off x="2675676" y="2322220"/>
                <a:ext cx="3463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0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09" name="Rectangle 37"/>
              <p:cNvSpPr>
                <a:spLocks noChangeArrowheads="1"/>
              </p:cNvSpPr>
              <p:nvPr/>
            </p:nvSpPr>
            <p:spPr bwMode="auto">
              <a:xfrm>
                <a:off x="2566798" y="1762888"/>
                <a:ext cx="24922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0.5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10" name="Rectangle 38"/>
              <p:cNvSpPr>
                <a:spLocks noChangeArrowheads="1"/>
              </p:cNvSpPr>
              <p:nvPr/>
            </p:nvSpPr>
            <p:spPr bwMode="auto">
              <a:xfrm>
                <a:off x="2658748" y="1189328"/>
                <a:ext cx="3463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1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11" name="Rectangle 39"/>
              <p:cNvSpPr>
                <a:spLocks noChangeArrowheads="1"/>
              </p:cNvSpPr>
              <p:nvPr/>
            </p:nvSpPr>
            <p:spPr bwMode="auto">
              <a:xfrm>
                <a:off x="2566797" y="621210"/>
                <a:ext cx="22383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1.5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12" name="Line 71"/>
              <p:cNvSpPr>
                <a:spLocks noChangeShapeType="1"/>
              </p:cNvSpPr>
              <p:nvPr/>
            </p:nvSpPr>
            <p:spPr bwMode="auto">
              <a:xfrm>
                <a:off x="1710987" y="2715364"/>
                <a:ext cx="900000" cy="138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3" name="Line 71"/>
              <p:cNvSpPr>
                <a:spLocks noChangeShapeType="1"/>
              </p:cNvSpPr>
              <p:nvPr/>
            </p:nvSpPr>
            <p:spPr bwMode="auto">
              <a:xfrm>
                <a:off x="2820666" y="2730654"/>
                <a:ext cx="900000" cy="138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16" name="Group 1055"/>
            <p:cNvGrpSpPr>
              <a:grpSpLocks/>
            </p:cNvGrpSpPr>
            <p:nvPr/>
          </p:nvGrpSpPr>
          <p:grpSpPr bwMode="auto">
            <a:xfrm>
              <a:off x="5202671" y="1060304"/>
              <a:ext cx="3268662" cy="2543175"/>
              <a:chOff x="4461467" y="3440561"/>
              <a:chExt cx="3268877" cy="2543004"/>
            </a:xfrm>
          </p:grpSpPr>
          <p:sp>
            <p:nvSpPr>
              <p:cNvPr id="219" name="Line 530"/>
              <p:cNvSpPr>
                <a:spLocks noChangeShapeType="1"/>
              </p:cNvSpPr>
              <p:nvPr/>
            </p:nvSpPr>
            <p:spPr bwMode="auto">
              <a:xfrm>
                <a:off x="7193478" y="3791555"/>
                <a:ext cx="0" cy="84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220" name="Group 543"/>
              <p:cNvGrpSpPr>
                <a:grpSpLocks/>
              </p:cNvGrpSpPr>
              <p:nvPr/>
            </p:nvGrpSpPr>
            <p:grpSpPr bwMode="auto">
              <a:xfrm>
                <a:off x="4461469" y="3686778"/>
                <a:ext cx="3268876" cy="2296781"/>
                <a:chOff x="2319" y="2383"/>
                <a:chExt cx="3406" cy="1735"/>
              </a:xfrm>
            </p:grpSpPr>
            <p:sp>
              <p:nvSpPr>
                <p:cNvPr id="224" name="Rectangle 482"/>
                <p:cNvSpPr>
                  <a:spLocks noChangeArrowheads="1"/>
                </p:cNvSpPr>
                <p:nvPr/>
              </p:nvSpPr>
              <p:spPr bwMode="auto">
                <a:xfrm>
                  <a:off x="3614" y="2984"/>
                  <a:ext cx="328" cy="788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/>
                    <a:ea typeface="Helvetica CE" charset="-18"/>
                    <a:cs typeface="Helvetica"/>
                  </a:endParaRPr>
                </a:p>
              </p:txBody>
            </p:sp>
            <p:sp>
              <p:nvSpPr>
                <p:cNvPr id="225" name="Rectangle 483"/>
                <p:cNvSpPr>
                  <a:spLocks noChangeArrowheads="1"/>
                </p:cNvSpPr>
                <p:nvPr/>
              </p:nvSpPr>
              <p:spPr bwMode="auto">
                <a:xfrm>
                  <a:off x="4532" y="3524"/>
                  <a:ext cx="328" cy="241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/>
                    <a:ea typeface="Helvetica CE" charset="-18"/>
                    <a:cs typeface="Helvetica"/>
                  </a:endParaRPr>
                </a:p>
              </p:txBody>
            </p:sp>
            <p:sp>
              <p:nvSpPr>
                <p:cNvPr id="226" name="Rectangle 484"/>
                <p:cNvSpPr>
                  <a:spLocks noChangeArrowheads="1"/>
                </p:cNvSpPr>
                <p:nvPr/>
              </p:nvSpPr>
              <p:spPr bwMode="auto">
                <a:xfrm>
                  <a:off x="4069" y="2755"/>
                  <a:ext cx="328" cy="1017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/>
                    <a:ea typeface="Helvetica CE" charset="-18"/>
                    <a:cs typeface="Helvetica"/>
                  </a:endParaRPr>
                </a:p>
              </p:txBody>
            </p:sp>
            <p:sp>
              <p:nvSpPr>
                <p:cNvPr id="227" name="Rectangle 485"/>
                <p:cNvSpPr>
                  <a:spLocks noChangeArrowheads="1"/>
                </p:cNvSpPr>
                <p:nvPr/>
              </p:nvSpPr>
              <p:spPr bwMode="auto">
                <a:xfrm>
                  <a:off x="4995" y="3625"/>
                  <a:ext cx="329" cy="146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/>
                    <a:ea typeface="Helvetica CE" charset="-18"/>
                    <a:cs typeface="Helvetica"/>
                  </a:endParaRPr>
                </a:p>
              </p:txBody>
            </p:sp>
            <p:sp>
              <p:nvSpPr>
                <p:cNvPr id="228" name="Line 486"/>
                <p:cNvSpPr>
                  <a:spLocks noChangeShapeType="1"/>
                </p:cNvSpPr>
                <p:nvPr/>
              </p:nvSpPr>
              <p:spPr bwMode="auto">
                <a:xfrm>
                  <a:off x="3778" y="2976"/>
                  <a:ext cx="1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9" name="Line 487"/>
                <p:cNvSpPr>
                  <a:spLocks noChangeShapeType="1"/>
                </p:cNvSpPr>
                <p:nvPr/>
              </p:nvSpPr>
              <p:spPr bwMode="auto">
                <a:xfrm>
                  <a:off x="3763" y="2976"/>
                  <a:ext cx="35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0" name="Line 488"/>
                <p:cNvSpPr>
                  <a:spLocks noChangeShapeType="1"/>
                </p:cNvSpPr>
                <p:nvPr/>
              </p:nvSpPr>
              <p:spPr bwMode="auto">
                <a:xfrm flipV="1">
                  <a:off x="4696" y="3508"/>
                  <a:ext cx="1" cy="1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1" name="Line 489"/>
                <p:cNvSpPr>
                  <a:spLocks noChangeShapeType="1"/>
                </p:cNvSpPr>
                <p:nvPr/>
              </p:nvSpPr>
              <p:spPr bwMode="auto">
                <a:xfrm>
                  <a:off x="4681" y="3508"/>
                  <a:ext cx="35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2" name="Line 490"/>
                <p:cNvSpPr>
                  <a:spLocks noChangeShapeType="1"/>
                </p:cNvSpPr>
                <p:nvPr/>
              </p:nvSpPr>
              <p:spPr bwMode="auto">
                <a:xfrm flipV="1">
                  <a:off x="4233" y="2673"/>
                  <a:ext cx="1" cy="8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3" name="Line 491"/>
                <p:cNvSpPr>
                  <a:spLocks noChangeShapeType="1"/>
                </p:cNvSpPr>
                <p:nvPr/>
              </p:nvSpPr>
              <p:spPr bwMode="auto">
                <a:xfrm>
                  <a:off x="4219" y="2673"/>
                  <a:ext cx="34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4" name="Line 492"/>
                <p:cNvSpPr>
                  <a:spLocks noChangeShapeType="1"/>
                </p:cNvSpPr>
                <p:nvPr/>
              </p:nvSpPr>
              <p:spPr bwMode="auto">
                <a:xfrm flipV="1">
                  <a:off x="5160" y="3596"/>
                  <a:ext cx="1" cy="29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5" name="Line 493"/>
                <p:cNvSpPr>
                  <a:spLocks noChangeShapeType="1"/>
                </p:cNvSpPr>
                <p:nvPr/>
              </p:nvSpPr>
              <p:spPr bwMode="auto">
                <a:xfrm>
                  <a:off x="5145" y="3596"/>
                  <a:ext cx="35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6" name="Line 494"/>
                <p:cNvSpPr>
                  <a:spLocks noChangeShapeType="1"/>
                </p:cNvSpPr>
                <p:nvPr/>
              </p:nvSpPr>
              <p:spPr bwMode="auto">
                <a:xfrm>
                  <a:off x="3549" y="2508"/>
                  <a:ext cx="1" cy="126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7" name="Line 495"/>
                <p:cNvSpPr>
                  <a:spLocks noChangeShapeType="1"/>
                </p:cNvSpPr>
                <p:nvPr/>
              </p:nvSpPr>
              <p:spPr bwMode="auto">
                <a:xfrm>
                  <a:off x="3529" y="3772"/>
                  <a:ext cx="20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8" name="Line 496"/>
                <p:cNvSpPr>
                  <a:spLocks noChangeShapeType="1"/>
                </p:cNvSpPr>
                <p:nvPr/>
              </p:nvSpPr>
              <p:spPr bwMode="auto">
                <a:xfrm>
                  <a:off x="3529" y="3455"/>
                  <a:ext cx="20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9" name="Line 497"/>
                <p:cNvSpPr>
                  <a:spLocks noChangeShapeType="1"/>
                </p:cNvSpPr>
                <p:nvPr/>
              </p:nvSpPr>
              <p:spPr bwMode="auto">
                <a:xfrm>
                  <a:off x="3529" y="3143"/>
                  <a:ext cx="20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0" name="Line 498"/>
                <p:cNvSpPr>
                  <a:spLocks noChangeShapeType="1"/>
                </p:cNvSpPr>
                <p:nvPr/>
              </p:nvSpPr>
              <p:spPr bwMode="auto">
                <a:xfrm>
                  <a:off x="3529" y="2826"/>
                  <a:ext cx="20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1" name="Line 499"/>
                <p:cNvSpPr>
                  <a:spLocks noChangeShapeType="1"/>
                </p:cNvSpPr>
                <p:nvPr/>
              </p:nvSpPr>
              <p:spPr bwMode="auto">
                <a:xfrm>
                  <a:off x="3529" y="2508"/>
                  <a:ext cx="20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2" name="Line 500"/>
                <p:cNvSpPr>
                  <a:spLocks noChangeShapeType="1"/>
                </p:cNvSpPr>
                <p:nvPr/>
              </p:nvSpPr>
              <p:spPr bwMode="auto">
                <a:xfrm>
                  <a:off x="3549" y="3772"/>
                  <a:ext cx="1839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3" name="Line 501"/>
                <p:cNvSpPr>
                  <a:spLocks noChangeShapeType="1"/>
                </p:cNvSpPr>
                <p:nvPr/>
              </p:nvSpPr>
              <p:spPr bwMode="auto">
                <a:xfrm flipV="1">
                  <a:off x="3549" y="3772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4" name="Line 502"/>
                <p:cNvSpPr>
                  <a:spLocks noChangeShapeType="1"/>
                </p:cNvSpPr>
                <p:nvPr/>
              </p:nvSpPr>
              <p:spPr bwMode="auto">
                <a:xfrm flipV="1">
                  <a:off x="4011" y="3772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5" name="Line 503"/>
                <p:cNvSpPr>
                  <a:spLocks noChangeShapeType="1"/>
                </p:cNvSpPr>
                <p:nvPr/>
              </p:nvSpPr>
              <p:spPr bwMode="auto">
                <a:xfrm flipV="1">
                  <a:off x="4469" y="3772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6" name="Line 504"/>
                <p:cNvSpPr>
                  <a:spLocks noChangeShapeType="1"/>
                </p:cNvSpPr>
                <p:nvPr/>
              </p:nvSpPr>
              <p:spPr bwMode="auto">
                <a:xfrm flipV="1">
                  <a:off x="4931" y="3772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7" name="Line 505"/>
                <p:cNvSpPr>
                  <a:spLocks noChangeShapeType="1"/>
                </p:cNvSpPr>
                <p:nvPr/>
              </p:nvSpPr>
              <p:spPr bwMode="auto">
                <a:xfrm flipV="1">
                  <a:off x="5388" y="3772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8" name="Rectangle 506"/>
                <p:cNvSpPr>
                  <a:spLocks noChangeArrowheads="1"/>
                </p:cNvSpPr>
                <p:nvPr/>
              </p:nvSpPr>
              <p:spPr bwMode="auto">
                <a:xfrm>
                  <a:off x="3357" y="3709"/>
                  <a:ext cx="269" cy="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0</a:t>
                  </a:r>
                  <a:endParaRPr lang="en-US" sz="1200">
                    <a:latin typeface="Helvetica" charset="0"/>
                  </a:endParaRPr>
                </a:p>
              </p:txBody>
            </p:sp>
            <p:sp>
              <p:nvSpPr>
                <p:cNvPr id="249" name="Rectangle 507"/>
                <p:cNvSpPr>
                  <a:spLocks noChangeArrowheads="1"/>
                </p:cNvSpPr>
                <p:nvPr/>
              </p:nvSpPr>
              <p:spPr bwMode="auto">
                <a:xfrm>
                  <a:off x="3270" y="3392"/>
                  <a:ext cx="269" cy="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0.4</a:t>
                  </a:r>
                  <a:endParaRPr lang="en-US" sz="1200">
                    <a:latin typeface="Helvetica" charset="0"/>
                  </a:endParaRPr>
                </a:p>
              </p:txBody>
            </p:sp>
            <p:sp>
              <p:nvSpPr>
                <p:cNvPr id="250" name="Rectangle 508"/>
                <p:cNvSpPr>
                  <a:spLocks noChangeArrowheads="1"/>
                </p:cNvSpPr>
                <p:nvPr/>
              </p:nvSpPr>
              <p:spPr bwMode="auto">
                <a:xfrm>
                  <a:off x="3270" y="3080"/>
                  <a:ext cx="269" cy="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0.8</a:t>
                  </a:r>
                  <a:endParaRPr lang="en-US" sz="1200">
                    <a:latin typeface="Helvetica" charset="0"/>
                  </a:endParaRPr>
                </a:p>
              </p:txBody>
            </p:sp>
            <p:sp>
              <p:nvSpPr>
                <p:cNvPr id="251" name="Rectangle 509"/>
                <p:cNvSpPr>
                  <a:spLocks noChangeArrowheads="1"/>
                </p:cNvSpPr>
                <p:nvPr/>
              </p:nvSpPr>
              <p:spPr bwMode="auto">
                <a:xfrm>
                  <a:off x="3270" y="2762"/>
                  <a:ext cx="269" cy="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1.2</a:t>
                  </a:r>
                  <a:endParaRPr lang="en-US" sz="1200">
                    <a:latin typeface="Helvetica" charset="0"/>
                  </a:endParaRPr>
                </a:p>
              </p:txBody>
            </p:sp>
            <p:sp>
              <p:nvSpPr>
                <p:cNvPr id="252" name="Rectangle 510"/>
                <p:cNvSpPr>
                  <a:spLocks noChangeArrowheads="1"/>
                </p:cNvSpPr>
                <p:nvPr/>
              </p:nvSpPr>
              <p:spPr bwMode="auto">
                <a:xfrm>
                  <a:off x="3270" y="2445"/>
                  <a:ext cx="269" cy="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1.6</a:t>
                  </a:r>
                  <a:endParaRPr lang="en-US" sz="1200">
                    <a:latin typeface="Helvetica" charset="0"/>
                  </a:endParaRPr>
                </a:p>
              </p:txBody>
            </p:sp>
            <p:sp>
              <p:nvSpPr>
                <p:cNvPr id="253" name="Rectangle 515"/>
                <p:cNvSpPr>
                  <a:spLocks noChangeArrowheads="1"/>
                </p:cNvSpPr>
                <p:nvPr/>
              </p:nvSpPr>
              <p:spPr bwMode="auto">
                <a:xfrm>
                  <a:off x="2975" y="3810"/>
                  <a:ext cx="2750" cy="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siRNA: Control RelA Control  RelA</a:t>
                  </a:r>
                  <a:endParaRPr lang="en-US" sz="1200">
                    <a:latin typeface="Helvetica" charset="0"/>
                  </a:endParaRPr>
                </a:p>
              </p:txBody>
            </p:sp>
            <p:sp>
              <p:nvSpPr>
                <p:cNvPr id="254" name="Rectangle 516"/>
                <p:cNvSpPr>
                  <a:spLocks noChangeArrowheads="1"/>
                </p:cNvSpPr>
                <p:nvPr/>
              </p:nvSpPr>
              <p:spPr bwMode="auto">
                <a:xfrm>
                  <a:off x="2319" y="2856"/>
                  <a:ext cx="1041" cy="5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O</a:t>
                  </a:r>
                  <a:r>
                    <a:rPr lang="en-US" sz="1200" baseline="-25000">
                      <a:solidFill>
                        <a:srgbClr val="000000"/>
                      </a:solidFill>
                      <a:latin typeface="Helvetica" charset="0"/>
                    </a:rPr>
                    <a:t>2</a:t>
                  </a:r>
                </a:p>
                <a:p>
                  <a:pPr algn="ctr"/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consumption</a:t>
                  </a:r>
                </a:p>
                <a:p>
                  <a:pPr algn="ctr"/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(average </a:t>
                  </a:r>
                </a:p>
                <a:p>
                  <a:pPr algn="ctr"/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NRF)</a:t>
                  </a:r>
                  <a:endParaRPr lang="en-US" sz="1200">
                    <a:latin typeface="Helvetica" charset="0"/>
                  </a:endParaRPr>
                </a:p>
              </p:txBody>
            </p:sp>
            <p:sp>
              <p:nvSpPr>
                <p:cNvPr id="255" name="Rectangle 517"/>
                <p:cNvSpPr>
                  <a:spLocks noChangeArrowheads="1"/>
                </p:cNvSpPr>
                <p:nvPr/>
              </p:nvSpPr>
              <p:spPr bwMode="auto">
                <a:xfrm>
                  <a:off x="2722" y="3979"/>
                  <a:ext cx="3003" cy="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</a:rPr>
                    <a:t>Treatment:      Control       Oligomycin</a:t>
                  </a:r>
                  <a:endParaRPr lang="en-US" sz="1200">
                    <a:latin typeface="Helvetica" charset="0"/>
                  </a:endParaRPr>
                </a:p>
              </p:txBody>
            </p:sp>
            <p:sp>
              <p:nvSpPr>
                <p:cNvPr id="256" name="Line 519"/>
                <p:cNvSpPr>
                  <a:spLocks noChangeShapeType="1"/>
                </p:cNvSpPr>
                <p:nvPr/>
              </p:nvSpPr>
              <p:spPr bwMode="auto">
                <a:xfrm flipV="1">
                  <a:off x="3880" y="2576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57" name="Line 520"/>
                <p:cNvSpPr>
                  <a:spLocks noChangeShapeType="1"/>
                </p:cNvSpPr>
                <p:nvPr/>
              </p:nvSpPr>
              <p:spPr bwMode="auto">
                <a:xfrm>
                  <a:off x="3880" y="2576"/>
                  <a:ext cx="12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58" name="Text Box 521"/>
                <p:cNvSpPr txBox="1">
                  <a:spLocks noChangeArrowheads="1"/>
                </p:cNvSpPr>
                <p:nvPr/>
              </p:nvSpPr>
              <p:spPr bwMode="auto">
                <a:xfrm>
                  <a:off x="3947" y="2498"/>
                  <a:ext cx="360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sz="1200">
                      <a:latin typeface="Helvetica" charset="0"/>
                    </a:rPr>
                    <a:t>**</a:t>
                  </a:r>
                </a:p>
              </p:txBody>
            </p:sp>
            <p:sp>
              <p:nvSpPr>
                <p:cNvPr id="259" name="Line 522"/>
                <p:cNvSpPr>
                  <a:spLocks noChangeShapeType="1"/>
                </p:cNvSpPr>
                <p:nvPr/>
              </p:nvSpPr>
              <p:spPr bwMode="auto">
                <a:xfrm>
                  <a:off x="4184" y="2568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60" name="Line 523"/>
                <p:cNvSpPr>
                  <a:spLocks noChangeShapeType="1"/>
                </p:cNvSpPr>
                <p:nvPr/>
              </p:nvSpPr>
              <p:spPr bwMode="auto">
                <a:xfrm>
                  <a:off x="4232" y="2568"/>
                  <a:ext cx="0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61" name="Line 524"/>
                <p:cNvSpPr>
                  <a:spLocks noChangeShapeType="1"/>
                </p:cNvSpPr>
                <p:nvPr/>
              </p:nvSpPr>
              <p:spPr bwMode="auto">
                <a:xfrm>
                  <a:off x="3723" y="2469"/>
                  <a:ext cx="0" cy="46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62" name="Line 525"/>
                <p:cNvSpPr>
                  <a:spLocks noChangeShapeType="1"/>
                </p:cNvSpPr>
                <p:nvPr/>
              </p:nvSpPr>
              <p:spPr bwMode="auto">
                <a:xfrm>
                  <a:off x="3723" y="2469"/>
                  <a:ext cx="105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64" name="Line 526"/>
                <p:cNvSpPr>
                  <a:spLocks noChangeShapeType="1"/>
                </p:cNvSpPr>
                <p:nvPr/>
              </p:nvSpPr>
              <p:spPr bwMode="auto">
                <a:xfrm>
                  <a:off x="4962" y="2463"/>
                  <a:ext cx="20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65" name="Text Box 529"/>
                <p:cNvSpPr txBox="1">
                  <a:spLocks noChangeArrowheads="1"/>
                </p:cNvSpPr>
                <p:nvPr/>
              </p:nvSpPr>
              <p:spPr bwMode="auto">
                <a:xfrm>
                  <a:off x="4698" y="2383"/>
                  <a:ext cx="393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sz="1200">
                      <a:latin typeface="Helvetica" charset="0"/>
                    </a:rPr>
                    <a:t>***</a:t>
                  </a:r>
                </a:p>
              </p:txBody>
            </p:sp>
            <p:sp>
              <p:nvSpPr>
                <p:cNvPr id="266" name="Line 530"/>
                <p:cNvSpPr>
                  <a:spLocks noChangeShapeType="1"/>
                </p:cNvSpPr>
                <p:nvPr/>
              </p:nvSpPr>
              <p:spPr bwMode="auto">
                <a:xfrm>
                  <a:off x="4650" y="2469"/>
                  <a:ext cx="0" cy="6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67" name="Line 532"/>
                <p:cNvSpPr>
                  <a:spLocks noChangeShapeType="1"/>
                </p:cNvSpPr>
                <p:nvPr/>
              </p:nvSpPr>
              <p:spPr bwMode="auto">
                <a:xfrm flipV="1">
                  <a:off x="4350" y="2610"/>
                  <a:ext cx="0" cy="1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68" name="Line 534"/>
                <p:cNvSpPr>
                  <a:spLocks noChangeShapeType="1"/>
                </p:cNvSpPr>
                <p:nvPr/>
              </p:nvSpPr>
              <p:spPr bwMode="auto">
                <a:xfrm>
                  <a:off x="4350" y="2607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69" name="Line 535"/>
                <p:cNvSpPr>
                  <a:spLocks noChangeShapeType="1"/>
                </p:cNvSpPr>
                <p:nvPr/>
              </p:nvSpPr>
              <p:spPr bwMode="auto">
                <a:xfrm>
                  <a:off x="4965" y="2601"/>
                  <a:ext cx="12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70" name="Line 536"/>
                <p:cNvSpPr>
                  <a:spLocks noChangeShapeType="1"/>
                </p:cNvSpPr>
                <p:nvPr/>
              </p:nvSpPr>
              <p:spPr bwMode="auto">
                <a:xfrm>
                  <a:off x="5088" y="2601"/>
                  <a:ext cx="0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71" name="Text Box 538"/>
                <p:cNvSpPr txBox="1">
                  <a:spLocks noChangeArrowheads="1"/>
                </p:cNvSpPr>
                <p:nvPr/>
              </p:nvSpPr>
              <p:spPr bwMode="auto">
                <a:xfrm>
                  <a:off x="4702" y="2524"/>
                  <a:ext cx="404" cy="2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sz="1200">
                      <a:latin typeface="Helvetica" charset="0"/>
                    </a:rPr>
                    <a:t>***</a:t>
                  </a:r>
                </a:p>
              </p:txBody>
            </p:sp>
            <p:sp>
              <p:nvSpPr>
                <p:cNvPr id="272" name="Line 539"/>
                <p:cNvSpPr>
                  <a:spLocks noChangeShapeType="1"/>
                </p:cNvSpPr>
                <p:nvPr/>
              </p:nvSpPr>
              <p:spPr bwMode="auto">
                <a:xfrm>
                  <a:off x="4656" y="2607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221" name="TextBox 79"/>
              <p:cNvSpPr txBox="1">
                <a:spLocks noChangeArrowheads="1"/>
              </p:cNvSpPr>
              <p:nvPr/>
            </p:nvSpPr>
            <p:spPr bwMode="auto">
              <a:xfrm>
                <a:off x="5541881" y="3440561"/>
                <a:ext cx="218845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</a:rPr>
                  <a:t>Late Passage U-2 OS cells</a:t>
                </a:r>
              </a:p>
            </p:txBody>
          </p:sp>
          <p:sp>
            <p:nvSpPr>
              <p:cNvPr id="222" name="Line 71"/>
              <p:cNvSpPr>
                <a:spLocks noChangeShapeType="1"/>
              </p:cNvSpPr>
              <p:nvPr/>
            </p:nvSpPr>
            <p:spPr bwMode="auto">
              <a:xfrm>
                <a:off x="5690968" y="5790140"/>
                <a:ext cx="792000" cy="138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3" name="Line 71"/>
              <p:cNvSpPr>
                <a:spLocks noChangeShapeType="1"/>
              </p:cNvSpPr>
              <p:nvPr/>
            </p:nvSpPr>
            <p:spPr bwMode="auto">
              <a:xfrm>
                <a:off x="6597447" y="5805430"/>
                <a:ext cx="792000" cy="138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822138" y="3980224"/>
            <a:ext cx="6008687" cy="2503488"/>
            <a:chOff x="1722890" y="3980224"/>
            <a:chExt cx="6008687" cy="2503488"/>
          </a:xfrm>
        </p:grpSpPr>
        <p:grpSp>
          <p:nvGrpSpPr>
            <p:cNvPr id="274" name="Group 1398"/>
            <p:cNvGrpSpPr>
              <a:grpSpLocks/>
            </p:cNvGrpSpPr>
            <p:nvPr/>
          </p:nvGrpSpPr>
          <p:grpSpPr bwMode="auto">
            <a:xfrm>
              <a:off x="1722890" y="4016737"/>
              <a:ext cx="3298825" cy="2466975"/>
              <a:chOff x="3082187" y="0"/>
              <a:chExt cx="3298191" cy="2467131"/>
            </a:xfrm>
          </p:grpSpPr>
          <p:sp>
            <p:nvSpPr>
              <p:cNvPr id="275" name="Rectangle 174"/>
              <p:cNvSpPr>
                <a:spLocks noChangeArrowheads="1"/>
              </p:cNvSpPr>
              <p:nvPr/>
            </p:nvSpPr>
            <p:spPr bwMode="auto">
              <a:xfrm>
                <a:off x="4088469" y="1071630"/>
                <a:ext cx="322200" cy="930334"/>
              </a:xfrm>
              <a:prstGeom prst="rect">
                <a:avLst/>
              </a:prstGeom>
              <a:solidFill>
                <a:schemeClr val="accent3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ＭＳ Ｐゴシック" charset="-128"/>
                  <a:cs typeface="Helvetica"/>
                </a:endParaRPr>
              </a:p>
            </p:txBody>
          </p:sp>
          <p:sp>
            <p:nvSpPr>
              <p:cNvPr id="276" name="Rectangle 175"/>
              <p:cNvSpPr>
                <a:spLocks noChangeArrowheads="1"/>
              </p:cNvSpPr>
              <p:nvPr/>
            </p:nvSpPr>
            <p:spPr bwMode="auto">
              <a:xfrm>
                <a:off x="5010628" y="1197051"/>
                <a:ext cx="322201" cy="800151"/>
              </a:xfrm>
              <a:prstGeom prst="rect">
                <a:avLst/>
              </a:prstGeom>
              <a:solidFill>
                <a:schemeClr val="accent3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ＭＳ Ｐゴシック" charset="-128"/>
                  <a:cs typeface="Helvetica"/>
                </a:endParaRPr>
              </a:p>
            </p:txBody>
          </p:sp>
          <p:sp>
            <p:nvSpPr>
              <p:cNvPr id="278" name="Rectangle 176"/>
              <p:cNvSpPr>
                <a:spLocks noChangeArrowheads="1"/>
              </p:cNvSpPr>
              <p:nvPr/>
            </p:nvSpPr>
            <p:spPr bwMode="auto">
              <a:xfrm>
                <a:off x="4545581" y="720771"/>
                <a:ext cx="323788" cy="1281193"/>
              </a:xfrm>
              <a:prstGeom prst="rect">
                <a:avLst/>
              </a:prstGeom>
              <a:solidFill>
                <a:schemeClr val="accent6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ＭＳ Ｐゴシック" charset="-128"/>
                  <a:cs typeface="Helvetica"/>
                </a:endParaRPr>
              </a:p>
            </p:txBody>
          </p:sp>
          <p:sp>
            <p:nvSpPr>
              <p:cNvPr id="279" name="Rectangle 177"/>
              <p:cNvSpPr>
                <a:spLocks noChangeArrowheads="1"/>
              </p:cNvSpPr>
              <p:nvPr/>
            </p:nvSpPr>
            <p:spPr bwMode="auto">
              <a:xfrm>
                <a:off x="5455043" y="1033527"/>
                <a:ext cx="323788" cy="968436"/>
              </a:xfrm>
              <a:prstGeom prst="rect">
                <a:avLst/>
              </a:prstGeom>
              <a:solidFill>
                <a:schemeClr val="accent6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ＭＳ Ｐゴシック" charset="-128"/>
                  <a:cs typeface="Helvetica"/>
                </a:endParaRPr>
              </a:p>
            </p:txBody>
          </p:sp>
          <p:sp>
            <p:nvSpPr>
              <p:cNvPr id="280" name="Line 178"/>
              <p:cNvSpPr>
                <a:spLocks noChangeShapeType="1"/>
              </p:cNvSpPr>
              <p:nvPr/>
            </p:nvSpPr>
            <p:spPr bwMode="auto">
              <a:xfrm>
                <a:off x="4247067" y="1067111"/>
                <a:ext cx="995" cy="1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1" name="Line 179"/>
              <p:cNvSpPr>
                <a:spLocks noChangeShapeType="1"/>
              </p:cNvSpPr>
              <p:nvPr/>
            </p:nvSpPr>
            <p:spPr bwMode="auto">
              <a:xfrm>
                <a:off x="4232148" y="1067111"/>
                <a:ext cx="33817" cy="1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2" name="Line 180"/>
              <p:cNvSpPr>
                <a:spLocks noChangeShapeType="1"/>
              </p:cNvSpPr>
              <p:nvPr/>
            </p:nvSpPr>
            <p:spPr bwMode="auto">
              <a:xfrm flipV="1">
                <a:off x="5170068" y="1096660"/>
                <a:ext cx="995" cy="1002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3" name="Line 181"/>
              <p:cNvSpPr>
                <a:spLocks noChangeShapeType="1"/>
              </p:cNvSpPr>
              <p:nvPr/>
            </p:nvSpPr>
            <p:spPr bwMode="auto">
              <a:xfrm>
                <a:off x="5155149" y="1096660"/>
                <a:ext cx="33817" cy="1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4" name="Line 182"/>
              <p:cNvSpPr>
                <a:spLocks noChangeShapeType="1"/>
              </p:cNvSpPr>
              <p:nvPr/>
            </p:nvSpPr>
            <p:spPr bwMode="auto">
              <a:xfrm flipV="1">
                <a:off x="4704589" y="568636"/>
                <a:ext cx="995" cy="1528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5" name="Line 183"/>
              <p:cNvSpPr>
                <a:spLocks noChangeShapeType="1"/>
              </p:cNvSpPr>
              <p:nvPr/>
            </p:nvSpPr>
            <p:spPr bwMode="auto">
              <a:xfrm>
                <a:off x="4689670" y="568636"/>
                <a:ext cx="33817" cy="1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6" name="Line 184"/>
              <p:cNvSpPr>
                <a:spLocks noChangeShapeType="1"/>
              </p:cNvSpPr>
              <p:nvPr/>
            </p:nvSpPr>
            <p:spPr bwMode="auto">
              <a:xfrm flipV="1">
                <a:off x="5614661" y="1002875"/>
                <a:ext cx="995" cy="308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7" name="Line 185"/>
              <p:cNvSpPr>
                <a:spLocks noChangeShapeType="1"/>
              </p:cNvSpPr>
              <p:nvPr/>
            </p:nvSpPr>
            <p:spPr bwMode="auto">
              <a:xfrm>
                <a:off x="5600736" y="1002875"/>
                <a:ext cx="33817" cy="1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8" name="Line 186"/>
              <p:cNvSpPr>
                <a:spLocks noChangeShapeType="1"/>
              </p:cNvSpPr>
              <p:nvPr/>
            </p:nvSpPr>
            <p:spPr bwMode="auto">
              <a:xfrm>
                <a:off x="4025268" y="332246"/>
                <a:ext cx="995" cy="167014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9" name="Line 187"/>
              <p:cNvSpPr>
                <a:spLocks noChangeShapeType="1"/>
              </p:cNvSpPr>
              <p:nvPr/>
            </p:nvSpPr>
            <p:spPr bwMode="auto">
              <a:xfrm>
                <a:off x="4005376" y="2002394"/>
                <a:ext cx="19892" cy="1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0" name="Line 188"/>
              <p:cNvSpPr>
                <a:spLocks noChangeShapeType="1"/>
              </p:cNvSpPr>
              <p:nvPr/>
            </p:nvSpPr>
            <p:spPr bwMode="auto">
              <a:xfrm>
                <a:off x="4005376" y="1446106"/>
                <a:ext cx="19892" cy="1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1" name="Line 189"/>
              <p:cNvSpPr>
                <a:spLocks noChangeShapeType="1"/>
              </p:cNvSpPr>
              <p:nvPr/>
            </p:nvSpPr>
            <p:spPr bwMode="auto">
              <a:xfrm>
                <a:off x="4005376" y="888534"/>
                <a:ext cx="19892" cy="1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2" name="Line 190"/>
              <p:cNvSpPr>
                <a:spLocks noChangeShapeType="1"/>
              </p:cNvSpPr>
              <p:nvPr/>
            </p:nvSpPr>
            <p:spPr bwMode="auto">
              <a:xfrm>
                <a:off x="4005376" y="332246"/>
                <a:ext cx="19892" cy="1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3" name="Line 191"/>
              <p:cNvSpPr>
                <a:spLocks noChangeShapeType="1"/>
              </p:cNvSpPr>
              <p:nvPr/>
            </p:nvSpPr>
            <p:spPr bwMode="auto">
              <a:xfrm>
                <a:off x="4025268" y="2002394"/>
                <a:ext cx="1825116" cy="12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4" name="Line 192"/>
              <p:cNvSpPr>
                <a:spLocks noChangeShapeType="1"/>
              </p:cNvSpPr>
              <p:nvPr/>
            </p:nvSpPr>
            <p:spPr bwMode="auto">
              <a:xfrm flipV="1">
                <a:off x="4025268" y="2002394"/>
                <a:ext cx="995" cy="308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9" name="Line 193"/>
              <p:cNvSpPr>
                <a:spLocks noChangeShapeType="1"/>
              </p:cNvSpPr>
              <p:nvPr/>
            </p:nvSpPr>
            <p:spPr bwMode="auto">
              <a:xfrm flipV="1">
                <a:off x="4482790" y="2002394"/>
                <a:ext cx="995" cy="308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1" name="Line 194"/>
              <p:cNvSpPr>
                <a:spLocks noChangeShapeType="1"/>
              </p:cNvSpPr>
              <p:nvPr/>
            </p:nvSpPr>
            <p:spPr bwMode="auto">
              <a:xfrm flipV="1">
                <a:off x="4940313" y="2002394"/>
                <a:ext cx="995" cy="308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2" name="Line 195"/>
              <p:cNvSpPr>
                <a:spLocks noChangeShapeType="1"/>
              </p:cNvSpPr>
              <p:nvPr/>
            </p:nvSpPr>
            <p:spPr bwMode="auto">
              <a:xfrm flipV="1">
                <a:off x="5392862" y="2002394"/>
                <a:ext cx="995" cy="308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3" name="Line 196"/>
              <p:cNvSpPr>
                <a:spLocks noChangeShapeType="1"/>
              </p:cNvSpPr>
              <p:nvPr/>
            </p:nvSpPr>
            <p:spPr bwMode="auto">
              <a:xfrm flipV="1">
                <a:off x="5850384" y="2002394"/>
                <a:ext cx="995" cy="308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4" name="Rectangle 197"/>
              <p:cNvSpPr>
                <a:spLocks noChangeArrowheads="1"/>
              </p:cNvSpPr>
              <p:nvPr/>
            </p:nvSpPr>
            <p:spPr bwMode="auto">
              <a:xfrm>
                <a:off x="3819721" y="1867325"/>
                <a:ext cx="4475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0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345" name="Rectangle 198"/>
              <p:cNvSpPr>
                <a:spLocks noChangeArrowheads="1"/>
              </p:cNvSpPr>
              <p:nvPr/>
            </p:nvSpPr>
            <p:spPr bwMode="auto">
              <a:xfrm>
                <a:off x="3750098" y="1338017"/>
                <a:ext cx="242686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0.6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346" name="Rectangle 199"/>
              <p:cNvSpPr>
                <a:spLocks noChangeArrowheads="1"/>
              </p:cNvSpPr>
              <p:nvPr/>
            </p:nvSpPr>
            <p:spPr bwMode="auto">
              <a:xfrm>
                <a:off x="3750098" y="781729"/>
                <a:ext cx="242686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1.2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347" name="Rectangle 200"/>
              <p:cNvSpPr>
                <a:spLocks noChangeArrowheads="1"/>
              </p:cNvSpPr>
              <p:nvPr/>
            </p:nvSpPr>
            <p:spPr bwMode="auto">
              <a:xfrm>
                <a:off x="3750098" y="224156"/>
                <a:ext cx="242686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1.8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31" name="Rectangle 201"/>
              <p:cNvSpPr>
                <a:spLocks noChangeArrowheads="1"/>
              </p:cNvSpPr>
              <p:nvPr/>
            </p:nvSpPr>
            <p:spPr bwMode="auto">
              <a:xfrm>
                <a:off x="3082187" y="837962"/>
                <a:ext cx="747111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ATP 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levels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(average 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RLU /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cell)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32" name="Rectangle 202"/>
              <p:cNvSpPr>
                <a:spLocks noChangeArrowheads="1"/>
              </p:cNvSpPr>
              <p:nvPr/>
            </p:nvSpPr>
            <p:spPr bwMode="auto">
              <a:xfrm>
                <a:off x="3452606" y="2025494"/>
                <a:ext cx="266918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 dirty="0" err="1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siRNA</a:t>
                </a:r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: Control  </a:t>
                </a:r>
                <a:r>
                  <a:rPr lang="en-US" sz="1200" dirty="0" err="1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RelA</a:t>
                </a:r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  Control </a:t>
                </a:r>
                <a:r>
                  <a:rPr lang="en-US" sz="1200" dirty="0" err="1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RelA</a:t>
                </a:r>
                <a:endParaRPr lang="en-US" sz="1200" dirty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33" name="Rectangle 203"/>
              <p:cNvSpPr>
                <a:spLocks noChangeArrowheads="1"/>
              </p:cNvSpPr>
              <p:nvPr/>
            </p:nvSpPr>
            <p:spPr bwMode="auto">
              <a:xfrm>
                <a:off x="3210611" y="2282465"/>
                <a:ext cx="316976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Treatment:      Control        Oligomycin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34" name="Line 207"/>
              <p:cNvSpPr>
                <a:spLocks noChangeShapeType="1"/>
              </p:cNvSpPr>
              <p:nvPr/>
            </p:nvSpPr>
            <p:spPr bwMode="auto">
              <a:xfrm flipV="1">
                <a:off x="4218223" y="298843"/>
                <a:ext cx="0" cy="57555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5" name="Line 208"/>
              <p:cNvSpPr>
                <a:spLocks noChangeShapeType="1"/>
              </p:cNvSpPr>
              <p:nvPr/>
            </p:nvSpPr>
            <p:spPr bwMode="auto">
              <a:xfrm>
                <a:off x="4218223" y="298843"/>
                <a:ext cx="15913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6" name="Line 209"/>
              <p:cNvSpPr>
                <a:spLocks noChangeShapeType="1"/>
              </p:cNvSpPr>
              <p:nvPr/>
            </p:nvSpPr>
            <p:spPr bwMode="auto">
              <a:xfrm>
                <a:off x="4568327" y="298843"/>
                <a:ext cx="11139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7" name="Line 210"/>
              <p:cNvSpPr>
                <a:spLocks noChangeShapeType="1"/>
              </p:cNvSpPr>
              <p:nvPr/>
            </p:nvSpPr>
            <p:spPr bwMode="auto">
              <a:xfrm>
                <a:off x="4679724" y="298843"/>
                <a:ext cx="0" cy="1336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8" name="Text Box 211"/>
              <p:cNvSpPr txBox="1">
                <a:spLocks noChangeArrowheads="1"/>
              </p:cNvSpPr>
              <p:nvPr/>
            </p:nvSpPr>
            <p:spPr bwMode="auto">
              <a:xfrm>
                <a:off x="4338571" y="207627"/>
                <a:ext cx="335185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  <a:cs typeface="Helvetica" charset="0"/>
                  </a:rPr>
                  <a:t>**</a:t>
                </a:r>
              </a:p>
            </p:txBody>
          </p:sp>
          <p:sp>
            <p:nvSpPr>
              <p:cNvPr id="439" name="Line 212"/>
              <p:cNvSpPr>
                <a:spLocks noChangeShapeType="1"/>
              </p:cNvSpPr>
              <p:nvPr/>
            </p:nvSpPr>
            <p:spPr bwMode="auto">
              <a:xfrm>
                <a:off x="4783164" y="298843"/>
                <a:ext cx="0" cy="1438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" name="Line 213"/>
              <p:cNvSpPr>
                <a:spLocks noChangeShapeType="1"/>
              </p:cNvSpPr>
              <p:nvPr/>
            </p:nvSpPr>
            <p:spPr bwMode="auto">
              <a:xfrm>
                <a:off x="4783164" y="288565"/>
                <a:ext cx="453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1" name="Line 214"/>
              <p:cNvSpPr>
                <a:spLocks noChangeShapeType="1"/>
              </p:cNvSpPr>
              <p:nvPr/>
            </p:nvSpPr>
            <p:spPr bwMode="auto">
              <a:xfrm>
                <a:off x="5419716" y="288565"/>
                <a:ext cx="2068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2" name="Line 215"/>
              <p:cNvSpPr>
                <a:spLocks noChangeShapeType="1"/>
              </p:cNvSpPr>
              <p:nvPr/>
            </p:nvSpPr>
            <p:spPr bwMode="auto">
              <a:xfrm>
                <a:off x="5626596" y="288565"/>
                <a:ext cx="0" cy="1336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" name="Line 216"/>
              <p:cNvSpPr>
                <a:spLocks noChangeShapeType="1"/>
              </p:cNvSpPr>
              <p:nvPr/>
            </p:nvSpPr>
            <p:spPr bwMode="auto">
              <a:xfrm>
                <a:off x="5141224" y="288565"/>
                <a:ext cx="0" cy="1336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" name="Text Box 217"/>
              <p:cNvSpPr txBox="1">
                <a:spLocks noChangeArrowheads="1"/>
              </p:cNvSpPr>
              <p:nvPr/>
            </p:nvSpPr>
            <p:spPr bwMode="auto">
              <a:xfrm>
                <a:off x="5206869" y="193495"/>
                <a:ext cx="355077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  <a:cs typeface="Helvetica" charset="0"/>
                  </a:rPr>
                  <a:t>**</a:t>
                </a:r>
              </a:p>
            </p:txBody>
          </p:sp>
          <p:sp>
            <p:nvSpPr>
              <p:cNvPr id="445" name="Line 71"/>
              <p:cNvSpPr>
                <a:spLocks noChangeShapeType="1"/>
              </p:cNvSpPr>
              <p:nvPr/>
            </p:nvSpPr>
            <p:spPr bwMode="auto">
              <a:xfrm>
                <a:off x="4132484" y="2257065"/>
                <a:ext cx="720000" cy="138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6" name="Line 71"/>
              <p:cNvSpPr>
                <a:spLocks noChangeShapeType="1"/>
              </p:cNvSpPr>
              <p:nvPr/>
            </p:nvSpPr>
            <p:spPr bwMode="auto">
              <a:xfrm>
                <a:off x="5026263" y="2259655"/>
                <a:ext cx="720000" cy="138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7" name="TextBox 79"/>
              <p:cNvSpPr txBox="1">
                <a:spLocks noChangeArrowheads="1"/>
              </p:cNvSpPr>
              <p:nvPr/>
            </p:nvSpPr>
            <p:spPr bwMode="auto">
              <a:xfrm>
                <a:off x="3820906" y="0"/>
                <a:ext cx="218845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</a:rPr>
                  <a:t>Late Passage U-2 OS cells</a:t>
                </a:r>
              </a:p>
            </p:txBody>
          </p:sp>
        </p:grpSp>
        <p:grpSp>
          <p:nvGrpSpPr>
            <p:cNvPr id="448" name="Group 1446"/>
            <p:cNvGrpSpPr>
              <a:grpSpLocks/>
            </p:cNvGrpSpPr>
            <p:nvPr/>
          </p:nvGrpSpPr>
          <p:grpSpPr bwMode="auto">
            <a:xfrm>
              <a:off x="5380490" y="3980224"/>
              <a:ext cx="2351087" cy="2333625"/>
              <a:chOff x="101600" y="3254853"/>
              <a:chExt cx="2351806" cy="2333533"/>
            </a:xfrm>
          </p:grpSpPr>
          <p:sp>
            <p:nvSpPr>
              <p:cNvPr id="449" name="TextBox 79"/>
              <p:cNvSpPr txBox="1">
                <a:spLocks noChangeArrowheads="1"/>
              </p:cNvSpPr>
              <p:nvPr/>
            </p:nvSpPr>
            <p:spPr bwMode="auto">
              <a:xfrm>
                <a:off x="1031228" y="3254853"/>
                <a:ext cx="142217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sz="1200">
                    <a:latin typeface="Helvetica" charset="0"/>
                  </a:rPr>
                  <a:t>Late Passage</a:t>
                </a:r>
              </a:p>
              <a:p>
                <a:pPr algn="ctr"/>
                <a:r>
                  <a:rPr lang="en-US" sz="1200">
                    <a:latin typeface="Helvetica" charset="0"/>
                  </a:rPr>
                  <a:t>U-2 OS cells</a:t>
                </a:r>
              </a:p>
            </p:txBody>
          </p:sp>
          <p:sp>
            <p:nvSpPr>
              <p:cNvPr id="450" name="Rectangle 55"/>
              <p:cNvSpPr>
                <a:spLocks noChangeArrowheads="1"/>
              </p:cNvSpPr>
              <p:nvPr/>
            </p:nvSpPr>
            <p:spPr bwMode="auto">
              <a:xfrm>
                <a:off x="1221129" y="4750219"/>
                <a:ext cx="373177" cy="574652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ＭＳ Ｐゴシック" charset="-128"/>
                  <a:cs typeface="Helvetica"/>
                </a:endParaRPr>
              </a:p>
            </p:txBody>
          </p:sp>
          <p:sp>
            <p:nvSpPr>
              <p:cNvPr id="451" name="Rectangle 57"/>
              <p:cNvSpPr>
                <a:spLocks noChangeArrowheads="1"/>
              </p:cNvSpPr>
              <p:nvPr/>
            </p:nvSpPr>
            <p:spPr bwMode="auto">
              <a:xfrm>
                <a:off x="1626066" y="4683547"/>
                <a:ext cx="373176" cy="641325"/>
              </a:xfrm>
              <a:prstGeom prst="rect">
                <a:avLst/>
              </a:prstGeom>
              <a:solidFill>
                <a:schemeClr val="accent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ＭＳ Ｐゴシック" charset="-128"/>
                  <a:cs typeface="Helvetica"/>
                </a:endParaRPr>
              </a:p>
            </p:txBody>
          </p:sp>
          <p:sp>
            <p:nvSpPr>
              <p:cNvPr id="452" name="Line 60"/>
              <p:cNvSpPr>
                <a:spLocks noChangeShapeType="1"/>
              </p:cNvSpPr>
              <p:nvPr/>
            </p:nvSpPr>
            <p:spPr bwMode="auto">
              <a:xfrm>
                <a:off x="1408300" y="4738045"/>
                <a:ext cx="1037" cy="138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3" name="Line 61"/>
              <p:cNvSpPr>
                <a:spLocks noChangeShapeType="1"/>
              </p:cNvSpPr>
              <p:nvPr/>
            </p:nvSpPr>
            <p:spPr bwMode="auto">
              <a:xfrm>
                <a:off x="1389632" y="4738045"/>
                <a:ext cx="43560" cy="138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4" name="Line 64"/>
              <p:cNvSpPr>
                <a:spLocks noChangeShapeType="1"/>
              </p:cNvSpPr>
              <p:nvPr/>
            </p:nvSpPr>
            <p:spPr bwMode="auto">
              <a:xfrm flipV="1">
                <a:off x="1812791" y="4509208"/>
                <a:ext cx="1037" cy="1749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5" name="Line 65"/>
              <p:cNvSpPr>
                <a:spLocks noChangeShapeType="1"/>
              </p:cNvSpPr>
              <p:nvPr/>
            </p:nvSpPr>
            <p:spPr bwMode="auto">
              <a:xfrm>
                <a:off x="1794122" y="4509208"/>
                <a:ext cx="43560" cy="138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6" name="Line 73"/>
              <p:cNvSpPr>
                <a:spLocks noChangeShapeType="1"/>
              </p:cNvSpPr>
              <p:nvPr/>
            </p:nvSpPr>
            <p:spPr bwMode="auto">
              <a:xfrm flipV="1">
                <a:off x="1179743" y="5325438"/>
                <a:ext cx="1037" cy="333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7" name="Line 74"/>
              <p:cNvSpPr>
                <a:spLocks noChangeShapeType="1"/>
              </p:cNvSpPr>
              <p:nvPr/>
            </p:nvSpPr>
            <p:spPr bwMode="auto">
              <a:xfrm flipV="1">
                <a:off x="2084738" y="5325438"/>
                <a:ext cx="1037" cy="333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8" name="Line 71"/>
              <p:cNvSpPr>
                <a:spLocks noChangeShapeType="1"/>
              </p:cNvSpPr>
              <p:nvPr/>
            </p:nvSpPr>
            <p:spPr bwMode="auto">
              <a:xfrm>
                <a:off x="1146980" y="5325432"/>
                <a:ext cx="943200" cy="138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9" name="Line 66"/>
              <p:cNvSpPr>
                <a:spLocks noChangeShapeType="1"/>
              </p:cNvSpPr>
              <p:nvPr/>
            </p:nvSpPr>
            <p:spPr bwMode="auto">
              <a:xfrm>
                <a:off x="1180812" y="3616039"/>
                <a:ext cx="1037" cy="171574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0" name="Line 68"/>
              <p:cNvSpPr>
                <a:spLocks noChangeShapeType="1"/>
              </p:cNvSpPr>
              <p:nvPr/>
            </p:nvSpPr>
            <p:spPr bwMode="auto">
              <a:xfrm>
                <a:off x="1155920" y="4757095"/>
                <a:ext cx="24892" cy="138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1" name="Line 69"/>
              <p:cNvSpPr>
                <a:spLocks noChangeShapeType="1"/>
              </p:cNvSpPr>
              <p:nvPr/>
            </p:nvSpPr>
            <p:spPr bwMode="auto">
              <a:xfrm>
                <a:off x="1155920" y="4190732"/>
                <a:ext cx="24892" cy="138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2" name="Line 70"/>
              <p:cNvSpPr>
                <a:spLocks noChangeShapeType="1"/>
              </p:cNvSpPr>
              <p:nvPr/>
            </p:nvSpPr>
            <p:spPr bwMode="auto">
              <a:xfrm>
                <a:off x="1155920" y="3616039"/>
                <a:ext cx="24892" cy="138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3" name="Rectangle 75"/>
              <p:cNvSpPr>
                <a:spLocks noChangeArrowheads="1"/>
              </p:cNvSpPr>
              <p:nvPr/>
            </p:nvSpPr>
            <p:spPr bwMode="auto">
              <a:xfrm>
                <a:off x="1039565" y="5219054"/>
                <a:ext cx="4659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0</a:t>
                </a:r>
                <a:endParaRPr lang="en-GB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64" name="Rectangle 76"/>
              <p:cNvSpPr>
                <a:spLocks noChangeArrowheads="1"/>
              </p:cNvSpPr>
              <p:nvPr/>
            </p:nvSpPr>
            <p:spPr bwMode="auto">
              <a:xfrm>
                <a:off x="1031228" y="4684194"/>
                <a:ext cx="4659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1</a:t>
                </a:r>
                <a:endParaRPr lang="en-GB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65" name="Rectangle 77"/>
              <p:cNvSpPr>
                <a:spLocks noChangeArrowheads="1"/>
              </p:cNvSpPr>
              <p:nvPr/>
            </p:nvSpPr>
            <p:spPr bwMode="auto">
              <a:xfrm>
                <a:off x="1031228" y="4117831"/>
                <a:ext cx="4659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2</a:t>
                </a:r>
                <a:endParaRPr lang="en-GB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66" name="Rectangle 78"/>
              <p:cNvSpPr>
                <a:spLocks noChangeArrowheads="1"/>
              </p:cNvSpPr>
              <p:nvPr/>
            </p:nvSpPr>
            <p:spPr bwMode="auto">
              <a:xfrm>
                <a:off x="1031228" y="3543138"/>
                <a:ext cx="4659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GB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3</a:t>
                </a:r>
                <a:endParaRPr lang="en-GB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67" name="Rectangle 202"/>
              <p:cNvSpPr>
                <a:spLocks noChangeArrowheads="1"/>
              </p:cNvSpPr>
              <p:nvPr/>
            </p:nvSpPr>
            <p:spPr bwMode="auto">
              <a:xfrm>
                <a:off x="619187" y="5380746"/>
                <a:ext cx="1762156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siRNA: Control RelA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468" name="Rectangle 201"/>
              <p:cNvSpPr>
                <a:spLocks noChangeArrowheads="1"/>
              </p:cNvSpPr>
              <p:nvPr/>
            </p:nvSpPr>
            <p:spPr bwMode="auto">
              <a:xfrm>
                <a:off x="101600" y="4097981"/>
                <a:ext cx="1018432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Glucose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consumption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(μg/min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/50 000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 cells)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902991" y="1293739"/>
            <a:ext cx="4965700" cy="4210691"/>
            <a:chOff x="2421610" y="1293739"/>
            <a:chExt cx="4965700" cy="4210691"/>
          </a:xfrm>
        </p:grpSpPr>
        <p:pic>
          <p:nvPicPr>
            <p:cNvPr id="470" name="Picture 14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85" y="1293739"/>
              <a:ext cx="3325812" cy="2760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" name="TextBox 1479"/>
            <p:cNvSpPr txBox="1">
              <a:spLocks noChangeArrowheads="1"/>
            </p:cNvSpPr>
            <p:nvPr/>
          </p:nvSpPr>
          <p:spPr bwMode="auto">
            <a:xfrm>
              <a:off x="2421610" y="4182042"/>
              <a:ext cx="4965700" cy="132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just"/>
              <a:r>
                <a:rPr lang="en-US" sz="2000" dirty="0" err="1" smtClean="0"/>
                <a:t>RelA</a:t>
              </a:r>
              <a:r>
                <a:rPr lang="en-US" sz="2000" dirty="0"/>
                <a:t>-</a:t>
              </a:r>
              <a:r>
                <a:rPr lang="en-US" sz="2000" dirty="0" smtClean="0"/>
                <a:t>induced </a:t>
              </a:r>
              <a:r>
                <a:rPr lang="en-US" sz="2000" dirty="0"/>
                <a:t>changes in ATP production have a physiological effect on the cells as indicated by phosphorylation of the energy sensing protein, AMPK.</a:t>
              </a:r>
            </a:p>
          </p:txBody>
        </p:sp>
      </p:grpSp>
      <p:sp>
        <p:nvSpPr>
          <p:cNvPr id="214" name="Title 1"/>
          <p:cNvSpPr txBox="1">
            <a:spLocks/>
          </p:cNvSpPr>
          <p:nvPr/>
        </p:nvSpPr>
        <p:spPr>
          <a:xfrm>
            <a:off x="457200" y="15326"/>
            <a:ext cx="80044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/>
              <a:t>RelA</a:t>
            </a:r>
            <a:r>
              <a:rPr lang="en-US" sz="3200" dirty="0" smtClean="0"/>
              <a:t> regulates cellular energy production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3009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" name="Group 427"/>
          <p:cNvGrpSpPr/>
          <p:nvPr/>
        </p:nvGrpSpPr>
        <p:grpSpPr>
          <a:xfrm>
            <a:off x="4363817" y="1205478"/>
            <a:ext cx="2071681" cy="2620208"/>
            <a:chOff x="1137957" y="4131733"/>
            <a:chExt cx="2071681" cy="2620208"/>
          </a:xfrm>
        </p:grpSpPr>
        <p:pic>
          <p:nvPicPr>
            <p:cNvPr id="340" name="Picture 3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7957" y="4131733"/>
              <a:ext cx="2071681" cy="2041765"/>
            </a:xfrm>
            <a:prstGeom prst="rect">
              <a:avLst/>
            </a:prstGeom>
          </p:spPr>
        </p:pic>
        <p:pic>
          <p:nvPicPr>
            <p:cNvPr id="348" name="Picture 34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50919" y="6105766"/>
              <a:ext cx="955514" cy="646175"/>
            </a:xfrm>
            <a:prstGeom prst="rect">
              <a:avLst/>
            </a:prstGeom>
          </p:spPr>
        </p:pic>
      </p:grpSp>
      <p:grpSp>
        <p:nvGrpSpPr>
          <p:cNvPr id="449" name="Group 276"/>
          <p:cNvGrpSpPr/>
          <p:nvPr/>
        </p:nvGrpSpPr>
        <p:grpSpPr>
          <a:xfrm>
            <a:off x="1638247" y="1239389"/>
            <a:ext cx="2267052" cy="2541588"/>
            <a:chOff x="4135438" y="206375"/>
            <a:chExt cx="2267052" cy="2541588"/>
          </a:xfrm>
        </p:grpSpPr>
        <p:sp>
          <p:nvSpPr>
            <p:cNvPr id="450" name="Text Box 12"/>
            <p:cNvSpPr txBox="1">
              <a:spLocks noChangeArrowheads="1"/>
            </p:cNvSpPr>
            <p:nvPr/>
          </p:nvSpPr>
          <p:spPr bwMode="auto">
            <a:xfrm rot="18616792">
              <a:off x="4238626" y="804862"/>
              <a:ext cx="3937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p12</a:t>
              </a:r>
            </a:p>
          </p:txBody>
        </p:sp>
        <p:sp>
          <p:nvSpPr>
            <p:cNvPr id="451" name="Text Box 13"/>
            <p:cNvSpPr txBox="1">
              <a:spLocks noChangeArrowheads="1"/>
            </p:cNvSpPr>
            <p:nvPr/>
          </p:nvSpPr>
          <p:spPr bwMode="auto">
            <a:xfrm rot="18616792">
              <a:off x="4578351" y="803275"/>
              <a:ext cx="3937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p20</a:t>
              </a:r>
            </a:p>
          </p:txBody>
        </p:sp>
        <p:sp>
          <p:nvSpPr>
            <p:cNvPr id="452" name="Text Box 14"/>
            <p:cNvSpPr txBox="1">
              <a:spLocks noChangeArrowheads="1"/>
            </p:cNvSpPr>
            <p:nvPr/>
          </p:nvSpPr>
          <p:spPr bwMode="auto">
            <a:xfrm rot="18616792">
              <a:off x="4983163" y="792162"/>
              <a:ext cx="3937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p12</a:t>
              </a:r>
            </a:p>
          </p:txBody>
        </p:sp>
        <p:sp>
          <p:nvSpPr>
            <p:cNvPr id="453" name="Text Box 15"/>
            <p:cNvSpPr txBox="1">
              <a:spLocks noChangeArrowheads="1"/>
            </p:cNvSpPr>
            <p:nvPr/>
          </p:nvSpPr>
          <p:spPr bwMode="auto">
            <a:xfrm rot="18616792">
              <a:off x="5308601" y="790575"/>
              <a:ext cx="39370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p20</a:t>
              </a:r>
            </a:p>
          </p:txBody>
        </p:sp>
        <p:sp>
          <p:nvSpPr>
            <p:cNvPr id="454" name="Line 16"/>
            <p:cNvSpPr>
              <a:spLocks noChangeShapeType="1"/>
            </p:cNvSpPr>
            <p:nvPr/>
          </p:nvSpPr>
          <p:spPr bwMode="auto">
            <a:xfrm>
              <a:off x="4252913" y="700088"/>
              <a:ext cx="647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5" name="Line 17"/>
            <p:cNvSpPr>
              <a:spLocks noChangeShapeType="1"/>
            </p:cNvSpPr>
            <p:nvPr/>
          </p:nvSpPr>
          <p:spPr bwMode="auto">
            <a:xfrm>
              <a:off x="5087938" y="700088"/>
              <a:ext cx="647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Text Box 18"/>
            <p:cNvSpPr txBox="1">
              <a:spLocks noChangeArrowheads="1"/>
            </p:cNvSpPr>
            <p:nvPr/>
          </p:nvSpPr>
          <p:spPr bwMode="auto">
            <a:xfrm>
              <a:off x="4135438" y="484188"/>
              <a:ext cx="171608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/>
                <a:t> Cytoplasm     Mitochondria</a:t>
              </a:r>
            </a:p>
          </p:txBody>
        </p:sp>
        <p:sp>
          <p:nvSpPr>
            <p:cNvPr id="457" name="Text Box 19"/>
            <p:cNvSpPr txBox="1">
              <a:spLocks noChangeArrowheads="1"/>
            </p:cNvSpPr>
            <p:nvPr/>
          </p:nvSpPr>
          <p:spPr bwMode="auto">
            <a:xfrm>
              <a:off x="4454463" y="206375"/>
              <a:ext cx="11252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/>
                <a:t>U-2 </a:t>
              </a:r>
              <a:r>
                <a:rPr lang="en-US" sz="1200" dirty="0" smtClean="0"/>
                <a:t>OS </a:t>
              </a:r>
              <a:r>
                <a:rPr lang="en-US" sz="1200" dirty="0"/>
                <a:t>Cells</a:t>
              </a:r>
            </a:p>
          </p:txBody>
        </p:sp>
        <p:graphicFrame>
          <p:nvGraphicFramePr>
            <p:cNvPr id="458" name="Object 2"/>
            <p:cNvGraphicFramePr>
              <a:graphicFrameLocks/>
            </p:cNvGraphicFramePr>
            <p:nvPr/>
          </p:nvGraphicFramePr>
          <p:xfrm>
            <a:off x="4225925" y="1089025"/>
            <a:ext cx="1439863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86" name="Image" r:id="rId6" imgW="1280163" imgH="292312" progId="">
                    <p:embed/>
                  </p:oleObj>
                </mc:Choice>
                <mc:Fallback>
                  <p:oleObj name="Image" r:id="rId6" imgW="1280163" imgH="292312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5925" y="1089025"/>
                          <a:ext cx="1439863" cy="360363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9" name="Object 6"/>
            <p:cNvGraphicFramePr>
              <a:graphicFrameLocks/>
            </p:cNvGraphicFramePr>
            <p:nvPr/>
          </p:nvGraphicFramePr>
          <p:xfrm>
            <a:off x="4232275" y="1520825"/>
            <a:ext cx="1439863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87" name="Image" r:id="rId8" imgW="1298121" imgH="383756" progId="">
                    <p:embed/>
                  </p:oleObj>
                </mc:Choice>
                <mc:Fallback>
                  <p:oleObj name="Image" r:id="rId8" imgW="1298121" imgH="383756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32275" y="1520825"/>
                          <a:ext cx="1439863" cy="360363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" name="Object 7"/>
            <p:cNvGraphicFramePr>
              <a:graphicFrameLocks/>
            </p:cNvGraphicFramePr>
            <p:nvPr/>
          </p:nvGraphicFramePr>
          <p:xfrm>
            <a:off x="4224338" y="1952625"/>
            <a:ext cx="1439862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88" name="Image" r:id="rId10" imgW="1316516" imgH="365761" progId="">
                    <p:embed/>
                  </p:oleObj>
                </mc:Choice>
                <mc:Fallback>
                  <p:oleObj name="Image" r:id="rId10" imgW="1316516" imgH="365761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4338" y="1952625"/>
                          <a:ext cx="1439862" cy="360363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1" name="Object 8"/>
            <p:cNvGraphicFramePr>
              <a:graphicFrameLocks/>
            </p:cNvGraphicFramePr>
            <p:nvPr/>
          </p:nvGraphicFramePr>
          <p:xfrm>
            <a:off x="4224338" y="2387600"/>
            <a:ext cx="1439862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89" name="Image" r:id="rId12" imgW="1316516" imgH="310686" progId="">
                    <p:embed/>
                  </p:oleObj>
                </mc:Choice>
                <mc:Fallback>
                  <p:oleObj name="Image" r:id="rId12" imgW="1316516" imgH="310686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4338" y="2387600"/>
                          <a:ext cx="1439862" cy="360363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2" name="Text Box 34"/>
            <p:cNvSpPr txBox="1">
              <a:spLocks noChangeArrowheads="1"/>
            </p:cNvSpPr>
            <p:nvPr/>
          </p:nvSpPr>
          <p:spPr bwMode="auto">
            <a:xfrm>
              <a:off x="5624137" y="1141950"/>
              <a:ext cx="512763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/>
                <a:t>RelA</a:t>
              </a:r>
            </a:p>
          </p:txBody>
        </p:sp>
        <p:sp>
          <p:nvSpPr>
            <p:cNvPr id="463" name="Text Box 39"/>
            <p:cNvSpPr txBox="1">
              <a:spLocks noChangeArrowheads="1"/>
            </p:cNvSpPr>
            <p:nvPr/>
          </p:nvSpPr>
          <p:spPr bwMode="auto">
            <a:xfrm>
              <a:off x="5624137" y="1529300"/>
              <a:ext cx="6064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/>
                <a:t>VDAC</a:t>
              </a:r>
            </a:p>
          </p:txBody>
        </p:sp>
        <p:sp>
          <p:nvSpPr>
            <p:cNvPr id="464" name="Text Box 40"/>
            <p:cNvSpPr txBox="1">
              <a:spLocks noChangeArrowheads="1"/>
            </p:cNvSpPr>
            <p:nvPr/>
          </p:nvSpPr>
          <p:spPr bwMode="auto">
            <a:xfrm>
              <a:off x="5624137" y="1988087"/>
              <a:ext cx="43815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/>
                <a:t>Mot</a:t>
              </a:r>
            </a:p>
          </p:txBody>
        </p:sp>
        <p:sp>
          <p:nvSpPr>
            <p:cNvPr id="465" name="Text Box 41"/>
            <p:cNvSpPr txBox="1">
              <a:spLocks noChangeArrowheads="1"/>
            </p:cNvSpPr>
            <p:nvPr/>
          </p:nvSpPr>
          <p:spPr bwMode="auto">
            <a:xfrm>
              <a:off x="5624137" y="2404012"/>
              <a:ext cx="77835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 err="1" smtClean="0"/>
                <a:t>α-</a:t>
              </a:r>
              <a:r>
                <a:rPr lang="en-US" sz="1200" dirty="0" err="1"/>
                <a:t>tubulin</a:t>
              </a:r>
              <a:endParaRPr lang="en-US" sz="1200" dirty="0"/>
            </a:p>
          </p:txBody>
        </p:sp>
      </p:grpSp>
      <p:sp>
        <p:nvSpPr>
          <p:cNvPr id="214" name="Title 1"/>
          <p:cNvSpPr txBox="1">
            <a:spLocks/>
          </p:cNvSpPr>
          <p:nvPr/>
        </p:nvSpPr>
        <p:spPr>
          <a:xfrm>
            <a:off x="457200" y="15326"/>
            <a:ext cx="80044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/>
              <a:t>RelA</a:t>
            </a:r>
            <a:r>
              <a:rPr lang="en-US" sz="3200" dirty="0" smtClean="0"/>
              <a:t> regulates mitochondrial gene expression</a:t>
            </a:r>
            <a:endParaRPr lang="en-US" sz="3200" dirty="0"/>
          </a:p>
        </p:txBody>
      </p:sp>
      <p:grpSp>
        <p:nvGrpSpPr>
          <p:cNvPr id="2" name="Group 1"/>
          <p:cNvGrpSpPr/>
          <p:nvPr/>
        </p:nvGrpSpPr>
        <p:grpSpPr>
          <a:xfrm>
            <a:off x="1064027" y="1081233"/>
            <a:ext cx="6318577" cy="2837757"/>
            <a:chOff x="1500759" y="1081233"/>
            <a:chExt cx="6318577" cy="2837757"/>
          </a:xfrm>
        </p:grpSpPr>
        <p:grpSp>
          <p:nvGrpSpPr>
            <p:cNvPr id="157" name="Group 2053"/>
            <p:cNvGrpSpPr>
              <a:grpSpLocks/>
            </p:cNvGrpSpPr>
            <p:nvPr/>
          </p:nvGrpSpPr>
          <p:grpSpPr bwMode="auto">
            <a:xfrm>
              <a:off x="1500759" y="1081233"/>
              <a:ext cx="3506788" cy="2441575"/>
              <a:chOff x="4514893" y="338968"/>
              <a:chExt cx="3506468" cy="2441377"/>
            </a:xfrm>
          </p:grpSpPr>
          <p:sp>
            <p:nvSpPr>
              <p:cNvPr id="158" name="Text Box 8"/>
              <p:cNvSpPr txBox="1">
                <a:spLocks noChangeArrowheads="1"/>
              </p:cNvSpPr>
              <p:nvPr/>
            </p:nvSpPr>
            <p:spPr bwMode="auto">
              <a:xfrm>
                <a:off x="4514893" y="1151054"/>
                <a:ext cx="116858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sz="1200">
                    <a:latin typeface="Helvetica" charset="0"/>
                    <a:cs typeface="Helvetica" charset="0"/>
                  </a:rPr>
                  <a:t>Relative </a:t>
                </a:r>
              </a:p>
              <a:p>
                <a:pPr algn="ctr"/>
                <a:r>
                  <a:rPr lang="en-US" sz="1200">
                    <a:latin typeface="Helvetica" charset="0"/>
                    <a:cs typeface="Helvetica" charset="0"/>
                  </a:rPr>
                  <a:t>Enrichment </a:t>
                </a:r>
              </a:p>
              <a:p>
                <a:pPr algn="ctr"/>
                <a:r>
                  <a:rPr lang="en-US" sz="1200">
                    <a:latin typeface="Helvetica" charset="0"/>
                    <a:cs typeface="Helvetica" charset="0"/>
                  </a:rPr>
                  <a:t>(ChIP </a:t>
                </a:r>
              </a:p>
              <a:p>
                <a:pPr algn="ctr"/>
                <a:r>
                  <a:rPr lang="en-US" sz="1200">
                    <a:latin typeface="Helvetica" charset="0"/>
                    <a:cs typeface="Helvetica" charset="0"/>
                  </a:rPr>
                  <a:t>Assay)</a:t>
                </a:r>
              </a:p>
            </p:txBody>
          </p:sp>
          <p:sp>
            <p:nvSpPr>
              <p:cNvPr id="159" name="Text Box 11"/>
              <p:cNvSpPr txBox="1">
                <a:spLocks noChangeArrowheads="1"/>
              </p:cNvSpPr>
              <p:nvPr/>
            </p:nvSpPr>
            <p:spPr bwMode="auto">
              <a:xfrm>
                <a:off x="5990100" y="338968"/>
                <a:ext cx="88931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  <a:cs typeface="Helvetica" charset="0"/>
                  </a:rPr>
                  <a:t>D-loop</a:t>
                </a:r>
              </a:p>
            </p:txBody>
          </p:sp>
          <p:sp>
            <p:nvSpPr>
              <p:cNvPr id="160" name="Rectangle 18"/>
              <p:cNvSpPr>
                <a:spLocks noChangeArrowheads="1"/>
              </p:cNvSpPr>
              <p:nvPr/>
            </p:nvSpPr>
            <p:spPr bwMode="auto">
              <a:xfrm>
                <a:off x="5819699" y="1794588"/>
                <a:ext cx="339694" cy="553992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ＭＳ Ｐゴシック" charset="-128"/>
                  <a:cs typeface="Helvetica"/>
                </a:endParaRPr>
              </a:p>
            </p:txBody>
          </p:sp>
          <p:sp>
            <p:nvSpPr>
              <p:cNvPr id="161" name="Rectangle 19"/>
              <p:cNvSpPr>
                <a:spLocks noChangeArrowheads="1"/>
              </p:cNvSpPr>
              <p:nvPr/>
            </p:nvSpPr>
            <p:spPr bwMode="auto">
              <a:xfrm>
                <a:off x="6872116" y="1794588"/>
                <a:ext cx="339694" cy="553992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ＭＳ Ｐゴシック" charset="-128"/>
                  <a:cs typeface="Helvetica"/>
                </a:endParaRPr>
              </a:p>
            </p:txBody>
          </p:sp>
          <p:sp>
            <p:nvSpPr>
              <p:cNvPr id="162" name="Rectangle 20"/>
              <p:cNvSpPr>
                <a:spLocks noChangeArrowheads="1"/>
              </p:cNvSpPr>
              <p:nvPr/>
            </p:nvSpPr>
            <p:spPr bwMode="auto">
              <a:xfrm>
                <a:off x="6192728" y="1754903"/>
                <a:ext cx="333345" cy="593677"/>
              </a:xfrm>
              <a:prstGeom prst="rect">
                <a:avLst/>
              </a:prstGeom>
              <a:solidFill>
                <a:schemeClr val="accent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ＭＳ Ｐゴシック" charset="-128"/>
                  <a:cs typeface="Helvetica"/>
                </a:endParaRPr>
              </a:p>
            </p:txBody>
          </p:sp>
          <p:sp>
            <p:nvSpPr>
              <p:cNvPr id="163" name="Rectangle 21"/>
              <p:cNvSpPr>
                <a:spLocks noChangeArrowheads="1"/>
              </p:cNvSpPr>
              <p:nvPr/>
            </p:nvSpPr>
            <p:spPr bwMode="auto">
              <a:xfrm>
                <a:off x="7246732" y="1058048"/>
                <a:ext cx="333345" cy="1290532"/>
              </a:xfrm>
              <a:prstGeom prst="rect">
                <a:avLst/>
              </a:prstGeom>
              <a:solidFill>
                <a:schemeClr val="accent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ＭＳ Ｐゴシック" charset="-128"/>
                  <a:cs typeface="Helvetica"/>
                </a:endParaRPr>
              </a:p>
            </p:txBody>
          </p:sp>
          <p:sp>
            <p:nvSpPr>
              <p:cNvPr id="164" name="Line 22"/>
              <p:cNvSpPr>
                <a:spLocks noChangeShapeType="1"/>
              </p:cNvSpPr>
              <p:nvPr/>
            </p:nvSpPr>
            <p:spPr bwMode="auto">
              <a:xfrm>
                <a:off x="5990100" y="1781292"/>
                <a:ext cx="0" cy="15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5" name="Line 23"/>
              <p:cNvSpPr>
                <a:spLocks noChangeShapeType="1"/>
              </p:cNvSpPr>
              <p:nvPr/>
            </p:nvSpPr>
            <p:spPr bwMode="auto">
              <a:xfrm>
                <a:off x="5973196" y="1781292"/>
                <a:ext cx="38419" cy="15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6" name="Line 24"/>
              <p:cNvSpPr>
                <a:spLocks noChangeShapeType="1"/>
              </p:cNvSpPr>
              <p:nvPr/>
            </p:nvSpPr>
            <p:spPr bwMode="auto">
              <a:xfrm>
                <a:off x="7043330" y="1781292"/>
                <a:ext cx="0" cy="15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7" name="Line 25"/>
              <p:cNvSpPr>
                <a:spLocks noChangeShapeType="1"/>
              </p:cNvSpPr>
              <p:nvPr/>
            </p:nvSpPr>
            <p:spPr bwMode="auto">
              <a:xfrm>
                <a:off x="7026426" y="1781292"/>
                <a:ext cx="38418" cy="15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8" name="Line 26"/>
              <p:cNvSpPr>
                <a:spLocks noChangeShapeType="1"/>
              </p:cNvSpPr>
              <p:nvPr/>
            </p:nvSpPr>
            <p:spPr bwMode="auto">
              <a:xfrm flipV="1">
                <a:off x="6357385" y="1516179"/>
                <a:ext cx="0" cy="23812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9" name="Line 27"/>
              <p:cNvSpPr>
                <a:spLocks noChangeShapeType="1"/>
              </p:cNvSpPr>
              <p:nvPr/>
            </p:nvSpPr>
            <p:spPr bwMode="auto">
              <a:xfrm>
                <a:off x="6340481" y="1516179"/>
                <a:ext cx="38418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0" name="Line 28"/>
              <p:cNvSpPr>
                <a:spLocks noChangeShapeType="1"/>
              </p:cNvSpPr>
              <p:nvPr/>
            </p:nvSpPr>
            <p:spPr bwMode="auto">
              <a:xfrm flipV="1">
                <a:off x="7410615" y="677979"/>
                <a:ext cx="0" cy="37941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1" name="Line 29"/>
              <p:cNvSpPr>
                <a:spLocks noChangeShapeType="1"/>
              </p:cNvSpPr>
              <p:nvPr/>
            </p:nvSpPr>
            <p:spPr bwMode="auto">
              <a:xfrm>
                <a:off x="7393711" y="676392"/>
                <a:ext cx="38419" cy="15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2" name="Line 30"/>
              <p:cNvSpPr>
                <a:spLocks noChangeShapeType="1"/>
              </p:cNvSpPr>
              <p:nvPr/>
            </p:nvSpPr>
            <p:spPr bwMode="auto">
              <a:xfrm>
                <a:off x="5753440" y="693854"/>
                <a:ext cx="1536" cy="1654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3" name="Line 31"/>
              <p:cNvSpPr>
                <a:spLocks noChangeShapeType="1"/>
              </p:cNvSpPr>
              <p:nvPr/>
            </p:nvSpPr>
            <p:spPr bwMode="auto">
              <a:xfrm>
                <a:off x="5731925" y="2348029"/>
                <a:ext cx="21514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4" name="Line 32"/>
              <p:cNvSpPr>
                <a:spLocks noChangeShapeType="1"/>
              </p:cNvSpPr>
              <p:nvPr/>
            </p:nvSpPr>
            <p:spPr bwMode="auto">
              <a:xfrm>
                <a:off x="5731925" y="1793992"/>
                <a:ext cx="21514" cy="15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5" name="Line 33"/>
              <p:cNvSpPr>
                <a:spLocks noChangeShapeType="1"/>
              </p:cNvSpPr>
              <p:nvPr/>
            </p:nvSpPr>
            <p:spPr bwMode="auto">
              <a:xfrm>
                <a:off x="5731925" y="1247892"/>
                <a:ext cx="21514" cy="15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6" name="Line 34"/>
              <p:cNvSpPr>
                <a:spLocks noChangeShapeType="1"/>
              </p:cNvSpPr>
              <p:nvPr/>
            </p:nvSpPr>
            <p:spPr bwMode="auto">
              <a:xfrm>
                <a:off x="5731925" y="693854"/>
                <a:ext cx="21514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7" name="Line 35"/>
              <p:cNvSpPr>
                <a:spLocks noChangeShapeType="1"/>
              </p:cNvSpPr>
              <p:nvPr/>
            </p:nvSpPr>
            <p:spPr bwMode="auto">
              <a:xfrm>
                <a:off x="5753440" y="2348029"/>
                <a:ext cx="8460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8" name="Line 36"/>
              <p:cNvSpPr>
                <a:spLocks noChangeShapeType="1"/>
              </p:cNvSpPr>
              <p:nvPr/>
            </p:nvSpPr>
            <p:spPr bwMode="auto">
              <a:xfrm flipV="1">
                <a:off x="5753440" y="2348029"/>
                <a:ext cx="1536" cy="301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9" name="Line 37"/>
              <p:cNvSpPr>
                <a:spLocks noChangeShapeType="1"/>
              </p:cNvSpPr>
              <p:nvPr/>
            </p:nvSpPr>
            <p:spPr bwMode="auto">
              <a:xfrm flipV="1">
                <a:off x="6597119" y="2348029"/>
                <a:ext cx="1537" cy="301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0" name="Line 38"/>
              <p:cNvSpPr>
                <a:spLocks noChangeShapeType="1"/>
              </p:cNvSpPr>
              <p:nvPr/>
            </p:nvSpPr>
            <p:spPr bwMode="auto">
              <a:xfrm flipV="1">
                <a:off x="7650350" y="2348029"/>
                <a:ext cx="1536" cy="301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1" name="Rectangle 39"/>
              <p:cNvSpPr>
                <a:spLocks noChangeArrowheads="1"/>
              </p:cNvSpPr>
              <p:nvPr/>
            </p:nvSpPr>
            <p:spPr bwMode="auto">
              <a:xfrm>
                <a:off x="5604084" y="2217854"/>
                <a:ext cx="568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0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182" name="Rectangle 40"/>
              <p:cNvSpPr>
                <a:spLocks noChangeArrowheads="1"/>
              </p:cNvSpPr>
              <p:nvPr/>
            </p:nvSpPr>
            <p:spPr bwMode="auto">
              <a:xfrm>
                <a:off x="5604084" y="1706679"/>
                <a:ext cx="568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1</a:t>
                </a:r>
                <a:endParaRPr lang="en-US" sz="1200" dirty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183" name="Rectangle 41"/>
              <p:cNvSpPr>
                <a:spLocks noChangeArrowheads="1"/>
              </p:cNvSpPr>
              <p:nvPr/>
            </p:nvSpPr>
            <p:spPr bwMode="auto">
              <a:xfrm>
                <a:off x="5604084" y="1158992"/>
                <a:ext cx="568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2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184" name="Rectangle 42"/>
              <p:cNvSpPr>
                <a:spLocks noChangeArrowheads="1"/>
              </p:cNvSpPr>
              <p:nvPr/>
            </p:nvSpPr>
            <p:spPr bwMode="auto">
              <a:xfrm>
                <a:off x="5604084" y="606542"/>
                <a:ext cx="568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3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185" name="Rectangle 39"/>
              <p:cNvSpPr>
                <a:spLocks noChangeArrowheads="1"/>
              </p:cNvSpPr>
              <p:nvPr/>
            </p:nvSpPr>
            <p:spPr bwMode="auto">
              <a:xfrm>
                <a:off x="5000109" y="2595679"/>
                <a:ext cx="302125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Passage:       Early                    Late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186" name="Rectangle 42"/>
              <p:cNvSpPr>
                <a:spLocks noChangeArrowheads="1"/>
              </p:cNvSpPr>
              <p:nvPr/>
            </p:nvSpPr>
            <p:spPr bwMode="auto">
              <a:xfrm>
                <a:off x="4986074" y="2357026"/>
                <a:ext cx="273552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Antibody: Control RelA     Control  RelA 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cxnSp>
            <p:nvCxnSpPr>
              <p:cNvPr id="187" name="Straight Connector 186"/>
              <p:cNvCxnSpPr/>
              <p:nvPr/>
            </p:nvCxnSpPr>
            <p:spPr bwMode="auto">
              <a:xfrm>
                <a:off x="5789540" y="2572400"/>
                <a:ext cx="744469" cy="158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auto">
              <a:xfrm>
                <a:off x="6873703" y="2575575"/>
                <a:ext cx="74605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TextBox 127"/>
              <p:cNvSpPr txBox="1">
                <a:spLocks noChangeArrowheads="1"/>
              </p:cNvSpPr>
              <p:nvPr/>
            </p:nvSpPr>
            <p:spPr bwMode="auto">
              <a:xfrm>
                <a:off x="7315058" y="462079"/>
                <a:ext cx="14639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  <a:cs typeface="Helvetica" charset="0"/>
                  </a:rPr>
                  <a:t>*</a:t>
                </a:r>
              </a:p>
            </p:txBody>
          </p:sp>
          <p:sp>
            <p:nvSpPr>
              <p:cNvPr id="190" name="Line 35"/>
              <p:cNvSpPr>
                <a:spLocks noChangeShapeType="1"/>
              </p:cNvSpPr>
              <p:nvPr/>
            </p:nvSpPr>
            <p:spPr bwMode="auto">
              <a:xfrm>
                <a:off x="6807540" y="2348029"/>
                <a:ext cx="846000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1" name="Line 30"/>
              <p:cNvSpPr>
                <a:spLocks noChangeShapeType="1"/>
              </p:cNvSpPr>
              <p:nvPr/>
            </p:nvSpPr>
            <p:spPr bwMode="auto">
              <a:xfrm>
                <a:off x="6813890" y="693854"/>
                <a:ext cx="1536" cy="1654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2" name="Line 31"/>
              <p:cNvSpPr>
                <a:spLocks noChangeShapeType="1"/>
              </p:cNvSpPr>
              <p:nvPr/>
            </p:nvSpPr>
            <p:spPr bwMode="auto">
              <a:xfrm>
                <a:off x="6792375" y="2348029"/>
                <a:ext cx="21514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3" name="Line 32"/>
              <p:cNvSpPr>
                <a:spLocks noChangeShapeType="1"/>
              </p:cNvSpPr>
              <p:nvPr/>
            </p:nvSpPr>
            <p:spPr bwMode="auto">
              <a:xfrm>
                <a:off x="6792375" y="1793992"/>
                <a:ext cx="21514" cy="15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4" name="Line 33"/>
              <p:cNvSpPr>
                <a:spLocks noChangeShapeType="1"/>
              </p:cNvSpPr>
              <p:nvPr/>
            </p:nvSpPr>
            <p:spPr bwMode="auto">
              <a:xfrm>
                <a:off x="6792375" y="1247892"/>
                <a:ext cx="21514" cy="15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5" name="Line 34"/>
              <p:cNvSpPr>
                <a:spLocks noChangeShapeType="1"/>
              </p:cNvSpPr>
              <p:nvPr/>
            </p:nvSpPr>
            <p:spPr bwMode="auto">
              <a:xfrm>
                <a:off x="6792375" y="693854"/>
                <a:ext cx="21514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6" name="Rectangle 39"/>
              <p:cNvSpPr>
                <a:spLocks noChangeArrowheads="1"/>
              </p:cNvSpPr>
              <p:nvPr/>
            </p:nvSpPr>
            <p:spPr bwMode="auto">
              <a:xfrm>
                <a:off x="6664534" y="2217854"/>
                <a:ext cx="568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0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197" name="Rectangle 40"/>
              <p:cNvSpPr>
                <a:spLocks noChangeArrowheads="1"/>
              </p:cNvSpPr>
              <p:nvPr/>
            </p:nvSpPr>
            <p:spPr bwMode="auto">
              <a:xfrm>
                <a:off x="6664534" y="1706679"/>
                <a:ext cx="568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1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198" name="Rectangle 41"/>
              <p:cNvSpPr>
                <a:spLocks noChangeArrowheads="1"/>
              </p:cNvSpPr>
              <p:nvPr/>
            </p:nvSpPr>
            <p:spPr bwMode="auto">
              <a:xfrm>
                <a:off x="6664534" y="1158992"/>
                <a:ext cx="568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2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199" name="Rectangle 42"/>
              <p:cNvSpPr>
                <a:spLocks noChangeArrowheads="1"/>
              </p:cNvSpPr>
              <p:nvPr/>
            </p:nvSpPr>
            <p:spPr bwMode="auto">
              <a:xfrm>
                <a:off x="6664534" y="606542"/>
                <a:ext cx="5686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3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200" name="Line 36"/>
              <p:cNvSpPr>
                <a:spLocks noChangeShapeType="1"/>
              </p:cNvSpPr>
              <p:nvPr/>
            </p:nvSpPr>
            <p:spPr bwMode="auto">
              <a:xfrm flipV="1">
                <a:off x="6813890" y="2341679"/>
                <a:ext cx="1536" cy="301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01" name="Group 2209"/>
            <p:cNvGrpSpPr>
              <a:grpSpLocks/>
            </p:cNvGrpSpPr>
            <p:nvPr/>
          </p:nvGrpSpPr>
          <p:grpSpPr bwMode="auto">
            <a:xfrm>
              <a:off x="4613893" y="1178965"/>
              <a:ext cx="3205443" cy="2740025"/>
              <a:chOff x="13543774" y="26796437"/>
              <a:chExt cx="3206204" cy="2739183"/>
            </a:xfrm>
          </p:grpSpPr>
          <p:grpSp>
            <p:nvGrpSpPr>
              <p:cNvPr id="202" name="Group 149"/>
              <p:cNvGrpSpPr>
                <a:grpSpLocks/>
              </p:cNvGrpSpPr>
              <p:nvPr/>
            </p:nvGrpSpPr>
            <p:grpSpPr bwMode="auto">
              <a:xfrm>
                <a:off x="13957291" y="26796437"/>
                <a:ext cx="2792687" cy="2668037"/>
                <a:chOff x="-254479" y="3400425"/>
                <a:chExt cx="3064953" cy="2985576"/>
              </a:xfrm>
            </p:grpSpPr>
            <p:sp>
              <p:nvSpPr>
                <p:cNvPr id="206" name="Rectangle 157"/>
                <p:cNvSpPr>
                  <a:spLocks noChangeArrowheads="1"/>
                </p:cNvSpPr>
                <p:nvPr/>
              </p:nvSpPr>
              <p:spPr bwMode="auto">
                <a:xfrm>
                  <a:off x="605977" y="4245750"/>
                  <a:ext cx="426958" cy="1253780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07" name="Rectangle 158"/>
                <p:cNvSpPr>
                  <a:spLocks noChangeArrowheads="1"/>
                </p:cNvSpPr>
                <p:nvPr/>
              </p:nvSpPr>
              <p:spPr bwMode="auto">
                <a:xfrm>
                  <a:off x="1590595" y="4698603"/>
                  <a:ext cx="428700" cy="800927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08" name="Rectangle 159"/>
                <p:cNvSpPr>
                  <a:spLocks noChangeArrowheads="1"/>
                </p:cNvSpPr>
                <p:nvPr/>
              </p:nvSpPr>
              <p:spPr bwMode="auto">
                <a:xfrm>
                  <a:off x="1074760" y="4171162"/>
                  <a:ext cx="428700" cy="1328367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09" name="Rectangle 160"/>
                <p:cNvSpPr>
                  <a:spLocks noChangeArrowheads="1"/>
                </p:cNvSpPr>
                <p:nvPr/>
              </p:nvSpPr>
              <p:spPr bwMode="auto">
                <a:xfrm>
                  <a:off x="2061119" y="4140973"/>
                  <a:ext cx="421730" cy="1358557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10" name="Line 161"/>
                <p:cNvSpPr>
                  <a:spLocks noChangeShapeType="1"/>
                </p:cNvSpPr>
                <p:nvPr/>
              </p:nvSpPr>
              <p:spPr bwMode="auto">
                <a:xfrm flipV="1">
                  <a:off x="817563" y="3910013"/>
                  <a:ext cx="1587" cy="3365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11" name="Line 162"/>
                <p:cNvSpPr>
                  <a:spLocks noChangeShapeType="1"/>
                </p:cNvSpPr>
                <p:nvPr/>
              </p:nvSpPr>
              <p:spPr bwMode="auto">
                <a:xfrm>
                  <a:off x="801688" y="3910013"/>
                  <a:ext cx="36512" cy="158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12" name="Line 163"/>
                <p:cNvSpPr>
                  <a:spLocks noChangeShapeType="1"/>
                </p:cNvSpPr>
                <p:nvPr/>
              </p:nvSpPr>
              <p:spPr bwMode="auto">
                <a:xfrm flipV="1">
                  <a:off x="1801813" y="4641850"/>
                  <a:ext cx="1587" cy="571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13" name="Line 164"/>
                <p:cNvSpPr>
                  <a:spLocks noChangeShapeType="1"/>
                </p:cNvSpPr>
                <p:nvPr/>
              </p:nvSpPr>
              <p:spPr bwMode="auto">
                <a:xfrm>
                  <a:off x="1787525" y="4641850"/>
                  <a:ext cx="34925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16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1287463" y="4035425"/>
                  <a:ext cx="1587" cy="13493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19" name="Line 166"/>
                <p:cNvSpPr>
                  <a:spLocks noChangeShapeType="1"/>
                </p:cNvSpPr>
                <p:nvPr/>
              </p:nvSpPr>
              <p:spPr bwMode="auto">
                <a:xfrm>
                  <a:off x="1271588" y="4035425"/>
                  <a:ext cx="36512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0" name="Line 167"/>
                <p:cNvSpPr>
                  <a:spLocks noChangeShapeType="1"/>
                </p:cNvSpPr>
                <p:nvPr/>
              </p:nvSpPr>
              <p:spPr bwMode="auto">
                <a:xfrm flipV="1">
                  <a:off x="2271713" y="4006850"/>
                  <a:ext cx="1587" cy="13493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1" name="Line 168"/>
                <p:cNvSpPr>
                  <a:spLocks noChangeShapeType="1"/>
                </p:cNvSpPr>
                <p:nvPr/>
              </p:nvSpPr>
              <p:spPr bwMode="auto">
                <a:xfrm>
                  <a:off x="2255838" y="4006850"/>
                  <a:ext cx="36512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2" name="Line 169"/>
                <p:cNvSpPr>
                  <a:spLocks noChangeShapeType="1"/>
                </p:cNvSpPr>
                <p:nvPr/>
              </p:nvSpPr>
              <p:spPr bwMode="auto">
                <a:xfrm>
                  <a:off x="565150" y="3495675"/>
                  <a:ext cx="1588" cy="200342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3" name="Line 170"/>
                <p:cNvSpPr>
                  <a:spLocks noChangeShapeType="1"/>
                </p:cNvSpPr>
                <p:nvPr/>
              </p:nvSpPr>
              <p:spPr bwMode="auto">
                <a:xfrm>
                  <a:off x="544513" y="5499100"/>
                  <a:ext cx="20637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4" name="Line 171"/>
                <p:cNvSpPr>
                  <a:spLocks noChangeShapeType="1"/>
                </p:cNvSpPr>
                <p:nvPr/>
              </p:nvSpPr>
              <p:spPr bwMode="auto">
                <a:xfrm>
                  <a:off x="544513" y="4833938"/>
                  <a:ext cx="20637" cy="158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5" name="Line 172"/>
                <p:cNvSpPr>
                  <a:spLocks noChangeShapeType="1"/>
                </p:cNvSpPr>
                <p:nvPr/>
              </p:nvSpPr>
              <p:spPr bwMode="auto">
                <a:xfrm>
                  <a:off x="544513" y="4160838"/>
                  <a:ext cx="20637" cy="158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6" name="Line 173"/>
                <p:cNvSpPr>
                  <a:spLocks noChangeShapeType="1"/>
                </p:cNvSpPr>
                <p:nvPr/>
              </p:nvSpPr>
              <p:spPr bwMode="auto">
                <a:xfrm>
                  <a:off x="544513" y="3495675"/>
                  <a:ext cx="20637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7" name="Line 174"/>
                <p:cNvSpPr>
                  <a:spLocks noChangeShapeType="1"/>
                </p:cNvSpPr>
                <p:nvPr/>
              </p:nvSpPr>
              <p:spPr bwMode="auto">
                <a:xfrm>
                  <a:off x="565150" y="5499100"/>
                  <a:ext cx="1963738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8" name="Line 175"/>
                <p:cNvSpPr>
                  <a:spLocks noChangeShapeType="1"/>
                </p:cNvSpPr>
                <p:nvPr/>
              </p:nvSpPr>
              <p:spPr bwMode="auto">
                <a:xfrm flipV="1">
                  <a:off x="565150" y="5499100"/>
                  <a:ext cx="1588" cy="381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29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1549400" y="5499100"/>
                  <a:ext cx="1588" cy="381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0" name="Line 177"/>
                <p:cNvSpPr>
                  <a:spLocks noChangeShapeType="1"/>
                </p:cNvSpPr>
                <p:nvPr/>
              </p:nvSpPr>
              <p:spPr bwMode="auto">
                <a:xfrm flipV="1">
                  <a:off x="2528888" y="5499100"/>
                  <a:ext cx="1587" cy="381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31" name="Rectangle 178"/>
                <p:cNvSpPr>
                  <a:spLocks noChangeArrowheads="1"/>
                </p:cNvSpPr>
                <p:nvPr/>
              </p:nvSpPr>
              <p:spPr bwMode="auto">
                <a:xfrm>
                  <a:off x="363537" y="5402264"/>
                  <a:ext cx="71321" cy="413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0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232" name="Rectangle 179"/>
                <p:cNvSpPr>
                  <a:spLocks noChangeArrowheads="1"/>
                </p:cNvSpPr>
                <p:nvPr/>
              </p:nvSpPr>
              <p:spPr bwMode="auto">
                <a:xfrm>
                  <a:off x="363537" y="4738688"/>
                  <a:ext cx="71321" cy="413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4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233" name="Rectangle 180"/>
                <p:cNvSpPr>
                  <a:spLocks noChangeArrowheads="1"/>
                </p:cNvSpPr>
                <p:nvPr/>
              </p:nvSpPr>
              <p:spPr bwMode="auto">
                <a:xfrm>
                  <a:off x="363537" y="4064000"/>
                  <a:ext cx="71321" cy="413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8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234" name="Rectangle 181"/>
                <p:cNvSpPr>
                  <a:spLocks noChangeArrowheads="1"/>
                </p:cNvSpPr>
                <p:nvPr/>
              </p:nvSpPr>
              <p:spPr bwMode="auto">
                <a:xfrm>
                  <a:off x="282963" y="3400425"/>
                  <a:ext cx="256395" cy="2066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12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235" name="Rectangle 184"/>
                <p:cNvSpPr>
                  <a:spLocks noChangeArrowheads="1"/>
                </p:cNvSpPr>
                <p:nvPr/>
              </p:nvSpPr>
              <p:spPr bwMode="auto">
                <a:xfrm>
                  <a:off x="-254479" y="5559424"/>
                  <a:ext cx="3064953" cy="8265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    </a:t>
                  </a:r>
                  <a:r>
                    <a:rPr lang="en-US" sz="1200" dirty="0" err="1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siRNA</a:t>
                  </a:r>
                  <a:r>
                    <a:rPr lang="en-US" sz="1200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: Control </a:t>
                  </a:r>
                  <a:r>
                    <a:rPr lang="en-US" sz="1200" dirty="0" err="1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RelA</a:t>
                  </a:r>
                  <a:r>
                    <a:rPr lang="en-US" sz="1200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  Control  </a:t>
                  </a:r>
                  <a:r>
                    <a:rPr lang="en-US" sz="1200" dirty="0" err="1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RelA</a:t>
                  </a:r>
                  <a:endParaRPr lang="en-US" sz="1200" dirty="0">
                    <a:solidFill>
                      <a:srgbClr val="000000"/>
                    </a:solidFill>
                    <a:latin typeface="Helvetica" charset="0"/>
                    <a:cs typeface="Helvetica" charset="0"/>
                  </a:endParaRPr>
                </a:p>
                <a:p>
                  <a:r>
                    <a:rPr lang="en-US" sz="1200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     Gene:                   D-loop</a:t>
                  </a:r>
                </a:p>
                <a:p>
                  <a:r>
                    <a:rPr lang="en-US" sz="1200" dirty="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Antibody:                 POLRMT</a:t>
                  </a:r>
                </a:p>
                <a:p>
                  <a:endParaRPr lang="en-US" sz="1200" dirty="0">
                    <a:latin typeface="Helvetica" charset="0"/>
                    <a:cs typeface="Helvetica" charset="0"/>
                  </a:endParaRPr>
                </a:p>
              </p:txBody>
            </p:sp>
          </p:grpSp>
          <p:sp>
            <p:nvSpPr>
              <p:cNvPr id="203" name="TextBox 238"/>
              <p:cNvSpPr txBox="1">
                <a:spLocks noChangeArrowheads="1"/>
              </p:cNvSpPr>
              <p:nvPr/>
            </p:nvSpPr>
            <p:spPr bwMode="auto">
              <a:xfrm>
                <a:off x="15719034" y="27636530"/>
                <a:ext cx="38576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 CE" charset="0"/>
                  </a:rPr>
                  <a:t>*</a:t>
                </a:r>
              </a:p>
            </p:txBody>
          </p:sp>
          <p:sp>
            <p:nvSpPr>
              <p:cNvPr id="204" name="Rectangle 169"/>
              <p:cNvSpPr>
                <a:spLocks noChangeArrowheads="1"/>
              </p:cNvSpPr>
              <p:nvPr/>
            </p:nvSpPr>
            <p:spPr bwMode="auto">
              <a:xfrm>
                <a:off x="13543774" y="27468923"/>
                <a:ext cx="1212851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Relative</a:t>
                </a:r>
              </a:p>
              <a:p>
                <a:pPr algn="ctr"/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Enrichment</a:t>
                </a:r>
              </a:p>
              <a:p>
                <a:pPr algn="ctr"/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(</a:t>
                </a:r>
                <a:r>
                  <a:rPr lang="en-US" sz="1200" dirty="0" err="1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ChIP</a:t>
                </a:r>
                <a:endParaRPr lang="en-US" sz="1200" dirty="0">
                  <a:solidFill>
                    <a:srgbClr val="000000"/>
                  </a:solidFill>
                  <a:latin typeface="Helvetica" charset="0"/>
                  <a:cs typeface="Helvetica" charset="0"/>
                </a:endParaRPr>
              </a:p>
              <a:p>
                <a:pPr algn="ctr"/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Assay)</a:t>
                </a:r>
                <a:endParaRPr lang="en-US" sz="1200" dirty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205" name="Text Box 230"/>
              <p:cNvSpPr txBox="1">
                <a:spLocks noChangeArrowheads="1"/>
              </p:cNvSpPr>
              <p:nvPr/>
            </p:nvSpPr>
            <p:spPr bwMode="auto">
              <a:xfrm>
                <a:off x="13830292" y="29258621"/>
                <a:ext cx="258804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  <a:cs typeface="Helvetica" charset="0"/>
                  </a:rPr>
                  <a:t>Passage:        Early                 Late</a:t>
                </a: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89393" y="3795666"/>
            <a:ext cx="6095365" cy="2832100"/>
            <a:chOff x="1626125" y="3795666"/>
            <a:chExt cx="6095365" cy="2832100"/>
          </a:xfrm>
        </p:grpSpPr>
        <p:grpSp>
          <p:nvGrpSpPr>
            <p:cNvPr id="236" name="Group 162"/>
            <p:cNvGrpSpPr>
              <a:grpSpLocks/>
            </p:cNvGrpSpPr>
            <p:nvPr/>
          </p:nvGrpSpPr>
          <p:grpSpPr bwMode="auto">
            <a:xfrm>
              <a:off x="4630627" y="4087448"/>
              <a:ext cx="3090863" cy="2051050"/>
              <a:chOff x="3441700" y="447675"/>
              <a:chExt cx="2876550" cy="2050462"/>
            </a:xfrm>
          </p:grpSpPr>
          <p:sp>
            <p:nvSpPr>
              <p:cNvPr id="237" name="Text Box 8"/>
              <p:cNvSpPr txBox="1">
                <a:spLocks noChangeArrowheads="1"/>
              </p:cNvSpPr>
              <p:nvPr/>
            </p:nvSpPr>
            <p:spPr bwMode="auto">
              <a:xfrm>
                <a:off x="3441700" y="1071563"/>
                <a:ext cx="1014413" cy="10155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sz="1200">
                    <a:latin typeface="Helvetica" charset="0"/>
                    <a:cs typeface="Helvetica" charset="0"/>
                  </a:rPr>
                  <a:t>Relative </a:t>
                </a:r>
              </a:p>
              <a:p>
                <a:pPr algn="ctr"/>
                <a:r>
                  <a:rPr lang="en-US" sz="1200">
                    <a:latin typeface="Helvetica" charset="0"/>
                    <a:cs typeface="Helvetica" charset="0"/>
                  </a:rPr>
                  <a:t>Cytochrome </a:t>
                </a:r>
              </a:p>
              <a:p>
                <a:pPr algn="ctr"/>
                <a:r>
                  <a:rPr lang="en-US" sz="1200">
                    <a:latin typeface="Helvetica" charset="0"/>
                    <a:cs typeface="Helvetica" charset="0"/>
                  </a:rPr>
                  <a:t>C Oxidase </a:t>
                </a:r>
              </a:p>
              <a:p>
                <a:pPr algn="ctr"/>
                <a:r>
                  <a:rPr lang="en-US" sz="1200">
                    <a:latin typeface="Helvetica" charset="0"/>
                    <a:cs typeface="Helvetica" charset="0"/>
                  </a:rPr>
                  <a:t>I mRNA </a:t>
                </a:r>
              </a:p>
              <a:p>
                <a:pPr algn="ctr"/>
                <a:r>
                  <a:rPr lang="en-US" sz="1200">
                    <a:latin typeface="Helvetica" charset="0"/>
                    <a:cs typeface="Helvetica" charset="0"/>
                  </a:rPr>
                  <a:t>Level</a:t>
                </a:r>
              </a:p>
            </p:txBody>
          </p:sp>
          <p:sp>
            <p:nvSpPr>
              <p:cNvPr id="238" name="Rectangle 39"/>
              <p:cNvSpPr>
                <a:spLocks noChangeArrowheads="1"/>
              </p:cNvSpPr>
              <p:nvPr/>
            </p:nvSpPr>
            <p:spPr bwMode="auto">
              <a:xfrm>
                <a:off x="4394200" y="447675"/>
                <a:ext cx="1924050" cy="184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Late Passage U-2 OS cells</a:t>
                </a:r>
                <a:endParaRPr lang="en-US" sz="1200" dirty="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239" name="Rectangle 42"/>
              <p:cNvSpPr>
                <a:spLocks noChangeArrowheads="1"/>
              </p:cNvSpPr>
              <p:nvPr/>
            </p:nvSpPr>
            <p:spPr bwMode="auto">
              <a:xfrm>
                <a:off x="4403725" y="2298697"/>
                <a:ext cx="1611313" cy="184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siRNA: Control RelA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grpSp>
            <p:nvGrpSpPr>
              <p:cNvPr id="240" name="Group 161"/>
              <p:cNvGrpSpPr>
                <a:grpSpLocks/>
              </p:cNvGrpSpPr>
              <p:nvPr/>
            </p:nvGrpSpPr>
            <p:grpSpPr bwMode="auto">
              <a:xfrm>
                <a:off x="4495800" y="660400"/>
                <a:ext cx="1276350" cy="1837737"/>
                <a:chOff x="4495800" y="660400"/>
                <a:chExt cx="1042263" cy="1837737"/>
              </a:xfrm>
            </p:grpSpPr>
            <p:sp>
              <p:nvSpPr>
                <p:cNvPr id="241" name="Rectangle 48"/>
                <p:cNvSpPr>
                  <a:spLocks noChangeArrowheads="1"/>
                </p:cNvSpPr>
                <p:nvPr/>
              </p:nvSpPr>
              <p:spPr bwMode="auto">
                <a:xfrm>
                  <a:off x="4872855" y="2034720"/>
                  <a:ext cx="279899" cy="209490"/>
                </a:xfrm>
                <a:prstGeom prst="rect">
                  <a:avLst/>
                </a:prstGeom>
                <a:solidFill>
                  <a:schemeClr val="accent3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42" name="Rectangle 50"/>
                <p:cNvSpPr>
                  <a:spLocks noChangeArrowheads="1"/>
                </p:cNvSpPr>
                <p:nvPr/>
              </p:nvSpPr>
              <p:spPr bwMode="auto">
                <a:xfrm>
                  <a:off x="5181709" y="1458623"/>
                  <a:ext cx="278693" cy="785587"/>
                </a:xfrm>
                <a:prstGeom prst="rect">
                  <a:avLst/>
                </a:prstGeom>
                <a:solidFill>
                  <a:schemeClr val="accent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43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5011738" y="2012950"/>
                  <a:ext cx="0" cy="2222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4" name="Line 54"/>
                <p:cNvSpPr>
                  <a:spLocks noChangeShapeType="1"/>
                </p:cNvSpPr>
                <p:nvPr/>
              </p:nvSpPr>
              <p:spPr bwMode="auto">
                <a:xfrm>
                  <a:off x="4997450" y="2012950"/>
                  <a:ext cx="33338" cy="15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5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5318125" y="1095375"/>
                  <a:ext cx="1588" cy="36353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6" name="Line 58"/>
                <p:cNvSpPr>
                  <a:spLocks noChangeShapeType="1"/>
                </p:cNvSpPr>
                <p:nvPr/>
              </p:nvSpPr>
              <p:spPr bwMode="auto">
                <a:xfrm>
                  <a:off x="5303838" y="1095375"/>
                  <a:ext cx="33337" cy="15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7" name="Line 59"/>
                <p:cNvSpPr>
                  <a:spLocks noChangeShapeType="1"/>
                </p:cNvSpPr>
                <p:nvPr/>
              </p:nvSpPr>
              <p:spPr bwMode="auto">
                <a:xfrm>
                  <a:off x="4818063" y="738188"/>
                  <a:ext cx="0" cy="150653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8" name="Line 60"/>
                <p:cNvSpPr>
                  <a:spLocks noChangeShapeType="1"/>
                </p:cNvSpPr>
                <p:nvPr/>
              </p:nvSpPr>
              <p:spPr bwMode="auto">
                <a:xfrm>
                  <a:off x="4797425" y="2244725"/>
                  <a:ext cx="20638" cy="15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49" name="Line 61"/>
                <p:cNvSpPr>
                  <a:spLocks noChangeShapeType="1"/>
                </p:cNvSpPr>
                <p:nvPr/>
              </p:nvSpPr>
              <p:spPr bwMode="auto">
                <a:xfrm>
                  <a:off x="4797425" y="1739900"/>
                  <a:ext cx="20638" cy="15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50" name="Line 62"/>
                <p:cNvSpPr>
                  <a:spLocks noChangeShapeType="1"/>
                </p:cNvSpPr>
                <p:nvPr/>
              </p:nvSpPr>
              <p:spPr bwMode="auto">
                <a:xfrm>
                  <a:off x="4797425" y="1243013"/>
                  <a:ext cx="20638" cy="158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51" name="Line 63"/>
                <p:cNvSpPr>
                  <a:spLocks noChangeShapeType="1"/>
                </p:cNvSpPr>
                <p:nvPr/>
              </p:nvSpPr>
              <p:spPr bwMode="auto">
                <a:xfrm>
                  <a:off x="4797425" y="738188"/>
                  <a:ext cx="20638" cy="158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52" name="Line 64"/>
                <p:cNvSpPr>
                  <a:spLocks noChangeShapeType="1"/>
                </p:cNvSpPr>
                <p:nvPr/>
              </p:nvSpPr>
              <p:spPr bwMode="auto">
                <a:xfrm>
                  <a:off x="4818063" y="2244725"/>
                  <a:ext cx="720000" cy="15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53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4818063" y="2244725"/>
                  <a:ext cx="0" cy="269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54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5529263" y="2244725"/>
                  <a:ext cx="0" cy="269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55" name="Rectangle 68"/>
                <p:cNvSpPr>
                  <a:spLocks noChangeArrowheads="1"/>
                </p:cNvSpPr>
                <p:nvPr/>
              </p:nvSpPr>
              <p:spPr bwMode="auto">
                <a:xfrm>
                  <a:off x="4674237" y="2128841"/>
                  <a:ext cx="39688" cy="3692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0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256" name="Rectangle 69"/>
                <p:cNvSpPr>
                  <a:spLocks noChangeArrowheads="1"/>
                </p:cNvSpPr>
                <p:nvPr/>
              </p:nvSpPr>
              <p:spPr bwMode="auto">
                <a:xfrm>
                  <a:off x="4505117" y="1636716"/>
                  <a:ext cx="271462" cy="184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0.04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257" name="Rectangle 70"/>
                <p:cNvSpPr>
                  <a:spLocks noChangeArrowheads="1"/>
                </p:cNvSpPr>
                <p:nvPr/>
              </p:nvSpPr>
              <p:spPr bwMode="auto">
                <a:xfrm>
                  <a:off x="4500459" y="1165225"/>
                  <a:ext cx="246063" cy="184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0.08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258" name="Rectangle 71"/>
                <p:cNvSpPr>
                  <a:spLocks noChangeArrowheads="1"/>
                </p:cNvSpPr>
                <p:nvPr/>
              </p:nvSpPr>
              <p:spPr bwMode="auto">
                <a:xfrm>
                  <a:off x="4495800" y="660400"/>
                  <a:ext cx="271463" cy="1846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0.12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grpSp>
              <p:nvGrpSpPr>
                <p:cNvPr id="259" name="Group 137"/>
                <p:cNvGrpSpPr>
                  <a:grpSpLocks/>
                </p:cNvGrpSpPr>
                <p:nvPr/>
              </p:nvGrpSpPr>
              <p:grpSpPr bwMode="auto">
                <a:xfrm>
                  <a:off x="4964074" y="837966"/>
                  <a:ext cx="380775" cy="640448"/>
                  <a:chOff x="1736356" y="596738"/>
                  <a:chExt cx="475963" cy="640448"/>
                </a:xfrm>
              </p:grpSpPr>
              <p:sp>
                <p:nvSpPr>
                  <p:cNvPr id="260" name="Line 486"/>
                  <p:cNvSpPr>
                    <a:spLocks noChangeShapeType="1"/>
                  </p:cNvSpPr>
                  <p:nvPr/>
                </p:nvSpPr>
                <p:spPr bwMode="auto">
                  <a:xfrm>
                    <a:off x="1736356" y="1235862"/>
                    <a:ext cx="960" cy="1324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61" name="Line 5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86633" y="706344"/>
                    <a:ext cx="0" cy="47656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62" name="Line 520"/>
                  <p:cNvSpPr>
                    <a:spLocks noChangeShapeType="1"/>
                  </p:cNvSpPr>
                  <p:nvPr/>
                </p:nvSpPr>
                <p:spPr bwMode="auto">
                  <a:xfrm>
                    <a:off x="1786633" y="706344"/>
                    <a:ext cx="122846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64" name="Text Box 5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66811" y="596738"/>
                    <a:ext cx="345508" cy="2769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37931725" indent="-37474525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sz="1200"/>
                      <a:t>*</a:t>
                    </a:r>
                  </a:p>
                </p:txBody>
              </p:sp>
              <p:sp>
                <p:nvSpPr>
                  <p:cNvPr id="265" name="Line 522"/>
                  <p:cNvSpPr>
                    <a:spLocks noChangeShapeType="1"/>
                  </p:cNvSpPr>
                  <p:nvPr/>
                </p:nvSpPr>
                <p:spPr bwMode="auto">
                  <a:xfrm>
                    <a:off x="2126011" y="695754"/>
                    <a:ext cx="46068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66" name="Line 523"/>
                  <p:cNvSpPr>
                    <a:spLocks noChangeShapeType="1"/>
                  </p:cNvSpPr>
                  <p:nvPr/>
                </p:nvSpPr>
                <p:spPr bwMode="auto">
                  <a:xfrm>
                    <a:off x="2172078" y="695754"/>
                    <a:ext cx="0" cy="6354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267" name="Group 2212"/>
            <p:cNvGrpSpPr>
              <a:grpSpLocks/>
            </p:cNvGrpSpPr>
            <p:nvPr/>
          </p:nvGrpSpPr>
          <p:grpSpPr bwMode="auto">
            <a:xfrm>
              <a:off x="1626125" y="3795666"/>
              <a:ext cx="3159125" cy="2832100"/>
              <a:chOff x="11718108" y="29566027"/>
              <a:chExt cx="3158598" cy="2831673"/>
            </a:xfrm>
          </p:grpSpPr>
          <p:grpSp>
            <p:nvGrpSpPr>
              <p:cNvPr id="268" name="Group 232"/>
              <p:cNvGrpSpPr>
                <a:grpSpLocks/>
              </p:cNvGrpSpPr>
              <p:nvPr/>
            </p:nvGrpSpPr>
            <p:grpSpPr bwMode="auto">
              <a:xfrm>
                <a:off x="12344392" y="29796601"/>
                <a:ext cx="2532314" cy="2163371"/>
                <a:chOff x="3289711" y="501553"/>
                <a:chExt cx="3017552" cy="2582274"/>
              </a:xfrm>
            </p:grpSpPr>
            <p:sp>
              <p:nvSpPr>
                <p:cNvPr id="290" name="Rectangle 40"/>
                <p:cNvSpPr>
                  <a:spLocks noChangeArrowheads="1"/>
                </p:cNvSpPr>
                <p:nvPr/>
              </p:nvSpPr>
              <p:spPr bwMode="auto">
                <a:xfrm>
                  <a:off x="3994107" y="1156584"/>
                  <a:ext cx="433126" cy="1597156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91" name="Rectangle 41"/>
                <p:cNvSpPr>
                  <a:spLocks noChangeArrowheads="1"/>
                </p:cNvSpPr>
                <p:nvPr/>
              </p:nvSpPr>
              <p:spPr bwMode="auto">
                <a:xfrm>
                  <a:off x="4518019" y="1368780"/>
                  <a:ext cx="431234" cy="1384960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92" name="Rectangle 42"/>
                <p:cNvSpPr>
                  <a:spLocks noChangeArrowheads="1"/>
                </p:cNvSpPr>
                <p:nvPr/>
              </p:nvSpPr>
              <p:spPr bwMode="auto">
                <a:xfrm>
                  <a:off x="5038148" y="2295245"/>
                  <a:ext cx="431234" cy="458495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93" name="Rectangle 43"/>
                <p:cNvSpPr>
                  <a:spLocks noChangeArrowheads="1"/>
                </p:cNvSpPr>
                <p:nvPr/>
              </p:nvSpPr>
              <p:spPr bwMode="auto">
                <a:xfrm>
                  <a:off x="5560168" y="1779911"/>
                  <a:ext cx="431234" cy="973829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120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94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4210050" y="628650"/>
                  <a:ext cx="1588" cy="52863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39" name="Line 45"/>
                <p:cNvSpPr>
                  <a:spLocks noChangeShapeType="1"/>
                </p:cNvSpPr>
                <p:nvPr/>
              </p:nvSpPr>
              <p:spPr bwMode="auto">
                <a:xfrm>
                  <a:off x="4198938" y="628650"/>
                  <a:ext cx="26987" cy="15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1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4733925" y="781050"/>
                  <a:ext cx="1588" cy="58737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2" name="Line 47"/>
                <p:cNvSpPr>
                  <a:spLocks noChangeShapeType="1"/>
                </p:cNvSpPr>
                <p:nvPr/>
              </p:nvSpPr>
              <p:spPr bwMode="auto">
                <a:xfrm>
                  <a:off x="4722813" y="781050"/>
                  <a:ext cx="25400" cy="15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3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5253038" y="2108200"/>
                  <a:ext cx="1587" cy="18732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4" name="Line 49"/>
                <p:cNvSpPr>
                  <a:spLocks noChangeShapeType="1"/>
                </p:cNvSpPr>
                <p:nvPr/>
              </p:nvSpPr>
              <p:spPr bwMode="auto">
                <a:xfrm>
                  <a:off x="5241925" y="2108200"/>
                  <a:ext cx="25400" cy="15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5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5775325" y="1579563"/>
                  <a:ext cx="1588" cy="20002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6" name="Line 51"/>
                <p:cNvSpPr>
                  <a:spLocks noChangeShapeType="1"/>
                </p:cNvSpPr>
                <p:nvPr/>
              </p:nvSpPr>
              <p:spPr bwMode="auto">
                <a:xfrm>
                  <a:off x="5764213" y="1579563"/>
                  <a:ext cx="26987" cy="158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7" name="Line 52"/>
                <p:cNvSpPr>
                  <a:spLocks noChangeShapeType="1"/>
                </p:cNvSpPr>
                <p:nvPr/>
              </p:nvSpPr>
              <p:spPr bwMode="auto">
                <a:xfrm>
                  <a:off x="3952875" y="628650"/>
                  <a:ext cx="1588" cy="2125663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31" name="Line 53"/>
                <p:cNvSpPr>
                  <a:spLocks noChangeShapeType="1"/>
                </p:cNvSpPr>
                <p:nvPr/>
              </p:nvSpPr>
              <p:spPr bwMode="auto">
                <a:xfrm>
                  <a:off x="3938588" y="2754313"/>
                  <a:ext cx="14287" cy="158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32" name="Line 54"/>
                <p:cNvSpPr>
                  <a:spLocks noChangeShapeType="1"/>
                </p:cNvSpPr>
                <p:nvPr/>
              </p:nvSpPr>
              <p:spPr bwMode="auto">
                <a:xfrm>
                  <a:off x="3938588" y="2225675"/>
                  <a:ext cx="14287" cy="15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33" name="Line 55"/>
                <p:cNvSpPr>
                  <a:spLocks noChangeShapeType="1"/>
                </p:cNvSpPr>
                <p:nvPr/>
              </p:nvSpPr>
              <p:spPr bwMode="auto">
                <a:xfrm>
                  <a:off x="3938588" y="1697038"/>
                  <a:ext cx="14287" cy="158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34" name="Line 56"/>
                <p:cNvSpPr>
                  <a:spLocks noChangeShapeType="1"/>
                </p:cNvSpPr>
                <p:nvPr/>
              </p:nvSpPr>
              <p:spPr bwMode="auto">
                <a:xfrm>
                  <a:off x="3938588" y="1157288"/>
                  <a:ext cx="14287" cy="158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35" name="Line 57"/>
                <p:cNvSpPr>
                  <a:spLocks noChangeShapeType="1"/>
                </p:cNvSpPr>
                <p:nvPr/>
              </p:nvSpPr>
              <p:spPr bwMode="auto">
                <a:xfrm>
                  <a:off x="3938588" y="628650"/>
                  <a:ext cx="14287" cy="158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36" name="Line 58"/>
                <p:cNvSpPr>
                  <a:spLocks noChangeShapeType="1"/>
                </p:cNvSpPr>
                <p:nvPr/>
              </p:nvSpPr>
              <p:spPr bwMode="auto">
                <a:xfrm>
                  <a:off x="3952875" y="2754313"/>
                  <a:ext cx="2084388" cy="158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37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3952875" y="2754313"/>
                  <a:ext cx="1588" cy="4603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38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4475163" y="2754313"/>
                  <a:ext cx="1587" cy="4603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39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4994275" y="2754313"/>
                  <a:ext cx="1588" cy="4603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5518150" y="2754313"/>
                  <a:ext cx="1588" cy="4603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1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6037263" y="2754313"/>
                  <a:ext cx="1587" cy="46037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2" name="Rectangle 64"/>
                <p:cNvSpPr>
                  <a:spLocks noChangeArrowheads="1"/>
                </p:cNvSpPr>
                <p:nvPr/>
              </p:nvSpPr>
              <p:spPr bwMode="auto">
                <a:xfrm>
                  <a:off x="3710740" y="2627213"/>
                  <a:ext cx="71321" cy="4566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0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443" name="Rectangle 65"/>
                <p:cNvSpPr>
                  <a:spLocks noChangeArrowheads="1"/>
                </p:cNvSpPr>
                <p:nvPr/>
              </p:nvSpPr>
              <p:spPr bwMode="auto">
                <a:xfrm>
                  <a:off x="3517159" y="2098577"/>
                  <a:ext cx="474458" cy="2283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0.02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444" name="Rectangle 66"/>
                <p:cNvSpPr>
                  <a:spLocks noChangeArrowheads="1"/>
                </p:cNvSpPr>
                <p:nvPr/>
              </p:nvSpPr>
              <p:spPr bwMode="auto">
                <a:xfrm>
                  <a:off x="3517159" y="1569941"/>
                  <a:ext cx="384974" cy="2283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0.04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445" name="Rectangle 67"/>
                <p:cNvSpPr>
                  <a:spLocks noChangeArrowheads="1"/>
                </p:cNvSpPr>
                <p:nvPr/>
              </p:nvSpPr>
              <p:spPr bwMode="auto">
                <a:xfrm>
                  <a:off x="3533219" y="1028601"/>
                  <a:ext cx="458396" cy="2283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0.06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446" name="Rectangle 68"/>
                <p:cNvSpPr>
                  <a:spLocks noChangeArrowheads="1"/>
                </p:cNvSpPr>
                <p:nvPr/>
              </p:nvSpPr>
              <p:spPr bwMode="auto">
                <a:xfrm>
                  <a:off x="3549281" y="501553"/>
                  <a:ext cx="442335" cy="2283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0.08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  <p:sp>
              <p:nvSpPr>
                <p:cNvPr id="447" name="Rectangle 69"/>
                <p:cNvSpPr>
                  <a:spLocks noChangeArrowheads="1"/>
                </p:cNvSpPr>
                <p:nvPr/>
              </p:nvSpPr>
              <p:spPr bwMode="auto">
                <a:xfrm>
                  <a:off x="3289711" y="2832757"/>
                  <a:ext cx="3017552" cy="2283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Helvetica" charset="0"/>
                      <a:cs typeface="Helvetica" charset="0"/>
                    </a:rPr>
                    <a:t>siRNA: Control RelA Control RelA </a:t>
                  </a:r>
                  <a:endParaRPr lang="en-US" sz="1200">
                    <a:latin typeface="Helvetica" charset="0"/>
                    <a:cs typeface="Helvetica" charset="0"/>
                  </a:endParaRPr>
                </a:p>
              </p:txBody>
            </p:sp>
          </p:grpSp>
          <p:sp>
            <p:nvSpPr>
              <p:cNvPr id="269" name="Rectangle 229"/>
              <p:cNvSpPr>
                <a:spLocks noChangeArrowheads="1"/>
              </p:cNvSpPr>
              <p:nvPr/>
            </p:nvSpPr>
            <p:spPr bwMode="auto">
              <a:xfrm>
                <a:off x="11718108" y="30559803"/>
                <a:ext cx="778684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Average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mRNA 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Abundance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270" name="Rectangle 69"/>
              <p:cNvSpPr>
                <a:spLocks noChangeArrowheads="1"/>
              </p:cNvSpPr>
              <p:nvPr/>
            </p:nvSpPr>
            <p:spPr bwMode="auto">
              <a:xfrm>
                <a:off x="12395192" y="31974651"/>
                <a:ext cx="211931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  <a:cs typeface="Helvetica" charset="0"/>
                  </a:rPr>
                  <a:t>Gene:            Cytochrome B</a:t>
                </a:r>
                <a:endParaRPr lang="en-US" sz="1200">
                  <a:latin typeface="Helvetica" charset="0"/>
                  <a:cs typeface="Helvetica" charset="0"/>
                </a:endParaRPr>
              </a:p>
            </p:txBody>
          </p:sp>
          <p:sp>
            <p:nvSpPr>
              <p:cNvPr id="271" name="Text Box 230"/>
              <p:cNvSpPr txBox="1">
                <a:spLocks noChangeArrowheads="1"/>
              </p:cNvSpPr>
              <p:nvPr/>
            </p:nvSpPr>
            <p:spPr bwMode="auto">
              <a:xfrm>
                <a:off x="12069754" y="32120701"/>
                <a:ext cx="250253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  <a:cs typeface="Helvetica" charset="0"/>
                  </a:rPr>
                  <a:t>Passage:       Early               Late</a:t>
                </a:r>
              </a:p>
            </p:txBody>
          </p:sp>
          <p:cxnSp>
            <p:nvCxnSpPr>
              <p:cNvPr id="272" name="Straight Connector 209"/>
              <p:cNvCxnSpPr>
                <a:cxnSpLocks noChangeShapeType="1"/>
              </p:cNvCxnSpPr>
              <p:nvPr/>
            </p:nvCxnSpPr>
            <p:spPr bwMode="auto">
              <a:xfrm>
                <a:off x="13440333" y="29677539"/>
                <a:ext cx="547688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73" name="TextBox 218"/>
              <p:cNvSpPr txBox="1">
                <a:spLocks noChangeArrowheads="1"/>
              </p:cNvSpPr>
              <p:nvPr/>
            </p:nvSpPr>
            <p:spPr bwMode="auto">
              <a:xfrm>
                <a:off x="13180438" y="29566027"/>
                <a:ext cx="30060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 CE" charset="0"/>
                  </a:rPr>
                  <a:t>**</a:t>
                </a:r>
              </a:p>
            </p:txBody>
          </p:sp>
          <p:cxnSp>
            <p:nvCxnSpPr>
              <p:cNvPr id="274" name="Straight Connector 232"/>
              <p:cNvCxnSpPr>
                <a:cxnSpLocks noChangeShapeType="1"/>
              </p:cNvCxnSpPr>
              <p:nvPr/>
            </p:nvCxnSpPr>
            <p:spPr bwMode="auto">
              <a:xfrm rot="10800000">
                <a:off x="13118071" y="29674364"/>
                <a:ext cx="109538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5" name="Straight Connector 217"/>
              <p:cNvCxnSpPr>
                <a:cxnSpLocks noChangeShapeType="1"/>
              </p:cNvCxnSpPr>
              <p:nvPr/>
            </p:nvCxnSpPr>
            <p:spPr bwMode="auto">
              <a:xfrm rot="5400000">
                <a:off x="13056160" y="29733102"/>
                <a:ext cx="125412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76" name="Group 2165"/>
              <p:cNvGrpSpPr>
                <a:grpSpLocks/>
              </p:cNvGrpSpPr>
              <p:nvPr/>
            </p:nvGrpSpPr>
            <p:grpSpPr bwMode="auto">
              <a:xfrm>
                <a:off x="13545109" y="29881532"/>
                <a:ext cx="442912" cy="125413"/>
                <a:chOff x="3106705" y="4565439"/>
                <a:chExt cx="442912" cy="125413"/>
              </a:xfrm>
            </p:grpSpPr>
            <p:cxnSp>
              <p:nvCxnSpPr>
                <p:cNvPr id="286" name="Straight Connector 21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3067017" y="4613064"/>
                  <a:ext cx="90488" cy="15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87" name="Straight Connector 21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3486117" y="4627352"/>
                  <a:ext cx="125413" cy="158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88" name="Straight Connector 248"/>
                <p:cNvCxnSpPr>
                  <a:cxnSpLocks noChangeShapeType="1"/>
                </p:cNvCxnSpPr>
                <p:nvPr/>
              </p:nvCxnSpPr>
              <p:spPr bwMode="auto">
                <a:xfrm>
                  <a:off x="3106705" y="4567027"/>
                  <a:ext cx="1397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89" name="Straight Connector 251"/>
                <p:cNvCxnSpPr>
                  <a:cxnSpLocks noChangeShapeType="1"/>
                </p:cNvCxnSpPr>
                <p:nvPr/>
              </p:nvCxnSpPr>
              <p:spPr bwMode="auto">
                <a:xfrm>
                  <a:off x="3421030" y="4570202"/>
                  <a:ext cx="12223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78" name="TextBox 218"/>
              <p:cNvSpPr txBox="1">
                <a:spLocks noChangeArrowheads="1"/>
              </p:cNvSpPr>
              <p:nvPr/>
            </p:nvSpPr>
            <p:spPr bwMode="auto">
              <a:xfrm>
                <a:off x="13649981" y="29771201"/>
                <a:ext cx="32861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 CE" charset="0"/>
                  </a:rPr>
                  <a:t>*</a:t>
                </a:r>
              </a:p>
            </p:txBody>
          </p:sp>
          <p:cxnSp>
            <p:nvCxnSpPr>
              <p:cNvPr id="279" name="Straight Connector 217"/>
              <p:cNvCxnSpPr>
                <a:cxnSpLocks noChangeShapeType="1"/>
              </p:cNvCxnSpPr>
              <p:nvPr/>
            </p:nvCxnSpPr>
            <p:spPr bwMode="auto">
              <a:xfrm rot="5400000">
                <a:off x="13930078" y="29735482"/>
                <a:ext cx="122239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80" name="Group 2172"/>
              <p:cNvGrpSpPr>
                <a:grpSpLocks/>
              </p:cNvGrpSpPr>
              <p:nvPr/>
            </p:nvGrpSpPr>
            <p:grpSpPr bwMode="auto">
              <a:xfrm>
                <a:off x="13988021" y="30323265"/>
                <a:ext cx="439737" cy="473075"/>
                <a:chOff x="3487705" y="5044864"/>
                <a:chExt cx="439737" cy="473075"/>
              </a:xfrm>
            </p:grpSpPr>
            <p:cxnSp>
              <p:nvCxnSpPr>
                <p:cNvPr id="281" name="Straight Connector 21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3313080" y="5336964"/>
                  <a:ext cx="360362" cy="15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82" name="Straight Connector 21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3863942" y="5214727"/>
                  <a:ext cx="125413" cy="158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83" name="Straight Connector 263"/>
                <p:cNvCxnSpPr>
                  <a:cxnSpLocks noChangeShapeType="1"/>
                </p:cNvCxnSpPr>
                <p:nvPr/>
              </p:nvCxnSpPr>
              <p:spPr bwMode="auto">
                <a:xfrm>
                  <a:off x="3487705" y="5154402"/>
                  <a:ext cx="1397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84" name="Straight Connector 264"/>
                <p:cNvCxnSpPr>
                  <a:cxnSpLocks noChangeShapeType="1"/>
                </p:cNvCxnSpPr>
                <p:nvPr/>
              </p:nvCxnSpPr>
              <p:spPr bwMode="auto">
                <a:xfrm>
                  <a:off x="3802030" y="5159164"/>
                  <a:ext cx="12223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85" name="TextBox 218"/>
                <p:cNvSpPr txBox="1">
                  <a:spLocks noChangeArrowheads="1"/>
                </p:cNvSpPr>
                <p:nvPr/>
              </p:nvSpPr>
              <p:spPr bwMode="auto">
                <a:xfrm>
                  <a:off x="3575017" y="5044864"/>
                  <a:ext cx="328613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37931725" indent="-37474525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sz="1200">
                      <a:latin typeface="Helvetica CE" charset="0"/>
                    </a:rPr>
                    <a:t>**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7265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1707" y="961722"/>
            <a:ext cx="7229210" cy="4635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</a:pPr>
            <a:endParaRPr lang="en-US" sz="2400" dirty="0" smtClean="0"/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en-US" sz="2400" dirty="0" smtClean="0"/>
              <a:t>Loss of p53:</a:t>
            </a:r>
          </a:p>
          <a:p>
            <a:pPr marL="800100" lvl="1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/>
              <a:t>Results in reduced oxygen consumption and increased glycolysis</a:t>
            </a:r>
            <a:r>
              <a:rPr lang="en-US" sz="2400" baseline="30000" dirty="0" smtClean="0"/>
              <a:t>1</a:t>
            </a:r>
          </a:p>
          <a:p>
            <a:pPr marL="800100" lvl="1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/>
              <a:t>Reduced SCO2 and TIGAR and increased PGM and GLUT3</a:t>
            </a:r>
            <a:r>
              <a:rPr lang="en-US" sz="2400" baseline="30000" dirty="0" smtClean="0"/>
              <a:t>1,2</a:t>
            </a:r>
          </a:p>
          <a:p>
            <a:pPr marL="800100" lvl="1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/>
              <a:t>Enhances activation of NF-κB</a:t>
            </a:r>
            <a:r>
              <a:rPr lang="en-US" sz="2400" baseline="30000" dirty="0" smtClean="0"/>
              <a:t>2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 smtClean="0"/>
          </a:p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en-US" sz="2400" dirty="0" smtClean="0"/>
              <a:t>Increased </a:t>
            </a:r>
            <a:r>
              <a:rPr lang="en-US" sz="2400" dirty="0" err="1" smtClean="0"/>
              <a:t>glycolysis</a:t>
            </a:r>
            <a:r>
              <a:rPr lang="en-US" sz="2400" dirty="0" smtClean="0"/>
              <a:t> in the absence of p53 via up-regulation of GLUT3 is </a:t>
            </a:r>
            <a:r>
              <a:rPr lang="en-US" sz="2400" dirty="0" err="1" smtClean="0"/>
              <a:t>RelA</a:t>
            </a:r>
            <a:r>
              <a:rPr lang="en-US" sz="2400" dirty="0" smtClean="0"/>
              <a:t> dependent</a:t>
            </a:r>
            <a:r>
              <a:rPr lang="en-US" sz="2400" baseline="30000" dirty="0" smtClean="0"/>
              <a:t>2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55930" y="5972324"/>
            <a:ext cx="78401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1. S. </a:t>
            </a:r>
            <a:r>
              <a:rPr lang="en-US" sz="1200" dirty="0" err="1" smtClean="0"/>
              <a:t>Matoba</a:t>
            </a:r>
            <a:r>
              <a:rPr lang="en-US" sz="1200" dirty="0" smtClean="0"/>
              <a:t> </a:t>
            </a:r>
            <a:r>
              <a:rPr lang="en-US" sz="1200" i="1" dirty="0" smtClean="0"/>
              <a:t>et al., Science</a:t>
            </a:r>
            <a:r>
              <a:rPr lang="en-US" sz="1200" dirty="0" smtClean="0"/>
              <a:t> </a:t>
            </a:r>
            <a:r>
              <a:rPr lang="en-US" sz="1200" b="1" dirty="0" smtClean="0"/>
              <a:t>312,</a:t>
            </a:r>
            <a:r>
              <a:rPr lang="en-US" sz="1200" dirty="0" smtClean="0"/>
              <a:t> 1650 (Jun 16,2006).</a:t>
            </a:r>
            <a:endParaRPr lang="en-US" sz="1200" i="1" dirty="0" smtClean="0"/>
          </a:p>
          <a:p>
            <a:r>
              <a:rPr lang="en-US" sz="1200" dirty="0" smtClean="0"/>
              <a:t>2. K. </a:t>
            </a:r>
            <a:r>
              <a:rPr lang="en-US" sz="1200" dirty="0" err="1" smtClean="0"/>
              <a:t>Kawauchi</a:t>
            </a:r>
            <a:r>
              <a:rPr lang="en-US" sz="1200" dirty="0" smtClean="0"/>
              <a:t>, K. Araki, K. </a:t>
            </a:r>
            <a:r>
              <a:rPr lang="en-US" sz="1200" dirty="0" err="1" smtClean="0"/>
              <a:t>Tobiume</a:t>
            </a:r>
            <a:r>
              <a:rPr lang="en-US" sz="1200" dirty="0" smtClean="0"/>
              <a:t>, N. Tanaka, </a:t>
            </a:r>
            <a:r>
              <a:rPr lang="en-US" sz="1200" i="1" dirty="0" smtClean="0"/>
              <a:t>Nat Cell </a:t>
            </a:r>
            <a:r>
              <a:rPr lang="en-US" sz="1200" i="1" dirty="0" err="1" smtClean="0"/>
              <a:t>Biol</a:t>
            </a:r>
            <a:r>
              <a:rPr lang="en-US" sz="1200" dirty="0" smtClean="0"/>
              <a:t> </a:t>
            </a:r>
            <a:r>
              <a:rPr lang="en-US" sz="1200" b="1" dirty="0" smtClean="0"/>
              <a:t>10,</a:t>
            </a:r>
            <a:r>
              <a:rPr lang="en-US" sz="1200" dirty="0" smtClean="0"/>
              <a:t> 611 (May, 2008)</a:t>
            </a:r>
            <a:endParaRPr lang="en-US" sz="1200" i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15326"/>
            <a:ext cx="80044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p</a:t>
            </a:r>
            <a:r>
              <a:rPr lang="en-US" sz="3200" dirty="0" smtClean="0"/>
              <a:t>53, </a:t>
            </a:r>
            <a:r>
              <a:rPr lang="en-US" sz="3200" dirty="0" err="1" smtClean="0"/>
              <a:t>RelA</a:t>
            </a:r>
            <a:r>
              <a:rPr lang="en-US" sz="3200" dirty="0" smtClean="0"/>
              <a:t> and Energy Production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320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roup 262"/>
          <p:cNvGrpSpPr/>
          <p:nvPr/>
        </p:nvGrpSpPr>
        <p:grpSpPr>
          <a:xfrm>
            <a:off x="1137086" y="1117641"/>
            <a:ext cx="2753511" cy="2728099"/>
            <a:chOff x="881063" y="2990850"/>
            <a:chExt cx="2753511" cy="2728099"/>
          </a:xfrm>
        </p:grpSpPr>
        <p:sp>
          <p:nvSpPr>
            <p:cNvPr id="142" name="Isosceles Triangle 141"/>
            <p:cNvSpPr/>
            <p:nvPr/>
          </p:nvSpPr>
          <p:spPr>
            <a:xfrm rot="16200000">
              <a:off x="1375569" y="2802731"/>
              <a:ext cx="152400" cy="1074738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aphicFrame>
          <p:nvGraphicFramePr>
            <p:cNvPr id="148" name="Object 2"/>
            <p:cNvGraphicFramePr>
              <a:graphicFrameLocks/>
            </p:cNvGraphicFramePr>
            <p:nvPr/>
          </p:nvGraphicFramePr>
          <p:xfrm>
            <a:off x="914400" y="3468688"/>
            <a:ext cx="1079500" cy="360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0" name="Image" r:id="rId4" imgW="853225" imgH="133920" progId="">
                    <p:embed/>
                  </p:oleObj>
                </mc:Choice>
                <mc:Fallback>
                  <p:oleObj name="Image" r:id="rId4" imgW="853225" imgH="133920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4400" y="3468688"/>
                          <a:ext cx="1079500" cy="360362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1" name="Object 3"/>
            <p:cNvGraphicFramePr>
              <a:graphicFrameLocks/>
            </p:cNvGraphicFramePr>
            <p:nvPr/>
          </p:nvGraphicFramePr>
          <p:xfrm>
            <a:off x="914400" y="4279900"/>
            <a:ext cx="1079500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1" name="Image" r:id="rId6" imgW="840965" imgH="274321" progId="">
                    <p:embed/>
                  </p:oleObj>
                </mc:Choice>
                <mc:Fallback>
                  <p:oleObj name="Image" r:id="rId6" imgW="840965" imgH="274321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4400" y="4279900"/>
                          <a:ext cx="1079500" cy="360363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" name="Object 4"/>
            <p:cNvGraphicFramePr>
              <a:graphicFrameLocks/>
            </p:cNvGraphicFramePr>
            <p:nvPr/>
          </p:nvGraphicFramePr>
          <p:xfrm>
            <a:off x="914400" y="3873500"/>
            <a:ext cx="1079500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2" name="Image" r:id="rId8" imgW="877677" imgH="204113" progId="">
                    <p:embed/>
                  </p:oleObj>
                </mc:Choice>
                <mc:Fallback>
                  <p:oleObj name="Image" r:id="rId8" imgW="877677" imgH="204113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4400" y="3873500"/>
                          <a:ext cx="1079500" cy="360363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5" name="Object 5"/>
            <p:cNvGraphicFramePr>
              <a:graphicFrameLocks/>
            </p:cNvGraphicFramePr>
            <p:nvPr/>
          </p:nvGraphicFramePr>
          <p:xfrm>
            <a:off x="914400" y="4692650"/>
            <a:ext cx="1079500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3" name="Image" r:id="rId10" imgW="822962" imgH="249831" progId="">
                    <p:embed/>
                  </p:oleObj>
                </mc:Choice>
                <mc:Fallback>
                  <p:oleObj name="Image" r:id="rId10" imgW="822962" imgH="249831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4400" y="4692650"/>
                          <a:ext cx="1079500" cy="360363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6" name="Object 6"/>
            <p:cNvGraphicFramePr>
              <a:graphicFrameLocks/>
            </p:cNvGraphicFramePr>
            <p:nvPr/>
          </p:nvGraphicFramePr>
          <p:xfrm>
            <a:off x="914400" y="5108575"/>
            <a:ext cx="1079500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4" name="Image" r:id="rId12" imgW="859319" imgH="274321" progId="">
                    <p:embed/>
                  </p:oleObj>
                </mc:Choice>
                <mc:Fallback>
                  <p:oleObj name="Image" r:id="rId12" imgW="859319" imgH="274321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4400" y="5108575"/>
                          <a:ext cx="1079500" cy="360363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7" name="TextBox 79"/>
            <p:cNvSpPr txBox="1">
              <a:spLocks noChangeArrowheads="1"/>
            </p:cNvSpPr>
            <p:nvPr/>
          </p:nvSpPr>
          <p:spPr bwMode="auto">
            <a:xfrm>
              <a:off x="881063" y="2990850"/>
              <a:ext cx="136928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 dirty="0">
                  <a:latin typeface="Helvetica CE" pitchFamily="1" charset="0"/>
                  <a:ea typeface="Helvetica CE" pitchFamily="1" charset="0"/>
                  <a:cs typeface="Helvetica CE" pitchFamily="1" charset="0"/>
                </a:rPr>
                <a:t>Passage Number</a:t>
              </a:r>
            </a:p>
          </p:txBody>
        </p:sp>
        <p:sp>
          <p:nvSpPr>
            <p:cNvPr id="158" name="TextBox 79"/>
            <p:cNvSpPr txBox="1">
              <a:spLocks noChangeArrowheads="1"/>
            </p:cNvSpPr>
            <p:nvPr/>
          </p:nvSpPr>
          <p:spPr bwMode="auto">
            <a:xfrm>
              <a:off x="1020763" y="5441950"/>
              <a:ext cx="104708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 dirty="0">
                  <a:latin typeface="Helvetica CE" pitchFamily="1" charset="0"/>
                  <a:ea typeface="Helvetica CE" pitchFamily="1" charset="0"/>
                  <a:cs typeface="Helvetica CE" pitchFamily="1" charset="0"/>
                </a:rPr>
                <a:t>U-2 OS cells</a:t>
              </a:r>
            </a:p>
          </p:txBody>
        </p:sp>
        <p:sp>
          <p:nvSpPr>
            <p:cNvPr id="159" name="Text Box 18"/>
            <p:cNvSpPr txBox="1">
              <a:spLocks noChangeArrowheads="1"/>
            </p:cNvSpPr>
            <p:nvPr/>
          </p:nvSpPr>
          <p:spPr bwMode="auto">
            <a:xfrm>
              <a:off x="1944688" y="3525838"/>
              <a:ext cx="168988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>
                  <a:latin typeface="Helvetica" charset="0"/>
                  <a:ea typeface="Helvetica" charset="0"/>
                  <a:cs typeface="Helvetica" charset="0"/>
                </a:rPr>
                <a:t>Phospho-RelA Thr505</a:t>
              </a:r>
            </a:p>
          </p:txBody>
        </p:sp>
        <p:sp>
          <p:nvSpPr>
            <p:cNvPr id="160" name="Text Box 29"/>
            <p:cNvSpPr txBox="1">
              <a:spLocks noChangeArrowheads="1"/>
            </p:cNvSpPr>
            <p:nvPr/>
          </p:nvSpPr>
          <p:spPr bwMode="auto">
            <a:xfrm>
              <a:off x="1944688" y="4325938"/>
              <a:ext cx="15472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>
                  <a:latin typeface="Helvetica" charset="0"/>
                  <a:ea typeface="Helvetica" charset="0"/>
                  <a:cs typeface="Helvetica" charset="0"/>
                </a:rPr>
                <a:t>Phospho-p53 Ser15</a:t>
              </a:r>
            </a:p>
          </p:txBody>
        </p:sp>
        <p:sp>
          <p:nvSpPr>
            <p:cNvPr id="161" name="Text Box 33"/>
            <p:cNvSpPr txBox="1">
              <a:spLocks noChangeArrowheads="1"/>
            </p:cNvSpPr>
            <p:nvPr/>
          </p:nvSpPr>
          <p:spPr bwMode="auto">
            <a:xfrm>
              <a:off x="1944688" y="3913188"/>
              <a:ext cx="51648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>
                  <a:latin typeface="Helvetica" charset="0"/>
                  <a:ea typeface="Helvetica" charset="0"/>
                  <a:cs typeface="Helvetica" charset="0"/>
                </a:rPr>
                <a:t>RelA</a:t>
              </a:r>
            </a:p>
          </p:txBody>
        </p:sp>
        <p:sp>
          <p:nvSpPr>
            <p:cNvPr id="162" name="Text Box 40"/>
            <p:cNvSpPr txBox="1">
              <a:spLocks noChangeArrowheads="1"/>
            </p:cNvSpPr>
            <p:nvPr/>
          </p:nvSpPr>
          <p:spPr bwMode="auto">
            <a:xfrm>
              <a:off x="1944688" y="4719638"/>
              <a:ext cx="43954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>
                  <a:latin typeface="Helvetica" charset="0"/>
                  <a:ea typeface="Helvetica" charset="0"/>
                  <a:cs typeface="Helvetica" charset="0"/>
                </a:rPr>
                <a:t>p53</a:t>
              </a:r>
            </a:p>
          </p:txBody>
        </p:sp>
        <p:sp>
          <p:nvSpPr>
            <p:cNvPr id="163" name="Text Box 65"/>
            <p:cNvSpPr txBox="1">
              <a:spLocks noChangeArrowheads="1"/>
            </p:cNvSpPr>
            <p:nvPr/>
          </p:nvSpPr>
          <p:spPr bwMode="auto">
            <a:xfrm>
              <a:off x="1944688" y="5167313"/>
              <a:ext cx="52610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200" b="0">
                  <a:latin typeface="Helvetica" charset="0"/>
                  <a:ea typeface="Helvetica" charset="0"/>
                  <a:cs typeface="Helvetica" charset="0"/>
                </a:rPr>
                <a:t>Actin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008968" y="1179554"/>
            <a:ext cx="4643651" cy="2633662"/>
            <a:chOff x="4510725" y="1179554"/>
            <a:chExt cx="4643651" cy="2633662"/>
          </a:xfrm>
        </p:grpSpPr>
        <p:grpSp>
          <p:nvGrpSpPr>
            <p:cNvPr id="165" name="Group 2266"/>
            <p:cNvGrpSpPr>
              <a:grpSpLocks/>
            </p:cNvGrpSpPr>
            <p:nvPr/>
          </p:nvGrpSpPr>
          <p:grpSpPr bwMode="auto">
            <a:xfrm>
              <a:off x="4510725" y="1179554"/>
              <a:ext cx="2452688" cy="2633662"/>
              <a:chOff x="3601888" y="3422423"/>
              <a:chExt cx="2453903" cy="2632979"/>
            </a:xfrm>
          </p:grpSpPr>
          <p:sp>
            <p:nvSpPr>
              <p:cNvPr id="166" name="Rectangle 97"/>
              <p:cNvSpPr>
                <a:spLocks noChangeArrowheads="1"/>
              </p:cNvSpPr>
              <p:nvPr/>
            </p:nvSpPr>
            <p:spPr bwMode="auto">
              <a:xfrm>
                <a:off x="4734337" y="4427049"/>
                <a:ext cx="317657" cy="1150640"/>
              </a:xfrm>
              <a:prstGeom prst="rect">
                <a:avLst/>
              </a:prstGeom>
              <a:solidFill>
                <a:schemeClr val="accent3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200">
                  <a:latin typeface="Helvetica"/>
                  <a:ea typeface="Helvetica CE" charset="-18"/>
                  <a:cs typeface="Helvetica"/>
                </a:endParaRPr>
              </a:p>
            </p:txBody>
          </p:sp>
          <p:sp>
            <p:nvSpPr>
              <p:cNvPr id="167" name="Rectangle 100"/>
              <p:cNvSpPr>
                <a:spLocks noChangeArrowheads="1"/>
              </p:cNvSpPr>
              <p:nvPr/>
            </p:nvSpPr>
            <p:spPr bwMode="auto">
              <a:xfrm>
                <a:off x="5117577" y="5203827"/>
                <a:ext cx="315913" cy="38100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168" name="Line 103"/>
              <p:cNvSpPr>
                <a:spLocks noChangeShapeType="1"/>
              </p:cNvSpPr>
              <p:nvPr/>
            </p:nvSpPr>
            <p:spPr bwMode="auto">
              <a:xfrm flipV="1">
                <a:off x="4890564" y="4032250"/>
                <a:ext cx="1588" cy="3952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9" name="Line 104"/>
              <p:cNvSpPr>
                <a:spLocks noChangeShapeType="1"/>
              </p:cNvSpPr>
              <p:nvPr/>
            </p:nvSpPr>
            <p:spPr bwMode="auto">
              <a:xfrm>
                <a:off x="4869927" y="4032250"/>
                <a:ext cx="47625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9" name="Line 109"/>
              <p:cNvSpPr>
                <a:spLocks noChangeShapeType="1"/>
              </p:cNvSpPr>
              <p:nvPr/>
            </p:nvSpPr>
            <p:spPr bwMode="auto">
              <a:xfrm flipV="1">
                <a:off x="5273152" y="4852988"/>
                <a:ext cx="1588" cy="35083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0" name="Line 110"/>
              <p:cNvSpPr>
                <a:spLocks noChangeShapeType="1"/>
              </p:cNvSpPr>
              <p:nvPr/>
            </p:nvSpPr>
            <p:spPr bwMode="auto">
              <a:xfrm>
                <a:off x="5250927" y="4852988"/>
                <a:ext cx="49213" cy="15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1" name="Line 115"/>
              <p:cNvSpPr>
                <a:spLocks noChangeShapeType="1"/>
              </p:cNvSpPr>
              <p:nvPr/>
            </p:nvSpPr>
            <p:spPr bwMode="auto">
              <a:xfrm flipH="1">
                <a:off x="4660377" y="3792537"/>
                <a:ext cx="14288" cy="178594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2" name="Line 116"/>
              <p:cNvSpPr>
                <a:spLocks noChangeShapeType="1"/>
              </p:cNvSpPr>
              <p:nvPr/>
            </p:nvSpPr>
            <p:spPr bwMode="auto">
              <a:xfrm>
                <a:off x="4623864" y="5578477"/>
                <a:ext cx="34925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3" name="Line 117"/>
              <p:cNvSpPr>
                <a:spLocks noChangeShapeType="1"/>
              </p:cNvSpPr>
              <p:nvPr/>
            </p:nvSpPr>
            <p:spPr bwMode="auto">
              <a:xfrm>
                <a:off x="4623864" y="5130802"/>
                <a:ext cx="34925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4" name="Line 118"/>
              <p:cNvSpPr>
                <a:spLocks noChangeShapeType="1"/>
              </p:cNvSpPr>
              <p:nvPr/>
            </p:nvSpPr>
            <p:spPr bwMode="auto">
              <a:xfrm>
                <a:off x="4623864" y="4689476"/>
                <a:ext cx="34925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5" name="Line 119"/>
              <p:cNvSpPr>
                <a:spLocks noChangeShapeType="1"/>
              </p:cNvSpPr>
              <p:nvPr/>
            </p:nvSpPr>
            <p:spPr bwMode="auto">
              <a:xfrm>
                <a:off x="4623864" y="4241800"/>
                <a:ext cx="34925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6" name="Line 120"/>
              <p:cNvSpPr>
                <a:spLocks noChangeShapeType="1"/>
              </p:cNvSpPr>
              <p:nvPr/>
            </p:nvSpPr>
            <p:spPr bwMode="auto">
              <a:xfrm>
                <a:off x="4631802" y="3794124"/>
                <a:ext cx="34925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7" name="Line 122"/>
              <p:cNvSpPr>
                <a:spLocks noChangeShapeType="1"/>
              </p:cNvSpPr>
              <p:nvPr/>
            </p:nvSpPr>
            <p:spPr bwMode="auto">
              <a:xfrm>
                <a:off x="4658789" y="5578477"/>
                <a:ext cx="828000" cy="111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8" name="Line 123"/>
              <p:cNvSpPr>
                <a:spLocks noChangeShapeType="1"/>
              </p:cNvSpPr>
              <p:nvPr/>
            </p:nvSpPr>
            <p:spPr bwMode="auto">
              <a:xfrm flipV="1">
                <a:off x="4658789" y="5578477"/>
                <a:ext cx="1588" cy="365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9" name="Line 125"/>
              <p:cNvSpPr>
                <a:spLocks noChangeShapeType="1"/>
              </p:cNvSpPr>
              <p:nvPr/>
            </p:nvSpPr>
            <p:spPr bwMode="auto">
              <a:xfrm flipV="1">
                <a:off x="5489053" y="5584827"/>
                <a:ext cx="1588" cy="365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0" name="Rectangle 127"/>
              <p:cNvSpPr>
                <a:spLocks noChangeArrowheads="1"/>
              </p:cNvSpPr>
              <p:nvPr/>
            </p:nvSpPr>
            <p:spPr bwMode="auto">
              <a:xfrm>
                <a:off x="4492101" y="5484815"/>
                <a:ext cx="6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0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21" name="Rectangle 128"/>
              <p:cNvSpPr>
                <a:spLocks noChangeArrowheads="1"/>
              </p:cNvSpPr>
              <p:nvPr/>
            </p:nvSpPr>
            <p:spPr bwMode="auto">
              <a:xfrm>
                <a:off x="4492101" y="5037139"/>
                <a:ext cx="6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1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22" name="Rectangle 129"/>
              <p:cNvSpPr>
                <a:spLocks noChangeArrowheads="1"/>
              </p:cNvSpPr>
              <p:nvPr/>
            </p:nvSpPr>
            <p:spPr bwMode="auto">
              <a:xfrm>
                <a:off x="4492101" y="4597401"/>
                <a:ext cx="6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2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23" name="Rectangle 130"/>
              <p:cNvSpPr>
                <a:spLocks noChangeArrowheads="1"/>
              </p:cNvSpPr>
              <p:nvPr/>
            </p:nvSpPr>
            <p:spPr bwMode="auto">
              <a:xfrm>
                <a:off x="4492101" y="4148137"/>
                <a:ext cx="6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3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24" name="Rectangle 131"/>
              <p:cNvSpPr>
                <a:spLocks noChangeArrowheads="1"/>
              </p:cNvSpPr>
              <p:nvPr/>
            </p:nvSpPr>
            <p:spPr bwMode="auto">
              <a:xfrm>
                <a:off x="4492101" y="3708399"/>
                <a:ext cx="6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4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25" name="Rectangle 134"/>
              <p:cNvSpPr>
                <a:spLocks noChangeArrowheads="1"/>
              </p:cNvSpPr>
              <p:nvPr/>
            </p:nvSpPr>
            <p:spPr bwMode="auto">
              <a:xfrm>
                <a:off x="3601888" y="4452938"/>
                <a:ext cx="761251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Relative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enrichment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(ChIP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assay)</a:t>
                </a:r>
              </a:p>
            </p:txBody>
          </p:sp>
          <p:sp>
            <p:nvSpPr>
              <p:cNvPr id="226" name="Rectangle 135"/>
              <p:cNvSpPr>
                <a:spLocks noChangeArrowheads="1"/>
              </p:cNvSpPr>
              <p:nvPr/>
            </p:nvSpPr>
            <p:spPr bwMode="auto">
              <a:xfrm>
                <a:off x="3811063" y="5624515"/>
                <a:ext cx="224472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Treatment: Control IPTG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27" name="Text Box 136"/>
              <p:cNvSpPr txBox="1">
                <a:spLocks noChangeArrowheads="1"/>
              </p:cNvSpPr>
              <p:nvPr/>
            </p:nvSpPr>
            <p:spPr bwMode="auto">
              <a:xfrm>
                <a:off x="5157265" y="4619625"/>
                <a:ext cx="24288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" charset="0"/>
                  </a:rPr>
                  <a:t>*</a:t>
                </a:r>
              </a:p>
            </p:txBody>
          </p:sp>
          <p:sp>
            <p:nvSpPr>
              <p:cNvPr id="228" name="Rectangle 167"/>
              <p:cNvSpPr>
                <a:spLocks noChangeArrowheads="1"/>
              </p:cNvSpPr>
              <p:nvPr/>
            </p:nvSpPr>
            <p:spPr bwMode="auto">
              <a:xfrm>
                <a:off x="4734989" y="3422423"/>
                <a:ext cx="97495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Cytochrome B</a:t>
                </a:r>
              </a:p>
              <a:p>
                <a:pPr algn="ctr"/>
                <a:r>
                  <a:rPr lang="en-US" sz="1200">
                    <a:solidFill>
                      <a:srgbClr val="000000"/>
                    </a:solidFill>
                    <a:latin typeface="Helvetica" charset="0"/>
                  </a:rPr>
                  <a:t>α-RelA   </a:t>
                </a:r>
                <a:endParaRPr lang="en-US" sz="1200">
                  <a:latin typeface="Helvetica" charset="0"/>
                </a:endParaRPr>
              </a:p>
            </p:txBody>
          </p:sp>
          <p:sp>
            <p:nvSpPr>
              <p:cNvPr id="229" name="TextBox 80"/>
              <p:cNvSpPr txBox="1">
                <a:spLocks noChangeArrowheads="1"/>
              </p:cNvSpPr>
              <p:nvPr/>
            </p:nvSpPr>
            <p:spPr bwMode="auto">
              <a:xfrm>
                <a:off x="4517501" y="5778403"/>
                <a:ext cx="12625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sz="1200">
                    <a:latin typeface="Helvetica CE" charset="0"/>
                  </a:rPr>
                  <a:t>H1299</a:t>
                </a:r>
                <a:r>
                  <a:rPr lang="en-US" sz="1200" baseline="30000">
                    <a:latin typeface="Helvetica CE" charset="0"/>
                  </a:rPr>
                  <a:t>wtp53</a:t>
                </a:r>
                <a:r>
                  <a:rPr lang="en-US" sz="1200">
                    <a:latin typeface="Helvetica CE" charset="0"/>
                  </a:rPr>
                  <a:t> cells</a:t>
                </a:r>
              </a:p>
            </p:txBody>
          </p:sp>
        </p:grpSp>
        <p:sp>
          <p:nvSpPr>
            <p:cNvPr id="230" name="TextBox 2398"/>
            <p:cNvSpPr txBox="1">
              <a:spLocks noChangeArrowheads="1"/>
            </p:cNvSpPr>
            <p:nvPr/>
          </p:nvSpPr>
          <p:spPr bwMode="auto">
            <a:xfrm>
              <a:off x="6741292" y="2073536"/>
              <a:ext cx="2413084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sz="1400" dirty="0"/>
                <a:t>Induction of p53 reduces </a:t>
              </a:r>
              <a:r>
                <a:rPr lang="en-US" sz="1400" dirty="0" err="1"/>
                <a:t>RelA</a:t>
              </a:r>
              <a:r>
                <a:rPr lang="en-US" sz="1400" dirty="0"/>
                <a:t> binding to the mitochondrial genome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65431" y="3772467"/>
            <a:ext cx="6581989" cy="3000609"/>
            <a:chOff x="1266188" y="3772467"/>
            <a:chExt cx="6581989" cy="3000609"/>
          </a:xfrm>
        </p:grpSpPr>
        <p:grpSp>
          <p:nvGrpSpPr>
            <p:cNvPr id="74" name="Group 161"/>
            <p:cNvGrpSpPr/>
            <p:nvPr/>
          </p:nvGrpSpPr>
          <p:grpSpPr>
            <a:xfrm>
              <a:off x="1266188" y="3916481"/>
              <a:ext cx="3025150" cy="2612408"/>
              <a:chOff x="9533" y="568325"/>
              <a:chExt cx="2705100" cy="2510311"/>
            </a:xfrm>
          </p:grpSpPr>
          <p:grpSp>
            <p:nvGrpSpPr>
              <p:cNvPr id="75" name="Group 540"/>
              <p:cNvGrpSpPr>
                <a:grpSpLocks/>
              </p:cNvGrpSpPr>
              <p:nvPr/>
            </p:nvGrpSpPr>
            <p:grpSpPr bwMode="auto">
              <a:xfrm>
                <a:off x="9533" y="646113"/>
                <a:ext cx="2705100" cy="2145656"/>
                <a:chOff x="-132" y="300"/>
                <a:chExt cx="2740" cy="1587"/>
              </a:xfrm>
            </p:grpSpPr>
            <p:sp>
              <p:nvSpPr>
                <p:cNvPr id="94" name="Rectangle 328"/>
                <p:cNvSpPr>
                  <a:spLocks noChangeArrowheads="1"/>
                </p:cNvSpPr>
                <p:nvPr/>
              </p:nvSpPr>
              <p:spPr bwMode="auto">
                <a:xfrm>
                  <a:off x="837" y="1293"/>
                  <a:ext cx="326" cy="312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0" b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95" name="Rectangle 329"/>
                <p:cNvSpPr>
                  <a:spLocks noChangeArrowheads="1"/>
                </p:cNvSpPr>
                <p:nvPr/>
              </p:nvSpPr>
              <p:spPr bwMode="auto">
                <a:xfrm>
                  <a:off x="1297" y="1101"/>
                  <a:ext cx="326" cy="504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0" b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96" name="Rectangle 330"/>
                <p:cNvSpPr>
                  <a:spLocks noChangeArrowheads="1"/>
                </p:cNvSpPr>
                <p:nvPr/>
              </p:nvSpPr>
              <p:spPr bwMode="auto">
                <a:xfrm>
                  <a:off x="1753" y="741"/>
                  <a:ext cx="326" cy="864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0" b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97" name="Rectangle 331"/>
                <p:cNvSpPr>
                  <a:spLocks noChangeArrowheads="1"/>
                </p:cNvSpPr>
                <p:nvPr/>
              </p:nvSpPr>
              <p:spPr bwMode="auto">
                <a:xfrm>
                  <a:off x="2214" y="1143"/>
                  <a:ext cx="326" cy="462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0" b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98" name="Line 332"/>
                <p:cNvSpPr>
                  <a:spLocks noChangeShapeType="1"/>
                </p:cNvSpPr>
                <p:nvPr/>
              </p:nvSpPr>
              <p:spPr bwMode="auto">
                <a:xfrm>
                  <a:off x="997" y="1285"/>
                  <a:ext cx="1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Line 333"/>
                <p:cNvSpPr>
                  <a:spLocks noChangeShapeType="1"/>
                </p:cNvSpPr>
                <p:nvPr/>
              </p:nvSpPr>
              <p:spPr bwMode="auto">
                <a:xfrm>
                  <a:off x="981" y="1285"/>
                  <a:ext cx="37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Line 334"/>
                <p:cNvSpPr>
                  <a:spLocks noChangeShapeType="1"/>
                </p:cNvSpPr>
                <p:nvPr/>
              </p:nvSpPr>
              <p:spPr bwMode="auto">
                <a:xfrm flipV="1">
                  <a:off x="1458" y="1017"/>
                  <a:ext cx="1" cy="8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Line 335"/>
                <p:cNvSpPr>
                  <a:spLocks noChangeShapeType="1"/>
                </p:cNvSpPr>
                <p:nvPr/>
              </p:nvSpPr>
              <p:spPr bwMode="auto">
                <a:xfrm>
                  <a:off x="1442" y="1017"/>
                  <a:ext cx="36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2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1913" y="441"/>
                  <a:ext cx="1" cy="30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3" name="Line 337"/>
                <p:cNvSpPr>
                  <a:spLocks noChangeShapeType="1"/>
                </p:cNvSpPr>
                <p:nvPr/>
              </p:nvSpPr>
              <p:spPr bwMode="auto">
                <a:xfrm>
                  <a:off x="1898" y="441"/>
                  <a:ext cx="36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4" name="Line 338"/>
                <p:cNvSpPr>
                  <a:spLocks noChangeShapeType="1"/>
                </p:cNvSpPr>
                <p:nvPr/>
              </p:nvSpPr>
              <p:spPr bwMode="auto">
                <a:xfrm flipV="1">
                  <a:off x="2374" y="1017"/>
                  <a:ext cx="1" cy="12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Line 339"/>
                <p:cNvSpPr>
                  <a:spLocks noChangeShapeType="1"/>
                </p:cNvSpPr>
                <p:nvPr/>
              </p:nvSpPr>
              <p:spPr bwMode="auto">
                <a:xfrm>
                  <a:off x="2359" y="1017"/>
                  <a:ext cx="36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6" name="Line 340"/>
                <p:cNvSpPr>
                  <a:spLocks noChangeShapeType="1"/>
                </p:cNvSpPr>
                <p:nvPr/>
              </p:nvSpPr>
              <p:spPr bwMode="auto">
                <a:xfrm>
                  <a:off x="774" y="357"/>
                  <a:ext cx="1" cy="12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Line 341"/>
                <p:cNvSpPr>
                  <a:spLocks noChangeShapeType="1"/>
                </p:cNvSpPr>
                <p:nvPr/>
              </p:nvSpPr>
              <p:spPr bwMode="auto">
                <a:xfrm>
                  <a:off x="754" y="1605"/>
                  <a:ext cx="20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8" name="Line 342"/>
                <p:cNvSpPr>
                  <a:spLocks noChangeShapeType="1"/>
                </p:cNvSpPr>
                <p:nvPr/>
              </p:nvSpPr>
              <p:spPr bwMode="auto">
                <a:xfrm>
                  <a:off x="754" y="1293"/>
                  <a:ext cx="20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Line 343"/>
                <p:cNvSpPr>
                  <a:spLocks noChangeShapeType="1"/>
                </p:cNvSpPr>
                <p:nvPr/>
              </p:nvSpPr>
              <p:spPr bwMode="auto">
                <a:xfrm>
                  <a:off x="754" y="981"/>
                  <a:ext cx="20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4" name="Line 344"/>
                <p:cNvSpPr>
                  <a:spLocks noChangeShapeType="1"/>
                </p:cNvSpPr>
                <p:nvPr/>
              </p:nvSpPr>
              <p:spPr bwMode="auto">
                <a:xfrm>
                  <a:off x="754" y="669"/>
                  <a:ext cx="20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Line 345"/>
                <p:cNvSpPr>
                  <a:spLocks noChangeShapeType="1"/>
                </p:cNvSpPr>
                <p:nvPr/>
              </p:nvSpPr>
              <p:spPr bwMode="auto">
                <a:xfrm>
                  <a:off x="754" y="357"/>
                  <a:ext cx="20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Line 346"/>
                <p:cNvSpPr>
                  <a:spLocks noChangeShapeType="1"/>
                </p:cNvSpPr>
                <p:nvPr/>
              </p:nvSpPr>
              <p:spPr bwMode="auto">
                <a:xfrm>
                  <a:off x="774" y="1605"/>
                  <a:ext cx="1833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7" name="Line 347"/>
                <p:cNvSpPr>
                  <a:spLocks noChangeShapeType="1"/>
                </p:cNvSpPr>
                <p:nvPr/>
              </p:nvSpPr>
              <p:spPr bwMode="auto">
                <a:xfrm flipV="1">
                  <a:off x="774" y="1605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1235" y="1605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9" name="Line 349"/>
                <p:cNvSpPr>
                  <a:spLocks noChangeShapeType="1"/>
                </p:cNvSpPr>
                <p:nvPr/>
              </p:nvSpPr>
              <p:spPr bwMode="auto">
                <a:xfrm flipV="1">
                  <a:off x="1691" y="1605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0" name="Line 350"/>
                <p:cNvSpPr>
                  <a:spLocks noChangeShapeType="1"/>
                </p:cNvSpPr>
                <p:nvPr/>
              </p:nvSpPr>
              <p:spPr bwMode="auto">
                <a:xfrm flipV="1">
                  <a:off x="2151" y="1605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1" name="Line 351"/>
                <p:cNvSpPr>
                  <a:spLocks noChangeShapeType="1"/>
                </p:cNvSpPr>
                <p:nvPr/>
              </p:nvSpPr>
              <p:spPr bwMode="auto">
                <a:xfrm flipV="1">
                  <a:off x="2607" y="1605"/>
                  <a:ext cx="1" cy="2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2" name="Rectangle 352"/>
                <p:cNvSpPr>
                  <a:spLocks noChangeArrowheads="1"/>
                </p:cNvSpPr>
                <p:nvPr/>
              </p:nvSpPr>
              <p:spPr bwMode="auto">
                <a:xfrm>
                  <a:off x="658" y="1548"/>
                  <a:ext cx="53" cy="2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0</a:t>
                  </a:r>
                  <a:endParaRPr lang="en-US" sz="1000" b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133" name="Rectangle 353"/>
                <p:cNvSpPr>
                  <a:spLocks noChangeArrowheads="1"/>
                </p:cNvSpPr>
                <p:nvPr/>
              </p:nvSpPr>
              <p:spPr bwMode="auto">
                <a:xfrm>
                  <a:off x="658" y="1236"/>
                  <a:ext cx="53" cy="2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1</a:t>
                  </a:r>
                  <a:endParaRPr lang="en-US" sz="1000" b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134" name="Rectangle 354"/>
                <p:cNvSpPr>
                  <a:spLocks noChangeArrowheads="1"/>
                </p:cNvSpPr>
                <p:nvPr/>
              </p:nvSpPr>
              <p:spPr bwMode="auto">
                <a:xfrm>
                  <a:off x="658" y="923"/>
                  <a:ext cx="53" cy="2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2</a:t>
                  </a:r>
                  <a:endParaRPr lang="en-US" sz="1000" b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135" name="Rectangle 355"/>
                <p:cNvSpPr>
                  <a:spLocks noChangeArrowheads="1"/>
                </p:cNvSpPr>
                <p:nvPr/>
              </p:nvSpPr>
              <p:spPr bwMode="auto">
                <a:xfrm>
                  <a:off x="658" y="612"/>
                  <a:ext cx="53" cy="2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3</a:t>
                  </a:r>
                  <a:endParaRPr lang="en-US" sz="1000" b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136" name="Rectangle 356"/>
                <p:cNvSpPr>
                  <a:spLocks noChangeArrowheads="1"/>
                </p:cNvSpPr>
                <p:nvPr/>
              </p:nvSpPr>
              <p:spPr bwMode="auto">
                <a:xfrm>
                  <a:off x="658" y="300"/>
                  <a:ext cx="53" cy="2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4</a:t>
                  </a:r>
                  <a:endParaRPr lang="en-US" sz="1000" b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137" name="Rectangle 357"/>
                <p:cNvSpPr>
                  <a:spLocks noChangeArrowheads="1"/>
                </p:cNvSpPr>
                <p:nvPr/>
              </p:nvSpPr>
              <p:spPr bwMode="auto">
                <a:xfrm>
                  <a:off x="383" y="1650"/>
                  <a:ext cx="2182" cy="1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 dirty="0" err="1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siRNA</a:t>
                  </a:r>
                  <a:r>
                    <a:rPr lang="en-US" sz="1000" b="0" dirty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: </a:t>
                  </a:r>
                  <a:r>
                    <a:rPr lang="en-US" sz="1000" b="0" dirty="0" smtClean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Control      </a:t>
                  </a:r>
                  <a:r>
                    <a:rPr lang="en-US" sz="1000" b="0" dirty="0" err="1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RelA</a:t>
                  </a:r>
                  <a:r>
                    <a:rPr lang="en-US" sz="1000" b="0" dirty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  </a:t>
                  </a:r>
                  <a:r>
                    <a:rPr lang="en-US" sz="1000" b="0" dirty="0" smtClean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   Control     </a:t>
                  </a:r>
                  <a:r>
                    <a:rPr lang="en-US" sz="1000" b="0" dirty="0" err="1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RelA</a:t>
                  </a:r>
                  <a:endParaRPr lang="en-US" sz="1000" b="0" dirty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140" name="Rectangle 361"/>
                <p:cNvSpPr>
                  <a:spLocks noChangeArrowheads="1"/>
                </p:cNvSpPr>
                <p:nvPr/>
              </p:nvSpPr>
              <p:spPr bwMode="auto">
                <a:xfrm>
                  <a:off x="-132" y="721"/>
                  <a:ext cx="769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1000" b="0" dirty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O</a:t>
                  </a:r>
                  <a:r>
                    <a:rPr lang="en-US" sz="1000" b="0" baseline="-25000" dirty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2</a:t>
                  </a:r>
                </a:p>
                <a:p>
                  <a:pPr algn="ctr"/>
                  <a:r>
                    <a:rPr lang="en-US" sz="1000" b="0" dirty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consumption</a:t>
                  </a:r>
                </a:p>
                <a:p>
                  <a:pPr algn="ctr"/>
                  <a:r>
                    <a:rPr lang="en-US" sz="1000" b="0" dirty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(average </a:t>
                  </a:r>
                </a:p>
                <a:p>
                  <a:pPr algn="ctr"/>
                  <a:r>
                    <a:rPr lang="en-US" sz="1000" b="0" dirty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NRF)</a:t>
                  </a:r>
                  <a:endParaRPr lang="en-US" sz="1000" b="0" dirty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  <p:sp>
              <p:nvSpPr>
                <p:cNvPr id="141" name="Rectangle 362"/>
                <p:cNvSpPr>
                  <a:spLocks noChangeArrowheads="1"/>
                </p:cNvSpPr>
                <p:nvPr/>
              </p:nvSpPr>
              <p:spPr bwMode="auto">
                <a:xfrm>
                  <a:off x="177" y="1778"/>
                  <a:ext cx="2241" cy="1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 dirty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Treatment:     </a:t>
                  </a:r>
                  <a:r>
                    <a:rPr lang="en-US" sz="1000" b="0" dirty="0" smtClean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     </a:t>
                  </a:r>
                  <a:r>
                    <a:rPr lang="en-US" sz="1000" b="0" dirty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Control   </a:t>
                  </a:r>
                  <a:r>
                    <a:rPr lang="en-US" sz="1000" b="0" dirty="0" smtClean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                </a:t>
                  </a:r>
                  <a:r>
                    <a:rPr lang="en-US" sz="1000" b="0" dirty="0">
                      <a:solidFill>
                        <a:srgbClr val="000000"/>
                      </a:solidFill>
                      <a:latin typeface="Helvetica CE" pitchFamily="1" charset="0"/>
                      <a:ea typeface="Helvetica CE" pitchFamily="1" charset="0"/>
                      <a:cs typeface="Helvetica CE" pitchFamily="1" charset="0"/>
                    </a:rPr>
                    <a:t>IPTG</a:t>
                  </a:r>
                  <a:endParaRPr lang="en-US" sz="1000" b="0" dirty="0">
                    <a:latin typeface="Helvetica CE" pitchFamily="1" charset="0"/>
                    <a:ea typeface="Helvetica CE" pitchFamily="1" charset="0"/>
                    <a:cs typeface="Helvetica CE" pitchFamily="1" charset="0"/>
                  </a:endParaRPr>
                </a:p>
              </p:txBody>
            </p:sp>
          </p:grpSp>
          <p:cxnSp>
            <p:nvCxnSpPr>
              <p:cNvPr id="76" name="Straight Connector 203"/>
              <p:cNvCxnSpPr>
                <a:cxnSpLocks noChangeShapeType="1"/>
              </p:cNvCxnSpPr>
              <p:nvPr/>
            </p:nvCxnSpPr>
            <p:spPr bwMode="auto">
              <a:xfrm rot="5400000">
                <a:off x="762794" y="1026319"/>
                <a:ext cx="711200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7" name="Straight Connector 207"/>
              <p:cNvCxnSpPr>
                <a:cxnSpLocks noChangeShapeType="1"/>
              </p:cNvCxnSpPr>
              <p:nvPr/>
            </p:nvCxnSpPr>
            <p:spPr bwMode="auto">
              <a:xfrm>
                <a:off x="1119188" y="674688"/>
                <a:ext cx="533400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8" name="Straight Connector 209"/>
              <p:cNvCxnSpPr>
                <a:cxnSpLocks noChangeShapeType="1"/>
              </p:cNvCxnSpPr>
              <p:nvPr/>
            </p:nvCxnSpPr>
            <p:spPr bwMode="auto">
              <a:xfrm>
                <a:off x="1881188" y="674688"/>
                <a:ext cx="673100" cy="31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9" name="Straight Connector 215"/>
              <p:cNvCxnSpPr>
                <a:cxnSpLocks noChangeShapeType="1"/>
              </p:cNvCxnSpPr>
              <p:nvPr/>
            </p:nvCxnSpPr>
            <p:spPr bwMode="auto">
              <a:xfrm rot="5400000">
                <a:off x="1513682" y="734219"/>
                <a:ext cx="1254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0" name="Straight Connector 217"/>
              <p:cNvCxnSpPr>
                <a:cxnSpLocks noChangeShapeType="1"/>
              </p:cNvCxnSpPr>
              <p:nvPr/>
            </p:nvCxnSpPr>
            <p:spPr bwMode="auto">
              <a:xfrm rot="5400000">
                <a:off x="1966119" y="734219"/>
                <a:ext cx="1254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81" name="TextBox 218"/>
              <p:cNvSpPr txBox="1">
                <a:spLocks noChangeArrowheads="1"/>
              </p:cNvSpPr>
              <p:nvPr/>
            </p:nvSpPr>
            <p:spPr bwMode="auto">
              <a:xfrm>
                <a:off x="1652587" y="568325"/>
                <a:ext cx="233362" cy="2365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CE" pitchFamily="1" charset="0"/>
                    <a:ea typeface="Helvetica CE" pitchFamily="1" charset="0"/>
                    <a:cs typeface="Helvetica CE" pitchFamily="1" charset="0"/>
                  </a:rPr>
                  <a:t>*</a:t>
                </a:r>
              </a:p>
            </p:txBody>
          </p:sp>
          <p:cxnSp>
            <p:nvCxnSpPr>
              <p:cNvPr id="82" name="Straight Connector 225"/>
              <p:cNvCxnSpPr>
                <a:cxnSpLocks noChangeShapeType="1"/>
              </p:cNvCxnSpPr>
              <p:nvPr/>
            </p:nvCxnSpPr>
            <p:spPr bwMode="auto">
              <a:xfrm rot="5400000">
                <a:off x="1797844" y="1032669"/>
                <a:ext cx="266700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3" name="Straight Connector 230"/>
              <p:cNvCxnSpPr>
                <a:cxnSpLocks noChangeShapeType="1"/>
              </p:cNvCxnSpPr>
              <p:nvPr/>
            </p:nvCxnSpPr>
            <p:spPr bwMode="auto">
              <a:xfrm rot="10800000">
                <a:off x="1868488" y="903288"/>
                <a:ext cx="63500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4" name="Straight Connector 232"/>
              <p:cNvCxnSpPr>
                <a:cxnSpLocks noChangeShapeType="1"/>
              </p:cNvCxnSpPr>
              <p:nvPr/>
            </p:nvCxnSpPr>
            <p:spPr bwMode="auto">
              <a:xfrm rot="10800000">
                <a:off x="1584325" y="903288"/>
                <a:ext cx="109538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5" name="Straight Connector 234"/>
              <p:cNvCxnSpPr>
                <a:cxnSpLocks noChangeShapeType="1"/>
              </p:cNvCxnSpPr>
              <p:nvPr/>
            </p:nvCxnSpPr>
            <p:spPr bwMode="auto">
              <a:xfrm rot="5400000">
                <a:off x="1345406" y="1142207"/>
                <a:ext cx="487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86" name="TextBox 237"/>
              <p:cNvSpPr txBox="1">
                <a:spLocks noChangeArrowheads="1"/>
              </p:cNvSpPr>
              <p:nvPr/>
            </p:nvSpPr>
            <p:spPr bwMode="auto">
              <a:xfrm>
                <a:off x="1655763" y="796925"/>
                <a:ext cx="233362" cy="2365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CE" pitchFamily="1" charset="0"/>
                    <a:ea typeface="Helvetica CE" pitchFamily="1" charset="0"/>
                    <a:cs typeface="Helvetica CE" pitchFamily="1" charset="0"/>
                  </a:rPr>
                  <a:t>*</a:t>
                </a:r>
              </a:p>
            </p:txBody>
          </p:sp>
          <p:cxnSp>
            <p:nvCxnSpPr>
              <p:cNvPr id="87" name="Straight Connector 238"/>
              <p:cNvCxnSpPr>
                <a:cxnSpLocks noChangeShapeType="1"/>
              </p:cNvCxnSpPr>
              <p:nvPr/>
            </p:nvCxnSpPr>
            <p:spPr bwMode="auto">
              <a:xfrm rot="5400000">
                <a:off x="2002632" y="1032669"/>
                <a:ext cx="266700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8" name="Straight Connector 239"/>
              <p:cNvCxnSpPr>
                <a:cxnSpLocks noChangeShapeType="1"/>
              </p:cNvCxnSpPr>
              <p:nvPr/>
            </p:nvCxnSpPr>
            <p:spPr bwMode="auto">
              <a:xfrm rot="10800000">
                <a:off x="2135188" y="903288"/>
                <a:ext cx="63500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9" name="Straight Connector 240"/>
              <p:cNvCxnSpPr>
                <a:cxnSpLocks noChangeShapeType="1"/>
              </p:cNvCxnSpPr>
              <p:nvPr/>
            </p:nvCxnSpPr>
            <p:spPr bwMode="auto">
              <a:xfrm rot="10800000">
                <a:off x="2371725" y="903288"/>
                <a:ext cx="111125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0" name="Straight Connector 241"/>
              <p:cNvCxnSpPr>
                <a:cxnSpLocks noChangeShapeType="1"/>
              </p:cNvCxnSpPr>
              <p:nvPr/>
            </p:nvCxnSpPr>
            <p:spPr bwMode="auto">
              <a:xfrm rot="5400000">
                <a:off x="2235200" y="1143001"/>
                <a:ext cx="48577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91" name="TextBox 243"/>
              <p:cNvSpPr txBox="1">
                <a:spLocks noChangeArrowheads="1"/>
              </p:cNvSpPr>
              <p:nvPr/>
            </p:nvSpPr>
            <p:spPr bwMode="auto">
              <a:xfrm>
                <a:off x="2163763" y="801688"/>
                <a:ext cx="233362" cy="2365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CE" pitchFamily="1" charset="0"/>
                    <a:ea typeface="Helvetica CE" pitchFamily="1" charset="0"/>
                    <a:cs typeface="Helvetica CE" pitchFamily="1" charset="0"/>
                  </a:rPr>
                  <a:t>*</a:t>
                </a:r>
              </a:p>
            </p:txBody>
          </p:sp>
          <p:cxnSp>
            <p:nvCxnSpPr>
              <p:cNvPr id="92" name="Straight Connector 217"/>
              <p:cNvCxnSpPr>
                <a:cxnSpLocks noChangeShapeType="1"/>
              </p:cNvCxnSpPr>
              <p:nvPr/>
            </p:nvCxnSpPr>
            <p:spPr bwMode="auto">
              <a:xfrm rot="5400000">
                <a:off x="2491581" y="738982"/>
                <a:ext cx="12541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93" name="TextBox 80"/>
              <p:cNvSpPr txBox="1">
                <a:spLocks noChangeArrowheads="1"/>
              </p:cNvSpPr>
              <p:nvPr/>
            </p:nvSpPr>
            <p:spPr bwMode="auto">
              <a:xfrm>
                <a:off x="1128110" y="2782887"/>
                <a:ext cx="1568095" cy="2957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b="0" dirty="0">
                    <a:latin typeface="Helvetica CE" pitchFamily="1" charset="0"/>
                    <a:ea typeface="Helvetica CE" pitchFamily="1" charset="0"/>
                    <a:cs typeface="Helvetica CE" pitchFamily="1" charset="0"/>
                  </a:rPr>
                  <a:t>H1299</a:t>
                </a:r>
                <a:r>
                  <a:rPr lang="en-US" sz="1400" b="0" baseline="30000" dirty="0">
                    <a:latin typeface="Helvetica CE" pitchFamily="1" charset="0"/>
                    <a:ea typeface="Helvetica CE" pitchFamily="1" charset="0"/>
                    <a:cs typeface="Helvetica CE" pitchFamily="1" charset="0"/>
                  </a:rPr>
                  <a:t>wtp53</a:t>
                </a:r>
                <a:r>
                  <a:rPr lang="en-US" sz="1400" b="0" dirty="0">
                    <a:latin typeface="Helvetica CE" pitchFamily="1" charset="0"/>
                    <a:ea typeface="Helvetica CE" pitchFamily="1" charset="0"/>
                    <a:cs typeface="Helvetica CE" pitchFamily="1" charset="0"/>
                  </a:rPr>
                  <a:t> cells</a:t>
                </a:r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>
              <a:off x="4940195" y="3772467"/>
              <a:ext cx="2740025" cy="2751679"/>
              <a:chOff x="4776265" y="1119190"/>
              <a:chExt cx="2740025" cy="2751679"/>
            </a:xfrm>
          </p:grpSpPr>
          <p:sp>
            <p:nvSpPr>
              <p:cNvPr id="143" name="TextBox 208"/>
              <p:cNvSpPr txBox="1">
                <a:spLocks noChangeArrowheads="1"/>
              </p:cNvSpPr>
              <p:nvPr/>
            </p:nvSpPr>
            <p:spPr bwMode="auto">
              <a:xfrm>
                <a:off x="6035155" y="3563092"/>
                <a:ext cx="1022561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b="0" dirty="0">
                    <a:latin typeface="Helvetica CE" charset="-18"/>
                    <a:ea typeface="Helvetica CE" charset="-18"/>
                    <a:cs typeface="Helvetica CE" charset="-18"/>
                  </a:rPr>
                  <a:t> MEF cells</a:t>
                </a:r>
              </a:p>
            </p:txBody>
          </p:sp>
          <p:grpSp>
            <p:nvGrpSpPr>
              <p:cNvPr id="144" name="Group 143"/>
              <p:cNvGrpSpPr>
                <a:grpSpLocks/>
              </p:cNvGrpSpPr>
              <p:nvPr/>
            </p:nvGrpSpPr>
            <p:grpSpPr bwMode="auto">
              <a:xfrm>
                <a:off x="5119165" y="1394357"/>
                <a:ext cx="2397125" cy="2178050"/>
                <a:chOff x="313125" y="225425"/>
                <a:chExt cx="2682180" cy="2774487"/>
              </a:xfrm>
            </p:grpSpPr>
            <p:sp>
              <p:nvSpPr>
                <p:cNvPr id="145" name="Rectangle 8"/>
                <p:cNvSpPr>
                  <a:spLocks noChangeArrowheads="1"/>
                </p:cNvSpPr>
                <p:nvPr/>
              </p:nvSpPr>
              <p:spPr bwMode="auto">
                <a:xfrm>
                  <a:off x="903288" y="706438"/>
                  <a:ext cx="441325" cy="1798637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0" b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146" name="Rectangle 9"/>
                <p:cNvSpPr>
                  <a:spLocks noChangeArrowheads="1"/>
                </p:cNvSpPr>
                <p:nvPr/>
              </p:nvSpPr>
              <p:spPr bwMode="auto">
                <a:xfrm>
                  <a:off x="1919288" y="1295400"/>
                  <a:ext cx="439737" cy="1209675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0" b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147" name="Rectangle 10"/>
                <p:cNvSpPr>
                  <a:spLocks noChangeArrowheads="1"/>
                </p:cNvSpPr>
                <p:nvPr/>
              </p:nvSpPr>
              <p:spPr bwMode="auto">
                <a:xfrm>
                  <a:off x="1389063" y="1030288"/>
                  <a:ext cx="439737" cy="1474787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0" b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149" name="Rectangle 11"/>
                <p:cNvSpPr>
                  <a:spLocks noChangeArrowheads="1"/>
                </p:cNvSpPr>
                <p:nvPr/>
              </p:nvSpPr>
              <p:spPr bwMode="auto">
                <a:xfrm>
                  <a:off x="2405063" y="928688"/>
                  <a:ext cx="439737" cy="1576387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0" b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150" name="Line 12"/>
                <p:cNvSpPr>
                  <a:spLocks noChangeShapeType="1"/>
                </p:cNvSpPr>
                <p:nvPr/>
              </p:nvSpPr>
              <p:spPr bwMode="auto">
                <a:xfrm>
                  <a:off x="1123950" y="706438"/>
                  <a:ext cx="1588" cy="158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Line 13"/>
                <p:cNvSpPr>
                  <a:spLocks noChangeShapeType="1"/>
                </p:cNvSpPr>
                <p:nvPr/>
              </p:nvSpPr>
              <p:spPr bwMode="auto">
                <a:xfrm>
                  <a:off x="1106488" y="706438"/>
                  <a:ext cx="39687" cy="158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2139950" y="1223963"/>
                  <a:ext cx="1588" cy="7143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Line 15"/>
                <p:cNvSpPr>
                  <a:spLocks noChangeShapeType="1"/>
                </p:cNvSpPr>
                <p:nvPr/>
              </p:nvSpPr>
              <p:spPr bwMode="auto">
                <a:xfrm>
                  <a:off x="2122488" y="1223963"/>
                  <a:ext cx="39687" cy="158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1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1609725" y="939800"/>
                  <a:ext cx="1588" cy="904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2" name="Line 17"/>
                <p:cNvSpPr>
                  <a:spLocks noChangeShapeType="1"/>
                </p:cNvSpPr>
                <p:nvPr/>
              </p:nvSpPr>
              <p:spPr bwMode="auto">
                <a:xfrm>
                  <a:off x="1592263" y="939800"/>
                  <a:ext cx="39687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3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2624138" y="796925"/>
                  <a:ext cx="1587" cy="13176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Line 19"/>
                <p:cNvSpPr>
                  <a:spLocks noChangeShapeType="1"/>
                </p:cNvSpPr>
                <p:nvPr/>
              </p:nvSpPr>
              <p:spPr bwMode="auto">
                <a:xfrm>
                  <a:off x="2608263" y="796925"/>
                  <a:ext cx="39687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5" name="Line 20"/>
                <p:cNvSpPr>
                  <a:spLocks noChangeShapeType="1"/>
                </p:cNvSpPr>
                <p:nvPr/>
              </p:nvSpPr>
              <p:spPr bwMode="auto">
                <a:xfrm>
                  <a:off x="858838" y="339725"/>
                  <a:ext cx="1587" cy="21653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Line 21"/>
                <p:cNvSpPr>
                  <a:spLocks noChangeShapeType="1"/>
                </p:cNvSpPr>
                <p:nvPr/>
              </p:nvSpPr>
              <p:spPr bwMode="auto">
                <a:xfrm>
                  <a:off x="836613" y="2505075"/>
                  <a:ext cx="22225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Line 22"/>
                <p:cNvSpPr>
                  <a:spLocks noChangeShapeType="1"/>
                </p:cNvSpPr>
                <p:nvPr/>
              </p:nvSpPr>
              <p:spPr bwMode="auto">
                <a:xfrm>
                  <a:off x="836613" y="1782763"/>
                  <a:ext cx="22225" cy="158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Line 23"/>
                <p:cNvSpPr>
                  <a:spLocks noChangeShapeType="1"/>
                </p:cNvSpPr>
                <p:nvPr/>
              </p:nvSpPr>
              <p:spPr bwMode="auto">
                <a:xfrm>
                  <a:off x="836613" y="1062038"/>
                  <a:ext cx="22225" cy="158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9" name="Line 24"/>
                <p:cNvSpPr>
                  <a:spLocks noChangeShapeType="1"/>
                </p:cNvSpPr>
                <p:nvPr/>
              </p:nvSpPr>
              <p:spPr bwMode="auto">
                <a:xfrm>
                  <a:off x="836613" y="339725"/>
                  <a:ext cx="22225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0" name="Line 25"/>
                <p:cNvSpPr>
                  <a:spLocks noChangeShapeType="1"/>
                </p:cNvSpPr>
                <p:nvPr/>
              </p:nvSpPr>
              <p:spPr bwMode="auto">
                <a:xfrm>
                  <a:off x="858838" y="2505075"/>
                  <a:ext cx="2032000" cy="15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1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858838" y="2505075"/>
                  <a:ext cx="1587" cy="396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2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1874838" y="2505075"/>
                  <a:ext cx="1587" cy="396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3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2890838" y="2505075"/>
                  <a:ext cx="1587" cy="396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4" name="Rectangle 29"/>
                <p:cNvSpPr>
                  <a:spLocks noChangeArrowheads="1"/>
                </p:cNvSpPr>
                <p:nvPr/>
              </p:nvSpPr>
              <p:spPr bwMode="auto">
                <a:xfrm>
                  <a:off x="604839" y="2390775"/>
                  <a:ext cx="84137" cy="19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" charset="0"/>
                      <a:ea typeface="Helvetica" charset="0"/>
                      <a:cs typeface="Helvetica" charset="0"/>
                    </a:rPr>
                    <a:t>0</a:t>
                  </a:r>
                  <a:endParaRPr lang="en-US" sz="1000" b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185" name="Rectangle 30"/>
                <p:cNvSpPr>
                  <a:spLocks noChangeArrowheads="1"/>
                </p:cNvSpPr>
                <p:nvPr/>
              </p:nvSpPr>
              <p:spPr bwMode="auto">
                <a:xfrm>
                  <a:off x="549275" y="1668462"/>
                  <a:ext cx="211139" cy="19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" charset="0"/>
                      <a:ea typeface="Helvetica" charset="0"/>
                      <a:cs typeface="Helvetica" charset="0"/>
                    </a:rPr>
                    <a:t>0.4</a:t>
                  </a:r>
                  <a:endParaRPr lang="en-US" sz="1000" b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186" name="Rectangle 31"/>
                <p:cNvSpPr>
                  <a:spLocks noChangeArrowheads="1"/>
                </p:cNvSpPr>
                <p:nvPr/>
              </p:nvSpPr>
              <p:spPr bwMode="auto">
                <a:xfrm>
                  <a:off x="549275" y="947738"/>
                  <a:ext cx="211139" cy="19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" charset="0"/>
                      <a:ea typeface="Helvetica" charset="0"/>
                      <a:cs typeface="Helvetica" charset="0"/>
                    </a:rPr>
                    <a:t>0.8</a:t>
                  </a:r>
                  <a:endParaRPr lang="en-US" sz="1000" b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187" name="Rectangle 32"/>
                <p:cNvSpPr>
                  <a:spLocks noChangeArrowheads="1"/>
                </p:cNvSpPr>
                <p:nvPr/>
              </p:nvSpPr>
              <p:spPr bwMode="auto">
                <a:xfrm>
                  <a:off x="549275" y="225425"/>
                  <a:ext cx="211139" cy="19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" charset="0"/>
                      <a:ea typeface="Helvetica" charset="0"/>
                      <a:cs typeface="Helvetica" charset="0"/>
                    </a:rPr>
                    <a:t>1.2</a:t>
                  </a:r>
                  <a:endParaRPr lang="en-US" sz="1000" b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188" name="Rectangle 33"/>
                <p:cNvSpPr>
                  <a:spLocks noChangeArrowheads="1"/>
                </p:cNvSpPr>
                <p:nvPr/>
              </p:nvSpPr>
              <p:spPr bwMode="auto">
                <a:xfrm>
                  <a:off x="1042989" y="2803912"/>
                  <a:ext cx="676275" cy="19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" charset="0"/>
                      <a:ea typeface="Helvetica" charset="0"/>
                      <a:cs typeface="Helvetica" charset="0"/>
                    </a:rPr>
                    <a:t>Wild Type</a:t>
                  </a:r>
                  <a:endParaRPr lang="en-US" sz="1000" b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189" name="Rectangle 34"/>
                <p:cNvSpPr>
                  <a:spLocks noChangeArrowheads="1"/>
                </p:cNvSpPr>
                <p:nvPr/>
              </p:nvSpPr>
              <p:spPr bwMode="auto">
                <a:xfrm>
                  <a:off x="2152651" y="2789624"/>
                  <a:ext cx="439738" cy="19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solidFill>
                        <a:srgbClr val="000000"/>
                      </a:solidFill>
                      <a:latin typeface="Helvetica" charset="0"/>
                      <a:ea typeface="Helvetica" charset="0"/>
                      <a:cs typeface="Helvetica" charset="0"/>
                    </a:rPr>
                    <a:t>p53 -/-</a:t>
                  </a:r>
                  <a:endParaRPr lang="en-US" sz="1000" b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190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313125" y="2521637"/>
                  <a:ext cx="2682180" cy="313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000" b="0">
                      <a:latin typeface="Helvetica" charset="0"/>
                      <a:ea typeface="Helvetica" charset="0"/>
                      <a:cs typeface="Helvetica" charset="0"/>
                    </a:rPr>
                    <a:t>siRNA: Control   RelA    Control   RelA</a:t>
                  </a:r>
                </a:p>
              </p:txBody>
            </p:sp>
          </p:grpSp>
          <p:sp>
            <p:nvSpPr>
              <p:cNvPr id="191" name="Rectangle 73"/>
              <p:cNvSpPr>
                <a:spLocks noChangeArrowheads="1"/>
              </p:cNvSpPr>
              <p:nvPr/>
            </p:nvSpPr>
            <p:spPr bwMode="auto">
              <a:xfrm>
                <a:off x="4776265" y="2009778"/>
                <a:ext cx="538163" cy="76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b="0">
                    <a:solidFill>
                      <a:srgbClr val="000000"/>
                    </a:solidFill>
                    <a:latin typeface="Helvetica CE" charset="-18"/>
                    <a:ea typeface="Helvetica CE" charset="-18"/>
                    <a:cs typeface="Helvetica CE" charset="-18"/>
                  </a:rPr>
                  <a:t>ATP</a:t>
                </a:r>
              </a:p>
              <a:p>
                <a:pPr algn="ctr"/>
                <a:r>
                  <a:rPr lang="en-US" sz="1000" b="0">
                    <a:solidFill>
                      <a:srgbClr val="000000"/>
                    </a:solidFill>
                    <a:latin typeface="Helvetica CE" charset="-18"/>
                    <a:ea typeface="Helvetica CE" charset="-18"/>
                    <a:cs typeface="Helvetica CE" charset="-18"/>
                  </a:rPr>
                  <a:t>levels</a:t>
                </a:r>
              </a:p>
              <a:p>
                <a:pPr algn="ctr"/>
                <a:r>
                  <a:rPr lang="en-US" sz="1000" b="0">
                    <a:solidFill>
                      <a:srgbClr val="000000"/>
                    </a:solidFill>
                    <a:latin typeface="Helvetica CE" charset="-18"/>
                    <a:ea typeface="Helvetica CE" charset="-18"/>
                    <a:cs typeface="Helvetica CE" charset="-18"/>
                  </a:rPr>
                  <a:t>(average</a:t>
                </a:r>
              </a:p>
              <a:p>
                <a:pPr algn="ctr"/>
                <a:r>
                  <a:rPr lang="en-US" sz="1000" b="0">
                    <a:solidFill>
                      <a:srgbClr val="000000"/>
                    </a:solidFill>
                    <a:latin typeface="Helvetica CE" charset="-18"/>
                    <a:ea typeface="Helvetica CE" charset="-18"/>
                    <a:cs typeface="Helvetica CE" charset="-18"/>
                  </a:rPr>
                  <a:t>RLU</a:t>
                </a:r>
              </a:p>
              <a:p>
                <a:pPr algn="ctr"/>
                <a:r>
                  <a:rPr lang="en-US" sz="1000" b="0">
                    <a:solidFill>
                      <a:srgbClr val="000000"/>
                    </a:solidFill>
                    <a:latin typeface="Helvetica CE" charset="-18"/>
                    <a:ea typeface="Helvetica CE" charset="-18"/>
                    <a:cs typeface="Helvetica CE" charset="-18"/>
                  </a:rPr>
                  <a:t>/cell)</a:t>
                </a:r>
                <a:endParaRPr lang="en-US" sz="1000" b="0">
                  <a:latin typeface="Helvetica CE" charset="-18"/>
                  <a:ea typeface="Helvetica CE" charset="-18"/>
                  <a:cs typeface="Helvetica CE" charset="-18"/>
                </a:endParaRPr>
              </a:p>
            </p:txBody>
          </p:sp>
          <p:cxnSp>
            <p:nvCxnSpPr>
              <p:cNvPr id="192" name="Straight Connector 225"/>
              <p:cNvCxnSpPr>
                <a:cxnSpLocks noChangeShapeType="1"/>
              </p:cNvCxnSpPr>
              <p:nvPr/>
            </p:nvCxnSpPr>
            <p:spPr bwMode="auto">
              <a:xfrm rot="5400000">
                <a:off x="7066234" y="1631159"/>
                <a:ext cx="266700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3" name="Straight Connector 230"/>
              <p:cNvCxnSpPr>
                <a:cxnSpLocks noChangeShapeType="1"/>
              </p:cNvCxnSpPr>
              <p:nvPr/>
            </p:nvCxnSpPr>
            <p:spPr bwMode="auto">
              <a:xfrm rot="10800000">
                <a:off x="7136878" y="1501778"/>
                <a:ext cx="63500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4" name="Straight Connector 232"/>
              <p:cNvCxnSpPr>
                <a:cxnSpLocks noChangeShapeType="1"/>
              </p:cNvCxnSpPr>
              <p:nvPr/>
            </p:nvCxnSpPr>
            <p:spPr bwMode="auto">
              <a:xfrm rot="10800000">
                <a:off x="6763815" y="1501778"/>
                <a:ext cx="109538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5" name="Straight Connector 234"/>
              <p:cNvCxnSpPr>
                <a:cxnSpLocks noChangeShapeType="1"/>
              </p:cNvCxnSpPr>
              <p:nvPr/>
            </p:nvCxnSpPr>
            <p:spPr bwMode="auto">
              <a:xfrm rot="5400000">
                <a:off x="6524896" y="1740697"/>
                <a:ext cx="48736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" name="Straight Connector 203"/>
              <p:cNvCxnSpPr>
                <a:cxnSpLocks noChangeShapeType="1"/>
              </p:cNvCxnSpPr>
              <p:nvPr/>
            </p:nvCxnSpPr>
            <p:spPr bwMode="auto">
              <a:xfrm rot="5400000">
                <a:off x="5574778" y="1449390"/>
                <a:ext cx="455612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7" name="Straight Connector 207"/>
              <p:cNvCxnSpPr>
                <a:cxnSpLocks noChangeShapeType="1"/>
              </p:cNvCxnSpPr>
              <p:nvPr/>
            </p:nvCxnSpPr>
            <p:spPr bwMode="auto">
              <a:xfrm>
                <a:off x="5803378" y="1225553"/>
                <a:ext cx="533400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8" name="Straight Connector 209"/>
              <p:cNvCxnSpPr>
                <a:cxnSpLocks noChangeShapeType="1"/>
              </p:cNvCxnSpPr>
              <p:nvPr/>
            </p:nvCxnSpPr>
            <p:spPr bwMode="auto">
              <a:xfrm>
                <a:off x="6565378" y="1225553"/>
                <a:ext cx="673100" cy="31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9" name="Straight Connector 215"/>
              <p:cNvCxnSpPr>
                <a:cxnSpLocks noChangeShapeType="1"/>
              </p:cNvCxnSpPr>
              <p:nvPr/>
            </p:nvCxnSpPr>
            <p:spPr bwMode="auto">
              <a:xfrm rot="5400000">
                <a:off x="6198665" y="1285878"/>
                <a:ext cx="125413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0" name="Straight Connector 217"/>
              <p:cNvCxnSpPr>
                <a:cxnSpLocks noChangeShapeType="1"/>
              </p:cNvCxnSpPr>
              <p:nvPr/>
            </p:nvCxnSpPr>
            <p:spPr bwMode="auto">
              <a:xfrm rot="5400000">
                <a:off x="6688409" y="1285084"/>
                <a:ext cx="125413" cy="31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201" name="TextBox 218"/>
              <p:cNvSpPr txBox="1">
                <a:spLocks noChangeArrowheads="1"/>
              </p:cNvSpPr>
              <p:nvPr/>
            </p:nvSpPr>
            <p:spPr bwMode="auto">
              <a:xfrm>
                <a:off x="6324078" y="1119190"/>
                <a:ext cx="328612" cy="2460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CE" charset="-18"/>
                    <a:ea typeface="Helvetica CE" charset="-18"/>
                    <a:cs typeface="Helvetica CE" charset="-18"/>
                  </a:rPr>
                  <a:t>**</a:t>
                </a:r>
              </a:p>
            </p:txBody>
          </p:sp>
          <p:cxnSp>
            <p:nvCxnSpPr>
              <p:cNvPr id="202" name="Straight Connector 217"/>
              <p:cNvCxnSpPr>
                <a:cxnSpLocks noChangeShapeType="1"/>
              </p:cNvCxnSpPr>
              <p:nvPr/>
            </p:nvCxnSpPr>
            <p:spPr bwMode="auto">
              <a:xfrm rot="5400000">
                <a:off x="7176566" y="1290640"/>
                <a:ext cx="125412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203" name="TextBox 218"/>
              <p:cNvSpPr txBox="1">
                <a:spLocks noChangeArrowheads="1"/>
              </p:cNvSpPr>
              <p:nvPr/>
            </p:nvSpPr>
            <p:spPr bwMode="auto">
              <a:xfrm>
                <a:off x="6870178" y="1370015"/>
                <a:ext cx="284162" cy="2460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CE" charset="-18"/>
                    <a:ea typeface="Helvetica CE" charset="-18"/>
                    <a:cs typeface="Helvetica CE" charset="-18"/>
                  </a:rPr>
                  <a:t>**</a:t>
                </a:r>
              </a:p>
            </p:txBody>
          </p:sp>
          <p:cxnSp>
            <p:nvCxnSpPr>
              <p:cNvPr id="204" name="Straight Connector 238"/>
              <p:cNvCxnSpPr>
                <a:cxnSpLocks noChangeShapeType="1"/>
              </p:cNvCxnSpPr>
              <p:nvPr/>
            </p:nvCxnSpPr>
            <p:spPr bwMode="auto">
              <a:xfrm rot="5400000">
                <a:off x="5797822" y="1542259"/>
                <a:ext cx="266700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" name="Straight Connector 239"/>
              <p:cNvCxnSpPr>
                <a:cxnSpLocks noChangeShapeType="1"/>
              </p:cNvCxnSpPr>
              <p:nvPr/>
            </p:nvCxnSpPr>
            <p:spPr bwMode="auto">
              <a:xfrm rot="10800000">
                <a:off x="5930378" y="1412878"/>
                <a:ext cx="63500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6" name="Straight Connector 240"/>
              <p:cNvCxnSpPr>
                <a:cxnSpLocks noChangeShapeType="1"/>
              </p:cNvCxnSpPr>
              <p:nvPr/>
            </p:nvCxnSpPr>
            <p:spPr bwMode="auto">
              <a:xfrm rot="10800000">
                <a:off x="6166915" y="1412878"/>
                <a:ext cx="111125" cy="15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7" name="Straight Connector 241"/>
              <p:cNvCxnSpPr>
                <a:cxnSpLocks noChangeShapeType="1"/>
              </p:cNvCxnSpPr>
              <p:nvPr/>
            </p:nvCxnSpPr>
            <p:spPr bwMode="auto">
              <a:xfrm rot="5400000">
                <a:off x="6030390" y="1652591"/>
                <a:ext cx="48577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208" name="TextBox 243"/>
              <p:cNvSpPr txBox="1">
                <a:spLocks noChangeArrowheads="1"/>
              </p:cNvSpPr>
              <p:nvPr/>
            </p:nvSpPr>
            <p:spPr bwMode="auto">
              <a:xfrm>
                <a:off x="5971653" y="1298578"/>
                <a:ext cx="233362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>
                    <a:latin typeface="Helvetica CE" charset="-18"/>
                    <a:ea typeface="Helvetica CE" charset="-18"/>
                    <a:cs typeface="Helvetica CE" charset="-18"/>
                  </a:rPr>
                  <a:t>*</a:t>
                </a:r>
              </a:p>
            </p:txBody>
          </p:sp>
        </p:grpSp>
        <p:sp>
          <p:nvSpPr>
            <p:cNvPr id="231" name="TextBox 2399"/>
            <p:cNvSpPr txBox="1">
              <a:spLocks noChangeArrowheads="1"/>
            </p:cNvSpPr>
            <p:nvPr/>
          </p:nvSpPr>
          <p:spPr bwMode="auto">
            <a:xfrm>
              <a:off x="1890290" y="6465299"/>
              <a:ext cx="59578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sz="1400" dirty="0"/>
                <a:t>p53 mediates the switch in </a:t>
              </a:r>
              <a:r>
                <a:rPr lang="en-US" sz="1400" dirty="0" err="1"/>
                <a:t>RelA</a:t>
              </a:r>
              <a:r>
                <a:rPr lang="en-US" sz="1400" dirty="0"/>
                <a:t> regulation of cellular energy production</a:t>
              </a:r>
            </a:p>
          </p:txBody>
        </p:sp>
      </p:grpSp>
      <p:sp>
        <p:nvSpPr>
          <p:cNvPr id="164" name="Title 1"/>
          <p:cNvSpPr txBox="1">
            <a:spLocks/>
          </p:cNvSpPr>
          <p:nvPr/>
        </p:nvSpPr>
        <p:spPr>
          <a:xfrm>
            <a:off x="457200" y="15326"/>
            <a:ext cx="80044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/>
              <a:t>RelA</a:t>
            </a:r>
            <a:r>
              <a:rPr lang="en-US" sz="3200" dirty="0" smtClean="0"/>
              <a:t> regulation of mitochondrial energy production is p53 dependent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343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Box 147"/>
          <p:cNvSpPr txBox="1"/>
          <p:nvPr/>
        </p:nvSpPr>
        <p:spPr>
          <a:xfrm>
            <a:off x="367935" y="6028273"/>
            <a:ext cx="749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p53 prevents </a:t>
            </a:r>
            <a:r>
              <a:rPr lang="en-US" dirty="0" err="1" smtClean="0"/>
              <a:t>RelA</a:t>
            </a:r>
            <a:r>
              <a:rPr lang="en-US" dirty="0" smtClean="0"/>
              <a:t> import into mitochondria by disrupting the interaction of </a:t>
            </a:r>
            <a:r>
              <a:rPr lang="en-US" dirty="0" err="1" smtClean="0"/>
              <a:t>RelA</a:t>
            </a:r>
            <a:r>
              <a:rPr lang="en-US" dirty="0" smtClean="0"/>
              <a:t> with </a:t>
            </a:r>
            <a:r>
              <a:rPr lang="en-US" dirty="0" err="1" smtClean="0"/>
              <a:t>mortalin</a:t>
            </a:r>
            <a:endParaRPr lang="en-US" dirty="0"/>
          </a:p>
        </p:txBody>
      </p:sp>
      <p:grpSp>
        <p:nvGrpSpPr>
          <p:cNvPr id="2" name="Group 149"/>
          <p:cNvGrpSpPr/>
          <p:nvPr/>
        </p:nvGrpSpPr>
        <p:grpSpPr>
          <a:xfrm>
            <a:off x="1703977" y="4098621"/>
            <a:ext cx="2354262" cy="1717675"/>
            <a:chOff x="935038" y="3629025"/>
            <a:chExt cx="2354262" cy="1717675"/>
          </a:xfrm>
        </p:grpSpPr>
        <p:pic>
          <p:nvPicPr>
            <p:cNvPr id="151" name="Picture 35"/>
            <p:cNvPicPr preferRelativeResize="0">
              <a:picLocks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528763" y="4562475"/>
              <a:ext cx="1079500" cy="2159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53" name="Text Box 121"/>
            <p:cNvSpPr txBox="1">
              <a:spLocks noChangeArrowheads="1"/>
            </p:cNvSpPr>
            <p:nvPr/>
          </p:nvSpPr>
          <p:spPr bwMode="auto">
            <a:xfrm>
              <a:off x="1922463" y="3629025"/>
              <a:ext cx="53657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200" b="0" dirty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IP</a:t>
              </a:r>
              <a:r>
                <a:rPr lang="en-US" sz="1000" b="0" dirty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:</a:t>
              </a:r>
            </a:p>
          </p:txBody>
        </p:sp>
        <p:sp>
          <p:nvSpPr>
            <p:cNvPr id="155" name="Text Box 128"/>
            <p:cNvSpPr txBox="1">
              <a:spLocks noChangeArrowheads="1"/>
            </p:cNvSpPr>
            <p:nvPr/>
          </p:nvSpPr>
          <p:spPr bwMode="auto">
            <a:xfrm rot="17411327">
              <a:off x="1048544" y="4121944"/>
              <a:ext cx="673100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IPTG</a:t>
              </a:r>
            </a:p>
          </p:txBody>
        </p:sp>
        <p:sp>
          <p:nvSpPr>
            <p:cNvPr id="156" name="Text Box 133"/>
            <p:cNvSpPr txBox="1">
              <a:spLocks noChangeArrowheads="1"/>
            </p:cNvSpPr>
            <p:nvPr/>
          </p:nvSpPr>
          <p:spPr bwMode="auto">
            <a:xfrm>
              <a:off x="1597025" y="3835400"/>
              <a:ext cx="739775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Control</a:t>
              </a:r>
            </a:p>
          </p:txBody>
        </p:sp>
        <p:sp>
          <p:nvSpPr>
            <p:cNvPr id="157" name="Text Box 134"/>
            <p:cNvSpPr txBox="1">
              <a:spLocks noChangeArrowheads="1"/>
            </p:cNvSpPr>
            <p:nvPr/>
          </p:nvSpPr>
          <p:spPr bwMode="auto">
            <a:xfrm>
              <a:off x="2209800" y="3835400"/>
              <a:ext cx="5969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IPTG</a:t>
              </a:r>
            </a:p>
          </p:txBody>
        </p:sp>
        <p:sp>
          <p:nvSpPr>
            <p:cNvPr id="158" name="Text Box 136"/>
            <p:cNvSpPr txBox="1">
              <a:spLocks noChangeArrowheads="1"/>
            </p:cNvSpPr>
            <p:nvPr/>
          </p:nvSpPr>
          <p:spPr bwMode="auto">
            <a:xfrm>
              <a:off x="1016000" y="3835400"/>
              <a:ext cx="687388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Inputs</a:t>
              </a:r>
            </a:p>
          </p:txBody>
        </p:sp>
        <p:pic>
          <p:nvPicPr>
            <p:cNvPr id="159" name="Picture 54"/>
            <p:cNvPicPr preferRelativeResize="0">
              <a:picLocks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35038" y="4562475"/>
              <a:ext cx="539750" cy="2159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60" name="Text Box 86"/>
            <p:cNvSpPr txBox="1">
              <a:spLocks noChangeArrowheads="1"/>
            </p:cNvSpPr>
            <p:nvPr/>
          </p:nvSpPr>
          <p:spPr bwMode="auto">
            <a:xfrm>
              <a:off x="2509838" y="4318023"/>
              <a:ext cx="77946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0" dirty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WB:</a:t>
              </a:r>
            </a:p>
            <a:p>
              <a:pPr algn="ctr"/>
              <a:r>
                <a:rPr lang="en-US" sz="1200" b="0" dirty="0" err="1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RelA</a:t>
              </a:r>
              <a:endParaRPr lang="en-US" sz="1200" b="0" dirty="0">
                <a:latin typeface="Helvetica CE" pitchFamily="26" charset="-18"/>
                <a:ea typeface="Helvetica CE" pitchFamily="26" charset="-18"/>
                <a:cs typeface="Helvetica CE" pitchFamily="26" charset="-18"/>
              </a:endParaRPr>
            </a:p>
            <a:p>
              <a:pPr algn="ctr"/>
              <a:endParaRPr lang="en-US" sz="1200" b="0" dirty="0">
                <a:latin typeface="Helvetica CE" pitchFamily="26" charset="-18"/>
                <a:ea typeface="Helvetica CE" pitchFamily="26" charset="-18"/>
                <a:cs typeface="Helvetica CE" pitchFamily="26" charset="-18"/>
              </a:endParaRPr>
            </a:p>
            <a:p>
              <a:pPr algn="ctr"/>
              <a:r>
                <a:rPr lang="en-US" sz="1200" b="0" dirty="0" err="1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Mortalin</a:t>
              </a:r>
              <a:endParaRPr lang="en-US" sz="1200" b="0" dirty="0">
                <a:latin typeface="Helvetica CE" pitchFamily="26" charset="-18"/>
                <a:ea typeface="Helvetica CE" pitchFamily="26" charset="-18"/>
                <a:cs typeface="Helvetica CE" pitchFamily="26" charset="-18"/>
              </a:endParaRPr>
            </a:p>
          </p:txBody>
        </p:sp>
        <p:pic>
          <p:nvPicPr>
            <p:cNvPr id="161" name="Picture 94"/>
            <p:cNvPicPr>
              <a:picLocks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28763" y="4876800"/>
              <a:ext cx="1079500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62" name="Picture 95"/>
            <p:cNvPicPr preferRelativeResize="0">
              <a:picLocks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935038" y="4876800"/>
              <a:ext cx="539750" cy="2159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63" name="Text Box 128"/>
            <p:cNvSpPr txBox="1">
              <a:spLocks noChangeArrowheads="1"/>
            </p:cNvSpPr>
            <p:nvPr/>
          </p:nvSpPr>
          <p:spPr bwMode="auto">
            <a:xfrm rot="17411327">
              <a:off x="845344" y="4121944"/>
              <a:ext cx="673100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Control</a:t>
              </a:r>
            </a:p>
          </p:txBody>
        </p:sp>
        <p:sp>
          <p:nvSpPr>
            <p:cNvPr id="164" name="Text Box 128"/>
            <p:cNvSpPr txBox="1">
              <a:spLocks noChangeArrowheads="1"/>
            </p:cNvSpPr>
            <p:nvPr/>
          </p:nvSpPr>
          <p:spPr bwMode="auto">
            <a:xfrm rot="17411327">
              <a:off x="1416844" y="4121944"/>
              <a:ext cx="673100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mIgG</a:t>
              </a:r>
            </a:p>
          </p:txBody>
        </p:sp>
        <p:sp>
          <p:nvSpPr>
            <p:cNvPr id="165" name="Text Box 128"/>
            <p:cNvSpPr txBox="1">
              <a:spLocks noChangeArrowheads="1"/>
            </p:cNvSpPr>
            <p:nvPr/>
          </p:nvSpPr>
          <p:spPr bwMode="auto">
            <a:xfrm rot="17411327">
              <a:off x="1658144" y="4121944"/>
              <a:ext cx="673100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Mortalin</a:t>
              </a:r>
            </a:p>
          </p:txBody>
        </p:sp>
        <p:sp>
          <p:nvSpPr>
            <p:cNvPr id="166" name="Text Box 128"/>
            <p:cNvSpPr txBox="1">
              <a:spLocks noChangeArrowheads="1"/>
            </p:cNvSpPr>
            <p:nvPr/>
          </p:nvSpPr>
          <p:spPr bwMode="auto">
            <a:xfrm rot="17411327">
              <a:off x="1912144" y="4121944"/>
              <a:ext cx="673100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mIgG</a:t>
              </a:r>
            </a:p>
          </p:txBody>
        </p:sp>
        <p:sp>
          <p:nvSpPr>
            <p:cNvPr id="167" name="Text Box 128"/>
            <p:cNvSpPr txBox="1">
              <a:spLocks noChangeArrowheads="1"/>
            </p:cNvSpPr>
            <p:nvPr/>
          </p:nvSpPr>
          <p:spPr bwMode="auto">
            <a:xfrm rot="17411327">
              <a:off x="2153444" y="4121944"/>
              <a:ext cx="673100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Mortalin</a:t>
              </a:r>
            </a:p>
          </p:txBody>
        </p:sp>
        <p:cxnSp>
          <p:nvCxnSpPr>
            <p:cNvPr id="168" name="Straight Connector 95"/>
            <p:cNvCxnSpPr>
              <a:cxnSpLocks noChangeShapeType="1"/>
            </p:cNvCxnSpPr>
            <p:nvPr/>
          </p:nvCxnSpPr>
          <p:spPr bwMode="auto">
            <a:xfrm flipV="1">
              <a:off x="1528763" y="3838575"/>
              <a:ext cx="1087437" cy="4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69" name="TextBox 80"/>
            <p:cNvSpPr txBox="1">
              <a:spLocks noChangeArrowheads="1"/>
            </p:cNvSpPr>
            <p:nvPr/>
          </p:nvSpPr>
          <p:spPr bwMode="auto">
            <a:xfrm>
              <a:off x="1231900" y="5100638"/>
              <a:ext cx="1082675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0" dirty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H1299</a:t>
              </a:r>
              <a:r>
                <a:rPr lang="en-US" sz="1000" b="0" baseline="30000" dirty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wtp53</a:t>
              </a:r>
              <a:r>
                <a:rPr lang="en-US" sz="1000" b="0" dirty="0">
                  <a:latin typeface="Helvetica CE" pitchFamily="26" charset="-18"/>
                  <a:ea typeface="Helvetica CE" pitchFamily="26" charset="-18"/>
                  <a:cs typeface="Helvetica CE" pitchFamily="26" charset="-18"/>
                </a:rPr>
                <a:t> cells</a:t>
              </a:r>
            </a:p>
          </p:txBody>
        </p:sp>
      </p:grpSp>
      <p:grpSp>
        <p:nvGrpSpPr>
          <p:cNvPr id="3" name="Group 108"/>
          <p:cNvGrpSpPr/>
          <p:nvPr/>
        </p:nvGrpSpPr>
        <p:grpSpPr>
          <a:xfrm>
            <a:off x="1382508" y="1152222"/>
            <a:ext cx="2155825" cy="2624137"/>
            <a:chOff x="790575" y="3173413"/>
            <a:chExt cx="2155825" cy="2624137"/>
          </a:xfrm>
        </p:grpSpPr>
        <p:graphicFrame>
          <p:nvGraphicFramePr>
            <p:cNvPr id="110" name="Object 2"/>
            <p:cNvGraphicFramePr>
              <a:graphicFrameLocks/>
            </p:cNvGraphicFramePr>
            <p:nvPr/>
          </p:nvGraphicFramePr>
          <p:xfrm>
            <a:off x="862013" y="3944938"/>
            <a:ext cx="1439862" cy="360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0" name="Image" r:id="rId8" imgW="1316516" imgH="329045" progId="">
                    <p:embed/>
                  </p:oleObj>
                </mc:Choice>
                <mc:Fallback>
                  <p:oleObj name="Image" r:id="rId8" imgW="1316516" imgH="329045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2013" y="3944938"/>
                          <a:ext cx="1439862" cy="360362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3"/>
            <p:cNvGraphicFramePr>
              <a:graphicFrameLocks/>
            </p:cNvGraphicFramePr>
            <p:nvPr/>
          </p:nvGraphicFramePr>
          <p:xfrm>
            <a:off x="862013" y="4779963"/>
            <a:ext cx="1439862" cy="360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1" name="Image" r:id="rId10" imgW="1206704" imgH="310686" progId="">
                    <p:embed/>
                  </p:oleObj>
                </mc:Choice>
                <mc:Fallback>
                  <p:oleObj name="Image" r:id="rId10" imgW="1206704" imgH="310686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2013" y="4779963"/>
                          <a:ext cx="1439862" cy="360362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ct 4"/>
            <p:cNvGraphicFramePr>
              <a:graphicFrameLocks/>
            </p:cNvGraphicFramePr>
            <p:nvPr/>
          </p:nvGraphicFramePr>
          <p:xfrm>
            <a:off x="862013" y="4360863"/>
            <a:ext cx="1439862" cy="360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2" name="Image" r:id="rId12" imgW="1353200" imgH="292312" progId="">
                    <p:embed/>
                  </p:oleObj>
                </mc:Choice>
                <mc:Fallback>
                  <p:oleObj name="Image" r:id="rId12" imgW="1353200" imgH="292312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2013" y="4360863"/>
                          <a:ext cx="1439862" cy="360362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" name="Object 5"/>
            <p:cNvGraphicFramePr>
              <a:graphicFrameLocks/>
            </p:cNvGraphicFramePr>
            <p:nvPr/>
          </p:nvGraphicFramePr>
          <p:xfrm>
            <a:off x="862013" y="5203825"/>
            <a:ext cx="1439862" cy="360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3" name="Image" r:id="rId14" imgW="1225091" imgH="310686" progId="">
                    <p:embed/>
                  </p:oleObj>
                </mc:Choice>
                <mc:Fallback>
                  <p:oleObj name="Image" r:id="rId14" imgW="1225091" imgH="310686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2013" y="5203825"/>
                          <a:ext cx="1439862" cy="360363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4" name="Text Box 27"/>
            <p:cNvSpPr txBox="1">
              <a:spLocks noChangeArrowheads="1"/>
            </p:cNvSpPr>
            <p:nvPr/>
          </p:nvSpPr>
          <p:spPr bwMode="auto">
            <a:xfrm>
              <a:off x="2266950" y="3833813"/>
              <a:ext cx="4794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" charset="0"/>
                  <a:ea typeface="Helvetica" charset="0"/>
                  <a:cs typeface="Helvetica" charset="0"/>
                </a:rPr>
                <a:t> WB:</a:t>
              </a:r>
            </a:p>
            <a:p>
              <a:r>
                <a:rPr lang="en-US" sz="1000" b="0">
                  <a:latin typeface="Helvetica" charset="0"/>
                  <a:ea typeface="Helvetica" charset="0"/>
                  <a:cs typeface="Helvetica" charset="0"/>
                </a:rPr>
                <a:t>RelA</a:t>
              </a:r>
            </a:p>
          </p:txBody>
        </p:sp>
        <p:sp>
          <p:nvSpPr>
            <p:cNvPr id="115" name="Text Box 31"/>
            <p:cNvSpPr txBox="1">
              <a:spLocks noChangeArrowheads="1"/>
            </p:cNvSpPr>
            <p:nvPr/>
          </p:nvSpPr>
          <p:spPr bwMode="auto">
            <a:xfrm>
              <a:off x="2266950" y="4814888"/>
              <a:ext cx="547688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" charset="0"/>
                  <a:ea typeface="Helvetica" charset="0"/>
                  <a:cs typeface="Helvetica" charset="0"/>
                </a:rPr>
                <a:t>VDAC</a:t>
              </a:r>
            </a:p>
          </p:txBody>
        </p:sp>
        <p:sp>
          <p:nvSpPr>
            <p:cNvPr id="116" name="Text Box 34"/>
            <p:cNvSpPr txBox="1">
              <a:spLocks noChangeArrowheads="1"/>
            </p:cNvSpPr>
            <p:nvPr/>
          </p:nvSpPr>
          <p:spPr bwMode="auto">
            <a:xfrm>
              <a:off x="2266950" y="4381500"/>
              <a:ext cx="63976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" charset="0"/>
                  <a:ea typeface="Helvetica" charset="0"/>
                  <a:cs typeface="Helvetica" charset="0"/>
                </a:rPr>
                <a:t>Mortalin</a:t>
              </a:r>
            </a:p>
          </p:txBody>
        </p:sp>
        <p:sp>
          <p:nvSpPr>
            <p:cNvPr id="117" name="Text Box 37"/>
            <p:cNvSpPr txBox="1">
              <a:spLocks noChangeArrowheads="1"/>
            </p:cNvSpPr>
            <p:nvPr/>
          </p:nvSpPr>
          <p:spPr bwMode="auto">
            <a:xfrm>
              <a:off x="2266950" y="5256213"/>
              <a:ext cx="679450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l-GR" sz="1000" b="0">
                  <a:latin typeface="Helvetica" charset="0"/>
                  <a:ea typeface="Arial" charset="0"/>
                </a:rPr>
                <a:t>α</a:t>
              </a:r>
              <a:r>
                <a:rPr lang="en-US" sz="1000" b="0">
                  <a:latin typeface="Helvetica" charset="0"/>
                  <a:ea typeface="Arial" charset="0"/>
                </a:rPr>
                <a:t>-tubulin</a:t>
              </a:r>
              <a:endParaRPr lang="el-GR" sz="1000" b="0">
                <a:latin typeface="Helvetica" charset="0"/>
                <a:ea typeface="Arial" charset="0"/>
              </a:endParaRPr>
            </a:p>
          </p:txBody>
        </p:sp>
        <p:sp>
          <p:nvSpPr>
            <p:cNvPr id="118" name="Text Box 14"/>
            <p:cNvSpPr txBox="1">
              <a:spLocks noChangeArrowheads="1"/>
            </p:cNvSpPr>
            <p:nvPr/>
          </p:nvSpPr>
          <p:spPr bwMode="auto">
            <a:xfrm rot="18616792">
              <a:off x="863600" y="3673476"/>
              <a:ext cx="454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" charset="0"/>
                  <a:ea typeface="Helvetica" charset="0"/>
                  <a:cs typeface="Helvetica" charset="0"/>
                </a:rPr>
                <a:t>RSV</a:t>
              </a:r>
            </a:p>
          </p:txBody>
        </p:sp>
        <p:sp>
          <p:nvSpPr>
            <p:cNvPr id="119" name="Text Box 15"/>
            <p:cNvSpPr txBox="1">
              <a:spLocks noChangeArrowheads="1"/>
            </p:cNvSpPr>
            <p:nvPr/>
          </p:nvSpPr>
          <p:spPr bwMode="auto">
            <a:xfrm rot="18616792">
              <a:off x="1157288" y="3570288"/>
              <a:ext cx="723900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" charset="0"/>
                  <a:ea typeface="Helvetica" charset="0"/>
                  <a:cs typeface="Helvetica" charset="0"/>
                </a:rPr>
                <a:t>P53-RSV</a:t>
              </a:r>
            </a:p>
          </p:txBody>
        </p:sp>
        <p:sp>
          <p:nvSpPr>
            <p:cNvPr id="120" name="Text Box 16"/>
            <p:cNvSpPr txBox="1">
              <a:spLocks noChangeArrowheads="1"/>
            </p:cNvSpPr>
            <p:nvPr/>
          </p:nvSpPr>
          <p:spPr bwMode="auto">
            <a:xfrm rot="18616792">
              <a:off x="1595437" y="3660776"/>
              <a:ext cx="454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" charset="0"/>
                  <a:ea typeface="Helvetica" charset="0"/>
                  <a:cs typeface="Helvetica" charset="0"/>
                </a:rPr>
                <a:t>RSV</a:t>
              </a:r>
            </a:p>
          </p:txBody>
        </p:sp>
        <p:sp>
          <p:nvSpPr>
            <p:cNvPr id="121" name="Text Box 17"/>
            <p:cNvSpPr txBox="1">
              <a:spLocks noChangeArrowheads="1"/>
            </p:cNvSpPr>
            <p:nvPr/>
          </p:nvSpPr>
          <p:spPr bwMode="auto">
            <a:xfrm rot="18616792">
              <a:off x="1858963" y="3557588"/>
              <a:ext cx="723900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" charset="0"/>
                  <a:ea typeface="Helvetica" charset="0"/>
                  <a:cs typeface="Helvetica" charset="0"/>
                </a:rPr>
                <a:t>P53-RSV</a:t>
              </a:r>
            </a:p>
          </p:txBody>
        </p:sp>
        <p:sp>
          <p:nvSpPr>
            <p:cNvPr id="122" name="Line 18"/>
            <p:cNvSpPr>
              <a:spLocks noChangeShapeType="1"/>
            </p:cNvSpPr>
            <p:nvPr/>
          </p:nvSpPr>
          <p:spPr bwMode="auto">
            <a:xfrm>
              <a:off x="908050" y="3389313"/>
              <a:ext cx="647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9"/>
            <p:cNvSpPr>
              <a:spLocks noChangeShapeType="1"/>
            </p:cNvSpPr>
            <p:nvPr/>
          </p:nvSpPr>
          <p:spPr bwMode="auto">
            <a:xfrm>
              <a:off x="1743075" y="3389313"/>
              <a:ext cx="6477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Text Box 20"/>
            <p:cNvSpPr txBox="1">
              <a:spLocks noChangeArrowheads="1"/>
            </p:cNvSpPr>
            <p:nvPr/>
          </p:nvSpPr>
          <p:spPr bwMode="auto">
            <a:xfrm>
              <a:off x="790575" y="3173413"/>
              <a:ext cx="185178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0" dirty="0">
                  <a:latin typeface="Helvetica" charset="0"/>
                  <a:ea typeface="Helvetica" charset="0"/>
                  <a:cs typeface="Helvetica" charset="0"/>
                </a:rPr>
                <a:t> </a:t>
              </a:r>
              <a:r>
                <a:rPr lang="en-US" sz="1200" b="0" dirty="0">
                  <a:latin typeface="Helvetica" charset="0"/>
                  <a:ea typeface="Helvetica" charset="0"/>
                  <a:cs typeface="Helvetica" charset="0"/>
                </a:rPr>
                <a:t>Cytoplasm</a:t>
              </a:r>
              <a:r>
                <a:rPr lang="en-US" sz="1000" b="0" dirty="0">
                  <a:latin typeface="Helvetica" charset="0"/>
                  <a:ea typeface="Helvetica" charset="0"/>
                  <a:cs typeface="Helvetica" charset="0"/>
                </a:rPr>
                <a:t>     Mitochondria</a:t>
              </a:r>
            </a:p>
          </p:txBody>
        </p:sp>
        <p:sp>
          <p:nvSpPr>
            <p:cNvPr id="139" name="TextBox 80"/>
            <p:cNvSpPr txBox="1">
              <a:spLocks noChangeArrowheads="1"/>
            </p:cNvSpPr>
            <p:nvPr/>
          </p:nvSpPr>
          <p:spPr bwMode="auto">
            <a:xfrm>
              <a:off x="1190625" y="5551488"/>
              <a:ext cx="854075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0">
                  <a:latin typeface="Helvetica CE" pitchFamily="1" charset="0"/>
                  <a:ea typeface="Helvetica CE" pitchFamily="1" charset="0"/>
                  <a:cs typeface="Helvetica CE" pitchFamily="1" charset="0"/>
                </a:rPr>
                <a:t>H1299 cells</a:t>
              </a:r>
            </a:p>
          </p:txBody>
        </p:sp>
      </p:grpSp>
      <p:pic>
        <p:nvPicPr>
          <p:cNvPr id="142" name="Picture 14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18109" y="1140878"/>
            <a:ext cx="2048857" cy="2834048"/>
          </a:xfrm>
          <a:prstGeom prst="rect">
            <a:avLst/>
          </a:prstGeom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33608" y="4418136"/>
            <a:ext cx="2933358" cy="1309535"/>
          </a:xfrm>
          <a:prstGeom prst="rect">
            <a:avLst/>
          </a:prstGeom>
        </p:spPr>
      </p:pic>
      <p:sp>
        <p:nvSpPr>
          <p:cNvPr id="44" name="Title 1"/>
          <p:cNvSpPr txBox="1">
            <a:spLocks/>
          </p:cNvSpPr>
          <p:nvPr/>
        </p:nvSpPr>
        <p:spPr>
          <a:xfrm>
            <a:off x="457200" y="15326"/>
            <a:ext cx="80044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/>
              <a:t>RelA</a:t>
            </a:r>
            <a:r>
              <a:rPr lang="en-US" sz="3200" dirty="0" smtClean="0"/>
              <a:t> regulation of mitochondrial energy production is p53 dependent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6437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80146" y="13796"/>
            <a:ext cx="8163854" cy="87889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Conclusions</a:t>
            </a:r>
            <a:endParaRPr lang="en-US" sz="3200" dirty="0"/>
          </a:p>
        </p:txBody>
      </p:sp>
      <p:sp>
        <p:nvSpPr>
          <p:cNvPr id="179" name="TextBox 178"/>
          <p:cNvSpPr txBox="1"/>
          <p:nvPr/>
        </p:nvSpPr>
        <p:spPr>
          <a:xfrm>
            <a:off x="744740" y="1420801"/>
            <a:ext cx="2698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Early Passage (+p53)</a:t>
            </a:r>
            <a:endParaRPr lang="en-US" dirty="0"/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365" y="5137149"/>
            <a:ext cx="789329" cy="732367"/>
          </a:xfrm>
          <a:prstGeom prst="rect">
            <a:avLst/>
          </a:prstGeom>
        </p:spPr>
      </p:pic>
      <p:pic>
        <p:nvPicPr>
          <p:cNvPr id="190" name="Picture 18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740" y="2031998"/>
            <a:ext cx="3503632" cy="3105151"/>
          </a:xfrm>
          <a:prstGeom prst="rect">
            <a:avLst/>
          </a:prstGeom>
        </p:spPr>
      </p:pic>
      <p:sp>
        <p:nvSpPr>
          <p:cNvPr id="192" name="TextBox 191"/>
          <p:cNvSpPr txBox="1"/>
          <p:nvPr/>
        </p:nvSpPr>
        <p:spPr>
          <a:xfrm>
            <a:off x="1806211" y="5508694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Nucleus</a:t>
            </a:r>
          </a:p>
        </p:txBody>
      </p:sp>
      <p:sp>
        <p:nvSpPr>
          <p:cNvPr id="193" name="Right Arrow 192"/>
          <p:cNvSpPr/>
          <p:nvPr/>
        </p:nvSpPr>
        <p:spPr>
          <a:xfrm>
            <a:off x="1550096" y="5615320"/>
            <a:ext cx="391771" cy="847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ight Arrow 193"/>
          <p:cNvSpPr/>
          <p:nvPr/>
        </p:nvSpPr>
        <p:spPr>
          <a:xfrm>
            <a:off x="3094126" y="5615320"/>
            <a:ext cx="391771" cy="84732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5" name="Picture 1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696" y="5363436"/>
            <a:ext cx="593145" cy="503767"/>
          </a:xfrm>
          <a:prstGeom prst="rect">
            <a:avLst/>
          </a:prstGeom>
        </p:spPr>
      </p:pic>
      <p:grpSp>
        <p:nvGrpSpPr>
          <p:cNvPr id="209" name="Group 208"/>
          <p:cNvGrpSpPr/>
          <p:nvPr/>
        </p:nvGrpSpPr>
        <p:grpSpPr>
          <a:xfrm>
            <a:off x="4396040" y="1420801"/>
            <a:ext cx="3948132" cy="4670766"/>
            <a:chOff x="5010200" y="1420801"/>
            <a:chExt cx="3948132" cy="4670766"/>
          </a:xfrm>
        </p:grpSpPr>
        <p:grpSp>
          <p:nvGrpSpPr>
            <p:cNvPr id="196" name="Group 195"/>
            <p:cNvGrpSpPr/>
            <p:nvPr/>
          </p:nvGrpSpPr>
          <p:grpSpPr>
            <a:xfrm>
              <a:off x="5010200" y="1420801"/>
              <a:ext cx="3948132" cy="3817947"/>
              <a:chOff x="5010200" y="1420801"/>
              <a:chExt cx="3948132" cy="3817947"/>
            </a:xfrm>
          </p:grpSpPr>
          <p:pic>
            <p:nvPicPr>
              <p:cNvPr id="178" name="Picture 17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10200" y="2469572"/>
                <a:ext cx="3948132" cy="2769176"/>
              </a:xfrm>
              <a:prstGeom prst="rect">
                <a:avLst/>
              </a:prstGeom>
            </p:spPr>
          </p:pic>
          <p:sp>
            <p:nvSpPr>
              <p:cNvPr id="180" name="TextBox 179"/>
              <p:cNvSpPr txBox="1"/>
              <p:nvPr/>
            </p:nvSpPr>
            <p:spPr>
              <a:xfrm>
                <a:off x="5818892" y="1420801"/>
                <a:ext cx="25270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Late Passage (-p53)</a:t>
                </a:r>
                <a:endParaRPr lang="en-US" dirty="0"/>
              </a:p>
            </p:txBody>
          </p:sp>
        </p:grpSp>
        <p:sp>
          <p:nvSpPr>
            <p:cNvPr id="199" name="TextBox 198"/>
            <p:cNvSpPr txBox="1"/>
            <p:nvPr/>
          </p:nvSpPr>
          <p:spPr>
            <a:xfrm>
              <a:off x="5791906" y="5465034"/>
              <a:ext cx="1055097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/>
                <a:t>p53</a:t>
              </a:r>
              <a:endParaRPr lang="en-US" sz="3200" b="1" dirty="0"/>
            </a:p>
          </p:txBody>
        </p:sp>
        <p:sp>
          <p:nvSpPr>
            <p:cNvPr id="200" name="Multiply 199"/>
            <p:cNvSpPr/>
            <p:nvPr/>
          </p:nvSpPr>
          <p:spPr>
            <a:xfrm>
              <a:off x="6062126" y="5481967"/>
              <a:ext cx="491066" cy="609600"/>
            </a:xfrm>
            <a:prstGeom prst="mathMultiply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ight Arrow 200"/>
            <p:cNvSpPr/>
            <p:nvPr/>
          </p:nvSpPr>
          <p:spPr>
            <a:xfrm>
              <a:off x="6847003" y="5733851"/>
              <a:ext cx="391771" cy="84732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AutoShape 95"/>
            <p:cNvSpPr>
              <a:spLocks noChangeArrowheads="1"/>
            </p:cNvSpPr>
            <p:nvPr/>
          </p:nvSpPr>
          <p:spPr bwMode="auto">
            <a:xfrm>
              <a:off x="7300225" y="5509402"/>
              <a:ext cx="266700" cy="457199"/>
            </a:xfrm>
            <a:prstGeom prst="upArrow">
              <a:avLst>
                <a:gd name="adj1" fmla="val 50000"/>
                <a:gd name="adj2" fmla="val 42857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7482260" y="5600051"/>
              <a:ext cx="1325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Glycolysis</a:t>
              </a:r>
              <a:endParaRPr lang="en-US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6643807" y="5346056"/>
              <a:ext cx="698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RelA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4863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48" y="71124"/>
            <a:ext cx="7498080" cy="1143000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16" y="1245489"/>
            <a:ext cx="4028817" cy="30216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00093" y="1250202"/>
            <a:ext cx="36478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Neil Perkins</a:t>
            </a:r>
          </a:p>
          <a:p>
            <a:endParaRPr lang="en-US" b="1" dirty="0">
              <a:solidFill>
                <a:schemeClr val="bg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Renée Johnson </a:t>
            </a:r>
          </a:p>
          <a:p>
            <a:endParaRPr lang="en-US" b="1" dirty="0" smtClean="0">
              <a:solidFill>
                <a:schemeClr val="bg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Members of  the Perkins Laboratory</a:t>
            </a:r>
          </a:p>
          <a:p>
            <a:endParaRPr lang="en-US" b="1" dirty="0" smtClean="0"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chemeClr val="accent6"/>
                </a:solidFill>
                <a:latin typeface="Comic Sans MS" panose="030F0702030302020204" pitchFamily="66" charset="0"/>
              </a:rPr>
              <a:t>Members of CTP at NYUAD </a:t>
            </a:r>
            <a:endParaRPr lang="en-US" b="1" dirty="0">
              <a:solidFill>
                <a:schemeClr val="accent6"/>
              </a:solidFill>
              <a:latin typeface="Comic Sans MS" panose="030F0702030302020204" pitchFamily="66" charset="0"/>
            </a:endParaRPr>
          </a:p>
          <a:p>
            <a:endParaRPr lang="en-US" b="1" dirty="0">
              <a:latin typeface="Comic Sans MS" panose="030F0702030302020204" pitchFamily="66" charset="0"/>
            </a:endParaRPr>
          </a:p>
          <a:p>
            <a:r>
              <a:rPr lang="en-US" b="1" dirty="0" smtClean="0">
                <a:solidFill>
                  <a:srgbClr val="FD07C8"/>
                </a:solidFill>
                <a:latin typeface="Comic Sans MS" panose="030F0702030302020204" pitchFamily="66" charset="0"/>
              </a:rPr>
              <a:t>CRUK for funding our work! </a:t>
            </a:r>
            <a:endParaRPr lang="en-US" b="1" dirty="0">
              <a:solidFill>
                <a:srgbClr val="FD07C8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15" y="4461696"/>
            <a:ext cx="4051127" cy="8609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55" y="5517220"/>
            <a:ext cx="3925382" cy="969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00" y="4195624"/>
            <a:ext cx="3506442" cy="13499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988" y="5545604"/>
            <a:ext cx="3424554" cy="145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9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1682</TotalTime>
  <Words>1373</Words>
  <Application>Microsoft Office PowerPoint</Application>
  <PresentationFormat>On-screen Show (4:3)</PresentationFormat>
  <Paragraphs>492</Paragraphs>
  <Slides>14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Adjacency</vt:lpstr>
      <vt:lpstr>Image</vt:lpstr>
      <vt:lpstr>p53-dependent Regulation  of Mitochondrial Energy Production  by the RelA NF-κB Subunit.</vt:lpstr>
      <vt:lpstr>NF-κB Family Members</vt:lpstr>
      <vt:lpstr>NF-κB and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Ini-Isabee Gunn</dc:creator>
  <cp:lastModifiedBy>Abdul Hakeem</cp:lastModifiedBy>
  <cp:revision>34</cp:revision>
  <dcterms:created xsi:type="dcterms:W3CDTF">2015-09-17T06:30:11Z</dcterms:created>
  <dcterms:modified xsi:type="dcterms:W3CDTF">2015-11-02T04:35:53Z</dcterms:modified>
</cp:coreProperties>
</file>