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1206" y="1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CC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CC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981450"/>
            <a:ext cx="3400425" cy="286384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3902075"/>
            <a:ext cx="2943225" cy="294957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4341748"/>
            <a:ext cx="2770251" cy="250355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4038600"/>
            <a:ext cx="2770251" cy="280669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31787" y="4419600"/>
            <a:ext cx="136525" cy="13652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438400" y="6165850"/>
            <a:ext cx="146050" cy="14605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255712" y="4322698"/>
            <a:ext cx="192087" cy="1921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-12700" y="0"/>
            <a:ext cx="9169400" cy="688340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1868551" y="6069012"/>
            <a:ext cx="5407025" cy="5238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800" b="1" i="0">
                <a:solidFill>
                  <a:srgbClr val="00CC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549275"/>
            <a:ext cx="7019925" cy="58324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3896867" y="4049267"/>
            <a:ext cx="5247132" cy="14523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8095488" y="4049267"/>
            <a:ext cx="1048511" cy="145237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0" y="3981450"/>
            <a:ext cx="3400425" cy="28638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0" y="3902075"/>
            <a:ext cx="2943225" cy="294957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0" y="4341748"/>
            <a:ext cx="2770251" cy="2503551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0" y="4038600"/>
            <a:ext cx="2770251" cy="280669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31787" y="4419600"/>
            <a:ext cx="136525" cy="13652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2438400" y="6165850"/>
            <a:ext cx="146050" cy="14605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1255712" y="4322698"/>
            <a:ext cx="192087" cy="19215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77646" y="39115"/>
            <a:ext cx="7588707" cy="18364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800" b="1" i="0">
                <a:solidFill>
                  <a:srgbClr val="00CCFF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59054" y="1661667"/>
            <a:ext cx="8625890" cy="42106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10/24/2015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png"/><Relationship Id="rId21" Type="http://schemas.openxmlformats.org/officeDocument/2006/relationships/image" Target="../media/image32.png"/><Relationship Id="rId42" Type="http://schemas.openxmlformats.org/officeDocument/2006/relationships/image" Target="../media/image53.png"/><Relationship Id="rId47" Type="http://schemas.openxmlformats.org/officeDocument/2006/relationships/image" Target="../media/image58.png"/><Relationship Id="rId63" Type="http://schemas.openxmlformats.org/officeDocument/2006/relationships/image" Target="../media/image74.png"/><Relationship Id="rId68" Type="http://schemas.openxmlformats.org/officeDocument/2006/relationships/image" Target="../media/image79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9" Type="http://schemas.openxmlformats.org/officeDocument/2006/relationships/image" Target="../media/image40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43.png"/><Relationship Id="rId37" Type="http://schemas.openxmlformats.org/officeDocument/2006/relationships/image" Target="../media/image48.png"/><Relationship Id="rId40" Type="http://schemas.openxmlformats.org/officeDocument/2006/relationships/image" Target="../media/image51.png"/><Relationship Id="rId45" Type="http://schemas.openxmlformats.org/officeDocument/2006/relationships/image" Target="../media/image56.png"/><Relationship Id="rId53" Type="http://schemas.openxmlformats.org/officeDocument/2006/relationships/image" Target="../media/image64.png"/><Relationship Id="rId58" Type="http://schemas.openxmlformats.org/officeDocument/2006/relationships/image" Target="../media/image69.jpg"/><Relationship Id="rId66" Type="http://schemas.openxmlformats.org/officeDocument/2006/relationships/image" Target="../media/image77.png"/><Relationship Id="rId5" Type="http://schemas.openxmlformats.org/officeDocument/2006/relationships/image" Target="../media/image16.png"/><Relationship Id="rId61" Type="http://schemas.openxmlformats.org/officeDocument/2006/relationships/image" Target="../media/image72.png"/><Relationship Id="rId19" Type="http://schemas.openxmlformats.org/officeDocument/2006/relationships/image" Target="../media/image3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46.png"/><Relationship Id="rId43" Type="http://schemas.openxmlformats.org/officeDocument/2006/relationships/image" Target="../media/image54.png"/><Relationship Id="rId48" Type="http://schemas.openxmlformats.org/officeDocument/2006/relationships/image" Target="../media/image59.png"/><Relationship Id="rId56" Type="http://schemas.openxmlformats.org/officeDocument/2006/relationships/image" Target="../media/image67.png"/><Relationship Id="rId64" Type="http://schemas.openxmlformats.org/officeDocument/2006/relationships/image" Target="../media/image75.png"/><Relationship Id="rId69" Type="http://schemas.openxmlformats.org/officeDocument/2006/relationships/image" Target="../media/image80.png"/><Relationship Id="rId8" Type="http://schemas.openxmlformats.org/officeDocument/2006/relationships/image" Target="../media/image19.png"/><Relationship Id="rId51" Type="http://schemas.openxmlformats.org/officeDocument/2006/relationships/image" Target="../media/image62.png"/><Relationship Id="rId3" Type="http://schemas.openxmlformats.org/officeDocument/2006/relationships/image" Target="../media/image1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44.png"/><Relationship Id="rId38" Type="http://schemas.openxmlformats.org/officeDocument/2006/relationships/image" Target="../media/image49.png"/><Relationship Id="rId46" Type="http://schemas.openxmlformats.org/officeDocument/2006/relationships/image" Target="../media/image57.png"/><Relationship Id="rId59" Type="http://schemas.openxmlformats.org/officeDocument/2006/relationships/image" Target="../media/image70.png"/><Relationship Id="rId67" Type="http://schemas.openxmlformats.org/officeDocument/2006/relationships/image" Target="../media/image78.png"/><Relationship Id="rId20" Type="http://schemas.openxmlformats.org/officeDocument/2006/relationships/image" Target="../media/image31.png"/><Relationship Id="rId41" Type="http://schemas.openxmlformats.org/officeDocument/2006/relationships/image" Target="../media/image52.png"/><Relationship Id="rId54" Type="http://schemas.openxmlformats.org/officeDocument/2006/relationships/image" Target="../media/image65.png"/><Relationship Id="rId62" Type="http://schemas.openxmlformats.org/officeDocument/2006/relationships/image" Target="../media/image73.png"/><Relationship Id="rId70" Type="http://schemas.openxmlformats.org/officeDocument/2006/relationships/image" Target="../media/image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47.png"/><Relationship Id="rId49" Type="http://schemas.openxmlformats.org/officeDocument/2006/relationships/image" Target="../media/image60.png"/><Relationship Id="rId57" Type="http://schemas.openxmlformats.org/officeDocument/2006/relationships/image" Target="../media/image68.jp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55.png"/><Relationship Id="rId52" Type="http://schemas.openxmlformats.org/officeDocument/2006/relationships/image" Target="../media/image63.png"/><Relationship Id="rId60" Type="http://schemas.openxmlformats.org/officeDocument/2006/relationships/image" Target="../media/image71.png"/><Relationship Id="rId65" Type="http://schemas.openxmlformats.org/officeDocument/2006/relationships/image" Target="../media/image7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9" Type="http://schemas.openxmlformats.org/officeDocument/2006/relationships/image" Target="../media/image50.png"/><Relationship Id="rId34" Type="http://schemas.openxmlformats.org/officeDocument/2006/relationships/image" Target="../media/image45.png"/><Relationship Id="rId50" Type="http://schemas.openxmlformats.org/officeDocument/2006/relationships/image" Target="../media/image61.png"/><Relationship Id="rId55" Type="http://schemas.openxmlformats.org/officeDocument/2006/relationships/image" Target="../media/image66.png"/></Relationships>
</file>

<file path=ppt/slides/_rels/slide2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9" Type="http://schemas.openxmlformats.org/officeDocument/2006/relationships/image" Target="../media/image89.png"/><Relationship Id="rId21" Type="http://schemas.openxmlformats.org/officeDocument/2006/relationships/image" Target="../media/image32.png"/><Relationship Id="rId34" Type="http://schemas.openxmlformats.org/officeDocument/2006/relationships/image" Target="../media/image84.png"/><Relationship Id="rId42" Type="http://schemas.openxmlformats.org/officeDocument/2006/relationships/image" Target="../media/image92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29" Type="http://schemas.openxmlformats.org/officeDocument/2006/relationships/image" Target="../media/image40.png"/><Relationship Id="rId41" Type="http://schemas.openxmlformats.org/officeDocument/2006/relationships/image" Target="../media/image91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82.png"/><Relationship Id="rId37" Type="http://schemas.openxmlformats.org/officeDocument/2006/relationships/image" Target="../media/image87.png"/><Relationship Id="rId40" Type="http://schemas.openxmlformats.org/officeDocument/2006/relationships/image" Target="../media/image90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8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31" Type="http://schemas.openxmlformats.org/officeDocument/2006/relationships/image" Target="../media/image42.png"/><Relationship Id="rId44" Type="http://schemas.openxmlformats.org/officeDocument/2006/relationships/image" Target="../media/image94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85.png"/><Relationship Id="rId43" Type="http://schemas.openxmlformats.org/officeDocument/2006/relationships/image" Target="../media/image93.jpg"/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83.png"/><Relationship Id="rId38" Type="http://schemas.openxmlformats.org/officeDocument/2006/relationships/image" Target="../media/image88.jpg"/></Relationships>
</file>

<file path=ppt/slides/_rels/slide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png"/><Relationship Id="rId21" Type="http://schemas.openxmlformats.org/officeDocument/2006/relationships/image" Target="../media/image32.png"/><Relationship Id="rId42" Type="http://schemas.openxmlformats.org/officeDocument/2006/relationships/image" Target="../media/image104.png"/><Relationship Id="rId47" Type="http://schemas.openxmlformats.org/officeDocument/2006/relationships/image" Target="../media/image109.png"/><Relationship Id="rId63" Type="http://schemas.openxmlformats.org/officeDocument/2006/relationships/image" Target="../media/image125.png"/><Relationship Id="rId68" Type="http://schemas.openxmlformats.org/officeDocument/2006/relationships/image" Target="../media/image130.png"/><Relationship Id="rId84" Type="http://schemas.openxmlformats.org/officeDocument/2006/relationships/image" Target="../media/image145.png"/><Relationship Id="rId89" Type="http://schemas.openxmlformats.org/officeDocument/2006/relationships/image" Target="../media/image150.png"/><Relationship Id="rId112" Type="http://schemas.openxmlformats.org/officeDocument/2006/relationships/image" Target="../media/image173.jpg"/><Relationship Id="rId16" Type="http://schemas.openxmlformats.org/officeDocument/2006/relationships/image" Target="../media/image27.png"/><Relationship Id="rId107" Type="http://schemas.openxmlformats.org/officeDocument/2006/relationships/image" Target="../media/image168.png"/><Relationship Id="rId11" Type="http://schemas.openxmlformats.org/officeDocument/2006/relationships/image" Target="../media/image22.png"/><Relationship Id="rId32" Type="http://schemas.openxmlformats.org/officeDocument/2006/relationships/image" Target="../media/image95.png"/><Relationship Id="rId37" Type="http://schemas.openxmlformats.org/officeDocument/2006/relationships/image" Target="../media/image99.png"/><Relationship Id="rId53" Type="http://schemas.openxmlformats.org/officeDocument/2006/relationships/image" Target="../media/image115.png"/><Relationship Id="rId58" Type="http://schemas.openxmlformats.org/officeDocument/2006/relationships/image" Target="../media/image120.png"/><Relationship Id="rId74" Type="http://schemas.openxmlformats.org/officeDocument/2006/relationships/image" Target="../media/image136.png"/><Relationship Id="rId79" Type="http://schemas.openxmlformats.org/officeDocument/2006/relationships/image" Target="../media/image140.png"/><Relationship Id="rId102" Type="http://schemas.openxmlformats.org/officeDocument/2006/relationships/image" Target="../media/image163.png"/><Relationship Id="rId5" Type="http://schemas.openxmlformats.org/officeDocument/2006/relationships/image" Target="../media/image16.png"/><Relationship Id="rId90" Type="http://schemas.openxmlformats.org/officeDocument/2006/relationships/image" Target="../media/image151.png"/><Relationship Id="rId95" Type="http://schemas.openxmlformats.org/officeDocument/2006/relationships/image" Target="../media/image156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43" Type="http://schemas.openxmlformats.org/officeDocument/2006/relationships/image" Target="../media/image105.png"/><Relationship Id="rId48" Type="http://schemas.openxmlformats.org/officeDocument/2006/relationships/image" Target="../media/image110.png"/><Relationship Id="rId64" Type="http://schemas.openxmlformats.org/officeDocument/2006/relationships/image" Target="../media/image126.png"/><Relationship Id="rId69" Type="http://schemas.openxmlformats.org/officeDocument/2006/relationships/image" Target="../media/image131.png"/><Relationship Id="rId80" Type="http://schemas.openxmlformats.org/officeDocument/2006/relationships/image" Target="../media/image141.png"/><Relationship Id="rId85" Type="http://schemas.openxmlformats.org/officeDocument/2006/relationships/image" Target="../media/image146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33" Type="http://schemas.openxmlformats.org/officeDocument/2006/relationships/image" Target="../media/image96.png"/><Relationship Id="rId38" Type="http://schemas.openxmlformats.org/officeDocument/2006/relationships/image" Target="../media/image100.png"/><Relationship Id="rId59" Type="http://schemas.openxmlformats.org/officeDocument/2006/relationships/image" Target="../media/image121.png"/><Relationship Id="rId103" Type="http://schemas.openxmlformats.org/officeDocument/2006/relationships/image" Target="../media/image164.png"/><Relationship Id="rId108" Type="http://schemas.openxmlformats.org/officeDocument/2006/relationships/image" Target="../media/image169.png"/><Relationship Id="rId54" Type="http://schemas.openxmlformats.org/officeDocument/2006/relationships/image" Target="../media/image116.png"/><Relationship Id="rId70" Type="http://schemas.openxmlformats.org/officeDocument/2006/relationships/image" Target="../media/image132.png"/><Relationship Id="rId75" Type="http://schemas.openxmlformats.org/officeDocument/2006/relationships/image" Target="../media/image137.png"/><Relationship Id="rId91" Type="http://schemas.openxmlformats.org/officeDocument/2006/relationships/image" Target="../media/image152.png"/><Relationship Id="rId96" Type="http://schemas.openxmlformats.org/officeDocument/2006/relationships/image" Target="../media/image15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98.png"/><Relationship Id="rId49" Type="http://schemas.openxmlformats.org/officeDocument/2006/relationships/image" Target="../media/image111.png"/><Relationship Id="rId57" Type="http://schemas.openxmlformats.org/officeDocument/2006/relationships/image" Target="../media/image119.png"/><Relationship Id="rId106" Type="http://schemas.openxmlformats.org/officeDocument/2006/relationships/image" Target="../media/image167.pn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106.png"/><Relationship Id="rId52" Type="http://schemas.openxmlformats.org/officeDocument/2006/relationships/image" Target="../media/image114.png"/><Relationship Id="rId60" Type="http://schemas.openxmlformats.org/officeDocument/2006/relationships/image" Target="../media/image122.png"/><Relationship Id="rId65" Type="http://schemas.openxmlformats.org/officeDocument/2006/relationships/image" Target="../media/image127.png"/><Relationship Id="rId73" Type="http://schemas.openxmlformats.org/officeDocument/2006/relationships/image" Target="../media/image135.png"/><Relationship Id="rId78" Type="http://schemas.openxmlformats.org/officeDocument/2006/relationships/image" Target="../media/image139.png"/><Relationship Id="rId81" Type="http://schemas.openxmlformats.org/officeDocument/2006/relationships/image" Target="../media/image142.png"/><Relationship Id="rId86" Type="http://schemas.openxmlformats.org/officeDocument/2006/relationships/image" Target="../media/image147.png"/><Relationship Id="rId94" Type="http://schemas.openxmlformats.org/officeDocument/2006/relationships/image" Target="../media/image155.png"/><Relationship Id="rId99" Type="http://schemas.openxmlformats.org/officeDocument/2006/relationships/image" Target="../media/image160.png"/><Relationship Id="rId101" Type="http://schemas.openxmlformats.org/officeDocument/2006/relationships/image" Target="../media/image162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9" Type="http://schemas.openxmlformats.org/officeDocument/2006/relationships/image" Target="../media/image101.png"/><Relationship Id="rId109" Type="http://schemas.openxmlformats.org/officeDocument/2006/relationships/image" Target="../media/image170.png"/><Relationship Id="rId34" Type="http://schemas.openxmlformats.org/officeDocument/2006/relationships/image" Target="../media/image97.png"/><Relationship Id="rId50" Type="http://schemas.openxmlformats.org/officeDocument/2006/relationships/image" Target="../media/image112.png"/><Relationship Id="rId55" Type="http://schemas.openxmlformats.org/officeDocument/2006/relationships/image" Target="../media/image117.png"/><Relationship Id="rId76" Type="http://schemas.openxmlformats.org/officeDocument/2006/relationships/image" Target="../media/image138.png"/><Relationship Id="rId97" Type="http://schemas.openxmlformats.org/officeDocument/2006/relationships/image" Target="../media/image158.png"/><Relationship Id="rId104" Type="http://schemas.openxmlformats.org/officeDocument/2006/relationships/image" Target="../media/image165.png"/><Relationship Id="rId7" Type="http://schemas.openxmlformats.org/officeDocument/2006/relationships/image" Target="../media/image18.png"/><Relationship Id="rId71" Type="http://schemas.openxmlformats.org/officeDocument/2006/relationships/image" Target="../media/image133.png"/><Relationship Id="rId92" Type="http://schemas.openxmlformats.org/officeDocument/2006/relationships/image" Target="../media/image153.png"/><Relationship Id="rId2" Type="http://schemas.openxmlformats.org/officeDocument/2006/relationships/image" Target="../media/image13.png"/><Relationship Id="rId29" Type="http://schemas.openxmlformats.org/officeDocument/2006/relationships/image" Target="../media/image40.png"/><Relationship Id="rId24" Type="http://schemas.openxmlformats.org/officeDocument/2006/relationships/image" Target="../media/image35.png"/><Relationship Id="rId40" Type="http://schemas.openxmlformats.org/officeDocument/2006/relationships/image" Target="../media/image102.png"/><Relationship Id="rId45" Type="http://schemas.openxmlformats.org/officeDocument/2006/relationships/image" Target="../media/image107.png"/><Relationship Id="rId66" Type="http://schemas.openxmlformats.org/officeDocument/2006/relationships/image" Target="../media/image128.png"/><Relationship Id="rId87" Type="http://schemas.openxmlformats.org/officeDocument/2006/relationships/image" Target="../media/image148.png"/><Relationship Id="rId110" Type="http://schemas.openxmlformats.org/officeDocument/2006/relationships/image" Target="../media/image171.png"/><Relationship Id="rId61" Type="http://schemas.openxmlformats.org/officeDocument/2006/relationships/image" Target="../media/image123.png"/><Relationship Id="rId82" Type="http://schemas.openxmlformats.org/officeDocument/2006/relationships/image" Target="../media/image143.png"/><Relationship Id="rId19" Type="http://schemas.openxmlformats.org/officeDocument/2006/relationships/image" Target="../media/image30.png"/><Relationship Id="rId14" Type="http://schemas.openxmlformats.org/officeDocument/2006/relationships/image" Target="../media/image25.png"/><Relationship Id="rId30" Type="http://schemas.openxmlformats.org/officeDocument/2006/relationships/image" Target="../media/image41.png"/><Relationship Id="rId35" Type="http://schemas.openxmlformats.org/officeDocument/2006/relationships/image" Target="../media/image82.png"/><Relationship Id="rId56" Type="http://schemas.openxmlformats.org/officeDocument/2006/relationships/image" Target="../media/image118.png"/><Relationship Id="rId77" Type="http://schemas.openxmlformats.org/officeDocument/2006/relationships/image" Target="../media/image85.png"/><Relationship Id="rId100" Type="http://schemas.openxmlformats.org/officeDocument/2006/relationships/image" Target="../media/image161.png"/><Relationship Id="rId105" Type="http://schemas.openxmlformats.org/officeDocument/2006/relationships/image" Target="../media/image166.png"/><Relationship Id="rId8" Type="http://schemas.openxmlformats.org/officeDocument/2006/relationships/image" Target="../media/image19.png"/><Relationship Id="rId51" Type="http://schemas.openxmlformats.org/officeDocument/2006/relationships/image" Target="../media/image113.png"/><Relationship Id="rId72" Type="http://schemas.openxmlformats.org/officeDocument/2006/relationships/image" Target="../media/image134.png"/><Relationship Id="rId93" Type="http://schemas.openxmlformats.org/officeDocument/2006/relationships/image" Target="../media/image154.png"/><Relationship Id="rId98" Type="http://schemas.openxmlformats.org/officeDocument/2006/relationships/image" Target="../media/image159.png"/><Relationship Id="rId3" Type="http://schemas.openxmlformats.org/officeDocument/2006/relationships/image" Target="../media/image14.png"/><Relationship Id="rId25" Type="http://schemas.openxmlformats.org/officeDocument/2006/relationships/image" Target="../media/image36.png"/><Relationship Id="rId46" Type="http://schemas.openxmlformats.org/officeDocument/2006/relationships/image" Target="../media/image108.png"/><Relationship Id="rId67" Type="http://schemas.openxmlformats.org/officeDocument/2006/relationships/image" Target="../media/image129.png"/><Relationship Id="rId20" Type="http://schemas.openxmlformats.org/officeDocument/2006/relationships/image" Target="../media/image31.png"/><Relationship Id="rId41" Type="http://schemas.openxmlformats.org/officeDocument/2006/relationships/image" Target="../media/image103.png"/><Relationship Id="rId62" Type="http://schemas.openxmlformats.org/officeDocument/2006/relationships/image" Target="../media/image124.png"/><Relationship Id="rId83" Type="http://schemas.openxmlformats.org/officeDocument/2006/relationships/image" Target="../media/image144.png"/><Relationship Id="rId88" Type="http://schemas.openxmlformats.org/officeDocument/2006/relationships/image" Target="../media/image149.png"/><Relationship Id="rId111" Type="http://schemas.openxmlformats.org/officeDocument/2006/relationships/image" Target="../media/image172.png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9" Type="http://schemas.openxmlformats.org/officeDocument/2006/relationships/image" Target="../media/image180.png"/><Relationship Id="rId21" Type="http://schemas.openxmlformats.org/officeDocument/2006/relationships/image" Target="../media/image32.png"/><Relationship Id="rId34" Type="http://schemas.openxmlformats.org/officeDocument/2006/relationships/image" Target="../media/image44.png"/><Relationship Id="rId42" Type="http://schemas.openxmlformats.org/officeDocument/2006/relationships/image" Target="../media/image182.png"/><Relationship Id="rId47" Type="http://schemas.openxmlformats.org/officeDocument/2006/relationships/image" Target="../media/image187.png"/><Relationship Id="rId50" Type="http://schemas.openxmlformats.org/officeDocument/2006/relationships/image" Target="../media/image190.png"/><Relationship Id="rId55" Type="http://schemas.openxmlformats.org/officeDocument/2006/relationships/image" Target="../media/image195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9" Type="http://schemas.openxmlformats.org/officeDocument/2006/relationships/image" Target="../media/image40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174.png"/><Relationship Id="rId37" Type="http://schemas.openxmlformats.org/officeDocument/2006/relationships/image" Target="../media/image178.png"/><Relationship Id="rId40" Type="http://schemas.openxmlformats.org/officeDocument/2006/relationships/image" Target="../media/image85.png"/><Relationship Id="rId45" Type="http://schemas.openxmlformats.org/officeDocument/2006/relationships/image" Target="../media/image185.png"/><Relationship Id="rId53" Type="http://schemas.openxmlformats.org/officeDocument/2006/relationships/image" Target="../media/image193.jpg"/><Relationship Id="rId58" Type="http://schemas.openxmlformats.org/officeDocument/2006/relationships/image" Target="../media/image198.png"/><Relationship Id="rId5" Type="http://schemas.openxmlformats.org/officeDocument/2006/relationships/image" Target="../media/image16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176.png"/><Relationship Id="rId43" Type="http://schemas.openxmlformats.org/officeDocument/2006/relationships/image" Target="../media/image183.png"/><Relationship Id="rId48" Type="http://schemas.openxmlformats.org/officeDocument/2006/relationships/image" Target="../media/image188.png"/><Relationship Id="rId56" Type="http://schemas.openxmlformats.org/officeDocument/2006/relationships/image" Target="../media/image196.jpg"/><Relationship Id="rId8" Type="http://schemas.openxmlformats.org/officeDocument/2006/relationships/image" Target="../media/image19.png"/><Relationship Id="rId51" Type="http://schemas.openxmlformats.org/officeDocument/2006/relationships/image" Target="../media/image191.png"/><Relationship Id="rId3" Type="http://schemas.openxmlformats.org/officeDocument/2006/relationships/image" Target="../media/image1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175.png"/><Relationship Id="rId38" Type="http://schemas.openxmlformats.org/officeDocument/2006/relationships/image" Target="../media/image179.png"/><Relationship Id="rId46" Type="http://schemas.openxmlformats.org/officeDocument/2006/relationships/image" Target="../media/image186.png"/><Relationship Id="rId59" Type="http://schemas.openxmlformats.org/officeDocument/2006/relationships/image" Target="../media/image199.png"/><Relationship Id="rId20" Type="http://schemas.openxmlformats.org/officeDocument/2006/relationships/image" Target="../media/image31.png"/><Relationship Id="rId41" Type="http://schemas.openxmlformats.org/officeDocument/2006/relationships/image" Target="../media/image181.png"/><Relationship Id="rId54" Type="http://schemas.openxmlformats.org/officeDocument/2006/relationships/image" Target="../media/image19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177.png"/><Relationship Id="rId49" Type="http://schemas.openxmlformats.org/officeDocument/2006/relationships/image" Target="../media/image189.png"/><Relationship Id="rId57" Type="http://schemas.openxmlformats.org/officeDocument/2006/relationships/image" Target="../media/image197.jp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184.png"/><Relationship Id="rId52" Type="http://schemas.openxmlformats.org/officeDocument/2006/relationships/image" Target="../media/image192.png"/></Relationships>
</file>

<file path=ppt/slides/_rels/slide5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png"/><Relationship Id="rId21" Type="http://schemas.openxmlformats.org/officeDocument/2006/relationships/image" Target="../media/image32.png"/><Relationship Id="rId42" Type="http://schemas.openxmlformats.org/officeDocument/2006/relationships/image" Target="../media/image209.png"/><Relationship Id="rId47" Type="http://schemas.openxmlformats.org/officeDocument/2006/relationships/image" Target="../media/image214.png"/><Relationship Id="rId63" Type="http://schemas.openxmlformats.org/officeDocument/2006/relationships/image" Target="../media/image230.png"/><Relationship Id="rId68" Type="http://schemas.openxmlformats.org/officeDocument/2006/relationships/image" Target="../media/image235.png"/><Relationship Id="rId16" Type="http://schemas.openxmlformats.org/officeDocument/2006/relationships/image" Target="../media/image27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200.png"/><Relationship Id="rId37" Type="http://schemas.openxmlformats.org/officeDocument/2006/relationships/image" Target="../media/image204.png"/><Relationship Id="rId40" Type="http://schemas.openxmlformats.org/officeDocument/2006/relationships/image" Target="../media/image207.png"/><Relationship Id="rId45" Type="http://schemas.openxmlformats.org/officeDocument/2006/relationships/image" Target="../media/image212.png"/><Relationship Id="rId53" Type="http://schemas.openxmlformats.org/officeDocument/2006/relationships/image" Target="../media/image220.png"/><Relationship Id="rId58" Type="http://schemas.openxmlformats.org/officeDocument/2006/relationships/image" Target="../media/image225.png"/><Relationship Id="rId66" Type="http://schemas.openxmlformats.org/officeDocument/2006/relationships/image" Target="../media/image233.png"/><Relationship Id="rId74" Type="http://schemas.openxmlformats.org/officeDocument/2006/relationships/image" Target="../media/image240.png"/><Relationship Id="rId5" Type="http://schemas.openxmlformats.org/officeDocument/2006/relationships/image" Target="../media/image16.png"/><Relationship Id="rId61" Type="http://schemas.openxmlformats.org/officeDocument/2006/relationships/image" Target="../media/image228.png"/><Relationship Id="rId19" Type="http://schemas.openxmlformats.org/officeDocument/2006/relationships/image" Target="../media/image3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85.png"/><Relationship Id="rId43" Type="http://schemas.openxmlformats.org/officeDocument/2006/relationships/image" Target="../media/image210.png"/><Relationship Id="rId48" Type="http://schemas.openxmlformats.org/officeDocument/2006/relationships/image" Target="../media/image215.png"/><Relationship Id="rId56" Type="http://schemas.openxmlformats.org/officeDocument/2006/relationships/image" Target="../media/image223.png"/><Relationship Id="rId64" Type="http://schemas.openxmlformats.org/officeDocument/2006/relationships/image" Target="../media/image231.png"/><Relationship Id="rId69" Type="http://schemas.openxmlformats.org/officeDocument/2006/relationships/image" Target="../media/image236.png"/><Relationship Id="rId77" Type="http://schemas.openxmlformats.org/officeDocument/2006/relationships/image" Target="../media/image243.png"/><Relationship Id="rId8" Type="http://schemas.openxmlformats.org/officeDocument/2006/relationships/image" Target="../media/image19.png"/><Relationship Id="rId51" Type="http://schemas.openxmlformats.org/officeDocument/2006/relationships/image" Target="../media/image218.png"/><Relationship Id="rId72" Type="http://schemas.openxmlformats.org/officeDocument/2006/relationships/image" Target="../media/image239.png"/><Relationship Id="rId3" Type="http://schemas.openxmlformats.org/officeDocument/2006/relationships/image" Target="../media/image1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201.png"/><Relationship Id="rId38" Type="http://schemas.openxmlformats.org/officeDocument/2006/relationships/image" Target="../media/image205.png"/><Relationship Id="rId46" Type="http://schemas.openxmlformats.org/officeDocument/2006/relationships/image" Target="../media/image213.png"/><Relationship Id="rId59" Type="http://schemas.openxmlformats.org/officeDocument/2006/relationships/image" Target="../media/image226.png"/><Relationship Id="rId67" Type="http://schemas.openxmlformats.org/officeDocument/2006/relationships/image" Target="../media/image234.png"/><Relationship Id="rId20" Type="http://schemas.openxmlformats.org/officeDocument/2006/relationships/image" Target="../media/image31.png"/><Relationship Id="rId41" Type="http://schemas.openxmlformats.org/officeDocument/2006/relationships/image" Target="../media/image208.png"/><Relationship Id="rId54" Type="http://schemas.openxmlformats.org/officeDocument/2006/relationships/image" Target="../media/image221.png"/><Relationship Id="rId62" Type="http://schemas.openxmlformats.org/officeDocument/2006/relationships/image" Target="../media/image229.png"/><Relationship Id="rId70" Type="http://schemas.openxmlformats.org/officeDocument/2006/relationships/image" Target="../media/image237.png"/><Relationship Id="rId75" Type="http://schemas.openxmlformats.org/officeDocument/2006/relationships/image" Target="../media/image2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203.png"/><Relationship Id="rId49" Type="http://schemas.openxmlformats.org/officeDocument/2006/relationships/image" Target="../media/image216.png"/><Relationship Id="rId57" Type="http://schemas.openxmlformats.org/officeDocument/2006/relationships/image" Target="../media/image224.pn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211.png"/><Relationship Id="rId52" Type="http://schemas.openxmlformats.org/officeDocument/2006/relationships/image" Target="../media/image219.png"/><Relationship Id="rId60" Type="http://schemas.openxmlformats.org/officeDocument/2006/relationships/image" Target="../media/image227.png"/><Relationship Id="rId65" Type="http://schemas.openxmlformats.org/officeDocument/2006/relationships/image" Target="../media/image232.png"/><Relationship Id="rId73" Type="http://schemas.openxmlformats.org/officeDocument/2006/relationships/image" Target="../media/image181.png"/><Relationship Id="rId78" Type="http://schemas.openxmlformats.org/officeDocument/2006/relationships/image" Target="../media/image185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9" Type="http://schemas.openxmlformats.org/officeDocument/2006/relationships/image" Target="../media/image206.png"/><Relationship Id="rId34" Type="http://schemas.openxmlformats.org/officeDocument/2006/relationships/image" Target="../media/image202.png"/><Relationship Id="rId50" Type="http://schemas.openxmlformats.org/officeDocument/2006/relationships/image" Target="../media/image217.png"/><Relationship Id="rId55" Type="http://schemas.openxmlformats.org/officeDocument/2006/relationships/image" Target="../media/image222.png"/><Relationship Id="rId76" Type="http://schemas.openxmlformats.org/officeDocument/2006/relationships/image" Target="../media/image242.png"/><Relationship Id="rId7" Type="http://schemas.openxmlformats.org/officeDocument/2006/relationships/image" Target="../media/image18.png"/><Relationship Id="rId71" Type="http://schemas.openxmlformats.org/officeDocument/2006/relationships/image" Target="../media/image238.png"/><Relationship Id="rId2" Type="http://schemas.openxmlformats.org/officeDocument/2006/relationships/image" Target="../media/image13.png"/><Relationship Id="rId29" Type="http://schemas.openxmlformats.org/officeDocument/2006/relationships/image" Target="../media/image40.png"/></Relationships>
</file>

<file path=ppt/slides/_rels/slide6.xml.rels><?xml version="1.0" encoding="UTF-8" standalone="yes"?>
<Relationships xmlns="http://schemas.openxmlformats.org/package/2006/relationships"><Relationship Id="rId26" Type="http://schemas.openxmlformats.org/officeDocument/2006/relationships/image" Target="../media/image264.png"/><Relationship Id="rId21" Type="http://schemas.openxmlformats.org/officeDocument/2006/relationships/image" Target="../media/image260.png"/><Relationship Id="rId42" Type="http://schemas.openxmlformats.org/officeDocument/2006/relationships/image" Target="../media/image278.png"/><Relationship Id="rId47" Type="http://schemas.openxmlformats.org/officeDocument/2006/relationships/image" Target="../media/image283.png"/><Relationship Id="rId63" Type="http://schemas.openxmlformats.org/officeDocument/2006/relationships/image" Target="../media/image299.png"/><Relationship Id="rId68" Type="http://schemas.openxmlformats.org/officeDocument/2006/relationships/image" Target="../media/image304.png"/><Relationship Id="rId84" Type="http://schemas.openxmlformats.org/officeDocument/2006/relationships/image" Target="../media/image319.jpg"/><Relationship Id="rId16" Type="http://schemas.openxmlformats.org/officeDocument/2006/relationships/image" Target="../media/image134.png"/><Relationship Id="rId11" Type="http://schemas.openxmlformats.org/officeDocument/2006/relationships/image" Target="../media/image251.png"/><Relationship Id="rId32" Type="http://schemas.openxmlformats.org/officeDocument/2006/relationships/image" Target="../media/image269.png"/><Relationship Id="rId37" Type="http://schemas.openxmlformats.org/officeDocument/2006/relationships/image" Target="../media/image274.png"/><Relationship Id="rId53" Type="http://schemas.openxmlformats.org/officeDocument/2006/relationships/image" Target="../media/image289.png"/><Relationship Id="rId58" Type="http://schemas.openxmlformats.org/officeDocument/2006/relationships/image" Target="../media/image294.png"/><Relationship Id="rId74" Type="http://schemas.openxmlformats.org/officeDocument/2006/relationships/image" Target="../media/image172.png"/><Relationship Id="rId79" Type="http://schemas.openxmlformats.org/officeDocument/2006/relationships/image" Target="../media/image314.png"/><Relationship Id="rId5" Type="http://schemas.openxmlformats.org/officeDocument/2006/relationships/image" Target="../media/image246.png"/><Relationship Id="rId61" Type="http://schemas.openxmlformats.org/officeDocument/2006/relationships/image" Target="../media/image297.png"/><Relationship Id="rId82" Type="http://schemas.openxmlformats.org/officeDocument/2006/relationships/image" Target="../media/image317.png"/><Relationship Id="rId19" Type="http://schemas.openxmlformats.org/officeDocument/2006/relationships/image" Target="../media/image258.png"/><Relationship Id="rId14" Type="http://schemas.openxmlformats.org/officeDocument/2006/relationships/image" Target="../media/image254.png"/><Relationship Id="rId22" Type="http://schemas.openxmlformats.org/officeDocument/2006/relationships/image" Target="../media/image261.png"/><Relationship Id="rId27" Type="http://schemas.openxmlformats.org/officeDocument/2006/relationships/image" Target="../media/image265.png"/><Relationship Id="rId30" Type="http://schemas.openxmlformats.org/officeDocument/2006/relationships/image" Target="../media/image268.png"/><Relationship Id="rId35" Type="http://schemas.openxmlformats.org/officeDocument/2006/relationships/image" Target="../media/image272.png"/><Relationship Id="rId43" Type="http://schemas.openxmlformats.org/officeDocument/2006/relationships/image" Target="../media/image279.png"/><Relationship Id="rId48" Type="http://schemas.openxmlformats.org/officeDocument/2006/relationships/image" Target="../media/image284.png"/><Relationship Id="rId56" Type="http://schemas.openxmlformats.org/officeDocument/2006/relationships/image" Target="../media/image292.png"/><Relationship Id="rId64" Type="http://schemas.openxmlformats.org/officeDocument/2006/relationships/image" Target="../media/image300.png"/><Relationship Id="rId69" Type="http://schemas.openxmlformats.org/officeDocument/2006/relationships/image" Target="../media/image305.png"/><Relationship Id="rId77" Type="http://schemas.openxmlformats.org/officeDocument/2006/relationships/image" Target="../media/image312.png"/><Relationship Id="rId8" Type="http://schemas.openxmlformats.org/officeDocument/2006/relationships/image" Target="../media/image249.png"/><Relationship Id="rId51" Type="http://schemas.openxmlformats.org/officeDocument/2006/relationships/image" Target="../media/image287.png"/><Relationship Id="rId72" Type="http://schemas.openxmlformats.org/officeDocument/2006/relationships/image" Target="../media/image308.png"/><Relationship Id="rId80" Type="http://schemas.openxmlformats.org/officeDocument/2006/relationships/image" Target="../media/image315.png"/><Relationship Id="rId3" Type="http://schemas.openxmlformats.org/officeDocument/2006/relationships/image" Target="../media/image244.png"/><Relationship Id="rId12" Type="http://schemas.openxmlformats.org/officeDocument/2006/relationships/image" Target="../media/image252.png"/><Relationship Id="rId17" Type="http://schemas.openxmlformats.org/officeDocument/2006/relationships/image" Target="../media/image256.png"/><Relationship Id="rId25" Type="http://schemas.openxmlformats.org/officeDocument/2006/relationships/image" Target="../media/image263.png"/><Relationship Id="rId33" Type="http://schemas.openxmlformats.org/officeDocument/2006/relationships/image" Target="../media/image270.png"/><Relationship Id="rId38" Type="http://schemas.openxmlformats.org/officeDocument/2006/relationships/image" Target="../media/image44.png"/><Relationship Id="rId46" Type="http://schemas.openxmlformats.org/officeDocument/2006/relationships/image" Target="../media/image282.png"/><Relationship Id="rId59" Type="http://schemas.openxmlformats.org/officeDocument/2006/relationships/image" Target="../media/image295.png"/><Relationship Id="rId67" Type="http://schemas.openxmlformats.org/officeDocument/2006/relationships/image" Target="../media/image303.png"/><Relationship Id="rId20" Type="http://schemas.openxmlformats.org/officeDocument/2006/relationships/image" Target="../media/image259.png"/><Relationship Id="rId41" Type="http://schemas.openxmlformats.org/officeDocument/2006/relationships/image" Target="../media/image277.png"/><Relationship Id="rId54" Type="http://schemas.openxmlformats.org/officeDocument/2006/relationships/image" Target="../media/image290.png"/><Relationship Id="rId62" Type="http://schemas.openxmlformats.org/officeDocument/2006/relationships/image" Target="../media/image298.png"/><Relationship Id="rId70" Type="http://schemas.openxmlformats.org/officeDocument/2006/relationships/image" Target="../media/image306.png"/><Relationship Id="rId75" Type="http://schemas.openxmlformats.org/officeDocument/2006/relationships/image" Target="../media/image310.png"/><Relationship Id="rId83" Type="http://schemas.openxmlformats.org/officeDocument/2006/relationships/image" Target="../media/image3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7.png"/><Relationship Id="rId15" Type="http://schemas.openxmlformats.org/officeDocument/2006/relationships/image" Target="../media/image255.png"/><Relationship Id="rId23" Type="http://schemas.openxmlformats.org/officeDocument/2006/relationships/image" Target="../media/image262.png"/><Relationship Id="rId28" Type="http://schemas.openxmlformats.org/officeDocument/2006/relationships/image" Target="../media/image266.png"/><Relationship Id="rId36" Type="http://schemas.openxmlformats.org/officeDocument/2006/relationships/image" Target="../media/image273.png"/><Relationship Id="rId49" Type="http://schemas.openxmlformats.org/officeDocument/2006/relationships/image" Target="../media/image285.png"/><Relationship Id="rId57" Type="http://schemas.openxmlformats.org/officeDocument/2006/relationships/image" Target="../media/image293.png"/><Relationship Id="rId10" Type="http://schemas.openxmlformats.org/officeDocument/2006/relationships/image" Target="../media/image250.png"/><Relationship Id="rId31" Type="http://schemas.openxmlformats.org/officeDocument/2006/relationships/image" Target="../media/image49.png"/><Relationship Id="rId44" Type="http://schemas.openxmlformats.org/officeDocument/2006/relationships/image" Target="../media/image280.png"/><Relationship Id="rId52" Type="http://schemas.openxmlformats.org/officeDocument/2006/relationships/image" Target="../media/image288.png"/><Relationship Id="rId60" Type="http://schemas.openxmlformats.org/officeDocument/2006/relationships/image" Target="../media/image296.png"/><Relationship Id="rId65" Type="http://schemas.openxmlformats.org/officeDocument/2006/relationships/image" Target="../media/image301.png"/><Relationship Id="rId73" Type="http://schemas.openxmlformats.org/officeDocument/2006/relationships/image" Target="../media/image309.png"/><Relationship Id="rId78" Type="http://schemas.openxmlformats.org/officeDocument/2006/relationships/image" Target="../media/image313.png"/><Relationship Id="rId81" Type="http://schemas.openxmlformats.org/officeDocument/2006/relationships/image" Target="../media/image316.png"/><Relationship Id="rId4" Type="http://schemas.openxmlformats.org/officeDocument/2006/relationships/image" Target="../media/image245.png"/><Relationship Id="rId9" Type="http://schemas.openxmlformats.org/officeDocument/2006/relationships/image" Target="../media/image102.png"/><Relationship Id="rId13" Type="http://schemas.openxmlformats.org/officeDocument/2006/relationships/image" Target="../media/image253.png"/><Relationship Id="rId18" Type="http://schemas.openxmlformats.org/officeDocument/2006/relationships/image" Target="../media/image257.png"/><Relationship Id="rId39" Type="http://schemas.openxmlformats.org/officeDocument/2006/relationships/image" Target="../media/image275.png"/><Relationship Id="rId34" Type="http://schemas.openxmlformats.org/officeDocument/2006/relationships/image" Target="../media/image271.png"/><Relationship Id="rId50" Type="http://schemas.openxmlformats.org/officeDocument/2006/relationships/image" Target="../media/image286.png"/><Relationship Id="rId55" Type="http://schemas.openxmlformats.org/officeDocument/2006/relationships/image" Target="../media/image291.png"/><Relationship Id="rId76" Type="http://schemas.openxmlformats.org/officeDocument/2006/relationships/image" Target="../media/image311.png"/><Relationship Id="rId7" Type="http://schemas.openxmlformats.org/officeDocument/2006/relationships/image" Target="../media/image248.png"/><Relationship Id="rId71" Type="http://schemas.openxmlformats.org/officeDocument/2006/relationships/image" Target="../media/image307.png"/><Relationship Id="rId2" Type="http://schemas.openxmlformats.org/officeDocument/2006/relationships/image" Target="../media/image62.png"/><Relationship Id="rId29" Type="http://schemas.openxmlformats.org/officeDocument/2006/relationships/image" Target="../media/image267.png"/><Relationship Id="rId24" Type="http://schemas.openxmlformats.org/officeDocument/2006/relationships/image" Target="../media/image85.png"/><Relationship Id="rId40" Type="http://schemas.openxmlformats.org/officeDocument/2006/relationships/image" Target="../media/image276.png"/><Relationship Id="rId45" Type="http://schemas.openxmlformats.org/officeDocument/2006/relationships/image" Target="../media/image281.png"/><Relationship Id="rId66" Type="http://schemas.openxmlformats.org/officeDocument/2006/relationships/image" Target="../media/image302.png"/></Relationships>
</file>

<file path=ppt/slides/_rels/slide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29.png"/><Relationship Id="rId18" Type="http://schemas.openxmlformats.org/officeDocument/2006/relationships/image" Target="../media/image334.png"/><Relationship Id="rId26" Type="http://schemas.openxmlformats.org/officeDocument/2006/relationships/image" Target="../media/image341.png"/><Relationship Id="rId39" Type="http://schemas.openxmlformats.org/officeDocument/2006/relationships/image" Target="../media/image350.png"/><Relationship Id="rId21" Type="http://schemas.openxmlformats.org/officeDocument/2006/relationships/image" Target="../media/image337.png"/><Relationship Id="rId34" Type="http://schemas.openxmlformats.org/officeDocument/2006/relationships/image" Target="../media/image346.png"/><Relationship Id="rId7" Type="http://schemas.openxmlformats.org/officeDocument/2006/relationships/image" Target="../media/image141.png"/><Relationship Id="rId12" Type="http://schemas.openxmlformats.org/officeDocument/2006/relationships/image" Target="../media/image328.png"/><Relationship Id="rId17" Type="http://schemas.openxmlformats.org/officeDocument/2006/relationships/image" Target="../media/image333.png"/><Relationship Id="rId25" Type="http://schemas.openxmlformats.org/officeDocument/2006/relationships/image" Target="../media/image340.png"/><Relationship Id="rId33" Type="http://schemas.openxmlformats.org/officeDocument/2006/relationships/image" Target="../media/image345.png"/><Relationship Id="rId38" Type="http://schemas.openxmlformats.org/officeDocument/2006/relationships/image" Target="../media/image349.png"/><Relationship Id="rId2" Type="http://schemas.openxmlformats.org/officeDocument/2006/relationships/image" Target="../media/image320.png"/><Relationship Id="rId16" Type="http://schemas.openxmlformats.org/officeDocument/2006/relationships/image" Target="../media/image332.png"/><Relationship Id="rId20" Type="http://schemas.openxmlformats.org/officeDocument/2006/relationships/image" Target="../media/image336.png"/><Relationship Id="rId29" Type="http://schemas.openxmlformats.org/officeDocument/2006/relationships/image" Target="../media/image3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3.png"/><Relationship Id="rId11" Type="http://schemas.openxmlformats.org/officeDocument/2006/relationships/image" Target="../media/image327.png"/><Relationship Id="rId24" Type="http://schemas.openxmlformats.org/officeDocument/2006/relationships/image" Target="../media/image339.png"/><Relationship Id="rId32" Type="http://schemas.openxmlformats.org/officeDocument/2006/relationships/image" Target="../media/image102.png"/><Relationship Id="rId37" Type="http://schemas.openxmlformats.org/officeDocument/2006/relationships/image" Target="../media/image348.png"/><Relationship Id="rId5" Type="http://schemas.openxmlformats.org/officeDocument/2006/relationships/image" Target="../media/image322.jpg"/><Relationship Id="rId15" Type="http://schemas.openxmlformats.org/officeDocument/2006/relationships/image" Target="../media/image331.png"/><Relationship Id="rId23" Type="http://schemas.openxmlformats.org/officeDocument/2006/relationships/image" Target="../media/image157.png"/><Relationship Id="rId28" Type="http://schemas.openxmlformats.org/officeDocument/2006/relationships/image" Target="../media/image172.png"/><Relationship Id="rId36" Type="http://schemas.openxmlformats.org/officeDocument/2006/relationships/image" Target="../media/image347.png"/><Relationship Id="rId10" Type="http://schemas.openxmlformats.org/officeDocument/2006/relationships/image" Target="../media/image326.png"/><Relationship Id="rId19" Type="http://schemas.openxmlformats.org/officeDocument/2006/relationships/image" Target="../media/image335.png"/><Relationship Id="rId31" Type="http://schemas.openxmlformats.org/officeDocument/2006/relationships/image" Target="../media/image344.png"/><Relationship Id="rId4" Type="http://schemas.openxmlformats.org/officeDocument/2006/relationships/image" Target="../media/image321.jpg"/><Relationship Id="rId9" Type="http://schemas.openxmlformats.org/officeDocument/2006/relationships/image" Target="../media/image325.png"/><Relationship Id="rId14" Type="http://schemas.openxmlformats.org/officeDocument/2006/relationships/image" Target="../media/image330.png"/><Relationship Id="rId22" Type="http://schemas.openxmlformats.org/officeDocument/2006/relationships/image" Target="../media/image338.png"/><Relationship Id="rId27" Type="http://schemas.openxmlformats.org/officeDocument/2006/relationships/image" Target="../media/image342.png"/><Relationship Id="rId30" Type="http://schemas.openxmlformats.org/officeDocument/2006/relationships/image" Target="../media/image134.png"/><Relationship Id="rId35" Type="http://schemas.openxmlformats.org/officeDocument/2006/relationships/image" Target="../media/image185.png"/><Relationship Id="rId8" Type="http://schemas.openxmlformats.org/officeDocument/2006/relationships/image" Target="../media/image324.png"/><Relationship Id="rId3" Type="http://schemas.openxmlformats.org/officeDocument/2006/relationships/image" Target="../media/image82.png"/></Relationships>
</file>

<file path=ppt/slides/_rels/slide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61.png"/><Relationship Id="rId18" Type="http://schemas.openxmlformats.org/officeDocument/2006/relationships/image" Target="../media/image365.png"/><Relationship Id="rId26" Type="http://schemas.openxmlformats.org/officeDocument/2006/relationships/image" Target="../media/image373.png"/><Relationship Id="rId39" Type="http://schemas.openxmlformats.org/officeDocument/2006/relationships/image" Target="../media/image385.png"/><Relationship Id="rId21" Type="http://schemas.openxmlformats.org/officeDocument/2006/relationships/image" Target="../media/image368.png"/><Relationship Id="rId34" Type="http://schemas.openxmlformats.org/officeDocument/2006/relationships/image" Target="../media/image380.png"/><Relationship Id="rId42" Type="http://schemas.openxmlformats.org/officeDocument/2006/relationships/image" Target="../media/image388.png"/><Relationship Id="rId47" Type="http://schemas.openxmlformats.org/officeDocument/2006/relationships/image" Target="../media/image85.png"/><Relationship Id="rId7" Type="http://schemas.openxmlformats.org/officeDocument/2006/relationships/image" Target="../media/image355.png"/><Relationship Id="rId2" Type="http://schemas.openxmlformats.org/officeDocument/2006/relationships/image" Target="../media/image351.png"/><Relationship Id="rId16" Type="http://schemas.openxmlformats.org/officeDocument/2006/relationships/image" Target="../media/image364.png"/><Relationship Id="rId29" Type="http://schemas.openxmlformats.org/officeDocument/2006/relationships/image" Target="../media/image37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4.png"/><Relationship Id="rId11" Type="http://schemas.openxmlformats.org/officeDocument/2006/relationships/image" Target="../media/image359.png"/><Relationship Id="rId24" Type="http://schemas.openxmlformats.org/officeDocument/2006/relationships/image" Target="../media/image371.png"/><Relationship Id="rId32" Type="http://schemas.openxmlformats.org/officeDocument/2006/relationships/image" Target="../media/image378.png"/><Relationship Id="rId37" Type="http://schemas.openxmlformats.org/officeDocument/2006/relationships/image" Target="../media/image383.png"/><Relationship Id="rId40" Type="http://schemas.openxmlformats.org/officeDocument/2006/relationships/image" Target="../media/image386.png"/><Relationship Id="rId45" Type="http://schemas.openxmlformats.org/officeDocument/2006/relationships/image" Target="../media/image391.png"/><Relationship Id="rId5" Type="http://schemas.openxmlformats.org/officeDocument/2006/relationships/image" Target="../media/image353.png"/><Relationship Id="rId15" Type="http://schemas.openxmlformats.org/officeDocument/2006/relationships/image" Target="../media/image363.png"/><Relationship Id="rId23" Type="http://schemas.openxmlformats.org/officeDocument/2006/relationships/image" Target="../media/image370.png"/><Relationship Id="rId28" Type="http://schemas.openxmlformats.org/officeDocument/2006/relationships/image" Target="../media/image375.png"/><Relationship Id="rId36" Type="http://schemas.openxmlformats.org/officeDocument/2006/relationships/image" Target="../media/image382.png"/><Relationship Id="rId10" Type="http://schemas.openxmlformats.org/officeDocument/2006/relationships/image" Target="../media/image358.png"/><Relationship Id="rId19" Type="http://schemas.openxmlformats.org/officeDocument/2006/relationships/image" Target="../media/image366.png"/><Relationship Id="rId31" Type="http://schemas.openxmlformats.org/officeDocument/2006/relationships/image" Target="../media/image141.png"/><Relationship Id="rId44" Type="http://schemas.openxmlformats.org/officeDocument/2006/relationships/image" Target="../media/image390.png"/><Relationship Id="rId4" Type="http://schemas.openxmlformats.org/officeDocument/2006/relationships/image" Target="../media/image82.png"/><Relationship Id="rId9" Type="http://schemas.openxmlformats.org/officeDocument/2006/relationships/image" Target="../media/image357.png"/><Relationship Id="rId14" Type="http://schemas.openxmlformats.org/officeDocument/2006/relationships/image" Target="../media/image362.png"/><Relationship Id="rId22" Type="http://schemas.openxmlformats.org/officeDocument/2006/relationships/image" Target="../media/image369.png"/><Relationship Id="rId27" Type="http://schemas.openxmlformats.org/officeDocument/2006/relationships/image" Target="../media/image374.png"/><Relationship Id="rId30" Type="http://schemas.openxmlformats.org/officeDocument/2006/relationships/image" Target="../media/image377.jpg"/><Relationship Id="rId35" Type="http://schemas.openxmlformats.org/officeDocument/2006/relationships/image" Target="../media/image381.png"/><Relationship Id="rId43" Type="http://schemas.openxmlformats.org/officeDocument/2006/relationships/image" Target="../media/image389.png"/><Relationship Id="rId48" Type="http://schemas.openxmlformats.org/officeDocument/2006/relationships/image" Target="../media/image393.png"/><Relationship Id="rId8" Type="http://schemas.openxmlformats.org/officeDocument/2006/relationships/image" Target="../media/image356.jpg"/><Relationship Id="rId3" Type="http://schemas.openxmlformats.org/officeDocument/2006/relationships/image" Target="../media/image352.png"/><Relationship Id="rId12" Type="http://schemas.openxmlformats.org/officeDocument/2006/relationships/image" Target="../media/image360.png"/><Relationship Id="rId17" Type="http://schemas.openxmlformats.org/officeDocument/2006/relationships/image" Target="../media/image62.png"/><Relationship Id="rId25" Type="http://schemas.openxmlformats.org/officeDocument/2006/relationships/image" Target="../media/image372.png"/><Relationship Id="rId33" Type="http://schemas.openxmlformats.org/officeDocument/2006/relationships/image" Target="../media/image379.png"/><Relationship Id="rId38" Type="http://schemas.openxmlformats.org/officeDocument/2006/relationships/image" Target="../media/image384.png"/><Relationship Id="rId46" Type="http://schemas.openxmlformats.org/officeDocument/2006/relationships/image" Target="../media/image392.png"/><Relationship Id="rId20" Type="http://schemas.openxmlformats.org/officeDocument/2006/relationships/image" Target="../media/image367.png"/><Relationship Id="rId41" Type="http://schemas.openxmlformats.org/officeDocument/2006/relationships/image" Target="../media/image387.png"/></Relationships>
</file>

<file path=ppt/slides/_rels/slide9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26" Type="http://schemas.openxmlformats.org/officeDocument/2006/relationships/image" Target="../media/image37.png"/><Relationship Id="rId39" Type="http://schemas.openxmlformats.org/officeDocument/2006/relationships/image" Target="../media/image399.png"/><Relationship Id="rId21" Type="http://schemas.openxmlformats.org/officeDocument/2006/relationships/image" Target="../media/image32.png"/><Relationship Id="rId34" Type="http://schemas.openxmlformats.org/officeDocument/2006/relationships/image" Target="../media/image396.png"/><Relationship Id="rId42" Type="http://schemas.openxmlformats.org/officeDocument/2006/relationships/image" Target="../media/image85.png"/><Relationship Id="rId47" Type="http://schemas.openxmlformats.org/officeDocument/2006/relationships/image" Target="../media/image406.png"/><Relationship Id="rId50" Type="http://schemas.openxmlformats.org/officeDocument/2006/relationships/image" Target="../media/image409.jpg"/><Relationship Id="rId55" Type="http://schemas.openxmlformats.org/officeDocument/2006/relationships/image" Target="../media/image102.png"/><Relationship Id="rId7" Type="http://schemas.openxmlformats.org/officeDocument/2006/relationships/image" Target="../media/image18.png"/><Relationship Id="rId2" Type="http://schemas.openxmlformats.org/officeDocument/2006/relationships/image" Target="../media/image13.png"/><Relationship Id="rId16" Type="http://schemas.openxmlformats.org/officeDocument/2006/relationships/image" Target="../media/image27.png"/><Relationship Id="rId29" Type="http://schemas.openxmlformats.org/officeDocument/2006/relationships/image" Target="../media/image40.png"/><Relationship Id="rId11" Type="http://schemas.openxmlformats.org/officeDocument/2006/relationships/image" Target="../media/image22.png"/><Relationship Id="rId24" Type="http://schemas.openxmlformats.org/officeDocument/2006/relationships/image" Target="../media/image35.png"/><Relationship Id="rId32" Type="http://schemas.openxmlformats.org/officeDocument/2006/relationships/image" Target="../media/image394.png"/><Relationship Id="rId37" Type="http://schemas.openxmlformats.org/officeDocument/2006/relationships/image" Target="../media/image398.png"/><Relationship Id="rId40" Type="http://schemas.openxmlformats.org/officeDocument/2006/relationships/image" Target="../media/image400.png"/><Relationship Id="rId45" Type="http://schemas.openxmlformats.org/officeDocument/2006/relationships/image" Target="../media/image404.png"/><Relationship Id="rId53" Type="http://schemas.openxmlformats.org/officeDocument/2006/relationships/image" Target="../media/image412.png"/><Relationship Id="rId58" Type="http://schemas.openxmlformats.org/officeDocument/2006/relationships/image" Target="../media/image416.png"/><Relationship Id="rId5" Type="http://schemas.openxmlformats.org/officeDocument/2006/relationships/image" Target="../media/image16.png"/><Relationship Id="rId61" Type="http://schemas.openxmlformats.org/officeDocument/2006/relationships/image" Target="../media/image419.png"/><Relationship Id="rId19" Type="http://schemas.openxmlformats.org/officeDocument/2006/relationships/image" Target="../media/image3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82.png"/><Relationship Id="rId43" Type="http://schemas.openxmlformats.org/officeDocument/2006/relationships/image" Target="../media/image402.png"/><Relationship Id="rId48" Type="http://schemas.openxmlformats.org/officeDocument/2006/relationships/image" Target="../media/image407.png"/><Relationship Id="rId56" Type="http://schemas.openxmlformats.org/officeDocument/2006/relationships/image" Target="../media/image414.png"/><Relationship Id="rId8" Type="http://schemas.openxmlformats.org/officeDocument/2006/relationships/image" Target="../media/image19.png"/><Relationship Id="rId51" Type="http://schemas.openxmlformats.org/officeDocument/2006/relationships/image" Target="../media/image410.png"/><Relationship Id="rId3" Type="http://schemas.openxmlformats.org/officeDocument/2006/relationships/image" Target="../media/image1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395.png"/><Relationship Id="rId38" Type="http://schemas.openxmlformats.org/officeDocument/2006/relationships/image" Target="../media/image62.png"/><Relationship Id="rId46" Type="http://schemas.openxmlformats.org/officeDocument/2006/relationships/image" Target="../media/image405.png"/><Relationship Id="rId59" Type="http://schemas.openxmlformats.org/officeDocument/2006/relationships/image" Target="../media/image417.png"/><Relationship Id="rId20" Type="http://schemas.openxmlformats.org/officeDocument/2006/relationships/image" Target="../media/image31.png"/><Relationship Id="rId41" Type="http://schemas.openxmlformats.org/officeDocument/2006/relationships/image" Target="../media/image401.png"/><Relationship Id="rId54" Type="http://schemas.openxmlformats.org/officeDocument/2006/relationships/image" Target="../media/image4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397.png"/><Relationship Id="rId49" Type="http://schemas.openxmlformats.org/officeDocument/2006/relationships/image" Target="../media/image408.jpg"/><Relationship Id="rId57" Type="http://schemas.openxmlformats.org/officeDocument/2006/relationships/image" Target="../media/image415.pn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403.png"/><Relationship Id="rId52" Type="http://schemas.openxmlformats.org/officeDocument/2006/relationships/image" Target="../media/image411.png"/><Relationship Id="rId60" Type="http://schemas.openxmlformats.org/officeDocument/2006/relationships/image" Target="../media/image418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png"/><Relationship Id="rId21" Type="http://schemas.openxmlformats.org/officeDocument/2006/relationships/image" Target="../media/image32.png"/><Relationship Id="rId42" Type="http://schemas.openxmlformats.org/officeDocument/2006/relationships/image" Target="../media/image429.png"/><Relationship Id="rId47" Type="http://schemas.openxmlformats.org/officeDocument/2006/relationships/image" Target="../media/image434.png"/><Relationship Id="rId63" Type="http://schemas.openxmlformats.org/officeDocument/2006/relationships/image" Target="../media/image448.png"/><Relationship Id="rId68" Type="http://schemas.openxmlformats.org/officeDocument/2006/relationships/image" Target="../media/image453.png"/><Relationship Id="rId16" Type="http://schemas.openxmlformats.org/officeDocument/2006/relationships/image" Target="../media/image27.png"/><Relationship Id="rId11" Type="http://schemas.openxmlformats.org/officeDocument/2006/relationships/image" Target="../media/image22.png"/><Relationship Id="rId32" Type="http://schemas.openxmlformats.org/officeDocument/2006/relationships/image" Target="../media/image420.png"/><Relationship Id="rId37" Type="http://schemas.openxmlformats.org/officeDocument/2006/relationships/image" Target="../media/image425.png"/><Relationship Id="rId53" Type="http://schemas.openxmlformats.org/officeDocument/2006/relationships/image" Target="../media/image439.png"/><Relationship Id="rId58" Type="http://schemas.openxmlformats.org/officeDocument/2006/relationships/image" Target="../media/image444.png"/><Relationship Id="rId74" Type="http://schemas.openxmlformats.org/officeDocument/2006/relationships/image" Target="../media/image459.png"/><Relationship Id="rId79" Type="http://schemas.openxmlformats.org/officeDocument/2006/relationships/image" Target="../media/image464.png"/><Relationship Id="rId5" Type="http://schemas.openxmlformats.org/officeDocument/2006/relationships/image" Target="../media/image16.png"/><Relationship Id="rId61" Type="http://schemas.openxmlformats.org/officeDocument/2006/relationships/image" Target="../media/image447.png"/><Relationship Id="rId19" Type="http://schemas.openxmlformats.org/officeDocument/2006/relationships/image" Target="../media/image30.png"/><Relationship Id="rId14" Type="http://schemas.openxmlformats.org/officeDocument/2006/relationships/image" Target="../media/image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30" Type="http://schemas.openxmlformats.org/officeDocument/2006/relationships/image" Target="../media/image41.png"/><Relationship Id="rId35" Type="http://schemas.openxmlformats.org/officeDocument/2006/relationships/image" Target="../media/image423.png"/><Relationship Id="rId43" Type="http://schemas.openxmlformats.org/officeDocument/2006/relationships/image" Target="../media/image430.png"/><Relationship Id="rId48" Type="http://schemas.openxmlformats.org/officeDocument/2006/relationships/image" Target="../media/image216.png"/><Relationship Id="rId56" Type="http://schemas.openxmlformats.org/officeDocument/2006/relationships/image" Target="../media/image442.png"/><Relationship Id="rId64" Type="http://schemas.openxmlformats.org/officeDocument/2006/relationships/image" Target="../media/image449.png"/><Relationship Id="rId69" Type="http://schemas.openxmlformats.org/officeDocument/2006/relationships/image" Target="../media/image454.png"/><Relationship Id="rId77" Type="http://schemas.openxmlformats.org/officeDocument/2006/relationships/image" Target="../media/image462.png"/><Relationship Id="rId8" Type="http://schemas.openxmlformats.org/officeDocument/2006/relationships/image" Target="../media/image19.png"/><Relationship Id="rId51" Type="http://schemas.openxmlformats.org/officeDocument/2006/relationships/image" Target="../media/image437.png"/><Relationship Id="rId72" Type="http://schemas.openxmlformats.org/officeDocument/2006/relationships/image" Target="../media/image457.png"/><Relationship Id="rId80" Type="http://schemas.openxmlformats.org/officeDocument/2006/relationships/image" Target="../media/image465.png"/><Relationship Id="rId3" Type="http://schemas.openxmlformats.org/officeDocument/2006/relationships/image" Target="../media/image14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5" Type="http://schemas.openxmlformats.org/officeDocument/2006/relationships/image" Target="../media/image36.png"/><Relationship Id="rId33" Type="http://schemas.openxmlformats.org/officeDocument/2006/relationships/image" Target="../media/image421.png"/><Relationship Id="rId38" Type="http://schemas.openxmlformats.org/officeDocument/2006/relationships/image" Target="../media/image426.png"/><Relationship Id="rId46" Type="http://schemas.openxmlformats.org/officeDocument/2006/relationships/image" Target="../media/image433.png"/><Relationship Id="rId59" Type="http://schemas.openxmlformats.org/officeDocument/2006/relationships/image" Target="../media/image445.png"/><Relationship Id="rId67" Type="http://schemas.openxmlformats.org/officeDocument/2006/relationships/image" Target="../media/image452.png"/><Relationship Id="rId20" Type="http://schemas.openxmlformats.org/officeDocument/2006/relationships/image" Target="../media/image31.png"/><Relationship Id="rId41" Type="http://schemas.openxmlformats.org/officeDocument/2006/relationships/image" Target="../media/image85.png"/><Relationship Id="rId54" Type="http://schemas.openxmlformats.org/officeDocument/2006/relationships/image" Target="../media/image440.png"/><Relationship Id="rId62" Type="http://schemas.openxmlformats.org/officeDocument/2006/relationships/image" Target="../media/image141.png"/><Relationship Id="rId70" Type="http://schemas.openxmlformats.org/officeDocument/2006/relationships/image" Target="../media/image455.png"/><Relationship Id="rId75" Type="http://schemas.openxmlformats.org/officeDocument/2006/relationships/image" Target="../media/image46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424.png"/><Relationship Id="rId49" Type="http://schemas.openxmlformats.org/officeDocument/2006/relationships/image" Target="../media/image435.png"/><Relationship Id="rId57" Type="http://schemas.openxmlformats.org/officeDocument/2006/relationships/image" Target="../media/image443.pn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431.png"/><Relationship Id="rId52" Type="http://schemas.openxmlformats.org/officeDocument/2006/relationships/image" Target="../media/image438.png"/><Relationship Id="rId60" Type="http://schemas.openxmlformats.org/officeDocument/2006/relationships/image" Target="../media/image446.png"/><Relationship Id="rId65" Type="http://schemas.openxmlformats.org/officeDocument/2006/relationships/image" Target="../media/image450.png"/><Relationship Id="rId73" Type="http://schemas.openxmlformats.org/officeDocument/2006/relationships/image" Target="../media/image458.png"/><Relationship Id="rId78" Type="http://schemas.openxmlformats.org/officeDocument/2006/relationships/image" Target="../media/image463.png"/><Relationship Id="rId81" Type="http://schemas.openxmlformats.org/officeDocument/2006/relationships/image" Target="../media/image46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9" Type="http://schemas.openxmlformats.org/officeDocument/2006/relationships/image" Target="../media/image427.png"/><Relationship Id="rId34" Type="http://schemas.openxmlformats.org/officeDocument/2006/relationships/image" Target="../media/image422.png"/><Relationship Id="rId50" Type="http://schemas.openxmlformats.org/officeDocument/2006/relationships/image" Target="../media/image436.png"/><Relationship Id="rId55" Type="http://schemas.openxmlformats.org/officeDocument/2006/relationships/image" Target="../media/image441.png"/><Relationship Id="rId76" Type="http://schemas.openxmlformats.org/officeDocument/2006/relationships/image" Target="../media/image461.png"/><Relationship Id="rId7" Type="http://schemas.openxmlformats.org/officeDocument/2006/relationships/image" Target="../media/image18.png"/><Relationship Id="rId71" Type="http://schemas.openxmlformats.org/officeDocument/2006/relationships/image" Target="../media/image456.png"/><Relationship Id="rId2" Type="http://schemas.openxmlformats.org/officeDocument/2006/relationships/image" Target="../media/image13.png"/><Relationship Id="rId29" Type="http://schemas.openxmlformats.org/officeDocument/2006/relationships/image" Target="../media/image40.png"/><Relationship Id="rId24" Type="http://schemas.openxmlformats.org/officeDocument/2006/relationships/image" Target="../media/image35.png"/><Relationship Id="rId40" Type="http://schemas.openxmlformats.org/officeDocument/2006/relationships/image" Target="../media/image428.png"/><Relationship Id="rId45" Type="http://schemas.openxmlformats.org/officeDocument/2006/relationships/image" Target="../media/image432.png"/><Relationship Id="rId66" Type="http://schemas.openxmlformats.org/officeDocument/2006/relationships/image" Target="../media/image451.png"/></Relationships>
</file>

<file path=ppt/slides/_rels/slide11.xml.rels><?xml version="1.0" encoding="UTF-8" standalone="yes"?>
<Relationships xmlns="http://schemas.openxmlformats.org/package/2006/relationships"><Relationship Id="rId26" Type="http://schemas.openxmlformats.org/officeDocument/2006/relationships/image" Target="../media/image37.png"/><Relationship Id="rId21" Type="http://schemas.openxmlformats.org/officeDocument/2006/relationships/image" Target="../media/image32.png"/><Relationship Id="rId42" Type="http://schemas.openxmlformats.org/officeDocument/2006/relationships/image" Target="../media/image476.png"/><Relationship Id="rId47" Type="http://schemas.openxmlformats.org/officeDocument/2006/relationships/image" Target="../media/image481.png"/><Relationship Id="rId63" Type="http://schemas.openxmlformats.org/officeDocument/2006/relationships/image" Target="../media/image496.png"/><Relationship Id="rId68" Type="http://schemas.openxmlformats.org/officeDocument/2006/relationships/image" Target="../media/image499.png"/><Relationship Id="rId84" Type="http://schemas.openxmlformats.org/officeDocument/2006/relationships/image" Target="../media/image515.png"/><Relationship Id="rId89" Type="http://schemas.openxmlformats.org/officeDocument/2006/relationships/image" Target="../media/image520.png"/><Relationship Id="rId16" Type="http://schemas.openxmlformats.org/officeDocument/2006/relationships/image" Target="../media/image27.png"/><Relationship Id="rId107" Type="http://schemas.openxmlformats.org/officeDocument/2006/relationships/image" Target="../media/image537.png"/><Relationship Id="rId11" Type="http://schemas.openxmlformats.org/officeDocument/2006/relationships/image" Target="../media/image22.png"/><Relationship Id="rId32" Type="http://schemas.openxmlformats.org/officeDocument/2006/relationships/image" Target="../media/image467.png"/><Relationship Id="rId37" Type="http://schemas.openxmlformats.org/officeDocument/2006/relationships/image" Target="../media/image472.png"/><Relationship Id="rId53" Type="http://schemas.openxmlformats.org/officeDocument/2006/relationships/image" Target="../media/image487.png"/><Relationship Id="rId58" Type="http://schemas.openxmlformats.org/officeDocument/2006/relationships/image" Target="../media/image492.png"/><Relationship Id="rId74" Type="http://schemas.openxmlformats.org/officeDocument/2006/relationships/image" Target="../media/image505.png"/><Relationship Id="rId79" Type="http://schemas.openxmlformats.org/officeDocument/2006/relationships/image" Target="../media/image510.png"/><Relationship Id="rId102" Type="http://schemas.openxmlformats.org/officeDocument/2006/relationships/image" Target="../media/image532.png"/><Relationship Id="rId5" Type="http://schemas.openxmlformats.org/officeDocument/2006/relationships/image" Target="../media/image16.png"/><Relationship Id="rId90" Type="http://schemas.openxmlformats.org/officeDocument/2006/relationships/image" Target="../media/image521.png"/><Relationship Id="rId95" Type="http://schemas.openxmlformats.org/officeDocument/2006/relationships/image" Target="../media/image525.png"/><Relationship Id="rId22" Type="http://schemas.openxmlformats.org/officeDocument/2006/relationships/image" Target="../media/image33.png"/><Relationship Id="rId27" Type="http://schemas.openxmlformats.org/officeDocument/2006/relationships/image" Target="../media/image38.png"/><Relationship Id="rId43" Type="http://schemas.openxmlformats.org/officeDocument/2006/relationships/image" Target="../media/image477.png"/><Relationship Id="rId48" Type="http://schemas.openxmlformats.org/officeDocument/2006/relationships/image" Target="../media/image482.png"/><Relationship Id="rId64" Type="http://schemas.openxmlformats.org/officeDocument/2006/relationships/image" Target="../media/image497.png"/><Relationship Id="rId69" Type="http://schemas.openxmlformats.org/officeDocument/2006/relationships/image" Target="../media/image500.png"/><Relationship Id="rId80" Type="http://schemas.openxmlformats.org/officeDocument/2006/relationships/image" Target="../media/image511.png"/><Relationship Id="rId85" Type="http://schemas.openxmlformats.org/officeDocument/2006/relationships/image" Target="../media/image516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33" Type="http://schemas.openxmlformats.org/officeDocument/2006/relationships/image" Target="../media/image468.png"/><Relationship Id="rId38" Type="http://schemas.openxmlformats.org/officeDocument/2006/relationships/image" Target="../media/image102.png"/><Relationship Id="rId59" Type="http://schemas.openxmlformats.org/officeDocument/2006/relationships/image" Target="../media/image493.png"/><Relationship Id="rId103" Type="http://schemas.openxmlformats.org/officeDocument/2006/relationships/image" Target="../media/image533.png"/><Relationship Id="rId108" Type="http://schemas.openxmlformats.org/officeDocument/2006/relationships/image" Target="../media/image538.png"/><Relationship Id="rId54" Type="http://schemas.openxmlformats.org/officeDocument/2006/relationships/image" Target="../media/image488.png"/><Relationship Id="rId70" Type="http://schemas.openxmlformats.org/officeDocument/2006/relationships/image" Target="../media/image501.png"/><Relationship Id="rId75" Type="http://schemas.openxmlformats.org/officeDocument/2006/relationships/image" Target="../media/image506.png"/><Relationship Id="rId91" Type="http://schemas.openxmlformats.org/officeDocument/2006/relationships/image" Target="../media/image146.png"/><Relationship Id="rId96" Type="http://schemas.openxmlformats.org/officeDocument/2006/relationships/image" Target="../media/image5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5" Type="http://schemas.openxmlformats.org/officeDocument/2006/relationships/image" Target="../media/image26.png"/><Relationship Id="rId23" Type="http://schemas.openxmlformats.org/officeDocument/2006/relationships/image" Target="../media/image34.png"/><Relationship Id="rId28" Type="http://schemas.openxmlformats.org/officeDocument/2006/relationships/image" Target="../media/image39.png"/><Relationship Id="rId36" Type="http://schemas.openxmlformats.org/officeDocument/2006/relationships/image" Target="../media/image471.png"/><Relationship Id="rId49" Type="http://schemas.openxmlformats.org/officeDocument/2006/relationships/image" Target="../media/image483.png"/><Relationship Id="rId57" Type="http://schemas.openxmlformats.org/officeDocument/2006/relationships/image" Target="../media/image491.png"/><Relationship Id="rId106" Type="http://schemas.openxmlformats.org/officeDocument/2006/relationships/image" Target="../media/image536.png"/><Relationship Id="rId10" Type="http://schemas.openxmlformats.org/officeDocument/2006/relationships/image" Target="../media/image21.png"/><Relationship Id="rId31" Type="http://schemas.openxmlformats.org/officeDocument/2006/relationships/image" Target="../media/image42.png"/><Relationship Id="rId44" Type="http://schemas.openxmlformats.org/officeDocument/2006/relationships/image" Target="../media/image478.png"/><Relationship Id="rId52" Type="http://schemas.openxmlformats.org/officeDocument/2006/relationships/image" Target="../media/image486.png"/><Relationship Id="rId60" Type="http://schemas.openxmlformats.org/officeDocument/2006/relationships/image" Target="../media/image494.png"/><Relationship Id="rId65" Type="http://schemas.openxmlformats.org/officeDocument/2006/relationships/image" Target="../media/image44.png"/><Relationship Id="rId73" Type="http://schemas.openxmlformats.org/officeDocument/2006/relationships/image" Target="../media/image504.png"/><Relationship Id="rId78" Type="http://schemas.openxmlformats.org/officeDocument/2006/relationships/image" Target="../media/image509.png"/><Relationship Id="rId81" Type="http://schemas.openxmlformats.org/officeDocument/2006/relationships/image" Target="../media/image512.png"/><Relationship Id="rId86" Type="http://schemas.openxmlformats.org/officeDocument/2006/relationships/image" Target="../media/image517.png"/><Relationship Id="rId94" Type="http://schemas.openxmlformats.org/officeDocument/2006/relationships/image" Target="../media/image524.png"/><Relationship Id="rId99" Type="http://schemas.openxmlformats.org/officeDocument/2006/relationships/image" Target="../media/image529.png"/><Relationship Id="rId101" Type="http://schemas.openxmlformats.org/officeDocument/2006/relationships/image" Target="../media/image531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9" Type="http://schemas.openxmlformats.org/officeDocument/2006/relationships/image" Target="../media/image473.png"/><Relationship Id="rId109" Type="http://schemas.openxmlformats.org/officeDocument/2006/relationships/image" Target="../media/image539.png"/><Relationship Id="rId34" Type="http://schemas.openxmlformats.org/officeDocument/2006/relationships/image" Target="../media/image469.png"/><Relationship Id="rId50" Type="http://schemas.openxmlformats.org/officeDocument/2006/relationships/image" Target="../media/image484.png"/><Relationship Id="rId55" Type="http://schemas.openxmlformats.org/officeDocument/2006/relationships/image" Target="../media/image489.png"/><Relationship Id="rId76" Type="http://schemas.openxmlformats.org/officeDocument/2006/relationships/image" Target="../media/image507.png"/><Relationship Id="rId97" Type="http://schemas.openxmlformats.org/officeDocument/2006/relationships/image" Target="../media/image527.png"/><Relationship Id="rId104" Type="http://schemas.openxmlformats.org/officeDocument/2006/relationships/image" Target="../media/image534.png"/><Relationship Id="rId7" Type="http://schemas.openxmlformats.org/officeDocument/2006/relationships/image" Target="../media/image18.png"/><Relationship Id="rId71" Type="http://schemas.openxmlformats.org/officeDocument/2006/relationships/image" Target="../media/image502.png"/><Relationship Id="rId92" Type="http://schemas.openxmlformats.org/officeDocument/2006/relationships/image" Target="../media/image522.png"/><Relationship Id="rId2" Type="http://schemas.openxmlformats.org/officeDocument/2006/relationships/image" Target="../media/image13.png"/><Relationship Id="rId29" Type="http://schemas.openxmlformats.org/officeDocument/2006/relationships/image" Target="../media/image40.png"/><Relationship Id="rId24" Type="http://schemas.openxmlformats.org/officeDocument/2006/relationships/image" Target="../media/image35.png"/><Relationship Id="rId40" Type="http://schemas.openxmlformats.org/officeDocument/2006/relationships/image" Target="../media/image474.png"/><Relationship Id="rId45" Type="http://schemas.openxmlformats.org/officeDocument/2006/relationships/image" Target="../media/image479.png"/><Relationship Id="rId66" Type="http://schemas.openxmlformats.org/officeDocument/2006/relationships/image" Target="../media/image498.png"/><Relationship Id="rId87" Type="http://schemas.openxmlformats.org/officeDocument/2006/relationships/image" Target="../media/image518.png"/><Relationship Id="rId110" Type="http://schemas.openxmlformats.org/officeDocument/2006/relationships/image" Target="../media/image540.png"/><Relationship Id="rId61" Type="http://schemas.openxmlformats.org/officeDocument/2006/relationships/image" Target="../media/image134.png"/><Relationship Id="rId82" Type="http://schemas.openxmlformats.org/officeDocument/2006/relationships/image" Target="../media/image513.png"/><Relationship Id="rId19" Type="http://schemas.openxmlformats.org/officeDocument/2006/relationships/image" Target="../media/image30.png"/><Relationship Id="rId14" Type="http://schemas.openxmlformats.org/officeDocument/2006/relationships/image" Target="../media/image25.png"/><Relationship Id="rId30" Type="http://schemas.openxmlformats.org/officeDocument/2006/relationships/image" Target="../media/image41.png"/><Relationship Id="rId35" Type="http://schemas.openxmlformats.org/officeDocument/2006/relationships/image" Target="../media/image470.png"/><Relationship Id="rId56" Type="http://schemas.openxmlformats.org/officeDocument/2006/relationships/image" Target="../media/image490.png"/><Relationship Id="rId77" Type="http://schemas.openxmlformats.org/officeDocument/2006/relationships/image" Target="../media/image508.png"/><Relationship Id="rId100" Type="http://schemas.openxmlformats.org/officeDocument/2006/relationships/image" Target="../media/image530.png"/><Relationship Id="rId105" Type="http://schemas.openxmlformats.org/officeDocument/2006/relationships/image" Target="../media/image535.png"/><Relationship Id="rId8" Type="http://schemas.openxmlformats.org/officeDocument/2006/relationships/image" Target="../media/image19.png"/><Relationship Id="rId51" Type="http://schemas.openxmlformats.org/officeDocument/2006/relationships/image" Target="../media/image485.png"/><Relationship Id="rId72" Type="http://schemas.openxmlformats.org/officeDocument/2006/relationships/image" Target="../media/image503.png"/><Relationship Id="rId93" Type="http://schemas.openxmlformats.org/officeDocument/2006/relationships/image" Target="../media/image523.png"/><Relationship Id="rId98" Type="http://schemas.openxmlformats.org/officeDocument/2006/relationships/image" Target="../media/image528.png"/><Relationship Id="rId3" Type="http://schemas.openxmlformats.org/officeDocument/2006/relationships/image" Target="../media/image14.png"/><Relationship Id="rId25" Type="http://schemas.openxmlformats.org/officeDocument/2006/relationships/image" Target="../media/image36.png"/><Relationship Id="rId46" Type="http://schemas.openxmlformats.org/officeDocument/2006/relationships/image" Target="../media/image480.png"/><Relationship Id="rId67" Type="http://schemas.openxmlformats.org/officeDocument/2006/relationships/image" Target="../media/image141.png"/><Relationship Id="rId20" Type="http://schemas.openxmlformats.org/officeDocument/2006/relationships/image" Target="../media/image31.png"/><Relationship Id="rId41" Type="http://schemas.openxmlformats.org/officeDocument/2006/relationships/image" Target="../media/image475.png"/><Relationship Id="rId62" Type="http://schemas.openxmlformats.org/officeDocument/2006/relationships/image" Target="../media/image495.png"/><Relationship Id="rId83" Type="http://schemas.openxmlformats.org/officeDocument/2006/relationships/image" Target="../media/image514.png"/><Relationship Id="rId88" Type="http://schemas.openxmlformats.org/officeDocument/2006/relationships/image" Target="../media/image519.png"/><Relationship Id="rId111" Type="http://schemas.openxmlformats.org/officeDocument/2006/relationships/image" Target="../media/image541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3.png"/><Relationship Id="rId2" Type="http://schemas.openxmlformats.org/officeDocument/2006/relationships/image" Target="../media/image54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0.png"/><Relationship Id="rId3" Type="http://schemas.openxmlformats.org/officeDocument/2006/relationships/image" Target="../media/image545.png"/><Relationship Id="rId7" Type="http://schemas.openxmlformats.org/officeDocument/2006/relationships/image" Target="../media/image549.png"/><Relationship Id="rId12" Type="http://schemas.openxmlformats.org/officeDocument/2006/relationships/image" Target="../media/image553.jpg"/><Relationship Id="rId2" Type="http://schemas.openxmlformats.org/officeDocument/2006/relationships/image" Target="../media/image5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8.png"/><Relationship Id="rId11" Type="http://schemas.openxmlformats.org/officeDocument/2006/relationships/image" Target="../media/image376.png"/><Relationship Id="rId5" Type="http://schemas.openxmlformats.org/officeDocument/2006/relationships/image" Target="../media/image547.png"/><Relationship Id="rId10" Type="http://schemas.openxmlformats.org/officeDocument/2006/relationships/image" Target="../media/image552.png"/><Relationship Id="rId4" Type="http://schemas.openxmlformats.org/officeDocument/2006/relationships/image" Target="../media/image546.png"/><Relationship Id="rId9" Type="http://schemas.openxmlformats.org/officeDocument/2006/relationships/image" Target="../media/image551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9.png"/><Relationship Id="rId13" Type="http://schemas.openxmlformats.org/officeDocument/2006/relationships/image" Target="../media/image564.png"/><Relationship Id="rId18" Type="http://schemas.openxmlformats.org/officeDocument/2006/relationships/image" Target="../media/image568.png"/><Relationship Id="rId3" Type="http://schemas.openxmlformats.org/officeDocument/2006/relationships/image" Target="../media/image469.png"/><Relationship Id="rId7" Type="http://schemas.openxmlformats.org/officeDocument/2006/relationships/image" Target="../media/image558.png"/><Relationship Id="rId12" Type="http://schemas.openxmlformats.org/officeDocument/2006/relationships/image" Target="../media/image563.png"/><Relationship Id="rId17" Type="http://schemas.openxmlformats.org/officeDocument/2006/relationships/image" Target="../media/image85.png"/><Relationship Id="rId2" Type="http://schemas.openxmlformats.org/officeDocument/2006/relationships/image" Target="../media/image554.png"/><Relationship Id="rId16" Type="http://schemas.openxmlformats.org/officeDocument/2006/relationships/image" Target="../media/image5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57.png"/><Relationship Id="rId11" Type="http://schemas.openxmlformats.org/officeDocument/2006/relationships/image" Target="../media/image562.png"/><Relationship Id="rId5" Type="http://schemas.openxmlformats.org/officeDocument/2006/relationships/image" Target="../media/image556.png"/><Relationship Id="rId15" Type="http://schemas.openxmlformats.org/officeDocument/2006/relationships/image" Target="../media/image566.png"/><Relationship Id="rId10" Type="http://schemas.openxmlformats.org/officeDocument/2006/relationships/image" Target="../media/image561.png"/><Relationship Id="rId4" Type="http://schemas.openxmlformats.org/officeDocument/2006/relationships/image" Target="../media/image555.png"/><Relationship Id="rId9" Type="http://schemas.openxmlformats.org/officeDocument/2006/relationships/image" Target="../media/image560.png"/><Relationship Id="rId14" Type="http://schemas.openxmlformats.org/officeDocument/2006/relationships/image" Target="../media/image56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74.png"/><Relationship Id="rId13" Type="http://schemas.openxmlformats.org/officeDocument/2006/relationships/image" Target="../media/image577.png"/><Relationship Id="rId18" Type="http://schemas.openxmlformats.org/officeDocument/2006/relationships/image" Target="../media/image582.png"/><Relationship Id="rId3" Type="http://schemas.openxmlformats.org/officeDocument/2006/relationships/image" Target="../media/image570.png"/><Relationship Id="rId7" Type="http://schemas.openxmlformats.org/officeDocument/2006/relationships/image" Target="../media/image573.png"/><Relationship Id="rId12" Type="http://schemas.openxmlformats.org/officeDocument/2006/relationships/image" Target="../media/image576.png"/><Relationship Id="rId17" Type="http://schemas.openxmlformats.org/officeDocument/2006/relationships/image" Target="../media/image581.png"/><Relationship Id="rId2" Type="http://schemas.openxmlformats.org/officeDocument/2006/relationships/image" Target="../media/image569.png"/><Relationship Id="rId16" Type="http://schemas.openxmlformats.org/officeDocument/2006/relationships/image" Target="../media/image58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2.png"/><Relationship Id="rId11" Type="http://schemas.openxmlformats.org/officeDocument/2006/relationships/image" Target="../media/image306.png"/><Relationship Id="rId5" Type="http://schemas.openxmlformats.org/officeDocument/2006/relationships/image" Target="../media/image62.png"/><Relationship Id="rId15" Type="http://schemas.openxmlformats.org/officeDocument/2006/relationships/image" Target="../media/image579.png"/><Relationship Id="rId10" Type="http://schemas.openxmlformats.org/officeDocument/2006/relationships/image" Target="../media/image575.png"/><Relationship Id="rId19" Type="http://schemas.openxmlformats.org/officeDocument/2006/relationships/image" Target="../media/image583.png"/><Relationship Id="rId4" Type="http://schemas.openxmlformats.org/officeDocument/2006/relationships/image" Target="../media/image571.png"/><Relationship Id="rId9" Type="http://schemas.openxmlformats.org/officeDocument/2006/relationships/image" Target="../media/image172.png"/><Relationship Id="rId14" Type="http://schemas.openxmlformats.org/officeDocument/2006/relationships/image" Target="../media/image578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8.png"/><Relationship Id="rId13" Type="http://schemas.openxmlformats.org/officeDocument/2006/relationships/image" Target="../media/image591.png"/><Relationship Id="rId18" Type="http://schemas.openxmlformats.org/officeDocument/2006/relationships/image" Target="../media/image596.png"/><Relationship Id="rId3" Type="http://schemas.openxmlformats.org/officeDocument/2006/relationships/image" Target="../media/image361.png"/><Relationship Id="rId7" Type="http://schemas.openxmlformats.org/officeDocument/2006/relationships/image" Target="../media/image587.png"/><Relationship Id="rId12" Type="http://schemas.openxmlformats.org/officeDocument/2006/relationships/image" Target="../media/image306.png"/><Relationship Id="rId17" Type="http://schemas.openxmlformats.org/officeDocument/2006/relationships/image" Target="../media/image595.png"/><Relationship Id="rId2" Type="http://schemas.openxmlformats.org/officeDocument/2006/relationships/image" Target="../media/image584.png"/><Relationship Id="rId16" Type="http://schemas.openxmlformats.org/officeDocument/2006/relationships/image" Target="../media/image594.png"/><Relationship Id="rId20" Type="http://schemas.openxmlformats.org/officeDocument/2006/relationships/image" Target="../media/image59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.png"/><Relationship Id="rId11" Type="http://schemas.openxmlformats.org/officeDocument/2006/relationships/image" Target="../media/image590.png"/><Relationship Id="rId5" Type="http://schemas.openxmlformats.org/officeDocument/2006/relationships/image" Target="../media/image586.png"/><Relationship Id="rId15" Type="http://schemas.openxmlformats.org/officeDocument/2006/relationships/image" Target="../media/image593.png"/><Relationship Id="rId10" Type="http://schemas.openxmlformats.org/officeDocument/2006/relationships/image" Target="../media/image172.png"/><Relationship Id="rId19" Type="http://schemas.openxmlformats.org/officeDocument/2006/relationships/image" Target="../media/image597.png"/><Relationship Id="rId4" Type="http://schemas.openxmlformats.org/officeDocument/2006/relationships/image" Target="../media/image585.png"/><Relationship Id="rId9" Type="http://schemas.openxmlformats.org/officeDocument/2006/relationships/image" Target="../media/image589.png"/><Relationship Id="rId14" Type="http://schemas.openxmlformats.org/officeDocument/2006/relationships/image" Target="../media/image59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5.png"/><Relationship Id="rId13" Type="http://schemas.openxmlformats.org/officeDocument/2006/relationships/image" Target="../media/image609.png"/><Relationship Id="rId18" Type="http://schemas.openxmlformats.org/officeDocument/2006/relationships/image" Target="../media/image614.png"/><Relationship Id="rId3" Type="http://schemas.openxmlformats.org/officeDocument/2006/relationships/image" Target="../media/image600.png"/><Relationship Id="rId7" Type="http://schemas.openxmlformats.org/officeDocument/2006/relationships/image" Target="../media/image604.png"/><Relationship Id="rId12" Type="http://schemas.openxmlformats.org/officeDocument/2006/relationships/image" Target="../media/image172.png"/><Relationship Id="rId17" Type="http://schemas.openxmlformats.org/officeDocument/2006/relationships/image" Target="../media/image613.png"/><Relationship Id="rId2" Type="http://schemas.openxmlformats.org/officeDocument/2006/relationships/image" Target="../media/image599.png"/><Relationship Id="rId16" Type="http://schemas.openxmlformats.org/officeDocument/2006/relationships/image" Target="../media/image6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3.png"/><Relationship Id="rId11" Type="http://schemas.openxmlformats.org/officeDocument/2006/relationships/image" Target="../media/image608.png"/><Relationship Id="rId5" Type="http://schemas.openxmlformats.org/officeDocument/2006/relationships/image" Target="../media/image602.png"/><Relationship Id="rId15" Type="http://schemas.openxmlformats.org/officeDocument/2006/relationships/image" Target="../media/image611.png"/><Relationship Id="rId10" Type="http://schemas.openxmlformats.org/officeDocument/2006/relationships/image" Target="../media/image607.png"/><Relationship Id="rId4" Type="http://schemas.openxmlformats.org/officeDocument/2006/relationships/image" Target="../media/image601.png"/><Relationship Id="rId9" Type="http://schemas.openxmlformats.org/officeDocument/2006/relationships/image" Target="../media/image606.jpg"/><Relationship Id="rId14" Type="http://schemas.openxmlformats.org/officeDocument/2006/relationships/image" Target="../media/image610.png"/></Relationships>
</file>

<file path=ppt/slides/_rels/slide19.xml.rels><?xml version="1.0" encoding="UTF-8" standalone="yes"?>
<Relationships xmlns="http://schemas.openxmlformats.org/package/2006/relationships"><Relationship Id="rId26" Type="http://schemas.openxmlformats.org/officeDocument/2006/relationships/image" Target="../media/image636.png"/><Relationship Id="rId21" Type="http://schemas.openxmlformats.org/officeDocument/2006/relationships/image" Target="../media/image631.png"/><Relationship Id="rId42" Type="http://schemas.openxmlformats.org/officeDocument/2006/relationships/image" Target="../media/image652.png"/><Relationship Id="rId47" Type="http://schemas.openxmlformats.org/officeDocument/2006/relationships/image" Target="../media/image657.png"/><Relationship Id="rId63" Type="http://schemas.openxmlformats.org/officeDocument/2006/relationships/image" Target="../media/image672.png"/><Relationship Id="rId68" Type="http://schemas.openxmlformats.org/officeDocument/2006/relationships/image" Target="../media/image677.png"/><Relationship Id="rId7" Type="http://schemas.openxmlformats.org/officeDocument/2006/relationships/image" Target="../media/image78.png"/><Relationship Id="rId2" Type="http://schemas.openxmlformats.org/officeDocument/2006/relationships/image" Target="../media/image615.png"/><Relationship Id="rId16" Type="http://schemas.openxmlformats.org/officeDocument/2006/relationships/image" Target="../media/image626.png"/><Relationship Id="rId29" Type="http://schemas.openxmlformats.org/officeDocument/2006/relationships/image" Target="../media/image639.png"/><Relationship Id="rId11" Type="http://schemas.openxmlformats.org/officeDocument/2006/relationships/image" Target="../media/image622.png"/><Relationship Id="rId24" Type="http://schemas.openxmlformats.org/officeDocument/2006/relationships/image" Target="../media/image634.png"/><Relationship Id="rId32" Type="http://schemas.openxmlformats.org/officeDocument/2006/relationships/image" Target="../media/image642.png"/><Relationship Id="rId37" Type="http://schemas.openxmlformats.org/officeDocument/2006/relationships/image" Target="../media/image647.png"/><Relationship Id="rId40" Type="http://schemas.openxmlformats.org/officeDocument/2006/relationships/image" Target="../media/image650.png"/><Relationship Id="rId45" Type="http://schemas.openxmlformats.org/officeDocument/2006/relationships/image" Target="../media/image655.png"/><Relationship Id="rId53" Type="http://schemas.openxmlformats.org/officeDocument/2006/relationships/image" Target="../media/image663.png"/><Relationship Id="rId58" Type="http://schemas.openxmlformats.org/officeDocument/2006/relationships/image" Target="../media/image667.png"/><Relationship Id="rId66" Type="http://schemas.openxmlformats.org/officeDocument/2006/relationships/image" Target="../media/image675.png"/><Relationship Id="rId5" Type="http://schemas.openxmlformats.org/officeDocument/2006/relationships/image" Target="../media/image62.png"/><Relationship Id="rId61" Type="http://schemas.openxmlformats.org/officeDocument/2006/relationships/image" Target="../media/image670.png"/><Relationship Id="rId19" Type="http://schemas.openxmlformats.org/officeDocument/2006/relationships/image" Target="../media/image629.png"/><Relationship Id="rId14" Type="http://schemas.openxmlformats.org/officeDocument/2006/relationships/image" Target="../media/image172.png"/><Relationship Id="rId22" Type="http://schemas.openxmlformats.org/officeDocument/2006/relationships/image" Target="../media/image632.png"/><Relationship Id="rId27" Type="http://schemas.openxmlformats.org/officeDocument/2006/relationships/image" Target="../media/image637.png"/><Relationship Id="rId30" Type="http://schemas.openxmlformats.org/officeDocument/2006/relationships/image" Target="../media/image640.png"/><Relationship Id="rId35" Type="http://schemas.openxmlformats.org/officeDocument/2006/relationships/image" Target="../media/image645.png"/><Relationship Id="rId43" Type="http://schemas.openxmlformats.org/officeDocument/2006/relationships/image" Target="../media/image653.png"/><Relationship Id="rId48" Type="http://schemas.openxmlformats.org/officeDocument/2006/relationships/image" Target="../media/image658.png"/><Relationship Id="rId56" Type="http://schemas.openxmlformats.org/officeDocument/2006/relationships/image" Target="../media/image666.png"/><Relationship Id="rId64" Type="http://schemas.openxmlformats.org/officeDocument/2006/relationships/image" Target="../media/image673.png"/><Relationship Id="rId69" Type="http://schemas.openxmlformats.org/officeDocument/2006/relationships/image" Target="../media/image678.png"/><Relationship Id="rId8" Type="http://schemas.openxmlformats.org/officeDocument/2006/relationships/image" Target="../media/image619.png"/><Relationship Id="rId51" Type="http://schemas.openxmlformats.org/officeDocument/2006/relationships/image" Target="../media/image661.png"/><Relationship Id="rId3" Type="http://schemas.openxmlformats.org/officeDocument/2006/relationships/image" Target="../media/image616.png"/><Relationship Id="rId12" Type="http://schemas.openxmlformats.org/officeDocument/2006/relationships/image" Target="../media/image623.png"/><Relationship Id="rId17" Type="http://schemas.openxmlformats.org/officeDocument/2006/relationships/image" Target="../media/image627.png"/><Relationship Id="rId25" Type="http://schemas.openxmlformats.org/officeDocument/2006/relationships/image" Target="../media/image635.png"/><Relationship Id="rId33" Type="http://schemas.openxmlformats.org/officeDocument/2006/relationships/image" Target="../media/image643.png"/><Relationship Id="rId38" Type="http://schemas.openxmlformats.org/officeDocument/2006/relationships/image" Target="../media/image648.png"/><Relationship Id="rId46" Type="http://schemas.openxmlformats.org/officeDocument/2006/relationships/image" Target="../media/image656.png"/><Relationship Id="rId59" Type="http://schemas.openxmlformats.org/officeDocument/2006/relationships/image" Target="../media/image668.png"/><Relationship Id="rId67" Type="http://schemas.openxmlformats.org/officeDocument/2006/relationships/image" Target="../media/image676.png"/><Relationship Id="rId20" Type="http://schemas.openxmlformats.org/officeDocument/2006/relationships/image" Target="../media/image630.png"/><Relationship Id="rId41" Type="http://schemas.openxmlformats.org/officeDocument/2006/relationships/image" Target="../media/image651.png"/><Relationship Id="rId54" Type="http://schemas.openxmlformats.org/officeDocument/2006/relationships/image" Target="../media/image664.png"/><Relationship Id="rId62" Type="http://schemas.openxmlformats.org/officeDocument/2006/relationships/image" Target="../media/image67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8.png"/><Relationship Id="rId15" Type="http://schemas.openxmlformats.org/officeDocument/2006/relationships/image" Target="../media/image625.png"/><Relationship Id="rId23" Type="http://schemas.openxmlformats.org/officeDocument/2006/relationships/image" Target="../media/image633.png"/><Relationship Id="rId28" Type="http://schemas.openxmlformats.org/officeDocument/2006/relationships/image" Target="../media/image638.png"/><Relationship Id="rId36" Type="http://schemas.openxmlformats.org/officeDocument/2006/relationships/image" Target="../media/image646.png"/><Relationship Id="rId49" Type="http://schemas.openxmlformats.org/officeDocument/2006/relationships/image" Target="../media/image659.png"/><Relationship Id="rId57" Type="http://schemas.openxmlformats.org/officeDocument/2006/relationships/image" Target="../media/image306.png"/><Relationship Id="rId10" Type="http://schemas.openxmlformats.org/officeDocument/2006/relationships/image" Target="../media/image621.png"/><Relationship Id="rId31" Type="http://schemas.openxmlformats.org/officeDocument/2006/relationships/image" Target="../media/image641.png"/><Relationship Id="rId44" Type="http://schemas.openxmlformats.org/officeDocument/2006/relationships/image" Target="../media/image654.png"/><Relationship Id="rId52" Type="http://schemas.openxmlformats.org/officeDocument/2006/relationships/image" Target="../media/image662.png"/><Relationship Id="rId60" Type="http://schemas.openxmlformats.org/officeDocument/2006/relationships/image" Target="../media/image669.png"/><Relationship Id="rId65" Type="http://schemas.openxmlformats.org/officeDocument/2006/relationships/image" Target="../media/image674.png"/><Relationship Id="rId4" Type="http://schemas.openxmlformats.org/officeDocument/2006/relationships/image" Target="../media/image617.png"/><Relationship Id="rId9" Type="http://schemas.openxmlformats.org/officeDocument/2006/relationships/image" Target="../media/image620.png"/><Relationship Id="rId13" Type="http://schemas.openxmlformats.org/officeDocument/2006/relationships/image" Target="../media/image624.png"/><Relationship Id="rId18" Type="http://schemas.openxmlformats.org/officeDocument/2006/relationships/image" Target="../media/image628.png"/><Relationship Id="rId39" Type="http://schemas.openxmlformats.org/officeDocument/2006/relationships/image" Target="../media/image649.png"/><Relationship Id="rId34" Type="http://schemas.openxmlformats.org/officeDocument/2006/relationships/image" Target="../media/image644.png"/><Relationship Id="rId50" Type="http://schemas.openxmlformats.org/officeDocument/2006/relationships/image" Target="../media/image660.png"/><Relationship Id="rId55" Type="http://schemas.openxmlformats.org/officeDocument/2006/relationships/image" Target="../media/image665.png"/></Relationships>
</file>

<file path=ppt/slides/_rels/slide2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8.png"/><Relationship Id="rId18" Type="http://schemas.openxmlformats.org/officeDocument/2006/relationships/image" Target="../media/image693.png"/><Relationship Id="rId26" Type="http://schemas.openxmlformats.org/officeDocument/2006/relationships/image" Target="../media/image701.png"/><Relationship Id="rId39" Type="http://schemas.openxmlformats.org/officeDocument/2006/relationships/image" Target="../media/image713.png"/><Relationship Id="rId21" Type="http://schemas.openxmlformats.org/officeDocument/2006/relationships/image" Target="../media/image696.png"/><Relationship Id="rId34" Type="http://schemas.openxmlformats.org/officeDocument/2006/relationships/image" Target="../media/image708.png"/><Relationship Id="rId42" Type="http://schemas.openxmlformats.org/officeDocument/2006/relationships/image" Target="../media/image716.png"/><Relationship Id="rId47" Type="http://schemas.openxmlformats.org/officeDocument/2006/relationships/image" Target="../media/image718.png"/><Relationship Id="rId50" Type="http://schemas.openxmlformats.org/officeDocument/2006/relationships/image" Target="../media/image721.png"/><Relationship Id="rId7" Type="http://schemas.openxmlformats.org/officeDocument/2006/relationships/image" Target="../media/image683.png"/><Relationship Id="rId2" Type="http://schemas.openxmlformats.org/officeDocument/2006/relationships/image" Target="../media/image679.png"/><Relationship Id="rId16" Type="http://schemas.openxmlformats.org/officeDocument/2006/relationships/image" Target="../media/image691.png"/><Relationship Id="rId29" Type="http://schemas.openxmlformats.org/officeDocument/2006/relationships/image" Target="../media/image704.png"/><Relationship Id="rId11" Type="http://schemas.openxmlformats.org/officeDocument/2006/relationships/image" Target="../media/image686.png"/><Relationship Id="rId24" Type="http://schemas.openxmlformats.org/officeDocument/2006/relationships/image" Target="../media/image699.png"/><Relationship Id="rId32" Type="http://schemas.openxmlformats.org/officeDocument/2006/relationships/image" Target="../media/image706.png"/><Relationship Id="rId37" Type="http://schemas.openxmlformats.org/officeDocument/2006/relationships/image" Target="../media/image711.png"/><Relationship Id="rId40" Type="http://schemas.openxmlformats.org/officeDocument/2006/relationships/image" Target="../media/image714.png"/><Relationship Id="rId45" Type="http://schemas.openxmlformats.org/officeDocument/2006/relationships/image" Target="../media/image62.png"/><Relationship Id="rId5" Type="http://schemas.openxmlformats.org/officeDocument/2006/relationships/image" Target="../media/image172.png"/><Relationship Id="rId15" Type="http://schemas.openxmlformats.org/officeDocument/2006/relationships/image" Target="../media/image690.png"/><Relationship Id="rId23" Type="http://schemas.openxmlformats.org/officeDocument/2006/relationships/image" Target="../media/image698.png"/><Relationship Id="rId28" Type="http://schemas.openxmlformats.org/officeDocument/2006/relationships/image" Target="../media/image703.png"/><Relationship Id="rId36" Type="http://schemas.openxmlformats.org/officeDocument/2006/relationships/image" Target="../media/image710.png"/><Relationship Id="rId49" Type="http://schemas.openxmlformats.org/officeDocument/2006/relationships/image" Target="../media/image720.png"/><Relationship Id="rId10" Type="http://schemas.openxmlformats.org/officeDocument/2006/relationships/image" Target="../media/image685.png"/><Relationship Id="rId19" Type="http://schemas.openxmlformats.org/officeDocument/2006/relationships/image" Target="../media/image694.png"/><Relationship Id="rId31" Type="http://schemas.openxmlformats.org/officeDocument/2006/relationships/image" Target="../media/image705.png"/><Relationship Id="rId44" Type="http://schemas.openxmlformats.org/officeDocument/2006/relationships/image" Target="../media/image717.png"/><Relationship Id="rId4" Type="http://schemas.openxmlformats.org/officeDocument/2006/relationships/image" Target="../media/image681.png"/><Relationship Id="rId9" Type="http://schemas.openxmlformats.org/officeDocument/2006/relationships/image" Target="../media/image684.png"/><Relationship Id="rId14" Type="http://schemas.openxmlformats.org/officeDocument/2006/relationships/image" Target="../media/image689.png"/><Relationship Id="rId22" Type="http://schemas.openxmlformats.org/officeDocument/2006/relationships/image" Target="../media/image697.png"/><Relationship Id="rId27" Type="http://schemas.openxmlformats.org/officeDocument/2006/relationships/image" Target="../media/image702.png"/><Relationship Id="rId30" Type="http://schemas.openxmlformats.org/officeDocument/2006/relationships/image" Target="../media/image306.png"/><Relationship Id="rId35" Type="http://schemas.openxmlformats.org/officeDocument/2006/relationships/image" Target="../media/image709.png"/><Relationship Id="rId43" Type="http://schemas.openxmlformats.org/officeDocument/2006/relationships/image" Target="../media/image361.png"/><Relationship Id="rId48" Type="http://schemas.openxmlformats.org/officeDocument/2006/relationships/image" Target="../media/image719.png"/><Relationship Id="rId8" Type="http://schemas.openxmlformats.org/officeDocument/2006/relationships/image" Target="../media/image629.png"/><Relationship Id="rId51" Type="http://schemas.openxmlformats.org/officeDocument/2006/relationships/image" Target="../media/image425.png"/><Relationship Id="rId3" Type="http://schemas.openxmlformats.org/officeDocument/2006/relationships/image" Target="../media/image680.jpg"/><Relationship Id="rId12" Type="http://schemas.openxmlformats.org/officeDocument/2006/relationships/image" Target="../media/image687.png"/><Relationship Id="rId17" Type="http://schemas.openxmlformats.org/officeDocument/2006/relationships/image" Target="../media/image692.png"/><Relationship Id="rId25" Type="http://schemas.openxmlformats.org/officeDocument/2006/relationships/image" Target="../media/image700.png"/><Relationship Id="rId33" Type="http://schemas.openxmlformats.org/officeDocument/2006/relationships/image" Target="../media/image707.png"/><Relationship Id="rId38" Type="http://schemas.openxmlformats.org/officeDocument/2006/relationships/image" Target="../media/image712.png"/><Relationship Id="rId46" Type="http://schemas.openxmlformats.org/officeDocument/2006/relationships/image" Target="../media/image603.png"/><Relationship Id="rId20" Type="http://schemas.openxmlformats.org/officeDocument/2006/relationships/image" Target="../media/image695.png"/><Relationship Id="rId41" Type="http://schemas.openxmlformats.org/officeDocument/2006/relationships/image" Target="../media/image7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2.png"/></Relationships>
</file>

<file path=ppt/slides/_rels/slide2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688.png"/><Relationship Id="rId18" Type="http://schemas.openxmlformats.org/officeDocument/2006/relationships/image" Target="../media/image735.png"/><Relationship Id="rId26" Type="http://schemas.openxmlformats.org/officeDocument/2006/relationships/image" Target="../media/image743.png"/><Relationship Id="rId39" Type="http://schemas.openxmlformats.org/officeDocument/2006/relationships/image" Target="../media/image754.png"/><Relationship Id="rId21" Type="http://schemas.openxmlformats.org/officeDocument/2006/relationships/image" Target="../media/image738.png"/><Relationship Id="rId34" Type="http://schemas.openxmlformats.org/officeDocument/2006/relationships/image" Target="../media/image306.png"/><Relationship Id="rId42" Type="http://schemas.openxmlformats.org/officeDocument/2006/relationships/image" Target="../media/image757.png"/><Relationship Id="rId47" Type="http://schemas.openxmlformats.org/officeDocument/2006/relationships/image" Target="../media/image762.png"/><Relationship Id="rId50" Type="http://schemas.openxmlformats.org/officeDocument/2006/relationships/image" Target="../media/image765.png"/><Relationship Id="rId7" Type="http://schemas.openxmlformats.org/officeDocument/2006/relationships/image" Target="../media/image726.png"/><Relationship Id="rId2" Type="http://schemas.openxmlformats.org/officeDocument/2006/relationships/image" Target="../media/image722.png"/><Relationship Id="rId16" Type="http://schemas.openxmlformats.org/officeDocument/2006/relationships/image" Target="../media/image733.png"/><Relationship Id="rId29" Type="http://schemas.openxmlformats.org/officeDocument/2006/relationships/image" Target="../media/image746.png"/><Relationship Id="rId11" Type="http://schemas.openxmlformats.org/officeDocument/2006/relationships/image" Target="../media/image729.png"/><Relationship Id="rId24" Type="http://schemas.openxmlformats.org/officeDocument/2006/relationships/image" Target="../media/image741.png"/><Relationship Id="rId32" Type="http://schemas.openxmlformats.org/officeDocument/2006/relationships/image" Target="../media/image172.png"/><Relationship Id="rId37" Type="http://schemas.openxmlformats.org/officeDocument/2006/relationships/image" Target="../media/image752.png"/><Relationship Id="rId40" Type="http://schemas.openxmlformats.org/officeDocument/2006/relationships/image" Target="../media/image755.png"/><Relationship Id="rId45" Type="http://schemas.openxmlformats.org/officeDocument/2006/relationships/image" Target="../media/image760.png"/><Relationship Id="rId5" Type="http://schemas.openxmlformats.org/officeDocument/2006/relationships/image" Target="../media/image724.png"/><Relationship Id="rId15" Type="http://schemas.openxmlformats.org/officeDocument/2006/relationships/image" Target="../media/image732.png"/><Relationship Id="rId23" Type="http://schemas.openxmlformats.org/officeDocument/2006/relationships/image" Target="../media/image740.png"/><Relationship Id="rId28" Type="http://schemas.openxmlformats.org/officeDocument/2006/relationships/image" Target="../media/image745.jpg"/><Relationship Id="rId36" Type="http://schemas.openxmlformats.org/officeDocument/2006/relationships/image" Target="../media/image751.png"/><Relationship Id="rId49" Type="http://schemas.openxmlformats.org/officeDocument/2006/relationships/image" Target="../media/image764.png"/><Relationship Id="rId10" Type="http://schemas.openxmlformats.org/officeDocument/2006/relationships/image" Target="../media/image728.png"/><Relationship Id="rId19" Type="http://schemas.openxmlformats.org/officeDocument/2006/relationships/image" Target="../media/image736.png"/><Relationship Id="rId31" Type="http://schemas.openxmlformats.org/officeDocument/2006/relationships/image" Target="../media/image748.png"/><Relationship Id="rId44" Type="http://schemas.openxmlformats.org/officeDocument/2006/relationships/image" Target="../media/image759.png"/><Relationship Id="rId52" Type="http://schemas.openxmlformats.org/officeDocument/2006/relationships/image" Target="../media/image766.png"/><Relationship Id="rId4" Type="http://schemas.openxmlformats.org/officeDocument/2006/relationships/image" Target="../media/image723.png"/><Relationship Id="rId9" Type="http://schemas.openxmlformats.org/officeDocument/2006/relationships/image" Target="../media/image629.png"/><Relationship Id="rId14" Type="http://schemas.openxmlformats.org/officeDocument/2006/relationships/image" Target="../media/image731.png"/><Relationship Id="rId22" Type="http://schemas.openxmlformats.org/officeDocument/2006/relationships/image" Target="../media/image739.png"/><Relationship Id="rId27" Type="http://schemas.openxmlformats.org/officeDocument/2006/relationships/image" Target="../media/image744.png"/><Relationship Id="rId30" Type="http://schemas.openxmlformats.org/officeDocument/2006/relationships/image" Target="../media/image747.png"/><Relationship Id="rId35" Type="http://schemas.openxmlformats.org/officeDocument/2006/relationships/image" Target="../media/image750.png"/><Relationship Id="rId43" Type="http://schemas.openxmlformats.org/officeDocument/2006/relationships/image" Target="../media/image758.png"/><Relationship Id="rId48" Type="http://schemas.openxmlformats.org/officeDocument/2006/relationships/image" Target="../media/image763.png"/><Relationship Id="rId8" Type="http://schemas.openxmlformats.org/officeDocument/2006/relationships/image" Target="../media/image727.png"/><Relationship Id="rId51" Type="http://schemas.openxmlformats.org/officeDocument/2006/relationships/image" Target="../media/image85.png"/><Relationship Id="rId3" Type="http://schemas.openxmlformats.org/officeDocument/2006/relationships/image" Target="../media/image603.png"/><Relationship Id="rId12" Type="http://schemas.openxmlformats.org/officeDocument/2006/relationships/image" Target="../media/image730.png"/><Relationship Id="rId17" Type="http://schemas.openxmlformats.org/officeDocument/2006/relationships/image" Target="../media/image734.png"/><Relationship Id="rId25" Type="http://schemas.openxmlformats.org/officeDocument/2006/relationships/image" Target="../media/image742.png"/><Relationship Id="rId33" Type="http://schemas.openxmlformats.org/officeDocument/2006/relationships/image" Target="../media/image749.png"/><Relationship Id="rId38" Type="http://schemas.openxmlformats.org/officeDocument/2006/relationships/image" Target="../media/image753.png"/><Relationship Id="rId46" Type="http://schemas.openxmlformats.org/officeDocument/2006/relationships/image" Target="../media/image761.png"/><Relationship Id="rId20" Type="http://schemas.openxmlformats.org/officeDocument/2006/relationships/image" Target="../media/image737.png"/><Relationship Id="rId41" Type="http://schemas.openxmlformats.org/officeDocument/2006/relationships/image" Target="../media/image7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5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2.png"/><Relationship Id="rId13" Type="http://schemas.openxmlformats.org/officeDocument/2006/relationships/image" Target="../media/image775.png"/><Relationship Id="rId18" Type="http://schemas.openxmlformats.org/officeDocument/2006/relationships/image" Target="../media/image779.png"/><Relationship Id="rId3" Type="http://schemas.openxmlformats.org/officeDocument/2006/relationships/image" Target="../media/image768.png"/><Relationship Id="rId21" Type="http://schemas.openxmlformats.org/officeDocument/2006/relationships/image" Target="../media/image782.png"/><Relationship Id="rId7" Type="http://schemas.openxmlformats.org/officeDocument/2006/relationships/image" Target="../media/image771.png"/><Relationship Id="rId12" Type="http://schemas.openxmlformats.org/officeDocument/2006/relationships/image" Target="../media/image774.png"/><Relationship Id="rId17" Type="http://schemas.openxmlformats.org/officeDocument/2006/relationships/image" Target="../media/image778.png"/><Relationship Id="rId2" Type="http://schemas.openxmlformats.org/officeDocument/2006/relationships/image" Target="../media/image767.png"/><Relationship Id="rId16" Type="http://schemas.openxmlformats.org/officeDocument/2006/relationships/image" Target="../media/image777.png"/><Relationship Id="rId20" Type="http://schemas.openxmlformats.org/officeDocument/2006/relationships/image" Target="../media/image78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70.png"/><Relationship Id="rId11" Type="http://schemas.openxmlformats.org/officeDocument/2006/relationships/image" Target="../media/image306.png"/><Relationship Id="rId5" Type="http://schemas.openxmlformats.org/officeDocument/2006/relationships/image" Target="../media/image376.png"/><Relationship Id="rId15" Type="http://schemas.openxmlformats.org/officeDocument/2006/relationships/image" Target="../media/image594.png"/><Relationship Id="rId23" Type="http://schemas.openxmlformats.org/officeDocument/2006/relationships/image" Target="../media/image78.png"/><Relationship Id="rId10" Type="http://schemas.openxmlformats.org/officeDocument/2006/relationships/image" Target="../media/image773.png"/><Relationship Id="rId19" Type="http://schemas.openxmlformats.org/officeDocument/2006/relationships/image" Target="../media/image780.png"/><Relationship Id="rId4" Type="http://schemas.openxmlformats.org/officeDocument/2006/relationships/image" Target="../media/image769.png"/><Relationship Id="rId9" Type="http://schemas.openxmlformats.org/officeDocument/2006/relationships/image" Target="../media/image172.png"/><Relationship Id="rId14" Type="http://schemas.openxmlformats.org/officeDocument/2006/relationships/image" Target="../media/image776.png"/><Relationship Id="rId22" Type="http://schemas.openxmlformats.org/officeDocument/2006/relationships/image" Target="../media/image783.png"/></Relationships>
</file>

<file path=ppt/slides/_rels/slide23.xml.rels><?xml version="1.0" encoding="UTF-8" standalone="yes"?>
<Relationships xmlns="http://schemas.openxmlformats.org/package/2006/relationships"><Relationship Id="rId26" Type="http://schemas.openxmlformats.org/officeDocument/2006/relationships/image" Target="../media/image806.png"/><Relationship Id="rId21" Type="http://schemas.openxmlformats.org/officeDocument/2006/relationships/image" Target="../media/image801.png"/><Relationship Id="rId42" Type="http://schemas.openxmlformats.org/officeDocument/2006/relationships/image" Target="../media/image821.png"/><Relationship Id="rId47" Type="http://schemas.openxmlformats.org/officeDocument/2006/relationships/image" Target="../media/image826.png"/><Relationship Id="rId63" Type="http://schemas.openxmlformats.org/officeDocument/2006/relationships/image" Target="../media/image841.png"/><Relationship Id="rId68" Type="http://schemas.openxmlformats.org/officeDocument/2006/relationships/image" Target="../media/image846.png"/><Relationship Id="rId16" Type="http://schemas.openxmlformats.org/officeDocument/2006/relationships/image" Target="../media/image796.png"/><Relationship Id="rId11" Type="http://schemas.openxmlformats.org/officeDocument/2006/relationships/image" Target="../media/image792.png"/><Relationship Id="rId24" Type="http://schemas.openxmlformats.org/officeDocument/2006/relationships/image" Target="../media/image804.png"/><Relationship Id="rId32" Type="http://schemas.openxmlformats.org/officeDocument/2006/relationships/image" Target="../media/image306.png"/><Relationship Id="rId37" Type="http://schemas.openxmlformats.org/officeDocument/2006/relationships/image" Target="../media/image816.png"/><Relationship Id="rId40" Type="http://schemas.openxmlformats.org/officeDocument/2006/relationships/image" Target="../media/image819.png"/><Relationship Id="rId45" Type="http://schemas.openxmlformats.org/officeDocument/2006/relationships/image" Target="../media/image824.png"/><Relationship Id="rId53" Type="http://schemas.openxmlformats.org/officeDocument/2006/relationships/image" Target="../media/image832.png"/><Relationship Id="rId58" Type="http://schemas.openxmlformats.org/officeDocument/2006/relationships/image" Target="../media/image837.png"/><Relationship Id="rId66" Type="http://schemas.openxmlformats.org/officeDocument/2006/relationships/image" Target="../media/image844.png"/><Relationship Id="rId74" Type="http://schemas.openxmlformats.org/officeDocument/2006/relationships/image" Target="../media/image852.png"/><Relationship Id="rId5" Type="http://schemas.openxmlformats.org/officeDocument/2006/relationships/image" Target="../media/image787.png"/><Relationship Id="rId61" Type="http://schemas.openxmlformats.org/officeDocument/2006/relationships/image" Target="../media/image840.png"/><Relationship Id="rId19" Type="http://schemas.openxmlformats.org/officeDocument/2006/relationships/image" Target="../media/image799.png"/><Relationship Id="rId14" Type="http://schemas.openxmlformats.org/officeDocument/2006/relationships/image" Target="../media/image795.png"/><Relationship Id="rId22" Type="http://schemas.openxmlformats.org/officeDocument/2006/relationships/image" Target="../media/image802.png"/><Relationship Id="rId27" Type="http://schemas.openxmlformats.org/officeDocument/2006/relationships/image" Target="../media/image807.png"/><Relationship Id="rId30" Type="http://schemas.openxmlformats.org/officeDocument/2006/relationships/image" Target="../media/image810.png"/><Relationship Id="rId35" Type="http://schemas.openxmlformats.org/officeDocument/2006/relationships/image" Target="../media/image814.png"/><Relationship Id="rId43" Type="http://schemas.openxmlformats.org/officeDocument/2006/relationships/image" Target="../media/image822.png"/><Relationship Id="rId48" Type="http://schemas.openxmlformats.org/officeDocument/2006/relationships/image" Target="../media/image827.png"/><Relationship Id="rId56" Type="http://schemas.openxmlformats.org/officeDocument/2006/relationships/image" Target="../media/image835.png"/><Relationship Id="rId64" Type="http://schemas.openxmlformats.org/officeDocument/2006/relationships/image" Target="../media/image842.png"/><Relationship Id="rId69" Type="http://schemas.openxmlformats.org/officeDocument/2006/relationships/image" Target="../media/image847.png"/><Relationship Id="rId77" Type="http://schemas.openxmlformats.org/officeDocument/2006/relationships/image" Target="../media/image855.png"/><Relationship Id="rId8" Type="http://schemas.openxmlformats.org/officeDocument/2006/relationships/image" Target="../media/image789.png"/><Relationship Id="rId51" Type="http://schemas.openxmlformats.org/officeDocument/2006/relationships/image" Target="../media/image830.png"/><Relationship Id="rId72" Type="http://schemas.openxmlformats.org/officeDocument/2006/relationships/image" Target="../media/image850.png"/><Relationship Id="rId3" Type="http://schemas.openxmlformats.org/officeDocument/2006/relationships/image" Target="../media/image785.png"/><Relationship Id="rId12" Type="http://schemas.openxmlformats.org/officeDocument/2006/relationships/image" Target="../media/image793.png"/><Relationship Id="rId17" Type="http://schemas.openxmlformats.org/officeDocument/2006/relationships/image" Target="../media/image797.png"/><Relationship Id="rId25" Type="http://schemas.openxmlformats.org/officeDocument/2006/relationships/image" Target="../media/image805.png"/><Relationship Id="rId33" Type="http://schemas.openxmlformats.org/officeDocument/2006/relationships/image" Target="../media/image812.png"/><Relationship Id="rId38" Type="http://schemas.openxmlformats.org/officeDocument/2006/relationships/image" Target="../media/image817.png"/><Relationship Id="rId46" Type="http://schemas.openxmlformats.org/officeDocument/2006/relationships/image" Target="../media/image825.png"/><Relationship Id="rId59" Type="http://schemas.openxmlformats.org/officeDocument/2006/relationships/image" Target="../media/image838.png"/><Relationship Id="rId67" Type="http://schemas.openxmlformats.org/officeDocument/2006/relationships/image" Target="../media/image845.png"/><Relationship Id="rId20" Type="http://schemas.openxmlformats.org/officeDocument/2006/relationships/image" Target="../media/image800.png"/><Relationship Id="rId41" Type="http://schemas.openxmlformats.org/officeDocument/2006/relationships/image" Target="../media/image820.png"/><Relationship Id="rId54" Type="http://schemas.openxmlformats.org/officeDocument/2006/relationships/image" Target="../media/image833.png"/><Relationship Id="rId62" Type="http://schemas.openxmlformats.org/officeDocument/2006/relationships/image" Target="../media/image44.png"/><Relationship Id="rId70" Type="http://schemas.openxmlformats.org/officeDocument/2006/relationships/image" Target="../media/image848.png"/><Relationship Id="rId75" Type="http://schemas.openxmlformats.org/officeDocument/2006/relationships/image" Target="../media/image85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29.png"/><Relationship Id="rId15" Type="http://schemas.openxmlformats.org/officeDocument/2006/relationships/image" Target="../media/image172.png"/><Relationship Id="rId23" Type="http://schemas.openxmlformats.org/officeDocument/2006/relationships/image" Target="../media/image803.png"/><Relationship Id="rId28" Type="http://schemas.openxmlformats.org/officeDocument/2006/relationships/image" Target="../media/image808.png"/><Relationship Id="rId36" Type="http://schemas.openxmlformats.org/officeDocument/2006/relationships/image" Target="../media/image815.png"/><Relationship Id="rId49" Type="http://schemas.openxmlformats.org/officeDocument/2006/relationships/image" Target="../media/image828.png"/><Relationship Id="rId57" Type="http://schemas.openxmlformats.org/officeDocument/2006/relationships/image" Target="../media/image836.png"/><Relationship Id="rId10" Type="http://schemas.openxmlformats.org/officeDocument/2006/relationships/image" Target="../media/image791.png"/><Relationship Id="rId31" Type="http://schemas.openxmlformats.org/officeDocument/2006/relationships/image" Target="../media/image811.png"/><Relationship Id="rId44" Type="http://schemas.openxmlformats.org/officeDocument/2006/relationships/image" Target="../media/image823.png"/><Relationship Id="rId52" Type="http://schemas.openxmlformats.org/officeDocument/2006/relationships/image" Target="../media/image831.png"/><Relationship Id="rId60" Type="http://schemas.openxmlformats.org/officeDocument/2006/relationships/image" Target="../media/image839.png"/><Relationship Id="rId65" Type="http://schemas.openxmlformats.org/officeDocument/2006/relationships/image" Target="../media/image843.png"/><Relationship Id="rId73" Type="http://schemas.openxmlformats.org/officeDocument/2006/relationships/image" Target="../media/image851.png"/><Relationship Id="rId4" Type="http://schemas.openxmlformats.org/officeDocument/2006/relationships/image" Target="../media/image786.png"/><Relationship Id="rId9" Type="http://schemas.openxmlformats.org/officeDocument/2006/relationships/image" Target="../media/image790.png"/><Relationship Id="rId13" Type="http://schemas.openxmlformats.org/officeDocument/2006/relationships/image" Target="../media/image794.png"/><Relationship Id="rId18" Type="http://schemas.openxmlformats.org/officeDocument/2006/relationships/image" Target="../media/image798.png"/><Relationship Id="rId39" Type="http://schemas.openxmlformats.org/officeDocument/2006/relationships/image" Target="../media/image818.png"/><Relationship Id="rId34" Type="http://schemas.openxmlformats.org/officeDocument/2006/relationships/image" Target="../media/image813.png"/><Relationship Id="rId50" Type="http://schemas.openxmlformats.org/officeDocument/2006/relationships/image" Target="../media/image829.png"/><Relationship Id="rId55" Type="http://schemas.openxmlformats.org/officeDocument/2006/relationships/image" Target="../media/image834.png"/><Relationship Id="rId76" Type="http://schemas.openxmlformats.org/officeDocument/2006/relationships/image" Target="../media/image854.png"/><Relationship Id="rId7" Type="http://schemas.openxmlformats.org/officeDocument/2006/relationships/image" Target="../media/image788.png"/><Relationship Id="rId71" Type="http://schemas.openxmlformats.org/officeDocument/2006/relationships/image" Target="../media/image849.png"/><Relationship Id="rId2" Type="http://schemas.openxmlformats.org/officeDocument/2006/relationships/image" Target="../media/image784.png"/><Relationship Id="rId29" Type="http://schemas.openxmlformats.org/officeDocument/2006/relationships/image" Target="../media/image80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1.png"/><Relationship Id="rId13" Type="http://schemas.openxmlformats.org/officeDocument/2006/relationships/image" Target="../media/image865.png"/><Relationship Id="rId3" Type="http://schemas.openxmlformats.org/officeDocument/2006/relationships/image" Target="../media/image857.png"/><Relationship Id="rId7" Type="http://schemas.openxmlformats.org/officeDocument/2006/relationships/image" Target="../media/image62.png"/><Relationship Id="rId12" Type="http://schemas.openxmlformats.org/officeDocument/2006/relationships/image" Target="../media/image864.png"/><Relationship Id="rId2" Type="http://schemas.openxmlformats.org/officeDocument/2006/relationships/image" Target="../media/image8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0.png"/><Relationship Id="rId11" Type="http://schemas.openxmlformats.org/officeDocument/2006/relationships/image" Target="../media/image85.png"/><Relationship Id="rId5" Type="http://schemas.openxmlformats.org/officeDocument/2006/relationships/image" Target="../media/image859.png"/><Relationship Id="rId10" Type="http://schemas.openxmlformats.org/officeDocument/2006/relationships/image" Target="../media/image863.png"/><Relationship Id="rId4" Type="http://schemas.openxmlformats.org/officeDocument/2006/relationships/image" Target="../media/image858.png"/><Relationship Id="rId9" Type="http://schemas.openxmlformats.org/officeDocument/2006/relationships/image" Target="../media/image862.png"/></Relationships>
</file>

<file path=ppt/slides/_rels/slide2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75.png"/><Relationship Id="rId18" Type="http://schemas.openxmlformats.org/officeDocument/2006/relationships/image" Target="../media/image879.png"/><Relationship Id="rId26" Type="http://schemas.openxmlformats.org/officeDocument/2006/relationships/image" Target="../media/image887.png"/><Relationship Id="rId3" Type="http://schemas.openxmlformats.org/officeDocument/2006/relationships/image" Target="../media/image867.png"/><Relationship Id="rId21" Type="http://schemas.openxmlformats.org/officeDocument/2006/relationships/image" Target="../media/image882.png"/><Relationship Id="rId34" Type="http://schemas.openxmlformats.org/officeDocument/2006/relationships/image" Target="../media/image895.png"/><Relationship Id="rId7" Type="http://schemas.openxmlformats.org/officeDocument/2006/relationships/image" Target="../media/image870.png"/><Relationship Id="rId12" Type="http://schemas.openxmlformats.org/officeDocument/2006/relationships/image" Target="../media/image134.png"/><Relationship Id="rId17" Type="http://schemas.openxmlformats.org/officeDocument/2006/relationships/image" Target="../media/image878.png"/><Relationship Id="rId25" Type="http://schemas.openxmlformats.org/officeDocument/2006/relationships/image" Target="../media/image886.png"/><Relationship Id="rId33" Type="http://schemas.openxmlformats.org/officeDocument/2006/relationships/image" Target="../media/image894.png"/><Relationship Id="rId2" Type="http://schemas.openxmlformats.org/officeDocument/2006/relationships/image" Target="../media/image866.jpg"/><Relationship Id="rId16" Type="http://schemas.openxmlformats.org/officeDocument/2006/relationships/image" Target="../media/image877.png"/><Relationship Id="rId20" Type="http://schemas.openxmlformats.org/officeDocument/2006/relationships/image" Target="../media/image881.png"/><Relationship Id="rId29" Type="http://schemas.openxmlformats.org/officeDocument/2006/relationships/image" Target="../media/image8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4.png"/><Relationship Id="rId24" Type="http://schemas.openxmlformats.org/officeDocument/2006/relationships/image" Target="../media/image885.png"/><Relationship Id="rId32" Type="http://schemas.openxmlformats.org/officeDocument/2006/relationships/image" Target="../media/image893.png"/><Relationship Id="rId5" Type="http://schemas.openxmlformats.org/officeDocument/2006/relationships/image" Target="../media/image869.png"/><Relationship Id="rId15" Type="http://schemas.openxmlformats.org/officeDocument/2006/relationships/image" Target="../media/image102.png"/><Relationship Id="rId23" Type="http://schemas.openxmlformats.org/officeDocument/2006/relationships/image" Target="../media/image884.png"/><Relationship Id="rId28" Type="http://schemas.openxmlformats.org/officeDocument/2006/relationships/image" Target="../media/image889.png"/><Relationship Id="rId10" Type="http://schemas.openxmlformats.org/officeDocument/2006/relationships/image" Target="../media/image873.png"/><Relationship Id="rId19" Type="http://schemas.openxmlformats.org/officeDocument/2006/relationships/image" Target="../media/image880.png"/><Relationship Id="rId31" Type="http://schemas.openxmlformats.org/officeDocument/2006/relationships/image" Target="../media/image892.png"/><Relationship Id="rId4" Type="http://schemas.openxmlformats.org/officeDocument/2006/relationships/image" Target="../media/image868.png"/><Relationship Id="rId9" Type="http://schemas.openxmlformats.org/officeDocument/2006/relationships/image" Target="../media/image872.png"/><Relationship Id="rId14" Type="http://schemas.openxmlformats.org/officeDocument/2006/relationships/image" Target="../media/image876.png"/><Relationship Id="rId22" Type="http://schemas.openxmlformats.org/officeDocument/2006/relationships/image" Target="../media/image883.png"/><Relationship Id="rId27" Type="http://schemas.openxmlformats.org/officeDocument/2006/relationships/image" Target="../media/image888.png"/><Relationship Id="rId30" Type="http://schemas.openxmlformats.org/officeDocument/2006/relationships/image" Target="../media/image891.png"/><Relationship Id="rId35" Type="http://schemas.openxmlformats.org/officeDocument/2006/relationships/image" Target="../media/image896.png"/><Relationship Id="rId8" Type="http://schemas.openxmlformats.org/officeDocument/2006/relationships/image" Target="../media/image87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6.png"/><Relationship Id="rId13" Type="http://schemas.openxmlformats.org/officeDocument/2006/relationships/image" Target="../media/image905.png"/><Relationship Id="rId18" Type="http://schemas.openxmlformats.org/officeDocument/2006/relationships/image" Target="../media/image909.png"/><Relationship Id="rId3" Type="http://schemas.openxmlformats.org/officeDocument/2006/relationships/image" Target="../media/image898.png"/><Relationship Id="rId7" Type="http://schemas.openxmlformats.org/officeDocument/2006/relationships/image" Target="../media/image901.png"/><Relationship Id="rId12" Type="http://schemas.openxmlformats.org/officeDocument/2006/relationships/image" Target="../media/image904.png"/><Relationship Id="rId17" Type="http://schemas.openxmlformats.org/officeDocument/2006/relationships/image" Target="../media/image908.png"/><Relationship Id="rId2" Type="http://schemas.openxmlformats.org/officeDocument/2006/relationships/image" Target="../media/image897.jpg"/><Relationship Id="rId16" Type="http://schemas.openxmlformats.org/officeDocument/2006/relationships/image" Target="../media/image8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0.png"/><Relationship Id="rId11" Type="http://schemas.openxmlformats.org/officeDocument/2006/relationships/image" Target="../media/image903.png"/><Relationship Id="rId5" Type="http://schemas.openxmlformats.org/officeDocument/2006/relationships/image" Target="../media/image85.png"/><Relationship Id="rId15" Type="http://schemas.openxmlformats.org/officeDocument/2006/relationships/image" Target="../media/image907.png"/><Relationship Id="rId10" Type="http://schemas.openxmlformats.org/officeDocument/2006/relationships/image" Target="../media/image437.png"/><Relationship Id="rId4" Type="http://schemas.openxmlformats.org/officeDocument/2006/relationships/image" Target="../media/image899.png"/><Relationship Id="rId9" Type="http://schemas.openxmlformats.org/officeDocument/2006/relationships/image" Target="../media/image902.png"/><Relationship Id="rId14" Type="http://schemas.openxmlformats.org/officeDocument/2006/relationships/image" Target="../media/image906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5.png"/><Relationship Id="rId3" Type="http://schemas.openxmlformats.org/officeDocument/2006/relationships/image" Target="../media/image911.png"/><Relationship Id="rId7" Type="http://schemas.openxmlformats.org/officeDocument/2006/relationships/image" Target="../media/image914.png"/><Relationship Id="rId2" Type="http://schemas.openxmlformats.org/officeDocument/2006/relationships/image" Target="../media/image910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69.png"/><Relationship Id="rId5" Type="http://schemas.openxmlformats.org/officeDocument/2006/relationships/image" Target="../media/image913.png"/><Relationship Id="rId4" Type="http://schemas.openxmlformats.org/officeDocument/2006/relationships/image" Target="../media/image9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050"/>
            <a:ext cx="9140825" cy="5195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37" y="0"/>
            <a:ext cx="8904287" cy="514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449951"/>
            <a:ext cx="6410325" cy="303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0325" y="5678487"/>
            <a:ext cx="2730500" cy="103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915025"/>
            <a:ext cx="7594600" cy="5222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4600" y="5876925"/>
            <a:ext cx="1546225" cy="160655"/>
          </a:xfrm>
          <a:custGeom>
            <a:avLst/>
            <a:gdLst/>
            <a:ahLst/>
            <a:cxnLst/>
            <a:rect l="l" t="t" r="r" b="b"/>
            <a:pathLst>
              <a:path w="1546225" h="160654">
                <a:moveTo>
                  <a:pt x="1546225" y="0"/>
                </a:moveTo>
                <a:lnTo>
                  <a:pt x="0" y="38100"/>
                </a:lnTo>
                <a:lnTo>
                  <a:pt x="0" y="160337"/>
                </a:lnTo>
                <a:lnTo>
                  <a:pt x="1546225" y="76200"/>
                </a:lnTo>
                <a:lnTo>
                  <a:pt x="1546225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5226" y="6056312"/>
            <a:ext cx="3395979" cy="314325"/>
          </a:xfrm>
          <a:custGeom>
            <a:avLst/>
            <a:gdLst/>
            <a:ahLst/>
            <a:cxnLst/>
            <a:rect l="l" t="t" r="r" b="b"/>
            <a:pathLst>
              <a:path w="3395979" h="314325">
                <a:moveTo>
                  <a:pt x="3395599" y="0"/>
                </a:moveTo>
                <a:lnTo>
                  <a:pt x="0" y="247650"/>
                </a:lnTo>
                <a:lnTo>
                  <a:pt x="0" y="314325"/>
                </a:lnTo>
                <a:lnTo>
                  <a:pt x="3395599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03962"/>
            <a:ext cx="5745226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051" y="6418262"/>
            <a:ext cx="3990975" cy="438150"/>
          </a:xfrm>
          <a:custGeom>
            <a:avLst/>
            <a:gdLst/>
            <a:ahLst/>
            <a:cxnLst/>
            <a:rect l="l" t="t" r="r" b="b"/>
            <a:pathLst>
              <a:path w="3990975" h="438150">
                <a:moveTo>
                  <a:pt x="3583431" y="0"/>
                </a:moveTo>
                <a:lnTo>
                  <a:pt x="0" y="438150"/>
                </a:lnTo>
                <a:lnTo>
                  <a:pt x="3459733" y="438150"/>
                </a:lnTo>
                <a:lnTo>
                  <a:pt x="3990975" y="323850"/>
                </a:lnTo>
                <a:lnTo>
                  <a:pt x="3583431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11975" y="6142037"/>
            <a:ext cx="2228850" cy="600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5125" y="5002148"/>
            <a:ext cx="1155700" cy="381635"/>
          </a:xfrm>
          <a:custGeom>
            <a:avLst/>
            <a:gdLst/>
            <a:ahLst/>
            <a:cxnLst/>
            <a:rect l="l" t="t" r="r" b="b"/>
            <a:pathLst>
              <a:path w="1155700" h="381635">
                <a:moveTo>
                  <a:pt x="0" y="0"/>
                </a:moveTo>
                <a:lnTo>
                  <a:pt x="0" y="9525"/>
                </a:lnTo>
                <a:lnTo>
                  <a:pt x="1155700" y="381126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359025"/>
            <a:ext cx="7985125" cy="265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125" y="4840223"/>
            <a:ext cx="1155700" cy="5049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54150"/>
            <a:ext cx="7985125" cy="3471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1725" y="0"/>
            <a:ext cx="5014976" cy="4325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8126" y="4289425"/>
            <a:ext cx="512699" cy="474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4801" y="4108450"/>
            <a:ext cx="446405" cy="532130"/>
          </a:xfrm>
          <a:custGeom>
            <a:avLst/>
            <a:gdLst/>
            <a:ahLst/>
            <a:cxnLst/>
            <a:rect l="l" t="t" r="r" b="b"/>
            <a:pathLst>
              <a:path w="446404" h="532129">
                <a:moveTo>
                  <a:pt x="152400" y="0"/>
                </a:moveTo>
                <a:lnTo>
                  <a:pt x="0" y="142875"/>
                </a:lnTo>
                <a:lnTo>
                  <a:pt x="446024" y="531749"/>
                </a:lnTo>
                <a:lnTo>
                  <a:pt x="446024" y="274574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25" y="0"/>
            <a:ext cx="4951476" cy="42513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40300" y="0"/>
            <a:ext cx="3990975" cy="40227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200" y="0"/>
            <a:ext cx="3489325" cy="3937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7475" y="3927475"/>
            <a:ext cx="133350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4826" y="1349375"/>
            <a:ext cx="246379" cy="819150"/>
          </a:xfrm>
          <a:custGeom>
            <a:avLst/>
            <a:gdLst/>
            <a:ahLst/>
            <a:cxnLst/>
            <a:rect l="l" t="t" r="r" b="b"/>
            <a:pathLst>
              <a:path w="246379" h="819150">
                <a:moveTo>
                  <a:pt x="122174" y="0"/>
                </a:moveTo>
                <a:lnTo>
                  <a:pt x="0" y="304800"/>
                </a:lnTo>
                <a:lnTo>
                  <a:pt x="245999" y="819150"/>
                </a:lnTo>
                <a:lnTo>
                  <a:pt x="245999" y="323850"/>
                </a:lnTo>
                <a:lnTo>
                  <a:pt x="122174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426" y="0"/>
            <a:ext cx="909574" cy="16541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0026" y="0"/>
            <a:ext cx="541274" cy="1263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45575" y="1036700"/>
            <a:ext cx="95250" cy="494030"/>
          </a:xfrm>
          <a:custGeom>
            <a:avLst/>
            <a:gdLst/>
            <a:ahLst/>
            <a:cxnLst/>
            <a:rect l="l" t="t" r="r" b="b"/>
            <a:pathLst>
              <a:path w="95250" h="494030">
                <a:moveTo>
                  <a:pt x="85725" y="0"/>
                </a:moveTo>
                <a:lnTo>
                  <a:pt x="0" y="227837"/>
                </a:lnTo>
                <a:lnTo>
                  <a:pt x="95250" y="493649"/>
                </a:lnTo>
                <a:lnTo>
                  <a:pt x="95250" y="9398"/>
                </a:lnTo>
                <a:lnTo>
                  <a:pt x="85725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75" y="2541651"/>
            <a:ext cx="9131300" cy="2959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5" y="3416300"/>
            <a:ext cx="9131300" cy="21225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5" y="5043423"/>
            <a:ext cx="9131300" cy="6572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9051" y="0"/>
            <a:ext cx="7075424" cy="50434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2151" y="0"/>
            <a:ext cx="3862324" cy="41497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70625" y="0"/>
            <a:ext cx="2863850" cy="3911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73976" y="0"/>
            <a:ext cx="1960499" cy="32924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725" y="0"/>
            <a:ext cx="1682750" cy="30734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07401" y="0"/>
            <a:ext cx="1227074" cy="23606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590800"/>
            <a:ext cx="5826125" cy="20843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8025" y="4436998"/>
            <a:ext cx="3352800" cy="11033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9D5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514600" y="2296667"/>
            <a:ext cx="2235707" cy="4998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41876" y="2296667"/>
            <a:ext cx="495300" cy="4998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428744" y="2296667"/>
            <a:ext cx="745236" cy="4998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765547" y="2296667"/>
            <a:ext cx="1659636" cy="49987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016752" y="2296667"/>
            <a:ext cx="493775" cy="4998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102096" y="2296667"/>
            <a:ext cx="864107" cy="49987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685544" y="2662427"/>
            <a:ext cx="2084832" cy="499872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361944" y="2662427"/>
            <a:ext cx="490727" cy="49987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444240" y="2662427"/>
            <a:ext cx="882396" cy="49987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918203" y="2662427"/>
            <a:ext cx="1661160" cy="49987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170932" y="2662427"/>
            <a:ext cx="492251" cy="4998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54752" y="2662427"/>
            <a:ext cx="880872" cy="49987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727191" y="2662427"/>
            <a:ext cx="1905000" cy="49987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23759" y="2662427"/>
            <a:ext cx="486155" cy="49987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422903" y="3028188"/>
            <a:ext cx="879348" cy="49987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893820" y="3028188"/>
            <a:ext cx="1473708" cy="49987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959096" y="3028188"/>
            <a:ext cx="935736" cy="49987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486400" y="3028188"/>
            <a:ext cx="493775" cy="4998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14172" y="163068"/>
            <a:ext cx="8133588" cy="661415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45691" y="650748"/>
            <a:ext cx="6667500" cy="661415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512063" y="1138427"/>
            <a:ext cx="8337804" cy="661415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706879" y="1626107"/>
            <a:ext cx="5836920" cy="661415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004304" y="1626107"/>
            <a:ext cx="652272" cy="661415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>
            <a:spLocks noGrp="1"/>
          </p:cNvSpPr>
          <p:nvPr>
            <p:ph type="title"/>
          </p:nvPr>
        </p:nvSpPr>
        <p:spPr>
          <a:xfrm>
            <a:off x="751738" y="282447"/>
            <a:ext cx="7712709" cy="19513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</a:pPr>
            <a:r>
              <a:rPr sz="3200" dirty="0">
                <a:solidFill>
                  <a:srgbClr val="FF0000"/>
                </a:solidFill>
              </a:rPr>
              <a:t>Epicardial </a:t>
            </a:r>
            <a:r>
              <a:rPr sz="3200" spc="-5" dirty="0">
                <a:solidFill>
                  <a:srgbClr val="FF0000"/>
                </a:solidFill>
              </a:rPr>
              <a:t>adipose tissue </a:t>
            </a:r>
            <a:r>
              <a:rPr sz="3200" dirty="0">
                <a:solidFill>
                  <a:srgbClr val="FF0000"/>
                </a:solidFill>
              </a:rPr>
              <a:t>in children is  </a:t>
            </a:r>
            <a:r>
              <a:rPr sz="3200" spc="-5" dirty="0">
                <a:solidFill>
                  <a:srgbClr val="FF0000"/>
                </a:solidFill>
              </a:rPr>
              <a:t>associated </a:t>
            </a:r>
            <a:r>
              <a:rPr sz="3200" dirty="0">
                <a:solidFill>
                  <a:srgbClr val="FF0000"/>
                </a:solidFill>
              </a:rPr>
              <a:t>with an </a:t>
            </a:r>
            <a:r>
              <a:rPr sz="3200" spc="-5" dirty="0">
                <a:solidFill>
                  <a:srgbClr val="FF0000"/>
                </a:solidFill>
              </a:rPr>
              <a:t>unfavorable  cardiometabolic </a:t>
            </a:r>
            <a:r>
              <a:rPr sz="3200" dirty="0">
                <a:solidFill>
                  <a:srgbClr val="FF0000"/>
                </a:solidFill>
              </a:rPr>
              <a:t>risk </a:t>
            </a:r>
            <a:r>
              <a:rPr sz="3200" spc="-5" dirty="0">
                <a:solidFill>
                  <a:srgbClr val="FF0000"/>
                </a:solidFill>
              </a:rPr>
              <a:t>profile, </a:t>
            </a:r>
            <a:r>
              <a:rPr sz="3200" dirty="0">
                <a:solidFill>
                  <a:srgbClr val="FF0000"/>
                </a:solidFill>
              </a:rPr>
              <a:t>but is not</a:t>
            </a:r>
            <a:r>
              <a:rPr sz="3200" spc="-114" dirty="0">
                <a:solidFill>
                  <a:srgbClr val="FF0000"/>
                </a:solidFill>
              </a:rPr>
              <a:t> </a:t>
            </a:r>
            <a:r>
              <a:rPr sz="3200" dirty="0">
                <a:solidFill>
                  <a:srgbClr val="FF0000"/>
                </a:solidFill>
              </a:rPr>
              <a:t>a  </a:t>
            </a:r>
            <a:r>
              <a:rPr sz="3200" spc="-5" dirty="0">
                <a:solidFill>
                  <a:srgbClr val="FF0000"/>
                </a:solidFill>
              </a:rPr>
              <a:t>stronger indicator </a:t>
            </a:r>
            <a:r>
              <a:rPr sz="3200" dirty="0">
                <a:solidFill>
                  <a:srgbClr val="FF0000"/>
                </a:solidFill>
              </a:rPr>
              <a:t>than</a:t>
            </a:r>
            <a:r>
              <a:rPr sz="3200" spc="-90" dirty="0">
                <a:solidFill>
                  <a:srgbClr val="FF0000"/>
                </a:solidFill>
              </a:rPr>
              <a:t> </a:t>
            </a:r>
            <a:r>
              <a:rPr sz="3200" dirty="0">
                <a:solidFill>
                  <a:srgbClr val="FF0000"/>
                </a:solidFill>
              </a:rPr>
              <a:t>BMI</a:t>
            </a:r>
            <a:endParaRPr sz="3200"/>
          </a:p>
        </p:txBody>
      </p:sp>
      <p:sp>
        <p:nvSpPr>
          <p:cNvPr id="64" name="object 64"/>
          <p:cNvSpPr/>
          <p:nvPr/>
        </p:nvSpPr>
        <p:spPr>
          <a:xfrm>
            <a:off x="838200" y="5643371"/>
            <a:ext cx="7581900" cy="49987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8011668" y="5643371"/>
            <a:ext cx="493775" cy="4998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1840992" y="6045708"/>
            <a:ext cx="1879092" cy="499872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11652" y="6045708"/>
            <a:ext cx="510539" cy="49987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413759" y="6045708"/>
            <a:ext cx="3915155" cy="49987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6920483" y="6045708"/>
            <a:ext cx="492251" cy="4998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7004304" y="6045708"/>
            <a:ext cx="493775" cy="4998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95287" y="3933761"/>
            <a:ext cx="1296924" cy="122396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90525" y="3929062"/>
            <a:ext cx="1306830" cy="1233805"/>
          </a:xfrm>
          <a:custGeom>
            <a:avLst/>
            <a:gdLst/>
            <a:ahLst/>
            <a:cxnLst/>
            <a:rect l="l" t="t" r="r" b="b"/>
            <a:pathLst>
              <a:path w="1306830" h="1233804">
                <a:moveTo>
                  <a:pt x="0" y="1233487"/>
                </a:moveTo>
                <a:lnTo>
                  <a:pt x="1306449" y="1233487"/>
                </a:lnTo>
                <a:lnTo>
                  <a:pt x="1306449" y="0"/>
                </a:lnTo>
                <a:lnTo>
                  <a:pt x="0" y="0"/>
                </a:lnTo>
                <a:lnTo>
                  <a:pt x="0" y="1233487"/>
                </a:lnTo>
                <a:close/>
              </a:path>
            </a:pathLst>
          </a:custGeom>
          <a:ln w="9524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79387" y="2060575"/>
            <a:ext cx="1439799" cy="141287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7524750" y="2204973"/>
            <a:ext cx="1368425" cy="129540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348483" y="3758184"/>
            <a:ext cx="5113020" cy="42214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117080" y="3759708"/>
            <a:ext cx="428244" cy="420624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200900" y="3758184"/>
            <a:ext cx="556259" cy="42214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1898904" y="4064508"/>
            <a:ext cx="4090416" cy="42062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644896" y="4064508"/>
            <a:ext cx="1193292" cy="42062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493764" y="4064508"/>
            <a:ext cx="411480" cy="42062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560819" y="4064508"/>
            <a:ext cx="1641348" cy="42062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1982723" y="4369308"/>
            <a:ext cx="6138672" cy="42062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776971" y="4369308"/>
            <a:ext cx="414527" cy="42062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2011679" y="4674108"/>
            <a:ext cx="510540" cy="42062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2177795" y="4674108"/>
            <a:ext cx="5913120" cy="42062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331464" y="4978908"/>
            <a:ext cx="3372612" cy="42062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6359652" y="4978908"/>
            <a:ext cx="414527" cy="42062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1016000" y="2388108"/>
            <a:ext cx="7114540" cy="41249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59790" marR="706120" indent="79375" algn="ctr">
              <a:lnSpc>
                <a:spcPct val="100000"/>
              </a:lnSpc>
            </a:pPr>
            <a:r>
              <a:rPr sz="2400" b="1" spc="-5" dirty="0">
                <a:solidFill>
                  <a:srgbClr val="0A519D"/>
                </a:solidFill>
                <a:latin typeface="Arial"/>
                <a:cs typeface="Arial"/>
              </a:rPr>
              <a:t>Schusterova </a:t>
            </a:r>
            <a:r>
              <a:rPr sz="2400" b="1" dirty="0">
                <a:solidFill>
                  <a:srgbClr val="0A519D"/>
                </a:solidFill>
                <a:latin typeface="Arial"/>
                <a:cs typeface="Arial"/>
              </a:rPr>
              <a:t>I., </a:t>
            </a:r>
            <a:r>
              <a:rPr sz="2400" b="1" spc="-5" dirty="0">
                <a:solidFill>
                  <a:srgbClr val="0A519D"/>
                </a:solidFill>
                <a:latin typeface="Arial"/>
                <a:cs typeface="Arial"/>
              </a:rPr>
              <a:t>Joppova </a:t>
            </a:r>
            <a:r>
              <a:rPr sz="2400" b="1" dirty="0">
                <a:solidFill>
                  <a:srgbClr val="0A519D"/>
                </a:solidFill>
                <a:latin typeface="Arial"/>
                <a:cs typeface="Arial"/>
              </a:rPr>
              <a:t>E.,  </a:t>
            </a:r>
            <a:r>
              <a:rPr sz="2400" b="1" spc="-5" dirty="0">
                <a:solidFill>
                  <a:srgbClr val="0A519D"/>
                </a:solidFill>
                <a:latin typeface="Arial"/>
                <a:cs typeface="Arial"/>
              </a:rPr>
              <a:t>Stromplova D., Fatulova N., </a:t>
            </a:r>
            <a:r>
              <a:rPr sz="2400" b="1" spc="-25" dirty="0">
                <a:solidFill>
                  <a:srgbClr val="0A519D"/>
                </a:solidFill>
                <a:latin typeface="Arial"/>
                <a:cs typeface="Arial"/>
              </a:rPr>
              <a:t>Tohatyova  </a:t>
            </a:r>
            <a:r>
              <a:rPr sz="2400" b="1" spc="-5" dirty="0">
                <a:solidFill>
                  <a:srgbClr val="0A519D"/>
                </a:solidFill>
                <a:latin typeface="Arial"/>
                <a:cs typeface="Arial"/>
              </a:rPr>
              <a:t>A., Leenen,</a:t>
            </a:r>
            <a:r>
              <a:rPr sz="2400" b="1" spc="-85" dirty="0">
                <a:solidFill>
                  <a:srgbClr val="0A519D"/>
                </a:solidFill>
                <a:latin typeface="Arial"/>
                <a:cs typeface="Arial"/>
              </a:rPr>
              <a:t> </a:t>
            </a:r>
            <a:r>
              <a:rPr sz="2400" b="1" spc="-95" dirty="0">
                <a:solidFill>
                  <a:srgbClr val="0A519D"/>
                </a:solidFill>
                <a:latin typeface="Arial"/>
                <a:cs typeface="Arial"/>
              </a:rPr>
              <a:t>F.*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2"/>
              </a:spcBef>
            </a:pPr>
            <a:endParaRPr sz="2350">
              <a:latin typeface="Times New Roman"/>
              <a:cs typeface="Times New Roman"/>
            </a:endParaRPr>
          </a:p>
          <a:p>
            <a:pPr marL="1042035" marR="170815" indent="1270" algn="ctr">
              <a:lnSpc>
                <a:spcPct val="100200"/>
              </a:lnSpc>
            </a:pPr>
            <a:r>
              <a:rPr sz="2000" b="1" i="1" spc="-5" dirty="0">
                <a:solidFill>
                  <a:srgbClr val="00004D"/>
                </a:solidFill>
                <a:latin typeface="Arial"/>
                <a:cs typeface="Arial"/>
              </a:rPr>
              <a:t>Department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of </a:t>
            </a:r>
            <a:r>
              <a:rPr sz="2000" b="1" i="1" spc="-5" dirty="0">
                <a:solidFill>
                  <a:srgbClr val="00004D"/>
                </a:solidFill>
                <a:latin typeface="Arial"/>
                <a:cs typeface="Arial"/>
              </a:rPr>
              <a:t>pediatric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and </a:t>
            </a:r>
            <a:r>
              <a:rPr sz="2000" b="1" i="1" spc="-5" dirty="0">
                <a:solidFill>
                  <a:srgbClr val="00004D"/>
                </a:solidFill>
                <a:latin typeface="Arial"/>
                <a:cs typeface="Arial"/>
              </a:rPr>
              <a:t>adolescent</a:t>
            </a:r>
            <a:r>
              <a:rPr sz="2000" b="1" i="1" spc="-5" dirty="0">
                <a:solidFill>
                  <a:srgbClr val="00004D"/>
                </a:solidFill>
                <a:latin typeface="Times New Roman"/>
                <a:cs typeface="Times New Roman"/>
              </a:rPr>
              <a:t>´</a:t>
            </a:r>
            <a:r>
              <a:rPr sz="2000" b="1" i="1" spc="-5" dirty="0">
                <a:solidFill>
                  <a:srgbClr val="00004D"/>
                </a:solidFill>
                <a:latin typeface="Arial"/>
                <a:cs typeface="Arial"/>
              </a:rPr>
              <a:t>s 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medicine, </a:t>
            </a:r>
            <a:r>
              <a:rPr sz="2000" b="1" i="1" spc="-5" dirty="0">
                <a:solidFill>
                  <a:srgbClr val="00004D"/>
                </a:solidFill>
                <a:latin typeface="Arial"/>
                <a:cs typeface="Arial"/>
              </a:rPr>
              <a:t>Medical </a:t>
            </a:r>
            <a:r>
              <a:rPr sz="2000" b="1" i="1" spc="-10" dirty="0">
                <a:solidFill>
                  <a:srgbClr val="00004D"/>
                </a:solidFill>
                <a:latin typeface="Arial"/>
                <a:cs typeface="Arial"/>
              </a:rPr>
              <a:t>Faculty, </a:t>
            </a:r>
            <a:r>
              <a:rPr sz="2000" b="1" i="1" spc="-65" dirty="0">
                <a:solidFill>
                  <a:srgbClr val="00004D"/>
                </a:solidFill>
                <a:latin typeface="Arial"/>
                <a:cs typeface="Arial"/>
              </a:rPr>
              <a:t>P.J.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Safarik</a:t>
            </a:r>
            <a:r>
              <a:rPr sz="2000" b="1" i="1" spc="-60" dirty="0">
                <a:solidFill>
                  <a:srgbClr val="00004D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University  and Children Faculty Hospital, Kosice,</a:t>
            </a:r>
            <a:r>
              <a:rPr sz="2000" b="1" i="1" spc="-175" dirty="0">
                <a:solidFill>
                  <a:srgbClr val="00004D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Slovakia</a:t>
            </a:r>
            <a:endParaRPr sz="2000">
              <a:latin typeface="Arial"/>
              <a:cs typeface="Arial"/>
            </a:endParaRPr>
          </a:p>
          <a:p>
            <a:pPr marL="2474595" marR="285750" indent="-1320165">
              <a:lnSpc>
                <a:spcPct val="100000"/>
              </a:lnSpc>
            </a:pPr>
            <a:r>
              <a:rPr sz="2000" b="1" dirty="0">
                <a:solidFill>
                  <a:srgbClr val="00004D"/>
                </a:solidFill>
                <a:latin typeface="Arial"/>
                <a:cs typeface="Arial"/>
              </a:rPr>
              <a:t>*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Hypertension Unit, University of Ottawa</a:t>
            </a:r>
            <a:r>
              <a:rPr sz="2000" b="1" i="1" spc="-200" dirty="0">
                <a:solidFill>
                  <a:srgbClr val="00004D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Heart  Institute, Ottawa,</a:t>
            </a:r>
            <a:r>
              <a:rPr sz="2000" b="1" i="1" spc="-180" dirty="0">
                <a:solidFill>
                  <a:srgbClr val="00004D"/>
                </a:solidFill>
                <a:latin typeface="Arial"/>
                <a:cs typeface="Arial"/>
              </a:rPr>
              <a:t> </a:t>
            </a:r>
            <a:r>
              <a:rPr sz="2000" b="1" i="1" dirty="0">
                <a:solidFill>
                  <a:srgbClr val="00004D"/>
                </a:solidFill>
                <a:latin typeface="Arial"/>
                <a:cs typeface="Arial"/>
              </a:rPr>
              <a:t>Canada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8"/>
              </a:spcBef>
            </a:pPr>
            <a:endParaRPr sz="2300">
              <a:latin typeface="Times New Roman"/>
              <a:cs typeface="Times New Roman"/>
            </a:endParaRPr>
          </a:p>
          <a:p>
            <a:pPr marL="1015365" marR="5080" indent="-1003300">
              <a:lnSpc>
                <a:spcPct val="110000"/>
              </a:lnSpc>
            </a:pPr>
            <a:r>
              <a:rPr sz="2400" b="1" dirty="0">
                <a:solidFill>
                  <a:srgbClr val="522E8D"/>
                </a:solidFill>
                <a:latin typeface="Arial"/>
                <a:cs typeface="Arial"/>
              </a:rPr>
              <a:t>International </a:t>
            </a:r>
            <a:r>
              <a:rPr sz="2400" b="1" spc="-5" dirty="0">
                <a:solidFill>
                  <a:srgbClr val="522E8D"/>
                </a:solidFill>
                <a:latin typeface="Arial"/>
                <a:cs typeface="Arial"/>
              </a:rPr>
              <a:t>Conference </a:t>
            </a:r>
            <a:r>
              <a:rPr sz="2400" b="1" dirty="0">
                <a:solidFill>
                  <a:srgbClr val="522E8D"/>
                </a:solidFill>
                <a:latin typeface="Arial"/>
                <a:cs typeface="Arial"/>
              </a:rPr>
              <a:t>on </a:t>
            </a:r>
            <a:r>
              <a:rPr sz="2400" b="1" spc="-5" dirty="0">
                <a:solidFill>
                  <a:srgbClr val="522E8D"/>
                </a:solidFill>
                <a:latin typeface="Arial"/>
                <a:cs typeface="Arial"/>
              </a:rPr>
              <a:t>Pediatric Cardiology  August 25-27, 2015 Valencia,</a:t>
            </a:r>
            <a:r>
              <a:rPr sz="2400" b="1" spc="15" dirty="0">
                <a:solidFill>
                  <a:srgbClr val="522E8D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22E8D"/>
                </a:solidFill>
                <a:latin typeface="Arial"/>
                <a:cs typeface="Arial"/>
              </a:rPr>
              <a:t>Spain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050"/>
            <a:ext cx="9140825" cy="5195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37" y="0"/>
            <a:ext cx="8904287" cy="514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449951"/>
            <a:ext cx="6410325" cy="303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0325" y="5678487"/>
            <a:ext cx="2730500" cy="103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915025"/>
            <a:ext cx="7594600" cy="5222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4600" y="5876925"/>
            <a:ext cx="1546225" cy="160655"/>
          </a:xfrm>
          <a:custGeom>
            <a:avLst/>
            <a:gdLst/>
            <a:ahLst/>
            <a:cxnLst/>
            <a:rect l="l" t="t" r="r" b="b"/>
            <a:pathLst>
              <a:path w="1546225" h="160654">
                <a:moveTo>
                  <a:pt x="1546225" y="0"/>
                </a:moveTo>
                <a:lnTo>
                  <a:pt x="0" y="38100"/>
                </a:lnTo>
                <a:lnTo>
                  <a:pt x="0" y="160337"/>
                </a:lnTo>
                <a:lnTo>
                  <a:pt x="1546225" y="76200"/>
                </a:lnTo>
                <a:lnTo>
                  <a:pt x="1546225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5226" y="6056312"/>
            <a:ext cx="3395979" cy="314325"/>
          </a:xfrm>
          <a:custGeom>
            <a:avLst/>
            <a:gdLst/>
            <a:ahLst/>
            <a:cxnLst/>
            <a:rect l="l" t="t" r="r" b="b"/>
            <a:pathLst>
              <a:path w="3395979" h="314325">
                <a:moveTo>
                  <a:pt x="3395599" y="0"/>
                </a:moveTo>
                <a:lnTo>
                  <a:pt x="0" y="247650"/>
                </a:lnTo>
                <a:lnTo>
                  <a:pt x="0" y="314325"/>
                </a:lnTo>
                <a:lnTo>
                  <a:pt x="3395599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03962"/>
            <a:ext cx="5745226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051" y="6418262"/>
            <a:ext cx="3990975" cy="438150"/>
          </a:xfrm>
          <a:custGeom>
            <a:avLst/>
            <a:gdLst/>
            <a:ahLst/>
            <a:cxnLst/>
            <a:rect l="l" t="t" r="r" b="b"/>
            <a:pathLst>
              <a:path w="3990975" h="438150">
                <a:moveTo>
                  <a:pt x="3583431" y="0"/>
                </a:moveTo>
                <a:lnTo>
                  <a:pt x="0" y="438150"/>
                </a:lnTo>
                <a:lnTo>
                  <a:pt x="3459733" y="438150"/>
                </a:lnTo>
                <a:lnTo>
                  <a:pt x="3990975" y="323850"/>
                </a:lnTo>
                <a:lnTo>
                  <a:pt x="3583431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11975" y="6142037"/>
            <a:ext cx="2228850" cy="600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5125" y="5002148"/>
            <a:ext cx="1155700" cy="381635"/>
          </a:xfrm>
          <a:custGeom>
            <a:avLst/>
            <a:gdLst/>
            <a:ahLst/>
            <a:cxnLst/>
            <a:rect l="l" t="t" r="r" b="b"/>
            <a:pathLst>
              <a:path w="1155700" h="381635">
                <a:moveTo>
                  <a:pt x="0" y="0"/>
                </a:moveTo>
                <a:lnTo>
                  <a:pt x="0" y="9525"/>
                </a:lnTo>
                <a:lnTo>
                  <a:pt x="1155700" y="381126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359025"/>
            <a:ext cx="7985125" cy="265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125" y="4840223"/>
            <a:ext cx="1155700" cy="5049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54150"/>
            <a:ext cx="7985125" cy="3471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1725" y="0"/>
            <a:ext cx="5014976" cy="4325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8126" y="4289425"/>
            <a:ext cx="512699" cy="474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4801" y="4108450"/>
            <a:ext cx="446405" cy="532130"/>
          </a:xfrm>
          <a:custGeom>
            <a:avLst/>
            <a:gdLst/>
            <a:ahLst/>
            <a:cxnLst/>
            <a:rect l="l" t="t" r="r" b="b"/>
            <a:pathLst>
              <a:path w="446404" h="532129">
                <a:moveTo>
                  <a:pt x="152400" y="0"/>
                </a:moveTo>
                <a:lnTo>
                  <a:pt x="0" y="142875"/>
                </a:lnTo>
                <a:lnTo>
                  <a:pt x="446024" y="531749"/>
                </a:lnTo>
                <a:lnTo>
                  <a:pt x="446024" y="274574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25" y="0"/>
            <a:ext cx="4951476" cy="42513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40300" y="0"/>
            <a:ext cx="3990975" cy="40227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200" y="0"/>
            <a:ext cx="3489325" cy="3937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7475" y="3927475"/>
            <a:ext cx="133350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4826" y="1349375"/>
            <a:ext cx="246379" cy="819150"/>
          </a:xfrm>
          <a:custGeom>
            <a:avLst/>
            <a:gdLst/>
            <a:ahLst/>
            <a:cxnLst/>
            <a:rect l="l" t="t" r="r" b="b"/>
            <a:pathLst>
              <a:path w="246379" h="819150">
                <a:moveTo>
                  <a:pt x="122174" y="0"/>
                </a:moveTo>
                <a:lnTo>
                  <a:pt x="0" y="304800"/>
                </a:lnTo>
                <a:lnTo>
                  <a:pt x="245999" y="819150"/>
                </a:lnTo>
                <a:lnTo>
                  <a:pt x="245999" y="323850"/>
                </a:lnTo>
                <a:lnTo>
                  <a:pt x="122174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426" y="0"/>
            <a:ext cx="909574" cy="16541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0026" y="0"/>
            <a:ext cx="541274" cy="1263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45575" y="1036700"/>
            <a:ext cx="95250" cy="494030"/>
          </a:xfrm>
          <a:custGeom>
            <a:avLst/>
            <a:gdLst/>
            <a:ahLst/>
            <a:cxnLst/>
            <a:rect l="l" t="t" r="r" b="b"/>
            <a:pathLst>
              <a:path w="95250" h="494030">
                <a:moveTo>
                  <a:pt x="85725" y="0"/>
                </a:moveTo>
                <a:lnTo>
                  <a:pt x="0" y="227837"/>
                </a:lnTo>
                <a:lnTo>
                  <a:pt x="95250" y="493649"/>
                </a:lnTo>
                <a:lnTo>
                  <a:pt x="95250" y="9398"/>
                </a:lnTo>
                <a:lnTo>
                  <a:pt x="85725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75" y="2541651"/>
            <a:ext cx="9131300" cy="2959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5" y="3416300"/>
            <a:ext cx="9131300" cy="21225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5" y="5043423"/>
            <a:ext cx="9131300" cy="6572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9051" y="0"/>
            <a:ext cx="7075424" cy="50434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2151" y="0"/>
            <a:ext cx="3862324" cy="41497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70625" y="0"/>
            <a:ext cx="2863850" cy="3911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73976" y="0"/>
            <a:ext cx="1960499" cy="32924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725" y="0"/>
            <a:ext cx="1682750" cy="30734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07401" y="0"/>
            <a:ext cx="1227074" cy="23606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590800"/>
            <a:ext cx="5826125" cy="20843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8025" y="4436998"/>
            <a:ext cx="3352800" cy="11033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9140825" cy="6845300"/>
          </a:xfrm>
          <a:custGeom>
            <a:avLst/>
            <a:gdLst/>
            <a:ahLst/>
            <a:cxnLst/>
            <a:rect l="l" t="t" r="r" b="b"/>
            <a:pathLst>
              <a:path w="9140825" h="6845300">
                <a:moveTo>
                  <a:pt x="0" y="6845298"/>
                </a:moveTo>
                <a:lnTo>
                  <a:pt x="9140825" y="6845298"/>
                </a:lnTo>
                <a:lnTo>
                  <a:pt x="9140825" y="0"/>
                </a:lnTo>
                <a:lnTo>
                  <a:pt x="0" y="0"/>
                </a:lnTo>
                <a:lnTo>
                  <a:pt x="0" y="6845298"/>
                </a:lnTo>
                <a:close/>
              </a:path>
            </a:pathLst>
          </a:custGeom>
          <a:solidFill>
            <a:srgbClr val="E1D7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0"/>
            <a:ext cx="9140825" cy="6845300"/>
          </a:xfrm>
          <a:custGeom>
            <a:avLst/>
            <a:gdLst/>
            <a:ahLst/>
            <a:cxnLst/>
            <a:rect l="l" t="t" r="r" b="b"/>
            <a:pathLst>
              <a:path w="9140825" h="6845300">
                <a:moveTo>
                  <a:pt x="0" y="6845298"/>
                </a:moveTo>
                <a:lnTo>
                  <a:pt x="9140825" y="6845298"/>
                </a:lnTo>
                <a:lnTo>
                  <a:pt x="9140825" y="0"/>
                </a:lnTo>
              </a:path>
            </a:pathLst>
          </a:custGeom>
          <a:ln w="25400">
            <a:solidFill>
              <a:srgbClr val="000D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223003" y="1228344"/>
            <a:ext cx="886968" cy="897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223003" y="1898904"/>
            <a:ext cx="886968" cy="897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223003" y="2569464"/>
            <a:ext cx="886968" cy="897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4223003" y="3240023"/>
            <a:ext cx="886968" cy="897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223003" y="3910584"/>
            <a:ext cx="886968" cy="897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223003" y="4581144"/>
            <a:ext cx="886968" cy="897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69976" y="149352"/>
            <a:ext cx="2982468" cy="58216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75260" y="576072"/>
            <a:ext cx="3569208" cy="58216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68979" y="576072"/>
            <a:ext cx="574548" cy="58216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>
            <a:spLocks noGrp="1"/>
          </p:cNvSpPr>
          <p:nvPr>
            <p:ph type="title"/>
          </p:nvPr>
        </p:nvSpPr>
        <p:spPr>
          <a:xfrm>
            <a:off x="251523" y="188607"/>
            <a:ext cx="3384550" cy="1152525"/>
          </a:xfrm>
          <a:prstGeom prst="rect">
            <a:avLst/>
          </a:prstGeom>
          <a:solidFill>
            <a:srgbClr val="E1D7F1"/>
          </a:solidFill>
          <a:ln w="57150">
            <a:solidFill>
              <a:srgbClr val="FF0000"/>
            </a:solidFill>
          </a:ln>
        </p:spPr>
        <p:txBody>
          <a:bodyPr vert="horz" wrap="square" lIns="0" tIns="36830" rIns="0" bIns="0" rtlCol="0">
            <a:spAutoFit/>
          </a:bodyPr>
          <a:lstStyle/>
          <a:p>
            <a:pPr marL="115570" marR="109220" indent="394970">
              <a:lnSpc>
                <a:spcPct val="100000"/>
              </a:lnSpc>
              <a:spcBef>
                <a:spcPts val="290"/>
              </a:spcBef>
            </a:pPr>
            <a:r>
              <a:rPr sz="2800" spc="-5" dirty="0">
                <a:solidFill>
                  <a:srgbClr val="FF0000"/>
                </a:solidFill>
              </a:rPr>
              <a:t>THE </a:t>
            </a:r>
            <a:r>
              <a:rPr sz="2800" spc="-10" dirty="0">
                <a:solidFill>
                  <a:srgbClr val="FF0000"/>
                </a:solidFill>
              </a:rPr>
              <a:t>GLOBAL  </a:t>
            </a:r>
            <a:r>
              <a:rPr sz="2800" spc="-5" dirty="0">
                <a:solidFill>
                  <a:srgbClr val="FF0000"/>
                </a:solidFill>
              </a:rPr>
              <a:t>OBESITY</a:t>
            </a:r>
            <a:r>
              <a:rPr sz="2800" spc="-100" dirty="0">
                <a:solidFill>
                  <a:srgbClr val="FF0000"/>
                </a:solidFill>
              </a:rPr>
              <a:t> </a:t>
            </a:r>
            <a:r>
              <a:rPr sz="2800" spc="-5" dirty="0">
                <a:solidFill>
                  <a:srgbClr val="FF0000"/>
                </a:solidFill>
              </a:rPr>
              <a:t>THREAT</a:t>
            </a:r>
            <a:endParaRPr sz="2800"/>
          </a:p>
        </p:txBody>
      </p:sp>
      <p:sp>
        <p:nvSpPr>
          <p:cNvPr id="51" name="object 51"/>
          <p:cNvSpPr/>
          <p:nvPr/>
        </p:nvSpPr>
        <p:spPr>
          <a:xfrm>
            <a:off x="118871" y="1449324"/>
            <a:ext cx="4210812" cy="457200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4643501" y="1204213"/>
            <a:ext cx="4068699" cy="4025011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513701" y="5084762"/>
            <a:ext cx="1228725" cy="115093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9350" y="5070475"/>
            <a:ext cx="1257300" cy="1179830"/>
          </a:xfrm>
          <a:custGeom>
            <a:avLst/>
            <a:gdLst/>
            <a:ahLst/>
            <a:cxnLst/>
            <a:rect l="l" t="t" r="r" b="b"/>
            <a:pathLst>
              <a:path w="1257300" h="1179829">
                <a:moveTo>
                  <a:pt x="0" y="1179512"/>
                </a:moveTo>
                <a:lnTo>
                  <a:pt x="1257300" y="1179512"/>
                </a:lnTo>
                <a:lnTo>
                  <a:pt x="1257300" y="0"/>
                </a:lnTo>
                <a:lnTo>
                  <a:pt x="0" y="0"/>
                </a:lnTo>
                <a:lnTo>
                  <a:pt x="0" y="1179512"/>
                </a:lnTo>
                <a:close/>
              </a:path>
            </a:pathLst>
          </a:custGeom>
          <a:ln w="28575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28637" y="6022973"/>
            <a:ext cx="2351024" cy="77152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410455" y="4384546"/>
            <a:ext cx="2574036" cy="242468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553711" y="4527994"/>
            <a:ext cx="2288032" cy="213791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534661" y="4508944"/>
            <a:ext cx="2326640" cy="2176145"/>
          </a:xfrm>
          <a:custGeom>
            <a:avLst/>
            <a:gdLst/>
            <a:ahLst/>
            <a:cxnLst/>
            <a:rect l="l" t="t" r="r" b="b"/>
            <a:pathLst>
              <a:path w="2326640" h="2176145">
                <a:moveTo>
                  <a:pt x="0" y="2176018"/>
                </a:moveTo>
                <a:lnTo>
                  <a:pt x="2326132" y="2176018"/>
                </a:lnTo>
                <a:lnTo>
                  <a:pt x="2326132" y="0"/>
                </a:lnTo>
                <a:lnTo>
                  <a:pt x="0" y="0"/>
                </a:lnTo>
                <a:lnTo>
                  <a:pt x="0" y="2176018"/>
                </a:lnTo>
                <a:close/>
              </a:path>
            </a:pathLst>
          </a:custGeom>
          <a:ln w="38100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599688" y="0"/>
            <a:ext cx="5544312" cy="164592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779901" y="62738"/>
            <a:ext cx="5263387" cy="140398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760851" y="43688"/>
            <a:ext cx="5301615" cy="1442085"/>
          </a:xfrm>
          <a:custGeom>
            <a:avLst/>
            <a:gdLst/>
            <a:ahLst/>
            <a:cxnLst/>
            <a:rect l="l" t="t" r="r" b="b"/>
            <a:pathLst>
              <a:path w="5301615" h="1442085">
                <a:moveTo>
                  <a:pt x="0" y="1442084"/>
                </a:moveTo>
                <a:lnTo>
                  <a:pt x="5301487" y="1442084"/>
                </a:lnTo>
                <a:lnTo>
                  <a:pt x="5301487" y="0"/>
                </a:lnTo>
                <a:lnTo>
                  <a:pt x="0" y="0"/>
                </a:lnTo>
                <a:lnTo>
                  <a:pt x="0" y="1442084"/>
                </a:lnTo>
                <a:close/>
              </a:path>
            </a:pathLst>
          </a:custGeom>
          <a:ln w="38100">
            <a:solidFill>
              <a:srgbClr val="3636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17347" y="54864"/>
            <a:ext cx="3653028" cy="142036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050"/>
            <a:ext cx="9140825" cy="5195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37" y="0"/>
            <a:ext cx="8904287" cy="514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449951"/>
            <a:ext cx="6410325" cy="303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0325" y="5678487"/>
            <a:ext cx="2730500" cy="103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915025"/>
            <a:ext cx="7594600" cy="5222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4600" y="5876925"/>
            <a:ext cx="1546225" cy="160655"/>
          </a:xfrm>
          <a:custGeom>
            <a:avLst/>
            <a:gdLst/>
            <a:ahLst/>
            <a:cxnLst/>
            <a:rect l="l" t="t" r="r" b="b"/>
            <a:pathLst>
              <a:path w="1546225" h="160654">
                <a:moveTo>
                  <a:pt x="1546225" y="0"/>
                </a:moveTo>
                <a:lnTo>
                  <a:pt x="0" y="38100"/>
                </a:lnTo>
                <a:lnTo>
                  <a:pt x="0" y="160337"/>
                </a:lnTo>
                <a:lnTo>
                  <a:pt x="1546225" y="76200"/>
                </a:lnTo>
                <a:lnTo>
                  <a:pt x="1546225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5226" y="6056312"/>
            <a:ext cx="3395979" cy="314325"/>
          </a:xfrm>
          <a:custGeom>
            <a:avLst/>
            <a:gdLst/>
            <a:ahLst/>
            <a:cxnLst/>
            <a:rect l="l" t="t" r="r" b="b"/>
            <a:pathLst>
              <a:path w="3395979" h="314325">
                <a:moveTo>
                  <a:pt x="3395599" y="0"/>
                </a:moveTo>
                <a:lnTo>
                  <a:pt x="0" y="247650"/>
                </a:lnTo>
                <a:lnTo>
                  <a:pt x="0" y="314325"/>
                </a:lnTo>
                <a:lnTo>
                  <a:pt x="3395599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03962"/>
            <a:ext cx="5745226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051" y="6418262"/>
            <a:ext cx="3990975" cy="438150"/>
          </a:xfrm>
          <a:custGeom>
            <a:avLst/>
            <a:gdLst/>
            <a:ahLst/>
            <a:cxnLst/>
            <a:rect l="l" t="t" r="r" b="b"/>
            <a:pathLst>
              <a:path w="3990975" h="438150">
                <a:moveTo>
                  <a:pt x="3583431" y="0"/>
                </a:moveTo>
                <a:lnTo>
                  <a:pt x="0" y="438150"/>
                </a:lnTo>
                <a:lnTo>
                  <a:pt x="3459733" y="438150"/>
                </a:lnTo>
                <a:lnTo>
                  <a:pt x="3990975" y="323850"/>
                </a:lnTo>
                <a:lnTo>
                  <a:pt x="3583431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11975" y="6142037"/>
            <a:ext cx="2228850" cy="600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5125" y="5002148"/>
            <a:ext cx="1155700" cy="381635"/>
          </a:xfrm>
          <a:custGeom>
            <a:avLst/>
            <a:gdLst/>
            <a:ahLst/>
            <a:cxnLst/>
            <a:rect l="l" t="t" r="r" b="b"/>
            <a:pathLst>
              <a:path w="1155700" h="381635">
                <a:moveTo>
                  <a:pt x="0" y="0"/>
                </a:moveTo>
                <a:lnTo>
                  <a:pt x="0" y="9525"/>
                </a:lnTo>
                <a:lnTo>
                  <a:pt x="1155700" y="381126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359025"/>
            <a:ext cx="7985125" cy="265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125" y="4840223"/>
            <a:ext cx="1155700" cy="5049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54150"/>
            <a:ext cx="7985125" cy="3471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1725" y="0"/>
            <a:ext cx="5014976" cy="4325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8126" y="4289425"/>
            <a:ext cx="512699" cy="474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4801" y="4108450"/>
            <a:ext cx="446405" cy="532130"/>
          </a:xfrm>
          <a:custGeom>
            <a:avLst/>
            <a:gdLst/>
            <a:ahLst/>
            <a:cxnLst/>
            <a:rect l="l" t="t" r="r" b="b"/>
            <a:pathLst>
              <a:path w="446404" h="532129">
                <a:moveTo>
                  <a:pt x="152400" y="0"/>
                </a:moveTo>
                <a:lnTo>
                  <a:pt x="0" y="142875"/>
                </a:lnTo>
                <a:lnTo>
                  <a:pt x="446024" y="531749"/>
                </a:lnTo>
                <a:lnTo>
                  <a:pt x="446024" y="274574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25" y="0"/>
            <a:ext cx="4951476" cy="42513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40300" y="0"/>
            <a:ext cx="3990975" cy="40227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200" y="0"/>
            <a:ext cx="3489325" cy="3937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7475" y="3927475"/>
            <a:ext cx="133350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4826" y="1349375"/>
            <a:ext cx="246379" cy="819150"/>
          </a:xfrm>
          <a:custGeom>
            <a:avLst/>
            <a:gdLst/>
            <a:ahLst/>
            <a:cxnLst/>
            <a:rect l="l" t="t" r="r" b="b"/>
            <a:pathLst>
              <a:path w="246379" h="819150">
                <a:moveTo>
                  <a:pt x="122174" y="0"/>
                </a:moveTo>
                <a:lnTo>
                  <a:pt x="0" y="304800"/>
                </a:lnTo>
                <a:lnTo>
                  <a:pt x="245999" y="819150"/>
                </a:lnTo>
                <a:lnTo>
                  <a:pt x="245999" y="323850"/>
                </a:lnTo>
                <a:lnTo>
                  <a:pt x="122174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426" y="0"/>
            <a:ext cx="909574" cy="16541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0026" y="0"/>
            <a:ext cx="541274" cy="1263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45575" y="1036700"/>
            <a:ext cx="95250" cy="494030"/>
          </a:xfrm>
          <a:custGeom>
            <a:avLst/>
            <a:gdLst/>
            <a:ahLst/>
            <a:cxnLst/>
            <a:rect l="l" t="t" r="r" b="b"/>
            <a:pathLst>
              <a:path w="95250" h="494030">
                <a:moveTo>
                  <a:pt x="85725" y="0"/>
                </a:moveTo>
                <a:lnTo>
                  <a:pt x="0" y="227837"/>
                </a:lnTo>
                <a:lnTo>
                  <a:pt x="95250" y="493649"/>
                </a:lnTo>
                <a:lnTo>
                  <a:pt x="95250" y="9398"/>
                </a:lnTo>
                <a:lnTo>
                  <a:pt x="85725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75" y="2541651"/>
            <a:ext cx="9131300" cy="2959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5" y="3416300"/>
            <a:ext cx="9131300" cy="21225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5" y="5043423"/>
            <a:ext cx="9131300" cy="6572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9051" y="0"/>
            <a:ext cx="7075424" cy="50434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2151" y="0"/>
            <a:ext cx="3862324" cy="41497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70625" y="0"/>
            <a:ext cx="2863850" cy="3911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73976" y="0"/>
            <a:ext cx="1960499" cy="32924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725" y="0"/>
            <a:ext cx="1682750" cy="30734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07401" y="0"/>
            <a:ext cx="1227074" cy="23606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590800"/>
            <a:ext cx="5826125" cy="20843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8025" y="4436998"/>
            <a:ext cx="3352800" cy="11033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41273"/>
            <a:ext cx="9120505" cy="6816725"/>
          </a:xfrm>
          <a:custGeom>
            <a:avLst/>
            <a:gdLst/>
            <a:ahLst/>
            <a:cxnLst/>
            <a:rect l="l" t="t" r="r" b="b"/>
            <a:pathLst>
              <a:path w="9120505" h="6816725">
                <a:moveTo>
                  <a:pt x="9119985" y="6816724"/>
                </a:moveTo>
                <a:lnTo>
                  <a:pt x="9119985" y="0"/>
                </a:lnTo>
                <a:lnTo>
                  <a:pt x="0" y="0"/>
                </a:lnTo>
                <a:lnTo>
                  <a:pt x="0" y="6816724"/>
                </a:lnTo>
                <a:lnTo>
                  <a:pt x="9119985" y="6816724"/>
                </a:lnTo>
                <a:close/>
              </a:path>
            </a:pathLst>
          </a:custGeom>
          <a:solidFill>
            <a:srgbClr val="E1D7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1188" y="150876"/>
            <a:ext cx="1135380" cy="89763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765048" y="150876"/>
            <a:ext cx="8090916" cy="89763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124443" y="150876"/>
            <a:ext cx="886968" cy="89763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694740" y="312928"/>
            <a:ext cx="7792084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dirty="0">
                <a:solidFill>
                  <a:srgbClr val="340068"/>
                </a:solidFill>
              </a:rPr>
              <a:t>ANDROID TYPE </a:t>
            </a:r>
            <a:r>
              <a:rPr sz="4400" spc="-10" dirty="0">
                <a:solidFill>
                  <a:srgbClr val="340068"/>
                </a:solidFill>
              </a:rPr>
              <a:t>OF</a:t>
            </a:r>
            <a:r>
              <a:rPr sz="4400" spc="-60" dirty="0">
                <a:solidFill>
                  <a:srgbClr val="340068"/>
                </a:solidFill>
              </a:rPr>
              <a:t> </a:t>
            </a:r>
            <a:r>
              <a:rPr sz="4400" dirty="0">
                <a:solidFill>
                  <a:srgbClr val="340068"/>
                </a:solidFill>
              </a:rPr>
              <a:t>OBESITY</a:t>
            </a:r>
            <a:endParaRPr sz="4400"/>
          </a:p>
        </p:txBody>
      </p:sp>
      <p:sp>
        <p:nvSpPr>
          <p:cNvPr id="45" name="object 45"/>
          <p:cNvSpPr/>
          <p:nvPr/>
        </p:nvSpPr>
        <p:spPr>
          <a:xfrm>
            <a:off x="315468" y="1114044"/>
            <a:ext cx="608076" cy="46634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23316" y="1042416"/>
            <a:ext cx="644652" cy="54102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26008" y="1042416"/>
            <a:ext cx="824484" cy="5410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208532" y="1042416"/>
            <a:ext cx="5259324" cy="54102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025896" y="1042416"/>
            <a:ext cx="533400" cy="5410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117335" y="1042416"/>
            <a:ext cx="1159764" cy="54102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835140" y="1042416"/>
            <a:ext cx="1121663" cy="54102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3316" y="1399032"/>
            <a:ext cx="1766316" cy="54102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947672" y="1399032"/>
            <a:ext cx="2098548" cy="54102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604259" y="1399032"/>
            <a:ext cx="533400" cy="5410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15468" y="1906523"/>
            <a:ext cx="608076" cy="46634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23316" y="1834895"/>
            <a:ext cx="2919984" cy="54102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16863" y="2286000"/>
            <a:ext cx="2557272" cy="11430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101339" y="1834895"/>
            <a:ext cx="2078736" cy="541020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4738115" y="1834895"/>
            <a:ext cx="2743199" cy="541020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23316" y="2191511"/>
            <a:ext cx="1635252" cy="541020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816607" y="2191511"/>
            <a:ext cx="973836" cy="541020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348483" y="2191511"/>
            <a:ext cx="2596896" cy="54102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503420" y="2191511"/>
            <a:ext cx="527303" cy="54102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588764" y="2191511"/>
            <a:ext cx="3572255" cy="54102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23316" y="2548127"/>
            <a:ext cx="643128" cy="54102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24483" y="2548127"/>
            <a:ext cx="1874519" cy="54102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257044" y="2548127"/>
            <a:ext cx="725424" cy="54102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540507" y="2548127"/>
            <a:ext cx="1693164" cy="54102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791711" y="2548127"/>
            <a:ext cx="4032503" cy="541020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623316" y="2904744"/>
            <a:ext cx="1395984" cy="54102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1577339" y="2904744"/>
            <a:ext cx="4137660" cy="54102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273040" y="2904744"/>
            <a:ext cx="2651760" cy="54102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623316" y="3261359"/>
            <a:ext cx="1653539" cy="541019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1834895" y="3261359"/>
            <a:ext cx="6470904" cy="541019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23316" y="3617976"/>
            <a:ext cx="6891528" cy="541019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23316" y="3974591"/>
            <a:ext cx="2075688" cy="541019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2257044" y="3974591"/>
            <a:ext cx="533400" cy="541019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315468" y="4482084"/>
            <a:ext cx="608076" cy="46634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23316" y="4410455"/>
            <a:ext cx="2845308" cy="541019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3026664" y="4410455"/>
            <a:ext cx="2077212" cy="541019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4661915" y="4410455"/>
            <a:ext cx="533400" cy="541019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753355" y="4410455"/>
            <a:ext cx="2113788" cy="541019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220211" y="4861559"/>
            <a:ext cx="3477767" cy="114300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6425184" y="4410455"/>
            <a:ext cx="1671827" cy="541019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623316" y="4767071"/>
            <a:ext cx="3104388" cy="541020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285744" y="4767071"/>
            <a:ext cx="531876" cy="541020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3375659" y="4767071"/>
            <a:ext cx="3491484" cy="541020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6425184" y="4767071"/>
            <a:ext cx="534923" cy="5410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518147" y="4767071"/>
            <a:ext cx="1598676" cy="541020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23316" y="5123688"/>
            <a:ext cx="2718816" cy="541020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2900172" y="5123688"/>
            <a:ext cx="533400" cy="5410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15468" y="5631179"/>
            <a:ext cx="608076" cy="46634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23316" y="5559552"/>
            <a:ext cx="2090927" cy="54102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272283" y="5559552"/>
            <a:ext cx="533400" cy="5410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08076" y="5990844"/>
            <a:ext cx="574548" cy="58216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65175" y="6460235"/>
            <a:ext cx="574548" cy="397764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124968" y="6202679"/>
            <a:ext cx="923544" cy="341375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68095" y="6202679"/>
            <a:ext cx="336804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824483" y="6202679"/>
            <a:ext cx="504444" cy="341375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048511" y="6202679"/>
            <a:ext cx="460248" cy="341375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1228344" y="6202679"/>
            <a:ext cx="338328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286255" y="6202679"/>
            <a:ext cx="563880" cy="341375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1569719" y="6202679"/>
            <a:ext cx="1418844" cy="341375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708148" y="6202679"/>
            <a:ext cx="341375" cy="341375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2769107" y="6202679"/>
            <a:ext cx="1033271" cy="341375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521964" y="6202679"/>
            <a:ext cx="339851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581400" y="6202679"/>
            <a:ext cx="746760" cy="341375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047744" y="6202679"/>
            <a:ext cx="336803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104132" y="6202679"/>
            <a:ext cx="662939" cy="341375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4486655" y="6202679"/>
            <a:ext cx="339851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4546091" y="6202679"/>
            <a:ext cx="912876" cy="341375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5178552" y="6202679"/>
            <a:ext cx="763524" cy="341375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5661659" y="6202679"/>
            <a:ext cx="339851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5721096" y="6202679"/>
            <a:ext cx="507491" cy="341375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5948171" y="6202679"/>
            <a:ext cx="460248" cy="341375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6128003" y="6202679"/>
            <a:ext cx="338327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6185915" y="6202679"/>
            <a:ext cx="678180" cy="341375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6583680" y="6202679"/>
            <a:ext cx="853440" cy="341375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156704" y="6202679"/>
            <a:ext cx="339851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7216140" y="6202679"/>
            <a:ext cx="1927859" cy="341375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970788" y="6470902"/>
            <a:ext cx="460248" cy="347472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1150619" y="6470902"/>
            <a:ext cx="336803" cy="34747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1207008" y="6470902"/>
            <a:ext cx="565404" cy="347472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1491996" y="6470902"/>
            <a:ext cx="845819" cy="347472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057400" y="6470902"/>
            <a:ext cx="652272" cy="347472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2429255" y="6470902"/>
            <a:ext cx="336804" cy="34747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2485644" y="6470902"/>
            <a:ext cx="856487" cy="347472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061716" y="6470902"/>
            <a:ext cx="760476" cy="347472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541776" y="6470902"/>
            <a:ext cx="399288" cy="347472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660647" y="6470902"/>
            <a:ext cx="608076" cy="347472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988308" y="6470902"/>
            <a:ext cx="708660" cy="347472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4416552" y="6470902"/>
            <a:ext cx="338327" cy="34747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474464" y="6470902"/>
            <a:ext cx="740663" cy="347472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934711" y="6470902"/>
            <a:ext cx="341375" cy="347472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995671" y="6470902"/>
            <a:ext cx="978408" cy="347472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5693664" y="6470902"/>
            <a:ext cx="338327" cy="347472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751576" y="6470902"/>
            <a:ext cx="1688592" cy="347472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159752" y="6470902"/>
            <a:ext cx="848868" cy="347472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7711440" y="6437374"/>
            <a:ext cx="440435" cy="382524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7837931" y="6437374"/>
            <a:ext cx="377951" cy="382524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 txBox="1"/>
          <p:nvPr/>
        </p:nvSpPr>
        <p:spPr>
          <a:xfrm>
            <a:off x="239979" y="1140714"/>
            <a:ext cx="8541385" cy="5653405"/>
          </a:xfrm>
          <a:prstGeom prst="rect">
            <a:avLst/>
          </a:prstGeom>
        </p:spPr>
        <p:txBody>
          <a:bodyPr vert="horz" wrap="square" lIns="0" tIns="44450" rIns="0" bIns="0" rtlCol="0">
            <a:spAutoFit/>
          </a:bodyPr>
          <a:lstStyle/>
          <a:p>
            <a:pPr marL="589280" marR="1140460" indent="-342900">
              <a:lnSpc>
                <a:spcPts val="2810"/>
              </a:lnSpc>
              <a:spcBef>
                <a:spcPts val="350"/>
              </a:spcBef>
              <a:buClr>
                <a:srgbClr val="371F5E"/>
              </a:buClr>
              <a:buSzPct val="90384"/>
              <a:buFont typeface="Wingdings"/>
              <a:buChar char=""/>
              <a:tabLst>
                <a:tab pos="589915" algn="l"/>
                <a:tab pos="6084570" algn="l"/>
              </a:tabLst>
            </a:pPr>
            <a:r>
              <a:rPr sz="2600" b="1" i="1" dirty="0">
                <a:solidFill>
                  <a:srgbClr val="120839"/>
                </a:solidFill>
                <a:latin typeface="Arial"/>
                <a:cs typeface="Arial"/>
              </a:rPr>
              <a:t>Fat excess  primarily</a:t>
            </a:r>
            <a:r>
              <a:rPr sz="2600" b="1" i="1" spc="390" dirty="0">
                <a:solidFill>
                  <a:srgbClr val="120839"/>
                </a:solidFill>
                <a:latin typeface="Arial"/>
                <a:cs typeface="Arial"/>
              </a:rPr>
              <a:t> </a:t>
            </a:r>
            <a:r>
              <a:rPr sz="2600" b="1" i="1" dirty="0">
                <a:solidFill>
                  <a:srgbClr val="120839"/>
                </a:solidFill>
                <a:latin typeface="Arial"/>
                <a:cs typeface="Arial"/>
              </a:rPr>
              <a:t>in</a:t>
            </a:r>
            <a:r>
              <a:rPr sz="2600" b="1" i="1" spc="380" dirty="0">
                <a:solidFill>
                  <a:srgbClr val="120839"/>
                </a:solidFill>
                <a:latin typeface="Arial"/>
                <a:cs typeface="Arial"/>
              </a:rPr>
              <a:t> </a:t>
            </a:r>
            <a:r>
              <a:rPr sz="2600" b="1" i="1" dirty="0">
                <a:solidFill>
                  <a:srgbClr val="120839"/>
                </a:solidFill>
                <a:latin typeface="Arial"/>
                <a:cs typeface="Arial"/>
              </a:rPr>
              <a:t>abdominal	wall</a:t>
            </a:r>
            <a:r>
              <a:rPr sz="2600" b="1" i="1" spc="-85" dirty="0">
                <a:solidFill>
                  <a:srgbClr val="120839"/>
                </a:solidFill>
                <a:latin typeface="Arial"/>
                <a:cs typeface="Arial"/>
              </a:rPr>
              <a:t> </a:t>
            </a:r>
            <a:r>
              <a:rPr sz="2600" b="1" i="1" dirty="0">
                <a:solidFill>
                  <a:srgbClr val="120839"/>
                </a:solidFill>
                <a:latin typeface="Arial"/>
                <a:cs typeface="Arial"/>
              </a:rPr>
              <a:t>and  visceral</a:t>
            </a:r>
            <a:r>
              <a:rPr sz="2600" b="1" i="1" spc="-60" dirty="0">
                <a:solidFill>
                  <a:srgbClr val="120839"/>
                </a:solidFill>
                <a:latin typeface="Arial"/>
                <a:cs typeface="Arial"/>
              </a:rPr>
              <a:t> </a:t>
            </a:r>
            <a:r>
              <a:rPr sz="2600" b="1" i="1" dirty="0">
                <a:solidFill>
                  <a:srgbClr val="120839"/>
                </a:solidFill>
                <a:latin typeface="Arial"/>
                <a:cs typeface="Arial"/>
              </a:rPr>
              <a:t>mesentery</a:t>
            </a:r>
            <a:endParaRPr sz="2600">
              <a:latin typeface="Arial"/>
              <a:cs typeface="Arial"/>
            </a:endParaRPr>
          </a:p>
          <a:p>
            <a:pPr marL="589280" marR="3920490" indent="-342900">
              <a:lnSpc>
                <a:spcPts val="2810"/>
              </a:lnSpc>
              <a:spcBef>
                <a:spcPts val="625"/>
              </a:spcBef>
              <a:buClr>
                <a:srgbClr val="371F5E"/>
              </a:buClr>
              <a:buSzPct val="88461"/>
              <a:buFont typeface="Wingdings"/>
              <a:buChar char=""/>
              <a:tabLst>
                <a:tab pos="589915" algn="l"/>
              </a:tabLst>
            </a:pPr>
            <a:r>
              <a:rPr sz="2600" b="1" u="heavy" dirty="0">
                <a:solidFill>
                  <a:srgbClr val="522E8D"/>
                </a:solidFill>
                <a:latin typeface="Arial"/>
                <a:cs typeface="Arial"/>
              </a:rPr>
              <a:t>Central obesity </a:t>
            </a:r>
            <a:r>
              <a:rPr sz="2600" b="1" dirty="0">
                <a:solidFill>
                  <a:srgbClr val="522E8D"/>
                </a:solidFill>
                <a:latin typeface="Arial"/>
                <a:cs typeface="Arial"/>
              </a:rPr>
              <a:t>→</a:t>
            </a:r>
            <a:r>
              <a:rPr sz="2600" b="1" spc="-85" dirty="0">
                <a:solidFill>
                  <a:srgbClr val="522E8D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522E8D"/>
                </a:solidFill>
                <a:latin typeface="Arial"/>
                <a:cs typeface="Arial"/>
              </a:rPr>
              <a:t>clinical  marker for </a:t>
            </a:r>
            <a:r>
              <a:rPr sz="2600" b="1" i="1" dirty="0">
                <a:solidFill>
                  <a:srgbClr val="522E8D"/>
                </a:solidFill>
                <a:latin typeface="Arial"/>
                <a:cs typeface="Arial"/>
              </a:rPr>
              <a:t>adiposopathy  </a:t>
            </a:r>
            <a:r>
              <a:rPr sz="2600" b="1" dirty="0">
                <a:solidFill>
                  <a:srgbClr val="522E8D"/>
                </a:solidFill>
                <a:latin typeface="Arial"/>
                <a:cs typeface="Arial"/>
              </a:rPr>
              <a:t>(‘sick </a:t>
            </a:r>
            <a:r>
              <a:rPr sz="2600" b="1" spc="-5" dirty="0">
                <a:solidFill>
                  <a:srgbClr val="522E8D"/>
                </a:solidFill>
                <a:latin typeface="Arial"/>
                <a:cs typeface="Arial"/>
              </a:rPr>
              <a:t>fat’) </a:t>
            </a:r>
            <a:r>
              <a:rPr sz="2600" b="1" dirty="0">
                <a:solidFill>
                  <a:srgbClr val="522E8D"/>
                </a:solidFill>
                <a:latin typeface="Arial"/>
                <a:cs typeface="Arial"/>
              </a:rPr>
              <a:t>=</a:t>
            </a:r>
            <a:r>
              <a:rPr sz="2600" b="1" spc="-60" dirty="0">
                <a:solidFill>
                  <a:srgbClr val="522E8D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94BC4"/>
                </a:solidFill>
                <a:latin typeface="Arial"/>
                <a:cs typeface="Arial"/>
              </a:rPr>
              <a:t>adipose</a:t>
            </a:r>
            <a:endParaRPr sz="2600">
              <a:latin typeface="Arial"/>
              <a:cs typeface="Arial"/>
            </a:endParaRPr>
          </a:p>
          <a:p>
            <a:pPr marL="589280">
              <a:lnSpc>
                <a:spcPts val="2610"/>
              </a:lnSpc>
            </a:pPr>
            <a:r>
              <a:rPr sz="2600" dirty="0">
                <a:solidFill>
                  <a:srgbClr val="794BC4"/>
                </a:solidFill>
                <a:latin typeface="Arial"/>
                <a:cs typeface="Arial"/>
              </a:rPr>
              <a:t>tissue dysfunction promoted</a:t>
            </a:r>
            <a:r>
              <a:rPr sz="2600" spc="-60" dirty="0">
                <a:solidFill>
                  <a:srgbClr val="794BC4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94BC4"/>
                </a:solidFill>
                <a:latin typeface="Arial"/>
                <a:cs typeface="Arial"/>
              </a:rPr>
              <a:t>by</a:t>
            </a:r>
            <a:endParaRPr sz="2600">
              <a:latin typeface="Arial"/>
              <a:cs typeface="Arial"/>
            </a:endParaRPr>
          </a:p>
          <a:p>
            <a:pPr marL="589280" marR="796925">
              <a:lnSpc>
                <a:spcPts val="2810"/>
              </a:lnSpc>
              <a:spcBef>
                <a:spcPts val="195"/>
              </a:spcBef>
            </a:pPr>
            <a:r>
              <a:rPr sz="2600" dirty="0">
                <a:solidFill>
                  <a:srgbClr val="794BC4"/>
                </a:solidFill>
                <a:latin typeface="Arial"/>
                <a:cs typeface="Arial"/>
              </a:rPr>
              <a:t>positive caloric balance and sedentary lifestyle</a:t>
            </a:r>
            <a:r>
              <a:rPr sz="2600" spc="-80" dirty="0">
                <a:solidFill>
                  <a:srgbClr val="794BC4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794BC4"/>
                </a:solidFill>
                <a:latin typeface="Arial"/>
                <a:cs typeface="Arial"/>
              </a:rPr>
              <a:t>in  genetically and environmentally susceptible  individuals</a:t>
            </a:r>
            <a:endParaRPr sz="2600">
              <a:latin typeface="Arial"/>
              <a:cs typeface="Arial"/>
            </a:endParaRPr>
          </a:p>
          <a:p>
            <a:pPr marL="589280" marR="981710" indent="-342900" algn="just">
              <a:lnSpc>
                <a:spcPts val="2810"/>
              </a:lnSpc>
              <a:spcBef>
                <a:spcPts val="625"/>
              </a:spcBef>
              <a:buClr>
                <a:srgbClr val="371F5E"/>
              </a:buClr>
              <a:buSzPct val="90384"/>
              <a:buFont typeface="Wingdings"/>
              <a:buChar char=""/>
              <a:tabLst>
                <a:tab pos="589915" algn="l"/>
              </a:tabLst>
            </a:pPr>
            <a:r>
              <a:rPr sz="2600" b="1" dirty="0">
                <a:solidFill>
                  <a:srgbClr val="421F7A"/>
                </a:solidFill>
                <a:latin typeface="Arial"/>
                <a:cs typeface="Arial"/>
              </a:rPr>
              <a:t>DG criterion of </a:t>
            </a:r>
            <a:r>
              <a:rPr sz="2600" b="1" i="1" u="heavy" dirty="0">
                <a:solidFill>
                  <a:srgbClr val="421F7A"/>
                </a:solidFill>
                <a:latin typeface="Arial"/>
                <a:cs typeface="Arial"/>
              </a:rPr>
              <a:t>metabolic syndrome </a:t>
            </a:r>
            <a:r>
              <a:rPr sz="2600" b="1" dirty="0">
                <a:solidFill>
                  <a:srgbClr val="421F7A"/>
                </a:solidFill>
                <a:latin typeface="Arial"/>
                <a:cs typeface="Arial"/>
              </a:rPr>
              <a:t>(MS) →  </a:t>
            </a:r>
            <a:r>
              <a:rPr sz="2600" b="1" i="1" dirty="0">
                <a:solidFill>
                  <a:srgbClr val="421F7A"/>
                </a:solidFill>
                <a:latin typeface="Arial"/>
                <a:cs typeface="Arial"/>
              </a:rPr>
              <a:t>cluster of CV RF </a:t>
            </a:r>
            <a:r>
              <a:rPr sz="2600" b="1" dirty="0">
                <a:solidFill>
                  <a:srgbClr val="421F7A"/>
                </a:solidFill>
                <a:latin typeface="Arial"/>
                <a:cs typeface="Arial"/>
              </a:rPr>
              <a:t>in association </a:t>
            </a:r>
            <a:r>
              <a:rPr sz="2600" b="1" spc="5" dirty="0">
                <a:solidFill>
                  <a:srgbClr val="421F7A"/>
                </a:solidFill>
                <a:latin typeface="Arial"/>
                <a:cs typeface="Arial"/>
              </a:rPr>
              <a:t>with </a:t>
            </a:r>
            <a:r>
              <a:rPr sz="2600" b="1" dirty="0">
                <a:solidFill>
                  <a:srgbClr val="421F7A"/>
                </a:solidFill>
                <a:latin typeface="Arial"/>
                <a:cs typeface="Arial"/>
              </a:rPr>
              <a:t>insulin  resistance</a:t>
            </a:r>
            <a:r>
              <a:rPr sz="2600" b="1" spc="-100" dirty="0">
                <a:solidFill>
                  <a:srgbClr val="421F7A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421F7A"/>
                </a:solidFill>
                <a:latin typeface="Arial"/>
                <a:cs typeface="Arial"/>
              </a:rPr>
              <a:t>(IR)</a:t>
            </a:r>
            <a:endParaRPr sz="2600">
              <a:latin typeface="Arial"/>
              <a:cs typeface="Arial"/>
            </a:endParaRPr>
          </a:p>
          <a:p>
            <a:pPr marL="589280" indent="-342900">
              <a:lnSpc>
                <a:spcPct val="100000"/>
              </a:lnSpc>
              <a:spcBef>
                <a:spcPts val="270"/>
              </a:spcBef>
              <a:buClr>
                <a:srgbClr val="371F5E"/>
              </a:buClr>
              <a:buSzPct val="90384"/>
              <a:buFont typeface="Wingdings"/>
              <a:buChar char=""/>
              <a:tabLst>
                <a:tab pos="589915" algn="l"/>
              </a:tabLst>
            </a:pPr>
            <a:r>
              <a:rPr sz="2600" b="1" dirty="0">
                <a:solidFill>
                  <a:srgbClr val="8860CA"/>
                </a:solidFill>
                <a:latin typeface="Arial"/>
                <a:cs typeface="Arial"/>
              </a:rPr>
              <a:t>↑</a:t>
            </a:r>
            <a:r>
              <a:rPr sz="2600" b="1" spc="-110" dirty="0">
                <a:solidFill>
                  <a:srgbClr val="8860CA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8860CA"/>
                </a:solidFill>
                <a:latin typeface="Arial"/>
                <a:cs typeface="Arial"/>
              </a:rPr>
              <a:t>mortality</a:t>
            </a:r>
            <a:endParaRPr sz="2600">
              <a:latin typeface="Arial"/>
              <a:cs typeface="Arial"/>
            </a:endParaRPr>
          </a:p>
          <a:p>
            <a:pPr algn="ctr">
              <a:lnSpc>
                <a:spcPts val="1914"/>
              </a:lnSpc>
              <a:spcBef>
                <a:spcPts val="1655"/>
              </a:spcBef>
              <a:tabLst>
                <a:tab pos="6459220" algn="l"/>
              </a:tabLst>
            </a:pP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Poirier </a:t>
            </a:r>
            <a:r>
              <a:rPr sz="1600" b="1" spc="-105" dirty="0">
                <a:solidFill>
                  <a:srgbClr val="11091D"/>
                </a:solidFill>
                <a:latin typeface="Arial"/>
                <a:cs typeface="Arial"/>
              </a:rPr>
              <a:t>P.  </a:t>
            </a: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et al. </a:t>
            </a:r>
            <a:r>
              <a:rPr sz="1600" b="1" i="1" spc="-5" dirty="0">
                <a:solidFill>
                  <a:srgbClr val="11091D"/>
                </a:solidFill>
                <a:latin typeface="Arial"/>
                <a:cs typeface="Arial"/>
              </a:rPr>
              <a:t>Arterioscler Thromb </a:t>
            </a:r>
            <a:r>
              <a:rPr sz="1600" b="1" i="1" spc="-20" dirty="0">
                <a:solidFill>
                  <a:srgbClr val="11091D"/>
                </a:solidFill>
                <a:latin typeface="Arial"/>
                <a:cs typeface="Arial"/>
              </a:rPr>
              <a:t>Vasc </a:t>
            </a: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Biol 2006;  Fang J.  </a:t>
            </a:r>
            <a:r>
              <a:rPr sz="1600" b="1" spc="80" dirty="0">
                <a:solidFill>
                  <a:srgbClr val="11091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et</a:t>
            </a:r>
            <a:r>
              <a:rPr sz="1600" b="1" spc="90" dirty="0">
                <a:solidFill>
                  <a:srgbClr val="11091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al.	</a:t>
            </a:r>
            <a:r>
              <a:rPr sz="1600" b="1" i="1" spc="-10" dirty="0">
                <a:solidFill>
                  <a:srgbClr val="11091D"/>
                </a:solidFill>
                <a:latin typeface="Arial"/>
                <a:cs typeface="Arial"/>
              </a:rPr>
              <a:t>JAMA </a:t>
            </a: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2000; Kuk J.</a:t>
            </a:r>
            <a:r>
              <a:rPr sz="1600" b="1" spc="10" dirty="0">
                <a:solidFill>
                  <a:srgbClr val="11091D"/>
                </a:solidFill>
                <a:latin typeface="Arial"/>
                <a:cs typeface="Arial"/>
              </a:rPr>
              <a:t> </a:t>
            </a: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L.</a:t>
            </a:r>
            <a:endParaRPr sz="1600">
              <a:latin typeface="Arial"/>
              <a:cs typeface="Arial"/>
            </a:endParaRPr>
          </a:p>
          <a:p>
            <a:pPr algn="ctr">
              <a:lnSpc>
                <a:spcPts val="2155"/>
              </a:lnSpc>
            </a:pP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et al. </a:t>
            </a:r>
            <a:r>
              <a:rPr sz="1600" b="1" i="1" spc="-5" dirty="0">
                <a:solidFill>
                  <a:srgbClr val="11091D"/>
                </a:solidFill>
                <a:latin typeface="Arial"/>
                <a:cs typeface="Arial"/>
              </a:rPr>
              <a:t>Obes Res </a:t>
            </a:r>
            <a:r>
              <a:rPr sz="1600" b="1" spc="-5" dirty="0">
                <a:solidFill>
                  <a:srgbClr val="11091D"/>
                </a:solidFill>
                <a:latin typeface="Arial"/>
                <a:cs typeface="Arial"/>
              </a:rPr>
              <a:t>2006; </a:t>
            </a:r>
            <a:r>
              <a:rPr sz="1600" b="1" spc="-10" dirty="0">
                <a:solidFill>
                  <a:srgbClr val="11091D"/>
                </a:solidFill>
                <a:latin typeface="Arial"/>
                <a:cs typeface="Arial"/>
              </a:rPr>
              <a:t>Bays, </a:t>
            </a:r>
            <a:r>
              <a:rPr sz="1600" b="1" spc="-5" dirty="0">
                <a:latin typeface="Arial"/>
                <a:cs typeface="Arial"/>
              </a:rPr>
              <a:t>H.; </a:t>
            </a:r>
            <a:r>
              <a:rPr sz="1600" b="1" i="1" spc="-5" dirty="0">
                <a:latin typeface="Arial"/>
                <a:cs typeface="Arial"/>
              </a:rPr>
              <a:t>Curr Opin Endocr Diabetes Obes</a:t>
            </a:r>
            <a:r>
              <a:rPr sz="1600" b="1" spc="-5" dirty="0">
                <a:latin typeface="Arial"/>
                <a:cs typeface="Arial"/>
              </a:rPr>
              <a:t>,</a:t>
            </a:r>
            <a:r>
              <a:rPr sz="1600" b="1" spc="24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2014</a:t>
            </a:r>
            <a:r>
              <a:rPr sz="1800" b="1" spc="-5" dirty="0"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2" name="object 142"/>
          <p:cNvSpPr/>
          <p:nvPr/>
        </p:nvSpPr>
        <p:spPr>
          <a:xfrm>
            <a:off x="6084951" y="1628775"/>
            <a:ext cx="2695575" cy="1581150"/>
          </a:xfrm>
          <a:prstGeom prst="rect">
            <a:avLst/>
          </a:prstGeom>
          <a:blipFill>
            <a:blip r:embed="rId1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070600" y="1614424"/>
            <a:ext cx="2724150" cy="1609725"/>
          </a:xfrm>
          <a:custGeom>
            <a:avLst/>
            <a:gdLst/>
            <a:ahLst/>
            <a:cxnLst/>
            <a:rect l="l" t="t" r="r" b="b"/>
            <a:pathLst>
              <a:path w="2724150" h="1609725">
                <a:moveTo>
                  <a:pt x="0" y="1609725"/>
                </a:moveTo>
                <a:lnTo>
                  <a:pt x="2724150" y="1609725"/>
                </a:lnTo>
                <a:lnTo>
                  <a:pt x="2724150" y="0"/>
                </a:lnTo>
                <a:lnTo>
                  <a:pt x="0" y="0"/>
                </a:lnTo>
                <a:lnTo>
                  <a:pt x="0" y="1609725"/>
                </a:lnTo>
                <a:close/>
              </a:path>
            </a:pathLst>
          </a:custGeom>
          <a:ln w="28575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156325" y="1557400"/>
            <a:ext cx="1440180" cy="1719580"/>
          </a:xfrm>
          <a:custGeom>
            <a:avLst/>
            <a:gdLst/>
            <a:ahLst/>
            <a:cxnLst/>
            <a:rect l="l" t="t" r="r" b="b"/>
            <a:pathLst>
              <a:path w="1440179" h="1719579">
                <a:moveTo>
                  <a:pt x="0" y="859536"/>
                </a:moveTo>
                <a:lnTo>
                  <a:pt x="1313" y="807173"/>
                </a:lnTo>
                <a:lnTo>
                  <a:pt x="5205" y="755641"/>
                </a:lnTo>
                <a:lnTo>
                  <a:pt x="11599" y="705028"/>
                </a:lnTo>
                <a:lnTo>
                  <a:pt x="20419" y="655425"/>
                </a:lnTo>
                <a:lnTo>
                  <a:pt x="31592" y="606922"/>
                </a:lnTo>
                <a:lnTo>
                  <a:pt x="45041" y="559609"/>
                </a:lnTo>
                <a:lnTo>
                  <a:pt x="60691" y="513574"/>
                </a:lnTo>
                <a:lnTo>
                  <a:pt x="78467" y="468909"/>
                </a:lnTo>
                <a:lnTo>
                  <a:pt x="98293" y="425703"/>
                </a:lnTo>
                <a:lnTo>
                  <a:pt x="120094" y="384047"/>
                </a:lnTo>
                <a:lnTo>
                  <a:pt x="143796" y="344029"/>
                </a:lnTo>
                <a:lnTo>
                  <a:pt x="169322" y="305740"/>
                </a:lnTo>
                <a:lnTo>
                  <a:pt x="196597" y="269270"/>
                </a:lnTo>
                <a:lnTo>
                  <a:pt x="225546" y="234709"/>
                </a:lnTo>
                <a:lnTo>
                  <a:pt x="256094" y="202146"/>
                </a:lnTo>
                <a:lnTo>
                  <a:pt x="288166" y="171671"/>
                </a:lnTo>
                <a:lnTo>
                  <a:pt x="321685" y="143375"/>
                </a:lnTo>
                <a:lnTo>
                  <a:pt x="356578" y="117348"/>
                </a:lnTo>
                <a:lnTo>
                  <a:pt x="392768" y="93678"/>
                </a:lnTo>
                <a:lnTo>
                  <a:pt x="430180" y="72456"/>
                </a:lnTo>
                <a:lnTo>
                  <a:pt x="468739" y="53772"/>
                </a:lnTo>
                <a:lnTo>
                  <a:pt x="508370" y="37716"/>
                </a:lnTo>
                <a:lnTo>
                  <a:pt x="548997" y="24378"/>
                </a:lnTo>
                <a:lnTo>
                  <a:pt x="590545" y="13847"/>
                </a:lnTo>
                <a:lnTo>
                  <a:pt x="632939" y="6214"/>
                </a:lnTo>
                <a:lnTo>
                  <a:pt x="676103" y="1568"/>
                </a:lnTo>
                <a:lnTo>
                  <a:pt x="719963" y="0"/>
                </a:lnTo>
                <a:lnTo>
                  <a:pt x="763822" y="1568"/>
                </a:lnTo>
                <a:lnTo>
                  <a:pt x="806986" y="6214"/>
                </a:lnTo>
                <a:lnTo>
                  <a:pt x="849380" y="13847"/>
                </a:lnTo>
                <a:lnTo>
                  <a:pt x="890928" y="24378"/>
                </a:lnTo>
                <a:lnTo>
                  <a:pt x="931555" y="37716"/>
                </a:lnTo>
                <a:lnTo>
                  <a:pt x="971186" y="53772"/>
                </a:lnTo>
                <a:lnTo>
                  <a:pt x="1009745" y="72456"/>
                </a:lnTo>
                <a:lnTo>
                  <a:pt x="1047157" y="93678"/>
                </a:lnTo>
                <a:lnTo>
                  <a:pt x="1083347" y="117348"/>
                </a:lnTo>
                <a:lnTo>
                  <a:pt x="1118240" y="143375"/>
                </a:lnTo>
                <a:lnTo>
                  <a:pt x="1151759" y="171671"/>
                </a:lnTo>
                <a:lnTo>
                  <a:pt x="1183831" y="202146"/>
                </a:lnTo>
                <a:lnTo>
                  <a:pt x="1214379" y="234709"/>
                </a:lnTo>
                <a:lnTo>
                  <a:pt x="1243328" y="269270"/>
                </a:lnTo>
                <a:lnTo>
                  <a:pt x="1270603" y="305740"/>
                </a:lnTo>
                <a:lnTo>
                  <a:pt x="1296129" y="344029"/>
                </a:lnTo>
                <a:lnTo>
                  <a:pt x="1319831" y="384047"/>
                </a:lnTo>
                <a:lnTo>
                  <a:pt x="1341632" y="425703"/>
                </a:lnTo>
                <a:lnTo>
                  <a:pt x="1361458" y="468909"/>
                </a:lnTo>
                <a:lnTo>
                  <a:pt x="1379234" y="513574"/>
                </a:lnTo>
                <a:lnTo>
                  <a:pt x="1394884" y="559609"/>
                </a:lnTo>
                <a:lnTo>
                  <a:pt x="1408333" y="606922"/>
                </a:lnTo>
                <a:lnTo>
                  <a:pt x="1419506" y="655425"/>
                </a:lnTo>
                <a:lnTo>
                  <a:pt x="1428326" y="705028"/>
                </a:lnTo>
                <a:lnTo>
                  <a:pt x="1434720" y="755641"/>
                </a:lnTo>
                <a:lnTo>
                  <a:pt x="1438612" y="807173"/>
                </a:lnTo>
                <a:lnTo>
                  <a:pt x="1439926" y="859536"/>
                </a:lnTo>
                <a:lnTo>
                  <a:pt x="1438612" y="911911"/>
                </a:lnTo>
                <a:lnTo>
                  <a:pt x="1434720" y="963456"/>
                </a:lnTo>
                <a:lnTo>
                  <a:pt x="1428326" y="1014081"/>
                </a:lnTo>
                <a:lnTo>
                  <a:pt x="1419506" y="1063694"/>
                </a:lnTo>
                <a:lnTo>
                  <a:pt x="1408333" y="1112207"/>
                </a:lnTo>
                <a:lnTo>
                  <a:pt x="1394884" y="1159530"/>
                </a:lnTo>
                <a:lnTo>
                  <a:pt x="1379234" y="1205572"/>
                </a:lnTo>
                <a:lnTo>
                  <a:pt x="1361458" y="1250244"/>
                </a:lnTo>
                <a:lnTo>
                  <a:pt x="1341632" y="1293457"/>
                </a:lnTo>
                <a:lnTo>
                  <a:pt x="1319831" y="1335119"/>
                </a:lnTo>
                <a:lnTo>
                  <a:pt x="1296129" y="1375142"/>
                </a:lnTo>
                <a:lnTo>
                  <a:pt x="1270603" y="1413436"/>
                </a:lnTo>
                <a:lnTo>
                  <a:pt x="1243328" y="1449910"/>
                </a:lnTo>
                <a:lnTo>
                  <a:pt x="1214379" y="1484475"/>
                </a:lnTo>
                <a:lnTo>
                  <a:pt x="1183831" y="1517041"/>
                </a:lnTo>
                <a:lnTo>
                  <a:pt x="1151759" y="1547518"/>
                </a:lnTo>
                <a:lnTo>
                  <a:pt x="1118240" y="1575816"/>
                </a:lnTo>
                <a:lnTo>
                  <a:pt x="1083347" y="1601846"/>
                </a:lnTo>
                <a:lnTo>
                  <a:pt x="1047157" y="1625517"/>
                </a:lnTo>
                <a:lnTo>
                  <a:pt x="1009745" y="1646740"/>
                </a:lnTo>
                <a:lnTo>
                  <a:pt x="971186" y="1665424"/>
                </a:lnTo>
                <a:lnTo>
                  <a:pt x="931555" y="1681481"/>
                </a:lnTo>
                <a:lnTo>
                  <a:pt x="890928" y="1694820"/>
                </a:lnTo>
                <a:lnTo>
                  <a:pt x="849380" y="1705351"/>
                </a:lnTo>
                <a:lnTo>
                  <a:pt x="806986" y="1712984"/>
                </a:lnTo>
                <a:lnTo>
                  <a:pt x="763822" y="1717630"/>
                </a:lnTo>
                <a:lnTo>
                  <a:pt x="719963" y="1719199"/>
                </a:lnTo>
                <a:lnTo>
                  <a:pt x="676103" y="1717630"/>
                </a:lnTo>
                <a:lnTo>
                  <a:pt x="632939" y="1712984"/>
                </a:lnTo>
                <a:lnTo>
                  <a:pt x="590545" y="1705351"/>
                </a:lnTo>
                <a:lnTo>
                  <a:pt x="548997" y="1694820"/>
                </a:lnTo>
                <a:lnTo>
                  <a:pt x="508370" y="1681481"/>
                </a:lnTo>
                <a:lnTo>
                  <a:pt x="468739" y="1665424"/>
                </a:lnTo>
                <a:lnTo>
                  <a:pt x="430180" y="1646740"/>
                </a:lnTo>
                <a:lnTo>
                  <a:pt x="392768" y="1625517"/>
                </a:lnTo>
                <a:lnTo>
                  <a:pt x="356578" y="1601846"/>
                </a:lnTo>
                <a:lnTo>
                  <a:pt x="321685" y="1575816"/>
                </a:lnTo>
                <a:lnTo>
                  <a:pt x="288166" y="1547518"/>
                </a:lnTo>
                <a:lnTo>
                  <a:pt x="256094" y="1517041"/>
                </a:lnTo>
                <a:lnTo>
                  <a:pt x="225546" y="1484475"/>
                </a:lnTo>
                <a:lnTo>
                  <a:pt x="196597" y="1449910"/>
                </a:lnTo>
                <a:lnTo>
                  <a:pt x="169322" y="1413436"/>
                </a:lnTo>
                <a:lnTo>
                  <a:pt x="143796" y="1375142"/>
                </a:lnTo>
                <a:lnTo>
                  <a:pt x="120094" y="1335119"/>
                </a:lnTo>
                <a:lnTo>
                  <a:pt x="98293" y="1293457"/>
                </a:lnTo>
                <a:lnTo>
                  <a:pt x="78467" y="1250244"/>
                </a:lnTo>
                <a:lnTo>
                  <a:pt x="60691" y="1205572"/>
                </a:lnTo>
                <a:lnTo>
                  <a:pt x="45041" y="1159530"/>
                </a:lnTo>
                <a:lnTo>
                  <a:pt x="31592" y="1112207"/>
                </a:lnTo>
                <a:lnTo>
                  <a:pt x="20419" y="1063694"/>
                </a:lnTo>
                <a:lnTo>
                  <a:pt x="11599" y="1014081"/>
                </a:lnTo>
                <a:lnTo>
                  <a:pt x="5205" y="963456"/>
                </a:lnTo>
                <a:lnTo>
                  <a:pt x="1313" y="911911"/>
                </a:lnTo>
                <a:lnTo>
                  <a:pt x="0" y="859536"/>
                </a:lnTo>
                <a:close/>
              </a:path>
            </a:pathLst>
          </a:custGeom>
          <a:ln w="25400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050"/>
            <a:ext cx="9140825" cy="5195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37" y="0"/>
            <a:ext cx="8904287" cy="514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449951"/>
            <a:ext cx="6410325" cy="303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0325" y="5678487"/>
            <a:ext cx="2730500" cy="103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915025"/>
            <a:ext cx="7594600" cy="5222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4600" y="5876925"/>
            <a:ext cx="1546225" cy="160655"/>
          </a:xfrm>
          <a:custGeom>
            <a:avLst/>
            <a:gdLst/>
            <a:ahLst/>
            <a:cxnLst/>
            <a:rect l="l" t="t" r="r" b="b"/>
            <a:pathLst>
              <a:path w="1546225" h="160654">
                <a:moveTo>
                  <a:pt x="1546225" y="0"/>
                </a:moveTo>
                <a:lnTo>
                  <a:pt x="0" y="38100"/>
                </a:lnTo>
                <a:lnTo>
                  <a:pt x="0" y="160337"/>
                </a:lnTo>
                <a:lnTo>
                  <a:pt x="1546225" y="76200"/>
                </a:lnTo>
                <a:lnTo>
                  <a:pt x="1546225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5226" y="6056312"/>
            <a:ext cx="3395979" cy="314325"/>
          </a:xfrm>
          <a:custGeom>
            <a:avLst/>
            <a:gdLst/>
            <a:ahLst/>
            <a:cxnLst/>
            <a:rect l="l" t="t" r="r" b="b"/>
            <a:pathLst>
              <a:path w="3395979" h="314325">
                <a:moveTo>
                  <a:pt x="3395599" y="0"/>
                </a:moveTo>
                <a:lnTo>
                  <a:pt x="0" y="247650"/>
                </a:lnTo>
                <a:lnTo>
                  <a:pt x="0" y="314325"/>
                </a:lnTo>
                <a:lnTo>
                  <a:pt x="3395599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03962"/>
            <a:ext cx="5745226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051" y="6418262"/>
            <a:ext cx="3990975" cy="438150"/>
          </a:xfrm>
          <a:custGeom>
            <a:avLst/>
            <a:gdLst/>
            <a:ahLst/>
            <a:cxnLst/>
            <a:rect l="l" t="t" r="r" b="b"/>
            <a:pathLst>
              <a:path w="3990975" h="438150">
                <a:moveTo>
                  <a:pt x="3583431" y="0"/>
                </a:moveTo>
                <a:lnTo>
                  <a:pt x="0" y="438150"/>
                </a:lnTo>
                <a:lnTo>
                  <a:pt x="3459733" y="438150"/>
                </a:lnTo>
                <a:lnTo>
                  <a:pt x="3990975" y="323850"/>
                </a:lnTo>
                <a:lnTo>
                  <a:pt x="3583431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11975" y="6142037"/>
            <a:ext cx="2228850" cy="600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5125" y="5002148"/>
            <a:ext cx="1155700" cy="381635"/>
          </a:xfrm>
          <a:custGeom>
            <a:avLst/>
            <a:gdLst/>
            <a:ahLst/>
            <a:cxnLst/>
            <a:rect l="l" t="t" r="r" b="b"/>
            <a:pathLst>
              <a:path w="1155700" h="381635">
                <a:moveTo>
                  <a:pt x="0" y="0"/>
                </a:moveTo>
                <a:lnTo>
                  <a:pt x="0" y="9525"/>
                </a:lnTo>
                <a:lnTo>
                  <a:pt x="1155700" y="381126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359025"/>
            <a:ext cx="7985125" cy="265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125" y="4840223"/>
            <a:ext cx="1155700" cy="5049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54150"/>
            <a:ext cx="7985125" cy="3471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1725" y="0"/>
            <a:ext cx="5014976" cy="4325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8126" y="4289425"/>
            <a:ext cx="512699" cy="474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4801" y="4108450"/>
            <a:ext cx="446405" cy="532130"/>
          </a:xfrm>
          <a:custGeom>
            <a:avLst/>
            <a:gdLst/>
            <a:ahLst/>
            <a:cxnLst/>
            <a:rect l="l" t="t" r="r" b="b"/>
            <a:pathLst>
              <a:path w="446404" h="532129">
                <a:moveTo>
                  <a:pt x="152400" y="0"/>
                </a:moveTo>
                <a:lnTo>
                  <a:pt x="0" y="142875"/>
                </a:lnTo>
                <a:lnTo>
                  <a:pt x="446024" y="531749"/>
                </a:lnTo>
                <a:lnTo>
                  <a:pt x="446024" y="274574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25" y="0"/>
            <a:ext cx="4951476" cy="42513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40300" y="0"/>
            <a:ext cx="3990975" cy="40227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200" y="0"/>
            <a:ext cx="3489325" cy="3937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7475" y="3927475"/>
            <a:ext cx="133350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4826" y="1349375"/>
            <a:ext cx="246379" cy="819150"/>
          </a:xfrm>
          <a:custGeom>
            <a:avLst/>
            <a:gdLst/>
            <a:ahLst/>
            <a:cxnLst/>
            <a:rect l="l" t="t" r="r" b="b"/>
            <a:pathLst>
              <a:path w="246379" h="819150">
                <a:moveTo>
                  <a:pt x="122174" y="0"/>
                </a:moveTo>
                <a:lnTo>
                  <a:pt x="0" y="304800"/>
                </a:lnTo>
                <a:lnTo>
                  <a:pt x="245999" y="819150"/>
                </a:lnTo>
                <a:lnTo>
                  <a:pt x="245999" y="323850"/>
                </a:lnTo>
                <a:lnTo>
                  <a:pt x="122174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426" y="0"/>
            <a:ext cx="909574" cy="16541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0026" y="0"/>
            <a:ext cx="541274" cy="1263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45575" y="1036700"/>
            <a:ext cx="95250" cy="494030"/>
          </a:xfrm>
          <a:custGeom>
            <a:avLst/>
            <a:gdLst/>
            <a:ahLst/>
            <a:cxnLst/>
            <a:rect l="l" t="t" r="r" b="b"/>
            <a:pathLst>
              <a:path w="95250" h="494030">
                <a:moveTo>
                  <a:pt x="85725" y="0"/>
                </a:moveTo>
                <a:lnTo>
                  <a:pt x="0" y="227837"/>
                </a:lnTo>
                <a:lnTo>
                  <a:pt x="95250" y="493649"/>
                </a:lnTo>
                <a:lnTo>
                  <a:pt x="95250" y="9398"/>
                </a:lnTo>
                <a:lnTo>
                  <a:pt x="85725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75" y="2541651"/>
            <a:ext cx="9131300" cy="2959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5" y="3416300"/>
            <a:ext cx="9131300" cy="21225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5" y="5043423"/>
            <a:ext cx="9131300" cy="6572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9051" y="0"/>
            <a:ext cx="7075424" cy="50434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2151" y="0"/>
            <a:ext cx="3862324" cy="41497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70625" y="0"/>
            <a:ext cx="2863850" cy="3911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73976" y="0"/>
            <a:ext cx="1960499" cy="32924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725" y="0"/>
            <a:ext cx="1682750" cy="30734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07401" y="0"/>
            <a:ext cx="1227074" cy="23606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590800"/>
            <a:ext cx="5826125" cy="20843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8025" y="4436998"/>
            <a:ext cx="3352800" cy="11033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25523"/>
            <a:ext cx="9097010" cy="6832600"/>
          </a:xfrm>
          <a:custGeom>
            <a:avLst/>
            <a:gdLst/>
            <a:ahLst/>
            <a:cxnLst/>
            <a:rect l="l" t="t" r="r" b="b"/>
            <a:pathLst>
              <a:path w="9097010" h="6832600">
                <a:moveTo>
                  <a:pt x="9097017" y="6832475"/>
                </a:moveTo>
                <a:lnTo>
                  <a:pt x="9097017" y="0"/>
                </a:lnTo>
                <a:lnTo>
                  <a:pt x="0" y="0"/>
                </a:lnTo>
                <a:lnTo>
                  <a:pt x="0" y="6832475"/>
                </a:lnTo>
                <a:lnTo>
                  <a:pt x="9097017" y="6832475"/>
                </a:lnTo>
                <a:close/>
              </a:path>
            </a:pathLst>
          </a:custGeom>
          <a:solidFill>
            <a:srgbClr val="E1D7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25523"/>
            <a:ext cx="9097010" cy="6832600"/>
          </a:xfrm>
          <a:custGeom>
            <a:avLst/>
            <a:gdLst/>
            <a:ahLst/>
            <a:cxnLst/>
            <a:rect l="l" t="t" r="r" b="b"/>
            <a:pathLst>
              <a:path w="9097010" h="6832600">
                <a:moveTo>
                  <a:pt x="9097017" y="6832475"/>
                </a:moveTo>
                <a:lnTo>
                  <a:pt x="9097017" y="0"/>
                </a:lnTo>
                <a:lnTo>
                  <a:pt x="0" y="0"/>
                </a:lnTo>
              </a:path>
            </a:pathLst>
          </a:custGeom>
          <a:ln w="38100">
            <a:solidFill>
              <a:srgbClr val="4B23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85825" y="1347787"/>
            <a:ext cx="1412875" cy="830580"/>
          </a:xfrm>
          <a:custGeom>
            <a:avLst/>
            <a:gdLst/>
            <a:ahLst/>
            <a:cxnLst/>
            <a:rect l="l" t="t" r="r" b="b"/>
            <a:pathLst>
              <a:path w="1412875" h="830580">
                <a:moveTo>
                  <a:pt x="0" y="830262"/>
                </a:moveTo>
                <a:lnTo>
                  <a:pt x="1412875" y="830262"/>
                </a:lnTo>
                <a:lnTo>
                  <a:pt x="1412875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85825" y="1347787"/>
            <a:ext cx="1412875" cy="830580"/>
          </a:xfrm>
          <a:custGeom>
            <a:avLst/>
            <a:gdLst/>
            <a:ahLst/>
            <a:cxnLst/>
            <a:rect l="l" t="t" r="r" b="b"/>
            <a:pathLst>
              <a:path w="1412875" h="830580">
                <a:moveTo>
                  <a:pt x="0" y="830262"/>
                </a:moveTo>
                <a:lnTo>
                  <a:pt x="1412875" y="830262"/>
                </a:lnTo>
                <a:lnTo>
                  <a:pt x="1412875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ln w="952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922019" y="1295400"/>
            <a:ext cx="1367028" cy="49987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880616" y="1295400"/>
            <a:ext cx="493775" cy="4998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92480" y="1661160"/>
            <a:ext cx="1627632" cy="49987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011679" y="1661160"/>
            <a:ext cx="493775" cy="4998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969975" y="1386204"/>
            <a:ext cx="1245235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29539">
              <a:lnSpc>
                <a:spcPct val="100000"/>
              </a:lnSpc>
            </a:pP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BODY  </a:t>
            </a:r>
            <a:r>
              <a:rPr sz="2400" b="1" dirty="0">
                <a:solidFill>
                  <a:srgbClr val="6F2F9F"/>
                </a:solidFill>
                <a:latin typeface="Arial"/>
                <a:cs typeface="Arial"/>
              </a:rPr>
              <a:t>WEI</a:t>
            </a:r>
            <a:r>
              <a:rPr sz="2400" b="1" spc="5" dirty="0">
                <a:solidFill>
                  <a:srgbClr val="6F2F9F"/>
                </a:solidFill>
                <a:latin typeface="Arial"/>
                <a:cs typeface="Arial"/>
              </a:rPr>
              <a:t>G</a:t>
            </a:r>
            <a:r>
              <a:rPr sz="2400" b="1" spc="-5" dirty="0">
                <a:solidFill>
                  <a:srgbClr val="6F2F9F"/>
                </a:solidFill>
                <a:latin typeface="Arial"/>
                <a:cs typeface="Arial"/>
              </a:rPr>
              <a:t>HT</a:t>
            </a:r>
            <a:endParaRPr sz="2400">
              <a:latin typeface="Arial"/>
              <a:cs typeface="Arial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7380351" y="4664075"/>
            <a:ext cx="1564005" cy="1816100"/>
          </a:xfrm>
          <a:custGeom>
            <a:avLst/>
            <a:gdLst/>
            <a:ahLst/>
            <a:cxnLst/>
            <a:rect l="l" t="t" r="r" b="b"/>
            <a:pathLst>
              <a:path w="1564004" h="1816100">
                <a:moveTo>
                  <a:pt x="0" y="1816100"/>
                </a:moveTo>
                <a:lnTo>
                  <a:pt x="1563624" y="1816100"/>
                </a:lnTo>
                <a:lnTo>
                  <a:pt x="1563624" y="0"/>
                </a:lnTo>
                <a:lnTo>
                  <a:pt x="0" y="0"/>
                </a:lnTo>
                <a:lnTo>
                  <a:pt x="0" y="18161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380351" y="4664075"/>
            <a:ext cx="1564005" cy="1816100"/>
          </a:xfrm>
          <a:custGeom>
            <a:avLst/>
            <a:gdLst/>
            <a:ahLst/>
            <a:cxnLst/>
            <a:rect l="l" t="t" r="r" b="b"/>
            <a:pathLst>
              <a:path w="1564004" h="1816100">
                <a:moveTo>
                  <a:pt x="0" y="1816100"/>
                </a:moveTo>
                <a:lnTo>
                  <a:pt x="1563624" y="1816100"/>
                </a:lnTo>
                <a:lnTo>
                  <a:pt x="1563624" y="0"/>
                </a:lnTo>
                <a:lnTo>
                  <a:pt x="0" y="0"/>
                </a:lnTo>
                <a:lnTo>
                  <a:pt x="0" y="1816100"/>
                </a:lnTo>
                <a:close/>
              </a:path>
            </a:pathLst>
          </a:custGeom>
          <a:ln w="12699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379207" y="4594859"/>
            <a:ext cx="1697736" cy="58216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379207" y="5021579"/>
            <a:ext cx="1598676" cy="58216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319771" y="5448300"/>
            <a:ext cx="1716024" cy="58216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66659" y="5875020"/>
            <a:ext cx="1223772" cy="58216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8314943" y="5875020"/>
            <a:ext cx="574548" cy="582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7529576" y="4701285"/>
            <a:ext cx="1266825" cy="1716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1270" algn="ctr">
              <a:lnSpc>
                <a:spcPct val="100000"/>
              </a:lnSpc>
            </a:pPr>
            <a:r>
              <a:rPr sz="2800" b="1" spc="-35" dirty="0">
                <a:solidFill>
                  <a:srgbClr val="FFFFFF"/>
                </a:solidFill>
                <a:latin typeface="Arial"/>
                <a:cs typeface="Arial"/>
              </a:rPr>
              <a:t>WAIST 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CIRCU  M</a:t>
            </a:r>
            <a:r>
              <a:rPr sz="2800" b="1" spc="-15" dirty="0">
                <a:solidFill>
                  <a:srgbClr val="FFFFFF"/>
                </a:solidFill>
                <a:latin typeface="Arial"/>
                <a:cs typeface="Arial"/>
              </a:rPr>
              <a:t>F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E</a:t>
            </a:r>
            <a:r>
              <a:rPr sz="2800" b="1" spc="-20" dirty="0">
                <a:solidFill>
                  <a:srgbClr val="FFFFFF"/>
                </a:solidFill>
                <a:latin typeface="Arial"/>
                <a:cs typeface="Arial"/>
              </a:rPr>
              <a:t>R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E 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NCE</a:t>
            </a:r>
            <a:endParaRPr sz="2800">
              <a:latin typeface="Arial"/>
              <a:cs typeface="Arial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279400" y="4703826"/>
            <a:ext cx="2383155" cy="1786255"/>
          </a:xfrm>
          <a:custGeom>
            <a:avLst/>
            <a:gdLst/>
            <a:ahLst/>
            <a:cxnLst/>
            <a:rect l="l" t="t" r="r" b="b"/>
            <a:pathLst>
              <a:path w="2383155" h="1786254">
                <a:moveTo>
                  <a:pt x="0" y="1785874"/>
                </a:moveTo>
                <a:lnTo>
                  <a:pt x="2382901" y="1785874"/>
                </a:lnTo>
                <a:lnTo>
                  <a:pt x="2382901" y="0"/>
                </a:lnTo>
                <a:lnTo>
                  <a:pt x="0" y="0"/>
                </a:lnTo>
                <a:lnTo>
                  <a:pt x="0" y="17858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9400" y="4703826"/>
            <a:ext cx="2383155" cy="1786255"/>
          </a:xfrm>
          <a:custGeom>
            <a:avLst/>
            <a:gdLst/>
            <a:ahLst/>
            <a:cxnLst/>
            <a:rect l="l" t="t" r="r" b="b"/>
            <a:pathLst>
              <a:path w="2383155" h="1786254">
                <a:moveTo>
                  <a:pt x="0" y="1785874"/>
                </a:moveTo>
                <a:lnTo>
                  <a:pt x="2382901" y="1785874"/>
                </a:lnTo>
                <a:lnTo>
                  <a:pt x="2382901" y="0"/>
                </a:lnTo>
                <a:lnTo>
                  <a:pt x="0" y="0"/>
                </a:lnTo>
                <a:lnTo>
                  <a:pt x="0" y="1785874"/>
                </a:lnTo>
                <a:close/>
              </a:path>
            </a:pathLst>
          </a:custGeom>
          <a:ln w="127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1357883" y="4690871"/>
            <a:ext cx="297179" cy="30022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67639" y="4847844"/>
            <a:ext cx="2726436" cy="5821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51104" y="5274564"/>
            <a:ext cx="2171700" cy="58216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147316" y="5274564"/>
            <a:ext cx="574548" cy="582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08076" y="5701284"/>
            <a:ext cx="1755648" cy="5821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888235" y="5701284"/>
            <a:ext cx="574548" cy="582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1373124" y="6190488"/>
            <a:ext cx="259080" cy="26365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660603" y="5381345"/>
            <a:ext cx="1623695" cy="862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9545" marR="5080" indent="-157480">
              <a:lnSpc>
                <a:spcPct val="100000"/>
              </a:lnSpc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ADIPOSE  TISSUE</a:t>
            </a:r>
            <a:endParaRPr sz="28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2941701" y="4724400"/>
            <a:ext cx="4229100" cy="1755775"/>
          </a:xfrm>
          <a:custGeom>
            <a:avLst/>
            <a:gdLst/>
            <a:ahLst/>
            <a:cxnLst/>
            <a:rect l="l" t="t" r="r" b="b"/>
            <a:pathLst>
              <a:path w="4229100" h="1755775">
                <a:moveTo>
                  <a:pt x="0" y="1755775"/>
                </a:moveTo>
                <a:lnTo>
                  <a:pt x="4229100" y="1755775"/>
                </a:lnTo>
                <a:lnTo>
                  <a:pt x="4229100" y="0"/>
                </a:lnTo>
                <a:lnTo>
                  <a:pt x="0" y="0"/>
                </a:lnTo>
                <a:lnTo>
                  <a:pt x="0" y="17557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41701" y="4724400"/>
            <a:ext cx="4229100" cy="1755775"/>
          </a:xfrm>
          <a:custGeom>
            <a:avLst/>
            <a:gdLst/>
            <a:ahLst/>
            <a:cxnLst/>
            <a:rect l="l" t="t" r="r" b="b"/>
            <a:pathLst>
              <a:path w="4229100" h="1755775">
                <a:moveTo>
                  <a:pt x="0" y="1755775"/>
                </a:moveTo>
                <a:lnTo>
                  <a:pt x="4229100" y="1755775"/>
                </a:lnTo>
                <a:lnTo>
                  <a:pt x="4229100" y="0"/>
                </a:lnTo>
                <a:lnTo>
                  <a:pt x="0" y="0"/>
                </a:lnTo>
                <a:lnTo>
                  <a:pt x="0" y="1755775"/>
                </a:lnTo>
                <a:close/>
              </a:path>
            </a:pathLst>
          </a:custGeom>
          <a:ln w="127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959096" y="4716779"/>
            <a:ext cx="259079" cy="263651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3282696" y="4838700"/>
            <a:ext cx="3677411" cy="5821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4291584" y="5265420"/>
            <a:ext cx="1559052" cy="5821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5375147" y="5265420"/>
            <a:ext cx="574548" cy="582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3518915" y="5692140"/>
            <a:ext cx="1225296" cy="5821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268723" y="5692140"/>
            <a:ext cx="2354579" cy="58216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147815" y="5692140"/>
            <a:ext cx="574547" cy="582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4959096" y="6179820"/>
            <a:ext cx="259079" cy="26365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2941701" y="4724400"/>
            <a:ext cx="4229100" cy="1755775"/>
          </a:xfrm>
          <a:prstGeom prst="rect">
            <a:avLst/>
          </a:prstGeom>
          <a:ln w="12700">
            <a:solidFill>
              <a:srgbClr val="FF0066"/>
            </a:solidFill>
          </a:ln>
        </p:spPr>
        <p:txBody>
          <a:bodyPr vert="horz" wrap="square" lIns="0" tIns="213360" rIns="0" bIns="0" rtlCol="0">
            <a:spAutoFit/>
          </a:bodyPr>
          <a:lstStyle/>
          <a:p>
            <a:pPr marL="556895" marR="550545" algn="ctr">
              <a:lnSpc>
                <a:spcPct val="100000"/>
              </a:lnSpc>
              <a:spcBef>
                <a:spcPts val="1680"/>
              </a:spcBef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BMI =BODY</a:t>
            </a:r>
            <a:r>
              <a:rPr sz="2800" b="1" spc="-10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10" dirty="0">
                <a:solidFill>
                  <a:srgbClr val="FFFFFF"/>
                </a:solidFill>
                <a:latin typeface="Arial"/>
                <a:cs typeface="Arial"/>
              </a:rPr>
              <a:t>MASS 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INDEX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BMI</a:t>
            </a:r>
            <a:r>
              <a:rPr sz="2800" b="1" spc="-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percentiles</a:t>
            </a:r>
            <a:endParaRPr sz="28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1328927" y="505459"/>
            <a:ext cx="764540" cy="809625"/>
          </a:xfrm>
          <a:custGeom>
            <a:avLst/>
            <a:gdLst/>
            <a:ahLst/>
            <a:cxnLst/>
            <a:rect l="l" t="t" r="r" b="b"/>
            <a:pathLst>
              <a:path w="764539" h="809625">
                <a:moveTo>
                  <a:pt x="0" y="408177"/>
                </a:moveTo>
                <a:lnTo>
                  <a:pt x="24130" y="809370"/>
                </a:lnTo>
                <a:lnTo>
                  <a:pt x="425196" y="785240"/>
                </a:lnTo>
                <a:lnTo>
                  <a:pt x="318897" y="691006"/>
                </a:lnTo>
                <a:lnTo>
                  <a:pt x="486092" y="502412"/>
                </a:lnTo>
                <a:lnTo>
                  <a:pt x="106299" y="502412"/>
                </a:lnTo>
                <a:lnTo>
                  <a:pt x="0" y="408177"/>
                </a:lnTo>
                <a:close/>
              </a:path>
              <a:path w="764539" h="809625">
                <a:moveTo>
                  <a:pt x="551815" y="0"/>
                </a:moveTo>
                <a:lnTo>
                  <a:pt x="106299" y="502412"/>
                </a:lnTo>
                <a:lnTo>
                  <a:pt x="486092" y="502412"/>
                </a:lnTo>
                <a:lnTo>
                  <a:pt x="764413" y="188467"/>
                </a:lnTo>
                <a:lnTo>
                  <a:pt x="551815" y="0"/>
                </a:lnTo>
                <a:close/>
              </a:path>
            </a:pathLst>
          </a:custGeom>
          <a:solidFill>
            <a:srgbClr val="522E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328927" y="505459"/>
            <a:ext cx="764540" cy="809625"/>
          </a:xfrm>
          <a:custGeom>
            <a:avLst/>
            <a:gdLst/>
            <a:ahLst/>
            <a:cxnLst/>
            <a:rect l="l" t="t" r="r" b="b"/>
            <a:pathLst>
              <a:path w="764539" h="809625">
                <a:moveTo>
                  <a:pt x="764413" y="188467"/>
                </a:moveTo>
                <a:lnTo>
                  <a:pt x="318897" y="691006"/>
                </a:lnTo>
                <a:lnTo>
                  <a:pt x="425196" y="785240"/>
                </a:lnTo>
                <a:lnTo>
                  <a:pt x="24130" y="809370"/>
                </a:lnTo>
                <a:lnTo>
                  <a:pt x="0" y="408177"/>
                </a:lnTo>
                <a:lnTo>
                  <a:pt x="106299" y="502412"/>
                </a:lnTo>
                <a:lnTo>
                  <a:pt x="551815" y="0"/>
                </a:lnTo>
                <a:lnTo>
                  <a:pt x="764413" y="188467"/>
                </a:lnTo>
                <a:close/>
              </a:path>
            </a:pathLst>
          </a:custGeom>
          <a:ln w="25400">
            <a:solidFill>
              <a:srgbClr val="371F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453248" y="595756"/>
            <a:ext cx="685800" cy="838835"/>
          </a:xfrm>
          <a:custGeom>
            <a:avLst/>
            <a:gdLst/>
            <a:ahLst/>
            <a:cxnLst/>
            <a:rect l="l" t="t" r="r" b="b"/>
            <a:pathLst>
              <a:path w="685800" h="838835">
                <a:moveTo>
                  <a:pt x="241680" y="0"/>
                </a:moveTo>
                <a:lnTo>
                  <a:pt x="0" y="149478"/>
                </a:lnTo>
                <a:lnTo>
                  <a:pt x="323342" y="671956"/>
                </a:lnTo>
                <a:lnTo>
                  <a:pt x="202437" y="746632"/>
                </a:lnTo>
                <a:lnTo>
                  <a:pt x="593598" y="838834"/>
                </a:lnTo>
                <a:lnTo>
                  <a:pt x="668197" y="522350"/>
                </a:lnTo>
                <a:lnTo>
                  <a:pt x="564896" y="522350"/>
                </a:lnTo>
                <a:lnTo>
                  <a:pt x="241680" y="0"/>
                </a:lnTo>
                <a:close/>
              </a:path>
              <a:path w="685800" h="838835">
                <a:moveTo>
                  <a:pt x="685800" y="447675"/>
                </a:moveTo>
                <a:lnTo>
                  <a:pt x="564896" y="522350"/>
                </a:lnTo>
                <a:lnTo>
                  <a:pt x="668197" y="522350"/>
                </a:lnTo>
                <a:lnTo>
                  <a:pt x="685800" y="447675"/>
                </a:lnTo>
                <a:close/>
              </a:path>
            </a:pathLst>
          </a:custGeom>
          <a:solidFill>
            <a:srgbClr val="522E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453248" y="595756"/>
            <a:ext cx="685800" cy="838835"/>
          </a:xfrm>
          <a:custGeom>
            <a:avLst/>
            <a:gdLst/>
            <a:ahLst/>
            <a:cxnLst/>
            <a:rect l="l" t="t" r="r" b="b"/>
            <a:pathLst>
              <a:path w="685800" h="838835">
                <a:moveTo>
                  <a:pt x="241680" y="0"/>
                </a:moveTo>
                <a:lnTo>
                  <a:pt x="564896" y="522350"/>
                </a:lnTo>
                <a:lnTo>
                  <a:pt x="685800" y="447675"/>
                </a:lnTo>
                <a:lnTo>
                  <a:pt x="593598" y="838834"/>
                </a:lnTo>
                <a:lnTo>
                  <a:pt x="202437" y="746632"/>
                </a:lnTo>
                <a:lnTo>
                  <a:pt x="323342" y="671956"/>
                </a:lnTo>
                <a:lnTo>
                  <a:pt x="0" y="149478"/>
                </a:lnTo>
                <a:lnTo>
                  <a:pt x="241680" y="0"/>
                </a:lnTo>
                <a:close/>
              </a:path>
            </a:pathLst>
          </a:custGeom>
          <a:ln w="25400">
            <a:solidFill>
              <a:srgbClr val="371F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597525" y="589026"/>
            <a:ext cx="568325" cy="763905"/>
          </a:xfrm>
          <a:custGeom>
            <a:avLst/>
            <a:gdLst/>
            <a:ahLst/>
            <a:cxnLst/>
            <a:rect l="l" t="t" r="r" b="b"/>
            <a:pathLst>
              <a:path w="568325" h="763905">
                <a:moveTo>
                  <a:pt x="568325" y="479425"/>
                </a:moveTo>
                <a:lnTo>
                  <a:pt x="0" y="479425"/>
                </a:lnTo>
                <a:lnTo>
                  <a:pt x="284099" y="763524"/>
                </a:lnTo>
                <a:lnTo>
                  <a:pt x="568325" y="479425"/>
                </a:lnTo>
                <a:close/>
              </a:path>
              <a:path w="568325" h="763905">
                <a:moveTo>
                  <a:pt x="426212" y="0"/>
                </a:moveTo>
                <a:lnTo>
                  <a:pt x="142112" y="0"/>
                </a:lnTo>
                <a:lnTo>
                  <a:pt x="142112" y="479425"/>
                </a:lnTo>
                <a:lnTo>
                  <a:pt x="426212" y="479425"/>
                </a:lnTo>
                <a:lnTo>
                  <a:pt x="426212" y="0"/>
                </a:lnTo>
                <a:close/>
              </a:path>
            </a:pathLst>
          </a:custGeom>
          <a:solidFill>
            <a:srgbClr val="522E8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597525" y="589026"/>
            <a:ext cx="568325" cy="763905"/>
          </a:xfrm>
          <a:custGeom>
            <a:avLst/>
            <a:gdLst/>
            <a:ahLst/>
            <a:cxnLst/>
            <a:rect l="l" t="t" r="r" b="b"/>
            <a:pathLst>
              <a:path w="568325" h="763905">
                <a:moveTo>
                  <a:pt x="426212" y="0"/>
                </a:moveTo>
                <a:lnTo>
                  <a:pt x="426212" y="479425"/>
                </a:lnTo>
                <a:lnTo>
                  <a:pt x="568325" y="479425"/>
                </a:lnTo>
                <a:lnTo>
                  <a:pt x="284099" y="763524"/>
                </a:lnTo>
                <a:lnTo>
                  <a:pt x="0" y="479425"/>
                </a:lnTo>
                <a:lnTo>
                  <a:pt x="142112" y="479425"/>
                </a:lnTo>
                <a:lnTo>
                  <a:pt x="142112" y="0"/>
                </a:lnTo>
                <a:lnTo>
                  <a:pt x="426212" y="0"/>
                </a:lnTo>
                <a:close/>
              </a:path>
            </a:pathLst>
          </a:custGeom>
          <a:ln w="25400">
            <a:solidFill>
              <a:srgbClr val="371F5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46175" y="84201"/>
            <a:ext cx="7171055" cy="600075"/>
          </a:xfrm>
          <a:custGeom>
            <a:avLst/>
            <a:gdLst/>
            <a:ahLst/>
            <a:cxnLst/>
            <a:rect l="l" t="t" r="r" b="b"/>
            <a:pathLst>
              <a:path w="7171055" h="600075">
                <a:moveTo>
                  <a:pt x="0" y="600075"/>
                </a:moveTo>
                <a:lnTo>
                  <a:pt x="7170801" y="600075"/>
                </a:lnTo>
                <a:lnTo>
                  <a:pt x="7170801" y="0"/>
                </a:lnTo>
                <a:lnTo>
                  <a:pt x="0" y="0"/>
                </a:lnTo>
                <a:lnTo>
                  <a:pt x="0" y="60007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146175" y="84201"/>
            <a:ext cx="7171055" cy="600075"/>
          </a:xfrm>
          <a:custGeom>
            <a:avLst/>
            <a:gdLst/>
            <a:ahLst/>
            <a:cxnLst/>
            <a:rect l="l" t="t" r="r" b="b"/>
            <a:pathLst>
              <a:path w="7171055" h="600075">
                <a:moveTo>
                  <a:pt x="0" y="600075"/>
                </a:moveTo>
                <a:lnTo>
                  <a:pt x="7170801" y="600075"/>
                </a:lnTo>
                <a:lnTo>
                  <a:pt x="7170801" y="0"/>
                </a:lnTo>
                <a:lnTo>
                  <a:pt x="0" y="0"/>
                </a:lnTo>
                <a:lnTo>
                  <a:pt x="0" y="600075"/>
                </a:lnTo>
                <a:close/>
              </a:path>
            </a:pathLst>
          </a:custGeom>
          <a:ln w="57150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282700" y="693419"/>
            <a:ext cx="2088514" cy="3907154"/>
          </a:xfrm>
          <a:custGeom>
            <a:avLst/>
            <a:gdLst/>
            <a:ahLst/>
            <a:cxnLst/>
            <a:rect l="l" t="t" r="r" b="b"/>
            <a:pathLst>
              <a:path w="2088514" h="3907154">
                <a:moveTo>
                  <a:pt x="0" y="3474974"/>
                </a:moveTo>
                <a:lnTo>
                  <a:pt x="158115" y="3907154"/>
                </a:lnTo>
                <a:lnTo>
                  <a:pt x="590295" y="3749040"/>
                </a:lnTo>
                <a:lnTo>
                  <a:pt x="442722" y="3680586"/>
                </a:lnTo>
                <a:lnTo>
                  <a:pt x="506410" y="3543427"/>
                </a:lnTo>
                <a:lnTo>
                  <a:pt x="147574" y="3543427"/>
                </a:lnTo>
                <a:lnTo>
                  <a:pt x="0" y="3474974"/>
                </a:lnTo>
                <a:close/>
              </a:path>
              <a:path w="2088514" h="3907154">
                <a:moveTo>
                  <a:pt x="1792986" y="0"/>
                </a:moveTo>
                <a:lnTo>
                  <a:pt x="147574" y="3543427"/>
                </a:lnTo>
                <a:lnTo>
                  <a:pt x="506410" y="3543427"/>
                </a:lnTo>
                <a:lnTo>
                  <a:pt x="2088134" y="137032"/>
                </a:lnTo>
                <a:lnTo>
                  <a:pt x="1792986" y="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282700" y="693419"/>
            <a:ext cx="2088514" cy="3907154"/>
          </a:xfrm>
          <a:custGeom>
            <a:avLst/>
            <a:gdLst/>
            <a:ahLst/>
            <a:cxnLst/>
            <a:rect l="l" t="t" r="r" b="b"/>
            <a:pathLst>
              <a:path w="2088514" h="3907154">
                <a:moveTo>
                  <a:pt x="0" y="3474974"/>
                </a:moveTo>
                <a:lnTo>
                  <a:pt x="147574" y="3543427"/>
                </a:lnTo>
                <a:lnTo>
                  <a:pt x="1792986" y="0"/>
                </a:lnTo>
                <a:lnTo>
                  <a:pt x="2088134" y="137032"/>
                </a:lnTo>
                <a:lnTo>
                  <a:pt x="442722" y="3680586"/>
                </a:lnTo>
                <a:lnTo>
                  <a:pt x="590295" y="3749040"/>
                </a:lnTo>
                <a:lnTo>
                  <a:pt x="158115" y="3907154"/>
                </a:lnTo>
                <a:lnTo>
                  <a:pt x="0" y="3474974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4897501" y="719201"/>
            <a:ext cx="649605" cy="4005579"/>
          </a:xfrm>
          <a:custGeom>
            <a:avLst/>
            <a:gdLst/>
            <a:ahLst/>
            <a:cxnLst/>
            <a:rect l="l" t="t" r="r" b="b"/>
            <a:pathLst>
              <a:path w="649604" h="4005579">
                <a:moveTo>
                  <a:pt x="649224" y="3680587"/>
                </a:moveTo>
                <a:lnTo>
                  <a:pt x="0" y="3680587"/>
                </a:lnTo>
                <a:lnTo>
                  <a:pt x="324612" y="4005199"/>
                </a:lnTo>
                <a:lnTo>
                  <a:pt x="649224" y="3680587"/>
                </a:lnTo>
                <a:close/>
              </a:path>
              <a:path w="649604" h="4005579">
                <a:moveTo>
                  <a:pt x="486918" y="0"/>
                </a:moveTo>
                <a:lnTo>
                  <a:pt x="162306" y="0"/>
                </a:lnTo>
                <a:lnTo>
                  <a:pt x="162306" y="3680587"/>
                </a:lnTo>
                <a:lnTo>
                  <a:pt x="486918" y="3680587"/>
                </a:lnTo>
                <a:lnTo>
                  <a:pt x="486918" y="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4897501" y="719201"/>
            <a:ext cx="649605" cy="4005579"/>
          </a:xfrm>
          <a:custGeom>
            <a:avLst/>
            <a:gdLst/>
            <a:ahLst/>
            <a:cxnLst/>
            <a:rect l="l" t="t" r="r" b="b"/>
            <a:pathLst>
              <a:path w="649604" h="4005579">
                <a:moveTo>
                  <a:pt x="0" y="3680587"/>
                </a:moveTo>
                <a:lnTo>
                  <a:pt x="162306" y="3680587"/>
                </a:lnTo>
                <a:lnTo>
                  <a:pt x="162306" y="0"/>
                </a:lnTo>
                <a:lnTo>
                  <a:pt x="486918" y="0"/>
                </a:lnTo>
                <a:lnTo>
                  <a:pt x="486918" y="3680587"/>
                </a:lnTo>
                <a:lnTo>
                  <a:pt x="649224" y="3680587"/>
                </a:lnTo>
                <a:lnTo>
                  <a:pt x="324612" y="4005199"/>
                </a:lnTo>
                <a:lnTo>
                  <a:pt x="0" y="3680587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408039" y="692150"/>
            <a:ext cx="1569085" cy="3884929"/>
          </a:xfrm>
          <a:custGeom>
            <a:avLst/>
            <a:gdLst/>
            <a:ahLst/>
            <a:cxnLst/>
            <a:rect l="l" t="t" r="r" b="b"/>
            <a:pathLst>
              <a:path w="1569084" h="3884929">
                <a:moveTo>
                  <a:pt x="249301" y="0"/>
                </a:moveTo>
                <a:lnTo>
                  <a:pt x="0" y="82930"/>
                </a:lnTo>
                <a:lnTo>
                  <a:pt x="1194689" y="3676523"/>
                </a:lnTo>
                <a:lnTo>
                  <a:pt x="1070102" y="3717925"/>
                </a:lnTo>
                <a:lnTo>
                  <a:pt x="1402334" y="3884422"/>
                </a:lnTo>
                <a:lnTo>
                  <a:pt x="1547971" y="3593592"/>
                </a:lnTo>
                <a:lnTo>
                  <a:pt x="1444116" y="3593592"/>
                </a:lnTo>
                <a:lnTo>
                  <a:pt x="249301" y="0"/>
                </a:lnTo>
                <a:close/>
              </a:path>
              <a:path w="1569084" h="3884929">
                <a:moveTo>
                  <a:pt x="1568704" y="3552190"/>
                </a:moveTo>
                <a:lnTo>
                  <a:pt x="1444116" y="3593592"/>
                </a:lnTo>
                <a:lnTo>
                  <a:pt x="1547971" y="3593592"/>
                </a:lnTo>
                <a:lnTo>
                  <a:pt x="1568704" y="355219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408039" y="692150"/>
            <a:ext cx="1569085" cy="3884929"/>
          </a:xfrm>
          <a:custGeom>
            <a:avLst/>
            <a:gdLst/>
            <a:ahLst/>
            <a:cxnLst/>
            <a:rect l="l" t="t" r="r" b="b"/>
            <a:pathLst>
              <a:path w="1569084" h="3884929">
                <a:moveTo>
                  <a:pt x="1070102" y="3717925"/>
                </a:moveTo>
                <a:lnTo>
                  <a:pt x="1194689" y="3676523"/>
                </a:lnTo>
                <a:lnTo>
                  <a:pt x="0" y="82930"/>
                </a:lnTo>
                <a:lnTo>
                  <a:pt x="249301" y="0"/>
                </a:lnTo>
                <a:lnTo>
                  <a:pt x="1444116" y="3593592"/>
                </a:lnTo>
                <a:lnTo>
                  <a:pt x="1568704" y="3552190"/>
                </a:lnTo>
                <a:lnTo>
                  <a:pt x="1402334" y="3884422"/>
                </a:lnTo>
                <a:lnTo>
                  <a:pt x="1070102" y="3717925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451100" y="728726"/>
            <a:ext cx="4549775" cy="49530"/>
          </a:xfrm>
          <a:custGeom>
            <a:avLst/>
            <a:gdLst/>
            <a:ahLst/>
            <a:cxnLst/>
            <a:rect l="l" t="t" r="r" b="b"/>
            <a:pathLst>
              <a:path w="4549775" h="49529">
                <a:moveTo>
                  <a:pt x="0" y="0"/>
                </a:moveTo>
                <a:lnTo>
                  <a:pt x="4549775" y="49149"/>
                </a:lnTo>
              </a:path>
            </a:pathLst>
          </a:custGeom>
          <a:ln w="1905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478280" y="0"/>
            <a:ext cx="3878579" cy="690372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4753355" y="0"/>
            <a:ext cx="3499104" cy="690372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648956" y="0"/>
            <a:ext cx="729996" cy="690372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5339" rIns="0" bIns="0" rtlCol="0">
            <a:spAutoFit/>
          </a:bodyPr>
          <a:lstStyle/>
          <a:p>
            <a:pPr marL="983615">
              <a:lnSpc>
                <a:spcPct val="100000"/>
              </a:lnSpc>
            </a:pPr>
            <a:r>
              <a:rPr sz="3600" dirty="0">
                <a:solidFill>
                  <a:srgbClr val="522E8D"/>
                </a:solidFill>
              </a:rPr>
              <a:t>ASSESSMENT OF</a:t>
            </a:r>
            <a:r>
              <a:rPr sz="3600" spc="-100" dirty="0">
                <a:solidFill>
                  <a:srgbClr val="522E8D"/>
                </a:solidFill>
              </a:rPr>
              <a:t> </a:t>
            </a:r>
            <a:r>
              <a:rPr sz="3600" spc="-5" dirty="0">
                <a:solidFill>
                  <a:srgbClr val="522E8D"/>
                </a:solidFill>
              </a:rPr>
              <a:t>OBESITY</a:t>
            </a:r>
            <a:endParaRPr sz="3600"/>
          </a:p>
        </p:txBody>
      </p:sp>
      <p:sp>
        <p:nvSpPr>
          <p:cNvPr id="97" name="object 97"/>
          <p:cNvSpPr/>
          <p:nvPr/>
        </p:nvSpPr>
        <p:spPr>
          <a:xfrm>
            <a:off x="3517900" y="1352550"/>
            <a:ext cx="3076575" cy="258127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513073" y="1347724"/>
            <a:ext cx="3086100" cy="2590800"/>
          </a:xfrm>
          <a:custGeom>
            <a:avLst/>
            <a:gdLst/>
            <a:ahLst/>
            <a:cxnLst/>
            <a:rect l="l" t="t" r="r" b="b"/>
            <a:pathLst>
              <a:path w="3086100" h="2590800">
                <a:moveTo>
                  <a:pt x="0" y="2590800"/>
                </a:moveTo>
                <a:lnTo>
                  <a:pt x="3086100" y="2590800"/>
                </a:lnTo>
                <a:lnTo>
                  <a:pt x="3086100" y="0"/>
                </a:lnTo>
                <a:lnTo>
                  <a:pt x="0" y="0"/>
                </a:lnTo>
                <a:lnTo>
                  <a:pt x="0" y="25908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2298700" y="920813"/>
            <a:ext cx="2305050" cy="830580"/>
          </a:xfrm>
          <a:custGeom>
            <a:avLst/>
            <a:gdLst/>
            <a:ahLst/>
            <a:cxnLst/>
            <a:rect l="l" t="t" r="r" b="b"/>
            <a:pathLst>
              <a:path w="2305050" h="830580">
                <a:moveTo>
                  <a:pt x="0" y="830262"/>
                </a:moveTo>
                <a:lnTo>
                  <a:pt x="2305050" y="830262"/>
                </a:lnTo>
                <a:lnTo>
                  <a:pt x="2305050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2298700" y="920813"/>
            <a:ext cx="2305050" cy="830580"/>
          </a:xfrm>
          <a:custGeom>
            <a:avLst/>
            <a:gdLst/>
            <a:ahLst/>
            <a:cxnLst/>
            <a:rect l="l" t="t" r="r" b="b"/>
            <a:pathLst>
              <a:path w="2305050" h="830580">
                <a:moveTo>
                  <a:pt x="0" y="830262"/>
                </a:moveTo>
                <a:lnTo>
                  <a:pt x="2305050" y="830262"/>
                </a:lnTo>
                <a:lnTo>
                  <a:pt x="2305050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ln w="9525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450592" y="867155"/>
            <a:ext cx="2115311" cy="49987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4157471" y="867155"/>
            <a:ext cx="493775" cy="4998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296667" y="1232916"/>
            <a:ext cx="2423160" cy="49987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311396" y="1232916"/>
            <a:ext cx="493775" cy="4998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 txBox="1"/>
          <p:nvPr/>
        </p:nvSpPr>
        <p:spPr>
          <a:xfrm>
            <a:off x="2628392" y="959230"/>
            <a:ext cx="1648460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latin typeface="Arial"/>
                <a:cs typeface="Arial"/>
              </a:rPr>
              <a:t>„WITH</a:t>
            </a:r>
            <a:r>
              <a:rPr sz="2400" b="1" spc="-130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THE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2474467" y="1324990"/>
            <a:ext cx="1955164" cy="3759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5" dirty="0">
                <a:latin typeface="Arial"/>
                <a:cs typeface="Arial"/>
              </a:rPr>
              <a:t>NAKED</a:t>
            </a:r>
            <a:r>
              <a:rPr sz="2400" b="1" spc="-7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EYE“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7" name="object 107"/>
          <p:cNvSpPr/>
          <p:nvPr/>
        </p:nvSpPr>
        <p:spPr>
          <a:xfrm>
            <a:off x="611187" y="2122423"/>
            <a:ext cx="1962150" cy="111760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06425" y="2117725"/>
            <a:ext cx="1971675" cy="1127125"/>
          </a:xfrm>
          <a:custGeom>
            <a:avLst/>
            <a:gdLst/>
            <a:ahLst/>
            <a:cxnLst/>
            <a:rect l="l" t="t" r="r" b="b"/>
            <a:pathLst>
              <a:path w="1971675" h="1127125">
                <a:moveTo>
                  <a:pt x="0" y="1127125"/>
                </a:moveTo>
                <a:lnTo>
                  <a:pt x="1971675" y="1127125"/>
                </a:lnTo>
                <a:lnTo>
                  <a:pt x="1971675" y="0"/>
                </a:lnTo>
                <a:lnTo>
                  <a:pt x="0" y="0"/>
                </a:lnTo>
                <a:lnTo>
                  <a:pt x="0" y="1127125"/>
                </a:lnTo>
                <a:close/>
              </a:path>
            </a:pathLst>
          </a:custGeom>
          <a:ln w="9525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988175" y="2230373"/>
            <a:ext cx="1836801" cy="1260475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983348" y="2225675"/>
            <a:ext cx="1846580" cy="1270000"/>
          </a:xfrm>
          <a:custGeom>
            <a:avLst/>
            <a:gdLst/>
            <a:ahLst/>
            <a:cxnLst/>
            <a:rect l="l" t="t" r="r" b="b"/>
            <a:pathLst>
              <a:path w="1846579" h="1270000">
                <a:moveTo>
                  <a:pt x="0" y="1270000"/>
                </a:moveTo>
                <a:lnTo>
                  <a:pt x="1846326" y="1270000"/>
                </a:lnTo>
                <a:lnTo>
                  <a:pt x="1846326" y="0"/>
                </a:lnTo>
                <a:lnTo>
                  <a:pt x="0" y="0"/>
                </a:lnTo>
                <a:lnTo>
                  <a:pt x="0" y="1270000"/>
                </a:lnTo>
                <a:close/>
              </a:path>
            </a:pathLst>
          </a:custGeom>
          <a:ln w="95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988175" y="1400238"/>
            <a:ext cx="1770380" cy="830580"/>
          </a:xfrm>
          <a:custGeom>
            <a:avLst/>
            <a:gdLst/>
            <a:ahLst/>
            <a:cxnLst/>
            <a:rect l="l" t="t" r="r" b="b"/>
            <a:pathLst>
              <a:path w="1770379" h="830580">
                <a:moveTo>
                  <a:pt x="0" y="830262"/>
                </a:moveTo>
                <a:lnTo>
                  <a:pt x="1770126" y="830262"/>
                </a:lnTo>
                <a:lnTo>
                  <a:pt x="1770126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988175" y="1400238"/>
            <a:ext cx="1770380" cy="830580"/>
          </a:xfrm>
          <a:custGeom>
            <a:avLst/>
            <a:gdLst/>
            <a:ahLst/>
            <a:cxnLst/>
            <a:rect l="l" t="t" r="r" b="b"/>
            <a:pathLst>
              <a:path w="1770379" h="830580">
                <a:moveTo>
                  <a:pt x="0" y="830262"/>
                </a:moveTo>
                <a:lnTo>
                  <a:pt x="1770126" y="830262"/>
                </a:lnTo>
                <a:lnTo>
                  <a:pt x="1770126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ln w="9525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6897623" y="1347216"/>
            <a:ext cx="1979676" cy="499872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468868" y="1347216"/>
            <a:ext cx="493775" cy="4998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7406640" y="1712976"/>
            <a:ext cx="1043940" cy="499872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042147" y="1712976"/>
            <a:ext cx="493775" cy="4998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/>
          <p:nvPr/>
        </p:nvSpPr>
        <p:spPr>
          <a:xfrm>
            <a:off x="7076313" y="1438655"/>
            <a:ext cx="1596390" cy="7416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21334" marR="5080" indent="-509270">
              <a:lnSpc>
                <a:spcPct val="100000"/>
              </a:lnSpc>
            </a:pPr>
            <a:r>
              <a:rPr sz="2400" b="1" spc="-5" dirty="0">
                <a:solidFill>
                  <a:srgbClr val="522E8D"/>
                </a:solidFill>
                <a:latin typeface="Arial"/>
                <a:cs typeface="Arial"/>
              </a:rPr>
              <a:t>S</a:t>
            </a:r>
            <a:r>
              <a:rPr sz="2400" b="1" spc="-15" dirty="0">
                <a:solidFill>
                  <a:srgbClr val="522E8D"/>
                </a:solidFill>
                <a:latin typeface="Arial"/>
                <a:cs typeface="Arial"/>
              </a:rPr>
              <a:t>U</a:t>
            </a:r>
            <a:r>
              <a:rPr sz="2400" b="1" spc="-5" dirty="0">
                <a:solidFill>
                  <a:srgbClr val="522E8D"/>
                </a:solidFill>
                <a:latin typeface="Arial"/>
                <a:cs typeface="Arial"/>
              </a:rPr>
              <a:t>B</a:t>
            </a:r>
            <a:r>
              <a:rPr sz="2400" b="1" spc="-15" dirty="0">
                <a:solidFill>
                  <a:srgbClr val="522E8D"/>
                </a:solidFill>
                <a:latin typeface="Arial"/>
                <a:cs typeface="Arial"/>
              </a:rPr>
              <a:t>C</a:t>
            </a:r>
            <a:r>
              <a:rPr sz="2400" b="1" spc="-5" dirty="0">
                <a:solidFill>
                  <a:srgbClr val="522E8D"/>
                </a:solidFill>
                <a:latin typeface="Arial"/>
                <a:cs typeface="Arial"/>
              </a:rPr>
              <a:t>TU</a:t>
            </a:r>
            <a:r>
              <a:rPr sz="2400" b="1" spc="-20" dirty="0">
                <a:solidFill>
                  <a:srgbClr val="522E8D"/>
                </a:solidFill>
                <a:latin typeface="Arial"/>
                <a:cs typeface="Arial"/>
              </a:rPr>
              <a:t>N</a:t>
            </a:r>
            <a:r>
              <a:rPr sz="2400" b="1" dirty="0">
                <a:solidFill>
                  <a:srgbClr val="522E8D"/>
                </a:solidFill>
                <a:latin typeface="Arial"/>
                <a:cs typeface="Arial"/>
              </a:rPr>
              <a:t>.  </a:t>
            </a:r>
            <a:r>
              <a:rPr sz="2400" b="1" spc="-110" dirty="0">
                <a:solidFill>
                  <a:srgbClr val="522E8D"/>
                </a:solidFill>
                <a:latin typeface="Arial"/>
                <a:cs typeface="Arial"/>
              </a:rPr>
              <a:t>FAT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050"/>
            <a:ext cx="9140825" cy="5195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37" y="0"/>
            <a:ext cx="8904287" cy="514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449951"/>
            <a:ext cx="6410325" cy="303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0325" y="5678487"/>
            <a:ext cx="2730500" cy="103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915025"/>
            <a:ext cx="7594600" cy="5222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4600" y="5876925"/>
            <a:ext cx="1546225" cy="160655"/>
          </a:xfrm>
          <a:custGeom>
            <a:avLst/>
            <a:gdLst/>
            <a:ahLst/>
            <a:cxnLst/>
            <a:rect l="l" t="t" r="r" b="b"/>
            <a:pathLst>
              <a:path w="1546225" h="160654">
                <a:moveTo>
                  <a:pt x="1546225" y="0"/>
                </a:moveTo>
                <a:lnTo>
                  <a:pt x="0" y="38100"/>
                </a:lnTo>
                <a:lnTo>
                  <a:pt x="0" y="160337"/>
                </a:lnTo>
                <a:lnTo>
                  <a:pt x="1546225" y="76200"/>
                </a:lnTo>
                <a:lnTo>
                  <a:pt x="1546225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5226" y="6056312"/>
            <a:ext cx="3395979" cy="314325"/>
          </a:xfrm>
          <a:custGeom>
            <a:avLst/>
            <a:gdLst/>
            <a:ahLst/>
            <a:cxnLst/>
            <a:rect l="l" t="t" r="r" b="b"/>
            <a:pathLst>
              <a:path w="3395979" h="314325">
                <a:moveTo>
                  <a:pt x="3395599" y="0"/>
                </a:moveTo>
                <a:lnTo>
                  <a:pt x="0" y="247650"/>
                </a:lnTo>
                <a:lnTo>
                  <a:pt x="0" y="314325"/>
                </a:lnTo>
                <a:lnTo>
                  <a:pt x="3395599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03962"/>
            <a:ext cx="5745226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051" y="6418262"/>
            <a:ext cx="3990975" cy="438150"/>
          </a:xfrm>
          <a:custGeom>
            <a:avLst/>
            <a:gdLst/>
            <a:ahLst/>
            <a:cxnLst/>
            <a:rect l="l" t="t" r="r" b="b"/>
            <a:pathLst>
              <a:path w="3990975" h="438150">
                <a:moveTo>
                  <a:pt x="3583431" y="0"/>
                </a:moveTo>
                <a:lnTo>
                  <a:pt x="0" y="438150"/>
                </a:lnTo>
                <a:lnTo>
                  <a:pt x="3459733" y="438150"/>
                </a:lnTo>
                <a:lnTo>
                  <a:pt x="3990975" y="323850"/>
                </a:lnTo>
                <a:lnTo>
                  <a:pt x="3583431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11975" y="6142037"/>
            <a:ext cx="2228850" cy="600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5125" y="5002148"/>
            <a:ext cx="1155700" cy="381635"/>
          </a:xfrm>
          <a:custGeom>
            <a:avLst/>
            <a:gdLst/>
            <a:ahLst/>
            <a:cxnLst/>
            <a:rect l="l" t="t" r="r" b="b"/>
            <a:pathLst>
              <a:path w="1155700" h="381635">
                <a:moveTo>
                  <a:pt x="0" y="0"/>
                </a:moveTo>
                <a:lnTo>
                  <a:pt x="0" y="9525"/>
                </a:lnTo>
                <a:lnTo>
                  <a:pt x="1155700" y="381126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359025"/>
            <a:ext cx="7985125" cy="265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125" y="4840223"/>
            <a:ext cx="1155700" cy="5049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54150"/>
            <a:ext cx="7985125" cy="3471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1725" y="0"/>
            <a:ext cx="5014976" cy="4325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8126" y="4289425"/>
            <a:ext cx="512699" cy="474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4801" y="4108450"/>
            <a:ext cx="446405" cy="532130"/>
          </a:xfrm>
          <a:custGeom>
            <a:avLst/>
            <a:gdLst/>
            <a:ahLst/>
            <a:cxnLst/>
            <a:rect l="l" t="t" r="r" b="b"/>
            <a:pathLst>
              <a:path w="446404" h="532129">
                <a:moveTo>
                  <a:pt x="152400" y="0"/>
                </a:moveTo>
                <a:lnTo>
                  <a:pt x="0" y="142875"/>
                </a:lnTo>
                <a:lnTo>
                  <a:pt x="446024" y="531749"/>
                </a:lnTo>
                <a:lnTo>
                  <a:pt x="446024" y="274574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25" y="0"/>
            <a:ext cx="4951476" cy="42513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40300" y="0"/>
            <a:ext cx="3990975" cy="40227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200" y="0"/>
            <a:ext cx="3489325" cy="3937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7475" y="3927475"/>
            <a:ext cx="133350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4826" y="1349375"/>
            <a:ext cx="246379" cy="819150"/>
          </a:xfrm>
          <a:custGeom>
            <a:avLst/>
            <a:gdLst/>
            <a:ahLst/>
            <a:cxnLst/>
            <a:rect l="l" t="t" r="r" b="b"/>
            <a:pathLst>
              <a:path w="246379" h="819150">
                <a:moveTo>
                  <a:pt x="122174" y="0"/>
                </a:moveTo>
                <a:lnTo>
                  <a:pt x="0" y="304800"/>
                </a:lnTo>
                <a:lnTo>
                  <a:pt x="245999" y="819150"/>
                </a:lnTo>
                <a:lnTo>
                  <a:pt x="245999" y="323850"/>
                </a:lnTo>
                <a:lnTo>
                  <a:pt x="122174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426" y="0"/>
            <a:ext cx="909574" cy="16541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0026" y="0"/>
            <a:ext cx="541274" cy="1263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45575" y="1036700"/>
            <a:ext cx="95250" cy="494030"/>
          </a:xfrm>
          <a:custGeom>
            <a:avLst/>
            <a:gdLst/>
            <a:ahLst/>
            <a:cxnLst/>
            <a:rect l="l" t="t" r="r" b="b"/>
            <a:pathLst>
              <a:path w="95250" h="494030">
                <a:moveTo>
                  <a:pt x="85725" y="0"/>
                </a:moveTo>
                <a:lnTo>
                  <a:pt x="0" y="227837"/>
                </a:lnTo>
                <a:lnTo>
                  <a:pt x="95250" y="493649"/>
                </a:lnTo>
                <a:lnTo>
                  <a:pt x="95250" y="9398"/>
                </a:lnTo>
                <a:lnTo>
                  <a:pt x="85725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75" y="2541651"/>
            <a:ext cx="9131300" cy="2959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5" y="3416300"/>
            <a:ext cx="9131300" cy="21225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5" y="5043423"/>
            <a:ext cx="9131300" cy="6572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9051" y="0"/>
            <a:ext cx="7075424" cy="50434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2151" y="0"/>
            <a:ext cx="3862324" cy="41497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70625" y="0"/>
            <a:ext cx="2863850" cy="3911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73976" y="0"/>
            <a:ext cx="1960499" cy="32924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725" y="0"/>
            <a:ext cx="1682750" cy="30734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07401" y="0"/>
            <a:ext cx="1227074" cy="23606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590800"/>
            <a:ext cx="5826125" cy="20843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8025" y="4436998"/>
            <a:ext cx="3352800" cy="11033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36934" cy="685799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6934" y="0"/>
            <a:ext cx="9107170" cy="6858000"/>
          </a:xfrm>
          <a:custGeom>
            <a:avLst/>
            <a:gdLst/>
            <a:ahLst/>
            <a:cxnLst/>
            <a:rect l="l" t="t" r="r" b="b"/>
            <a:pathLst>
              <a:path w="9107170" h="6858000">
                <a:moveTo>
                  <a:pt x="9107065" y="6857998"/>
                </a:moveTo>
                <a:lnTo>
                  <a:pt x="9107065" y="0"/>
                </a:lnTo>
                <a:lnTo>
                  <a:pt x="0" y="0"/>
                </a:lnTo>
                <a:lnTo>
                  <a:pt x="0" y="6857998"/>
                </a:lnTo>
                <a:lnTo>
                  <a:pt x="9107065" y="6857998"/>
                </a:lnTo>
                <a:close/>
              </a:path>
            </a:pathLst>
          </a:custGeom>
          <a:solidFill>
            <a:srgbClr val="E1D7F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6934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38100">
            <a:solidFill>
              <a:srgbClr val="4B238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00401" y="1847913"/>
            <a:ext cx="3589654" cy="954405"/>
          </a:xfrm>
          <a:custGeom>
            <a:avLst/>
            <a:gdLst/>
            <a:ahLst/>
            <a:cxnLst/>
            <a:rect l="l" t="t" r="r" b="b"/>
            <a:pathLst>
              <a:path w="3589654" h="954405">
                <a:moveTo>
                  <a:pt x="0" y="954087"/>
                </a:moveTo>
                <a:lnTo>
                  <a:pt x="3589274" y="954087"/>
                </a:lnTo>
                <a:lnTo>
                  <a:pt x="3589274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700401" y="1847913"/>
            <a:ext cx="3589654" cy="954405"/>
          </a:xfrm>
          <a:custGeom>
            <a:avLst/>
            <a:gdLst/>
            <a:ahLst/>
            <a:cxnLst/>
            <a:rect l="l" t="t" r="r" b="b"/>
            <a:pathLst>
              <a:path w="3589654" h="954405">
                <a:moveTo>
                  <a:pt x="0" y="954087"/>
                </a:moveTo>
                <a:lnTo>
                  <a:pt x="3589274" y="954087"/>
                </a:lnTo>
                <a:lnTo>
                  <a:pt x="3589274" y="0"/>
                </a:lnTo>
                <a:lnTo>
                  <a:pt x="0" y="0"/>
                </a:lnTo>
                <a:lnTo>
                  <a:pt x="0" y="954087"/>
                </a:lnTo>
                <a:close/>
              </a:path>
            </a:pathLst>
          </a:custGeom>
          <a:ln w="762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712464" y="1778507"/>
            <a:ext cx="1697736" cy="582168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15767" y="2205227"/>
            <a:ext cx="3590544" cy="582168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5830823" y="2205227"/>
            <a:ext cx="574548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924936" y="1884426"/>
            <a:ext cx="3141980" cy="862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" algn="ctr">
              <a:lnSpc>
                <a:spcPct val="100000"/>
              </a:lnSpc>
            </a:pPr>
            <a:r>
              <a:rPr sz="2800" b="1" spc="-35" dirty="0">
                <a:solidFill>
                  <a:srgbClr val="FF0066"/>
                </a:solidFill>
                <a:latin typeface="Arial"/>
                <a:cs typeface="Arial"/>
              </a:rPr>
              <a:t>WAIST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CIR</a:t>
            </a:r>
            <a:r>
              <a:rPr sz="2800" b="1" spc="-20" dirty="0">
                <a:solidFill>
                  <a:srgbClr val="FF0066"/>
                </a:solidFill>
                <a:latin typeface="Arial"/>
                <a:cs typeface="Arial"/>
              </a:rPr>
              <a:t>C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UM</a:t>
            </a:r>
            <a:r>
              <a:rPr sz="2800" b="1" spc="-20" dirty="0">
                <a:solidFill>
                  <a:srgbClr val="FF0066"/>
                </a:solidFill>
                <a:latin typeface="Arial"/>
                <a:cs typeface="Arial"/>
              </a:rPr>
              <a:t>F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E</a:t>
            </a:r>
            <a:r>
              <a:rPr sz="2800" b="1" spc="-20" dirty="0">
                <a:solidFill>
                  <a:srgbClr val="FF0066"/>
                </a:solidFill>
                <a:latin typeface="Arial"/>
                <a:cs typeface="Arial"/>
              </a:rPr>
              <a:t>R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E</a:t>
            </a:r>
            <a:r>
              <a:rPr sz="2800" b="1" spc="0" dirty="0">
                <a:solidFill>
                  <a:srgbClr val="FF0066"/>
                </a:solidFill>
                <a:latin typeface="Arial"/>
                <a:cs typeface="Arial"/>
              </a:rPr>
              <a:t>N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CE</a:t>
            </a:r>
            <a:endParaRPr sz="28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250825" y="1855787"/>
            <a:ext cx="2200275" cy="4400550"/>
          </a:xfrm>
          <a:custGeom>
            <a:avLst/>
            <a:gdLst/>
            <a:ahLst/>
            <a:cxnLst/>
            <a:rect l="l" t="t" r="r" b="b"/>
            <a:pathLst>
              <a:path w="2200275" h="4400550">
                <a:moveTo>
                  <a:pt x="0" y="4400550"/>
                </a:moveTo>
                <a:lnTo>
                  <a:pt x="2200275" y="4400550"/>
                </a:lnTo>
                <a:lnTo>
                  <a:pt x="2200275" y="0"/>
                </a:lnTo>
                <a:lnTo>
                  <a:pt x="0" y="0"/>
                </a:lnTo>
                <a:lnTo>
                  <a:pt x="0" y="44005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50825" y="1855787"/>
            <a:ext cx="2200275" cy="4400550"/>
          </a:xfrm>
          <a:custGeom>
            <a:avLst/>
            <a:gdLst/>
            <a:ahLst/>
            <a:cxnLst/>
            <a:rect l="l" t="t" r="r" b="b"/>
            <a:pathLst>
              <a:path w="2200275" h="4400550">
                <a:moveTo>
                  <a:pt x="0" y="4400550"/>
                </a:moveTo>
                <a:lnTo>
                  <a:pt x="2200275" y="4400550"/>
                </a:lnTo>
                <a:lnTo>
                  <a:pt x="2200275" y="0"/>
                </a:lnTo>
                <a:lnTo>
                  <a:pt x="0" y="0"/>
                </a:lnTo>
                <a:lnTo>
                  <a:pt x="0" y="4400550"/>
                </a:lnTo>
                <a:close/>
              </a:path>
            </a:pathLst>
          </a:custGeom>
          <a:ln w="762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50748" y="1786127"/>
            <a:ext cx="1531620" cy="58216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20268" y="2212848"/>
            <a:ext cx="1592580" cy="582167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17219" y="2639567"/>
            <a:ext cx="1600200" cy="582167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8263" y="3066288"/>
            <a:ext cx="1658112" cy="58216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59663" y="3493008"/>
            <a:ext cx="682752" cy="582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74191" y="3493008"/>
            <a:ext cx="1600200" cy="5821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898904" y="3493008"/>
            <a:ext cx="576071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155447" y="3919728"/>
            <a:ext cx="2292096" cy="5821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043683" y="3963923"/>
            <a:ext cx="466344" cy="53797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86383" y="4346447"/>
            <a:ext cx="909828" cy="5821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292352" y="4390644"/>
            <a:ext cx="466344" cy="53797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353311" y="4346447"/>
            <a:ext cx="594360" cy="5821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472183" y="4346447"/>
            <a:ext cx="574547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04672" y="4773167"/>
            <a:ext cx="1225296" cy="5821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90500" y="5199888"/>
            <a:ext cx="2354580" cy="5821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069592" y="5199888"/>
            <a:ext cx="574548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168651" y="5199888"/>
            <a:ext cx="574548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30708" y="5626608"/>
            <a:ext cx="594360" cy="5821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49580" y="5626608"/>
            <a:ext cx="573024" cy="58216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47116" y="5626608"/>
            <a:ext cx="1857756" cy="58216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929383" y="5626608"/>
            <a:ext cx="574548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363727" y="1892300"/>
            <a:ext cx="1974850" cy="4277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5134" marR="435609" indent="62230" algn="just">
              <a:lnSpc>
                <a:spcPct val="100000"/>
              </a:lnSpc>
            </a:pP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BMI =  BODY  </a:t>
            </a:r>
            <a:r>
              <a:rPr sz="2800" b="1" spc="-10" dirty="0">
                <a:solidFill>
                  <a:srgbClr val="FF0066"/>
                </a:solidFill>
                <a:latin typeface="Arial"/>
                <a:cs typeface="Arial"/>
              </a:rPr>
              <a:t>MASS  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INDEX</a:t>
            </a:r>
            <a:endParaRPr sz="2800">
              <a:latin typeface="Arial"/>
              <a:cs typeface="Arial"/>
            </a:endParaRPr>
          </a:p>
          <a:p>
            <a:pPr marL="12700" marR="5080" indent="-1905" algn="ctr">
              <a:lnSpc>
                <a:spcPct val="100000"/>
              </a:lnSpc>
              <a:tabLst>
                <a:tab pos="425450" algn="l"/>
              </a:tabLst>
            </a:pP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=	weight  (</a:t>
            </a:r>
            <a:r>
              <a:rPr sz="2800" b="1" dirty="0">
                <a:solidFill>
                  <a:srgbClr val="FF0066"/>
                </a:solidFill>
                <a:latin typeface="Arial"/>
                <a:cs typeface="Arial"/>
              </a:rPr>
              <a:t>k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g)/heigh</a:t>
            </a:r>
            <a:r>
              <a:rPr sz="2800" b="1" dirty="0">
                <a:solidFill>
                  <a:srgbClr val="FF0066"/>
                </a:solidFill>
                <a:latin typeface="Arial"/>
                <a:cs typeface="Arial"/>
              </a:rPr>
              <a:t>t</a:t>
            </a:r>
            <a:r>
              <a:rPr sz="2775" b="1" spc="7" baseline="25525" dirty="0">
                <a:solidFill>
                  <a:srgbClr val="FF0066"/>
                </a:solidFill>
                <a:latin typeface="Arial"/>
                <a:cs typeface="Arial"/>
              </a:rPr>
              <a:t>2  </a:t>
            </a:r>
            <a:r>
              <a:rPr sz="2800" b="1" dirty="0">
                <a:solidFill>
                  <a:srgbClr val="FF0066"/>
                </a:solidFill>
                <a:latin typeface="Arial"/>
                <a:cs typeface="Arial"/>
              </a:rPr>
              <a:t>(m</a:t>
            </a:r>
            <a:r>
              <a:rPr sz="2775" b="1" baseline="25525" dirty="0">
                <a:solidFill>
                  <a:srgbClr val="FF0066"/>
                </a:solidFill>
                <a:latin typeface="Arial"/>
                <a:cs typeface="Arial"/>
              </a:rPr>
              <a:t>2</a:t>
            </a:r>
            <a:r>
              <a:rPr sz="2800" b="1" dirty="0">
                <a:solidFill>
                  <a:srgbClr val="FF0066"/>
                </a:solidFill>
                <a:latin typeface="Arial"/>
                <a:cs typeface="Arial"/>
              </a:rPr>
              <a:t>)</a:t>
            </a:r>
            <a:endParaRPr sz="28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BMI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percentiles</a:t>
            </a:r>
            <a:endParaRPr sz="28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-</a:t>
            </a:r>
            <a:r>
              <a:rPr sz="2800" b="1" spc="-7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children</a:t>
            </a:r>
            <a:endParaRPr sz="28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258887" y="84201"/>
            <a:ext cx="6697980" cy="723900"/>
          </a:xfrm>
          <a:custGeom>
            <a:avLst/>
            <a:gdLst/>
            <a:ahLst/>
            <a:cxnLst/>
            <a:rect l="l" t="t" r="r" b="b"/>
            <a:pathLst>
              <a:path w="6697980" h="723900">
                <a:moveTo>
                  <a:pt x="0" y="723900"/>
                </a:moveTo>
                <a:lnTo>
                  <a:pt x="6697599" y="723900"/>
                </a:lnTo>
                <a:lnTo>
                  <a:pt x="6697599" y="0"/>
                </a:lnTo>
                <a:lnTo>
                  <a:pt x="0" y="0"/>
                </a:lnTo>
                <a:lnTo>
                  <a:pt x="0" y="72390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1258887" y="84201"/>
            <a:ext cx="6697980" cy="723900"/>
          </a:xfrm>
          <a:custGeom>
            <a:avLst/>
            <a:gdLst/>
            <a:ahLst/>
            <a:cxnLst/>
            <a:rect l="l" t="t" r="r" b="b"/>
            <a:pathLst>
              <a:path w="6697980" h="723900">
                <a:moveTo>
                  <a:pt x="0" y="723900"/>
                </a:moveTo>
                <a:lnTo>
                  <a:pt x="6697599" y="723900"/>
                </a:lnTo>
                <a:lnTo>
                  <a:pt x="6697599" y="0"/>
                </a:lnTo>
                <a:lnTo>
                  <a:pt x="0" y="0"/>
                </a:lnTo>
                <a:lnTo>
                  <a:pt x="0" y="723900"/>
                </a:lnTo>
                <a:close/>
              </a:path>
            </a:pathLst>
          </a:custGeom>
          <a:ln w="57150">
            <a:solidFill>
              <a:srgbClr val="522E8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319651" y="955675"/>
            <a:ext cx="513080" cy="840105"/>
          </a:xfrm>
          <a:custGeom>
            <a:avLst/>
            <a:gdLst/>
            <a:ahLst/>
            <a:cxnLst/>
            <a:rect l="l" t="t" r="r" b="b"/>
            <a:pathLst>
              <a:path w="513079" h="840105">
                <a:moveTo>
                  <a:pt x="512699" y="583438"/>
                </a:moveTo>
                <a:lnTo>
                  <a:pt x="0" y="583438"/>
                </a:lnTo>
                <a:lnTo>
                  <a:pt x="256286" y="839851"/>
                </a:lnTo>
                <a:lnTo>
                  <a:pt x="512699" y="583438"/>
                </a:lnTo>
                <a:close/>
              </a:path>
              <a:path w="513079" h="840105">
                <a:moveTo>
                  <a:pt x="384556" y="0"/>
                </a:moveTo>
                <a:lnTo>
                  <a:pt x="128143" y="0"/>
                </a:lnTo>
                <a:lnTo>
                  <a:pt x="128143" y="583438"/>
                </a:lnTo>
                <a:lnTo>
                  <a:pt x="384556" y="583438"/>
                </a:lnTo>
                <a:lnTo>
                  <a:pt x="384556" y="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4319651" y="955675"/>
            <a:ext cx="513080" cy="840105"/>
          </a:xfrm>
          <a:custGeom>
            <a:avLst/>
            <a:gdLst/>
            <a:ahLst/>
            <a:cxnLst/>
            <a:rect l="l" t="t" r="r" b="b"/>
            <a:pathLst>
              <a:path w="513079" h="840105">
                <a:moveTo>
                  <a:pt x="0" y="583438"/>
                </a:moveTo>
                <a:lnTo>
                  <a:pt x="128143" y="583438"/>
                </a:lnTo>
                <a:lnTo>
                  <a:pt x="128143" y="0"/>
                </a:lnTo>
                <a:lnTo>
                  <a:pt x="384556" y="0"/>
                </a:lnTo>
                <a:lnTo>
                  <a:pt x="384556" y="583438"/>
                </a:lnTo>
                <a:lnTo>
                  <a:pt x="512699" y="583438"/>
                </a:lnTo>
                <a:lnTo>
                  <a:pt x="256286" y="839851"/>
                </a:lnTo>
                <a:lnTo>
                  <a:pt x="0" y="583438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789048" y="874013"/>
            <a:ext cx="690880" cy="897890"/>
          </a:xfrm>
          <a:custGeom>
            <a:avLst/>
            <a:gdLst/>
            <a:ahLst/>
            <a:cxnLst/>
            <a:rect l="l" t="t" r="r" b="b"/>
            <a:pathLst>
              <a:path w="690880" h="897889">
                <a:moveTo>
                  <a:pt x="0" y="535432"/>
                </a:moveTo>
                <a:lnTo>
                  <a:pt x="97789" y="897382"/>
                </a:lnTo>
                <a:lnTo>
                  <a:pt x="459739" y="799591"/>
                </a:lnTo>
                <a:lnTo>
                  <a:pt x="344805" y="733551"/>
                </a:lnTo>
                <a:lnTo>
                  <a:pt x="420689" y="601472"/>
                </a:lnTo>
                <a:lnTo>
                  <a:pt x="114934" y="601472"/>
                </a:lnTo>
                <a:lnTo>
                  <a:pt x="0" y="535432"/>
                </a:lnTo>
                <a:close/>
              </a:path>
              <a:path w="690880" h="897889">
                <a:moveTo>
                  <a:pt x="460501" y="0"/>
                </a:moveTo>
                <a:lnTo>
                  <a:pt x="114934" y="601472"/>
                </a:lnTo>
                <a:lnTo>
                  <a:pt x="420689" y="601472"/>
                </a:lnTo>
                <a:lnTo>
                  <a:pt x="690371" y="132080"/>
                </a:lnTo>
                <a:lnTo>
                  <a:pt x="460501" y="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789048" y="874013"/>
            <a:ext cx="690880" cy="897890"/>
          </a:xfrm>
          <a:custGeom>
            <a:avLst/>
            <a:gdLst/>
            <a:ahLst/>
            <a:cxnLst/>
            <a:rect l="l" t="t" r="r" b="b"/>
            <a:pathLst>
              <a:path w="690880" h="897889">
                <a:moveTo>
                  <a:pt x="0" y="535432"/>
                </a:moveTo>
                <a:lnTo>
                  <a:pt x="114934" y="601472"/>
                </a:lnTo>
                <a:lnTo>
                  <a:pt x="460501" y="0"/>
                </a:lnTo>
                <a:lnTo>
                  <a:pt x="690371" y="132080"/>
                </a:lnTo>
                <a:lnTo>
                  <a:pt x="344805" y="733551"/>
                </a:lnTo>
                <a:lnTo>
                  <a:pt x="459739" y="799591"/>
                </a:lnTo>
                <a:lnTo>
                  <a:pt x="97789" y="897382"/>
                </a:lnTo>
                <a:lnTo>
                  <a:pt x="0" y="535432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6789039" y="855344"/>
            <a:ext cx="854075" cy="798830"/>
          </a:xfrm>
          <a:custGeom>
            <a:avLst/>
            <a:gdLst/>
            <a:ahLst/>
            <a:cxnLst/>
            <a:rect l="l" t="t" r="r" b="b"/>
            <a:pathLst>
              <a:path w="854075" h="798830">
                <a:moveTo>
                  <a:pt x="174243" y="0"/>
                </a:moveTo>
                <a:lnTo>
                  <a:pt x="0" y="197738"/>
                </a:lnTo>
                <a:lnTo>
                  <a:pt x="569340" y="699515"/>
                </a:lnTo>
                <a:lnTo>
                  <a:pt x="482218" y="798321"/>
                </a:lnTo>
                <a:lnTo>
                  <a:pt x="854075" y="774826"/>
                </a:lnTo>
                <a:lnTo>
                  <a:pt x="836822" y="501776"/>
                </a:lnTo>
                <a:lnTo>
                  <a:pt x="743457" y="501776"/>
                </a:lnTo>
                <a:lnTo>
                  <a:pt x="174243" y="0"/>
                </a:lnTo>
                <a:close/>
              </a:path>
              <a:path w="854075" h="798830">
                <a:moveTo>
                  <a:pt x="830579" y="402970"/>
                </a:moveTo>
                <a:lnTo>
                  <a:pt x="743457" y="501776"/>
                </a:lnTo>
                <a:lnTo>
                  <a:pt x="836822" y="501776"/>
                </a:lnTo>
                <a:lnTo>
                  <a:pt x="830579" y="40297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6789039" y="855344"/>
            <a:ext cx="854075" cy="798830"/>
          </a:xfrm>
          <a:custGeom>
            <a:avLst/>
            <a:gdLst/>
            <a:ahLst/>
            <a:cxnLst/>
            <a:rect l="l" t="t" r="r" b="b"/>
            <a:pathLst>
              <a:path w="854075" h="798830">
                <a:moveTo>
                  <a:pt x="482218" y="798321"/>
                </a:moveTo>
                <a:lnTo>
                  <a:pt x="569340" y="699515"/>
                </a:lnTo>
                <a:lnTo>
                  <a:pt x="0" y="197738"/>
                </a:lnTo>
                <a:lnTo>
                  <a:pt x="174243" y="0"/>
                </a:lnTo>
                <a:lnTo>
                  <a:pt x="743457" y="501776"/>
                </a:lnTo>
                <a:lnTo>
                  <a:pt x="830579" y="402970"/>
                </a:lnTo>
                <a:lnTo>
                  <a:pt x="854075" y="774826"/>
                </a:lnTo>
                <a:lnTo>
                  <a:pt x="482218" y="798321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125726" y="819150"/>
            <a:ext cx="5022850" cy="273050"/>
          </a:xfrm>
          <a:custGeom>
            <a:avLst/>
            <a:gdLst/>
            <a:ahLst/>
            <a:cxnLst/>
            <a:rect l="l" t="t" r="r" b="b"/>
            <a:pathLst>
              <a:path w="5022850" h="273050">
                <a:moveTo>
                  <a:pt x="0" y="273050"/>
                </a:moveTo>
                <a:lnTo>
                  <a:pt x="5022850" y="273050"/>
                </a:lnTo>
                <a:lnTo>
                  <a:pt x="5022850" y="0"/>
                </a:lnTo>
                <a:lnTo>
                  <a:pt x="0" y="0"/>
                </a:lnTo>
                <a:lnTo>
                  <a:pt x="0" y="27305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394460" y="0"/>
            <a:ext cx="3878579" cy="723900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4669535" y="0"/>
            <a:ext cx="3371088" cy="723900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437119" y="0"/>
            <a:ext cx="729996" cy="723900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8486" rIns="0" bIns="0" rtlCol="0">
            <a:spAutoFit/>
          </a:bodyPr>
          <a:lstStyle/>
          <a:p>
            <a:pPr marL="901065">
              <a:lnSpc>
                <a:spcPct val="100000"/>
              </a:lnSpc>
            </a:pPr>
            <a:r>
              <a:rPr sz="3600" spc="-5" dirty="0">
                <a:solidFill>
                  <a:srgbClr val="522E8D"/>
                </a:solidFill>
              </a:rPr>
              <a:t>ASSESSMENT OF</a:t>
            </a:r>
            <a:r>
              <a:rPr sz="3600" spc="-35" dirty="0">
                <a:solidFill>
                  <a:srgbClr val="522E8D"/>
                </a:solidFill>
              </a:rPr>
              <a:t> </a:t>
            </a:r>
            <a:r>
              <a:rPr sz="3600" spc="-5" dirty="0">
                <a:solidFill>
                  <a:srgbClr val="522E8D"/>
                </a:solidFill>
              </a:rPr>
              <a:t>OBESITY</a:t>
            </a:r>
            <a:endParaRPr sz="3600"/>
          </a:p>
        </p:txBody>
      </p:sp>
      <p:sp>
        <p:nvSpPr>
          <p:cNvPr id="85" name="object 85"/>
          <p:cNvSpPr/>
          <p:nvPr/>
        </p:nvSpPr>
        <p:spPr>
          <a:xfrm>
            <a:off x="7524750" y="3617976"/>
            <a:ext cx="523875" cy="1167130"/>
          </a:xfrm>
          <a:custGeom>
            <a:avLst/>
            <a:gdLst/>
            <a:ahLst/>
            <a:cxnLst/>
            <a:rect l="l" t="t" r="r" b="b"/>
            <a:pathLst>
              <a:path w="523875" h="1167129">
                <a:moveTo>
                  <a:pt x="523875" y="904748"/>
                </a:moveTo>
                <a:lnTo>
                  <a:pt x="0" y="904748"/>
                </a:lnTo>
                <a:lnTo>
                  <a:pt x="262000" y="1166749"/>
                </a:lnTo>
                <a:lnTo>
                  <a:pt x="523875" y="904748"/>
                </a:lnTo>
                <a:close/>
              </a:path>
              <a:path w="523875" h="1167129">
                <a:moveTo>
                  <a:pt x="392938" y="0"/>
                </a:moveTo>
                <a:lnTo>
                  <a:pt x="130936" y="0"/>
                </a:lnTo>
                <a:lnTo>
                  <a:pt x="130936" y="904748"/>
                </a:lnTo>
                <a:lnTo>
                  <a:pt x="392938" y="904748"/>
                </a:lnTo>
                <a:lnTo>
                  <a:pt x="392938" y="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524750" y="3617976"/>
            <a:ext cx="523875" cy="1167130"/>
          </a:xfrm>
          <a:custGeom>
            <a:avLst/>
            <a:gdLst/>
            <a:ahLst/>
            <a:cxnLst/>
            <a:rect l="l" t="t" r="r" b="b"/>
            <a:pathLst>
              <a:path w="523875" h="1167129">
                <a:moveTo>
                  <a:pt x="0" y="904748"/>
                </a:moveTo>
                <a:lnTo>
                  <a:pt x="130936" y="904748"/>
                </a:lnTo>
                <a:lnTo>
                  <a:pt x="130936" y="0"/>
                </a:lnTo>
                <a:lnTo>
                  <a:pt x="392938" y="0"/>
                </a:lnTo>
                <a:lnTo>
                  <a:pt x="392938" y="904748"/>
                </a:lnTo>
                <a:lnTo>
                  <a:pt x="523875" y="904748"/>
                </a:lnTo>
                <a:lnTo>
                  <a:pt x="262000" y="1166749"/>
                </a:lnTo>
                <a:lnTo>
                  <a:pt x="0" y="904748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034276" y="4810061"/>
            <a:ext cx="1503680" cy="1446530"/>
          </a:xfrm>
          <a:custGeom>
            <a:avLst/>
            <a:gdLst/>
            <a:ahLst/>
            <a:cxnLst/>
            <a:rect l="l" t="t" r="r" b="b"/>
            <a:pathLst>
              <a:path w="1503679" h="1446529">
                <a:moveTo>
                  <a:pt x="0" y="1446276"/>
                </a:moveTo>
                <a:lnTo>
                  <a:pt x="1503299" y="1446276"/>
                </a:lnTo>
                <a:lnTo>
                  <a:pt x="1503299" y="0"/>
                </a:lnTo>
                <a:lnTo>
                  <a:pt x="0" y="0"/>
                </a:lnTo>
                <a:lnTo>
                  <a:pt x="0" y="1446276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7034276" y="4810061"/>
            <a:ext cx="1503680" cy="1446530"/>
          </a:xfrm>
          <a:custGeom>
            <a:avLst/>
            <a:gdLst/>
            <a:ahLst/>
            <a:cxnLst/>
            <a:rect l="l" t="t" r="r" b="b"/>
            <a:pathLst>
              <a:path w="1503679" h="1446529">
                <a:moveTo>
                  <a:pt x="0" y="1446276"/>
                </a:moveTo>
                <a:lnTo>
                  <a:pt x="1503299" y="1446276"/>
                </a:lnTo>
                <a:lnTo>
                  <a:pt x="1503299" y="0"/>
                </a:lnTo>
                <a:lnTo>
                  <a:pt x="0" y="0"/>
                </a:lnTo>
                <a:lnTo>
                  <a:pt x="0" y="1446276"/>
                </a:lnTo>
                <a:close/>
              </a:path>
            </a:pathLst>
          </a:custGeom>
          <a:ln w="5715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440423" y="4506467"/>
            <a:ext cx="1738883" cy="1764792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749795" y="4506467"/>
            <a:ext cx="2394204" cy="1764792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743443" y="4506467"/>
            <a:ext cx="1400555" cy="1764792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 txBox="1"/>
          <p:nvPr/>
        </p:nvSpPr>
        <p:spPr>
          <a:xfrm>
            <a:off x="7423784" y="4826304"/>
            <a:ext cx="708025" cy="1342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8800" b="1" spc="-5" dirty="0">
                <a:solidFill>
                  <a:srgbClr val="FF0066"/>
                </a:solidFill>
                <a:latin typeface="Arial"/>
                <a:cs typeface="Arial"/>
              </a:rPr>
              <a:t>?</a:t>
            </a:r>
            <a:endParaRPr sz="880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2700401" y="3294062"/>
            <a:ext cx="3611879" cy="3194050"/>
          </a:xfrm>
          <a:custGeom>
            <a:avLst/>
            <a:gdLst/>
            <a:ahLst/>
            <a:cxnLst/>
            <a:rect l="l" t="t" r="r" b="b"/>
            <a:pathLst>
              <a:path w="3611879" h="3194050">
                <a:moveTo>
                  <a:pt x="0" y="3194050"/>
                </a:moveTo>
                <a:lnTo>
                  <a:pt x="3611499" y="3194050"/>
                </a:lnTo>
                <a:lnTo>
                  <a:pt x="3611499" y="0"/>
                </a:lnTo>
                <a:lnTo>
                  <a:pt x="0" y="0"/>
                </a:lnTo>
                <a:lnTo>
                  <a:pt x="0" y="31940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2700401" y="3294062"/>
            <a:ext cx="3611879" cy="3194050"/>
          </a:xfrm>
          <a:custGeom>
            <a:avLst/>
            <a:gdLst/>
            <a:ahLst/>
            <a:cxnLst/>
            <a:rect l="l" t="t" r="r" b="b"/>
            <a:pathLst>
              <a:path w="3611879" h="3194050">
                <a:moveTo>
                  <a:pt x="0" y="3194050"/>
                </a:moveTo>
                <a:lnTo>
                  <a:pt x="3611499" y="3194050"/>
                </a:lnTo>
                <a:lnTo>
                  <a:pt x="3611499" y="0"/>
                </a:lnTo>
                <a:lnTo>
                  <a:pt x="0" y="0"/>
                </a:lnTo>
                <a:lnTo>
                  <a:pt x="0" y="3194050"/>
                </a:lnTo>
                <a:close/>
              </a:path>
            </a:pathLst>
          </a:custGeom>
          <a:ln w="762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586227" y="3176016"/>
            <a:ext cx="758951" cy="54559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026664" y="3139439"/>
            <a:ext cx="2510028" cy="58216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026664" y="3480815"/>
            <a:ext cx="3337560" cy="58216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5888735" y="3480815"/>
            <a:ext cx="577596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026664" y="3822191"/>
            <a:ext cx="2828543" cy="58216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5379720" y="3822191"/>
            <a:ext cx="574548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586227" y="4200144"/>
            <a:ext cx="758951" cy="54559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026664" y="4163567"/>
            <a:ext cx="2551176" cy="582168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026664" y="4504944"/>
            <a:ext cx="1542288" cy="582168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093464" y="4504944"/>
            <a:ext cx="594360" cy="582168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212335" y="4504944"/>
            <a:ext cx="1522476" cy="582168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5259323" y="4504944"/>
            <a:ext cx="691896" cy="582168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5475732" y="4504944"/>
            <a:ext cx="871727" cy="582168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871971" y="4504944"/>
            <a:ext cx="576072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026664" y="4846320"/>
            <a:ext cx="1109472" cy="582168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660647" y="4846320"/>
            <a:ext cx="574548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2586227" y="5224271"/>
            <a:ext cx="758951" cy="54559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026664" y="5187696"/>
            <a:ext cx="749808" cy="582168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300984" y="5187696"/>
            <a:ext cx="3049524" cy="582168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026664" y="5529071"/>
            <a:ext cx="2217419" cy="582168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4768596" y="5529071"/>
            <a:ext cx="573024" cy="58216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026664" y="5870447"/>
            <a:ext cx="1956815" cy="582168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507991" y="5870447"/>
            <a:ext cx="576072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4608576" y="5870447"/>
            <a:ext cx="1592579" cy="582168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725667" y="5870447"/>
            <a:ext cx="574548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 txBox="1"/>
          <p:nvPr/>
        </p:nvSpPr>
        <p:spPr>
          <a:xfrm>
            <a:off x="2779522" y="3245611"/>
            <a:ext cx="2417445" cy="436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Wingdings"/>
              <a:buChar char=""/>
              <a:tabLst>
                <a:tab pos="469900" algn="l"/>
              </a:tabLst>
            </a:pP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indicator</a:t>
            </a:r>
            <a:r>
              <a:rPr sz="2800" b="1" spc="-70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of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3236722" y="3586988"/>
            <a:ext cx="2886710" cy="4362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intraambdominal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2779522" y="3928617"/>
            <a:ext cx="3328670" cy="24847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>
              <a:lnSpc>
                <a:spcPts val="3025"/>
              </a:lnSpc>
            </a:pP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adipose</a:t>
            </a:r>
            <a:r>
              <a:rPr sz="2800" b="1" spc="-55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mass</a:t>
            </a:r>
            <a:endParaRPr sz="2800">
              <a:latin typeface="Arial"/>
              <a:cs typeface="Arial"/>
            </a:endParaRPr>
          </a:p>
          <a:p>
            <a:pPr marL="469900" marR="5080" indent="-457200">
              <a:lnSpc>
                <a:spcPts val="2690"/>
              </a:lnSpc>
              <a:spcBef>
                <a:spcPts val="310"/>
              </a:spcBef>
              <a:buFont typeface="Wingdings"/>
              <a:buChar char=""/>
              <a:tabLst>
                <a:tab pos="469900" algn="l"/>
              </a:tabLst>
            </a:pP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predictor of  c</a:t>
            </a:r>
            <a:r>
              <a:rPr sz="2800" b="1" dirty="0">
                <a:solidFill>
                  <a:srgbClr val="161616"/>
                </a:solidFill>
                <a:latin typeface="Arial"/>
                <a:cs typeface="Arial"/>
              </a:rPr>
              <a:t>a</a:t>
            </a: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rdi</a:t>
            </a:r>
            <a:r>
              <a:rPr sz="2800" b="1" dirty="0">
                <a:solidFill>
                  <a:srgbClr val="161616"/>
                </a:solidFill>
                <a:latin typeface="Arial"/>
                <a:cs typeface="Arial"/>
              </a:rPr>
              <a:t>o-</a:t>
            </a: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me</a:t>
            </a:r>
            <a:r>
              <a:rPr sz="2800" b="1" dirty="0">
                <a:solidFill>
                  <a:srgbClr val="161616"/>
                </a:solidFill>
                <a:latin typeface="Arial"/>
                <a:cs typeface="Arial"/>
              </a:rPr>
              <a:t>t</a:t>
            </a: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a</a:t>
            </a:r>
            <a:r>
              <a:rPr sz="2800" b="1" dirty="0">
                <a:solidFill>
                  <a:srgbClr val="161616"/>
                </a:solidFill>
                <a:latin typeface="Arial"/>
                <a:cs typeface="Arial"/>
              </a:rPr>
              <a:t>b</a:t>
            </a:r>
            <a:r>
              <a:rPr sz="2800" b="1" spc="-10" dirty="0">
                <a:solidFill>
                  <a:srgbClr val="161616"/>
                </a:solidFill>
                <a:latin typeface="Arial"/>
                <a:cs typeface="Arial"/>
              </a:rPr>
              <a:t>o</a:t>
            </a:r>
            <a:r>
              <a:rPr sz="2800" b="1" spc="-5" dirty="0">
                <a:solidFill>
                  <a:srgbClr val="161616"/>
                </a:solidFill>
                <a:latin typeface="Arial"/>
                <a:cs typeface="Arial"/>
              </a:rPr>
              <a:t>lic  </a:t>
            </a:r>
            <a:r>
              <a:rPr sz="2800" b="1" dirty="0">
                <a:solidFill>
                  <a:srgbClr val="161616"/>
                </a:solidFill>
                <a:latin typeface="Arial"/>
                <a:cs typeface="Arial"/>
              </a:rPr>
              <a:t>risk</a:t>
            </a:r>
            <a:endParaRPr sz="2800">
              <a:latin typeface="Arial"/>
              <a:cs typeface="Arial"/>
            </a:endParaRPr>
          </a:p>
          <a:p>
            <a:pPr marL="469900" marR="103505" indent="-457200">
              <a:lnSpc>
                <a:spcPct val="80000"/>
              </a:lnSpc>
              <a:spcBef>
                <a:spcPts val="25"/>
              </a:spcBef>
              <a:buFont typeface="Wingdings"/>
              <a:buChar char=""/>
              <a:tabLst>
                <a:tab pos="469900" algn="l"/>
              </a:tabLst>
            </a:pPr>
            <a:r>
              <a:rPr sz="2800" b="1" i="1" spc="-5" dirty="0">
                <a:solidFill>
                  <a:srgbClr val="161616"/>
                </a:solidFill>
                <a:latin typeface="Arial"/>
                <a:cs typeface="Arial"/>
              </a:rPr>
              <a:t>↓ sensitivity</a:t>
            </a:r>
            <a:r>
              <a:rPr sz="2800" b="1" i="1" spc="-40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2800" b="1" i="1" spc="-5" dirty="0">
                <a:solidFill>
                  <a:srgbClr val="161616"/>
                </a:solidFill>
                <a:latin typeface="Arial"/>
                <a:cs typeface="Arial"/>
              </a:rPr>
              <a:t>and  specificity  compare to</a:t>
            </a:r>
            <a:r>
              <a:rPr sz="2800" b="1" i="1" spc="-50" dirty="0">
                <a:solidFill>
                  <a:srgbClr val="161616"/>
                </a:solidFill>
                <a:latin typeface="Arial"/>
                <a:cs typeface="Arial"/>
              </a:rPr>
              <a:t> </a:t>
            </a:r>
            <a:r>
              <a:rPr sz="2800" b="1" i="1" spc="-75" dirty="0">
                <a:solidFill>
                  <a:srgbClr val="161616"/>
                </a:solidFill>
                <a:latin typeface="Arial"/>
                <a:cs typeface="Arial"/>
              </a:rPr>
              <a:t>EAT</a:t>
            </a:r>
            <a:endParaRPr sz="2800">
              <a:latin typeface="Arial"/>
              <a:cs typeface="Arial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4295775" y="2801873"/>
            <a:ext cx="561975" cy="425450"/>
          </a:xfrm>
          <a:custGeom>
            <a:avLst/>
            <a:gdLst/>
            <a:ahLst/>
            <a:cxnLst/>
            <a:rect l="l" t="t" r="r" b="b"/>
            <a:pathLst>
              <a:path w="561975" h="425450">
                <a:moveTo>
                  <a:pt x="561975" y="212725"/>
                </a:moveTo>
                <a:lnTo>
                  <a:pt x="0" y="212725"/>
                </a:lnTo>
                <a:lnTo>
                  <a:pt x="281050" y="425450"/>
                </a:lnTo>
                <a:lnTo>
                  <a:pt x="561975" y="212725"/>
                </a:lnTo>
                <a:close/>
              </a:path>
              <a:path w="561975" h="425450">
                <a:moveTo>
                  <a:pt x="421513" y="0"/>
                </a:moveTo>
                <a:lnTo>
                  <a:pt x="140462" y="0"/>
                </a:lnTo>
                <a:lnTo>
                  <a:pt x="140462" y="212725"/>
                </a:lnTo>
                <a:lnTo>
                  <a:pt x="421513" y="212725"/>
                </a:lnTo>
                <a:lnTo>
                  <a:pt x="421513" y="0"/>
                </a:lnTo>
                <a:close/>
              </a:path>
            </a:pathLst>
          </a:custGeom>
          <a:solidFill>
            <a:srgbClr val="FF006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4295775" y="2801873"/>
            <a:ext cx="561975" cy="425450"/>
          </a:xfrm>
          <a:custGeom>
            <a:avLst/>
            <a:gdLst/>
            <a:ahLst/>
            <a:cxnLst/>
            <a:rect l="l" t="t" r="r" b="b"/>
            <a:pathLst>
              <a:path w="561975" h="425450">
                <a:moveTo>
                  <a:pt x="0" y="212725"/>
                </a:moveTo>
                <a:lnTo>
                  <a:pt x="140462" y="212725"/>
                </a:lnTo>
                <a:lnTo>
                  <a:pt x="140462" y="0"/>
                </a:lnTo>
                <a:lnTo>
                  <a:pt x="421513" y="0"/>
                </a:lnTo>
                <a:lnTo>
                  <a:pt x="421513" y="212725"/>
                </a:lnTo>
                <a:lnTo>
                  <a:pt x="561975" y="212725"/>
                </a:lnTo>
                <a:lnTo>
                  <a:pt x="281050" y="425450"/>
                </a:lnTo>
                <a:lnTo>
                  <a:pt x="0" y="212725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511925" y="1793875"/>
            <a:ext cx="2376805" cy="2216150"/>
          </a:xfrm>
          <a:custGeom>
            <a:avLst/>
            <a:gdLst/>
            <a:ahLst/>
            <a:cxnLst/>
            <a:rect l="l" t="t" r="r" b="b"/>
            <a:pathLst>
              <a:path w="2376804" h="2216150">
                <a:moveTo>
                  <a:pt x="0" y="2216150"/>
                </a:moveTo>
                <a:lnTo>
                  <a:pt x="2376551" y="2216150"/>
                </a:lnTo>
                <a:lnTo>
                  <a:pt x="2376551" y="0"/>
                </a:lnTo>
                <a:lnTo>
                  <a:pt x="0" y="0"/>
                </a:lnTo>
                <a:lnTo>
                  <a:pt x="0" y="22161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511925" y="1793875"/>
            <a:ext cx="2376805" cy="2216150"/>
          </a:xfrm>
          <a:custGeom>
            <a:avLst/>
            <a:gdLst/>
            <a:ahLst/>
            <a:cxnLst/>
            <a:rect l="l" t="t" r="r" b="b"/>
            <a:pathLst>
              <a:path w="2376804" h="2216150">
                <a:moveTo>
                  <a:pt x="0" y="2216150"/>
                </a:moveTo>
                <a:lnTo>
                  <a:pt x="2376551" y="2216150"/>
                </a:lnTo>
                <a:lnTo>
                  <a:pt x="2376551" y="0"/>
                </a:lnTo>
                <a:lnTo>
                  <a:pt x="0" y="0"/>
                </a:lnTo>
                <a:lnTo>
                  <a:pt x="0" y="2216150"/>
                </a:lnTo>
                <a:close/>
              </a:path>
            </a:pathLst>
          </a:custGeom>
          <a:ln w="762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7586471" y="1780032"/>
            <a:ext cx="297179" cy="300227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397752" y="1938527"/>
            <a:ext cx="2726436" cy="582168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681216" y="2365248"/>
            <a:ext cx="2171700" cy="582167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8377428" y="2365248"/>
            <a:ext cx="574548" cy="58216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6838188" y="2791967"/>
            <a:ext cx="1755648" cy="582167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8118347" y="2791967"/>
            <a:ext cx="574548" cy="58216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7018019" y="3218688"/>
            <a:ext cx="1395983" cy="582168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7938516" y="3218688"/>
            <a:ext cx="574548" cy="5821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7601711" y="3706367"/>
            <a:ext cx="259079" cy="263651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 txBox="1"/>
          <p:nvPr/>
        </p:nvSpPr>
        <p:spPr>
          <a:xfrm>
            <a:off x="6607556" y="2043810"/>
            <a:ext cx="2194560" cy="1716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E</a:t>
            </a:r>
            <a:r>
              <a:rPr sz="2800" b="1" spc="-20" dirty="0">
                <a:solidFill>
                  <a:srgbClr val="FF0066"/>
                </a:solidFill>
                <a:latin typeface="Arial"/>
                <a:cs typeface="Arial"/>
              </a:rPr>
              <a:t>P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ICARDIAL  ADIPOSE  TISSUE  </a:t>
            </a:r>
            <a:r>
              <a:rPr sz="2800" b="1" spc="-45" dirty="0">
                <a:solidFill>
                  <a:srgbClr val="FF0066"/>
                </a:solidFill>
                <a:latin typeface="Arial"/>
                <a:cs typeface="Arial"/>
              </a:rPr>
              <a:t>(EAT)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6C6C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49580" y="509016"/>
            <a:ext cx="652271" cy="6614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59308" y="1150619"/>
            <a:ext cx="536448" cy="406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39724" y="1021080"/>
            <a:ext cx="7716011" cy="54102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33272" y="1466088"/>
            <a:ext cx="7261859" cy="9448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839724" y="1338072"/>
            <a:ext cx="1706880" cy="541020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104644" y="1338072"/>
            <a:ext cx="2336292" cy="541020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033272" y="1783079"/>
            <a:ext cx="3238500" cy="9448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98976" y="1338072"/>
            <a:ext cx="533400" cy="5410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59308" y="1863851"/>
            <a:ext cx="536448" cy="406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39724" y="1734311"/>
            <a:ext cx="4736592" cy="5410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134355" y="1734311"/>
            <a:ext cx="1435607" cy="54102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28003" y="1734311"/>
            <a:ext cx="551688" cy="5410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237732" y="1734311"/>
            <a:ext cx="2517648" cy="5410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313419" y="1734311"/>
            <a:ext cx="533400" cy="5410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59308" y="2260092"/>
            <a:ext cx="536448" cy="4069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39724" y="2130551"/>
            <a:ext cx="4591812" cy="5410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989576" y="2130551"/>
            <a:ext cx="1159764" cy="5410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707379" y="2130551"/>
            <a:ext cx="530351" cy="5410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795771" y="2130551"/>
            <a:ext cx="1121664" cy="54102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475476" y="2130551"/>
            <a:ext cx="1178052" cy="5410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39724" y="2447544"/>
            <a:ext cx="2889504" cy="5410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287267" y="2447544"/>
            <a:ext cx="530351" cy="5410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375659" y="2447544"/>
            <a:ext cx="2462784" cy="54102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396484" y="2447544"/>
            <a:ext cx="533400" cy="5410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81583" y="3019044"/>
            <a:ext cx="731520" cy="58216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37616" y="3019044"/>
            <a:ext cx="2901696" cy="582167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63823" y="3019044"/>
            <a:ext cx="594360" cy="582167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82696" y="3019044"/>
            <a:ext cx="574548" cy="582167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69976" y="3656076"/>
            <a:ext cx="496823" cy="37642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54963" y="3534155"/>
            <a:ext cx="2168652" cy="4998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1033272" y="3944111"/>
            <a:ext cx="1839467" cy="92963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2615183" y="3534155"/>
            <a:ext cx="594359" cy="49987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2801111" y="3534155"/>
            <a:ext cx="577596" cy="499872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970276" y="3534155"/>
            <a:ext cx="2814828" cy="499872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376671" y="3534155"/>
            <a:ext cx="490727" cy="4998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58967" y="3534155"/>
            <a:ext cx="1033272" cy="49987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148583" y="3944111"/>
            <a:ext cx="3108960" cy="9296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083808" y="3534155"/>
            <a:ext cx="2682240" cy="499872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54963" y="3899915"/>
            <a:ext cx="2625852" cy="499872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072383" y="3899915"/>
            <a:ext cx="490728" cy="4998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154679" y="3899915"/>
            <a:ext cx="1813560" cy="499872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033272" y="4309871"/>
            <a:ext cx="3784091" cy="9296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4559808" y="3899915"/>
            <a:ext cx="495300" cy="49987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46676" y="3899915"/>
            <a:ext cx="510539" cy="49987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48784" y="3899915"/>
            <a:ext cx="999743" cy="499872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340096" y="3899915"/>
            <a:ext cx="510539" cy="499872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442203" y="3899915"/>
            <a:ext cx="763524" cy="499872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797296" y="3899915"/>
            <a:ext cx="2513076" cy="499872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54963" y="4265676"/>
            <a:ext cx="5422392" cy="499872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868923" y="4265676"/>
            <a:ext cx="577596" cy="499872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38088" y="4265676"/>
            <a:ext cx="745236" cy="49987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374891" y="4265676"/>
            <a:ext cx="1923288" cy="499872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54963" y="4631435"/>
            <a:ext cx="1950720" cy="499871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397251" y="4631435"/>
            <a:ext cx="510539" cy="499871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99360" y="4631435"/>
            <a:ext cx="742188" cy="49987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833116" y="4631435"/>
            <a:ext cx="1476756" cy="499871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901440" y="4631435"/>
            <a:ext cx="574548" cy="499871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067555" y="4631435"/>
            <a:ext cx="1476755" cy="499871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35879" y="4631435"/>
            <a:ext cx="576072" cy="499871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303520" y="4631435"/>
            <a:ext cx="1594103" cy="499871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6489191" y="4631435"/>
            <a:ext cx="1388364" cy="499871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469123" y="4631435"/>
            <a:ext cx="664464" cy="499871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25156" y="4631435"/>
            <a:ext cx="510540" cy="499871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827264" y="4631435"/>
            <a:ext cx="493775" cy="49987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69976" y="5192267"/>
            <a:ext cx="496823" cy="376428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54963" y="5070347"/>
            <a:ext cx="1882139" cy="499871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1033272" y="5480303"/>
            <a:ext cx="1552955" cy="92963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328672" y="5070347"/>
            <a:ext cx="594360" cy="499871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2514600" y="5070347"/>
            <a:ext cx="2592324" cy="499871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698491" y="5070347"/>
            <a:ext cx="492251" cy="499871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4782311" y="5070347"/>
            <a:ext cx="1034796" cy="499871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5408676" y="5070347"/>
            <a:ext cx="2677668" cy="499871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2692907" y="5480303"/>
            <a:ext cx="5242560" cy="92963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677911" y="5070347"/>
            <a:ext cx="490727" cy="499871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54963" y="5436108"/>
            <a:ext cx="1999488" cy="49987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033272" y="5846064"/>
            <a:ext cx="1670303" cy="9296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2446020" y="5436108"/>
            <a:ext cx="490728" cy="499872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528316" y="5436108"/>
            <a:ext cx="2927604" cy="499872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047488" y="5436108"/>
            <a:ext cx="2592323" cy="499872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7231380" y="5436108"/>
            <a:ext cx="510540" cy="499872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7333488" y="5436108"/>
            <a:ext cx="493775" cy="499872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859536" y="6062471"/>
            <a:ext cx="1356360" cy="382523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1901951" y="6062471"/>
            <a:ext cx="374904" cy="38252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962911" y="6062471"/>
            <a:ext cx="504444" cy="382523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153411" y="6062471"/>
            <a:ext cx="989076" cy="382523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828544" y="6062471"/>
            <a:ext cx="374904" cy="38252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2889504" y="6062471"/>
            <a:ext cx="440435" cy="38252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015995" y="6062471"/>
            <a:ext cx="377952" cy="38252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080004" y="6062471"/>
            <a:ext cx="1623059" cy="382523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4389120" y="6062471"/>
            <a:ext cx="1356360" cy="382523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431535" y="6062471"/>
            <a:ext cx="376427" cy="38252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5494020" y="6062471"/>
            <a:ext cx="504444" cy="382523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5684520" y="6062471"/>
            <a:ext cx="1188720" cy="382523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6559295" y="6062471"/>
            <a:ext cx="377951" cy="38252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6623304" y="6062471"/>
            <a:ext cx="440435" cy="38252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6749795" y="6062471"/>
            <a:ext cx="377951" cy="38252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813804" y="6062471"/>
            <a:ext cx="1623059" cy="382523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122919" y="6062471"/>
            <a:ext cx="377951" cy="38252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1557527" y="6336791"/>
            <a:ext cx="998220" cy="382523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241804" y="6336791"/>
            <a:ext cx="377951" cy="38252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2305811" y="6336791"/>
            <a:ext cx="1735836" cy="382523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727703" y="6336791"/>
            <a:ext cx="1356360" cy="382523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770120" y="6336791"/>
            <a:ext cx="376427" cy="38252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832603" y="6336791"/>
            <a:ext cx="504444" cy="382523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5023103" y="6336791"/>
            <a:ext cx="1229868" cy="382523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5939028" y="6336791"/>
            <a:ext cx="376427" cy="382523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001511" y="6336791"/>
            <a:ext cx="440436" cy="382523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128003" y="6336791"/>
            <a:ext cx="377951" cy="38252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192011" y="6336791"/>
            <a:ext cx="1479804" cy="382523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357871" y="6336791"/>
            <a:ext cx="377951" cy="382523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690168" y="1199007"/>
            <a:ext cx="7842884" cy="5494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297180" indent="-342900">
              <a:lnSpc>
                <a:spcPct val="80000"/>
              </a:lnSpc>
              <a:buSzPct val="75000"/>
              <a:buFont typeface="Wingdings"/>
              <a:buChar char=""/>
              <a:tabLst>
                <a:tab pos="355600" algn="l"/>
              </a:tabLst>
            </a:pPr>
            <a:r>
              <a:rPr sz="2600" b="1" i="1" u="heavy" dirty="0">
                <a:solidFill>
                  <a:srgbClr val="FF0066"/>
                </a:solidFill>
                <a:latin typeface="Arial"/>
                <a:cs typeface="Arial"/>
              </a:rPr>
              <a:t>Visceral fat deposit located between the</a:t>
            </a:r>
            <a:r>
              <a:rPr sz="2600" b="1" i="1" u="heavy" spc="-8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600" b="1" i="1" u="heavy" dirty="0">
                <a:solidFill>
                  <a:srgbClr val="FF0066"/>
                </a:solidFill>
                <a:latin typeface="Arial"/>
                <a:cs typeface="Arial"/>
              </a:rPr>
              <a:t>heart  and the</a:t>
            </a:r>
            <a:r>
              <a:rPr sz="2600" b="1" i="1" u="heavy" spc="-95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600" b="1" i="1" u="heavy" dirty="0">
                <a:solidFill>
                  <a:srgbClr val="FF0066"/>
                </a:solidFill>
                <a:latin typeface="Arial"/>
                <a:cs typeface="Arial"/>
              </a:rPr>
              <a:t>pericardium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buClr>
                <a:srgbClr val="FF0066"/>
              </a:buClr>
              <a:buSzPct val="75000"/>
              <a:buFont typeface="Wingdings"/>
              <a:buChar char=""/>
              <a:tabLst>
                <a:tab pos="355600" algn="l"/>
              </a:tabLst>
            </a:pPr>
            <a:r>
              <a:rPr sz="2600" b="1" i="1" dirty="0">
                <a:solidFill>
                  <a:srgbClr val="2C2C46"/>
                </a:solidFill>
                <a:latin typeface="Arial"/>
                <a:cs typeface="Arial"/>
              </a:rPr>
              <a:t>Correlation with traditional </a:t>
            </a:r>
            <a:r>
              <a:rPr sz="2600" b="1" i="1" dirty="0">
                <a:solidFill>
                  <a:srgbClr val="FF0066"/>
                </a:solidFill>
                <a:latin typeface="Arial"/>
                <a:cs typeface="Arial"/>
              </a:rPr>
              <a:t>cardio-metabolic</a:t>
            </a:r>
            <a:r>
              <a:rPr sz="2600" b="1" i="1" spc="-7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600" b="1" i="1" dirty="0">
                <a:solidFill>
                  <a:srgbClr val="FF0066"/>
                </a:solidFill>
                <a:latin typeface="Arial"/>
                <a:cs typeface="Arial"/>
              </a:rPr>
              <a:t>RF</a:t>
            </a:r>
            <a:endParaRPr sz="2600">
              <a:latin typeface="Arial"/>
              <a:cs typeface="Arial"/>
            </a:endParaRPr>
          </a:p>
          <a:p>
            <a:pPr marL="355600" marR="1932305" indent="-342900">
              <a:lnSpc>
                <a:spcPts val="2500"/>
              </a:lnSpc>
              <a:spcBef>
                <a:spcPts val="600"/>
              </a:spcBef>
              <a:buClr>
                <a:srgbClr val="FF0066"/>
              </a:buClr>
              <a:buSzPct val="75000"/>
              <a:buFont typeface="Wingdings"/>
              <a:buChar char=""/>
              <a:tabLst>
                <a:tab pos="355600" algn="l"/>
              </a:tabLst>
            </a:pPr>
            <a:r>
              <a:rPr sz="2600" b="1" dirty="0">
                <a:solidFill>
                  <a:srgbClr val="2C2C46"/>
                </a:solidFill>
                <a:latin typeface="Arial"/>
                <a:cs typeface="Arial"/>
              </a:rPr>
              <a:t>Potential association </a:t>
            </a:r>
            <a:r>
              <a:rPr sz="2600" b="1" spc="5" dirty="0">
                <a:solidFill>
                  <a:srgbClr val="2C2C46"/>
                </a:solidFill>
                <a:latin typeface="Arial"/>
                <a:cs typeface="Arial"/>
              </a:rPr>
              <a:t>with </a:t>
            </a:r>
            <a:r>
              <a:rPr sz="2600" b="1" dirty="0">
                <a:solidFill>
                  <a:srgbClr val="FF0066"/>
                </a:solidFill>
                <a:latin typeface="Arial"/>
                <a:cs typeface="Arial"/>
              </a:rPr>
              <a:t>CAD</a:t>
            </a:r>
            <a:r>
              <a:rPr sz="2600" b="1" spc="-12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0066"/>
                </a:solidFill>
                <a:latin typeface="Arial"/>
                <a:cs typeface="Arial"/>
              </a:rPr>
              <a:t>and  atherosclerosis</a:t>
            </a:r>
            <a:r>
              <a:rPr sz="2600" b="1" spc="-55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2C2C46"/>
                </a:solidFill>
                <a:latin typeface="Arial"/>
                <a:cs typeface="Arial"/>
              </a:rPr>
              <a:t>(subclinical)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1455"/>
              </a:spcBef>
              <a:tabLst>
                <a:tab pos="1709420" algn="l"/>
              </a:tabLst>
            </a:pPr>
            <a:r>
              <a:rPr sz="2800" b="1" spc="-10" dirty="0">
                <a:latin typeface="Arial"/>
                <a:cs typeface="Arial"/>
              </a:rPr>
              <a:t>DOUBLE	ROLE:</a:t>
            </a:r>
            <a:endParaRPr sz="2800">
              <a:latin typeface="Arial"/>
              <a:cs typeface="Arial"/>
            </a:endParaRPr>
          </a:p>
          <a:p>
            <a:pPr marL="355600" marR="2041525" indent="-342900">
              <a:lnSpc>
                <a:spcPct val="100000"/>
              </a:lnSpc>
              <a:spcBef>
                <a:spcPts val="590"/>
              </a:spcBef>
              <a:buClr>
                <a:srgbClr val="12121C"/>
              </a:buClr>
              <a:buSzPct val="75000"/>
              <a:buFont typeface="Wingdings"/>
              <a:buChar char=""/>
              <a:tabLst>
                <a:tab pos="355600" algn="l"/>
                <a:tab pos="2470785" algn="l"/>
              </a:tabLst>
            </a:pPr>
            <a:r>
              <a:rPr sz="2400" b="1" i="1" u="heavy" spc="-5" dirty="0">
                <a:solidFill>
                  <a:srgbClr val="FF0066"/>
                </a:solidFill>
                <a:latin typeface="Arial"/>
                <a:cs typeface="Arial"/>
              </a:rPr>
              <a:t>Unfavorable</a:t>
            </a:r>
            <a:r>
              <a:rPr sz="2400" b="1" i="1" spc="-5" dirty="0">
                <a:solidFill>
                  <a:srgbClr val="FF0066"/>
                </a:solidFill>
                <a:latin typeface="Arial"/>
                <a:cs typeface="Arial"/>
              </a:rPr>
              <a:t>:	</a:t>
            </a:r>
            <a:r>
              <a:rPr sz="2400" b="1" i="1" u="heavy" dirty="0">
                <a:solidFill>
                  <a:srgbClr val="2D2D45"/>
                </a:solidFill>
                <a:latin typeface="Arial"/>
                <a:cs typeface="Arial"/>
              </a:rPr>
              <a:t>proinflammatory</a:t>
            </a:r>
            <a:r>
              <a:rPr sz="2400" b="1" i="1" u="heavy" spc="-110" dirty="0">
                <a:solidFill>
                  <a:srgbClr val="2D2D45"/>
                </a:solidFill>
                <a:latin typeface="Arial"/>
                <a:cs typeface="Arial"/>
              </a:rPr>
              <a:t> </a:t>
            </a:r>
            <a:r>
              <a:rPr sz="2400" b="1" i="1" u="heavy" spc="-5" dirty="0">
                <a:solidFill>
                  <a:srgbClr val="2D2D45"/>
                </a:solidFill>
                <a:latin typeface="Arial"/>
                <a:cs typeface="Arial"/>
              </a:rPr>
              <a:t>and </a:t>
            </a:r>
            <a:r>
              <a:rPr sz="2400" b="1" i="1" spc="-5" dirty="0">
                <a:solidFill>
                  <a:srgbClr val="2D2D45"/>
                </a:solidFill>
                <a:latin typeface="Arial"/>
                <a:cs typeface="Arial"/>
              </a:rPr>
              <a:t> </a:t>
            </a:r>
            <a:r>
              <a:rPr sz="2400" b="1" i="1" u="heavy" spc="-5" dirty="0">
                <a:solidFill>
                  <a:srgbClr val="2D2D45"/>
                </a:solidFill>
                <a:latin typeface="Arial"/>
                <a:cs typeface="Arial"/>
              </a:rPr>
              <a:t>proatherogenic cytokines </a:t>
            </a:r>
            <a:r>
              <a:rPr sz="2400" b="1" spc="-5" dirty="0">
                <a:solidFill>
                  <a:srgbClr val="565683"/>
                </a:solidFill>
                <a:latin typeface="Arial"/>
                <a:cs typeface="Arial"/>
              </a:rPr>
              <a:t>(</a:t>
            </a:r>
            <a:r>
              <a:rPr sz="2400" b="1" spc="-5" dirty="0">
                <a:solidFill>
                  <a:srgbClr val="454568"/>
                </a:solidFill>
                <a:latin typeface="Arial"/>
                <a:cs typeface="Arial"/>
              </a:rPr>
              <a:t>TNF-α,  monocyte chemoattractant</a:t>
            </a:r>
            <a:r>
              <a:rPr sz="2400" b="1" spc="10" dirty="0">
                <a:solidFill>
                  <a:srgbClr val="45456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54568"/>
                </a:solidFill>
                <a:latin typeface="Arial"/>
                <a:cs typeface="Arial"/>
              </a:rPr>
              <a:t>protein–1,</a:t>
            </a:r>
            <a:endParaRPr sz="2400">
              <a:latin typeface="Arial"/>
              <a:cs typeface="Arial"/>
            </a:endParaRPr>
          </a:p>
          <a:p>
            <a:pPr marL="354965">
              <a:lnSpc>
                <a:spcPct val="100000"/>
              </a:lnSpc>
            </a:pPr>
            <a:r>
              <a:rPr sz="2400" b="1" dirty="0">
                <a:solidFill>
                  <a:srgbClr val="454568"/>
                </a:solidFill>
                <a:latin typeface="Arial"/>
                <a:cs typeface="Arial"/>
              </a:rPr>
              <a:t>interleukin-6, rezistin, visfatin, omentin,</a:t>
            </a:r>
            <a:r>
              <a:rPr sz="2400" b="1" spc="-170" dirty="0">
                <a:solidFill>
                  <a:srgbClr val="454568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454568"/>
                </a:solidFill>
                <a:latin typeface="Arial"/>
                <a:cs typeface="Arial"/>
              </a:rPr>
              <a:t>leptin...</a:t>
            </a:r>
            <a:r>
              <a:rPr sz="2400" b="1" dirty="0">
                <a:solidFill>
                  <a:srgbClr val="565683"/>
                </a:solidFill>
                <a:latin typeface="Arial"/>
                <a:cs typeface="Arial"/>
              </a:rPr>
              <a:t>)</a:t>
            </a:r>
            <a:endParaRPr sz="2400">
              <a:latin typeface="Arial"/>
              <a:cs typeface="Arial"/>
            </a:endParaRPr>
          </a:p>
          <a:p>
            <a:pPr marL="355600" marR="654685" indent="-342900">
              <a:lnSpc>
                <a:spcPct val="100000"/>
              </a:lnSpc>
              <a:spcBef>
                <a:spcPts val="575"/>
              </a:spcBef>
              <a:buClr>
                <a:srgbClr val="12121C"/>
              </a:buClr>
              <a:buSzPct val="75000"/>
              <a:buFont typeface="Wingdings"/>
              <a:buChar char=""/>
              <a:tabLst>
                <a:tab pos="355600" algn="l"/>
              </a:tabLst>
            </a:pPr>
            <a:r>
              <a:rPr sz="2400" b="1" i="1" u="heavy" spc="-5" dirty="0">
                <a:solidFill>
                  <a:srgbClr val="FF0066"/>
                </a:solidFill>
                <a:latin typeface="Arial"/>
                <a:cs typeface="Arial"/>
              </a:rPr>
              <a:t>Protective</a:t>
            </a:r>
            <a:r>
              <a:rPr sz="2400" b="1" spc="-5" dirty="0">
                <a:solidFill>
                  <a:srgbClr val="FF0066"/>
                </a:solidFill>
                <a:latin typeface="Arial"/>
                <a:cs typeface="Arial"/>
              </a:rPr>
              <a:t>: </a:t>
            </a:r>
            <a:r>
              <a:rPr sz="2400" b="1" u="heavy" dirty="0">
                <a:solidFill>
                  <a:srgbClr val="2D2D46"/>
                </a:solidFill>
                <a:latin typeface="Arial"/>
                <a:cs typeface="Arial"/>
              </a:rPr>
              <a:t>antiinflamatory </a:t>
            </a:r>
            <a:r>
              <a:rPr sz="2400" b="1" u="heavy" spc="-5" dirty="0">
                <a:solidFill>
                  <a:srgbClr val="2D2D46"/>
                </a:solidFill>
                <a:latin typeface="Arial"/>
                <a:cs typeface="Arial"/>
              </a:rPr>
              <a:t>and antiatherogenic  adipokines </a:t>
            </a:r>
            <a:r>
              <a:rPr sz="2400" b="1" dirty="0">
                <a:solidFill>
                  <a:srgbClr val="565683"/>
                </a:solidFill>
                <a:latin typeface="Arial"/>
                <a:cs typeface="Arial"/>
              </a:rPr>
              <a:t>(adiponectin and</a:t>
            </a:r>
            <a:r>
              <a:rPr sz="2400" b="1" spc="-55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65683"/>
                </a:solidFill>
                <a:latin typeface="Arial"/>
                <a:cs typeface="Arial"/>
              </a:rPr>
              <a:t>adrenomedulin)</a:t>
            </a:r>
            <a:endParaRPr sz="2400">
              <a:latin typeface="Arial"/>
              <a:cs typeface="Arial"/>
            </a:endParaRPr>
          </a:p>
          <a:p>
            <a:pPr marL="313055">
              <a:lnSpc>
                <a:spcPct val="100000"/>
              </a:lnSpc>
              <a:spcBef>
                <a:spcPts val="1880"/>
              </a:spcBef>
            </a:pP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Iacobellis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Pistilli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spol.,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2005;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Iacobellis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Barbaro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a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spol.,</a:t>
            </a:r>
            <a:r>
              <a:rPr sz="1800" b="1" spc="10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10" dirty="0">
                <a:solidFill>
                  <a:srgbClr val="404040"/>
                </a:solidFill>
                <a:latin typeface="Arial"/>
                <a:cs typeface="Arial"/>
              </a:rPr>
              <a:t>2008;</a:t>
            </a:r>
            <a:endParaRPr sz="1800">
              <a:latin typeface="Arial"/>
              <a:cs typeface="Arial"/>
            </a:endParaRPr>
          </a:p>
          <a:p>
            <a:pPr marR="9525" algn="ctr">
              <a:lnSpc>
                <a:spcPct val="100000"/>
              </a:lnSpc>
            </a:pP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Natale a spol. 2009, Iacobellis a Pellicelli a </a:t>
            </a:r>
            <a:r>
              <a:rPr sz="1800" b="1" dirty="0">
                <a:solidFill>
                  <a:srgbClr val="404040"/>
                </a:solidFill>
                <a:latin typeface="Arial"/>
                <a:cs typeface="Arial"/>
              </a:rPr>
              <a:t>spol.,</a:t>
            </a:r>
            <a:r>
              <a:rPr sz="1800" b="1" spc="60" dirty="0">
                <a:solidFill>
                  <a:srgbClr val="404040"/>
                </a:solidFill>
                <a:latin typeface="Arial"/>
                <a:cs typeface="Arial"/>
              </a:rPr>
              <a:t> </a:t>
            </a:r>
            <a:r>
              <a:rPr sz="1800" b="1" spc="-5" dirty="0">
                <a:solidFill>
                  <a:srgbClr val="404040"/>
                </a:solidFill>
                <a:latin typeface="Arial"/>
                <a:cs typeface="Arial"/>
              </a:rPr>
              <a:t>2007</a:t>
            </a:r>
            <a:endParaRPr sz="1800">
              <a:latin typeface="Arial"/>
              <a:cs typeface="Arial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96011" y="181355"/>
            <a:ext cx="9047988" cy="897636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8511540" y="181355"/>
            <a:ext cx="632459" cy="89763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 txBox="1">
            <a:spLocks noGrp="1"/>
          </p:cNvSpPr>
          <p:nvPr>
            <p:ph type="title"/>
          </p:nvPr>
        </p:nvSpPr>
        <p:spPr>
          <a:xfrm>
            <a:off x="428040" y="343153"/>
            <a:ext cx="8286750" cy="6705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4400" dirty="0">
                <a:solidFill>
                  <a:srgbClr val="000000"/>
                </a:solidFill>
              </a:rPr>
              <a:t>EPICARDIAL ADIPOSE</a:t>
            </a:r>
            <a:r>
              <a:rPr sz="4400" spc="-100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TISSUE</a:t>
            </a:r>
            <a:endParaRPr sz="4400"/>
          </a:p>
        </p:txBody>
      </p:sp>
      <p:sp>
        <p:nvSpPr>
          <p:cNvPr id="118" name="object 118"/>
          <p:cNvSpPr/>
          <p:nvPr/>
        </p:nvSpPr>
        <p:spPr>
          <a:xfrm>
            <a:off x="7019925" y="2420873"/>
            <a:ext cx="1655826" cy="2232025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7000875" y="2401823"/>
            <a:ext cx="1694180" cy="2270125"/>
          </a:xfrm>
          <a:custGeom>
            <a:avLst/>
            <a:gdLst/>
            <a:ahLst/>
            <a:cxnLst/>
            <a:rect l="l" t="t" r="r" b="b"/>
            <a:pathLst>
              <a:path w="1694179" h="2270125">
                <a:moveTo>
                  <a:pt x="0" y="2270125"/>
                </a:moveTo>
                <a:lnTo>
                  <a:pt x="1693926" y="2270125"/>
                </a:lnTo>
                <a:lnTo>
                  <a:pt x="1693926" y="0"/>
                </a:lnTo>
                <a:lnTo>
                  <a:pt x="0" y="0"/>
                </a:lnTo>
                <a:lnTo>
                  <a:pt x="0" y="2270125"/>
                </a:lnTo>
                <a:close/>
              </a:path>
            </a:pathLst>
          </a:custGeom>
          <a:ln w="38100">
            <a:solidFill>
              <a:srgbClr val="0025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FDF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6C6C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046732" y="73152"/>
            <a:ext cx="5234940" cy="8976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550152" y="73152"/>
            <a:ext cx="886968" cy="897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96088" rIns="0" bIns="0" rtlCol="0">
            <a:spAutoFit/>
          </a:bodyPr>
          <a:lstStyle/>
          <a:p>
            <a:pPr marL="1614170">
              <a:lnSpc>
                <a:spcPct val="100000"/>
              </a:lnSpc>
            </a:pPr>
            <a:r>
              <a:rPr sz="4400" dirty="0">
                <a:solidFill>
                  <a:srgbClr val="000000"/>
                </a:solidFill>
              </a:rPr>
              <a:t>EAT</a:t>
            </a:r>
            <a:r>
              <a:rPr sz="4400" spc="-8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THICKNESS</a:t>
            </a:r>
            <a:endParaRPr sz="4400"/>
          </a:p>
        </p:txBody>
      </p:sp>
      <p:sp>
        <p:nvSpPr>
          <p:cNvPr id="7" name="object 7"/>
          <p:cNvSpPr/>
          <p:nvPr/>
        </p:nvSpPr>
        <p:spPr>
          <a:xfrm>
            <a:off x="360362" y="3087751"/>
            <a:ext cx="4149725" cy="30907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41312" y="3068701"/>
            <a:ext cx="4187825" cy="3129280"/>
          </a:xfrm>
          <a:custGeom>
            <a:avLst/>
            <a:gdLst/>
            <a:ahLst/>
            <a:cxnLst/>
            <a:rect l="l" t="t" r="r" b="b"/>
            <a:pathLst>
              <a:path w="4187825" h="3129279">
                <a:moveTo>
                  <a:pt x="0" y="3128899"/>
                </a:moveTo>
                <a:lnTo>
                  <a:pt x="4187825" y="3128899"/>
                </a:lnTo>
                <a:lnTo>
                  <a:pt x="4187825" y="0"/>
                </a:lnTo>
                <a:lnTo>
                  <a:pt x="0" y="0"/>
                </a:lnTo>
                <a:lnTo>
                  <a:pt x="0" y="3128899"/>
                </a:lnTo>
                <a:close/>
              </a:path>
            </a:pathLst>
          </a:custGeom>
          <a:ln w="381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719701" y="3068701"/>
            <a:ext cx="4176649" cy="31098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700651" y="3049651"/>
            <a:ext cx="4215130" cy="3148330"/>
          </a:xfrm>
          <a:custGeom>
            <a:avLst/>
            <a:gdLst/>
            <a:ahLst/>
            <a:cxnLst/>
            <a:rect l="l" t="t" r="r" b="b"/>
            <a:pathLst>
              <a:path w="4215130" h="3148329">
                <a:moveTo>
                  <a:pt x="0" y="3147949"/>
                </a:moveTo>
                <a:lnTo>
                  <a:pt x="4214749" y="3147949"/>
                </a:lnTo>
                <a:lnTo>
                  <a:pt x="4214749" y="0"/>
                </a:lnTo>
                <a:lnTo>
                  <a:pt x="0" y="0"/>
                </a:lnTo>
                <a:lnTo>
                  <a:pt x="0" y="3147949"/>
                </a:lnTo>
                <a:close/>
              </a:path>
            </a:pathLst>
          </a:custGeom>
          <a:ln w="381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67512" y="6220967"/>
            <a:ext cx="1203960" cy="34137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591055" y="6220967"/>
            <a:ext cx="339851" cy="3413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50492" y="6220967"/>
            <a:ext cx="1075944" cy="341375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446020" y="6220967"/>
            <a:ext cx="786383" cy="3413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51988" y="6220967"/>
            <a:ext cx="339851" cy="3413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11423" y="6220967"/>
            <a:ext cx="652272" cy="34137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83279" y="6220967"/>
            <a:ext cx="1531620" cy="341375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34484" y="6220967"/>
            <a:ext cx="393191" cy="341375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747259" y="6220967"/>
            <a:ext cx="614172" cy="34137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081015" y="6220967"/>
            <a:ext cx="1080515" cy="34137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881115" y="6220967"/>
            <a:ext cx="1001267" cy="34137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601968" y="6220967"/>
            <a:ext cx="527303" cy="34137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848856" y="6220967"/>
            <a:ext cx="339851" cy="34137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908292" y="6220967"/>
            <a:ext cx="451103" cy="341375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078980" y="6220967"/>
            <a:ext cx="786383" cy="3413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584947" y="6220967"/>
            <a:ext cx="847344" cy="341375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151876" y="6220967"/>
            <a:ext cx="405383" cy="3413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276843" y="6220967"/>
            <a:ext cx="867155" cy="34137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432304" y="6489190"/>
            <a:ext cx="1491995" cy="347472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643884" y="6489190"/>
            <a:ext cx="512063" cy="347472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875532" y="6489190"/>
            <a:ext cx="338327" cy="347472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33444" y="6489190"/>
            <a:ext cx="861060" cy="347472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514088" y="6489190"/>
            <a:ext cx="1938527" cy="347472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172200" y="6489190"/>
            <a:ext cx="848868" cy="347472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740652" y="6489190"/>
            <a:ext cx="336803" cy="347472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781800" y="6455662"/>
            <a:ext cx="377951" cy="38252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845807" y="6455662"/>
            <a:ext cx="377951" cy="38252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783742" y="6259779"/>
            <a:ext cx="7578725" cy="5473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77364" marR="5080" indent="-1765300">
              <a:lnSpc>
                <a:spcPct val="110000"/>
              </a:lnSpc>
            </a:pPr>
            <a:r>
              <a:rPr sz="1600" b="1" spc="-5" dirty="0">
                <a:latin typeface="Arial"/>
                <a:cs typeface="Arial"/>
              </a:rPr>
              <a:t>Iacobellis G et al., </a:t>
            </a:r>
            <a:r>
              <a:rPr sz="1600" b="1" i="1" spc="-10" dirty="0">
                <a:latin typeface="Arial"/>
                <a:cs typeface="Arial"/>
              </a:rPr>
              <a:t>Obes </a:t>
            </a:r>
            <a:r>
              <a:rPr sz="1600" b="1" i="1" spc="-5" dirty="0">
                <a:latin typeface="Arial"/>
                <a:cs typeface="Arial"/>
              </a:rPr>
              <a:t>Res</a:t>
            </a:r>
            <a:r>
              <a:rPr sz="1600" b="1" spc="-5" dirty="0">
                <a:latin typeface="Arial"/>
                <a:cs typeface="Arial"/>
              </a:rPr>
              <a:t>. </a:t>
            </a:r>
            <a:r>
              <a:rPr sz="1600" b="1" spc="-10" dirty="0">
                <a:latin typeface="Arial"/>
                <a:cs typeface="Arial"/>
              </a:rPr>
              <a:t>2003;11:304–10. </a:t>
            </a:r>
            <a:r>
              <a:rPr sz="1600" b="1" spc="-15" dirty="0">
                <a:latin typeface="Arial"/>
                <a:cs typeface="Arial"/>
              </a:rPr>
              <a:t>Abaci A,. </a:t>
            </a:r>
            <a:r>
              <a:rPr sz="1600" b="1" spc="-5" dirty="0">
                <a:latin typeface="Arial"/>
                <a:cs typeface="Arial"/>
              </a:rPr>
              <a:t>Et al., </a:t>
            </a:r>
            <a:r>
              <a:rPr sz="1600" b="1" i="1" spc="-5" dirty="0">
                <a:latin typeface="Arial"/>
                <a:cs typeface="Arial"/>
              </a:rPr>
              <a:t>Int J Obes</a:t>
            </a:r>
            <a:r>
              <a:rPr sz="1600" b="1" spc="-5" dirty="0">
                <a:latin typeface="Arial"/>
                <a:cs typeface="Arial"/>
              </a:rPr>
              <a:t>. 2009;  </a:t>
            </a:r>
            <a:r>
              <a:rPr sz="1600" b="1" spc="-10" dirty="0">
                <a:latin typeface="Arial"/>
                <a:cs typeface="Arial"/>
              </a:rPr>
              <a:t>Schusterova, </a:t>
            </a:r>
            <a:r>
              <a:rPr sz="1600" b="1" spc="-5" dirty="0">
                <a:latin typeface="Arial"/>
                <a:cs typeface="Arial"/>
              </a:rPr>
              <a:t>I. et al., </a:t>
            </a:r>
            <a:r>
              <a:rPr sz="1600" b="1" i="1" spc="-5" dirty="0">
                <a:latin typeface="Arial"/>
                <a:cs typeface="Arial"/>
              </a:rPr>
              <a:t>Pediatric Obesity</a:t>
            </a:r>
            <a:r>
              <a:rPr sz="1600" b="1" spc="-5" dirty="0">
                <a:latin typeface="Arial"/>
                <a:cs typeface="Arial"/>
              </a:rPr>
              <a:t>,</a:t>
            </a:r>
            <a:r>
              <a:rPr sz="1600" b="1" spc="21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2012.</a:t>
            </a:r>
            <a:endParaRPr sz="160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295656" y="1013460"/>
            <a:ext cx="707136" cy="50901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574548" y="981455"/>
            <a:ext cx="531876" cy="54102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664463" y="981455"/>
            <a:ext cx="8307324" cy="54102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529828" y="981455"/>
            <a:ext cx="533400" cy="54102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5656" y="1409700"/>
            <a:ext cx="707136" cy="50901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74548" y="1377696"/>
            <a:ext cx="531876" cy="54102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64463" y="1377696"/>
            <a:ext cx="533399" cy="541020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755904" y="1377696"/>
            <a:ext cx="7110983" cy="54102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7424928" y="1377696"/>
            <a:ext cx="533400" cy="54102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88620" y="1827276"/>
            <a:ext cx="259079" cy="263651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95656" y="1988820"/>
            <a:ext cx="707136" cy="509015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4548" y="1956816"/>
            <a:ext cx="531876" cy="54102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64463" y="1956816"/>
            <a:ext cx="5769864" cy="54102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858011" y="2407920"/>
            <a:ext cx="5407152" cy="11430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992367" y="1956816"/>
            <a:ext cx="2665476" cy="5410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0415" y="2353055"/>
            <a:ext cx="4043172" cy="54102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881628" y="2353055"/>
            <a:ext cx="533400" cy="541020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474065" y="1080134"/>
            <a:ext cx="8275320" cy="176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96240" indent="-383540">
              <a:lnSpc>
                <a:spcPct val="100000"/>
              </a:lnSpc>
              <a:buFont typeface="Wingdings"/>
              <a:buChar char=""/>
              <a:tabLst>
                <a:tab pos="396875" algn="l"/>
              </a:tabLst>
            </a:pPr>
            <a:r>
              <a:rPr sz="2600" b="1" dirty="0">
                <a:solidFill>
                  <a:srgbClr val="232338"/>
                </a:solidFill>
                <a:latin typeface="Arial"/>
                <a:cs typeface="Arial"/>
              </a:rPr>
              <a:t>Expression of the visceral adipose tissue</a:t>
            </a:r>
            <a:r>
              <a:rPr sz="2600" b="1" spc="-40" dirty="0">
                <a:solidFill>
                  <a:srgbClr val="232338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232338"/>
                </a:solidFill>
                <a:latin typeface="Arial"/>
                <a:cs typeface="Arial"/>
              </a:rPr>
              <a:t>quantity</a:t>
            </a:r>
            <a:endParaRPr sz="2600">
              <a:latin typeface="Arial"/>
              <a:cs typeface="Arial"/>
            </a:endParaRPr>
          </a:p>
          <a:p>
            <a:pPr marL="396240" indent="-383540">
              <a:lnSpc>
                <a:spcPct val="100000"/>
              </a:lnSpc>
              <a:buClr>
                <a:srgbClr val="1C1C1C"/>
              </a:buClr>
              <a:buFont typeface="Wingdings"/>
              <a:buChar char=""/>
              <a:tabLst>
                <a:tab pos="396875" algn="l"/>
              </a:tabLst>
            </a:pPr>
            <a:r>
              <a:rPr sz="2600" b="1" spc="5" dirty="0">
                <a:solidFill>
                  <a:srgbClr val="3B3B5A"/>
                </a:solidFill>
                <a:latin typeface="Arial"/>
                <a:cs typeface="Arial"/>
              </a:rPr>
              <a:t>Independent </a:t>
            </a:r>
            <a:r>
              <a:rPr sz="2600" b="1" dirty="0">
                <a:solidFill>
                  <a:srgbClr val="3B3B5A"/>
                </a:solidFill>
                <a:latin typeface="Arial"/>
                <a:cs typeface="Arial"/>
              </a:rPr>
              <a:t>predictor of visceral</a:t>
            </a:r>
            <a:r>
              <a:rPr sz="2600" b="1" spc="-100" dirty="0">
                <a:solidFill>
                  <a:srgbClr val="3B3B5A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3B3B5A"/>
                </a:solidFill>
                <a:latin typeface="Arial"/>
                <a:cs typeface="Arial"/>
              </a:rPr>
              <a:t>adiposity</a:t>
            </a:r>
            <a:endParaRPr sz="2600">
              <a:latin typeface="Arial"/>
              <a:cs typeface="Arial"/>
            </a:endParaRPr>
          </a:p>
          <a:p>
            <a:pPr marL="396240" indent="-383540">
              <a:lnSpc>
                <a:spcPct val="100000"/>
              </a:lnSpc>
              <a:spcBef>
                <a:spcPts val="1440"/>
              </a:spcBef>
              <a:buFont typeface="Wingdings"/>
              <a:buChar char=""/>
              <a:tabLst>
                <a:tab pos="396875" algn="l"/>
              </a:tabLst>
            </a:pPr>
            <a:r>
              <a:rPr sz="2600" b="1" u="heavy" dirty="0">
                <a:solidFill>
                  <a:srgbClr val="FF0066"/>
                </a:solidFill>
                <a:latin typeface="Arial"/>
                <a:cs typeface="Arial"/>
              </a:rPr>
              <a:t>Echocardiographic measurement </a:t>
            </a:r>
            <a:r>
              <a:rPr sz="2600" b="1" spc="5" dirty="0">
                <a:solidFill>
                  <a:srgbClr val="565683"/>
                </a:solidFill>
                <a:latin typeface="Arial"/>
                <a:cs typeface="Arial"/>
              </a:rPr>
              <a:t>→</a:t>
            </a:r>
            <a:r>
              <a:rPr sz="2600" b="1" spc="-35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565683"/>
                </a:solidFill>
                <a:latin typeface="Arial"/>
                <a:cs typeface="Arial"/>
              </a:rPr>
              <a:t>correlation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600" b="1" spc="5" dirty="0">
                <a:solidFill>
                  <a:srgbClr val="565683"/>
                </a:solidFill>
                <a:latin typeface="Arial"/>
                <a:cs typeface="Arial"/>
              </a:rPr>
              <a:t>with </a:t>
            </a:r>
            <a:r>
              <a:rPr sz="2600" b="1" dirty="0">
                <a:solidFill>
                  <a:srgbClr val="565683"/>
                </a:solidFill>
                <a:latin typeface="Arial"/>
                <a:cs typeface="Arial"/>
              </a:rPr>
              <a:t>MRI</a:t>
            </a:r>
            <a:r>
              <a:rPr sz="2600" b="1" spc="-114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565683"/>
                </a:solidFill>
                <a:latin typeface="Arial"/>
                <a:cs typeface="Arial"/>
              </a:rPr>
              <a:t>measurement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603"/>
            <a:ext cx="9087485" cy="6838950"/>
          </a:xfrm>
          <a:custGeom>
            <a:avLst/>
            <a:gdLst/>
            <a:ahLst/>
            <a:cxnLst/>
            <a:rect l="l" t="t" r="r" b="b"/>
            <a:pathLst>
              <a:path w="9087485" h="6838950">
                <a:moveTo>
                  <a:pt x="9087275" y="6838394"/>
                </a:moveTo>
                <a:lnTo>
                  <a:pt x="9087275" y="0"/>
                </a:lnTo>
                <a:lnTo>
                  <a:pt x="0" y="0"/>
                </a:lnTo>
                <a:lnTo>
                  <a:pt x="0" y="6838394"/>
                </a:lnTo>
                <a:lnTo>
                  <a:pt x="9087275" y="6838394"/>
                </a:lnTo>
                <a:close/>
              </a:path>
            </a:pathLst>
          </a:custGeom>
          <a:solidFill>
            <a:srgbClr val="F0D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19603"/>
            <a:ext cx="9087485" cy="6838950"/>
          </a:xfrm>
          <a:custGeom>
            <a:avLst/>
            <a:gdLst/>
            <a:ahLst/>
            <a:cxnLst/>
            <a:rect l="l" t="t" r="r" b="b"/>
            <a:pathLst>
              <a:path w="9087485" h="6838950">
                <a:moveTo>
                  <a:pt x="9087275" y="6838394"/>
                </a:moveTo>
                <a:lnTo>
                  <a:pt x="9087275" y="0"/>
                </a:lnTo>
                <a:lnTo>
                  <a:pt x="0" y="0"/>
                </a:lnTo>
              </a:path>
            </a:pathLst>
          </a:custGeom>
          <a:ln w="254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322576" y="207263"/>
            <a:ext cx="4425696" cy="897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016752" y="207263"/>
            <a:ext cx="886968" cy="897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569464" y="877824"/>
            <a:ext cx="3931920" cy="8976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769864" y="877824"/>
            <a:ext cx="886967" cy="897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2655570" y="368046"/>
            <a:ext cx="3719829" cy="1348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4400" dirty="0">
                <a:solidFill>
                  <a:srgbClr val="12121C"/>
                </a:solidFill>
              </a:rPr>
              <a:t>EAT, WC,</a:t>
            </a:r>
            <a:r>
              <a:rPr sz="4400" spc="-105" dirty="0">
                <a:solidFill>
                  <a:srgbClr val="12121C"/>
                </a:solidFill>
              </a:rPr>
              <a:t> </a:t>
            </a:r>
            <a:r>
              <a:rPr sz="4400" dirty="0">
                <a:solidFill>
                  <a:srgbClr val="12121C"/>
                </a:solidFill>
              </a:rPr>
              <a:t>BMI</a:t>
            </a:r>
            <a:endParaRPr sz="4400"/>
          </a:p>
          <a:p>
            <a:pPr marL="635" algn="ctr">
              <a:lnSpc>
                <a:spcPct val="100000"/>
              </a:lnSpc>
            </a:pPr>
            <a:r>
              <a:rPr sz="4400" dirty="0">
                <a:solidFill>
                  <a:srgbClr val="12121C"/>
                </a:solidFill>
              </a:rPr>
              <a:t>correlations</a:t>
            </a:r>
            <a:endParaRPr sz="4400"/>
          </a:p>
        </p:txBody>
      </p:sp>
      <p:sp>
        <p:nvSpPr>
          <p:cNvPr id="10" name="object 10"/>
          <p:cNvSpPr/>
          <p:nvPr/>
        </p:nvSpPr>
        <p:spPr>
          <a:xfrm>
            <a:off x="455676" y="2423160"/>
            <a:ext cx="4233672" cy="3898391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10819" y="2578061"/>
            <a:ext cx="3924935" cy="3589654"/>
          </a:xfrm>
          <a:custGeom>
            <a:avLst/>
            <a:gdLst/>
            <a:ahLst/>
            <a:cxnLst/>
            <a:rect l="l" t="t" r="r" b="b"/>
            <a:pathLst>
              <a:path w="3924935" h="3589654">
                <a:moveTo>
                  <a:pt x="0" y="3589401"/>
                </a:moveTo>
                <a:lnTo>
                  <a:pt x="3924808" y="3589401"/>
                </a:lnTo>
                <a:lnTo>
                  <a:pt x="3924808" y="0"/>
                </a:lnTo>
                <a:lnTo>
                  <a:pt x="0" y="0"/>
                </a:lnTo>
                <a:lnTo>
                  <a:pt x="0" y="3589401"/>
                </a:lnTo>
                <a:close/>
              </a:path>
            </a:pathLst>
          </a:custGeom>
          <a:solidFill>
            <a:srgbClr val="FFC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10819" y="2578061"/>
            <a:ext cx="3924935" cy="3589654"/>
          </a:xfrm>
          <a:custGeom>
            <a:avLst/>
            <a:gdLst/>
            <a:ahLst/>
            <a:cxnLst/>
            <a:rect l="l" t="t" r="r" b="b"/>
            <a:pathLst>
              <a:path w="3924935" h="3589654">
                <a:moveTo>
                  <a:pt x="0" y="3589401"/>
                </a:moveTo>
                <a:lnTo>
                  <a:pt x="3924808" y="3589401"/>
                </a:lnTo>
                <a:lnTo>
                  <a:pt x="3924808" y="0"/>
                </a:lnTo>
                <a:lnTo>
                  <a:pt x="0" y="0"/>
                </a:lnTo>
                <a:lnTo>
                  <a:pt x="0" y="3589401"/>
                </a:lnTo>
                <a:close/>
              </a:path>
            </a:pathLst>
          </a:custGeom>
          <a:ln w="254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783835" y="2423160"/>
            <a:ext cx="4015740" cy="3898391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938395" y="2578061"/>
            <a:ext cx="3707129" cy="3589654"/>
          </a:xfrm>
          <a:custGeom>
            <a:avLst/>
            <a:gdLst/>
            <a:ahLst/>
            <a:cxnLst/>
            <a:rect l="l" t="t" r="r" b="b"/>
            <a:pathLst>
              <a:path w="3707129" h="3589654">
                <a:moveTo>
                  <a:pt x="0" y="3589401"/>
                </a:moveTo>
                <a:lnTo>
                  <a:pt x="3707129" y="3589401"/>
                </a:lnTo>
                <a:lnTo>
                  <a:pt x="3707129" y="0"/>
                </a:lnTo>
                <a:lnTo>
                  <a:pt x="0" y="0"/>
                </a:lnTo>
                <a:lnTo>
                  <a:pt x="0" y="3589401"/>
                </a:lnTo>
                <a:close/>
              </a:path>
            </a:pathLst>
          </a:custGeom>
          <a:solidFill>
            <a:srgbClr val="E4E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938395" y="2578061"/>
            <a:ext cx="3707129" cy="3589654"/>
          </a:xfrm>
          <a:custGeom>
            <a:avLst/>
            <a:gdLst/>
            <a:ahLst/>
            <a:cxnLst/>
            <a:rect l="l" t="t" r="r" b="b"/>
            <a:pathLst>
              <a:path w="3707129" h="3589654">
                <a:moveTo>
                  <a:pt x="0" y="3589401"/>
                </a:moveTo>
                <a:lnTo>
                  <a:pt x="3707129" y="3589401"/>
                </a:lnTo>
                <a:lnTo>
                  <a:pt x="3707129" y="0"/>
                </a:lnTo>
                <a:lnTo>
                  <a:pt x="0" y="0"/>
                </a:lnTo>
                <a:lnTo>
                  <a:pt x="0" y="3589401"/>
                </a:lnTo>
                <a:close/>
              </a:path>
            </a:pathLst>
          </a:custGeom>
          <a:ln w="25400">
            <a:solidFill>
              <a:srgbClr val="2B2B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84187" y="212725"/>
            <a:ext cx="1379474" cy="1652651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69900" y="198373"/>
            <a:ext cx="1408430" cy="1681480"/>
          </a:xfrm>
          <a:custGeom>
            <a:avLst/>
            <a:gdLst/>
            <a:ahLst/>
            <a:cxnLst/>
            <a:rect l="l" t="t" r="r" b="b"/>
            <a:pathLst>
              <a:path w="1408430" h="1681480">
                <a:moveTo>
                  <a:pt x="0" y="1681226"/>
                </a:moveTo>
                <a:lnTo>
                  <a:pt x="1408049" y="1681226"/>
                </a:lnTo>
                <a:lnTo>
                  <a:pt x="1408049" y="0"/>
                </a:lnTo>
                <a:lnTo>
                  <a:pt x="0" y="0"/>
                </a:lnTo>
                <a:lnTo>
                  <a:pt x="0" y="1681226"/>
                </a:lnTo>
                <a:close/>
              </a:path>
            </a:pathLst>
          </a:custGeom>
          <a:ln w="28575">
            <a:solidFill>
              <a:srgbClr val="FF3385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746759" y="2804160"/>
            <a:ext cx="864108" cy="6233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85672" y="2766060"/>
            <a:ext cx="1432560" cy="661415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185672" y="3156204"/>
            <a:ext cx="2255519" cy="66141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2901695" y="3156204"/>
            <a:ext cx="765047" cy="66141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127248" y="3156204"/>
            <a:ext cx="649224" cy="6614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1185672" y="3546347"/>
            <a:ext cx="2139695" cy="661415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785872" y="3546347"/>
            <a:ext cx="1712976" cy="66141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185672" y="3936491"/>
            <a:ext cx="2205228" cy="66141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851404" y="3936491"/>
            <a:ext cx="652271" cy="66141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2964179" y="3936491"/>
            <a:ext cx="1508759" cy="66141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933444" y="3936491"/>
            <a:ext cx="652272" cy="66141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746759" y="4364735"/>
            <a:ext cx="864108" cy="62331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91183" y="4326635"/>
            <a:ext cx="650747" cy="661415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1202436" y="4326635"/>
            <a:ext cx="1434084" cy="66141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097023" y="4326635"/>
            <a:ext cx="2231136" cy="661415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28472" y="4716779"/>
            <a:ext cx="743712" cy="661416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32688" y="4716779"/>
            <a:ext cx="649224" cy="6614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042416" y="4716779"/>
            <a:ext cx="1217675" cy="661416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1720595" y="4716779"/>
            <a:ext cx="765048" cy="661416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946148" y="4716779"/>
            <a:ext cx="1487424" cy="661416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894076" y="4716779"/>
            <a:ext cx="1281684" cy="661416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28472" y="5106923"/>
            <a:ext cx="1353312" cy="661416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542288" y="5106923"/>
            <a:ext cx="647700" cy="66141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650492" y="5106923"/>
            <a:ext cx="1601724" cy="661416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712720" y="5106923"/>
            <a:ext cx="652271" cy="66141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 txBox="1"/>
          <p:nvPr/>
        </p:nvSpPr>
        <p:spPr>
          <a:xfrm>
            <a:off x="967841" y="2885185"/>
            <a:ext cx="3146425" cy="283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ts val="3454"/>
              </a:lnSpc>
              <a:buClr>
                <a:srgbClr val="454568"/>
              </a:buClr>
              <a:buFont typeface="Wingdings"/>
              <a:buChar char=""/>
              <a:tabLst>
                <a:tab pos="470534" algn="l"/>
              </a:tabLst>
            </a:pPr>
            <a:r>
              <a:rPr sz="3200" b="1" spc="-80" dirty="0">
                <a:solidFill>
                  <a:srgbClr val="565683"/>
                </a:solidFill>
                <a:latin typeface="Arial"/>
                <a:cs typeface="Arial"/>
              </a:rPr>
              <a:t>EAT</a:t>
            </a:r>
            <a:endParaRPr sz="3200">
              <a:latin typeface="Arial"/>
              <a:cs typeface="Arial"/>
            </a:endParaRPr>
          </a:p>
          <a:p>
            <a:pPr marL="469900" marR="5080">
              <a:lnSpc>
                <a:spcPts val="3070"/>
              </a:lnSpc>
              <a:spcBef>
                <a:spcPts val="360"/>
              </a:spcBef>
              <a:tabLst>
                <a:tab pos="2248535" algn="l"/>
              </a:tabLst>
            </a:pPr>
            <a:r>
              <a:rPr sz="3200" b="1" spc="-5" dirty="0">
                <a:solidFill>
                  <a:srgbClr val="565683"/>
                </a:solidFill>
                <a:latin typeface="Arial"/>
                <a:cs typeface="Arial"/>
              </a:rPr>
              <a:t>correlates  </a:t>
            </a:r>
            <a:r>
              <a:rPr sz="3200" b="1" dirty="0">
                <a:solidFill>
                  <a:srgbClr val="FF0068"/>
                </a:solidFill>
                <a:latin typeface="Arial"/>
                <a:cs typeface="Arial"/>
              </a:rPr>
              <a:t>with WC</a:t>
            </a:r>
            <a:r>
              <a:rPr sz="3200" b="1" dirty="0">
                <a:solidFill>
                  <a:srgbClr val="565683"/>
                </a:solidFill>
                <a:latin typeface="Arial"/>
                <a:cs typeface="Arial"/>
              </a:rPr>
              <a:t>,</a:t>
            </a:r>
            <a:r>
              <a:rPr sz="3200" b="1" spc="-114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565683"/>
                </a:solidFill>
                <a:latin typeface="Arial"/>
                <a:cs typeface="Arial"/>
              </a:rPr>
              <a:t>BUT  </a:t>
            </a:r>
            <a:r>
              <a:rPr sz="3200" b="1" dirty="0">
                <a:solidFill>
                  <a:srgbClr val="FF0068"/>
                </a:solidFill>
                <a:latin typeface="Arial"/>
                <a:cs typeface="Arial"/>
              </a:rPr>
              <a:t>not </a:t>
            </a:r>
            <a:r>
              <a:rPr sz="3200" b="1" spc="840" dirty="0">
                <a:solidFill>
                  <a:srgbClr val="FF0068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68"/>
                </a:solidFill>
                <a:latin typeface="Arial"/>
                <a:cs typeface="Arial"/>
              </a:rPr>
              <a:t>with	BMI</a:t>
            </a:r>
            <a:endParaRPr sz="3200">
              <a:latin typeface="Arial"/>
              <a:cs typeface="Arial"/>
            </a:endParaRPr>
          </a:p>
          <a:p>
            <a:pPr marL="486409" indent="-473709">
              <a:lnSpc>
                <a:spcPts val="2715"/>
              </a:lnSpc>
              <a:buFont typeface="Wingdings"/>
              <a:buChar char=""/>
              <a:tabLst>
                <a:tab pos="487045" algn="l"/>
              </a:tabLst>
            </a:pPr>
            <a:r>
              <a:rPr sz="3200" b="1" spc="-80" dirty="0">
                <a:solidFill>
                  <a:srgbClr val="565683"/>
                </a:solidFill>
                <a:latin typeface="Arial"/>
                <a:cs typeface="Arial"/>
              </a:rPr>
              <a:t>EAT </a:t>
            </a:r>
            <a:r>
              <a:rPr sz="3200" b="1" dirty="0">
                <a:solidFill>
                  <a:srgbClr val="FF0068"/>
                </a:solidFill>
                <a:latin typeface="Arial"/>
                <a:cs typeface="Arial"/>
              </a:rPr>
              <a:t>is ↑</a:t>
            </a:r>
            <a:r>
              <a:rPr sz="3200" b="1" spc="-20" dirty="0">
                <a:solidFill>
                  <a:srgbClr val="FF0068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FF0068"/>
                </a:solidFill>
                <a:latin typeface="Arial"/>
                <a:cs typeface="Arial"/>
              </a:rPr>
              <a:t>with</a:t>
            </a:r>
            <a:endParaRPr sz="3200">
              <a:latin typeface="Arial"/>
              <a:cs typeface="Arial"/>
            </a:endParaRPr>
          </a:p>
          <a:p>
            <a:pPr marL="12700" marR="326390">
              <a:lnSpc>
                <a:spcPts val="3070"/>
              </a:lnSpc>
              <a:spcBef>
                <a:spcPts val="359"/>
              </a:spcBef>
            </a:pPr>
            <a:r>
              <a:rPr sz="3200" b="1" dirty="0">
                <a:solidFill>
                  <a:srgbClr val="FF0068"/>
                </a:solidFill>
                <a:latin typeface="Arial"/>
                <a:cs typeface="Arial"/>
              </a:rPr>
              <a:t>↑ WC</a:t>
            </a:r>
            <a:r>
              <a:rPr sz="3200" b="1" dirty="0">
                <a:solidFill>
                  <a:srgbClr val="565683"/>
                </a:solidFill>
                <a:latin typeface="Arial"/>
                <a:cs typeface="Arial"/>
              </a:rPr>
              <a:t>, BUT</a:t>
            </a:r>
            <a:r>
              <a:rPr sz="3200" b="1" spc="-114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565683"/>
                </a:solidFill>
                <a:latin typeface="Arial"/>
                <a:cs typeface="Arial"/>
              </a:rPr>
              <a:t>not  with ↑</a:t>
            </a:r>
            <a:r>
              <a:rPr sz="3200" b="1" spc="-120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565683"/>
                </a:solidFill>
                <a:latin typeface="Arial"/>
                <a:cs typeface="Arial"/>
              </a:rPr>
              <a:t>BMI</a:t>
            </a:r>
            <a:endParaRPr sz="320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1368552" y="1751076"/>
            <a:ext cx="2424684" cy="73913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3189732" y="1751076"/>
            <a:ext cx="729995" cy="73913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1639570" y="1884934"/>
            <a:ext cx="1847214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spc="-5" dirty="0">
                <a:solidFill>
                  <a:srgbClr val="FF0066"/>
                </a:solidFill>
                <a:latin typeface="Arial"/>
                <a:cs typeface="Arial"/>
              </a:rPr>
              <a:t>AD</a:t>
            </a:r>
            <a:r>
              <a:rPr sz="3600" b="1" spc="0" dirty="0">
                <a:solidFill>
                  <a:srgbClr val="FF0066"/>
                </a:solidFill>
                <a:latin typeface="Arial"/>
                <a:cs typeface="Arial"/>
              </a:rPr>
              <a:t>U</a:t>
            </a:r>
            <a:r>
              <a:rPr sz="3600" b="1" spc="-270" dirty="0">
                <a:solidFill>
                  <a:srgbClr val="FF0066"/>
                </a:solidFill>
                <a:latin typeface="Arial"/>
                <a:cs typeface="Arial"/>
              </a:rPr>
              <a:t>L</a:t>
            </a:r>
            <a:r>
              <a:rPr sz="3600" b="1" dirty="0">
                <a:solidFill>
                  <a:srgbClr val="FF0066"/>
                </a:solidFill>
                <a:latin typeface="Arial"/>
                <a:cs typeface="Arial"/>
              </a:rPr>
              <a:t>TS</a:t>
            </a:r>
            <a:endParaRPr sz="3600">
              <a:latin typeface="Arial"/>
              <a:cs typeface="Arial"/>
            </a:endParaRPr>
          </a:p>
        </p:txBody>
      </p:sp>
      <p:sp>
        <p:nvSpPr>
          <p:cNvPr id="47" name="object 47"/>
          <p:cNvSpPr/>
          <p:nvPr/>
        </p:nvSpPr>
        <p:spPr>
          <a:xfrm>
            <a:off x="6948551" y="242950"/>
            <a:ext cx="1439799" cy="162077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934200" y="228600"/>
            <a:ext cx="1468755" cy="1649730"/>
          </a:xfrm>
          <a:custGeom>
            <a:avLst/>
            <a:gdLst/>
            <a:ahLst/>
            <a:cxnLst/>
            <a:rect l="l" t="t" r="r" b="b"/>
            <a:pathLst>
              <a:path w="1468754" h="1649730">
                <a:moveTo>
                  <a:pt x="0" y="1649349"/>
                </a:moveTo>
                <a:lnTo>
                  <a:pt x="1468374" y="1649349"/>
                </a:lnTo>
                <a:lnTo>
                  <a:pt x="1468374" y="0"/>
                </a:lnTo>
                <a:lnTo>
                  <a:pt x="0" y="0"/>
                </a:lnTo>
                <a:lnTo>
                  <a:pt x="0" y="1649349"/>
                </a:lnTo>
                <a:close/>
              </a:path>
            </a:pathLst>
          </a:custGeom>
          <a:ln w="28575">
            <a:solidFill>
              <a:srgbClr val="7171F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917947" y="2506979"/>
            <a:ext cx="336803" cy="341375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826508" y="2641092"/>
            <a:ext cx="812291" cy="583691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266944" y="2604516"/>
            <a:ext cx="3058668" cy="62026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819643" y="2604516"/>
            <a:ext cx="717803" cy="62026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031480" y="2604516"/>
            <a:ext cx="611124" cy="62026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5266944" y="2970276"/>
            <a:ext cx="3006852" cy="620268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266944" y="3336035"/>
            <a:ext cx="2179320" cy="620268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940295" y="3336035"/>
            <a:ext cx="611124" cy="6202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826508" y="3738371"/>
            <a:ext cx="812291" cy="583692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149596" y="3701796"/>
            <a:ext cx="611124" cy="6202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254752" y="3701796"/>
            <a:ext cx="2942844" cy="620268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4809744" y="4067555"/>
            <a:ext cx="3381755" cy="62026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809744" y="4433315"/>
            <a:ext cx="2220468" cy="6202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524243" y="4433315"/>
            <a:ext cx="612648" cy="6202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6630923" y="4433315"/>
            <a:ext cx="2010155" cy="6202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09744" y="4799076"/>
            <a:ext cx="1499615" cy="6202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5803391" y="4799076"/>
            <a:ext cx="612648" cy="620268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5910071" y="4799076"/>
            <a:ext cx="2836164" cy="62026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809744" y="5164835"/>
            <a:ext cx="886968" cy="62026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190744" y="5164835"/>
            <a:ext cx="611124" cy="620267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311140" y="5196840"/>
            <a:ext cx="3500627" cy="58826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824984" y="5544311"/>
            <a:ext cx="2648712" cy="5821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998207" y="5544311"/>
            <a:ext cx="574548" cy="5821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5034153" y="2808986"/>
            <a:ext cx="3248025" cy="7404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marR="5080" indent="-457200">
              <a:lnSpc>
                <a:spcPct val="80000"/>
              </a:lnSpc>
              <a:buClr>
                <a:srgbClr val="454568"/>
              </a:buClr>
              <a:buFont typeface="Wingdings"/>
              <a:buChar char=""/>
              <a:tabLst>
                <a:tab pos="470534" algn="l"/>
                <a:tab pos="1414145" algn="l"/>
                <a:tab pos="2185035" algn="l"/>
              </a:tabLst>
            </a:pPr>
            <a:r>
              <a:rPr sz="3000" b="1" dirty="0">
                <a:solidFill>
                  <a:srgbClr val="565683"/>
                </a:solidFill>
                <a:latin typeface="Arial"/>
                <a:cs typeface="Arial"/>
              </a:rPr>
              <a:t>E</a:t>
            </a:r>
            <a:r>
              <a:rPr sz="3000" b="1" spc="-225" dirty="0">
                <a:solidFill>
                  <a:srgbClr val="565683"/>
                </a:solidFill>
                <a:latin typeface="Arial"/>
                <a:cs typeface="Arial"/>
              </a:rPr>
              <a:t>A</a:t>
            </a:r>
            <a:r>
              <a:rPr sz="3000" b="1" dirty="0">
                <a:solidFill>
                  <a:srgbClr val="565683"/>
                </a:solidFill>
                <a:latin typeface="Arial"/>
                <a:cs typeface="Arial"/>
              </a:rPr>
              <a:t>T	</a:t>
            </a:r>
            <a:r>
              <a:rPr sz="3000" b="1" spc="-5" dirty="0">
                <a:solidFill>
                  <a:srgbClr val="565683"/>
                </a:solidFill>
                <a:latin typeface="Arial"/>
                <a:cs typeface="Arial"/>
              </a:rPr>
              <a:t>c</a:t>
            </a:r>
            <a:r>
              <a:rPr sz="3000" b="1" dirty="0">
                <a:solidFill>
                  <a:srgbClr val="565683"/>
                </a:solidFill>
                <a:latin typeface="Arial"/>
                <a:cs typeface="Arial"/>
              </a:rPr>
              <a:t>o</a:t>
            </a:r>
            <a:r>
              <a:rPr sz="3000" b="1" spc="-5" dirty="0">
                <a:solidFill>
                  <a:srgbClr val="565683"/>
                </a:solidFill>
                <a:latin typeface="Arial"/>
                <a:cs typeface="Arial"/>
              </a:rPr>
              <a:t>rre</a:t>
            </a:r>
            <a:r>
              <a:rPr sz="3000" b="1" spc="-20" dirty="0">
                <a:solidFill>
                  <a:srgbClr val="565683"/>
                </a:solidFill>
                <a:latin typeface="Arial"/>
                <a:cs typeface="Arial"/>
              </a:rPr>
              <a:t>l</a:t>
            </a:r>
            <a:r>
              <a:rPr sz="3000" b="1" spc="-5" dirty="0">
                <a:solidFill>
                  <a:srgbClr val="565683"/>
                </a:solidFill>
                <a:latin typeface="Arial"/>
                <a:cs typeface="Arial"/>
              </a:rPr>
              <a:t>ates  </a:t>
            </a:r>
            <a:r>
              <a:rPr sz="3000" b="1" spc="-5" dirty="0">
                <a:solidFill>
                  <a:srgbClr val="2B2BFD"/>
                </a:solidFill>
                <a:latin typeface="Arial"/>
                <a:cs typeface="Arial"/>
              </a:rPr>
              <a:t>with  </a:t>
            </a:r>
            <a:r>
              <a:rPr sz="3000" b="1" spc="35" dirty="0">
                <a:solidFill>
                  <a:srgbClr val="2B2BFD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2B2BFD"/>
                </a:solidFill>
                <a:latin typeface="Arial"/>
                <a:cs typeface="Arial"/>
              </a:rPr>
              <a:t>WC	</a:t>
            </a:r>
            <a:r>
              <a:rPr sz="3000" b="1" dirty="0">
                <a:solidFill>
                  <a:srgbClr val="2B2BFD"/>
                </a:solidFill>
                <a:latin typeface="Arial"/>
                <a:cs typeface="Arial"/>
              </a:rPr>
              <a:t>and</a:t>
            </a:r>
            <a:endParaRPr sz="3000">
              <a:latin typeface="Arial"/>
              <a:cs typeface="Arial"/>
            </a:endParaRPr>
          </a:p>
        </p:txBody>
      </p:sp>
      <p:sp>
        <p:nvSpPr>
          <p:cNvPr id="73" name="object 73"/>
          <p:cNvSpPr txBox="1"/>
          <p:nvPr/>
        </p:nvSpPr>
        <p:spPr>
          <a:xfrm>
            <a:off x="5034153" y="3449066"/>
            <a:ext cx="2800985" cy="832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>
              <a:lnSpc>
                <a:spcPts val="3240"/>
              </a:lnSpc>
            </a:pPr>
            <a:r>
              <a:rPr sz="3000" b="1" spc="-5" dirty="0">
                <a:solidFill>
                  <a:srgbClr val="2B2BFD"/>
                </a:solidFill>
                <a:latin typeface="Arial"/>
                <a:cs typeface="Arial"/>
              </a:rPr>
              <a:t>with</a:t>
            </a:r>
            <a:r>
              <a:rPr sz="3000" b="1" spc="-80" dirty="0">
                <a:solidFill>
                  <a:srgbClr val="2B2BFD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B2BFD"/>
                </a:solidFill>
                <a:latin typeface="Arial"/>
                <a:cs typeface="Arial"/>
              </a:rPr>
              <a:t>BMI</a:t>
            </a:r>
            <a:endParaRPr sz="3000">
              <a:latin typeface="Arial"/>
              <a:cs typeface="Arial"/>
            </a:endParaRPr>
          </a:p>
          <a:p>
            <a:pPr marL="457834" indent="-445134">
              <a:lnSpc>
                <a:spcPts val="3240"/>
              </a:lnSpc>
              <a:buFont typeface="Wingdings"/>
              <a:buChar char=""/>
              <a:tabLst>
                <a:tab pos="458470" algn="l"/>
              </a:tabLst>
            </a:pPr>
            <a:r>
              <a:rPr sz="3000" b="1" dirty="0">
                <a:solidFill>
                  <a:srgbClr val="565683"/>
                </a:solidFill>
                <a:latin typeface="Arial"/>
                <a:cs typeface="Arial"/>
              </a:rPr>
              <a:t>WC does</a:t>
            </a:r>
            <a:r>
              <a:rPr sz="3000" b="1" spc="-90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565683"/>
                </a:solidFill>
                <a:latin typeface="Arial"/>
                <a:cs typeface="Arial"/>
              </a:rPr>
              <a:t>not</a:t>
            </a:r>
            <a:endParaRPr sz="30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5034153" y="4272407"/>
            <a:ext cx="3434715" cy="1814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88900">
              <a:lnSpc>
                <a:spcPct val="80000"/>
              </a:lnSpc>
              <a:tabLst>
                <a:tab pos="1833880" algn="l"/>
              </a:tabLst>
            </a:pPr>
            <a:r>
              <a:rPr sz="3000" b="1" spc="-5" dirty="0">
                <a:solidFill>
                  <a:srgbClr val="565683"/>
                </a:solidFill>
                <a:latin typeface="Arial"/>
                <a:cs typeface="Arial"/>
              </a:rPr>
              <a:t>correlate better  than  </a:t>
            </a:r>
            <a:r>
              <a:rPr sz="3000" b="1" spc="25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565683"/>
                </a:solidFill>
                <a:latin typeface="Arial"/>
                <a:cs typeface="Arial"/>
              </a:rPr>
              <a:t>BMI	</a:t>
            </a:r>
            <a:r>
              <a:rPr sz="3000" b="1" spc="-5" dirty="0">
                <a:solidFill>
                  <a:srgbClr val="565683"/>
                </a:solidFill>
                <a:latin typeface="Arial"/>
                <a:cs typeface="Arial"/>
              </a:rPr>
              <a:t>with</a:t>
            </a:r>
            <a:r>
              <a:rPr sz="3000" b="1" spc="-65" dirty="0">
                <a:solidFill>
                  <a:srgbClr val="565683"/>
                </a:solidFill>
                <a:latin typeface="Arial"/>
                <a:cs typeface="Arial"/>
              </a:rPr>
              <a:t> </a:t>
            </a:r>
            <a:r>
              <a:rPr sz="3000" b="1" spc="-5" dirty="0">
                <a:solidFill>
                  <a:srgbClr val="565683"/>
                </a:solidFill>
                <a:latin typeface="Arial"/>
                <a:cs typeface="Arial"/>
              </a:rPr>
              <a:t>CV  </a:t>
            </a:r>
            <a:r>
              <a:rPr sz="3000" b="1" dirty="0">
                <a:solidFill>
                  <a:srgbClr val="565683"/>
                </a:solidFill>
                <a:latin typeface="Arial"/>
                <a:cs typeface="Arial"/>
              </a:rPr>
              <a:t>RF → </a:t>
            </a:r>
            <a:r>
              <a:rPr sz="3000" b="1" dirty="0">
                <a:solidFill>
                  <a:srgbClr val="2B2BFD"/>
                </a:solidFill>
                <a:latin typeface="Arial"/>
                <a:cs typeface="Arial"/>
              </a:rPr>
              <a:t>BMI and</a:t>
            </a:r>
            <a:r>
              <a:rPr sz="3000" b="1" spc="-95" dirty="0">
                <a:solidFill>
                  <a:srgbClr val="2B2BFD"/>
                </a:solidFill>
                <a:latin typeface="Arial"/>
                <a:cs typeface="Arial"/>
              </a:rPr>
              <a:t> </a:t>
            </a:r>
            <a:r>
              <a:rPr sz="3000" b="1" dirty="0">
                <a:solidFill>
                  <a:srgbClr val="2B2BFD"/>
                </a:solidFill>
                <a:latin typeface="Arial"/>
                <a:cs typeface="Arial"/>
              </a:rPr>
              <a:t>WC</a:t>
            </a:r>
            <a:endParaRPr sz="3000">
              <a:latin typeface="Arial"/>
              <a:cs typeface="Arial"/>
            </a:endParaRPr>
          </a:p>
          <a:p>
            <a:pPr marL="12700">
              <a:lnSpc>
                <a:spcPts val="2550"/>
              </a:lnSpc>
            </a:pPr>
            <a:r>
              <a:rPr sz="3000" b="1" dirty="0">
                <a:solidFill>
                  <a:srgbClr val="2B2BFD"/>
                </a:solidFill>
                <a:latin typeface="Arial"/>
                <a:cs typeface="Arial"/>
              </a:rPr>
              <a:t>→ </a:t>
            </a:r>
            <a:r>
              <a:rPr sz="2800" b="1" spc="-5" dirty="0">
                <a:solidFill>
                  <a:srgbClr val="2B2BFD"/>
                </a:solidFill>
                <a:latin typeface="Arial"/>
                <a:cs typeface="Arial"/>
              </a:rPr>
              <a:t>similar</a:t>
            </a:r>
            <a:r>
              <a:rPr sz="2800" b="1" spc="-55" dirty="0">
                <a:solidFill>
                  <a:srgbClr val="2B2BFD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B2BFD"/>
                </a:solidFill>
                <a:latin typeface="Arial"/>
                <a:cs typeface="Arial"/>
              </a:rPr>
              <a:t>predictive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ts val="3030"/>
              </a:lnSpc>
            </a:pPr>
            <a:r>
              <a:rPr sz="2800" b="1" spc="-5" dirty="0">
                <a:solidFill>
                  <a:srgbClr val="2B2BFD"/>
                </a:solidFill>
                <a:latin typeface="Arial"/>
                <a:cs typeface="Arial"/>
              </a:rPr>
              <a:t>value </a:t>
            </a:r>
            <a:r>
              <a:rPr sz="2800" b="1" spc="-10" dirty="0">
                <a:solidFill>
                  <a:srgbClr val="2B2BFD"/>
                </a:solidFill>
                <a:latin typeface="Arial"/>
                <a:cs typeface="Arial"/>
              </a:rPr>
              <a:t>of</a:t>
            </a:r>
            <a:r>
              <a:rPr sz="2800" b="1" spc="-65" dirty="0">
                <a:solidFill>
                  <a:srgbClr val="2B2BFD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2B2BFD"/>
                </a:solidFill>
                <a:latin typeface="Arial"/>
                <a:cs typeface="Arial"/>
              </a:rPr>
              <a:t>MS</a:t>
            </a:r>
            <a:endParaRPr sz="28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315711" y="1769364"/>
            <a:ext cx="2967228" cy="739139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7679435" y="1769364"/>
            <a:ext cx="729996" cy="739139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5586729" y="1902205"/>
            <a:ext cx="2388870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b="1" dirty="0">
                <a:solidFill>
                  <a:srgbClr val="2B2BFD"/>
                </a:solidFill>
                <a:latin typeface="Arial"/>
                <a:cs typeface="Arial"/>
              </a:rPr>
              <a:t>CHILDREN</a:t>
            </a:r>
            <a:endParaRPr sz="3600">
              <a:latin typeface="Arial"/>
              <a:cs typeface="Arial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756310" y="6359347"/>
            <a:ext cx="8088630" cy="467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1500" b="1" spc="-5" dirty="0">
                <a:solidFill>
                  <a:srgbClr val="12121C"/>
                </a:solidFill>
                <a:latin typeface="Arial"/>
                <a:cs typeface="Arial"/>
              </a:rPr>
              <a:t>Iacobellis </a:t>
            </a: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G., </a:t>
            </a:r>
            <a:r>
              <a:rPr sz="1500" b="1" spc="-5" dirty="0">
                <a:solidFill>
                  <a:srgbClr val="12121C"/>
                </a:solidFill>
                <a:latin typeface="Arial"/>
                <a:cs typeface="Arial"/>
              </a:rPr>
              <a:t>Willens H.J.,</a:t>
            </a:r>
            <a:r>
              <a:rPr sz="1500" b="1" i="1" spc="-5" dirty="0">
                <a:solidFill>
                  <a:srgbClr val="12121C"/>
                </a:solidFill>
                <a:latin typeface="Arial"/>
                <a:cs typeface="Arial"/>
              </a:rPr>
              <a:t>Obesity </a:t>
            </a:r>
            <a:r>
              <a:rPr sz="1500" b="1" spc="-5" dirty="0">
                <a:solidFill>
                  <a:srgbClr val="12121C"/>
                </a:solidFill>
                <a:latin typeface="Arial"/>
                <a:cs typeface="Arial"/>
              </a:rPr>
              <a:t>(Silver Spring). </a:t>
            </a: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2008; </a:t>
            </a:r>
            <a:r>
              <a:rPr sz="1500" b="1" spc="-5" dirty="0">
                <a:solidFill>
                  <a:srgbClr val="12121C"/>
                </a:solidFill>
                <a:latin typeface="Arial"/>
                <a:cs typeface="Arial"/>
              </a:rPr>
              <a:t>Zimmet </a:t>
            </a:r>
            <a:r>
              <a:rPr sz="1500" b="1" spc="-100" dirty="0">
                <a:solidFill>
                  <a:srgbClr val="12121C"/>
                </a:solidFill>
                <a:latin typeface="Arial"/>
                <a:cs typeface="Arial"/>
              </a:rPr>
              <a:t>P, </a:t>
            </a:r>
            <a:r>
              <a:rPr sz="1500" b="1" spc="-5" dirty="0">
                <a:solidFill>
                  <a:srgbClr val="12121C"/>
                </a:solidFill>
                <a:latin typeface="Arial"/>
                <a:cs typeface="Arial"/>
              </a:rPr>
              <a:t>et </a:t>
            </a: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al., </a:t>
            </a:r>
            <a:r>
              <a:rPr sz="1500" b="1" i="1" spc="-5" dirty="0">
                <a:solidFill>
                  <a:srgbClr val="12121C"/>
                </a:solidFill>
                <a:latin typeface="Arial"/>
                <a:cs typeface="Arial"/>
              </a:rPr>
              <a:t>Pediatr</a:t>
            </a:r>
            <a:r>
              <a:rPr sz="1500" b="1" i="1" spc="85" dirty="0">
                <a:solidFill>
                  <a:srgbClr val="12121C"/>
                </a:solidFill>
                <a:latin typeface="Arial"/>
                <a:cs typeface="Arial"/>
              </a:rPr>
              <a:t> </a:t>
            </a:r>
            <a:r>
              <a:rPr sz="1500" b="1" i="1" dirty="0">
                <a:solidFill>
                  <a:srgbClr val="12121C"/>
                </a:solidFill>
                <a:latin typeface="Arial"/>
                <a:cs typeface="Arial"/>
              </a:rPr>
              <a:t>Diabetes</a:t>
            </a: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.</a:t>
            </a:r>
            <a:endParaRPr sz="1500">
              <a:latin typeface="Arial"/>
              <a:cs typeface="Arial"/>
            </a:endParaRPr>
          </a:p>
          <a:p>
            <a:pPr marL="1270" algn="ctr">
              <a:lnSpc>
                <a:spcPct val="100000"/>
              </a:lnSpc>
            </a:pP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2007; </a:t>
            </a:r>
            <a:r>
              <a:rPr sz="1500" b="1" spc="-5" dirty="0">
                <a:solidFill>
                  <a:srgbClr val="12121C"/>
                </a:solidFill>
                <a:latin typeface="Arial"/>
                <a:cs typeface="Arial"/>
              </a:rPr>
              <a:t>Iacobellis </a:t>
            </a: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G., </a:t>
            </a:r>
            <a:r>
              <a:rPr sz="1500" b="1" spc="-5" dirty="0">
                <a:solidFill>
                  <a:srgbClr val="12121C"/>
                </a:solidFill>
                <a:latin typeface="Arial"/>
                <a:cs typeface="Arial"/>
              </a:rPr>
              <a:t>Leonetti </a:t>
            </a:r>
            <a:r>
              <a:rPr sz="1500" b="1" spc="-60" dirty="0">
                <a:solidFill>
                  <a:srgbClr val="12121C"/>
                </a:solidFill>
                <a:latin typeface="Arial"/>
                <a:cs typeface="Arial"/>
              </a:rPr>
              <a:t>F., </a:t>
            </a:r>
            <a:r>
              <a:rPr sz="1500" b="1" i="1" dirty="0">
                <a:solidFill>
                  <a:srgbClr val="12121C"/>
                </a:solidFill>
                <a:latin typeface="Arial"/>
                <a:cs typeface="Arial"/>
              </a:rPr>
              <a:t>Clin Cardiol. </a:t>
            </a: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2003; Ozdemir O. </a:t>
            </a:r>
            <a:r>
              <a:rPr sz="1500" b="1" spc="-5" dirty="0">
                <a:solidFill>
                  <a:srgbClr val="12121C"/>
                </a:solidFill>
                <a:latin typeface="Arial"/>
                <a:cs typeface="Arial"/>
              </a:rPr>
              <a:t>et </a:t>
            </a: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al., </a:t>
            </a:r>
            <a:r>
              <a:rPr sz="1500" b="1" i="1" spc="-5" dirty="0">
                <a:solidFill>
                  <a:srgbClr val="12121C"/>
                </a:solidFill>
                <a:latin typeface="Arial"/>
                <a:cs typeface="Arial"/>
              </a:rPr>
              <a:t>J </a:t>
            </a:r>
            <a:r>
              <a:rPr sz="1500" b="1" i="1" spc="-10" dirty="0">
                <a:solidFill>
                  <a:srgbClr val="12121C"/>
                </a:solidFill>
                <a:latin typeface="Arial"/>
                <a:cs typeface="Arial"/>
              </a:rPr>
              <a:t>Pediatr.</a:t>
            </a:r>
            <a:r>
              <a:rPr sz="1500" b="1" i="1" spc="-110" dirty="0">
                <a:solidFill>
                  <a:srgbClr val="12121C"/>
                </a:solidFill>
                <a:latin typeface="Arial"/>
                <a:cs typeface="Arial"/>
              </a:rPr>
              <a:t> </a:t>
            </a:r>
            <a:r>
              <a:rPr sz="1500" b="1" dirty="0">
                <a:solidFill>
                  <a:srgbClr val="12121C"/>
                </a:solidFill>
                <a:latin typeface="Arial"/>
                <a:cs typeface="Arial"/>
              </a:rPr>
              <a:t>2010</a:t>
            </a:r>
            <a:endParaRPr sz="15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050"/>
            <a:ext cx="9140825" cy="5195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37" y="0"/>
            <a:ext cx="8904287" cy="514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449951"/>
            <a:ext cx="6410325" cy="303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0325" y="5678487"/>
            <a:ext cx="2730500" cy="103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915025"/>
            <a:ext cx="7594600" cy="5222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4600" y="5876925"/>
            <a:ext cx="1546225" cy="160655"/>
          </a:xfrm>
          <a:custGeom>
            <a:avLst/>
            <a:gdLst/>
            <a:ahLst/>
            <a:cxnLst/>
            <a:rect l="l" t="t" r="r" b="b"/>
            <a:pathLst>
              <a:path w="1546225" h="160654">
                <a:moveTo>
                  <a:pt x="1546225" y="0"/>
                </a:moveTo>
                <a:lnTo>
                  <a:pt x="0" y="38100"/>
                </a:lnTo>
                <a:lnTo>
                  <a:pt x="0" y="160337"/>
                </a:lnTo>
                <a:lnTo>
                  <a:pt x="1546225" y="76200"/>
                </a:lnTo>
                <a:lnTo>
                  <a:pt x="1546225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5226" y="6056312"/>
            <a:ext cx="3395979" cy="314325"/>
          </a:xfrm>
          <a:custGeom>
            <a:avLst/>
            <a:gdLst/>
            <a:ahLst/>
            <a:cxnLst/>
            <a:rect l="l" t="t" r="r" b="b"/>
            <a:pathLst>
              <a:path w="3395979" h="314325">
                <a:moveTo>
                  <a:pt x="3395599" y="0"/>
                </a:moveTo>
                <a:lnTo>
                  <a:pt x="0" y="247650"/>
                </a:lnTo>
                <a:lnTo>
                  <a:pt x="0" y="314325"/>
                </a:lnTo>
                <a:lnTo>
                  <a:pt x="3395599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03962"/>
            <a:ext cx="5745226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051" y="6418262"/>
            <a:ext cx="3990975" cy="438150"/>
          </a:xfrm>
          <a:custGeom>
            <a:avLst/>
            <a:gdLst/>
            <a:ahLst/>
            <a:cxnLst/>
            <a:rect l="l" t="t" r="r" b="b"/>
            <a:pathLst>
              <a:path w="3990975" h="438150">
                <a:moveTo>
                  <a:pt x="3583431" y="0"/>
                </a:moveTo>
                <a:lnTo>
                  <a:pt x="0" y="438150"/>
                </a:lnTo>
                <a:lnTo>
                  <a:pt x="3459733" y="438150"/>
                </a:lnTo>
                <a:lnTo>
                  <a:pt x="3990975" y="323850"/>
                </a:lnTo>
                <a:lnTo>
                  <a:pt x="3583431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11975" y="6142037"/>
            <a:ext cx="2228850" cy="600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5125" y="5002148"/>
            <a:ext cx="1155700" cy="381635"/>
          </a:xfrm>
          <a:custGeom>
            <a:avLst/>
            <a:gdLst/>
            <a:ahLst/>
            <a:cxnLst/>
            <a:rect l="l" t="t" r="r" b="b"/>
            <a:pathLst>
              <a:path w="1155700" h="381635">
                <a:moveTo>
                  <a:pt x="0" y="0"/>
                </a:moveTo>
                <a:lnTo>
                  <a:pt x="0" y="9525"/>
                </a:lnTo>
                <a:lnTo>
                  <a:pt x="1155700" y="381126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359025"/>
            <a:ext cx="7985125" cy="265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125" y="4840223"/>
            <a:ext cx="1155700" cy="5049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54150"/>
            <a:ext cx="7985125" cy="3471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1725" y="0"/>
            <a:ext cx="5014976" cy="4325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8126" y="4289425"/>
            <a:ext cx="512699" cy="474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4801" y="4108450"/>
            <a:ext cx="446405" cy="532130"/>
          </a:xfrm>
          <a:custGeom>
            <a:avLst/>
            <a:gdLst/>
            <a:ahLst/>
            <a:cxnLst/>
            <a:rect l="l" t="t" r="r" b="b"/>
            <a:pathLst>
              <a:path w="446404" h="532129">
                <a:moveTo>
                  <a:pt x="152400" y="0"/>
                </a:moveTo>
                <a:lnTo>
                  <a:pt x="0" y="142875"/>
                </a:lnTo>
                <a:lnTo>
                  <a:pt x="446024" y="531749"/>
                </a:lnTo>
                <a:lnTo>
                  <a:pt x="446024" y="274574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25" y="0"/>
            <a:ext cx="4951476" cy="42513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40300" y="0"/>
            <a:ext cx="3990975" cy="40227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200" y="0"/>
            <a:ext cx="3489325" cy="3937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7475" y="3927475"/>
            <a:ext cx="133350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4826" y="1349375"/>
            <a:ext cx="246379" cy="819150"/>
          </a:xfrm>
          <a:custGeom>
            <a:avLst/>
            <a:gdLst/>
            <a:ahLst/>
            <a:cxnLst/>
            <a:rect l="l" t="t" r="r" b="b"/>
            <a:pathLst>
              <a:path w="246379" h="819150">
                <a:moveTo>
                  <a:pt x="122174" y="0"/>
                </a:moveTo>
                <a:lnTo>
                  <a:pt x="0" y="304800"/>
                </a:lnTo>
                <a:lnTo>
                  <a:pt x="245999" y="819150"/>
                </a:lnTo>
                <a:lnTo>
                  <a:pt x="245999" y="323850"/>
                </a:lnTo>
                <a:lnTo>
                  <a:pt x="122174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426" y="0"/>
            <a:ext cx="909574" cy="16541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0026" y="0"/>
            <a:ext cx="541274" cy="1263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45575" y="1036700"/>
            <a:ext cx="95250" cy="494030"/>
          </a:xfrm>
          <a:custGeom>
            <a:avLst/>
            <a:gdLst/>
            <a:ahLst/>
            <a:cxnLst/>
            <a:rect l="l" t="t" r="r" b="b"/>
            <a:pathLst>
              <a:path w="95250" h="494030">
                <a:moveTo>
                  <a:pt x="85725" y="0"/>
                </a:moveTo>
                <a:lnTo>
                  <a:pt x="0" y="227837"/>
                </a:lnTo>
                <a:lnTo>
                  <a:pt x="95250" y="493649"/>
                </a:lnTo>
                <a:lnTo>
                  <a:pt x="95250" y="9398"/>
                </a:lnTo>
                <a:lnTo>
                  <a:pt x="85725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75" y="2541651"/>
            <a:ext cx="9131300" cy="2959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5" y="3416300"/>
            <a:ext cx="9131300" cy="21225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5" y="5043423"/>
            <a:ext cx="9131300" cy="6572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9051" y="0"/>
            <a:ext cx="7075424" cy="50434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2151" y="0"/>
            <a:ext cx="3862324" cy="41497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70625" y="0"/>
            <a:ext cx="2863850" cy="3911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73976" y="0"/>
            <a:ext cx="1960499" cy="32924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725" y="0"/>
            <a:ext cx="1682750" cy="30734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07401" y="0"/>
            <a:ext cx="1227074" cy="23606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590800"/>
            <a:ext cx="5826125" cy="20843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8025" y="4436998"/>
            <a:ext cx="3352800" cy="11033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6857998"/>
                </a:moveTo>
                <a:lnTo>
                  <a:pt x="9144000" y="0"/>
                </a:ln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close/>
              </a:path>
            </a:pathLst>
          </a:custGeom>
          <a:solidFill>
            <a:srgbClr val="F0D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1440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7998"/>
                </a:moveTo>
                <a:lnTo>
                  <a:pt x="0" y="0"/>
                </a:lnTo>
              </a:path>
            </a:pathLst>
          </a:custGeom>
          <a:ln w="25400">
            <a:solidFill>
              <a:srgbClr val="8900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25400">
            <a:solidFill>
              <a:srgbClr val="8900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362200" y="259079"/>
            <a:ext cx="4146804" cy="897636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64892" y="929639"/>
            <a:ext cx="3742944" cy="897636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044951" y="1600200"/>
            <a:ext cx="2625852" cy="897636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939284" y="1600200"/>
            <a:ext cx="886967" cy="897636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>
            <a:spLocks noGrp="1"/>
          </p:cNvSpPr>
          <p:nvPr>
            <p:ph type="title"/>
          </p:nvPr>
        </p:nvSpPr>
        <p:spPr>
          <a:xfrm>
            <a:off x="2695701" y="421132"/>
            <a:ext cx="3288029" cy="2019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400" dirty="0">
                <a:solidFill>
                  <a:srgbClr val="000000"/>
                </a:solidFill>
              </a:rPr>
              <a:t>EAT</a:t>
            </a:r>
            <a:r>
              <a:rPr sz="4400" spc="-5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and</a:t>
            </a:r>
            <a:r>
              <a:rPr sz="4400" spc="-35" dirty="0">
                <a:solidFill>
                  <a:srgbClr val="000000"/>
                </a:solidFill>
              </a:rPr>
              <a:t> </a:t>
            </a:r>
            <a:r>
              <a:rPr sz="4400" dirty="0">
                <a:solidFill>
                  <a:srgbClr val="000000"/>
                </a:solidFill>
              </a:rPr>
              <a:t>MS  and IR and  NAFLD</a:t>
            </a:r>
            <a:endParaRPr sz="4400"/>
          </a:p>
        </p:txBody>
      </p:sp>
      <p:sp>
        <p:nvSpPr>
          <p:cNvPr id="47" name="object 47"/>
          <p:cNvSpPr txBox="1"/>
          <p:nvPr/>
        </p:nvSpPr>
        <p:spPr>
          <a:xfrm>
            <a:off x="510031" y="5828487"/>
            <a:ext cx="8296275" cy="986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56540" marR="5080" indent="-243840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Pellicelli A.M.,</a:t>
            </a:r>
            <a:r>
              <a:rPr sz="1600" b="1" i="1" spc="-5" dirty="0">
                <a:latin typeface="Arial"/>
                <a:cs typeface="Arial"/>
              </a:rPr>
              <a:t>Obesity (Silver Spring). 2008; </a:t>
            </a:r>
            <a:r>
              <a:rPr sz="1600" b="1" spc="-5" dirty="0">
                <a:latin typeface="Arial"/>
                <a:cs typeface="Arial"/>
              </a:rPr>
              <a:t>Iacobellis </a:t>
            </a:r>
            <a:r>
              <a:rPr sz="1600" b="1" spc="-10" dirty="0">
                <a:latin typeface="Arial"/>
                <a:cs typeface="Arial"/>
              </a:rPr>
              <a:t>G, </a:t>
            </a:r>
            <a:r>
              <a:rPr sz="1600" b="1" spc="-5" dirty="0">
                <a:latin typeface="Arial"/>
                <a:cs typeface="Arial"/>
              </a:rPr>
              <a:t>Willens H.J</a:t>
            </a:r>
            <a:r>
              <a:rPr sz="1600" b="1" i="1" spc="-5" dirty="0">
                <a:latin typeface="Arial"/>
                <a:cs typeface="Arial"/>
              </a:rPr>
              <a:t>., Obesity (Silver  Spring). 2008; </a:t>
            </a:r>
            <a:r>
              <a:rPr sz="1600" b="1" spc="-5" dirty="0">
                <a:latin typeface="Arial"/>
                <a:cs typeface="Arial"/>
              </a:rPr>
              <a:t>Fernández J.R. et al</a:t>
            </a:r>
            <a:r>
              <a:rPr sz="1600" b="1" i="1" spc="-5" dirty="0">
                <a:latin typeface="Arial"/>
                <a:cs typeface="Arial"/>
              </a:rPr>
              <a:t>., J </a:t>
            </a:r>
            <a:r>
              <a:rPr sz="1600" b="1" i="1" spc="-15" dirty="0">
                <a:latin typeface="Arial"/>
                <a:cs typeface="Arial"/>
              </a:rPr>
              <a:t>Pediatr. </a:t>
            </a:r>
            <a:r>
              <a:rPr sz="1600" b="1" i="1" spc="-5" dirty="0">
                <a:latin typeface="Arial"/>
                <a:cs typeface="Arial"/>
              </a:rPr>
              <a:t>2004; </a:t>
            </a:r>
            <a:r>
              <a:rPr sz="1600" b="1" spc="-5" dirty="0">
                <a:latin typeface="Arial"/>
                <a:cs typeface="Arial"/>
              </a:rPr>
              <a:t>Iacobellis G., Leonetti </a:t>
            </a:r>
            <a:r>
              <a:rPr sz="1600" b="1" spc="-95" dirty="0">
                <a:latin typeface="Arial"/>
                <a:cs typeface="Arial"/>
              </a:rPr>
              <a:t>F.</a:t>
            </a:r>
            <a:r>
              <a:rPr sz="1600" b="1" spc="25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J Clin  Endocrinol Metab.  2005; </a:t>
            </a:r>
            <a:r>
              <a:rPr sz="1600" b="1" spc="-5" dirty="0">
                <a:latin typeface="Arial"/>
                <a:cs typeface="Arial"/>
              </a:rPr>
              <a:t>Barzin M, et al.,  </a:t>
            </a:r>
            <a:r>
              <a:rPr sz="1600" b="1" i="1" spc="-5" dirty="0">
                <a:latin typeface="Arial"/>
                <a:cs typeface="Arial"/>
              </a:rPr>
              <a:t>Acta </a:t>
            </a:r>
            <a:r>
              <a:rPr sz="1600" b="1" i="1" spc="-15" dirty="0">
                <a:latin typeface="Arial"/>
                <a:cs typeface="Arial"/>
              </a:rPr>
              <a:t>Paediatr. </a:t>
            </a:r>
            <a:r>
              <a:rPr sz="1600" b="1" i="1" spc="-30" dirty="0">
                <a:latin typeface="Arial"/>
                <a:cs typeface="Arial"/>
              </a:rPr>
              <a:t>2011; </a:t>
            </a:r>
            <a:r>
              <a:rPr sz="1600" b="1" spc="-15" dirty="0">
                <a:latin typeface="Arial"/>
                <a:cs typeface="Arial"/>
              </a:rPr>
              <a:t>Abaci </a:t>
            </a:r>
            <a:r>
              <a:rPr sz="1600" b="1" spc="-20" dirty="0">
                <a:latin typeface="Arial"/>
                <a:cs typeface="Arial"/>
              </a:rPr>
              <a:t>A,. </a:t>
            </a:r>
            <a:r>
              <a:rPr sz="1600" b="1" spc="-30" dirty="0">
                <a:latin typeface="Arial"/>
                <a:cs typeface="Arial"/>
              </a:rPr>
              <a:t>At </a:t>
            </a:r>
            <a:r>
              <a:rPr sz="1600" b="1" spc="-5" dirty="0">
                <a:latin typeface="Arial"/>
                <a:cs typeface="Arial"/>
              </a:rPr>
              <a:t>al.:  </a:t>
            </a:r>
            <a:r>
              <a:rPr sz="1600" b="1" i="1" spc="-5" dirty="0">
                <a:latin typeface="Arial"/>
                <a:cs typeface="Arial"/>
              </a:rPr>
              <a:t>Int </a:t>
            </a:r>
            <a:r>
              <a:rPr sz="1600" b="1" i="1" spc="75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J</a:t>
            </a:r>
            <a:endParaRPr sz="1600">
              <a:latin typeface="Arial"/>
              <a:cs typeface="Arial"/>
            </a:endParaRPr>
          </a:p>
          <a:p>
            <a:pPr marL="1876425">
              <a:lnSpc>
                <a:spcPct val="100000"/>
              </a:lnSpc>
            </a:pPr>
            <a:r>
              <a:rPr sz="1600" b="1" i="1" spc="-5" dirty="0">
                <a:latin typeface="Arial"/>
                <a:cs typeface="Arial"/>
              </a:rPr>
              <a:t>Obes. 2009; </a:t>
            </a:r>
            <a:r>
              <a:rPr sz="1600" b="1" spc="-5" dirty="0">
                <a:latin typeface="Arial"/>
                <a:cs typeface="Arial"/>
              </a:rPr>
              <a:t>Mazur </a:t>
            </a:r>
            <a:r>
              <a:rPr sz="1600" b="1" spc="-20" dirty="0">
                <a:latin typeface="Arial"/>
                <a:cs typeface="Arial"/>
              </a:rPr>
              <a:t>A. </a:t>
            </a:r>
            <a:r>
              <a:rPr sz="1600" b="1" spc="-5" dirty="0">
                <a:latin typeface="Arial"/>
                <a:cs typeface="Arial"/>
              </a:rPr>
              <a:t>et al.: </a:t>
            </a:r>
            <a:r>
              <a:rPr sz="1600" b="1" i="1" spc="-5" dirty="0">
                <a:latin typeface="Arial"/>
                <a:cs typeface="Arial"/>
              </a:rPr>
              <a:t>Atherosclerosis.</a:t>
            </a:r>
            <a:r>
              <a:rPr sz="1600" b="1" i="1" spc="130" dirty="0">
                <a:latin typeface="Arial"/>
                <a:cs typeface="Arial"/>
              </a:rPr>
              <a:t> </a:t>
            </a:r>
            <a:r>
              <a:rPr sz="1600" b="1" i="1" spc="-5" dirty="0">
                <a:latin typeface="Arial"/>
                <a:cs typeface="Arial"/>
              </a:rPr>
              <a:t>2010</a:t>
            </a:r>
            <a:endParaRPr sz="16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117347" y="2581655"/>
            <a:ext cx="4930140" cy="3061716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78726" y="2743073"/>
            <a:ext cx="4608830" cy="2739390"/>
          </a:xfrm>
          <a:custGeom>
            <a:avLst/>
            <a:gdLst/>
            <a:ahLst/>
            <a:cxnLst/>
            <a:rect l="l" t="t" r="r" b="b"/>
            <a:pathLst>
              <a:path w="4608830" h="2739390">
                <a:moveTo>
                  <a:pt x="0" y="2739263"/>
                </a:moveTo>
                <a:lnTo>
                  <a:pt x="4608576" y="2739263"/>
                </a:lnTo>
                <a:lnTo>
                  <a:pt x="4608576" y="0"/>
                </a:lnTo>
                <a:lnTo>
                  <a:pt x="0" y="0"/>
                </a:lnTo>
                <a:lnTo>
                  <a:pt x="0" y="2739263"/>
                </a:lnTo>
                <a:close/>
              </a:path>
            </a:pathLst>
          </a:custGeom>
          <a:solidFill>
            <a:srgbClr val="FFC8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78726" y="2743073"/>
            <a:ext cx="4608830" cy="2739390"/>
          </a:xfrm>
          <a:custGeom>
            <a:avLst/>
            <a:gdLst/>
            <a:ahLst/>
            <a:cxnLst/>
            <a:rect l="l" t="t" r="r" b="b"/>
            <a:pathLst>
              <a:path w="4608830" h="2739390">
                <a:moveTo>
                  <a:pt x="0" y="2739263"/>
                </a:moveTo>
                <a:lnTo>
                  <a:pt x="4608576" y="2739263"/>
                </a:lnTo>
                <a:lnTo>
                  <a:pt x="4608576" y="0"/>
                </a:lnTo>
                <a:lnTo>
                  <a:pt x="0" y="0"/>
                </a:lnTo>
                <a:lnTo>
                  <a:pt x="0" y="2739263"/>
                </a:lnTo>
                <a:close/>
              </a:path>
            </a:pathLst>
          </a:custGeom>
          <a:ln w="381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1696211" y="2657855"/>
            <a:ext cx="1912619" cy="661415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069335" y="2657855"/>
            <a:ext cx="652272" cy="66141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64592" y="3198876"/>
            <a:ext cx="758952" cy="545592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605027" y="3162300"/>
            <a:ext cx="4189476" cy="582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19015" y="3162300"/>
            <a:ext cx="673608" cy="5821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517135" y="3162300"/>
            <a:ext cx="576072" cy="5821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17720" y="3162300"/>
            <a:ext cx="574548" cy="5821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163068" y="3621023"/>
            <a:ext cx="568451" cy="55016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05027" y="3589020"/>
            <a:ext cx="2421636" cy="582167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551176" y="3589020"/>
            <a:ext cx="574548" cy="58216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63068" y="4047744"/>
            <a:ext cx="568451" cy="55016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05027" y="4015740"/>
            <a:ext cx="2598420" cy="5821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727960" y="4015740"/>
            <a:ext cx="574548" cy="5821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163068" y="4474464"/>
            <a:ext cx="568451" cy="550163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05027" y="4442459"/>
            <a:ext cx="3777996" cy="5821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05027" y="4869179"/>
            <a:ext cx="1237487" cy="5821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1367027" y="4869179"/>
            <a:ext cx="574547" cy="5821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466088" y="4869179"/>
            <a:ext cx="3502152" cy="5821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492752" y="4869179"/>
            <a:ext cx="574548" cy="582168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357631" y="2777871"/>
            <a:ext cx="4394835" cy="925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53975" algn="ctr">
              <a:lnSpc>
                <a:spcPct val="100000"/>
              </a:lnSpc>
            </a:pPr>
            <a:r>
              <a:rPr sz="3200" b="1" i="1" dirty="0">
                <a:solidFill>
                  <a:srgbClr val="FF0066"/>
                </a:solidFill>
                <a:latin typeface="Arial"/>
                <a:cs typeface="Arial"/>
              </a:rPr>
              <a:t>Adults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15"/>
              </a:spcBef>
              <a:buFont typeface="Wingdings"/>
              <a:buChar char=""/>
              <a:tabLst>
                <a:tab pos="469900" algn="l"/>
              </a:tabLst>
            </a:pPr>
            <a:r>
              <a:rPr sz="2800" b="1" i="1" spc="-5" dirty="0">
                <a:solidFill>
                  <a:srgbClr val="464673"/>
                </a:solidFill>
                <a:latin typeface="Arial"/>
                <a:cs typeface="Arial"/>
              </a:rPr>
              <a:t>Confirmed</a:t>
            </a:r>
            <a:r>
              <a:rPr sz="2800" b="1" i="1" spc="-75" dirty="0">
                <a:solidFill>
                  <a:srgbClr val="464673"/>
                </a:solidFill>
                <a:latin typeface="Arial"/>
                <a:cs typeface="Arial"/>
              </a:rPr>
              <a:t> </a:t>
            </a:r>
            <a:r>
              <a:rPr sz="2800" b="1" i="1" dirty="0">
                <a:solidFill>
                  <a:srgbClr val="464673"/>
                </a:solidFill>
                <a:latin typeface="Arial"/>
                <a:cs typeface="Arial"/>
              </a:rPr>
              <a:t>correlations</a:t>
            </a:r>
            <a:endParaRPr sz="2800">
              <a:latin typeface="Arial"/>
              <a:cs typeface="Arial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357631" y="3694557"/>
            <a:ext cx="4269105" cy="1716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C51867"/>
              </a:buClr>
              <a:buFont typeface="Arial"/>
              <a:buChar char="•"/>
              <a:tabLst>
                <a:tab pos="469900" algn="l"/>
              </a:tabLst>
            </a:pPr>
            <a:r>
              <a:rPr sz="2800" b="1" spc="-75" dirty="0">
                <a:solidFill>
                  <a:srgbClr val="FF0066"/>
                </a:solidFill>
                <a:latin typeface="Arial"/>
                <a:cs typeface="Arial"/>
              </a:rPr>
              <a:t>EAT 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with</a:t>
            </a:r>
            <a:r>
              <a:rPr sz="2800" b="1" spc="-2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IR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lr>
                <a:srgbClr val="C51867"/>
              </a:buClr>
              <a:buFont typeface="Arial"/>
              <a:buChar char="•"/>
              <a:tabLst>
                <a:tab pos="469900" algn="l"/>
              </a:tabLst>
            </a:pPr>
            <a:r>
              <a:rPr sz="2800" b="1" spc="-75" dirty="0">
                <a:solidFill>
                  <a:srgbClr val="FF0066"/>
                </a:solidFill>
                <a:latin typeface="Arial"/>
                <a:cs typeface="Arial"/>
              </a:rPr>
              <a:t>EAT 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with</a:t>
            </a:r>
            <a:r>
              <a:rPr sz="2800" b="1" spc="-2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MS</a:t>
            </a:r>
            <a:endParaRPr sz="28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buClr>
                <a:srgbClr val="C51867"/>
              </a:buClr>
              <a:buFont typeface="Arial"/>
              <a:buChar char="•"/>
              <a:tabLst>
                <a:tab pos="469900" algn="l"/>
                <a:tab pos="1348740" algn="l"/>
              </a:tabLst>
            </a:pPr>
            <a:r>
              <a:rPr sz="2800" b="1" spc="-75" dirty="0">
                <a:solidFill>
                  <a:srgbClr val="FF0066"/>
                </a:solidFill>
                <a:latin typeface="Arial"/>
                <a:cs typeface="Arial"/>
              </a:rPr>
              <a:t>EAT	</a:t>
            </a:r>
            <a:r>
              <a:rPr sz="2800" b="1" spc="-5" dirty="0">
                <a:solidFill>
                  <a:srgbClr val="FF0066"/>
                </a:solidFill>
                <a:latin typeface="Arial"/>
                <a:cs typeface="Arial"/>
              </a:rPr>
              <a:t>with </a:t>
            </a:r>
            <a:r>
              <a:rPr sz="2800" b="1" spc="-10" dirty="0">
                <a:solidFill>
                  <a:srgbClr val="FF0066"/>
                </a:solidFill>
                <a:latin typeface="Arial"/>
                <a:cs typeface="Arial"/>
              </a:rPr>
              <a:t>AST</a:t>
            </a:r>
            <a:r>
              <a:rPr sz="2800" b="1" spc="-170" dirty="0">
                <a:solidFill>
                  <a:srgbClr val="FF0066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FF0066"/>
                </a:solidFill>
                <a:latin typeface="Arial"/>
                <a:cs typeface="Arial"/>
              </a:rPr>
              <a:t>and</a:t>
            </a:r>
            <a:endParaRPr sz="28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  <a:tabLst>
                <a:tab pos="1330325" algn="l"/>
              </a:tabLst>
            </a:pPr>
            <a:r>
              <a:rPr sz="2800" b="1" spc="-75" dirty="0">
                <a:solidFill>
                  <a:srgbClr val="FF0066"/>
                </a:solidFill>
                <a:latin typeface="Arial"/>
                <a:cs typeface="Arial"/>
              </a:rPr>
              <a:t>ALT	</a:t>
            </a:r>
            <a:r>
              <a:rPr sz="2800" b="1" spc="-5" dirty="0">
                <a:solidFill>
                  <a:srgbClr val="464673"/>
                </a:solidFill>
                <a:latin typeface="Arial"/>
                <a:cs typeface="Arial"/>
              </a:rPr>
              <a:t>(NAFLD</a:t>
            </a:r>
            <a:r>
              <a:rPr sz="2800" b="1" spc="-35" dirty="0">
                <a:solidFill>
                  <a:srgbClr val="464673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464673"/>
                </a:solidFill>
                <a:latin typeface="Arial"/>
                <a:cs typeface="Arial"/>
              </a:rPr>
              <a:t>markers)</a:t>
            </a:r>
            <a:endParaRPr sz="2800">
              <a:latin typeface="Arial"/>
              <a:cs typeface="Arial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279400" y="285622"/>
            <a:ext cx="1749425" cy="2160651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60350" y="266572"/>
            <a:ext cx="1787525" cy="2199005"/>
          </a:xfrm>
          <a:custGeom>
            <a:avLst/>
            <a:gdLst/>
            <a:ahLst/>
            <a:cxnLst/>
            <a:rect l="l" t="t" r="r" b="b"/>
            <a:pathLst>
              <a:path w="1787525" h="2199005">
                <a:moveTo>
                  <a:pt x="0" y="2198751"/>
                </a:moveTo>
                <a:lnTo>
                  <a:pt x="1787525" y="2198751"/>
                </a:lnTo>
                <a:lnTo>
                  <a:pt x="1787525" y="0"/>
                </a:lnTo>
                <a:lnTo>
                  <a:pt x="0" y="0"/>
                </a:lnTo>
                <a:lnTo>
                  <a:pt x="0" y="2198751"/>
                </a:lnTo>
                <a:close/>
              </a:path>
            </a:pathLst>
          </a:custGeom>
          <a:ln w="38100">
            <a:solidFill>
              <a:srgbClr val="FF006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927850" y="161797"/>
            <a:ext cx="1943100" cy="2360676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913498" y="147573"/>
            <a:ext cx="1971675" cy="2389505"/>
          </a:xfrm>
          <a:custGeom>
            <a:avLst/>
            <a:gdLst/>
            <a:ahLst/>
            <a:cxnLst/>
            <a:rect l="l" t="t" r="r" b="b"/>
            <a:pathLst>
              <a:path w="1971675" h="2389505">
                <a:moveTo>
                  <a:pt x="0" y="2389251"/>
                </a:moveTo>
                <a:lnTo>
                  <a:pt x="1971675" y="2389251"/>
                </a:lnTo>
                <a:lnTo>
                  <a:pt x="1971675" y="0"/>
                </a:lnTo>
                <a:lnTo>
                  <a:pt x="0" y="0"/>
                </a:lnTo>
                <a:lnTo>
                  <a:pt x="0" y="2389251"/>
                </a:lnTo>
                <a:close/>
              </a:path>
            </a:pathLst>
          </a:custGeom>
          <a:ln w="28575">
            <a:solidFill>
              <a:srgbClr val="0039E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5096255" y="2618232"/>
            <a:ext cx="3921252" cy="298856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20080" y="2743073"/>
            <a:ext cx="3673475" cy="2739390"/>
          </a:xfrm>
          <a:custGeom>
            <a:avLst/>
            <a:gdLst/>
            <a:ahLst/>
            <a:cxnLst/>
            <a:rect l="l" t="t" r="r" b="b"/>
            <a:pathLst>
              <a:path w="3673475" h="2739390">
                <a:moveTo>
                  <a:pt x="0" y="2739263"/>
                </a:moveTo>
                <a:lnTo>
                  <a:pt x="3673094" y="2739263"/>
                </a:lnTo>
                <a:lnTo>
                  <a:pt x="3673094" y="0"/>
                </a:lnTo>
                <a:lnTo>
                  <a:pt x="0" y="0"/>
                </a:lnTo>
                <a:lnTo>
                  <a:pt x="0" y="2739263"/>
                </a:lnTo>
                <a:close/>
              </a:path>
            </a:pathLst>
          </a:custGeom>
          <a:solidFill>
            <a:srgbClr val="C6D2F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20080" y="2743073"/>
            <a:ext cx="3673475" cy="2739390"/>
          </a:xfrm>
          <a:custGeom>
            <a:avLst/>
            <a:gdLst/>
            <a:ahLst/>
            <a:cxnLst/>
            <a:rect l="l" t="t" r="r" b="b"/>
            <a:pathLst>
              <a:path w="3673475" h="2739390">
                <a:moveTo>
                  <a:pt x="0" y="2739263"/>
                </a:moveTo>
                <a:lnTo>
                  <a:pt x="3673094" y="2739263"/>
                </a:lnTo>
                <a:lnTo>
                  <a:pt x="3673094" y="0"/>
                </a:lnTo>
                <a:lnTo>
                  <a:pt x="0" y="0"/>
                </a:lnTo>
                <a:lnTo>
                  <a:pt x="0" y="2739263"/>
                </a:lnTo>
                <a:close/>
              </a:path>
            </a:pathLst>
          </a:custGeom>
          <a:ln w="38100">
            <a:solidFill>
              <a:srgbClr val="1A1A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980176" y="2657855"/>
            <a:ext cx="2188464" cy="661415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629143" y="2657855"/>
            <a:ext cx="652272" cy="661415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5120640" y="3201923"/>
            <a:ext cx="707136" cy="509015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562600" y="3169920"/>
            <a:ext cx="3433572" cy="541020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8554211" y="3169920"/>
            <a:ext cx="533400" cy="541020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119115" y="3596640"/>
            <a:ext cx="530351" cy="510540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562600" y="3566159"/>
            <a:ext cx="3445763" cy="541019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566404" y="3566159"/>
            <a:ext cx="533400" cy="541019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5120640" y="3994403"/>
            <a:ext cx="707136" cy="509016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5562600" y="3962400"/>
            <a:ext cx="2442972" cy="541019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562600" y="4358640"/>
            <a:ext cx="1638300" cy="541019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758940" y="4358640"/>
            <a:ext cx="533400" cy="541019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5119115" y="4785359"/>
            <a:ext cx="530351" cy="510539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562600" y="4754879"/>
            <a:ext cx="2970276" cy="541019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8090916" y="4754879"/>
            <a:ext cx="533400" cy="541019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5230367" y="5213603"/>
            <a:ext cx="217932" cy="220979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 txBox="1"/>
          <p:nvPr/>
        </p:nvSpPr>
        <p:spPr>
          <a:xfrm>
            <a:off x="5299709" y="2777871"/>
            <a:ext cx="3293110" cy="897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933450">
              <a:lnSpc>
                <a:spcPct val="100000"/>
              </a:lnSpc>
            </a:pPr>
            <a:r>
              <a:rPr sz="3200" b="1" i="1" dirty="0">
                <a:solidFill>
                  <a:srgbClr val="1A1AFF"/>
                </a:solidFill>
                <a:latin typeface="Arial"/>
                <a:cs typeface="Arial"/>
              </a:rPr>
              <a:t>Children</a:t>
            </a:r>
            <a:endParaRPr sz="3200">
              <a:latin typeface="Arial"/>
              <a:cs typeface="Arial"/>
            </a:endParaRPr>
          </a:p>
          <a:p>
            <a:pPr marL="469900" indent="-457200">
              <a:lnSpc>
                <a:spcPct val="100000"/>
              </a:lnSpc>
              <a:spcBef>
                <a:spcPts val="25"/>
              </a:spcBef>
              <a:buFont typeface="Wingdings"/>
              <a:buChar char=""/>
              <a:tabLst>
                <a:tab pos="470534" algn="l"/>
              </a:tabLst>
            </a:pPr>
            <a:r>
              <a:rPr sz="2600" b="1" i="1" spc="5" dirty="0">
                <a:solidFill>
                  <a:srgbClr val="464673"/>
                </a:solidFill>
                <a:latin typeface="Arial"/>
                <a:cs typeface="Arial"/>
              </a:rPr>
              <a:t>Not </a:t>
            </a:r>
            <a:r>
              <a:rPr sz="2600" b="1" i="1" dirty="0">
                <a:solidFill>
                  <a:srgbClr val="464673"/>
                </a:solidFill>
                <a:latin typeface="Arial"/>
                <a:cs typeface="Arial"/>
              </a:rPr>
              <a:t>confirmed</a:t>
            </a:r>
            <a:r>
              <a:rPr sz="2600" b="1" i="1" spc="-114" dirty="0">
                <a:solidFill>
                  <a:srgbClr val="464673"/>
                </a:solidFill>
                <a:latin typeface="Arial"/>
                <a:cs typeface="Arial"/>
              </a:rPr>
              <a:t> </a:t>
            </a:r>
            <a:r>
              <a:rPr sz="2600" b="1" i="1" dirty="0">
                <a:solidFill>
                  <a:srgbClr val="464673"/>
                </a:solidFill>
                <a:latin typeface="Arial"/>
                <a:cs typeface="Arial"/>
              </a:rPr>
              <a:t>yet</a:t>
            </a:r>
            <a:endParaRPr sz="26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5299709" y="3665092"/>
            <a:ext cx="3489325" cy="405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70534" algn="l"/>
              </a:tabLst>
            </a:pPr>
            <a:r>
              <a:rPr sz="2600" b="1" spc="-60" dirty="0">
                <a:solidFill>
                  <a:srgbClr val="1A1AFF"/>
                </a:solidFill>
                <a:latin typeface="Arial"/>
                <a:cs typeface="Arial"/>
              </a:rPr>
              <a:t>EAT </a:t>
            </a:r>
            <a:r>
              <a:rPr sz="2600" b="1" spc="5" dirty="0">
                <a:solidFill>
                  <a:srgbClr val="1A1AFF"/>
                </a:solidFill>
                <a:latin typeface="Arial"/>
                <a:cs typeface="Arial"/>
              </a:rPr>
              <a:t>and </a:t>
            </a:r>
            <a:r>
              <a:rPr sz="2600" b="1" dirty="0">
                <a:solidFill>
                  <a:srgbClr val="1A1AFF"/>
                </a:solidFill>
                <a:latin typeface="Arial"/>
                <a:cs typeface="Arial"/>
              </a:rPr>
              <a:t>MS and</a:t>
            </a:r>
            <a:r>
              <a:rPr sz="2600" b="1" spc="-60" dirty="0">
                <a:solidFill>
                  <a:srgbClr val="1A1A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1A1AFF"/>
                </a:solidFill>
                <a:latin typeface="Arial"/>
                <a:cs typeface="Arial"/>
              </a:rPr>
              <a:t>IR</a:t>
            </a:r>
            <a:endParaRPr sz="26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5299709" y="4061332"/>
            <a:ext cx="2391410" cy="802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Clr>
                <a:srgbClr val="000D6B"/>
              </a:buClr>
              <a:buFont typeface="Wingdings"/>
              <a:buChar char=""/>
              <a:tabLst>
                <a:tab pos="470534" algn="l"/>
              </a:tabLst>
            </a:pPr>
            <a:r>
              <a:rPr sz="2600" b="1" spc="5" dirty="0">
                <a:solidFill>
                  <a:srgbClr val="464673"/>
                </a:solidFill>
                <a:latin typeface="Arial"/>
                <a:cs typeface="Arial"/>
              </a:rPr>
              <a:t>Not</a:t>
            </a:r>
            <a:r>
              <a:rPr sz="2600" b="1" spc="-125" dirty="0">
                <a:solidFill>
                  <a:srgbClr val="464673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464673"/>
                </a:solidFill>
                <a:latin typeface="Arial"/>
                <a:cs typeface="Arial"/>
              </a:rPr>
              <a:t>clarified</a:t>
            </a:r>
            <a:endParaRPr sz="2600">
              <a:latin typeface="Arial"/>
              <a:cs typeface="Arial"/>
            </a:endParaRPr>
          </a:p>
          <a:p>
            <a:pPr marL="469900">
              <a:lnSpc>
                <a:spcPct val="100000"/>
              </a:lnSpc>
            </a:pPr>
            <a:r>
              <a:rPr sz="2600" b="1" spc="5" dirty="0">
                <a:solidFill>
                  <a:srgbClr val="464673"/>
                </a:solidFill>
                <a:latin typeface="Arial"/>
                <a:cs typeface="Arial"/>
              </a:rPr>
              <a:t>enough</a:t>
            </a:r>
            <a:endParaRPr sz="260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299709" y="4854194"/>
            <a:ext cx="3013075" cy="4057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69900" indent="-457200">
              <a:lnSpc>
                <a:spcPct val="100000"/>
              </a:lnSpc>
              <a:buFont typeface="Arial"/>
              <a:buChar char="•"/>
              <a:tabLst>
                <a:tab pos="470534" algn="l"/>
              </a:tabLst>
            </a:pPr>
            <a:r>
              <a:rPr sz="2600" b="1" spc="-60" dirty="0">
                <a:solidFill>
                  <a:srgbClr val="1A1AFF"/>
                </a:solidFill>
                <a:latin typeface="Arial"/>
                <a:cs typeface="Arial"/>
              </a:rPr>
              <a:t>EAT </a:t>
            </a:r>
            <a:r>
              <a:rPr sz="2600" b="1" spc="5" dirty="0">
                <a:solidFill>
                  <a:srgbClr val="1A1AFF"/>
                </a:solidFill>
                <a:latin typeface="Arial"/>
                <a:cs typeface="Arial"/>
              </a:rPr>
              <a:t>and</a:t>
            </a:r>
            <a:r>
              <a:rPr sz="2600" b="1" spc="-65" dirty="0">
                <a:solidFill>
                  <a:srgbClr val="1A1AFF"/>
                </a:solidFill>
                <a:latin typeface="Arial"/>
                <a:cs typeface="Arial"/>
              </a:rPr>
              <a:t> </a:t>
            </a:r>
            <a:r>
              <a:rPr sz="2600" b="1" spc="5" dirty="0">
                <a:solidFill>
                  <a:srgbClr val="1A1AFF"/>
                </a:solidFill>
                <a:latin typeface="Arial"/>
                <a:cs typeface="Arial"/>
              </a:rPr>
              <a:t>NAFLD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050"/>
            <a:ext cx="9140825" cy="5195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37" y="0"/>
            <a:ext cx="8904287" cy="514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449951"/>
            <a:ext cx="6410325" cy="303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0325" y="5678487"/>
            <a:ext cx="2730500" cy="103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915025"/>
            <a:ext cx="7594600" cy="5222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4600" y="5876925"/>
            <a:ext cx="1546225" cy="160655"/>
          </a:xfrm>
          <a:custGeom>
            <a:avLst/>
            <a:gdLst/>
            <a:ahLst/>
            <a:cxnLst/>
            <a:rect l="l" t="t" r="r" b="b"/>
            <a:pathLst>
              <a:path w="1546225" h="160654">
                <a:moveTo>
                  <a:pt x="1546225" y="0"/>
                </a:moveTo>
                <a:lnTo>
                  <a:pt x="0" y="38100"/>
                </a:lnTo>
                <a:lnTo>
                  <a:pt x="0" y="160337"/>
                </a:lnTo>
                <a:lnTo>
                  <a:pt x="1546225" y="76200"/>
                </a:lnTo>
                <a:lnTo>
                  <a:pt x="1546225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5226" y="6056312"/>
            <a:ext cx="3395979" cy="314325"/>
          </a:xfrm>
          <a:custGeom>
            <a:avLst/>
            <a:gdLst/>
            <a:ahLst/>
            <a:cxnLst/>
            <a:rect l="l" t="t" r="r" b="b"/>
            <a:pathLst>
              <a:path w="3395979" h="314325">
                <a:moveTo>
                  <a:pt x="3395599" y="0"/>
                </a:moveTo>
                <a:lnTo>
                  <a:pt x="0" y="247650"/>
                </a:lnTo>
                <a:lnTo>
                  <a:pt x="0" y="314325"/>
                </a:lnTo>
                <a:lnTo>
                  <a:pt x="3395599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03962"/>
            <a:ext cx="5745226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051" y="6418262"/>
            <a:ext cx="3990975" cy="438150"/>
          </a:xfrm>
          <a:custGeom>
            <a:avLst/>
            <a:gdLst/>
            <a:ahLst/>
            <a:cxnLst/>
            <a:rect l="l" t="t" r="r" b="b"/>
            <a:pathLst>
              <a:path w="3990975" h="438150">
                <a:moveTo>
                  <a:pt x="3583431" y="0"/>
                </a:moveTo>
                <a:lnTo>
                  <a:pt x="0" y="438150"/>
                </a:lnTo>
                <a:lnTo>
                  <a:pt x="3459733" y="438150"/>
                </a:lnTo>
                <a:lnTo>
                  <a:pt x="3990975" y="323850"/>
                </a:lnTo>
                <a:lnTo>
                  <a:pt x="3583431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11975" y="6142037"/>
            <a:ext cx="2228850" cy="600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5125" y="5002148"/>
            <a:ext cx="1155700" cy="381635"/>
          </a:xfrm>
          <a:custGeom>
            <a:avLst/>
            <a:gdLst/>
            <a:ahLst/>
            <a:cxnLst/>
            <a:rect l="l" t="t" r="r" b="b"/>
            <a:pathLst>
              <a:path w="1155700" h="381635">
                <a:moveTo>
                  <a:pt x="0" y="0"/>
                </a:moveTo>
                <a:lnTo>
                  <a:pt x="0" y="9525"/>
                </a:lnTo>
                <a:lnTo>
                  <a:pt x="1155700" y="381126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359025"/>
            <a:ext cx="7985125" cy="265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125" y="4840223"/>
            <a:ext cx="1155700" cy="5049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54150"/>
            <a:ext cx="7985125" cy="3471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1725" y="0"/>
            <a:ext cx="5014976" cy="4325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8126" y="4289425"/>
            <a:ext cx="512699" cy="474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4801" y="4108450"/>
            <a:ext cx="446405" cy="532130"/>
          </a:xfrm>
          <a:custGeom>
            <a:avLst/>
            <a:gdLst/>
            <a:ahLst/>
            <a:cxnLst/>
            <a:rect l="l" t="t" r="r" b="b"/>
            <a:pathLst>
              <a:path w="446404" h="532129">
                <a:moveTo>
                  <a:pt x="152400" y="0"/>
                </a:moveTo>
                <a:lnTo>
                  <a:pt x="0" y="142875"/>
                </a:lnTo>
                <a:lnTo>
                  <a:pt x="446024" y="531749"/>
                </a:lnTo>
                <a:lnTo>
                  <a:pt x="446024" y="274574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25" y="0"/>
            <a:ext cx="4951476" cy="42513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40300" y="0"/>
            <a:ext cx="3990975" cy="40227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200" y="0"/>
            <a:ext cx="3489325" cy="3937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7475" y="3927475"/>
            <a:ext cx="133350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4826" y="1349375"/>
            <a:ext cx="246379" cy="819150"/>
          </a:xfrm>
          <a:custGeom>
            <a:avLst/>
            <a:gdLst/>
            <a:ahLst/>
            <a:cxnLst/>
            <a:rect l="l" t="t" r="r" b="b"/>
            <a:pathLst>
              <a:path w="246379" h="819150">
                <a:moveTo>
                  <a:pt x="122174" y="0"/>
                </a:moveTo>
                <a:lnTo>
                  <a:pt x="0" y="304800"/>
                </a:lnTo>
                <a:lnTo>
                  <a:pt x="245999" y="819150"/>
                </a:lnTo>
                <a:lnTo>
                  <a:pt x="245999" y="323850"/>
                </a:lnTo>
                <a:lnTo>
                  <a:pt x="122174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426" y="0"/>
            <a:ext cx="909574" cy="16541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0026" y="0"/>
            <a:ext cx="541274" cy="1263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45575" y="1036700"/>
            <a:ext cx="95250" cy="494030"/>
          </a:xfrm>
          <a:custGeom>
            <a:avLst/>
            <a:gdLst/>
            <a:ahLst/>
            <a:cxnLst/>
            <a:rect l="l" t="t" r="r" b="b"/>
            <a:pathLst>
              <a:path w="95250" h="494030">
                <a:moveTo>
                  <a:pt x="85725" y="0"/>
                </a:moveTo>
                <a:lnTo>
                  <a:pt x="0" y="227837"/>
                </a:lnTo>
                <a:lnTo>
                  <a:pt x="95250" y="493649"/>
                </a:lnTo>
                <a:lnTo>
                  <a:pt x="95250" y="9398"/>
                </a:lnTo>
                <a:lnTo>
                  <a:pt x="85725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75" y="2541651"/>
            <a:ext cx="9131300" cy="2959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5" y="3416300"/>
            <a:ext cx="9131300" cy="21225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5" y="5043423"/>
            <a:ext cx="9131300" cy="6572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9051" y="0"/>
            <a:ext cx="7075424" cy="50434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2151" y="0"/>
            <a:ext cx="3862324" cy="41497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70625" y="0"/>
            <a:ext cx="2863850" cy="3911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73976" y="0"/>
            <a:ext cx="1960499" cy="32924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725" y="0"/>
            <a:ext cx="1682750" cy="30734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07401" y="0"/>
            <a:ext cx="1227074" cy="23606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590800"/>
            <a:ext cx="5826125" cy="20843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8025" y="4436998"/>
            <a:ext cx="3352800" cy="11033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7787" y="6771"/>
            <a:ext cx="9066530" cy="6851650"/>
          </a:xfrm>
          <a:custGeom>
            <a:avLst/>
            <a:gdLst/>
            <a:ahLst/>
            <a:cxnLst/>
            <a:rect l="l" t="t" r="r" b="b"/>
            <a:pathLst>
              <a:path w="9066530" h="6851650">
                <a:moveTo>
                  <a:pt x="9066212" y="6851226"/>
                </a:moveTo>
                <a:lnTo>
                  <a:pt x="9066212" y="0"/>
                </a:lnTo>
                <a:lnTo>
                  <a:pt x="0" y="0"/>
                </a:lnTo>
                <a:lnTo>
                  <a:pt x="0" y="6851226"/>
                </a:lnTo>
                <a:lnTo>
                  <a:pt x="9066212" y="6851226"/>
                </a:lnTo>
                <a:close/>
              </a:path>
            </a:pathLst>
          </a:custGeom>
          <a:solidFill>
            <a:srgbClr val="D1DC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77787" y="6771"/>
            <a:ext cx="9066530" cy="6851650"/>
          </a:xfrm>
          <a:custGeom>
            <a:avLst/>
            <a:gdLst/>
            <a:ahLst/>
            <a:cxnLst/>
            <a:rect l="l" t="t" r="r" b="b"/>
            <a:pathLst>
              <a:path w="9066530" h="6851650">
                <a:moveTo>
                  <a:pt x="9066212" y="0"/>
                </a:moveTo>
                <a:lnTo>
                  <a:pt x="0" y="0"/>
                </a:lnTo>
                <a:lnTo>
                  <a:pt x="0" y="6851226"/>
                </a:lnTo>
              </a:path>
            </a:pathLst>
          </a:custGeom>
          <a:ln w="25400">
            <a:solidFill>
              <a:srgbClr val="2248B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60020" y="3047"/>
            <a:ext cx="982980" cy="77876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09016" y="3047"/>
            <a:ext cx="6050280" cy="77876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1139952" y="582168"/>
            <a:ext cx="4442460" cy="77876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1996439" y="1161288"/>
            <a:ext cx="2595372" cy="77876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957828" y="1161288"/>
            <a:ext cx="768096" cy="77876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>
            <a:spLocks noGrp="1"/>
          </p:cNvSpPr>
          <p:nvPr>
            <p:ph type="title"/>
          </p:nvPr>
        </p:nvSpPr>
        <p:spPr>
          <a:xfrm>
            <a:off x="445719" y="143764"/>
            <a:ext cx="5661025" cy="174561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3800" dirty="0">
                <a:solidFill>
                  <a:srgbClr val="000040"/>
                </a:solidFill>
              </a:rPr>
              <a:t>NONALCOHOLIC</a:t>
            </a:r>
            <a:r>
              <a:rPr sz="3800" spc="-75" dirty="0">
                <a:solidFill>
                  <a:srgbClr val="000040"/>
                </a:solidFill>
              </a:rPr>
              <a:t> </a:t>
            </a:r>
            <a:r>
              <a:rPr sz="3800" dirty="0">
                <a:solidFill>
                  <a:srgbClr val="000040"/>
                </a:solidFill>
              </a:rPr>
              <a:t>FATTY  LIVER DISEASE  (NAFLD)</a:t>
            </a:r>
            <a:endParaRPr sz="3800"/>
          </a:p>
        </p:txBody>
      </p:sp>
      <p:sp>
        <p:nvSpPr>
          <p:cNvPr id="48" name="object 48"/>
          <p:cNvSpPr/>
          <p:nvPr/>
        </p:nvSpPr>
        <p:spPr>
          <a:xfrm>
            <a:off x="457200" y="2157476"/>
            <a:ext cx="8229600" cy="3961129"/>
          </a:xfrm>
          <a:custGeom>
            <a:avLst/>
            <a:gdLst/>
            <a:ahLst/>
            <a:cxnLst/>
            <a:rect l="l" t="t" r="r" b="b"/>
            <a:pathLst>
              <a:path w="8229600" h="3961129">
                <a:moveTo>
                  <a:pt x="0" y="3960749"/>
                </a:moveTo>
                <a:lnTo>
                  <a:pt x="8229600" y="3960749"/>
                </a:lnTo>
                <a:lnTo>
                  <a:pt x="8229600" y="0"/>
                </a:lnTo>
                <a:lnTo>
                  <a:pt x="0" y="0"/>
                </a:lnTo>
                <a:lnTo>
                  <a:pt x="0" y="3960749"/>
                </a:lnTo>
                <a:close/>
              </a:path>
            </a:pathLst>
          </a:custGeom>
          <a:solidFill>
            <a:srgbClr val="E8ECF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64236" y="2165604"/>
            <a:ext cx="655320" cy="5029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70559" y="2087879"/>
            <a:ext cx="691896" cy="582168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886967" y="2087879"/>
            <a:ext cx="5163311" cy="582168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574791" y="2087879"/>
            <a:ext cx="574548" cy="5821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5673852" y="2087879"/>
            <a:ext cx="574548" cy="5821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64236" y="2677667"/>
            <a:ext cx="655320" cy="5029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670559" y="2599944"/>
            <a:ext cx="4526280" cy="582167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21352" y="2599944"/>
            <a:ext cx="574548" cy="582167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64236" y="3189732"/>
            <a:ext cx="655320" cy="5029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670559" y="3112007"/>
            <a:ext cx="6908292" cy="582168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879347" y="3598164"/>
            <a:ext cx="6512052" cy="11582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103364" y="3112007"/>
            <a:ext cx="1383792" cy="5821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011668" y="3112007"/>
            <a:ext cx="672083" cy="5821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670559" y="3538728"/>
            <a:ext cx="673608" cy="5821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68680" y="3538728"/>
            <a:ext cx="573024" cy="5821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966216" y="3538728"/>
            <a:ext cx="3144012" cy="58216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3634740" y="3538728"/>
            <a:ext cx="3278123" cy="58216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437376" y="3538728"/>
            <a:ext cx="579120" cy="5821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6541007" y="3538728"/>
            <a:ext cx="2316479" cy="58216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70559" y="3965447"/>
            <a:ext cx="3998976" cy="582168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4194047" y="3965447"/>
            <a:ext cx="2926079" cy="582168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402835" y="4451603"/>
            <a:ext cx="2427732" cy="11582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670559" y="4392167"/>
            <a:ext cx="2592324" cy="582168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879347" y="4878323"/>
            <a:ext cx="2090927" cy="11582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2787395" y="4392167"/>
            <a:ext cx="574547" cy="5821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64236" y="4981955"/>
            <a:ext cx="655320" cy="50291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70559" y="4904232"/>
            <a:ext cx="7949183" cy="582168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70559" y="5330952"/>
            <a:ext cx="3710940" cy="582168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906011" y="5330952"/>
            <a:ext cx="574548" cy="582168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35940" y="2194052"/>
            <a:ext cx="7975600" cy="36798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indent="-342900">
              <a:lnSpc>
                <a:spcPct val="100000"/>
              </a:lnSpc>
              <a:buClr>
                <a:srgbClr val="00005F"/>
              </a:buClr>
              <a:buSzPct val="89285"/>
              <a:buFont typeface="Wingdings"/>
              <a:buChar char=""/>
              <a:tabLst>
                <a:tab pos="356235" algn="l"/>
              </a:tabLst>
            </a:pPr>
            <a:r>
              <a:rPr sz="2800" b="1" spc="-5" dirty="0">
                <a:solidFill>
                  <a:srgbClr val="000057"/>
                </a:solidFill>
                <a:latin typeface="Arial"/>
                <a:cs typeface="Arial"/>
              </a:rPr>
              <a:t>Fat accumulation in the</a:t>
            </a:r>
            <a:r>
              <a:rPr sz="2800" b="1" spc="30" dirty="0">
                <a:solidFill>
                  <a:srgbClr val="000057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57"/>
                </a:solidFill>
                <a:latin typeface="Arial"/>
                <a:cs typeface="Arial"/>
              </a:rPr>
              <a:t>liver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00009A"/>
              </a:buClr>
              <a:buSzPct val="89285"/>
              <a:buFont typeface="Wingdings"/>
              <a:buChar char=""/>
              <a:tabLst>
                <a:tab pos="356235" algn="l"/>
              </a:tabLst>
            </a:pPr>
            <a:r>
              <a:rPr sz="2800" b="1" spc="-5" dirty="0">
                <a:solidFill>
                  <a:srgbClr val="0000A8"/>
                </a:solidFill>
                <a:latin typeface="Arial"/>
                <a:cs typeface="Arial"/>
              </a:rPr>
              <a:t>Associated with</a:t>
            </a:r>
            <a:r>
              <a:rPr sz="2800" b="1" spc="-20" dirty="0">
                <a:solidFill>
                  <a:srgbClr val="0000A8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00A8"/>
                </a:solidFill>
                <a:latin typeface="Arial"/>
                <a:cs typeface="Arial"/>
              </a:rPr>
              <a:t>obesity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1A1AFF"/>
              </a:buClr>
              <a:buSzPct val="89285"/>
              <a:buFont typeface="Wingdings"/>
              <a:buChar char=""/>
              <a:tabLst>
                <a:tab pos="356235" algn="l"/>
              </a:tabLst>
            </a:pPr>
            <a:r>
              <a:rPr sz="2800" b="1" u="heavy" spc="-5" dirty="0">
                <a:solidFill>
                  <a:srgbClr val="0909FF"/>
                </a:solidFill>
                <a:latin typeface="Arial"/>
                <a:cs typeface="Arial"/>
              </a:rPr>
              <a:t>Hepatocytes damage and destruction </a:t>
            </a:r>
            <a:r>
              <a:rPr sz="2800" b="1" spc="-5" dirty="0">
                <a:solidFill>
                  <a:srgbClr val="0909FF"/>
                </a:solidFill>
                <a:latin typeface="Arial"/>
                <a:cs typeface="Arial"/>
              </a:rPr>
              <a:t>→</a:t>
            </a:r>
            <a:r>
              <a:rPr sz="2800" b="1" spc="125" dirty="0">
                <a:solidFill>
                  <a:srgbClr val="0909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909FF"/>
                </a:solidFill>
                <a:latin typeface="Arial"/>
                <a:cs typeface="Arial"/>
              </a:rPr>
              <a:t>IR</a:t>
            </a:r>
            <a:endParaRPr sz="28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2800" b="1" spc="-5" dirty="0">
                <a:solidFill>
                  <a:srgbClr val="0909FF"/>
                </a:solidFill>
                <a:latin typeface="Arial"/>
                <a:cs typeface="Arial"/>
              </a:rPr>
              <a:t>a ↑ production of proinflammatory cytokines,  oxidative </a:t>
            </a:r>
            <a:r>
              <a:rPr sz="2800" b="1" dirty="0">
                <a:solidFill>
                  <a:srgbClr val="0909FF"/>
                </a:solidFill>
                <a:latin typeface="Arial"/>
                <a:cs typeface="Arial"/>
              </a:rPr>
              <a:t>stress </a:t>
            </a:r>
            <a:r>
              <a:rPr sz="2800" b="1" spc="-5" dirty="0">
                <a:solidFill>
                  <a:srgbClr val="0909FF"/>
                </a:solidFill>
                <a:latin typeface="Arial"/>
                <a:cs typeface="Arial"/>
              </a:rPr>
              <a:t>and </a:t>
            </a:r>
            <a:r>
              <a:rPr sz="2800" b="1" u="heavy" spc="-5" dirty="0">
                <a:solidFill>
                  <a:srgbClr val="0909FF"/>
                </a:solidFill>
                <a:latin typeface="Arial"/>
                <a:cs typeface="Arial"/>
              </a:rPr>
              <a:t>mitochondrial  dysfunction</a:t>
            </a:r>
            <a:endParaRPr sz="28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70"/>
              </a:spcBef>
              <a:buClr>
                <a:srgbClr val="4F4FFF"/>
              </a:buClr>
              <a:buSzPct val="89285"/>
              <a:buFont typeface="Wingdings"/>
              <a:buChar char=""/>
              <a:tabLst>
                <a:tab pos="356235" algn="l"/>
              </a:tabLst>
            </a:pPr>
            <a:r>
              <a:rPr sz="2800" b="1" spc="-5" dirty="0">
                <a:solidFill>
                  <a:srgbClr val="6060FF"/>
                </a:solidFill>
                <a:latin typeface="Arial"/>
                <a:cs typeface="Arial"/>
              </a:rPr>
              <a:t>↑ mortality of patients with </a:t>
            </a:r>
            <a:r>
              <a:rPr sz="2800" b="1" spc="-10" dirty="0">
                <a:solidFill>
                  <a:srgbClr val="6060FF"/>
                </a:solidFill>
                <a:latin typeface="Arial"/>
                <a:cs typeface="Arial"/>
              </a:rPr>
              <a:t>NAFLD</a:t>
            </a:r>
            <a:r>
              <a:rPr sz="2800" b="1" spc="100" dirty="0">
                <a:solidFill>
                  <a:srgbClr val="6060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060FF"/>
                </a:solidFill>
                <a:latin typeface="Arial"/>
                <a:cs typeface="Arial"/>
              </a:rPr>
              <a:t>compare</a:t>
            </a:r>
            <a:endParaRPr sz="2800">
              <a:latin typeface="Arial"/>
              <a:cs typeface="Arial"/>
            </a:endParaRPr>
          </a:p>
          <a:p>
            <a:pPr marL="355600">
              <a:lnSpc>
                <a:spcPct val="100000"/>
              </a:lnSpc>
            </a:pPr>
            <a:r>
              <a:rPr sz="2800" b="1" spc="-5" dirty="0">
                <a:solidFill>
                  <a:srgbClr val="6060FF"/>
                </a:solidFill>
                <a:latin typeface="Arial"/>
                <a:cs typeface="Arial"/>
              </a:rPr>
              <a:t>to other</a:t>
            </a:r>
            <a:r>
              <a:rPr sz="2800" b="1" spc="-55" dirty="0">
                <a:solidFill>
                  <a:srgbClr val="6060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6060FF"/>
                </a:solidFill>
                <a:latin typeface="Arial"/>
                <a:cs typeface="Arial"/>
              </a:rPr>
              <a:t>population</a:t>
            </a:r>
            <a:endParaRPr sz="28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6696075" y="14350"/>
            <a:ext cx="2447925" cy="2119249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681723" y="2147823"/>
            <a:ext cx="2462530" cy="0"/>
          </a:xfrm>
          <a:custGeom>
            <a:avLst/>
            <a:gdLst/>
            <a:ahLst/>
            <a:cxnLst/>
            <a:rect l="l" t="t" r="r" b="b"/>
            <a:pathLst>
              <a:path w="2462529">
                <a:moveTo>
                  <a:pt x="0" y="0"/>
                </a:moveTo>
                <a:lnTo>
                  <a:pt x="2462276" y="0"/>
                </a:lnTo>
              </a:path>
            </a:pathLst>
          </a:custGeom>
          <a:ln w="285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6681723" y="0"/>
            <a:ext cx="2462530" cy="2148205"/>
          </a:xfrm>
          <a:custGeom>
            <a:avLst/>
            <a:gdLst/>
            <a:ahLst/>
            <a:cxnLst/>
            <a:rect l="l" t="t" r="r" b="b"/>
            <a:pathLst>
              <a:path w="2462529" h="2148205">
                <a:moveTo>
                  <a:pt x="2462276" y="0"/>
                </a:moveTo>
                <a:lnTo>
                  <a:pt x="0" y="0"/>
                </a:lnTo>
                <a:lnTo>
                  <a:pt x="0" y="2147824"/>
                </a:lnTo>
              </a:path>
            </a:pathLst>
          </a:custGeom>
          <a:ln w="28575">
            <a:solidFill>
              <a:srgbClr val="00008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21208" y="6164579"/>
            <a:ext cx="900684" cy="341375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1141475" y="6164579"/>
            <a:ext cx="336803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1197863" y="6164579"/>
            <a:ext cx="1027176" cy="341375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1944623" y="6164579"/>
            <a:ext cx="339851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2004060" y="6164579"/>
            <a:ext cx="405384" cy="341375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2129027" y="6164579"/>
            <a:ext cx="719327" cy="341375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567939" y="6164579"/>
            <a:ext cx="338327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625851" y="6164579"/>
            <a:ext cx="1069848" cy="341375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415284" y="6164579"/>
            <a:ext cx="336803" cy="341375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471671" y="6164579"/>
            <a:ext cx="339851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531108" y="6164579"/>
            <a:ext cx="2839212" cy="341375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089903" y="6164579"/>
            <a:ext cx="1263396" cy="341375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072883" y="6164579"/>
            <a:ext cx="338327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7130795" y="6164579"/>
            <a:ext cx="1467611" cy="341375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8317992" y="6164579"/>
            <a:ext cx="336803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8374380" y="6164579"/>
            <a:ext cx="405383" cy="341375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228600" y="6408418"/>
            <a:ext cx="1203960" cy="341375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1152144" y="6408418"/>
            <a:ext cx="339852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1211580" y="6408418"/>
            <a:ext cx="1144524" cy="341375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2075688" y="6408418"/>
            <a:ext cx="826008" cy="341375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2621279" y="6408418"/>
            <a:ext cx="652271" cy="341375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993135" y="6408418"/>
            <a:ext cx="336803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049523" y="6408418"/>
            <a:ext cx="1575815" cy="341375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344923" y="6408418"/>
            <a:ext cx="336803" cy="341375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401311" y="6408418"/>
            <a:ext cx="339851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460747" y="6408418"/>
            <a:ext cx="731520" cy="341375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911852" y="6408418"/>
            <a:ext cx="347472" cy="341375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4978908" y="6408418"/>
            <a:ext cx="338327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5036820" y="6408418"/>
            <a:ext cx="1478279" cy="341375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6234684" y="6408418"/>
            <a:ext cx="339852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6294120" y="6408418"/>
            <a:ext cx="2269235" cy="341375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8282940" y="6408418"/>
            <a:ext cx="731520" cy="341375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8734043" y="6408418"/>
            <a:ext cx="336803" cy="341375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 txBox="1"/>
          <p:nvPr/>
        </p:nvSpPr>
        <p:spPr>
          <a:xfrm>
            <a:off x="344525" y="6228689"/>
            <a:ext cx="8532495" cy="4984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292100">
              <a:lnSpc>
                <a:spcPct val="100000"/>
              </a:lnSpc>
            </a:pPr>
            <a:r>
              <a:rPr sz="1600" b="1" spc="-5" dirty="0">
                <a:solidFill>
                  <a:srgbClr val="09040E"/>
                </a:solidFill>
                <a:latin typeface="Arial"/>
                <a:cs typeface="Arial"/>
              </a:rPr>
              <a:t>Barzin M. et al. : </a:t>
            </a:r>
            <a:r>
              <a:rPr sz="1600" b="1" i="1" spc="-5" dirty="0">
                <a:solidFill>
                  <a:srgbClr val="09040E"/>
                </a:solidFill>
                <a:latin typeface="Arial"/>
                <a:cs typeface="Arial"/>
              </a:rPr>
              <a:t>Acta </a:t>
            </a:r>
            <a:r>
              <a:rPr sz="1600" b="1" i="1" spc="-15" dirty="0">
                <a:solidFill>
                  <a:srgbClr val="09040E"/>
                </a:solidFill>
                <a:latin typeface="Arial"/>
                <a:cs typeface="Arial"/>
              </a:rPr>
              <a:t>Paediatr. </a:t>
            </a:r>
            <a:r>
              <a:rPr sz="1600" b="1" spc="-20" dirty="0">
                <a:solidFill>
                  <a:srgbClr val="09040E"/>
                </a:solidFill>
                <a:latin typeface="Arial"/>
                <a:cs typeface="Arial"/>
              </a:rPr>
              <a:t>2011; </a:t>
            </a:r>
            <a:r>
              <a:rPr sz="1600" b="1" spc="-5" dirty="0">
                <a:solidFill>
                  <a:srgbClr val="09040E"/>
                </a:solidFill>
                <a:latin typeface="Arial"/>
                <a:cs typeface="Arial"/>
              </a:rPr>
              <a:t>Schmidt M. D. et al.: </a:t>
            </a:r>
            <a:r>
              <a:rPr sz="1600" b="1" i="1" spc="-5" dirty="0">
                <a:solidFill>
                  <a:srgbClr val="09040E"/>
                </a:solidFill>
                <a:latin typeface="Arial"/>
                <a:cs typeface="Arial"/>
              </a:rPr>
              <a:t>Int J </a:t>
            </a:r>
            <a:r>
              <a:rPr sz="1600" b="1" i="1" spc="-10" dirty="0">
                <a:solidFill>
                  <a:srgbClr val="09040E"/>
                </a:solidFill>
                <a:latin typeface="Arial"/>
                <a:cs typeface="Arial"/>
              </a:rPr>
              <a:t>Obes </a:t>
            </a:r>
            <a:r>
              <a:rPr sz="1600" b="1" spc="-10" dirty="0">
                <a:solidFill>
                  <a:srgbClr val="09040E"/>
                </a:solidFill>
                <a:latin typeface="Arial"/>
                <a:cs typeface="Arial"/>
              </a:rPr>
              <a:t>(Lond). </a:t>
            </a:r>
            <a:r>
              <a:rPr sz="1600" b="1" spc="-25" dirty="0">
                <a:solidFill>
                  <a:srgbClr val="09040E"/>
                </a:solidFill>
                <a:latin typeface="Arial"/>
                <a:cs typeface="Arial"/>
              </a:rPr>
              <a:t>2011 </a:t>
            </a:r>
            <a:r>
              <a:rPr sz="1600" b="1" spc="-5" dirty="0">
                <a:solidFill>
                  <a:srgbClr val="09040E"/>
                </a:solidFill>
                <a:latin typeface="Arial"/>
                <a:cs typeface="Arial"/>
              </a:rPr>
              <a:t>;  Iacobellis </a:t>
            </a:r>
            <a:r>
              <a:rPr sz="1600" b="1" spc="-10" dirty="0">
                <a:solidFill>
                  <a:srgbClr val="09040E"/>
                </a:solidFill>
                <a:latin typeface="Arial"/>
                <a:cs typeface="Arial"/>
              </a:rPr>
              <a:t>G. </a:t>
            </a:r>
            <a:r>
              <a:rPr sz="1600" b="1" spc="-5" dirty="0">
                <a:solidFill>
                  <a:srgbClr val="09040E"/>
                </a:solidFill>
                <a:latin typeface="Arial"/>
                <a:cs typeface="Arial"/>
              </a:rPr>
              <a:t>et al.: </a:t>
            </a:r>
            <a:r>
              <a:rPr sz="1600" b="1" i="1" spc="-5" dirty="0">
                <a:solidFill>
                  <a:srgbClr val="09040E"/>
                </a:solidFill>
                <a:latin typeface="Arial"/>
                <a:cs typeface="Arial"/>
              </a:rPr>
              <a:t>J Am Soc </a:t>
            </a:r>
            <a:r>
              <a:rPr sz="1600" b="1" i="1" spc="-10" dirty="0">
                <a:solidFill>
                  <a:srgbClr val="09040E"/>
                </a:solidFill>
                <a:latin typeface="Arial"/>
                <a:cs typeface="Arial"/>
              </a:rPr>
              <a:t>Echocardiogr. </a:t>
            </a:r>
            <a:r>
              <a:rPr sz="1600" b="1" spc="-5" dirty="0">
                <a:solidFill>
                  <a:srgbClr val="09040E"/>
                </a:solidFill>
                <a:latin typeface="Arial"/>
                <a:cs typeface="Arial"/>
              </a:rPr>
              <a:t>2009</a:t>
            </a:r>
            <a:r>
              <a:rPr sz="1600" b="1" spc="-5" dirty="0">
                <a:latin typeface="Arial"/>
                <a:cs typeface="Arial"/>
              </a:rPr>
              <a:t>; Iacobellis </a:t>
            </a:r>
            <a:r>
              <a:rPr sz="1600" b="1" spc="-10" dirty="0">
                <a:latin typeface="Arial"/>
                <a:cs typeface="Arial"/>
              </a:rPr>
              <a:t>G. </a:t>
            </a:r>
            <a:r>
              <a:rPr sz="1600" b="1" i="1" spc="-5" dirty="0">
                <a:latin typeface="Arial"/>
                <a:cs typeface="Arial"/>
              </a:rPr>
              <a:t>Nat Rev Endocrinol.</a:t>
            </a:r>
            <a:r>
              <a:rPr sz="1600" b="1" i="1" spc="320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2015</a:t>
            </a:r>
            <a:endParaRPr sz="16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19050"/>
            <a:ext cx="9140825" cy="5195824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36537" y="0"/>
            <a:ext cx="8904287" cy="51481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5449951"/>
            <a:ext cx="6410325" cy="30314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10325" y="5678487"/>
            <a:ext cx="2730500" cy="10318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5915025"/>
            <a:ext cx="7594600" cy="52228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594600" y="5876925"/>
            <a:ext cx="1546225" cy="160655"/>
          </a:xfrm>
          <a:custGeom>
            <a:avLst/>
            <a:gdLst/>
            <a:ahLst/>
            <a:cxnLst/>
            <a:rect l="l" t="t" r="r" b="b"/>
            <a:pathLst>
              <a:path w="1546225" h="160654">
                <a:moveTo>
                  <a:pt x="1546225" y="0"/>
                </a:moveTo>
                <a:lnTo>
                  <a:pt x="0" y="38100"/>
                </a:lnTo>
                <a:lnTo>
                  <a:pt x="0" y="160337"/>
                </a:lnTo>
                <a:lnTo>
                  <a:pt x="1546225" y="76200"/>
                </a:lnTo>
                <a:lnTo>
                  <a:pt x="1546225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745226" y="6056312"/>
            <a:ext cx="3395979" cy="314325"/>
          </a:xfrm>
          <a:custGeom>
            <a:avLst/>
            <a:gdLst/>
            <a:ahLst/>
            <a:cxnLst/>
            <a:rect l="l" t="t" r="r" b="b"/>
            <a:pathLst>
              <a:path w="3395979" h="314325">
                <a:moveTo>
                  <a:pt x="3395599" y="0"/>
                </a:moveTo>
                <a:lnTo>
                  <a:pt x="0" y="247650"/>
                </a:lnTo>
                <a:lnTo>
                  <a:pt x="0" y="314325"/>
                </a:lnTo>
                <a:lnTo>
                  <a:pt x="3395599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6303962"/>
            <a:ext cx="5745226" cy="55245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329051" y="6418262"/>
            <a:ext cx="3990975" cy="438150"/>
          </a:xfrm>
          <a:custGeom>
            <a:avLst/>
            <a:gdLst/>
            <a:ahLst/>
            <a:cxnLst/>
            <a:rect l="l" t="t" r="r" b="b"/>
            <a:pathLst>
              <a:path w="3990975" h="438150">
                <a:moveTo>
                  <a:pt x="3583431" y="0"/>
                </a:moveTo>
                <a:lnTo>
                  <a:pt x="0" y="438150"/>
                </a:lnTo>
                <a:lnTo>
                  <a:pt x="3459733" y="438150"/>
                </a:lnTo>
                <a:lnTo>
                  <a:pt x="3990975" y="323850"/>
                </a:lnTo>
                <a:lnTo>
                  <a:pt x="3583431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11975" y="6142037"/>
            <a:ext cx="2228850" cy="60007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985125" y="5002148"/>
            <a:ext cx="1155700" cy="381635"/>
          </a:xfrm>
          <a:custGeom>
            <a:avLst/>
            <a:gdLst/>
            <a:ahLst/>
            <a:cxnLst/>
            <a:rect l="l" t="t" r="r" b="b"/>
            <a:pathLst>
              <a:path w="1155700" h="381635">
                <a:moveTo>
                  <a:pt x="0" y="0"/>
                </a:moveTo>
                <a:lnTo>
                  <a:pt x="0" y="9525"/>
                </a:lnTo>
                <a:lnTo>
                  <a:pt x="1155700" y="381126"/>
                </a:lnTo>
                <a:lnTo>
                  <a:pt x="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0" y="2359025"/>
            <a:ext cx="7985125" cy="2652649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985125" y="4840223"/>
            <a:ext cx="1155700" cy="504951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0" y="1454150"/>
            <a:ext cx="7985125" cy="3471799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641725" y="0"/>
            <a:ext cx="5014976" cy="432587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628126" y="4289425"/>
            <a:ext cx="512699" cy="474599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694801" y="4108450"/>
            <a:ext cx="446405" cy="532130"/>
          </a:xfrm>
          <a:custGeom>
            <a:avLst/>
            <a:gdLst/>
            <a:ahLst/>
            <a:cxnLst/>
            <a:rect l="l" t="t" r="r" b="b"/>
            <a:pathLst>
              <a:path w="446404" h="532129">
                <a:moveTo>
                  <a:pt x="152400" y="0"/>
                </a:moveTo>
                <a:lnTo>
                  <a:pt x="0" y="142875"/>
                </a:lnTo>
                <a:lnTo>
                  <a:pt x="446024" y="531749"/>
                </a:lnTo>
                <a:lnTo>
                  <a:pt x="446024" y="274574"/>
                </a:lnTo>
                <a:lnTo>
                  <a:pt x="152400" y="0"/>
                </a:lnTo>
                <a:close/>
              </a:path>
            </a:pathLst>
          </a:custGeom>
          <a:solidFill>
            <a:srgbClr val="000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895725" y="0"/>
            <a:ext cx="4951476" cy="425132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940300" y="0"/>
            <a:ext cx="3990975" cy="4022725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537200" y="0"/>
            <a:ext cx="3489325" cy="393700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9007475" y="3927475"/>
            <a:ext cx="133350" cy="15240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8894826" y="1349375"/>
            <a:ext cx="246379" cy="819150"/>
          </a:xfrm>
          <a:custGeom>
            <a:avLst/>
            <a:gdLst/>
            <a:ahLst/>
            <a:cxnLst/>
            <a:rect l="l" t="t" r="r" b="b"/>
            <a:pathLst>
              <a:path w="246379" h="819150">
                <a:moveTo>
                  <a:pt x="122174" y="0"/>
                </a:moveTo>
                <a:lnTo>
                  <a:pt x="0" y="304800"/>
                </a:lnTo>
                <a:lnTo>
                  <a:pt x="245999" y="819150"/>
                </a:lnTo>
                <a:lnTo>
                  <a:pt x="245999" y="323850"/>
                </a:lnTo>
                <a:lnTo>
                  <a:pt x="122174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107426" y="0"/>
            <a:ext cx="909574" cy="1654175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590026" y="0"/>
            <a:ext cx="541274" cy="126365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9045575" y="1036700"/>
            <a:ext cx="95250" cy="494030"/>
          </a:xfrm>
          <a:custGeom>
            <a:avLst/>
            <a:gdLst/>
            <a:ahLst/>
            <a:cxnLst/>
            <a:rect l="l" t="t" r="r" b="b"/>
            <a:pathLst>
              <a:path w="95250" h="494030">
                <a:moveTo>
                  <a:pt x="85725" y="0"/>
                </a:moveTo>
                <a:lnTo>
                  <a:pt x="0" y="227837"/>
                </a:lnTo>
                <a:lnTo>
                  <a:pt x="95250" y="493649"/>
                </a:lnTo>
                <a:lnTo>
                  <a:pt x="95250" y="9398"/>
                </a:lnTo>
                <a:lnTo>
                  <a:pt x="85725" y="0"/>
                </a:lnTo>
                <a:close/>
              </a:path>
            </a:pathLst>
          </a:custGeom>
          <a:solidFill>
            <a:srgbClr val="00008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3175" y="2541651"/>
            <a:ext cx="9131300" cy="295910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175" y="3416300"/>
            <a:ext cx="9131300" cy="2122551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175" y="5043423"/>
            <a:ext cx="9131300" cy="657288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059051" y="0"/>
            <a:ext cx="7075424" cy="50434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72151" y="0"/>
            <a:ext cx="3862324" cy="4149725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70625" y="0"/>
            <a:ext cx="2863850" cy="3911600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173976" y="0"/>
            <a:ext cx="1960499" cy="3292475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451725" y="0"/>
            <a:ext cx="1682750" cy="3073400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907401" y="0"/>
            <a:ext cx="1227074" cy="2360676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0" y="2590800"/>
            <a:ext cx="5826125" cy="20843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788025" y="4436998"/>
            <a:ext cx="3352800" cy="1103376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0" y="0"/>
            <a:ext cx="9143999" cy="685799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0" y="0"/>
            <a:ext cx="9131300" cy="6840855"/>
          </a:xfrm>
          <a:custGeom>
            <a:avLst/>
            <a:gdLst/>
            <a:ahLst/>
            <a:cxnLst/>
            <a:rect l="l" t="t" r="r" b="b"/>
            <a:pathLst>
              <a:path w="9131300" h="6840855">
                <a:moveTo>
                  <a:pt x="0" y="6840537"/>
                </a:moveTo>
                <a:lnTo>
                  <a:pt x="9131300" y="6840537"/>
                </a:lnTo>
                <a:lnTo>
                  <a:pt x="9131300" y="0"/>
                </a:lnTo>
                <a:lnTo>
                  <a:pt x="0" y="0"/>
                </a:lnTo>
                <a:lnTo>
                  <a:pt x="0" y="6840537"/>
                </a:lnTo>
                <a:close/>
              </a:path>
            </a:pathLst>
          </a:custGeom>
          <a:solidFill>
            <a:srgbClr val="FDD5F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0" y="0"/>
            <a:ext cx="9131300" cy="6840855"/>
          </a:xfrm>
          <a:custGeom>
            <a:avLst/>
            <a:gdLst/>
            <a:ahLst/>
            <a:cxnLst/>
            <a:rect l="l" t="t" r="r" b="b"/>
            <a:pathLst>
              <a:path w="9131300" h="6840855">
                <a:moveTo>
                  <a:pt x="0" y="6840537"/>
                </a:moveTo>
                <a:lnTo>
                  <a:pt x="9131300" y="6840537"/>
                </a:lnTo>
                <a:lnTo>
                  <a:pt x="9131300" y="0"/>
                </a:lnTo>
              </a:path>
            </a:pathLst>
          </a:custGeom>
          <a:ln w="25400">
            <a:solidFill>
              <a:srgbClr val="9F08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29539" y="205740"/>
            <a:ext cx="5398008" cy="978407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732020" y="205740"/>
            <a:ext cx="964691" cy="978407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>
            <a:spLocks noGrp="1"/>
          </p:cNvSpPr>
          <p:nvPr>
            <p:ph type="title"/>
          </p:nvPr>
        </p:nvSpPr>
        <p:spPr>
          <a:xfrm>
            <a:off x="493268" y="382778"/>
            <a:ext cx="4630420" cy="7385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pc="-5" dirty="0">
                <a:solidFill>
                  <a:srgbClr val="A10078"/>
                </a:solidFill>
              </a:rPr>
              <a:t>URIC ACID</a:t>
            </a:r>
            <a:r>
              <a:rPr spc="-45" dirty="0">
                <a:solidFill>
                  <a:srgbClr val="A10078"/>
                </a:solidFill>
              </a:rPr>
              <a:t> </a:t>
            </a:r>
            <a:r>
              <a:rPr spc="-5" dirty="0">
                <a:solidFill>
                  <a:srgbClr val="A10078"/>
                </a:solidFill>
              </a:rPr>
              <a:t>(UA)</a:t>
            </a:r>
          </a:p>
        </p:txBody>
      </p:sp>
      <p:sp>
        <p:nvSpPr>
          <p:cNvPr id="45" name="object 45"/>
          <p:cNvSpPr/>
          <p:nvPr/>
        </p:nvSpPr>
        <p:spPr>
          <a:xfrm>
            <a:off x="250825" y="1624012"/>
            <a:ext cx="8763000" cy="4384675"/>
          </a:xfrm>
          <a:custGeom>
            <a:avLst/>
            <a:gdLst/>
            <a:ahLst/>
            <a:cxnLst/>
            <a:rect l="l" t="t" r="r" b="b"/>
            <a:pathLst>
              <a:path w="8763000" h="4384675">
                <a:moveTo>
                  <a:pt x="0" y="4384675"/>
                </a:moveTo>
                <a:lnTo>
                  <a:pt x="8763000" y="4384675"/>
                </a:lnTo>
                <a:lnTo>
                  <a:pt x="8763000" y="0"/>
                </a:lnTo>
                <a:lnTo>
                  <a:pt x="0" y="0"/>
                </a:lnTo>
                <a:lnTo>
                  <a:pt x="0" y="4384675"/>
                </a:lnTo>
                <a:close/>
              </a:path>
            </a:pathLst>
          </a:custGeom>
          <a:solidFill>
            <a:srgbClr val="FFE7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170687" y="1635251"/>
            <a:ext cx="509016" cy="4663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78536" y="1563624"/>
            <a:ext cx="4146804" cy="541020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183379" y="1563624"/>
            <a:ext cx="772668" cy="541020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514088" y="1563624"/>
            <a:ext cx="533400" cy="5410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605528" y="1563624"/>
            <a:ext cx="4538472" cy="541020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478536" y="1959864"/>
            <a:ext cx="4994148" cy="541020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5030723" y="1959864"/>
            <a:ext cx="533400" cy="5410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170687" y="2506979"/>
            <a:ext cx="509016" cy="4663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478536" y="2435351"/>
            <a:ext cx="7511796" cy="541020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78536" y="2831592"/>
            <a:ext cx="4111752" cy="541020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148328" y="2831592"/>
            <a:ext cx="4463796" cy="541020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341876" y="3281171"/>
            <a:ext cx="4011168" cy="114300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478536" y="3227832"/>
            <a:ext cx="2186940" cy="541020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72083" y="3677411"/>
            <a:ext cx="1737360" cy="114300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23516" y="3227832"/>
            <a:ext cx="533400" cy="5410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70687" y="3774947"/>
            <a:ext cx="509016" cy="4663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478536" y="3703320"/>
            <a:ext cx="4462272" cy="541019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498847" y="3703320"/>
            <a:ext cx="772668" cy="541019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4829555" y="3703320"/>
            <a:ext cx="533400" cy="54101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920996" y="3703320"/>
            <a:ext cx="3508248" cy="541019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987283" y="3703320"/>
            <a:ext cx="827531" cy="541019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78536" y="4099559"/>
            <a:ext cx="5237988" cy="541019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5274564" y="4099559"/>
            <a:ext cx="533400" cy="54101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70687" y="4646676"/>
            <a:ext cx="509016" cy="46634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8536" y="4575047"/>
            <a:ext cx="2830067" cy="541019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866644" y="4575047"/>
            <a:ext cx="864107" cy="541019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3288791" y="4575047"/>
            <a:ext cx="2020824" cy="541019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867655" y="4575047"/>
            <a:ext cx="1322831" cy="541019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748528" y="4575047"/>
            <a:ext cx="845820" cy="541019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152388" y="4575047"/>
            <a:ext cx="533400" cy="541019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243828" y="4575047"/>
            <a:ext cx="2577083" cy="541019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482340" y="5024628"/>
            <a:ext cx="5169408" cy="114300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8378952" y="4575047"/>
            <a:ext cx="621792" cy="541019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78536" y="4971288"/>
            <a:ext cx="551688" cy="541020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88263" y="4971288"/>
            <a:ext cx="2042160" cy="541020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188464" y="4971288"/>
            <a:ext cx="528827" cy="54102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275332" y="4971288"/>
            <a:ext cx="6323076" cy="541020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478536" y="5367528"/>
            <a:ext cx="3345179" cy="541020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381755" y="5367528"/>
            <a:ext cx="551688" cy="541020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491484" y="5367528"/>
            <a:ext cx="530351" cy="541020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3579876" y="5367528"/>
            <a:ext cx="533400" cy="541020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52400" y="5844540"/>
            <a:ext cx="493776" cy="49987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26084" indent="-342900">
              <a:lnSpc>
                <a:spcPct val="100000"/>
              </a:lnSpc>
              <a:buClr>
                <a:srgbClr val="A10078"/>
              </a:buClr>
              <a:buSzPct val="90384"/>
              <a:buFont typeface="Wingdings"/>
              <a:buChar char=""/>
              <a:tabLst>
                <a:tab pos="426084" algn="l"/>
              </a:tabLst>
            </a:pPr>
            <a:r>
              <a:rPr dirty="0">
                <a:solidFill>
                  <a:srgbClr val="FF0068"/>
                </a:solidFill>
              </a:rPr>
              <a:t>UA independent CV RF </a:t>
            </a:r>
            <a:r>
              <a:rPr spc="5" dirty="0">
                <a:solidFill>
                  <a:srgbClr val="FF0068"/>
                </a:solidFill>
                <a:latin typeface="Arial"/>
                <a:cs typeface="Arial"/>
              </a:rPr>
              <a:t>→ </a:t>
            </a:r>
            <a:r>
              <a:rPr spc="5" dirty="0"/>
              <a:t>NHANES </a:t>
            </a:r>
            <a:r>
              <a:rPr dirty="0"/>
              <a:t>I study</a:t>
            </a:r>
            <a:r>
              <a:rPr spc="-135" dirty="0"/>
              <a:t> </a:t>
            </a:r>
            <a:r>
              <a:rPr dirty="0"/>
              <a:t>(National</a:t>
            </a:r>
          </a:p>
          <a:p>
            <a:pPr marL="426084">
              <a:lnSpc>
                <a:spcPct val="100000"/>
              </a:lnSpc>
            </a:pPr>
            <a:r>
              <a:rPr dirty="0"/>
              <a:t>Health and Nutrition</a:t>
            </a:r>
            <a:r>
              <a:rPr spc="-95" dirty="0"/>
              <a:t> </a:t>
            </a:r>
            <a:r>
              <a:rPr spc="-5" dirty="0"/>
              <a:t>Survey)</a:t>
            </a:r>
          </a:p>
          <a:p>
            <a:pPr marL="426084" marR="589280" indent="-342900">
              <a:lnSpc>
                <a:spcPct val="100000"/>
              </a:lnSpc>
              <a:spcBef>
                <a:spcPts val="625"/>
              </a:spcBef>
              <a:buClr>
                <a:srgbClr val="A10078"/>
              </a:buClr>
              <a:buSzPct val="90384"/>
              <a:buFont typeface="Wingdings"/>
              <a:buChar char=""/>
              <a:tabLst>
                <a:tab pos="426084" algn="l"/>
              </a:tabLst>
            </a:pPr>
            <a:r>
              <a:rPr dirty="0">
                <a:latin typeface="Arial"/>
                <a:cs typeface="Arial"/>
              </a:rPr>
              <a:t>UA → negatively affect the development and  </a:t>
            </a:r>
            <a:r>
              <a:rPr dirty="0"/>
              <a:t>progression of CVD by </a:t>
            </a:r>
            <a:r>
              <a:rPr i="1" u="heavy" dirty="0">
                <a:latin typeface="Arial"/>
                <a:cs typeface="Arial"/>
              </a:rPr>
              <a:t>stimulating</a:t>
            </a:r>
            <a:r>
              <a:rPr i="1" u="heavy" spc="-70" dirty="0">
                <a:latin typeface="Arial"/>
                <a:cs typeface="Arial"/>
              </a:rPr>
              <a:t> </a:t>
            </a:r>
            <a:r>
              <a:rPr i="1" u="heavy" dirty="0">
                <a:latin typeface="Arial"/>
                <a:cs typeface="Arial"/>
              </a:rPr>
              <a:t>inflammatory  responses</a:t>
            </a:r>
          </a:p>
          <a:p>
            <a:pPr marL="426084" indent="-342900">
              <a:lnSpc>
                <a:spcPct val="100000"/>
              </a:lnSpc>
              <a:spcBef>
                <a:spcPts val="625"/>
              </a:spcBef>
              <a:buClr>
                <a:srgbClr val="A10078"/>
              </a:buClr>
              <a:buSzPct val="88461"/>
              <a:buFont typeface="Wingdings"/>
              <a:buChar char=""/>
              <a:tabLst>
                <a:tab pos="426084" algn="l"/>
              </a:tabLst>
            </a:pPr>
            <a:r>
              <a:rPr dirty="0"/>
              <a:t>Framingham Heart Study </a:t>
            </a:r>
            <a:r>
              <a:rPr dirty="0">
                <a:latin typeface="Arial"/>
                <a:cs typeface="Arial"/>
              </a:rPr>
              <a:t>→ </a:t>
            </a:r>
            <a:r>
              <a:rPr dirty="0">
                <a:solidFill>
                  <a:srgbClr val="FF0068"/>
                </a:solidFill>
                <a:latin typeface="Arial"/>
                <a:cs typeface="Arial"/>
              </a:rPr>
              <a:t>CV </a:t>
            </a:r>
            <a:r>
              <a:rPr spc="-5" dirty="0">
                <a:solidFill>
                  <a:srgbClr val="FF0068"/>
                </a:solidFill>
                <a:latin typeface="Arial"/>
                <a:cs typeface="Arial"/>
              </a:rPr>
              <a:t>risk </a:t>
            </a:r>
            <a:r>
              <a:rPr dirty="0">
                <a:solidFill>
                  <a:srgbClr val="FF0068"/>
                </a:solidFill>
                <a:latin typeface="Arial"/>
                <a:cs typeface="Arial"/>
              </a:rPr>
              <a:t>↑ </a:t>
            </a:r>
            <a:r>
              <a:rPr spc="5" dirty="0">
                <a:solidFill>
                  <a:srgbClr val="FF0068"/>
                </a:solidFill>
                <a:latin typeface="Arial"/>
                <a:cs typeface="Arial"/>
              </a:rPr>
              <a:t>with </a:t>
            </a:r>
            <a:r>
              <a:rPr dirty="0">
                <a:solidFill>
                  <a:srgbClr val="FF0068"/>
                </a:solidFill>
                <a:latin typeface="Arial"/>
                <a:cs typeface="Arial"/>
              </a:rPr>
              <a:t>↑ UA</a:t>
            </a:r>
            <a:r>
              <a:rPr spc="-95" dirty="0">
                <a:solidFill>
                  <a:srgbClr val="FF0068"/>
                </a:solidFill>
                <a:latin typeface="Arial"/>
                <a:cs typeface="Arial"/>
              </a:rPr>
              <a:t> </a:t>
            </a:r>
            <a:r>
              <a:rPr dirty="0"/>
              <a:t>in</a:t>
            </a:r>
          </a:p>
          <a:p>
            <a:pPr marL="426084">
              <a:lnSpc>
                <a:spcPct val="100000"/>
              </a:lnSpc>
            </a:pPr>
            <a:r>
              <a:rPr dirty="0"/>
              <a:t>asymptomatic adults in all</a:t>
            </a:r>
            <a:r>
              <a:rPr spc="-95" dirty="0"/>
              <a:t> </a:t>
            </a:r>
            <a:r>
              <a:rPr spc="5" dirty="0"/>
              <a:t>age</a:t>
            </a:r>
          </a:p>
          <a:p>
            <a:pPr marL="426084" marR="292100" indent="-342900">
              <a:lnSpc>
                <a:spcPct val="100000"/>
              </a:lnSpc>
              <a:spcBef>
                <a:spcPts val="620"/>
              </a:spcBef>
              <a:buClr>
                <a:srgbClr val="A10078"/>
              </a:buClr>
              <a:buSzPct val="88461"/>
              <a:buFont typeface="Wingdings"/>
              <a:buChar char=""/>
              <a:tabLst>
                <a:tab pos="426084" algn="l"/>
              </a:tabLst>
            </a:pPr>
            <a:r>
              <a:rPr dirty="0">
                <a:solidFill>
                  <a:srgbClr val="FF0068"/>
                </a:solidFill>
              </a:rPr>
              <a:t>Hyperuricemia </a:t>
            </a:r>
            <a:r>
              <a:rPr dirty="0">
                <a:latin typeface="Arial"/>
                <a:cs typeface="Arial"/>
              </a:rPr>
              <a:t>→ </a:t>
            </a:r>
            <a:r>
              <a:rPr u="heavy" dirty="0">
                <a:solidFill>
                  <a:srgbClr val="FF0068"/>
                </a:solidFill>
              </a:rPr>
              <a:t>related to body fat</a:t>
            </a:r>
            <a:r>
              <a:rPr u="heavy" spc="-55" dirty="0">
                <a:solidFill>
                  <a:srgbClr val="FF0068"/>
                </a:solidFill>
              </a:rPr>
              <a:t> </a:t>
            </a:r>
            <a:r>
              <a:rPr u="heavy" dirty="0">
                <a:solidFill>
                  <a:srgbClr val="FF0068"/>
                </a:solidFill>
              </a:rPr>
              <a:t>accumulation  </a:t>
            </a:r>
            <a:r>
              <a:rPr dirty="0"/>
              <a:t>(confirmed correlation </a:t>
            </a:r>
            <a:r>
              <a:rPr spc="5" dirty="0"/>
              <a:t>between </a:t>
            </a:r>
            <a:r>
              <a:rPr dirty="0"/>
              <a:t>UA and visceral  adiposity in</a:t>
            </a:r>
            <a:r>
              <a:rPr spc="-75" dirty="0"/>
              <a:t> </a:t>
            </a:r>
            <a:r>
              <a:rPr dirty="0"/>
              <a:t>adults)</a:t>
            </a:r>
          </a:p>
        </p:txBody>
      </p:sp>
      <p:sp>
        <p:nvSpPr>
          <p:cNvPr id="89" name="object 89"/>
          <p:cNvSpPr/>
          <p:nvPr/>
        </p:nvSpPr>
        <p:spPr>
          <a:xfrm>
            <a:off x="0" y="5986271"/>
            <a:ext cx="986028" cy="341376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705612" y="5986271"/>
            <a:ext cx="339852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765048" y="5986271"/>
            <a:ext cx="504444" cy="341376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989075" y="5986271"/>
            <a:ext cx="460248" cy="34137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1168908" y="5986271"/>
            <a:ext cx="338328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1226819" y="5986271"/>
            <a:ext cx="632459" cy="341376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1578863" y="5986271"/>
            <a:ext cx="932688" cy="341376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231135" y="5986271"/>
            <a:ext cx="1030224" cy="341376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2980944" y="5986271"/>
            <a:ext cx="527304" cy="341376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227832" y="5986271"/>
            <a:ext cx="338328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285744" y="5986271"/>
            <a:ext cx="723900" cy="341376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729228" y="5986271"/>
            <a:ext cx="460248" cy="34137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909059" y="5986271"/>
            <a:ext cx="338327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966971" y="5986271"/>
            <a:ext cx="632460" cy="341376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4319015" y="5986271"/>
            <a:ext cx="338327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376928" y="5986271"/>
            <a:ext cx="1078991" cy="341376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5175503" y="5986271"/>
            <a:ext cx="1677924" cy="341376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573011" y="5986271"/>
            <a:ext cx="964692" cy="341376"/>
          </a:xfrm>
          <a:prstGeom prst="rect">
            <a:avLst/>
          </a:prstGeom>
          <a:blipFill>
            <a:blip r:embed="rId7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7257288" y="5986271"/>
            <a:ext cx="934211" cy="341376"/>
          </a:xfrm>
          <a:prstGeom prst="rect">
            <a:avLst/>
          </a:prstGeom>
          <a:blipFill>
            <a:blip r:embed="rId7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7911083" y="5986271"/>
            <a:ext cx="394716" cy="341376"/>
          </a:xfrm>
          <a:prstGeom prst="rect">
            <a:avLst/>
          </a:prstGeom>
          <a:blipFill>
            <a:blip r:embed="rId8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8025383" y="5986271"/>
            <a:ext cx="460248" cy="341376"/>
          </a:xfrm>
          <a:prstGeom prst="rect">
            <a:avLst/>
          </a:prstGeom>
          <a:blipFill>
            <a:blip r:embed="rId8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8205216" y="5986271"/>
            <a:ext cx="338327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8263128" y="5986271"/>
            <a:ext cx="565403" cy="341376"/>
          </a:xfrm>
          <a:prstGeom prst="rect">
            <a:avLst/>
          </a:prstGeom>
          <a:blipFill>
            <a:blip r:embed="rId8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8548116" y="5986271"/>
            <a:ext cx="595883" cy="341376"/>
          </a:xfrm>
          <a:prstGeom prst="rect">
            <a:avLst/>
          </a:prstGeom>
          <a:blipFill>
            <a:blip r:embed="rId8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572" y="6230111"/>
            <a:ext cx="3317748" cy="341376"/>
          </a:xfrm>
          <a:prstGeom prst="rect">
            <a:avLst/>
          </a:prstGeom>
          <a:blipFill>
            <a:blip r:embed="rId8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041904" y="6230111"/>
            <a:ext cx="347471" cy="341376"/>
          </a:xfrm>
          <a:prstGeom prst="rect">
            <a:avLst/>
          </a:prstGeom>
          <a:blipFill>
            <a:blip r:embed="rId8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108960" y="6230111"/>
            <a:ext cx="1226819" cy="341376"/>
          </a:xfrm>
          <a:prstGeom prst="rect">
            <a:avLst/>
          </a:prstGeom>
          <a:blipFill>
            <a:blip r:embed="rId8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4055364" y="6230111"/>
            <a:ext cx="853439" cy="341376"/>
          </a:xfrm>
          <a:prstGeom prst="rect">
            <a:avLst/>
          </a:prstGeom>
          <a:blipFill>
            <a:blip r:embed="rId8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4628388" y="6230111"/>
            <a:ext cx="847343" cy="341376"/>
          </a:xfrm>
          <a:prstGeom prst="rect">
            <a:avLst/>
          </a:prstGeom>
          <a:blipFill>
            <a:blip r:embed="rId8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5195315" y="6230111"/>
            <a:ext cx="405384" cy="341376"/>
          </a:xfrm>
          <a:prstGeom prst="rect">
            <a:avLst/>
          </a:prstGeom>
          <a:blipFill>
            <a:blip r:embed="rId8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5320284" y="6230111"/>
            <a:ext cx="1089660" cy="341376"/>
          </a:xfrm>
          <a:prstGeom prst="rect">
            <a:avLst/>
          </a:prstGeom>
          <a:blipFill>
            <a:blip r:embed="rId9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6129528" y="6230111"/>
            <a:ext cx="341375" cy="341376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6190488" y="6230111"/>
            <a:ext cx="426719" cy="341376"/>
          </a:xfrm>
          <a:prstGeom prst="rect">
            <a:avLst/>
          </a:prstGeom>
          <a:blipFill>
            <a:blip r:embed="rId9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6336791" y="6230111"/>
            <a:ext cx="336804" cy="341376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393179" y="6230111"/>
            <a:ext cx="381000" cy="341376"/>
          </a:xfrm>
          <a:prstGeom prst="rect">
            <a:avLst/>
          </a:prstGeom>
          <a:blipFill>
            <a:blip r:embed="rId9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6493764" y="6230111"/>
            <a:ext cx="336804" cy="341376"/>
          </a:xfrm>
          <a:prstGeom prst="rect">
            <a:avLst/>
          </a:prstGeom>
          <a:blipFill>
            <a:blip r:embed="rId9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6550152" y="6230111"/>
            <a:ext cx="396240" cy="341376"/>
          </a:xfrm>
          <a:prstGeom prst="rect">
            <a:avLst/>
          </a:prstGeom>
          <a:blipFill>
            <a:blip r:embed="rId9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6665976" y="6230111"/>
            <a:ext cx="460248" cy="34137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845807" y="6230111"/>
            <a:ext cx="338327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6903719" y="6230111"/>
            <a:ext cx="573024" cy="341376"/>
          </a:xfrm>
          <a:prstGeom prst="rect">
            <a:avLst/>
          </a:prstGeom>
          <a:blipFill>
            <a:blip r:embed="rId9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7196328" y="6230111"/>
            <a:ext cx="341375" cy="341376"/>
          </a:xfrm>
          <a:prstGeom prst="rect">
            <a:avLst/>
          </a:prstGeom>
          <a:blipFill>
            <a:blip r:embed="rId9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7257288" y="6230111"/>
            <a:ext cx="403859" cy="341376"/>
          </a:xfrm>
          <a:prstGeom prst="rect">
            <a:avLst/>
          </a:prstGeom>
          <a:blipFill>
            <a:blip r:embed="rId9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7380731" y="6230111"/>
            <a:ext cx="1763268" cy="341376"/>
          </a:xfrm>
          <a:prstGeom prst="rect">
            <a:avLst/>
          </a:prstGeom>
          <a:blipFill>
            <a:blip r:embed="rId9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13943" y="6473950"/>
            <a:ext cx="1517904" cy="341376"/>
          </a:xfrm>
          <a:prstGeom prst="rect">
            <a:avLst/>
          </a:prstGeom>
          <a:blipFill>
            <a:blip r:embed="rId9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1551432" y="6473950"/>
            <a:ext cx="1757171" cy="341376"/>
          </a:xfrm>
          <a:prstGeom prst="rect">
            <a:avLst/>
          </a:prstGeom>
          <a:blipFill>
            <a:blip r:embed="rId10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028188" y="6473950"/>
            <a:ext cx="848867" cy="341376"/>
          </a:xfrm>
          <a:prstGeom prst="rect">
            <a:avLst/>
          </a:prstGeom>
          <a:blipFill>
            <a:blip r:embed="rId10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596640" y="6473950"/>
            <a:ext cx="394715" cy="341376"/>
          </a:xfrm>
          <a:prstGeom prst="rect">
            <a:avLst/>
          </a:prstGeom>
          <a:blipFill>
            <a:blip r:embed="rId10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3710940" y="6473950"/>
            <a:ext cx="932688" cy="341376"/>
          </a:xfrm>
          <a:prstGeom prst="rect">
            <a:avLst/>
          </a:prstGeom>
          <a:blipFill>
            <a:blip r:embed="rId10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4363211" y="6473950"/>
            <a:ext cx="656843" cy="341376"/>
          </a:xfrm>
          <a:prstGeom prst="rect">
            <a:avLst/>
          </a:prstGeom>
          <a:blipFill>
            <a:blip r:embed="rId10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4739640" y="6473950"/>
            <a:ext cx="460248" cy="341376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4919471" y="6473950"/>
            <a:ext cx="338327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4977384" y="6473950"/>
            <a:ext cx="562356" cy="341376"/>
          </a:xfrm>
          <a:prstGeom prst="rect">
            <a:avLst/>
          </a:prstGeom>
          <a:blipFill>
            <a:blip r:embed="rId10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259323" y="6473950"/>
            <a:ext cx="339851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5318759" y="6473950"/>
            <a:ext cx="1397508" cy="341376"/>
          </a:xfrm>
          <a:prstGeom prst="rect">
            <a:avLst/>
          </a:prstGeom>
          <a:blipFill>
            <a:blip r:embed="rId10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6435852" y="6473950"/>
            <a:ext cx="1373124" cy="341376"/>
          </a:xfrm>
          <a:prstGeom prst="rect">
            <a:avLst/>
          </a:prstGeom>
          <a:blipFill>
            <a:blip r:embed="rId10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7528559" y="6473950"/>
            <a:ext cx="338327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7586471" y="6473950"/>
            <a:ext cx="708659" cy="341376"/>
          </a:xfrm>
          <a:prstGeom prst="rect">
            <a:avLst/>
          </a:prstGeom>
          <a:blipFill>
            <a:blip r:embed="rId10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014716" y="6473950"/>
            <a:ext cx="396240" cy="341376"/>
          </a:xfrm>
          <a:prstGeom prst="rect">
            <a:avLst/>
          </a:prstGeom>
          <a:blipFill>
            <a:blip r:embed="rId10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130540" y="6473950"/>
            <a:ext cx="731520" cy="341376"/>
          </a:xfrm>
          <a:prstGeom prst="rect">
            <a:avLst/>
          </a:prstGeom>
          <a:blipFill>
            <a:blip r:embed="rId1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581643" y="6473950"/>
            <a:ext cx="336803" cy="341376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 txBox="1"/>
          <p:nvPr/>
        </p:nvSpPr>
        <p:spPr>
          <a:xfrm>
            <a:off x="102514" y="6050686"/>
            <a:ext cx="8948420" cy="742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600" b="1" spc="-5" dirty="0">
                <a:latin typeface="Arial"/>
                <a:cs typeface="Arial"/>
              </a:rPr>
              <a:t>Zimmet </a:t>
            </a:r>
            <a:r>
              <a:rPr sz="1600" b="1" spc="-105" dirty="0">
                <a:latin typeface="Arial"/>
                <a:cs typeface="Arial"/>
              </a:rPr>
              <a:t>P. </a:t>
            </a:r>
            <a:r>
              <a:rPr sz="1600" b="1" spc="-5" dirty="0">
                <a:latin typeface="Arial"/>
                <a:cs typeface="Arial"/>
              </a:rPr>
              <a:t>et al.: </a:t>
            </a:r>
            <a:r>
              <a:rPr sz="1600" b="1" i="1" spc="-5" dirty="0">
                <a:latin typeface="Arial"/>
                <a:cs typeface="Arial"/>
              </a:rPr>
              <a:t>Lancet</a:t>
            </a:r>
            <a:r>
              <a:rPr sz="1600" b="1" spc="-5" dirty="0">
                <a:latin typeface="Arial"/>
                <a:cs typeface="Arial"/>
              </a:rPr>
              <a:t>. 2007; Fu J. </a:t>
            </a:r>
            <a:r>
              <a:rPr sz="1600" b="1" spc="-95" dirty="0">
                <a:latin typeface="Arial"/>
                <a:cs typeface="Arial"/>
              </a:rPr>
              <a:t>F. </a:t>
            </a:r>
            <a:r>
              <a:rPr sz="1600" b="1" spc="-5" dirty="0">
                <a:latin typeface="Arial"/>
                <a:cs typeface="Arial"/>
              </a:rPr>
              <a:t>et al.: </a:t>
            </a:r>
            <a:r>
              <a:rPr sz="1600" b="1" i="1" spc="-10" dirty="0">
                <a:latin typeface="Arial"/>
                <a:cs typeface="Arial"/>
              </a:rPr>
              <a:t>World </a:t>
            </a:r>
            <a:r>
              <a:rPr sz="1600" b="1" i="1" spc="-5" dirty="0">
                <a:latin typeface="Arial"/>
                <a:cs typeface="Arial"/>
              </a:rPr>
              <a:t>J Gastroen­terol</a:t>
            </a:r>
            <a:r>
              <a:rPr sz="1600" b="1" spc="-5" dirty="0">
                <a:latin typeface="Arial"/>
                <a:cs typeface="Arial"/>
              </a:rPr>
              <a:t>. </a:t>
            </a:r>
            <a:r>
              <a:rPr sz="1600" b="1" spc="-20" dirty="0">
                <a:latin typeface="Arial"/>
                <a:cs typeface="Arial"/>
              </a:rPr>
              <a:t>2011; </a:t>
            </a:r>
            <a:r>
              <a:rPr sz="1600" b="1" spc="-5" dirty="0">
                <a:latin typeface="Arial"/>
                <a:cs typeface="Arial"/>
              </a:rPr>
              <a:t>Fang J. et al. </a:t>
            </a:r>
            <a:r>
              <a:rPr sz="1600" b="1" spc="-10" dirty="0">
                <a:latin typeface="Arial"/>
                <a:cs typeface="Arial"/>
              </a:rPr>
              <a:t>The  </a:t>
            </a:r>
            <a:r>
              <a:rPr sz="1600" b="1" spc="-15" dirty="0">
                <a:latin typeface="Arial"/>
                <a:cs typeface="Arial"/>
              </a:rPr>
              <a:t>NHANES </a:t>
            </a:r>
            <a:r>
              <a:rPr sz="1600" b="1" spc="-5" dirty="0">
                <a:latin typeface="Arial"/>
                <a:cs typeface="Arial"/>
              </a:rPr>
              <a:t>I epidemiologic </a:t>
            </a:r>
            <a:r>
              <a:rPr sz="1600" b="1" dirty="0">
                <a:latin typeface="Arial"/>
                <a:cs typeface="Arial"/>
              </a:rPr>
              <a:t>follow-up </a:t>
            </a:r>
            <a:r>
              <a:rPr sz="1600" b="1" spc="-35" dirty="0">
                <a:latin typeface="Arial"/>
                <a:cs typeface="Arial"/>
              </a:rPr>
              <a:t>study, </a:t>
            </a:r>
            <a:r>
              <a:rPr sz="1600" b="1" i="1" spc="-5" dirty="0">
                <a:latin typeface="Arial"/>
                <a:cs typeface="Arial"/>
              </a:rPr>
              <a:t>JAMA</a:t>
            </a:r>
            <a:r>
              <a:rPr sz="1600" b="1" spc="-5" dirty="0">
                <a:latin typeface="Arial"/>
                <a:cs typeface="Arial"/>
              </a:rPr>
              <a:t>. 2000; Culleton </a:t>
            </a:r>
            <a:r>
              <a:rPr sz="1600" b="1" spc="-40" dirty="0">
                <a:latin typeface="Arial"/>
                <a:cs typeface="Arial"/>
              </a:rPr>
              <a:t>B.F., </a:t>
            </a:r>
            <a:r>
              <a:rPr sz="1600" b="1" spc="-5" dirty="0">
                <a:latin typeface="Arial"/>
                <a:cs typeface="Arial"/>
              </a:rPr>
              <a:t>et al.: The Framingham  Heart </a:t>
            </a:r>
            <a:r>
              <a:rPr sz="1600" b="1" spc="-30" dirty="0">
                <a:latin typeface="Arial"/>
                <a:cs typeface="Arial"/>
              </a:rPr>
              <a:t>Study. </a:t>
            </a:r>
            <a:r>
              <a:rPr sz="1600" b="1" i="1" spc="-5" dirty="0">
                <a:latin typeface="Arial"/>
                <a:cs typeface="Arial"/>
              </a:rPr>
              <a:t>Ann Intern Med</a:t>
            </a:r>
            <a:r>
              <a:rPr sz="1600" b="1" spc="-5" dirty="0">
                <a:latin typeface="Arial"/>
                <a:cs typeface="Arial"/>
              </a:rPr>
              <a:t>. 1999, Borghi, C. et al., </a:t>
            </a:r>
            <a:r>
              <a:rPr sz="1600" b="1" i="1" spc="-5" dirty="0">
                <a:latin typeface="Arial"/>
                <a:cs typeface="Arial"/>
              </a:rPr>
              <a:t>Expert Rev Cardiovasc </a:t>
            </a:r>
            <a:r>
              <a:rPr sz="1600" b="1" i="1" spc="-20" dirty="0">
                <a:latin typeface="Arial"/>
                <a:cs typeface="Arial"/>
              </a:rPr>
              <a:t>Ther.</a:t>
            </a:r>
            <a:r>
              <a:rPr sz="1600" b="1" i="1" spc="355" dirty="0">
                <a:latin typeface="Arial"/>
                <a:cs typeface="Arial"/>
              </a:rPr>
              <a:t> </a:t>
            </a:r>
            <a:r>
              <a:rPr sz="1600" b="1" spc="-5" dirty="0">
                <a:latin typeface="Arial"/>
                <a:cs typeface="Arial"/>
              </a:rPr>
              <a:t>2014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0" name="object 150"/>
          <p:cNvSpPr/>
          <p:nvPr/>
        </p:nvSpPr>
        <p:spPr>
          <a:xfrm>
            <a:off x="6011926" y="115951"/>
            <a:ext cx="3001899" cy="1512824"/>
          </a:xfrm>
          <a:prstGeom prst="rect">
            <a:avLst/>
          </a:prstGeom>
          <a:blipFill>
            <a:blip r:embed="rId1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5997575" y="101600"/>
            <a:ext cx="3030855" cy="1541780"/>
          </a:xfrm>
          <a:custGeom>
            <a:avLst/>
            <a:gdLst/>
            <a:ahLst/>
            <a:cxnLst/>
            <a:rect l="l" t="t" r="r" b="b"/>
            <a:pathLst>
              <a:path w="3030854" h="1541780">
                <a:moveTo>
                  <a:pt x="0" y="1541399"/>
                </a:moveTo>
                <a:lnTo>
                  <a:pt x="3030474" y="1541399"/>
                </a:lnTo>
                <a:lnTo>
                  <a:pt x="3030474" y="0"/>
                </a:lnTo>
                <a:lnTo>
                  <a:pt x="0" y="0"/>
                </a:lnTo>
                <a:lnTo>
                  <a:pt x="0" y="1541399"/>
                </a:lnTo>
                <a:close/>
              </a:path>
            </a:pathLst>
          </a:custGeom>
          <a:ln w="28574">
            <a:solidFill>
              <a:srgbClr val="A21D6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6964" rIns="0" bIns="0" rtlCol="0">
            <a:spAutoFit/>
          </a:bodyPr>
          <a:lstStyle/>
          <a:p>
            <a:pPr marL="802005">
              <a:lnSpc>
                <a:spcPct val="100000"/>
              </a:lnSpc>
            </a:pPr>
            <a:r>
              <a:rPr sz="8000" dirty="0">
                <a:solidFill>
                  <a:srgbClr val="003C5C"/>
                </a:solidFill>
              </a:rPr>
              <a:t>OUR</a:t>
            </a:r>
            <a:r>
              <a:rPr sz="8000" spc="-85" dirty="0">
                <a:solidFill>
                  <a:srgbClr val="003C5C"/>
                </a:solidFill>
              </a:rPr>
              <a:t> </a:t>
            </a:r>
            <a:r>
              <a:rPr sz="8000" dirty="0">
                <a:solidFill>
                  <a:srgbClr val="003C5C"/>
                </a:solidFill>
              </a:rPr>
              <a:t>STUDY</a:t>
            </a:r>
            <a:endParaRPr sz="8000"/>
          </a:p>
        </p:txBody>
      </p:sp>
      <p:sp>
        <p:nvSpPr>
          <p:cNvPr id="5" name="object 5"/>
          <p:cNvSpPr/>
          <p:nvPr/>
        </p:nvSpPr>
        <p:spPr>
          <a:xfrm>
            <a:off x="611187" y="2276411"/>
            <a:ext cx="3671824" cy="331317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92137" y="2257361"/>
            <a:ext cx="3710304" cy="3351529"/>
          </a:xfrm>
          <a:custGeom>
            <a:avLst/>
            <a:gdLst/>
            <a:ahLst/>
            <a:cxnLst/>
            <a:rect l="l" t="t" r="r" b="b"/>
            <a:pathLst>
              <a:path w="3710304" h="3351529">
                <a:moveTo>
                  <a:pt x="0" y="3351276"/>
                </a:moveTo>
                <a:lnTo>
                  <a:pt x="3709924" y="3351276"/>
                </a:lnTo>
                <a:lnTo>
                  <a:pt x="3709924" y="0"/>
                </a:lnTo>
                <a:lnTo>
                  <a:pt x="0" y="0"/>
                </a:lnTo>
                <a:lnTo>
                  <a:pt x="0" y="3351276"/>
                </a:lnTo>
                <a:close/>
              </a:path>
            </a:pathLst>
          </a:custGeom>
          <a:ln w="38100">
            <a:solidFill>
              <a:srgbClr val="003C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859401" y="1714436"/>
            <a:ext cx="3908425" cy="489750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593591" y="580644"/>
            <a:ext cx="5550408" cy="10957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678679" y="1403603"/>
            <a:ext cx="3214116" cy="109575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03675" y="780034"/>
            <a:ext cx="4521835" cy="165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97915" marR="5080" indent="-1085850">
              <a:lnSpc>
                <a:spcPct val="100000"/>
              </a:lnSpc>
              <a:tabLst>
                <a:tab pos="1649095" algn="l"/>
                <a:tab pos="2983865" algn="l"/>
              </a:tabLst>
            </a:pPr>
            <a:r>
              <a:rPr sz="5400" dirty="0">
                <a:solidFill>
                  <a:srgbClr val="001F5F"/>
                </a:solidFill>
              </a:rPr>
              <a:t>AIM	OF	OUR  STUDY</a:t>
            </a:r>
            <a:endParaRPr sz="5400"/>
          </a:p>
        </p:txBody>
      </p:sp>
      <p:sp>
        <p:nvSpPr>
          <p:cNvPr id="7" name="object 7"/>
          <p:cNvSpPr/>
          <p:nvPr/>
        </p:nvSpPr>
        <p:spPr>
          <a:xfrm>
            <a:off x="1013460" y="3115055"/>
            <a:ext cx="7612380" cy="739140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19655" y="3663696"/>
            <a:ext cx="6003036" cy="739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786383" y="4212335"/>
            <a:ext cx="5657088" cy="739139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39967" y="4212335"/>
            <a:ext cx="755904" cy="739139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992367" y="4212335"/>
            <a:ext cx="2863595" cy="739139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219200" y="4760976"/>
            <a:ext cx="7205472" cy="73914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845307" y="5309615"/>
            <a:ext cx="3826764" cy="73914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068567" y="5309615"/>
            <a:ext cx="729995" cy="73914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1057147" y="3249167"/>
            <a:ext cx="7366634" cy="2752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</a:pP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Echocardiographic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assessment  of </a:t>
            </a:r>
            <a:r>
              <a:rPr sz="3600" b="1" spc="-95" dirty="0">
                <a:solidFill>
                  <a:srgbClr val="6F2F9F"/>
                </a:solidFill>
                <a:latin typeface="Arial"/>
                <a:cs typeface="Arial"/>
              </a:rPr>
              <a:t>EAT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thickness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and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its  association with</a:t>
            </a:r>
            <a:r>
              <a:rPr sz="3600" b="1" spc="-4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cardio-metabolic 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risk factors </a:t>
            </a:r>
            <a:r>
              <a:rPr sz="3600" b="1" spc="-10" dirty="0">
                <a:solidFill>
                  <a:srgbClr val="6F2F9F"/>
                </a:solidFill>
                <a:latin typeface="Arial"/>
                <a:cs typeface="Arial"/>
              </a:rPr>
              <a:t>in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overweight </a:t>
            </a:r>
            <a:r>
              <a:rPr sz="3600" b="1" dirty="0">
                <a:solidFill>
                  <a:srgbClr val="6F2F9F"/>
                </a:solidFill>
                <a:latin typeface="Arial"/>
                <a:cs typeface="Arial"/>
              </a:rPr>
              <a:t>and 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obese</a:t>
            </a:r>
            <a:r>
              <a:rPr sz="3600" b="1" spc="-70" dirty="0">
                <a:solidFill>
                  <a:srgbClr val="6F2F9F"/>
                </a:solidFill>
                <a:latin typeface="Arial"/>
                <a:cs typeface="Arial"/>
              </a:rPr>
              <a:t> </a:t>
            </a:r>
            <a:r>
              <a:rPr sz="3600" b="1" spc="-5" dirty="0">
                <a:solidFill>
                  <a:srgbClr val="6F2F9F"/>
                </a:solidFill>
                <a:latin typeface="Arial"/>
                <a:cs typeface="Arial"/>
              </a:rPr>
              <a:t>children</a:t>
            </a:r>
            <a:endParaRPr sz="3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0825" y="217550"/>
            <a:ext cx="3095625" cy="266217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31775" y="198501"/>
            <a:ext cx="3133725" cy="2700655"/>
          </a:xfrm>
          <a:custGeom>
            <a:avLst/>
            <a:gdLst/>
            <a:ahLst/>
            <a:cxnLst/>
            <a:rect l="l" t="t" r="r" b="b"/>
            <a:pathLst>
              <a:path w="3133725" h="2700655">
                <a:moveTo>
                  <a:pt x="0" y="2700274"/>
                </a:moveTo>
                <a:lnTo>
                  <a:pt x="3133725" y="2700274"/>
                </a:lnTo>
                <a:lnTo>
                  <a:pt x="3133725" y="0"/>
                </a:lnTo>
                <a:lnTo>
                  <a:pt x="0" y="0"/>
                </a:lnTo>
                <a:lnTo>
                  <a:pt x="0" y="2700274"/>
                </a:lnTo>
                <a:close/>
              </a:path>
            </a:pathLst>
          </a:custGeom>
          <a:ln w="38100">
            <a:solidFill>
              <a:srgbClr val="003C5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FFFF8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0000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943855" y="80772"/>
            <a:ext cx="2862072" cy="9784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010400" y="80772"/>
            <a:ext cx="964692" cy="9784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655820" y="812291"/>
            <a:ext cx="3605783" cy="9784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466076" y="812291"/>
            <a:ext cx="964692" cy="978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317235" y="1543811"/>
            <a:ext cx="2453640" cy="9784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975347" y="1543811"/>
            <a:ext cx="964692" cy="978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453128" y="2275332"/>
            <a:ext cx="3843528" cy="9784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501128" y="2275332"/>
            <a:ext cx="964692" cy="9784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4817490" y="257302"/>
            <a:ext cx="3073400" cy="29267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</a:pPr>
            <a:r>
              <a:rPr dirty="0">
                <a:solidFill>
                  <a:srgbClr val="001F5F"/>
                </a:solidFill>
              </a:rPr>
              <a:t>STUDY  </a:t>
            </a:r>
            <a:r>
              <a:rPr spc="-5" dirty="0">
                <a:solidFill>
                  <a:srgbClr val="001F5F"/>
                </a:solidFill>
              </a:rPr>
              <a:t>GROUPS  </a:t>
            </a:r>
            <a:r>
              <a:rPr dirty="0">
                <a:solidFill>
                  <a:srgbClr val="001F5F"/>
                </a:solidFill>
              </a:rPr>
              <a:t>AND  </a:t>
            </a:r>
            <a:r>
              <a:rPr spc="-5" dirty="0">
                <a:solidFill>
                  <a:srgbClr val="001F5F"/>
                </a:solidFill>
              </a:rPr>
              <a:t>METHODS</a:t>
            </a:r>
          </a:p>
        </p:txBody>
      </p:sp>
      <p:sp>
        <p:nvSpPr>
          <p:cNvPr id="13" name="object 13"/>
          <p:cNvSpPr/>
          <p:nvPr/>
        </p:nvSpPr>
        <p:spPr>
          <a:xfrm>
            <a:off x="265175" y="3288791"/>
            <a:ext cx="3960876" cy="58216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750564" y="3288791"/>
            <a:ext cx="475488" cy="58216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750564" y="3288791"/>
            <a:ext cx="670560" cy="582167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945635" y="3288791"/>
            <a:ext cx="4773168" cy="582167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608076" y="3715511"/>
            <a:ext cx="7743444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08076" y="4142232"/>
            <a:ext cx="8051292" cy="5821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608076" y="4568952"/>
            <a:ext cx="7760208" cy="5821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08076" y="4995671"/>
            <a:ext cx="8272272" cy="58216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08076" y="5422391"/>
            <a:ext cx="5503164" cy="58216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08076" y="5849111"/>
            <a:ext cx="3308604" cy="582168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3441191" y="5849111"/>
            <a:ext cx="574548" cy="582168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74065" y="3394709"/>
            <a:ext cx="8060690" cy="2987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5080" indent="-342900">
              <a:lnSpc>
                <a:spcPct val="100000"/>
              </a:lnSpc>
            </a:pP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In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25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(mean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age 13.0 </a:t>
            </a:r>
            <a:r>
              <a:rPr sz="2800" spc="-355" dirty="0">
                <a:solidFill>
                  <a:srgbClr val="6F2F9F"/>
                </a:solidFill>
                <a:latin typeface="Arial"/>
                <a:cs typeface="Arial"/>
              </a:rPr>
              <a:t>±2.3)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overweight and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obese  subjects and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24 lean controls,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blood pressure  (BP), waist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circumference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(WC),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fasting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plasma 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glucose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and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insulin, lipids,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uric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acid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(UA),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and 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hepatic enzymes were measured. </a:t>
            </a:r>
            <a:r>
              <a:rPr sz="2800" spc="-10" dirty="0">
                <a:solidFill>
                  <a:srgbClr val="6F2F9F"/>
                </a:solidFill>
                <a:latin typeface="Arial"/>
                <a:cs typeface="Arial"/>
              </a:rPr>
              <a:t>EAT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thickness  was measured by </a:t>
            </a:r>
            <a:r>
              <a:rPr sz="2800" dirty="0">
                <a:solidFill>
                  <a:srgbClr val="6F2F9F"/>
                </a:solidFill>
                <a:latin typeface="Arial"/>
                <a:cs typeface="Arial"/>
              </a:rPr>
              <a:t>transthoracic  </a:t>
            </a:r>
            <a:r>
              <a:rPr sz="2800" spc="-5" dirty="0">
                <a:solidFill>
                  <a:srgbClr val="6F2F9F"/>
                </a:solidFill>
                <a:latin typeface="Arial"/>
                <a:cs typeface="Arial"/>
              </a:rPr>
              <a:t>echocardiography</a:t>
            </a:r>
            <a:endParaRPr sz="2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50825" y="168147"/>
            <a:ext cx="4140200" cy="3240151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445889" y="4313554"/>
            <a:ext cx="4224020" cy="1101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7200" b="1" spc="-5" dirty="0">
                <a:solidFill>
                  <a:srgbClr val="800000"/>
                </a:solidFill>
                <a:latin typeface="Arial"/>
                <a:cs typeface="Arial"/>
              </a:rPr>
              <a:t>RESU</a:t>
            </a:r>
            <a:r>
              <a:rPr sz="7200" b="1" spc="-550" dirty="0">
                <a:solidFill>
                  <a:srgbClr val="800000"/>
                </a:solidFill>
                <a:latin typeface="Arial"/>
                <a:cs typeface="Arial"/>
              </a:rPr>
              <a:t>L</a:t>
            </a:r>
            <a:r>
              <a:rPr sz="7200" b="1" dirty="0">
                <a:solidFill>
                  <a:srgbClr val="800000"/>
                </a:solidFill>
                <a:latin typeface="Arial"/>
                <a:cs typeface="Arial"/>
              </a:rPr>
              <a:t>TS</a:t>
            </a:r>
            <a:endParaRPr sz="7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3F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1E5C3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98487" y="1735137"/>
            <a:ext cx="3169285" cy="1007744"/>
          </a:xfrm>
          <a:custGeom>
            <a:avLst/>
            <a:gdLst/>
            <a:ahLst/>
            <a:cxnLst/>
            <a:rect l="l" t="t" r="r" b="b"/>
            <a:pathLst>
              <a:path w="3169285" h="1007744">
                <a:moveTo>
                  <a:pt x="0" y="1007681"/>
                </a:moveTo>
                <a:lnTo>
                  <a:pt x="3168904" y="1007681"/>
                </a:lnTo>
                <a:lnTo>
                  <a:pt x="3168904" y="0"/>
                </a:lnTo>
                <a:lnTo>
                  <a:pt x="0" y="0"/>
                </a:lnTo>
                <a:lnTo>
                  <a:pt x="0" y="1007681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3767328" y="1735137"/>
            <a:ext cx="1584960" cy="1007744"/>
          </a:xfrm>
          <a:custGeom>
            <a:avLst/>
            <a:gdLst/>
            <a:ahLst/>
            <a:cxnLst/>
            <a:rect l="l" t="t" r="r" b="b"/>
            <a:pathLst>
              <a:path w="1584960" h="1007744">
                <a:moveTo>
                  <a:pt x="0" y="1007681"/>
                </a:moveTo>
                <a:lnTo>
                  <a:pt x="1584452" y="1007681"/>
                </a:lnTo>
                <a:lnTo>
                  <a:pt x="1584452" y="0"/>
                </a:lnTo>
                <a:lnTo>
                  <a:pt x="0" y="0"/>
                </a:lnTo>
                <a:lnTo>
                  <a:pt x="0" y="1007681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351779" y="1735137"/>
            <a:ext cx="1968500" cy="1007744"/>
          </a:xfrm>
          <a:custGeom>
            <a:avLst/>
            <a:gdLst/>
            <a:ahLst/>
            <a:cxnLst/>
            <a:rect l="l" t="t" r="r" b="b"/>
            <a:pathLst>
              <a:path w="1968500" h="1007744">
                <a:moveTo>
                  <a:pt x="0" y="1007681"/>
                </a:moveTo>
                <a:lnTo>
                  <a:pt x="1968500" y="1007681"/>
                </a:lnTo>
                <a:lnTo>
                  <a:pt x="1968500" y="0"/>
                </a:lnTo>
                <a:lnTo>
                  <a:pt x="0" y="0"/>
                </a:lnTo>
                <a:lnTo>
                  <a:pt x="0" y="1007681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20280" y="1735137"/>
            <a:ext cx="1368425" cy="1007744"/>
          </a:xfrm>
          <a:custGeom>
            <a:avLst/>
            <a:gdLst/>
            <a:ahLst/>
            <a:cxnLst/>
            <a:rect l="l" t="t" r="r" b="b"/>
            <a:pathLst>
              <a:path w="1368425" h="1007744">
                <a:moveTo>
                  <a:pt x="0" y="1007681"/>
                </a:moveTo>
                <a:lnTo>
                  <a:pt x="1368171" y="1007681"/>
                </a:lnTo>
                <a:lnTo>
                  <a:pt x="1368171" y="0"/>
                </a:lnTo>
                <a:lnTo>
                  <a:pt x="0" y="0"/>
                </a:lnTo>
                <a:lnTo>
                  <a:pt x="0" y="1007681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98487" y="2742806"/>
            <a:ext cx="3169285" cy="396875"/>
          </a:xfrm>
          <a:custGeom>
            <a:avLst/>
            <a:gdLst/>
            <a:ahLst/>
            <a:cxnLst/>
            <a:rect l="l" t="t" r="r" b="b"/>
            <a:pathLst>
              <a:path w="3169285" h="396875">
                <a:moveTo>
                  <a:pt x="0" y="396252"/>
                </a:moveTo>
                <a:lnTo>
                  <a:pt x="3168904" y="396252"/>
                </a:lnTo>
                <a:lnTo>
                  <a:pt x="3168904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767328" y="2742806"/>
            <a:ext cx="1584960" cy="396875"/>
          </a:xfrm>
          <a:custGeom>
            <a:avLst/>
            <a:gdLst/>
            <a:ahLst/>
            <a:cxnLst/>
            <a:rect l="l" t="t" r="r" b="b"/>
            <a:pathLst>
              <a:path w="1584960" h="396875">
                <a:moveTo>
                  <a:pt x="0" y="396252"/>
                </a:moveTo>
                <a:lnTo>
                  <a:pt x="1584452" y="396252"/>
                </a:lnTo>
                <a:lnTo>
                  <a:pt x="1584452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351779" y="2742806"/>
            <a:ext cx="1968500" cy="396875"/>
          </a:xfrm>
          <a:custGeom>
            <a:avLst/>
            <a:gdLst/>
            <a:ahLst/>
            <a:cxnLst/>
            <a:rect l="l" t="t" r="r" b="b"/>
            <a:pathLst>
              <a:path w="1968500" h="396875">
                <a:moveTo>
                  <a:pt x="0" y="396252"/>
                </a:moveTo>
                <a:lnTo>
                  <a:pt x="1968500" y="396252"/>
                </a:lnTo>
                <a:lnTo>
                  <a:pt x="1968500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320280" y="2742806"/>
            <a:ext cx="1368425" cy="396875"/>
          </a:xfrm>
          <a:custGeom>
            <a:avLst/>
            <a:gdLst/>
            <a:ahLst/>
            <a:cxnLst/>
            <a:rect l="l" t="t" r="r" b="b"/>
            <a:pathLst>
              <a:path w="1368425" h="396875">
                <a:moveTo>
                  <a:pt x="0" y="396252"/>
                </a:moveTo>
                <a:lnTo>
                  <a:pt x="1368171" y="396252"/>
                </a:lnTo>
                <a:lnTo>
                  <a:pt x="1368171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98487" y="3139046"/>
            <a:ext cx="3169285" cy="396875"/>
          </a:xfrm>
          <a:custGeom>
            <a:avLst/>
            <a:gdLst/>
            <a:ahLst/>
            <a:cxnLst/>
            <a:rect l="l" t="t" r="r" b="b"/>
            <a:pathLst>
              <a:path w="3169285" h="396875">
                <a:moveTo>
                  <a:pt x="0" y="396252"/>
                </a:moveTo>
                <a:lnTo>
                  <a:pt x="3168904" y="396252"/>
                </a:lnTo>
                <a:lnTo>
                  <a:pt x="3168904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767328" y="3139046"/>
            <a:ext cx="1584960" cy="396875"/>
          </a:xfrm>
          <a:custGeom>
            <a:avLst/>
            <a:gdLst/>
            <a:ahLst/>
            <a:cxnLst/>
            <a:rect l="l" t="t" r="r" b="b"/>
            <a:pathLst>
              <a:path w="1584960" h="396875">
                <a:moveTo>
                  <a:pt x="0" y="396252"/>
                </a:moveTo>
                <a:lnTo>
                  <a:pt x="1584452" y="396252"/>
                </a:lnTo>
                <a:lnTo>
                  <a:pt x="1584452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351779" y="3139046"/>
            <a:ext cx="1968500" cy="396875"/>
          </a:xfrm>
          <a:custGeom>
            <a:avLst/>
            <a:gdLst/>
            <a:ahLst/>
            <a:cxnLst/>
            <a:rect l="l" t="t" r="r" b="b"/>
            <a:pathLst>
              <a:path w="1968500" h="396875">
                <a:moveTo>
                  <a:pt x="0" y="396252"/>
                </a:moveTo>
                <a:lnTo>
                  <a:pt x="1968500" y="396252"/>
                </a:lnTo>
                <a:lnTo>
                  <a:pt x="1968500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320280" y="3139046"/>
            <a:ext cx="1368425" cy="396875"/>
          </a:xfrm>
          <a:custGeom>
            <a:avLst/>
            <a:gdLst/>
            <a:ahLst/>
            <a:cxnLst/>
            <a:rect l="l" t="t" r="r" b="b"/>
            <a:pathLst>
              <a:path w="1368425" h="396875">
                <a:moveTo>
                  <a:pt x="0" y="396252"/>
                </a:moveTo>
                <a:lnTo>
                  <a:pt x="1368171" y="396252"/>
                </a:lnTo>
                <a:lnTo>
                  <a:pt x="1368171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98487" y="3535286"/>
            <a:ext cx="3169285" cy="396875"/>
          </a:xfrm>
          <a:custGeom>
            <a:avLst/>
            <a:gdLst/>
            <a:ahLst/>
            <a:cxnLst/>
            <a:rect l="l" t="t" r="r" b="b"/>
            <a:pathLst>
              <a:path w="3169285" h="396875">
                <a:moveTo>
                  <a:pt x="0" y="396252"/>
                </a:moveTo>
                <a:lnTo>
                  <a:pt x="3168904" y="396252"/>
                </a:lnTo>
                <a:lnTo>
                  <a:pt x="3168904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767328" y="3535286"/>
            <a:ext cx="1584960" cy="396875"/>
          </a:xfrm>
          <a:custGeom>
            <a:avLst/>
            <a:gdLst/>
            <a:ahLst/>
            <a:cxnLst/>
            <a:rect l="l" t="t" r="r" b="b"/>
            <a:pathLst>
              <a:path w="1584960" h="396875">
                <a:moveTo>
                  <a:pt x="0" y="396252"/>
                </a:moveTo>
                <a:lnTo>
                  <a:pt x="1584452" y="396252"/>
                </a:lnTo>
                <a:lnTo>
                  <a:pt x="1584452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351779" y="3535286"/>
            <a:ext cx="1968500" cy="396875"/>
          </a:xfrm>
          <a:custGeom>
            <a:avLst/>
            <a:gdLst/>
            <a:ahLst/>
            <a:cxnLst/>
            <a:rect l="l" t="t" r="r" b="b"/>
            <a:pathLst>
              <a:path w="1968500" h="396875">
                <a:moveTo>
                  <a:pt x="0" y="396252"/>
                </a:moveTo>
                <a:lnTo>
                  <a:pt x="1968500" y="396252"/>
                </a:lnTo>
                <a:lnTo>
                  <a:pt x="1968500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20280" y="3535286"/>
            <a:ext cx="1368425" cy="396875"/>
          </a:xfrm>
          <a:custGeom>
            <a:avLst/>
            <a:gdLst/>
            <a:ahLst/>
            <a:cxnLst/>
            <a:rect l="l" t="t" r="r" b="b"/>
            <a:pathLst>
              <a:path w="1368425" h="396875">
                <a:moveTo>
                  <a:pt x="0" y="396252"/>
                </a:moveTo>
                <a:lnTo>
                  <a:pt x="1368171" y="396252"/>
                </a:lnTo>
                <a:lnTo>
                  <a:pt x="1368171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98487" y="3931526"/>
            <a:ext cx="3169285" cy="396240"/>
          </a:xfrm>
          <a:custGeom>
            <a:avLst/>
            <a:gdLst/>
            <a:ahLst/>
            <a:cxnLst/>
            <a:rect l="l" t="t" r="r" b="b"/>
            <a:pathLst>
              <a:path w="3169285" h="396239">
                <a:moveTo>
                  <a:pt x="0" y="396252"/>
                </a:moveTo>
                <a:lnTo>
                  <a:pt x="3168904" y="396252"/>
                </a:lnTo>
                <a:lnTo>
                  <a:pt x="3168904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767328" y="3931526"/>
            <a:ext cx="1584960" cy="396240"/>
          </a:xfrm>
          <a:custGeom>
            <a:avLst/>
            <a:gdLst/>
            <a:ahLst/>
            <a:cxnLst/>
            <a:rect l="l" t="t" r="r" b="b"/>
            <a:pathLst>
              <a:path w="1584960" h="396239">
                <a:moveTo>
                  <a:pt x="0" y="396252"/>
                </a:moveTo>
                <a:lnTo>
                  <a:pt x="1584452" y="396252"/>
                </a:lnTo>
                <a:lnTo>
                  <a:pt x="1584452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351779" y="3931526"/>
            <a:ext cx="1968500" cy="396240"/>
          </a:xfrm>
          <a:custGeom>
            <a:avLst/>
            <a:gdLst/>
            <a:ahLst/>
            <a:cxnLst/>
            <a:rect l="l" t="t" r="r" b="b"/>
            <a:pathLst>
              <a:path w="1968500" h="396239">
                <a:moveTo>
                  <a:pt x="0" y="396252"/>
                </a:moveTo>
                <a:lnTo>
                  <a:pt x="1968500" y="396252"/>
                </a:lnTo>
                <a:lnTo>
                  <a:pt x="1968500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20280" y="3931526"/>
            <a:ext cx="1368425" cy="396240"/>
          </a:xfrm>
          <a:custGeom>
            <a:avLst/>
            <a:gdLst/>
            <a:ahLst/>
            <a:cxnLst/>
            <a:rect l="l" t="t" r="r" b="b"/>
            <a:pathLst>
              <a:path w="1368425" h="396239">
                <a:moveTo>
                  <a:pt x="0" y="396252"/>
                </a:moveTo>
                <a:lnTo>
                  <a:pt x="1368171" y="396252"/>
                </a:lnTo>
                <a:lnTo>
                  <a:pt x="1368171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98487" y="4327766"/>
            <a:ext cx="3169285" cy="396240"/>
          </a:xfrm>
          <a:custGeom>
            <a:avLst/>
            <a:gdLst/>
            <a:ahLst/>
            <a:cxnLst/>
            <a:rect l="l" t="t" r="r" b="b"/>
            <a:pathLst>
              <a:path w="3169285" h="396239">
                <a:moveTo>
                  <a:pt x="0" y="396252"/>
                </a:moveTo>
                <a:lnTo>
                  <a:pt x="3168904" y="396252"/>
                </a:lnTo>
                <a:lnTo>
                  <a:pt x="3168904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767328" y="4327766"/>
            <a:ext cx="1584960" cy="396240"/>
          </a:xfrm>
          <a:custGeom>
            <a:avLst/>
            <a:gdLst/>
            <a:ahLst/>
            <a:cxnLst/>
            <a:rect l="l" t="t" r="r" b="b"/>
            <a:pathLst>
              <a:path w="1584960" h="396239">
                <a:moveTo>
                  <a:pt x="0" y="396252"/>
                </a:moveTo>
                <a:lnTo>
                  <a:pt x="1584452" y="396252"/>
                </a:lnTo>
                <a:lnTo>
                  <a:pt x="1584452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351779" y="4327766"/>
            <a:ext cx="1968500" cy="396240"/>
          </a:xfrm>
          <a:custGeom>
            <a:avLst/>
            <a:gdLst/>
            <a:ahLst/>
            <a:cxnLst/>
            <a:rect l="l" t="t" r="r" b="b"/>
            <a:pathLst>
              <a:path w="1968500" h="396239">
                <a:moveTo>
                  <a:pt x="0" y="396252"/>
                </a:moveTo>
                <a:lnTo>
                  <a:pt x="1968500" y="396252"/>
                </a:lnTo>
                <a:lnTo>
                  <a:pt x="1968500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20280" y="4327766"/>
            <a:ext cx="1368425" cy="396240"/>
          </a:xfrm>
          <a:custGeom>
            <a:avLst/>
            <a:gdLst/>
            <a:ahLst/>
            <a:cxnLst/>
            <a:rect l="l" t="t" r="r" b="b"/>
            <a:pathLst>
              <a:path w="1368425" h="396239">
                <a:moveTo>
                  <a:pt x="0" y="396252"/>
                </a:moveTo>
                <a:lnTo>
                  <a:pt x="1368171" y="396252"/>
                </a:lnTo>
                <a:lnTo>
                  <a:pt x="1368171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8487" y="4724006"/>
            <a:ext cx="3169285" cy="396240"/>
          </a:xfrm>
          <a:custGeom>
            <a:avLst/>
            <a:gdLst/>
            <a:ahLst/>
            <a:cxnLst/>
            <a:rect l="l" t="t" r="r" b="b"/>
            <a:pathLst>
              <a:path w="3169285" h="396239">
                <a:moveTo>
                  <a:pt x="0" y="396252"/>
                </a:moveTo>
                <a:lnTo>
                  <a:pt x="3168904" y="396252"/>
                </a:lnTo>
                <a:lnTo>
                  <a:pt x="3168904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67328" y="4724006"/>
            <a:ext cx="1584960" cy="396240"/>
          </a:xfrm>
          <a:custGeom>
            <a:avLst/>
            <a:gdLst/>
            <a:ahLst/>
            <a:cxnLst/>
            <a:rect l="l" t="t" r="r" b="b"/>
            <a:pathLst>
              <a:path w="1584960" h="396239">
                <a:moveTo>
                  <a:pt x="0" y="396252"/>
                </a:moveTo>
                <a:lnTo>
                  <a:pt x="1584452" y="396252"/>
                </a:lnTo>
                <a:lnTo>
                  <a:pt x="1584452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351779" y="4724006"/>
            <a:ext cx="1968500" cy="396240"/>
          </a:xfrm>
          <a:custGeom>
            <a:avLst/>
            <a:gdLst/>
            <a:ahLst/>
            <a:cxnLst/>
            <a:rect l="l" t="t" r="r" b="b"/>
            <a:pathLst>
              <a:path w="1968500" h="396239">
                <a:moveTo>
                  <a:pt x="0" y="396252"/>
                </a:moveTo>
                <a:lnTo>
                  <a:pt x="1968500" y="396252"/>
                </a:lnTo>
                <a:lnTo>
                  <a:pt x="1968500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20280" y="4724006"/>
            <a:ext cx="1368425" cy="396240"/>
          </a:xfrm>
          <a:custGeom>
            <a:avLst/>
            <a:gdLst/>
            <a:ahLst/>
            <a:cxnLst/>
            <a:rect l="l" t="t" r="r" b="b"/>
            <a:pathLst>
              <a:path w="1368425" h="396239">
                <a:moveTo>
                  <a:pt x="0" y="396252"/>
                </a:moveTo>
                <a:lnTo>
                  <a:pt x="1368171" y="396252"/>
                </a:lnTo>
                <a:lnTo>
                  <a:pt x="1368171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98487" y="5120373"/>
            <a:ext cx="3169285" cy="396240"/>
          </a:xfrm>
          <a:custGeom>
            <a:avLst/>
            <a:gdLst/>
            <a:ahLst/>
            <a:cxnLst/>
            <a:rect l="l" t="t" r="r" b="b"/>
            <a:pathLst>
              <a:path w="3169285" h="396239">
                <a:moveTo>
                  <a:pt x="0" y="396252"/>
                </a:moveTo>
                <a:lnTo>
                  <a:pt x="3168904" y="396252"/>
                </a:lnTo>
                <a:lnTo>
                  <a:pt x="3168904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767328" y="5120373"/>
            <a:ext cx="1584960" cy="396240"/>
          </a:xfrm>
          <a:custGeom>
            <a:avLst/>
            <a:gdLst/>
            <a:ahLst/>
            <a:cxnLst/>
            <a:rect l="l" t="t" r="r" b="b"/>
            <a:pathLst>
              <a:path w="1584960" h="396239">
                <a:moveTo>
                  <a:pt x="0" y="396252"/>
                </a:moveTo>
                <a:lnTo>
                  <a:pt x="1584452" y="396252"/>
                </a:lnTo>
                <a:lnTo>
                  <a:pt x="1584452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351779" y="5120373"/>
            <a:ext cx="1968500" cy="396240"/>
          </a:xfrm>
          <a:custGeom>
            <a:avLst/>
            <a:gdLst/>
            <a:ahLst/>
            <a:cxnLst/>
            <a:rect l="l" t="t" r="r" b="b"/>
            <a:pathLst>
              <a:path w="1968500" h="396239">
                <a:moveTo>
                  <a:pt x="0" y="396252"/>
                </a:moveTo>
                <a:lnTo>
                  <a:pt x="1968500" y="396252"/>
                </a:lnTo>
                <a:lnTo>
                  <a:pt x="1968500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20280" y="5120373"/>
            <a:ext cx="1368425" cy="396240"/>
          </a:xfrm>
          <a:custGeom>
            <a:avLst/>
            <a:gdLst/>
            <a:ahLst/>
            <a:cxnLst/>
            <a:rect l="l" t="t" r="r" b="b"/>
            <a:pathLst>
              <a:path w="1368425" h="396239">
                <a:moveTo>
                  <a:pt x="0" y="396252"/>
                </a:moveTo>
                <a:lnTo>
                  <a:pt x="1368171" y="396252"/>
                </a:lnTo>
                <a:lnTo>
                  <a:pt x="1368171" y="0"/>
                </a:lnTo>
                <a:lnTo>
                  <a:pt x="0" y="0"/>
                </a:lnTo>
                <a:lnTo>
                  <a:pt x="0" y="396252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>
            <a:spLocks noGrp="1"/>
          </p:cNvSpPr>
          <p:nvPr>
            <p:ph type="title"/>
          </p:nvPr>
        </p:nvSpPr>
        <p:spPr>
          <a:xfrm>
            <a:off x="725220" y="59690"/>
            <a:ext cx="7622540" cy="1471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</a:pPr>
            <a:r>
              <a:rPr sz="3200" dirty="0">
                <a:solidFill>
                  <a:srgbClr val="005652"/>
                </a:solidFill>
              </a:rPr>
              <a:t>The anthropometric and </a:t>
            </a:r>
            <a:r>
              <a:rPr sz="3200" spc="-5" dirty="0">
                <a:solidFill>
                  <a:srgbClr val="005652"/>
                </a:solidFill>
              </a:rPr>
              <a:t>clinical  characteristics </a:t>
            </a:r>
            <a:r>
              <a:rPr sz="3200" dirty="0">
                <a:solidFill>
                  <a:srgbClr val="005652"/>
                </a:solidFill>
              </a:rPr>
              <a:t>of the study and</a:t>
            </a:r>
            <a:r>
              <a:rPr sz="3200" spc="-145" dirty="0">
                <a:solidFill>
                  <a:srgbClr val="005652"/>
                </a:solidFill>
              </a:rPr>
              <a:t> </a:t>
            </a:r>
            <a:r>
              <a:rPr sz="3200" dirty="0">
                <a:solidFill>
                  <a:srgbClr val="005652"/>
                </a:solidFill>
              </a:rPr>
              <a:t>control  group</a:t>
            </a:r>
            <a:endParaRPr sz="3200"/>
          </a:p>
        </p:txBody>
      </p:sp>
      <p:sp>
        <p:nvSpPr>
          <p:cNvPr id="37" name="object 37"/>
          <p:cNvSpPr txBox="1"/>
          <p:nvPr/>
        </p:nvSpPr>
        <p:spPr>
          <a:xfrm>
            <a:off x="1038555" y="6134100"/>
            <a:ext cx="7211695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Schusterova, </a:t>
            </a:r>
            <a:r>
              <a:rPr sz="1800" b="1" dirty="0">
                <a:latin typeface="Arial"/>
                <a:cs typeface="Arial"/>
              </a:rPr>
              <a:t>I. </a:t>
            </a:r>
            <a:r>
              <a:rPr sz="1800" b="1" spc="-5" dirty="0">
                <a:latin typeface="Arial"/>
                <a:cs typeface="Arial"/>
              </a:rPr>
              <a:t>et al., </a:t>
            </a:r>
            <a:r>
              <a:rPr sz="1800" b="1" i="1" spc="-5" dirty="0">
                <a:latin typeface="Arial"/>
                <a:cs typeface="Arial"/>
              </a:rPr>
              <a:t>Pediatric </a:t>
            </a:r>
            <a:r>
              <a:rPr sz="1800" b="1" i="1" spc="-15" dirty="0">
                <a:latin typeface="Arial"/>
                <a:cs typeface="Arial"/>
              </a:rPr>
              <a:t>Obesity, </a:t>
            </a:r>
            <a:r>
              <a:rPr sz="1800" b="1" spc="-35" dirty="0">
                <a:latin typeface="Arial"/>
                <a:cs typeface="Arial"/>
              </a:rPr>
              <a:t>Vol. </a:t>
            </a:r>
            <a:r>
              <a:rPr sz="1800" b="1" spc="-5" dirty="0">
                <a:latin typeface="Arial"/>
                <a:cs typeface="Arial"/>
              </a:rPr>
              <a:t>9, </a:t>
            </a:r>
            <a:r>
              <a:rPr sz="1800" b="1" dirty="0">
                <a:latin typeface="Arial"/>
                <a:cs typeface="Arial"/>
              </a:rPr>
              <a:t>no. </a:t>
            </a:r>
            <a:r>
              <a:rPr sz="1800" b="1" spc="-5" dirty="0">
                <a:latin typeface="Arial"/>
                <a:cs typeface="Arial"/>
              </a:rPr>
              <a:t>1, </a:t>
            </a:r>
            <a:r>
              <a:rPr sz="1800" b="1" dirty="0">
                <a:latin typeface="Arial"/>
                <a:cs typeface="Arial"/>
              </a:rPr>
              <a:t>p. </a:t>
            </a:r>
            <a:r>
              <a:rPr sz="1800" b="1" spc="-10" dirty="0">
                <a:latin typeface="Arial"/>
                <a:cs typeface="Arial"/>
              </a:rPr>
              <a:t>63-70.</a:t>
            </a:r>
            <a:r>
              <a:rPr sz="1800" b="1" spc="19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2014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38" name="object 38"/>
          <p:cNvGraphicFramePr>
            <a:graphicFrameLocks noGrp="1"/>
          </p:cNvGraphicFramePr>
          <p:nvPr/>
        </p:nvGraphicFramePr>
        <p:xfrm>
          <a:off x="595210" y="1728851"/>
          <a:ext cx="8109584" cy="380111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159417"/>
                <a:gridCol w="1584452"/>
                <a:gridCol w="1968499"/>
                <a:gridCol w="1358703"/>
              </a:tblGrid>
              <a:tr h="985647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R="7620" algn="ctr">
                        <a:lnSpc>
                          <a:spcPct val="100000"/>
                        </a:lnSpc>
                      </a:pPr>
                      <a:r>
                        <a:rPr sz="2000" b="1" spc="-20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Variables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6642">
                      <a:solidFill>
                        <a:srgbClr val="005A57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254000" marR="141605" indent="-104139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Over</a:t>
                      </a:r>
                      <a:r>
                        <a:rPr sz="2000" b="1" spc="-10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w</a:t>
                      </a: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e</a:t>
                      </a:r>
                      <a:r>
                        <a:rPr sz="2000" b="1" spc="-10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g</a:t>
                      </a:r>
                      <a:r>
                        <a:rPr sz="2000" b="1" spc="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h</a:t>
                      </a: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t  and</a:t>
                      </a:r>
                      <a:r>
                        <a:rPr sz="2000" b="1" spc="-114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obese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6642">
                      <a:solidFill>
                        <a:srgbClr val="005A57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618490" marR="254635" indent="-356870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Normal</a:t>
                      </a:r>
                      <a:r>
                        <a:rPr sz="2000" b="1" spc="-10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body  </a:t>
                      </a:r>
                      <a:r>
                        <a:rPr sz="2000" b="1" spc="-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weight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56642">
                      <a:solidFill>
                        <a:srgbClr val="005A57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8"/>
                        </a:spcBef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17780" algn="ctr">
                        <a:lnSpc>
                          <a:spcPct val="100000"/>
                        </a:lnSpc>
                      </a:pP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p-value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5A57"/>
                      </a:solidFill>
                      <a:prstDash val="solid"/>
                    </a:lnR>
                    <a:lnT w="56642">
                      <a:solidFill>
                        <a:srgbClr val="005A57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Body </a:t>
                      </a:r>
                      <a:r>
                        <a:rPr sz="20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weight</a:t>
                      </a:r>
                      <a:r>
                        <a:rPr sz="2000" b="1" spc="-8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(kg)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72.3 ±</a:t>
                      </a:r>
                      <a:r>
                        <a:rPr sz="2000" b="1" spc="-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19.6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50.5 ±</a:t>
                      </a:r>
                      <a:r>
                        <a:rPr sz="2000" b="1" spc="-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14.3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BMI</a:t>
                      </a:r>
                      <a:r>
                        <a:rPr sz="2000" b="1" spc="-8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(kg/m</a:t>
                      </a:r>
                      <a:r>
                        <a:rPr sz="1950" b="1" baseline="2564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27.4 ±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3.5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18.8 ±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3.1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BMI</a:t>
                      </a:r>
                      <a:r>
                        <a:rPr sz="2000" b="1" spc="-100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percentile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94.3 ±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3.5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36.2 ±</a:t>
                      </a:r>
                      <a:r>
                        <a:rPr sz="2000" b="1" spc="-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2.83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BMI</a:t>
                      </a:r>
                      <a:r>
                        <a:rPr sz="2000" b="1" spc="-8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10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Z-score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-0.38</a:t>
                      </a:r>
                      <a:r>
                        <a:rPr sz="2000" b="1" spc="-6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±1.014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2.09 ±</a:t>
                      </a:r>
                      <a:r>
                        <a:rPr sz="2000" b="1" spc="-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0.51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Systolic </a:t>
                      </a:r>
                      <a:r>
                        <a:rPr sz="20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BP</a:t>
                      </a:r>
                      <a:r>
                        <a:rPr sz="2000" b="1" spc="-23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(mmHg)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133.4 ±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16.4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120.3 ±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17.4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Diastolic BP</a:t>
                      </a:r>
                      <a:r>
                        <a:rPr sz="2000" b="1" spc="-24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(mmHg)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80.3 ±</a:t>
                      </a:r>
                      <a:r>
                        <a:rPr sz="2000" b="1" spc="-9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3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11.5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69.7 ±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7.4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397002">
                <a:tc>
                  <a:txBody>
                    <a:bodyPr/>
                    <a:lstStyle/>
                    <a:p>
                      <a:pPr marL="6921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spc="-2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Waist </a:t>
                      </a:r>
                      <a:r>
                        <a:rPr sz="20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circumference</a:t>
                      </a:r>
                      <a:r>
                        <a:rPr sz="2000" b="1" spc="-15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(cm)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5400">
                      <a:solidFill>
                        <a:srgbClr val="005A57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95.5 ±</a:t>
                      </a:r>
                      <a:r>
                        <a:rPr sz="2000" b="1" spc="-8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12.6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5400">
                      <a:solidFill>
                        <a:srgbClr val="005A57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73.1 ±</a:t>
                      </a:r>
                      <a:r>
                        <a:rPr sz="20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8.8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5400">
                      <a:solidFill>
                        <a:srgbClr val="005A57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20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25400">
                      <a:solidFill>
                        <a:srgbClr val="005A57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</a:tbl>
          </a:graphicData>
        </a:graphic>
      </p:graphicFrame>
      <p:sp>
        <p:nvSpPr>
          <p:cNvPr id="39" name="object 39"/>
          <p:cNvSpPr/>
          <p:nvPr/>
        </p:nvSpPr>
        <p:spPr>
          <a:xfrm>
            <a:off x="1217675" y="0"/>
            <a:ext cx="6781800" cy="60197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484631" y="428244"/>
            <a:ext cx="8244840" cy="6614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706367" y="915924"/>
            <a:ext cx="1691639" cy="6614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858511" y="915924"/>
            <a:ext cx="652272" cy="6614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906780" y="6062471"/>
            <a:ext cx="1679448" cy="382523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72283" y="6062471"/>
            <a:ext cx="635507" cy="382523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93848" y="6062471"/>
            <a:ext cx="516636" cy="382523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796539" y="6062471"/>
            <a:ext cx="377951" cy="3825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860548" y="6062471"/>
            <a:ext cx="632460" cy="382523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179064" y="6062471"/>
            <a:ext cx="376427" cy="382523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41548" y="6062471"/>
            <a:ext cx="2299716" cy="382523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227320" y="6062471"/>
            <a:ext cx="653796" cy="382523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567171" y="6062471"/>
            <a:ext cx="1874520" cy="3825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27747" y="6062471"/>
            <a:ext cx="390144" cy="3825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203947" y="6062471"/>
            <a:ext cx="694944" cy="382523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584947" y="6062471"/>
            <a:ext cx="693420" cy="382523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964423" y="6062471"/>
            <a:ext cx="440435" cy="382523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8090916" y="6062471"/>
            <a:ext cx="377951" cy="382523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93776" y="1655064"/>
            <a:ext cx="8299704" cy="398068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3F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00CC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633983" y="59435"/>
            <a:ext cx="6694932" cy="66141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6789419" y="59435"/>
            <a:ext cx="650748" cy="66141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00671" y="59435"/>
            <a:ext cx="1754124" cy="66141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987295" y="547116"/>
            <a:ext cx="5204459" cy="6614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652259" y="547116"/>
            <a:ext cx="652272" cy="6614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9446" rIns="0" bIns="0" rtlCol="0">
            <a:spAutoFit/>
          </a:bodyPr>
          <a:lstStyle/>
          <a:p>
            <a:pPr marL="1461770" marR="5080" indent="-1353820">
              <a:lnSpc>
                <a:spcPct val="100000"/>
              </a:lnSpc>
            </a:pPr>
            <a:r>
              <a:rPr sz="3200" dirty="0">
                <a:solidFill>
                  <a:srgbClr val="005652"/>
                </a:solidFill>
              </a:rPr>
              <a:t>The </a:t>
            </a:r>
            <a:r>
              <a:rPr sz="3200" spc="-5" dirty="0">
                <a:solidFill>
                  <a:srgbClr val="005652"/>
                </a:solidFill>
              </a:rPr>
              <a:t>biochemical characteristics </a:t>
            </a:r>
            <a:r>
              <a:rPr sz="3200" dirty="0">
                <a:solidFill>
                  <a:srgbClr val="005652"/>
                </a:solidFill>
              </a:rPr>
              <a:t>of</a:t>
            </a:r>
            <a:r>
              <a:rPr sz="3200" spc="-80" dirty="0">
                <a:solidFill>
                  <a:srgbClr val="005652"/>
                </a:solidFill>
              </a:rPr>
              <a:t> </a:t>
            </a:r>
            <a:r>
              <a:rPr sz="3200" dirty="0">
                <a:solidFill>
                  <a:srgbClr val="005652"/>
                </a:solidFill>
              </a:rPr>
              <a:t>the  study and control</a:t>
            </a:r>
            <a:r>
              <a:rPr sz="3200" spc="-170" dirty="0">
                <a:solidFill>
                  <a:srgbClr val="005652"/>
                </a:solidFill>
              </a:rPr>
              <a:t> </a:t>
            </a:r>
            <a:r>
              <a:rPr sz="3200" dirty="0">
                <a:solidFill>
                  <a:srgbClr val="005652"/>
                </a:solidFill>
              </a:rPr>
              <a:t>group</a:t>
            </a:r>
            <a:endParaRPr sz="3200"/>
          </a:p>
        </p:txBody>
      </p:sp>
      <p:sp>
        <p:nvSpPr>
          <p:cNvPr id="10" name="object 10"/>
          <p:cNvSpPr/>
          <p:nvPr/>
        </p:nvSpPr>
        <p:spPr>
          <a:xfrm>
            <a:off x="804672" y="6207252"/>
            <a:ext cx="1679448" cy="382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70176" y="6207252"/>
            <a:ext cx="635507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491739" y="6207252"/>
            <a:ext cx="516636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694432" y="6207252"/>
            <a:ext cx="377951" cy="382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758439" y="6207252"/>
            <a:ext cx="632460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076955" y="6207252"/>
            <a:ext cx="376428" cy="3825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39439" y="6207252"/>
            <a:ext cx="2299716" cy="3825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125211" y="6207252"/>
            <a:ext cx="653796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65064" y="6207252"/>
            <a:ext cx="1874519" cy="3825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025640" y="6207252"/>
            <a:ext cx="390144" cy="3825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101840" y="6207252"/>
            <a:ext cx="694944" cy="3825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482840" y="6207252"/>
            <a:ext cx="693420" cy="3825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862316" y="6207252"/>
            <a:ext cx="440435" cy="382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988807" y="6207252"/>
            <a:ext cx="377951" cy="382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36752" y="6278575"/>
            <a:ext cx="721233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10" dirty="0">
                <a:latin typeface="Arial"/>
                <a:cs typeface="Arial"/>
              </a:rPr>
              <a:t>Schusterova, </a:t>
            </a:r>
            <a:r>
              <a:rPr sz="1800" b="1" dirty="0">
                <a:latin typeface="Arial"/>
                <a:cs typeface="Arial"/>
              </a:rPr>
              <a:t>I. </a:t>
            </a:r>
            <a:r>
              <a:rPr sz="1800" b="1" spc="-5" dirty="0">
                <a:latin typeface="Arial"/>
                <a:cs typeface="Arial"/>
              </a:rPr>
              <a:t>et al., </a:t>
            </a:r>
            <a:r>
              <a:rPr sz="1800" b="1" i="1" spc="-5" dirty="0">
                <a:latin typeface="Arial"/>
                <a:cs typeface="Arial"/>
              </a:rPr>
              <a:t>Pediatric </a:t>
            </a:r>
            <a:r>
              <a:rPr sz="1800" b="1" i="1" spc="-15" dirty="0">
                <a:latin typeface="Arial"/>
                <a:cs typeface="Arial"/>
              </a:rPr>
              <a:t>Obesity, </a:t>
            </a:r>
            <a:r>
              <a:rPr sz="1800" b="1" spc="-35" dirty="0">
                <a:latin typeface="Arial"/>
                <a:cs typeface="Arial"/>
              </a:rPr>
              <a:t>Vol. </a:t>
            </a:r>
            <a:r>
              <a:rPr sz="1800" b="1" spc="-5" dirty="0">
                <a:latin typeface="Arial"/>
                <a:cs typeface="Arial"/>
              </a:rPr>
              <a:t>9, </a:t>
            </a:r>
            <a:r>
              <a:rPr sz="1800" b="1" dirty="0">
                <a:latin typeface="Arial"/>
                <a:cs typeface="Arial"/>
              </a:rPr>
              <a:t>no. </a:t>
            </a:r>
            <a:r>
              <a:rPr sz="1800" b="1" spc="-5" dirty="0">
                <a:latin typeface="Arial"/>
                <a:cs typeface="Arial"/>
              </a:rPr>
              <a:t>1, </a:t>
            </a:r>
            <a:r>
              <a:rPr sz="1800" b="1" dirty="0">
                <a:latin typeface="Arial"/>
                <a:cs typeface="Arial"/>
              </a:rPr>
              <a:t>p. </a:t>
            </a:r>
            <a:r>
              <a:rPr sz="1800" b="1" spc="-10" dirty="0">
                <a:latin typeface="Arial"/>
                <a:cs typeface="Arial"/>
              </a:rPr>
              <a:t>63-70.</a:t>
            </a:r>
            <a:r>
              <a:rPr sz="1800" b="1" spc="195" dirty="0">
                <a:latin typeface="Arial"/>
                <a:cs typeface="Arial"/>
              </a:rPr>
              <a:t> </a:t>
            </a:r>
            <a:r>
              <a:rPr sz="1800" b="1" spc="-10" dirty="0">
                <a:latin typeface="Arial"/>
                <a:cs typeface="Arial"/>
              </a:rPr>
              <a:t>2014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68312" y="1433512"/>
            <a:ext cx="3018790" cy="640080"/>
          </a:xfrm>
          <a:custGeom>
            <a:avLst/>
            <a:gdLst/>
            <a:ahLst/>
            <a:cxnLst/>
            <a:rect l="l" t="t" r="r" b="b"/>
            <a:pathLst>
              <a:path w="3018790" h="640080">
                <a:moveTo>
                  <a:pt x="0" y="640016"/>
                </a:moveTo>
                <a:lnTo>
                  <a:pt x="3018790" y="640016"/>
                </a:lnTo>
                <a:lnTo>
                  <a:pt x="3018790" y="0"/>
                </a:lnTo>
                <a:lnTo>
                  <a:pt x="0" y="0"/>
                </a:lnTo>
                <a:lnTo>
                  <a:pt x="0" y="64001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487165" y="1433512"/>
            <a:ext cx="1661795" cy="640080"/>
          </a:xfrm>
          <a:custGeom>
            <a:avLst/>
            <a:gdLst/>
            <a:ahLst/>
            <a:cxnLst/>
            <a:rect l="l" t="t" r="r" b="b"/>
            <a:pathLst>
              <a:path w="1661795" h="640080">
                <a:moveTo>
                  <a:pt x="0" y="640016"/>
                </a:moveTo>
                <a:lnTo>
                  <a:pt x="1661667" y="640016"/>
                </a:lnTo>
                <a:lnTo>
                  <a:pt x="1661667" y="0"/>
                </a:lnTo>
                <a:lnTo>
                  <a:pt x="0" y="0"/>
                </a:lnTo>
                <a:lnTo>
                  <a:pt x="0" y="64001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148834" y="1433512"/>
            <a:ext cx="2304415" cy="640080"/>
          </a:xfrm>
          <a:custGeom>
            <a:avLst/>
            <a:gdLst/>
            <a:ahLst/>
            <a:cxnLst/>
            <a:rect l="l" t="t" r="r" b="b"/>
            <a:pathLst>
              <a:path w="2304415" h="640080">
                <a:moveTo>
                  <a:pt x="0" y="640016"/>
                </a:moveTo>
                <a:lnTo>
                  <a:pt x="2304288" y="640016"/>
                </a:lnTo>
                <a:lnTo>
                  <a:pt x="2304288" y="0"/>
                </a:lnTo>
                <a:lnTo>
                  <a:pt x="0" y="0"/>
                </a:lnTo>
                <a:lnTo>
                  <a:pt x="0" y="64001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7453121" y="1433512"/>
            <a:ext cx="1296035" cy="640080"/>
          </a:xfrm>
          <a:custGeom>
            <a:avLst/>
            <a:gdLst/>
            <a:ahLst/>
            <a:cxnLst/>
            <a:rect l="l" t="t" r="r" b="b"/>
            <a:pathLst>
              <a:path w="1296034" h="640080">
                <a:moveTo>
                  <a:pt x="0" y="640016"/>
                </a:moveTo>
                <a:lnTo>
                  <a:pt x="1295653" y="640016"/>
                </a:lnTo>
                <a:lnTo>
                  <a:pt x="1295653" y="0"/>
                </a:lnTo>
                <a:lnTo>
                  <a:pt x="0" y="0"/>
                </a:lnTo>
                <a:lnTo>
                  <a:pt x="0" y="64001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68312" y="2073465"/>
            <a:ext cx="3018790" cy="365760"/>
          </a:xfrm>
          <a:custGeom>
            <a:avLst/>
            <a:gdLst/>
            <a:ahLst/>
            <a:cxnLst/>
            <a:rect l="l" t="t" r="r" b="b"/>
            <a:pathLst>
              <a:path w="3018790" h="365760">
                <a:moveTo>
                  <a:pt x="0" y="365696"/>
                </a:moveTo>
                <a:lnTo>
                  <a:pt x="3018790" y="365696"/>
                </a:lnTo>
                <a:lnTo>
                  <a:pt x="3018790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3487165" y="2073465"/>
            <a:ext cx="1661795" cy="365760"/>
          </a:xfrm>
          <a:custGeom>
            <a:avLst/>
            <a:gdLst/>
            <a:ahLst/>
            <a:cxnLst/>
            <a:rect l="l" t="t" r="r" b="b"/>
            <a:pathLst>
              <a:path w="1661795" h="365760">
                <a:moveTo>
                  <a:pt x="0" y="365696"/>
                </a:moveTo>
                <a:lnTo>
                  <a:pt x="1661667" y="365696"/>
                </a:lnTo>
                <a:lnTo>
                  <a:pt x="1661667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148834" y="2073465"/>
            <a:ext cx="2304415" cy="365760"/>
          </a:xfrm>
          <a:custGeom>
            <a:avLst/>
            <a:gdLst/>
            <a:ahLst/>
            <a:cxnLst/>
            <a:rect l="l" t="t" r="r" b="b"/>
            <a:pathLst>
              <a:path w="2304415" h="365760">
                <a:moveTo>
                  <a:pt x="0" y="365696"/>
                </a:moveTo>
                <a:lnTo>
                  <a:pt x="2304288" y="365696"/>
                </a:lnTo>
                <a:lnTo>
                  <a:pt x="2304288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7453121" y="2073465"/>
            <a:ext cx="1296035" cy="365760"/>
          </a:xfrm>
          <a:custGeom>
            <a:avLst/>
            <a:gdLst/>
            <a:ahLst/>
            <a:cxnLst/>
            <a:rect l="l" t="t" r="r" b="b"/>
            <a:pathLst>
              <a:path w="1296034" h="365760">
                <a:moveTo>
                  <a:pt x="0" y="365696"/>
                </a:moveTo>
                <a:lnTo>
                  <a:pt x="1295653" y="365696"/>
                </a:lnTo>
                <a:lnTo>
                  <a:pt x="1295653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68312" y="2439174"/>
            <a:ext cx="3018790" cy="397510"/>
          </a:xfrm>
          <a:custGeom>
            <a:avLst/>
            <a:gdLst/>
            <a:ahLst/>
            <a:cxnLst/>
            <a:rect l="l" t="t" r="r" b="b"/>
            <a:pathLst>
              <a:path w="3018790" h="397510">
                <a:moveTo>
                  <a:pt x="0" y="397243"/>
                </a:moveTo>
                <a:lnTo>
                  <a:pt x="3018790" y="397243"/>
                </a:lnTo>
                <a:lnTo>
                  <a:pt x="3018790" y="0"/>
                </a:lnTo>
                <a:lnTo>
                  <a:pt x="0" y="0"/>
                </a:lnTo>
                <a:lnTo>
                  <a:pt x="0" y="397243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487165" y="2439174"/>
            <a:ext cx="1661795" cy="397510"/>
          </a:xfrm>
          <a:custGeom>
            <a:avLst/>
            <a:gdLst/>
            <a:ahLst/>
            <a:cxnLst/>
            <a:rect l="l" t="t" r="r" b="b"/>
            <a:pathLst>
              <a:path w="1661795" h="397510">
                <a:moveTo>
                  <a:pt x="0" y="397243"/>
                </a:moveTo>
                <a:lnTo>
                  <a:pt x="1661667" y="397243"/>
                </a:lnTo>
                <a:lnTo>
                  <a:pt x="1661667" y="0"/>
                </a:lnTo>
                <a:lnTo>
                  <a:pt x="0" y="0"/>
                </a:lnTo>
                <a:lnTo>
                  <a:pt x="0" y="397243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148834" y="2439174"/>
            <a:ext cx="2304415" cy="397510"/>
          </a:xfrm>
          <a:custGeom>
            <a:avLst/>
            <a:gdLst/>
            <a:ahLst/>
            <a:cxnLst/>
            <a:rect l="l" t="t" r="r" b="b"/>
            <a:pathLst>
              <a:path w="2304415" h="397510">
                <a:moveTo>
                  <a:pt x="0" y="397243"/>
                </a:moveTo>
                <a:lnTo>
                  <a:pt x="2304288" y="397243"/>
                </a:lnTo>
                <a:lnTo>
                  <a:pt x="2304288" y="0"/>
                </a:lnTo>
                <a:lnTo>
                  <a:pt x="0" y="0"/>
                </a:lnTo>
                <a:lnTo>
                  <a:pt x="0" y="397243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7453121" y="2439174"/>
            <a:ext cx="1296035" cy="397510"/>
          </a:xfrm>
          <a:custGeom>
            <a:avLst/>
            <a:gdLst/>
            <a:ahLst/>
            <a:cxnLst/>
            <a:rect l="l" t="t" r="r" b="b"/>
            <a:pathLst>
              <a:path w="1296034" h="397510">
                <a:moveTo>
                  <a:pt x="0" y="397243"/>
                </a:moveTo>
                <a:lnTo>
                  <a:pt x="1295653" y="397243"/>
                </a:lnTo>
                <a:lnTo>
                  <a:pt x="1295653" y="0"/>
                </a:lnTo>
                <a:lnTo>
                  <a:pt x="0" y="0"/>
                </a:lnTo>
                <a:lnTo>
                  <a:pt x="0" y="397243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68312" y="2836481"/>
            <a:ext cx="3018790" cy="365760"/>
          </a:xfrm>
          <a:custGeom>
            <a:avLst/>
            <a:gdLst/>
            <a:ahLst/>
            <a:cxnLst/>
            <a:rect l="l" t="t" r="r" b="b"/>
            <a:pathLst>
              <a:path w="3018790" h="365760">
                <a:moveTo>
                  <a:pt x="0" y="365696"/>
                </a:moveTo>
                <a:lnTo>
                  <a:pt x="3018790" y="365696"/>
                </a:lnTo>
                <a:lnTo>
                  <a:pt x="3018790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487165" y="2836481"/>
            <a:ext cx="1661795" cy="365760"/>
          </a:xfrm>
          <a:custGeom>
            <a:avLst/>
            <a:gdLst/>
            <a:ahLst/>
            <a:cxnLst/>
            <a:rect l="l" t="t" r="r" b="b"/>
            <a:pathLst>
              <a:path w="1661795" h="365760">
                <a:moveTo>
                  <a:pt x="0" y="365696"/>
                </a:moveTo>
                <a:lnTo>
                  <a:pt x="1661667" y="365696"/>
                </a:lnTo>
                <a:lnTo>
                  <a:pt x="1661667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148834" y="2836481"/>
            <a:ext cx="2304415" cy="365760"/>
          </a:xfrm>
          <a:custGeom>
            <a:avLst/>
            <a:gdLst/>
            <a:ahLst/>
            <a:cxnLst/>
            <a:rect l="l" t="t" r="r" b="b"/>
            <a:pathLst>
              <a:path w="2304415" h="365760">
                <a:moveTo>
                  <a:pt x="0" y="365696"/>
                </a:moveTo>
                <a:lnTo>
                  <a:pt x="2304288" y="365696"/>
                </a:lnTo>
                <a:lnTo>
                  <a:pt x="2304288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453121" y="2836481"/>
            <a:ext cx="1296035" cy="365760"/>
          </a:xfrm>
          <a:custGeom>
            <a:avLst/>
            <a:gdLst/>
            <a:ahLst/>
            <a:cxnLst/>
            <a:rect l="l" t="t" r="r" b="b"/>
            <a:pathLst>
              <a:path w="1296034" h="365760">
                <a:moveTo>
                  <a:pt x="0" y="365696"/>
                </a:moveTo>
                <a:lnTo>
                  <a:pt x="1295653" y="365696"/>
                </a:lnTo>
                <a:lnTo>
                  <a:pt x="1295653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68312" y="3202216"/>
            <a:ext cx="3018790" cy="432434"/>
          </a:xfrm>
          <a:custGeom>
            <a:avLst/>
            <a:gdLst/>
            <a:ahLst/>
            <a:cxnLst/>
            <a:rect l="l" t="t" r="r" b="b"/>
            <a:pathLst>
              <a:path w="3018790" h="432435">
                <a:moveTo>
                  <a:pt x="0" y="431888"/>
                </a:moveTo>
                <a:lnTo>
                  <a:pt x="3018790" y="431888"/>
                </a:lnTo>
                <a:lnTo>
                  <a:pt x="3018790" y="0"/>
                </a:lnTo>
                <a:lnTo>
                  <a:pt x="0" y="0"/>
                </a:lnTo>
                <a:lnTo>
                  <a:pt x="0" y="431888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3487165" y="3202216"/>
            <a:ext cx="1661795" cy="432434"/>
          </a:xfrm>
          <a:custGeom>
            <a:avLst/>
            <a:gdLst/>
            <a:ahLst/>
            <a:cxnLst/>
            <a:rect l="l" t="t" r="r" b="b"/>
            <a:pathLst>
              <a:path w="1661795" h="432435">
                <a:moveTo>
                  <a:pt x="0" y="431888"/>
                </a:moveTo>
                <a:lnTo>
                  <a:pt x="1661667" y="431888"/>
                </a:lnTo>
                <a:lnTo>
                  <a:pt x="1661667" y="0"/>
                </a:lnTo>
                <a:lnTo>
                  <a:pt x="0" y="0"/>
                </a:lnTo>
                <a:lnTo>
                  <a:pt x="0" y="431888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148834" y="3202216"/>
            <a:ext cx="2304415" cy="432434"/>
          </a:xfrm>
          <a:custGeom>
            <a:avLst/>
            <a:gdLst/>
            <a:ahLst/>
            <a:cxnLst/>
            <a:rect l="l" t="t" r="r" b="b"/>
            <a:pathLst>
              <a:path w="2304415" h="432435">
                <a:moveTo>
                  <a:pt x="0" y="431888"/>
                </a:moveTo>
                <a:lnTo>
                  <a:pt x="2304288" y="431888"/>
                </a:lnTo>
                <a:lnTo>
                  <a:pt x="2304288" y="0"/>
                </a:lnTo>
                <a:lnTo>
                  <a:pt x="0" y="0"/>
                </a:lnTo>
                <a:lnTo>
                  <a:pt x="0" y="431888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453121" y="3202216"/>
            <a:ext cx="1296035" cy="432434"/>
          </a:xfrm>
          <a:custGeom>
            <a:avLst/>
            <a:gdLst/>
            <a:ahLst/>
            <a:cxnLst/>
            <a:rect l="l" t="t" r="r" b="b"/>
            <a:pathLst>
              <a:path w="1296034" h="432435">
                <a:moveTo>
                  <a:pt x="0" y="431888"/>
                </a:moveTo>
                <a:lnTo>
                  <a:pt x="1295653" y="431888"/>
                </a:lnTo>
                <a:lnTo>
                  <a:pt x="1295653" y="0"/>
                </a:lnTo>
                <a:lnTo>
                  <a:pt x="0" y="0"/>
                </a:lnTo>
                <a:lnTo>
                  <a:pt x="0" y="431888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468312" y="3634016"/>
            <a:ext cx="3018790" cy="432434"/>
          </a:xfrm>
          <a:custGeom>
            <a:avLst/>
            <a:gdLst/>
            <a:ahLst/>
            <a:cxnLst/>
            <a:rect l="l" t="t" r="r" b="b"/>
            <a:pathLst>
              <a:path w="3018790" h="432435">
                <a:moveTo>
                  <a:pt x="0" y="431888"/>
                </a:moveTo>
                <a:lnTo>
                  <a:pt x="3018790" y="431888"/>
                </a:lnTo>
                <a:lnTo>
                  <a:pt x="3018790" y="0"/>
                </a:lnTo>
                <a:lnTo>
                  <a:pt x="0" y="0"/>
                </a:lnTo>
                <a:lnTo>
                  <a:pt x="0" y="431888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487165" y="3634016"/>
            <a:ext cx="1661795" cy="432434"/>
          </a:xfrm>
          <a:custGeom>
            <a:avLst/>
            <a:gdLst/>
            <a:ahLst/>
            <a:cxnLst/>
            <a:rect l="l" t="t" r="r" b="b"/>
            <a:pathLst>
              <a:path w="1661795" h="432435">
                <a:moveTo>
                  <a:pt x="0" y="431888"/>
                </a:moveTo>
                <a:lnTo>
                  <a:pt x="1661667" y="431888"/>
                </a:lnTo>
                <a:lnTo>
                  <a:pt x="1661667" y="0"/>
                </a:lnTo>
                <a:lnTo>
                  <a:pt x="0" y="0"/>
                </a:lnTo>
                <a:lnTo>
                  <a:pt x="0" y="431888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5148834" y="3634016"/>
            <a:ext cx="2304415" cy="432434"/>
          </a:xfrm>
          <a:custGeom>
            <a:avLst/>
            <a:gdLst/>
            <a:ahLst/>
            <a:cxnLst/>
            <a:rect l="l" t="t" r="r" b="b"/>
            <a:pathLst>
              <a:path w="2304415" h="432435">
                <a:moveTo>
                  <a:pt x="0" y="431888"/>
                </a:moveTo>
                <a:lnTo>
                  <a:pt x="2304288" y="431888"/>
                </a:lnTo>
                <a:lnTo>
                  <a:pt x="2304288" y="0"/>
                </a:lnTo>
                <a:lnTo>
                  <a:pt x="0" y="0"/>
                </a:lnTo>
                <a:lnTo>
                  <a:pt x="0" y="431888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7453121" y="3634016"/>
            <a:ext cx="1296035" cy="432434"/>
          </a:xfrm>
          <a:custGeom>
            <a:avLst/>
            <a:gdLst/>
            <a:ahLst/>
            <a:cxnLst/>
            <a:rect l="l" t="t" r="r" b="b"/>
            <a:pathLst>
              <a:path w="1296034" h="432435">
                <a:moveTo>
                  <a:pt x="0" y="431888"/>
                </a:moveTo>
                <a:lnTo>
                  <a:pt x="1295653" y="431888"/>
                </a:lnTo>
                <a:lnTo>
                  <a:pt x="1295653" y="0"/>
                </a:lnTo>
                <a:lnTo>
                  <a:pt x="0" y="0"/>
                </a:lnTo>
                <a:lnTo>
                  <a:pt x="0" y="431888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68312" y="4065968"/>
            <a:ext cx="3018790" cy="365760"/>
          </a:xfrm>
          <a:custGeom>
            <a:avLst/>
            <a:gdLst/>
            <a:ahLst/>
            <a:cxnLst/>
            <a:rect l="l" t="t" r="r" b="b"/>
            <a:pathLst>
              <a:path w="3018790" h="365760">
                <a:moveTo>
                  <a:pt x="0" y="365696"/>
                </a:moveTo>
                <a:lnTo>
                  <a:pt x="3018790" y="365696"/>
                </a:lnTo>
                <a:lnTo>
                  <a:pt x="3018790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487165" y="4065968"/>
            <a:ext cx="1661795" cy="365760"/>
          </a:xfrm>
          <a:custGeom>
            <a:avLst/>
            <a:gdLst/>
            <a:ahLst/>
            <a:cxnLst/>
            <a:rect l="l" t="t" r="r" b="b"/>
            <a:pathLst>
              <a:path w="1661795" h="365760">
                <a:moveTo>
                  <a:pt x="0" y="365696"/>
                </a:moveTo>
                <a:lnTo>
                  <a:pt x="1661667" y="365696"/>
                </a:lnTo>
                <a:lnTo>
                  <a:pt x="1661667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5148834" y="4065968"/>
            <a:ext cx="2304415" cy="365760"/>
          </a:xfrm>
          <a:custGeom>
            <a:avLst/>
            <a:gdLst/>
            <a:ahLst/>
            <a:cxnLst/>
            <a:rect l="l" t="t" r="r" b="b"/>
            <a:pathLst>
              <a:path w="2304415" h="365760">
                <a:moveTo>
                  <a:pt x="0" y="365696"/>
                </a:moveTo>
                <a:lnTo>
                  <a:pt x="2304288" y="365696"/>
                </a:lnTo>
                <a:lnTo>
                  <a:pt x="2304288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453121" y="4065968"/>
            <a:ext cx="1296035" cy="365760"/>
          </a:xfrm>
          <a:custGeom>
            <a:avLst/>
            <a:gdLst/>
            <a:ahLst/>
            <a:cxnLst/>
            <a:rect l="l" t="t" r="r" b="b"/>
            <a:pathLst>
              <a:path w="1296034" h="365760">
                <a:moveTo>
                  <a:pt x="0" y="365696"/>
                </a:moveTo>
                <a:lnTo>
                  <a:pt x="1295653" y="365696"/>
                </a:lnTo>
                <a:lnTo>
                  <a:pt x="1295653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468312" y="4431601"/>
            <a:ext cx="3018790" cy="365760"/>
          </a:xfrm>
          <a:custGeom>
            <a:avLst/>
            <a:gdLst/>
            <a:ahLst/>
            <a:cxnLst/>
            <a:rect l="l" t="t" r="r" b="b"/>
            <a:pathLst>
              <a:path w="3018790" h="365760">
                <a:moveTo>
                  <a:pt x="0" y="365696"/>
                </a:moveTo>
                <a:lnTo>
                  <a:pt x="3018790" y="365696"/>
                </a:lnTo>
                <a:lnTo>
                  <a:pt x="3018790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3487165" y="4431601"/>
            <a:ext cx="1661795" cy="365760"/>
          </a:xfrm>
          <a:custGeom>
            <a:avLst/>
            <a:gdLst/>
            <a:ahLst/>
            <a:cxnLst/>
            <a:rect l="l" t="t" r="r" b="b"/>
            <a:pathLst>
              <a:path w="1661795" h="365760">
                <a:moveTo>
                  <a:pt x="0" y="365696"/>
                </a:moveTo>
                <a:lnTo>
                  <a:pt x="1661667" y="365696"/>
                </a:lnTo>
                <a:lnTo>
                  <a:pt x="1661667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5148834" y="4431601"/>
            <a:ext cx="2304415" cy="365760"/>
          </a:xfrm>
          <a:custGeom>
            <a:avLst/>
            <a:gdLst/>
            <a:ahLst/>
            <a:cxnLst/>
            <a:rect l="l" t="t" r="r" b="b"/>
            <a:pathLst>
              <a:path w="2304415" h="365760">
                <a:moveTo>
                  <a:pt x="0" y="365696"/>
                </a:moveTo>
                <a:lnTo>
                  <a:pt x="2304288" y="365696"/>
                </a:lnTo>
                <a:lnTo>
                  <a:pt x="2304288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453121" y="4431601"/>
            <a:ext cx="1296035" cy="365760"/>
          </a:xfrm>
          <a:custGeom>
            <a:avLst/>
            <a:gdLst/>
            <a:ahLst/>
            <a:cxnLst/>
            <a:rect l="l" t="t" r="r" b="b"/>
            <a:pathLst>
              <a:path w="1296034" h="365760">
                <a:moveTo>
                  <a:pt x="0" y="365696"/>
                </a:moveTo>
                <a:lnTo>
                  <a:pt x="1295653" y="365696"/>
                </a:lnTo>
                <a:lnTo>
                  <a:pt x="1295653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468312" y="4797361"/>
            <a:ext cx="3018790" cy="365760"/>
          </a:xfrm>
          <a:custGeom>
            <a:avLst/>
            <a:gdLst/>
            <a:ahLst/>
            <a:cxnLst/>
            <a:rect l="l" t="t" r="r" b="b"/>
            <a:pathLst>
              <a:path w="3018790" h="365760">
                <a:moveTo>
                  <a:pt x="0" y="365696"/>
                </a:moveTo>
                <a:lnTo>
                  <a:pt x="3018790" y="365696"/>
                </a:lnTo>
                <a:lnTo>
                  <a:pt x="3018790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487165" y="4797361"/>
            <a:ext cx="1661795" cy="365760"/>
          </a:xfrm>
          <a:custGeom>
            <a:avLst/>
            <a:gdLst/>
            <a:ahLst/>
            <a:cxnLst/>
            <a:rect l="l" t="t" r="r" b="b"/>
            <a:pathLst>
              <a:path w="1661795" h="365760">
                <a:moveTo>
                  <a:pt x="0" y="365696"/>
                </a:moveTo>
                <a:lnTo>
                  <a:pt x="1661667" y="365696"/>
                </a:lnTo>
                <a:lnTo>
                  <a:pt x="1661667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148834" y="4797361"/>
            <a:ext cx="2304415" cy="365760"/>
          </a:xfrm>
          <a:custGeom>
            <a:avLst/>
            <a:gdLst/>
            <a:ahLst/>
            <a:cxnLst/>
            <a:rect l="l" t="t" r="r" b="b"/>
            <a:pathLst>
              <a:path w="2304415" h="365760">
                <a:moveTo>
                  <a:pt x="0" y="365696"/>
                </a:moveTo>
                <a:lnTo>
                  <a:pt x="2304288" y="365696"/>
                </a:lnTo>
                <a:lnTo>
                  <a:pt x="2304288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453121" y="4797361"/>
            <a:ext cx="1296035" cy="365760"/>
          </a:xfrm>
          <a:custGeom>
            <a:avLst/>
            <a:gdLst/>
            <a:ahLst/>
            <a:cxnLst/>
            <a:rect l="l" t="t" r="r" b="b"/>
            <a:pathLst>
              <a:path w="1296034" h="365760">
                <a:moveTo>
                  <a:pt x="0" y="365696"/>
                </a:moveTo>
                <a:lnTo>
                  <a:pt x="1295653" y="365696"/>
                </a:lnTo>
                <a:lnTo>
                  <a:pt x="1295653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468312" y="5162994"/>
            <a:ext cx="3018790" cy="365760"/>
          </a:xfrm>
          <a:custGeom>
            <a:avLst/>
            <a:gdLst/>
            <a:ahLst/>
            <a:cxnLst/>
            <a:rect l="l" t="t" r="r" b="b"/>
            <a:pathLst>
              <a:path w="3018790" h="365760">
                <a:moveTo>
                  <a:pt x="0" y="365696"/>
                </a:moveTo>
                <a:lnTo>
                  <a:pt x="3018790" y="365696"/>
                </a:lnTo>
                <a:lnTo>
                  <a:pt x="3018790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487165" y="5162994"/>
            <a:ext cx="1661795" cy="365760"/>
          </a:xfrm>
          <a:custGeom>
            <a:avLst/>
            <a:gdLst/>
            <a:ahLst/>
            <a:cxnLst/>
            <a:rect l="l" t="t" r="r" b="b"/>
            <a:pathLst>
              <a:path w="1661795" h="365760">
                <a:moveTo>
                  <a:pt x="0" y="365696"/>
                </a:moveTo>
                <a:lnTo>
                  <a:pt x="1661667" y="365696"/>
                </a:lnTo>
                <a:lnTo>
                  <a:pt x="1661667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148834" y="5162994"/>
            <a:ext cx="2304415" cy="365760"/>
          </a:xfrm>
          <a:custGeom>
            <a:avLst/>
            <a:gdLst/>
            <a:ahLst/>
            <a:cxnLst/>
            <a:rect l="l" t="t" r="r" b="b"/>
            <a:pathLst>
              <a:path w="2304415" h="365760">
                <a:moveTo>
                  <a:pt x="0" y="365696"/>
                </a:moveTo>
                <a:lnTo>
                  <a:pt x="2304288" y="365696"/>
                </a:lnTo>
                <a:lnTo>
                  <a:pt x="2304288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453121" y="5162994"/>
            <a:ext cx="1296035" cy="365760"/>
          </a:xfrm>
          <a:custGeom>
            <a:avLst/>
            <a:gdLst/>
            <a:ahLst/>
            <a:cxnLst/>
            <a:rect l="l" t="t" r="r" b="b"/>
            <a:pathLst>
              <a:path w="1296034" h="365760">
                <a:moveTo>
                  <a:pt x="0" y="365696"/>
                </a:moveTo>
                <a:lnTo>
                  <a:pt x="1295653" y="365696"/>
                </a:lnTo>
                <a:lnTo>
                  <a:pt x="1295653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565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68312" y="5528716"/>
            <a:ext cx="3018790" cy="365760"/>
          </a:xfrm>
          <a:custGeom>
            <a:avLst/>
            <a:gdLst/>
            <a:ahLst/>
            <a:cxnLst/>
            <a:rect l="l" t="t" r="r" b="b"/>
            <a:pathLst>
              <a:path w="3018790" h="365760">
                <a:moveTo>
                  <a:pt x="0" y="365696"/>
                </a:moveTo>
                <a:lnTo>
                  <a:pt x="3018790" y="365696"/>
                </a:lnTo>
                <a:lnTo>
                  <a:pt x="3018790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487165" y="5528716"/>
            <a:ext cx="1661795" cy="365760"/>
          </a:xfrm>
          <a:custGeom>
            <a:avLst/>
            <a:gdLst/>
            <a:ahLst/>
            <a:cxnLst/>
            <a:rect l="l" t="t" r="r" b="b"/>
            <a:pathLst>
              <a:path w="1661795" h="365760">
                <a:moveTo>
                  <a:pt x="0" y="365696"/>
                </a:moveTo>
                <a:lnTo>
                  <a:pt x="1661667" y="365696"/>
                </a:lnTo>
                <a:lnTo>
                  <a:pt x="1661667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5148834" y="5528716"/>
            <a:ext cx="2304415" cy="365760"/>
          </a:xfrm>
          <a:custGeom>
            <a:avLst/>
            <a:gdLst/>
            <a:ahLst/>
            <a:cxnLst/>
            <a:rect l="l" t="t" r="r" b="b"/>
            <a:pathLst>
              <a:path w="2304415" h="365760">
                <a:moveTo>
                  <a:pt x="0" y="365696"/>
                </a:moveTo>
                <a:lnTo>
                  <a:pt x="2304288" y="365696"/>
                </a:lnTo>
                <a:lnTo>
                  <a:pt x="2304288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7453121" y="5528716"/>
            <a:ext cx="1296035" cy="365760"/>
          </a:xfrm>
          <a:custGeom>
            <a:avLst/>
            <a:gdLst/>
            <a:ahLst/>
            <a:cxnLst/>
            <a:rect l="l" t="t" r="r" b="b"/>
            <a:pathLst>
              <a:path w="1296034" h="365760">
                <a:moveTo>
                  <a:pt x="0" y="365696"/>
                </a:moveTo>
                <a:lnTo>
                  <a:pt x="1295653" y="365696"/>
                </a:lnTo>
                <a:lnTo>
                  <a:pt x="1295653" y="0"/>
                </a:lnTo>
                <a:lnTo>
                  <a:pt x="0" y="0"/>
                </a:lnTo>
                <a:lnTo>
                  <a:pt x="0" y="365696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69" name="object 69"/>
          <p:cNvGraphicFramePr>
            <a:graphicFrameLocks noGrp="1"/>
          </p:cNvGraphicFramePr>
          <p:nvPr/>
        </p:nvGraphicFramePr>
        <p:xfrm>
          <a:off x="428625" y="1412030"/>
          <a:ext cx="8348980" cy="44818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35522"/>
                <a:gridCol w="1661668"/>
                <a:gridCol w="2304288"/>
                <a:gridCol w="1279652"/>
              </a:tblGrid>
              <a:tr h="65197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800" b="1" spc="-20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Variables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49">
                      <a:solidFill>
                        <a:srgbClr val="005A57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8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Overweight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1800" b="1" spc="-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and</a:t>
                      </a:r>
                      <a:r>
                        <a:rPr sz="1800" b="1" spc="-90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obese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49">
                      <a:solidFill>
                        <a:srgbClr val="005A57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8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Normal </a:t>
                      </a:r>
                      <a:r>
                        <a:rPr sz="1800" b="1" spc="-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body</a:t>
                      </a:r>
                      <a:r>
                        <a:rPr sz="1800" b="1" spc="-8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weight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9049">
                      <a:solidFill>
                        <a:srgbClr val="005A57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4925" algn="ctr">
                        <a:lnSpc>
                          <a:spcPct val="100000"/>
                        </a:lnSpc>
                        <a:spcBef>
                          <a:spcPts val="1400"/>
                        </a:spcBef>
                      </a:pPr>
                      <a:r>
                        <a:rPr sz="18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p-value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9049">
                      <a:solidFill>
                        <a:srgbClr val="005A57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</a:tr>
              <a:tr h="365633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Fasting</a:t>
                      </a:r>
                      <a:r>
                        <a:rPr sz="1800" b="1" spc="-7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insulin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15.35 ±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7.2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8.01 ±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4.2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397255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800" b="1" spc="-3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Total </a:t>
                      </a: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cholesterol</a:t>
                      </a:r>
                      <a:r>
                        <a:rPr sz="1800" b="1" spc="-5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(mmol/l)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5.2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4.2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Triglyceride</a:t>
                      </a:r>
                      <a:r>
                        <a:rPr sz="1800" b="1" spc="-14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(mmol/l)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1.9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0.7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431927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800" b="1" spc="-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HDL cholesterol</a:t>
                      </a:r>
                      <a:r>
                        <a:rPr sz="1800" b="1" spc="-17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(mmol/l)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1.2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±</a:t>
                      </a:r>
                      <a:r>
                        <a:rPr sz="1800" b="1" spc="-560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1.5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</a:tr>
              <a:tr h="43180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800" b="1" spc="-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LDL cholesterol</a:t>
                      </a:r>
                      <a:r>
                        <a:rPr sz="1800" b="1" spc="-180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(mmol/l)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3.1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±</a:t>
                      </a:r>
                      <a:r>
                        <a:rPr sz="1800" b="1" spc="-560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2.4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515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3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Total </a:t>
                      </a:r>
                      <a:r>
                        <a:rPr sz="1800" b="1" spc="-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Proteins</a:t>
                      </a:r>
                      <a:r>
                        <a:rPr sz="1800" b="1" spc="-70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(g/l)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75.9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4.5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72.8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3.6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</a:tr>
              <a:tr h="365633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6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ALT</a:t>
                      </a:r>
                      <a:r>
                        <a:rPr sz="1800" b="1" spc="-14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(U/l)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42 ±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18 ±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00FF00"/>
                          </a:solidFill>
                          <a:latin typeface="Symbol"/>
                          <a:cs typeface="Symbol"/>
                        </a:rPr>
                        <a:t>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GT</a:t>
                      </a:r>
                      <a:r>
                        <a:rPr sz="1800" b="1" spc="-15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(U/l)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30 ±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18 ±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365633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ApoB</a:t>
                      </a:r>
                      <a:r>
                        <a:rPr sz="1800" b="1" spc="-100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(g/l)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0.9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81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0.6 ±</a:t>
                      </a:r>
                      <a:r>
                        <a:rPr sz="1800" b="1" spc="-10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  <a:tc>
                  <a:txBody>
                    <a:bodyPr/>
                    <a:lstStyle/>
                    <a:p>
                      <a:pPr marL="3365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0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5652"/>
                    </a:solidFill>
                  </a:tcPr>
                </a:tc>
              </a:tr>
              <a:tr h="355561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HOMA</a:t>
                      </a:r>
                      <a:r>
                        <a:rPr sz="1800" b="1" spc="-20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index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46037">
                      <a:solidFill>
                        <a:srgbClr val="005A57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49">
                      <a:solidFill>
                        <a:srgbClr val="005A57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3.47 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±</a:t>
                      </a:r>
                      <a:r>
                        <a:rPr sz="1800" b="1" spc="-565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1.97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49">
                      <a:solidFill>
                        <a:srgbClr val="005A57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8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1.9 </a:t>
                      </a:r>
                      <a:r>
                        <a:rPr sz="1800" b="1" spc="-10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±</a:t>
                      </a:r>
                      <a:r>
                        <a:rPr sz="1800" b="1" spc="-560" dirty="0">
                          <a:solidFill>
                            <a:srgbClr val="FFFFFF"/>
                          </a:solidFill>
                          <a:latin typeface="SimSun"/>
                          <a:cs typeface="SimSu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1.68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49">
                      <a:solidFill>
                        <a:srgbClr val="005A57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L="32384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1800" b="1" spc="-2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44703">
                      <a:solidFill>
                        <a:srgbClr val="005A57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9049">
                      <a:solidFill>
                        <a:srgbClr val="005A57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</a:tbl>
          </a:graphicData>
        </a:graphic>
      </p:graphicFrame>
      <p:sp>
        <p:nvSpPr>
          <p:cNvPr id="70" name="object 70"/>
          <p:cNvSpPr/>
          <p:nvPr/>
        </p:nvSpPr>
        <p:spPr>
          <a:xfrm>
            <a:off x="323088" y="1298447"/>
            <a:ext cx="8511540" cy="469392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123044" y="0"/>
            <a:ext cx="20954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23680" cy="6858000"/>
          </a:xfrm>
          <a:custGeom>
            <a:avLst/>
            <a:gdLst/>
            <a:ahLst/>
            <a:cxnLst/>
            <a:rect l="l" t="t" r="r" b="b"/>
            <a:pathLst>
              <a:path w="9123680" h="6858000">
                <a:moveTo>
                  <a:pt x="9123067" y="6857998"/>
                </a:moveTo>
                <a:lnTo>
                  <a:pt x="9123067" y="0"/>
                </a:lnTo>
                <a:lnTo>
                  <a:pt x="0" y="0"/>
                </a:lnTo>
                <a:lnTo>
                  <a:pt x="0" y="6857998"/>
                </a:lnTo>
                <a:lnTo>
                  <a:pt x="9123067" y="6857998"/>
                </a:lnTo>
                <a:close/>
              </a:path>
            </a:pathLst>
          </a:custGeom>
          <a:solidFill>
            <a:srgbClr val="FF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123067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7998"/>
                </a:moveTo>
                <a:lnTo>
                  <a:pt x="0" y="0"/>
                </a:lnTo>
              </a:path>
            </a:pathLst>
          </a:custGeom>
          <a:ln w="25400">
            <a:solidFill>
              <a:srgbClr val="9A05A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75487" y="0"/>
            <a:ext cx="8308848" cy="71170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16823" y="0"/>
            <a:ext cx="1027176" cy="71170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013204" y="501395"/>
            <a:ext cx="5090160" cy="819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435852" y="501395"/>
            <a:ext cx="809244" cy="819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42260" y="1110996"/>
            <a:ext cx="3432048" cy="8199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06796" y="1110996"/>
            <a:ext cx="809244" cy="819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4000" spc="-5" dirty="0">
                <a:solidFill>
                  <a:srgbClr val="BA0DA6"/>
                </a:solidFill>
              </a:rPr>
              <a:t>EPICARDIAL ADIPOSE</a:t>
            </a:r>
            <a:r>
              <a:rPr sz="4000" spc="-55" dirty="0">
                <a:solidFill>
                  <a:srgbClr val="BA0DA6"/>
                </a:solidFill>
              </a:rPr>
              <a:t> </a:t>
            </a:r>
            <a:r>
              <a:rPr sz="4000" spc="-5" dirty="0">
                <a:solidFill>
                  <a:srgbClr val="BA0DA6"/>
                </a:solidFill>
              </a:rPr>
              <a:t>TISSUE  (EAT)</a:t>
            </a:r>
            <a:r>
              <a:rPr sz="4000" spc="-60" dirty="0">
                <a:solidFill>
                  <a:srgbClr val="BA0DA6"/>
                </a:solidFill>
              </a:rPr>
              <a:t> </a:t>
            </a:r>
            <a:r>
              <a:rPr sz="4000" spc="-10" dirty="0">
                <a:solidFill>
                  <a:srgbClr val="BA0DA6"/>
                </a:solidFill>
              </a:rPr>
              <a:t>THICKNESS</a:t>
            </a:r>
            <a:endParaRPr sz="4000"/>
          </a:p>
          <a:p>
            <a:pPr algn="ctr">
              <a:lnSpc>
                <a:spcPct val="100000"/>
              </a:lnSpc>
            </a:pPr>
            <a:r>
              <a:rPr sz="4000" spc="-5" dirty="0">
                <a:solidFill>
                  <a:srgbClr val="BA0DA6"/>
                </a:solidFill>
              </a:rPr>
              <a:t>mean</a:t>
            </a:r>
            <a:r>
              <a:rPr sz="4000" spc="-80" dirty="0">
                <a:solidFill>
                  <a:srgbClr val="BA0DA6"/>
                </a:solidFill>
              </a:rPr>
              <a:t> </a:t>
            </a:r>
            <a:r>
              <a:rPr sz="4000" spc="-5" dirty="0">
                <a:solidFill>
                  <a:srgbClr val="BA0DA6"/>
                </a:solidFill>
              </a:rPr>
              <a:t>value</a:t>
            </a:r>
            <a:endParaRPr sz="4000"/>
          </a:p>
        </p:txBody>
      </p:sp>
      <p:sp>
        <p:nvSpPr>
          <p:cNvPr id="12" name="object 12"/>
          <p:cNvSpPr/>
          <p:nvPr/>
        </p:nvSpPr>
        <p:spPr>
          <a:xfrm>
            <a:off x="1107947" y="1773935"/>
            <a:ext cx="7269480" cy="446074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250822" y="1916836"/>
            <a:ext cx="6983349" cy="4175125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31772" y="1897786"/>
            <a:ext cx="7021830" cy="4213225"/>
          </a:xfrm>
          <a:custGeom>
            <a:avLst/>
            <a:gdLst/>
            <a:ahLst/>
            <a:cxnLst/>
            <a:rect l="l" t="t" r="r" b="b"/>
            <a:pathLst>
              <a:path w="7021830" h="4213225">
                <a:moveTo>
                  <a:pt x="0" y="4213225"/>
                </a:moveTo>
                <a:lnTo>
                  <a:pt x="7021576" y="4213225"/>
                </a:lnTo>
                <a:lnTo>
                  <a:pt x="7021576" y="0"/>
                </a:lnTo>
                <a:lnTo>
                  <a:pt x="0" y="0"/>
                </a:lnTo>
                <a:lnTo>
                  <a:pt x="0" y="4213225"/>
                </a:lnTo>
                <a:close/>
              </a:path>
            </a:pathLst>
          </a:custGeom>
          <a:ln w="38100">
            <a:solidFill>
              <a:srgbClr val="BA0DA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543811" y="6240779"/>
            <a:ext cx="2065019" cy="382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294888" y="6240779"/>
            <a:ext cx="516636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497579" y="6240779"/>
            <a:ext cx="377951" cy="3825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561588" y="6240779"/>
            <a:ext cx="707136" cy="3825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954779" y="6240779"/>
            <a:ext cx="1508760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149596" y="6240779"/>
            <a:ext cx="1402079" cy="3825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237732" y="6240779"/>
            <a:ext cx="390143" cy="3825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13932" y="6240779"/>
            <a:ext cx="1470660" cy="3825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470647" y="6240779"/>
            <a:ext cx="455675" cy="3825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612380" y="6240779"/>
            <a:ext cx="377951" cy="3825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1675002" y="6312408"/>
            <a:ext cx="602996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i="1" spc="-5" dirty="0">
                <a:latin typeface="Arial"/>
                <a:cs typeface="Arial"/>
              </a:rPr>
              <a:t>Schusterova </a:t>
            </a:r>
            <a:r>
              <a:rPr sz="1800" b="1" i="1" dirty="0">
                <a:latin typeface="Arial"/>
                <a:cs typeface="Arial"/>
              </a:rPr>
              <a:t>, I. </a:t>
            </a:r>
            <a:r>
              <a:rPr sz="1800" b="1" i="1" spc="-5" dirty="0">
                <a:latin typeface="Arial"/>
                <a:cs typeface="Arial"/>
              </a:rPr>
              <a:t>et al.: Circulation, </a:t>
            </a:r>
            <a:r>
              <a:rPr sz="1800" b="1" i="1" spc="-10" dirty="0">
                <a:latin typeface="Arial"/>
                <a:cs typeface="Arial"/>
              </a:rPr>
              <a:t>125:e741-e925;</a:t>
            </a:r>
            <a:r>
              <a:rPr sz="1800" b="1" i="1" spc="80" dirty="0">
                <a:latin typeface="Arial"/>
                <a:cs typeface="Arial"/>
              </a:rPr>
              <a:t> </a:t>
            </a:r>
            <a:r>
              <a:rPr sz="1800" b="1" i="1" spc="-10" dirty="0">
                <a:latin typeface="Arial"/>
                <a:cs typeface="Arial"/>
              </a:rPr>
              <a:t>2012</a:t>
            </a:r>
            <a:r>
              <a:rPr sz="1800" b="1" spc="-10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DDD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004D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018032" y="0"/>
            <a:ext cx="4821936" cy="630936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300471" y="0"/>
            <a:ext cx="2860548" cy="6309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941576" y="457200"/>
            <a:ext cx="5410200" cy="66141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6812280" y="457200"/>
            <a:ext cx="652272" cy="661415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1257427" y="88010"/>
            <a:ext cx="6521450" cy="984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dirty="0">
                <a:solidFill>
                  <a:srgbClr val="2D2D45"/>
                </a:solidFill>
              </a:rPr>
              <a:t>EAT correlations with </a:t>
            </a:r>
            <a:r>
              <a:rPr sz="3200" spc="-5" dirty="0">
                <a:solidFill>
                  <a:srgbClr val="2D2D45"/>
                </a:solidFill>
              </a:rPr>
              <a:t>clinical</a:t>
            </a:r>
            <a:r>
              <a:rPr sz="3200" spc="-135" dirty="0">
                <a:solidFill>
                  <a:srgbClr val="2D2D45"/>
                </a:solidFill>
              </a:rPr>
              <a:t> </a:t>
            </a:r>
            <a:r>
              <a:rPr sz="3200" spc="-5" dirty="0">
                <a:solidFill>
                  <a:srgbClr val="2D2D45"/>
                </a:solidFill>
              </a:rPr>
              <a:t>and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spc="-5" dirty="0">
                <a:solidFill>
                  <a:srgbClr val="2D2D45"/>
                </a:solidFill>
              </a:rPr>
              <a:t>biochemical</a:t>
            </a:r>
            <a:r>
              <a:rPr sz="3200" spc="-55" dirty="0">
                <a:solidFill>
                  <a:srgbClr val="2D2D45"/>
                </a:solidFill>
              </a:rPr>
              <a:t> </a:t>
            </a:r>
            <a:r>
              <a:rPr sz="3200" spc="-5" dirty="0">
                <a:solidFill>
                  <a:srgbClr val="2D2D45"/>
                </a:solidFill>
              </a:rPr>
              <a:t>parameters</a:t>
            </a:r>
            <a:endParaRPr sz="3200"/>
          </a:p>
        </p:txBody>
      </p:sp>
      <p:sp>
        <p:nvSpPr>
          <p:cNvPr id="9" name="object 9"/>
          <p:cNvSpPr/>
          <p:nvPr/>
        </p:nvSpPr>
        <p:spPr>
          <a:xfrm>
            <a:off x="979487" y="1125474"/>
            <a:ext cx="3276600" cy="828040"/>
          </a:xfrm>
          <a:custGeom>
            <a:avLst/>
            <a:gdLst/>
            <a:ahLst/>
            <a:cxnLst/>
            <a:rect l="l" t="t" r="r" b="b"/>
            <a:pathLst>
              <a:path w="3276600" h="828039">
                <a:moveTo>
                  <a:pt x="0" y="828039"/>
                </a:moveTo>
                <a:lnTo>
                  <a:pt x="3276346" y="828039"/>
                </a:lnTo>
                <a:lnTo>
                  <a:pt x="3276346" y="0"/>
                </a:lnTo>
                <a:lnTo>
                  <a:pt x="0" y="0"/>
                </a:lnTo>
                <a:lnTo>
                  <a:pt x="0" y="828039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4255896" y="1125588"/>
            <a:ext cx="4140835" cy="431800"/>
          </a:xfrm>
          <a:custGeom>
            <a:avLst/>
            <a:gdLst/>
            <a:ahLst/>
            <a:cxnLst/>
            <a:rect l="l" t="t" r="r" b="b"/>
            <a:pathLst>
              <a:path w="4140834" h="431800">
                <a:moveTo>
                  <a:pt x="0" y="431812"/>
                </a:moveTo>
                <a:lnTo>
                  <a:pt x="4140454" y="431812"/>
                </a:lnTo>
                <a:lnTo>
                  <a:pt x="4140454" y="0"/>
                </a:lnTo>
                <a:lnTo>
                  <a:pt x="0" y="0"/>
                </a:lnTo>
                <a:lnTo>
                  <a:pt x="0" y="431812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255896" y="1557299"/>
            <a:ext cx="1188720" cy="396240"/>
          </a:xfrm>
          <a:custGeom>
            <a:avLst/>
            <a:gdLst/>
            <a:ahLst/>
            <a:cxnLst/>
            <a:rect l="l" t="t" r="r" b="b"/>
            <a:pathLst>
              <a:path w="1188720" h="396239">
                <a:moveTo>
                  <a:pt x="0" y="396214"/>
                </a:moveTo>
                <a:lnTo>
                  <a:pt x="1188123" y="396214"/>
                </a:lnTo>
                <a:lnTo>
                  <a:pt x="1188123" y="0"/>
                </a:lnTo>
                <a:lnTo>
                  <a:pt x="0" y="0"/>
                </a:lnTo>
                <a:lnTo>
                  <a:pt x="0" y="39621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43982" y="1557299"/>
            <a:ext cx="2952750" cy="396240"/>
          </a:xfrm>
          <a:custGeom>
            <a:avLst/>
            <a:gdLst/>
            <a:ahLst/>
            <a:cxnLst/>
            <a:rect l="l" t="t" r="r" b="b"/>
            <a:pathLst>
              <a:path w="2952750" h="396239">
                <a:moveTo>
                  <a:pt x="0" y="396214"/>
                </a:moveTo>
                <a:lnTo>
                  <a:pt x="2952368" y="396214"/>
                </a:lnTo>
                <a:lnTo>
                  <a:pt x="2952368" y="0"/>
                </a:lnTo>
                <a:lnTo>
                  <a:pt x="0" y="0"/>
                </a:lnTo>
                <a:lnTo>
                  <a:pt x="0" y="39621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79487" y="1953539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734"/>
                </a:moveTo>
                <a:lnTo>
                  <a:pt x="3276346" y="365734"/>
                </a:lnTo>
                <a:lnTo>
                  <a:pt x="3276346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255896" y="1953539"/>
            <a:ext cx="1188720" cy="365760"/>
          </a:xfrm>
          <a:custGeom>
            <a:avLst/>
            <a:gdLst/>
            <a:ahLst/>
            <a:cxnLst/>
            <a:rect l="l" t="t" r="r" b="b"/>
            <a:pathLst>
              <a:path w="1188720" h="365760">
                <a:moveTo>
                  <a:pt x="0" y="365734"/>
                </a:moveTo>
                <a:lnTo>
                  <a:pt x="1188123" y="365734"/>
                </a:lnTo>
                <a:lnTo>
                  <a:pt x="1188123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43982" y="1953539"/>
            <a:ext cx="2952750" cy="365760"/>
          </a:xfrm>
          <a:custGeom>
            <a:avLst/>
            <a:gdLst/>
            <a:ahLst/>
            <a:cxnLst/>
            <a:rect l="l" t="t" r="r" b="b"/>
            <a:pathLst>
              <a:path w="2952750" h="365760">
                <a:moveTo>
                  <a:pt x="0" y="365734"/>
                </a:moveTo>
                <a:lnTo>
                  <a:pt x="2952368" y="365734"/>
                </a:lnTo>
                <a:lnTo>
                  <a:pt x="2952368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979487" y="2319299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734"/>
                </a:moveTo>
                <a:lnTo>
                  <a:pt x="3276346" y="365734"/>
                </a:lnTo>
                <a:lnTo>
                  <a:pt x="3276346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255896" y="2319299"/>
            <a:ext cx="1188720" cy="365760"/>
          </a:xfrm>
          <a:custGeom>
            <a:avLst/>
            <a:gdLst/>
            <a:ahLst/>
            <a:cxnLst/>
            <a:rect l="l" t="t" r="r" b="b"/>
            <a:pathLst>
              <a:path w="1188720" h="365760">
                <a:moveTo>
                  <a:pt x="0" y="365734"/>
                </a:moveTo>
                <a:lnTo>
                  <a:pt x="1188123" y="365734"/>
                </a:lnTo>
                <a:lnTo>
                  <a:pt x="1188123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43982" y="2319299"/>
            <a:ext cx="2952750" cy="365760"/>
          </a:xfrm>
          <a:custGeom>
            <a:avLst/>
            <a:gdLst/>
            <a:ahLst/>
            <a:cxnLst/>
            <a:rect l="l" t="t" r="r" b="b"/>
            <a:pathLst>
              <a:path w="2952750" h="365760">
                <a:moveTo>
                  <a:pt x="0" y="365734"/>
                </a:moveTo>
                <a:lnTo>
                  <a:pt x="2952368" y="365734"/>
                </a:lnTo>
                <a:lnTo>
                  <a:pt x="2952368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79487" y="2685059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734"/>
                </a:moveTo>
                <a:lnTo>
                  <a:pt x="3276346" y="365734"/>
                </a:lnTo>
                <a:lnTo>
                  <a:pt x="3276346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255896" y="2685059"/>
            <a:ext cx="1188720" cy="365760"/>
          </a:xfrm>
          <a:custGeom>
            <a:avLst/>
            <a:gdLst/>
            <a:ahLst/>
            <a:cxnLst/>
            <a:rect l="l" t="t" r="r" b="b"/>
            <a:pathLst>
              <a:path w="1188720" h="365760">
                <a:moveTo>
                  <a:pt x="0" y="365734"/>
                </a:moveTo>
                <a:lnTo>
                  <a:pt x="1188123" y="365734"/>
                </a:lnTo>
                <a:lnTo>
                  <a:pt x="1188123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443982" y="2685059"/>
            <a:ext cx="2952750" cy="365760"/>
          </a:xfrm>
          <a:custGeom>
            <a:avLst/>
            <a:gdLst/>
            <a:ahLst/>
            <a:cxnLst/>
            <a:rect l="l" t="t" r="r" b="b"/>
            <a:pathLst>
              <a:path w="2952750" h="365760">
                <a:moveTo>
                  <a:pt x="0" y="365734"/>
                </a:moveTo>
                <a:lnTo>
                  <a:pt x="2952368" y="365734"/>
                </a:lnTo>
                <a:lnTo>
                  <a:pt x="2952368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79487" y="3050832"/>
            <a:ext cx="3276600" cy="437515"/>
          </a:xfrm>
          <a:custGeom>
            <a:avLst/>
            <a:gdLst/>
            <a:ahLst/>
            <a:cxnLst/>
            <a:rect l="l" t="t" r="r" b="b"/>
            <a:pathLst>
              <a:path w="3276600" h="437514">
                <a:moveTo>
                  <a:pt x="0" y="436968"/>
                </a:moveTo>
                <a:lnTo>
                  <a:pt x="3276346" y="436968"/>
                </a:lnTo>
                <a:lnTo>
                  <a:pt x="3276346" y="0"/>
                </a:lnTo>
                <a:lnTo>
                  <a:pt x="0" y="0"/>
                </a:lnTo>
                <a:lnTo>
                  <a:pt x="0" y="436968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5896" y="3050832"/>
            <a:ext cx="1188720" cy="437515"/>
          </a:xfrm>
          <a:custGeom>
            <a:avLst/>
            <a:gdLst/>
            <a:ahLst/>
            <a:cxnLst/>
            <a:rect l="l" t="t" r="r" b="b"/>
            <a:pathLst>
              <a:path w="1188720" h="437514">
                <a:moveTo>
                  <a:pt x="0" y="436968"/>
                </a:moveTo>
                <a:lnTo>
                  <a:pt x="1188123" y="436968"/>
                </a:lnTo>
                <a:lnTo>
                  <a:pt x="1188123" y="0"/>
                </a:lnTo>
                <a:lnTo>
                  <a:pt x="0" y="0"/>
                </a:lnTo>
                <a:lnTo>
                  <a:pt x="0" y="436968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443982" y="3050832"/>
            <a:ext cx="2952750" cy="437515"/>
          </a:xfrm>
          <a:custGeom>
            <a:avLst/>
            <a:gdLst/>
            <a:ahLst/>
            <a:cxnLst/>
            <a:rect l="l" t="t" r="r" b="b"/>
            <a:pathLst>
              <a:path w="2952750" h="437514">
                <a:moveTo>
                  <a:pt x="0" y="436968"/>
                </a:moveTo>
                <a:lnTo>
                  <a:pt x="2952368" y="436968"/>
                </a:lnTo>
                <a:lnTo>
                  <a:pt x="2952368" y="0"/>
                </a:lnTo>
                <a:lnTo>
                  <a:pt x="0" y="0"/>
                </a:lnTo>
                <a:lnTo>
                  <a:pt x="0" y="436968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979487" y="3487826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734"/>
                </a:moveTo>
                <a:lnTo>
                  <a:pt x="3276346" y="365734"/>
                </a:lnTo>
                <a:lnTo>
                  <a:pt x="3276346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255896" y="3487826"/>
            <a:ext cx="1188720" cy="365760"/>
          </a:xfrm>
          <a:custGeom>
            <a:avLst/>
            <a:gdLst/>
            <a:ahLst/>
            <a:cxnLst/>
            <a:rect l="l" t="t" r="r" b="b"/>
            <a:pathLst>
              <a:path w="1188720" h="365760">
                <a:moveTo>
                  <a:pt x="0" y="365734"/>
                </a:moveTo>
                <a:lnTo>
                  <a:pt x="1188123" y="365734"/>
                </a:lnTo>
                <a:lnTo>
                  <a:pt x="1188123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43982" y="3487826"/>
            <a:ext cx="2952750" cy="365760"/>
          </a:xfrm>
          <a:custGeom>
            <a:avLst/>
            <a:gdLst/>
            <a:ahLst/>
            <a:cxnLst/>
            <a:rect l="l" t="t" r="r" b="b"/>
            <a:pathLst>
              <a:path w="2952750" h="365760">
                <a:moveTo>
                  <a:pt x="0" y="365734"/>
                </a:moveTo>
                <a:lnTo>
                  <a:pt x="2952368" y="365734"/>
                </a:lnTo>
                <a:lnTo>
                  <a:pt x="2952368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979487" y="3853459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734"/>
                </a:moveTo>
                <a:lnTo>
                  <a:pt x="3276346" y="365734"/>
                </a:lnTo>
                <a:lnTo>
                  <a:pt x="3276346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255896" y="3853459"/>
            <a:ext cx="1188720" cy="365760"/>
          </a:xfrm>
          <a:custGeom>
            <a:avLst/>
            <a:gdLst/>
            <a:ahLst/>
            <a:cxnLst/>
            <a:rect l="l" t="t" r="r" b="b"/>
            <a:pathLst>
              <a:path w="1188720" h="365760">
                <a:moveTo>
                  <a:pt x="0" y="365734"/>
                </a:moveTo>
                <a:lnTo>
                  <a:pt x="1188123" y="365734"/>
                </a:lnTo>
                <a:lnTo>
                  <a:pt x="1188123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43982" y="3853459"/>
            <a:ext cx="2952750" cy="365760"/>
          </a:xfrm>
          <a:custGeom>
            <a:avLst/>
            <a:gdLst/>
            <a:ahLst/>
            <a:cxnLst/>
            <a:rect l="l" t="t" r="r" b="b"/>
            <a:pathLst>
              <a:path w="2952750" h="365760">
                <a:moveTo>
                  <a:pt x="0" y="365734"/>
                </a:moveTo>
                <a:lnTo>
                  <a:pt x="2952368" y="365734"/>
                </a:lnTo>
                <a:lnTo>
                  <a:pt x="2952368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979487" y="4219219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734"/>
                </a:moveTo>
                <a:lnTo>
                  <a:pt x="3276346" y="365734"/>
                </a:lnTo>
                <a:lnTo>
                  <a:pt x="3276346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255896" y="4219219"/>
            <a:ext cx="1188720" cy="365760"/>
          </a:xfrm>
          <a:custGeom>
            <a:avLst/>
            <a:gdLst/>
            <a:ahLst/>
            <a:cxnLst/>
            <a:rect l="l" t="t" r="r" b="b"/>
            <a:pathLst>
              <a:path w="1188720" h="365760">
                <a:moveTo>
                  <a:pt x="0" y="365734"/>
                </a:moveTo>
                <a:lnTo>
                  <a:pt x="1188123" y="365734"/>
                </a:lnTo>
                <a:lnTo>
                  <a:pt x="1188123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5443982" y="4219219"/>
            <a:ext cx="2952750" cy="365760"/>
          </a:xfrm>
          <a:custGeom>
            <a:avLst/>
            <a:gdLst/>
            <a:ahLst/>
            <a:cxnLst/>
            <a:rect l="l" t="t" r="r" b="b"/>
            <a:pathLst>
              <a:path w="2952750" h="365760">
                <a:moveTo>
                  <a:pt x="0" y="365734"/>
                </a:moveTo>
                <a:lnTo>
                  <a:pt x="2952368" y="365734"/>
                </a:lnTo>
                <a:lnTo>
                  <a:pt x="2952368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979487" y="4584979"/>
            <a:ext cx="3276600" cy="429259"/>
          </a:xfrm>
          <a:custGeom>
            <a:avLst/>
            <a:gdLst/>
            <a:ahLst/>
            <a:cxnLst/>
            <a:rect l="l" t="t" r="r" b="b"/>
            <a:pathLst>
              <a:path w="3276600" h="429260">
                <a:moveTo>
                  <a:pt x="0" y="428726"/>
                </a:moveTo>
                <a:lnTo>
                  <a:pt x="3276346" y="428726"/>
                </a:lnTo>
                <a:lnTo>
                  <a:pt x="3276346" y="0"/>
                </a:lnTo>
                <a:lnTo>
                  <a:pt x="0" y="0"/>
                </a:lnTo>
                <a:lnTo>
                  <a:pt x="0" y="428726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255896" y="4584979"/>
            <a:ext cx="1188720" cy="429259"/>
          </a:xfrm>
          <a:custGeom>
            <a:avLst/>
            <a:gdLst/>
            <a:ahLst/>
            <a:cxnLst/>
            <a:rect l="l" t="t" r="r" b="b"/>
            <a:pathLst>
              <a:path w="1188720" h="429260">
                <a:moveTo>
                  <a:pt x="0" y="428726"/>
                </a:moveTo>
                <a:lnTo>
                  <a:pt x="1188123" y="428726"/>
                </a:lnTo>
                <a:lnTo>
                  <a:pt x="1188123" y="0"/>
                </a:lnTo>
                <a:lnTo>
                  <a:pt x="0" y="0"/>
                </a:lnTo>
                <a:lnTo>
                  <a:pt x="0" y="428726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443982" y="4584979"/>
            <a:ext cx="2952750" cy="429259"/>
          </a:xfrm>
          <a:custGeom>
            <a:avLst/>
            <a:gdLst/>
            <a:ahLst/>
            <a:cxnLst/>
            <a:rect l="l" t="t" r="r" b="b"/>
            <a:pathLst>
              <a:path w="2952750" h="429260">
                <a:moveTo>
                  <a:pt x="0" y="428726"/>
                </a:moveTo>
                <a:lnTo>
                  <a:pt x="2952368" y="428726"/>
                </a:lnTo>
                <a:lnTo>
                  <a:pt x="2952368" y="0"/>
                </a:lnTo>
                <a:lnTo>
                  <a:pt x="0" y="0"/>
                </a:lnTo>
                <a:lnTo>
                  <a:pt x="0" y="428726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979487" y="5013731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734"/>
                </a:moveTo>
                <a:lnTo>
                  <a:pt x="3276346" y="365734"/>
                </a:lnTo>
                <a:lnTo>
                  <a:pt x="3276346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255896" y="5013731"/>
            <a:ext cx="1188720" cy="365760"/>
          </a:xfrm>
          <a:custGeom>
            <a:avLst/>
            <a:gdLst/>
            <a:ahLst/>
            <a:cxnLst/>
            <a:rect l="l" t="t" r="r" b="b"/>
            <a:pathLst>
              <a:path w="1188720" h="365760">
                <a:moveTo>
                  <a:pt x="0" y="365734"/>
                </a:moveTo>
                <a:lnTo>
                  <a:pt x="1188123" y="365734"/>
                </a:lnTo>
                <a:lnTo>
                  <a:pt x="1188123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443982" y="5013731"/>
            <a:ext cx="2952750" cy="365760"/>
          </a:xfrm>
          <a:custGeom>
            <a:avLst/>
            <a:gdLst/>
            <a:ahLst/>
            <a:cxnLst/>
            <a:rect l="l" t="t" r="r" b="b"/>
            <a:pathLst>
              <a:path w="2952750" h="365760">
                <a:moveTo>
                  <a:pt x="0" y="365734"/>
                </a:moveTo>
                <a:lnTo>
                  <a:pt x="2952368" y="365734"/>
                </a:lnTo>
                <a:lnTo>
                  <a:pt x="2952368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979487" y="5379453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734"/>
                </a:moveTo>
                <a:lnTo>
                  <a:pt x="3276346" y="365734"/>
                </a:lnTo>
                <a:lnTo>
                  <a:pt x="3276346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255896" y="5379453"/>
            <a:ext cx="1188720" cy="365760"/>
          </a:xfrm>
          <a:custGeom>
            <a:avLst/>
            <a:gdLst/>
            <a:ahLst/>
            <a:cxnLst/>
            <a:rect l="l" t="t" r="r" b="b"/>
            <a:pathLst>
              <a:path w="1188720" h="365760">
                <a:moveTo>
                  <a:pt x="0" y="365734"/>
                </a:moveTo>
                <a:lnTo>
                  <a:pt x="1188123" y="365734"/>
                </a:lnTo>
                <a:lnTo>
                  <a:pt x="1188123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443982" y="5379453"/>
            <a:ext cx="2952750" cy="365760"/>
          </a:xfrm>
          <a:custGeom>
            <a:avLst/>
            <a:gdLst/>
            <a:ahLst/>
            <a:cxnLst/>
            <a:rect l="l" t="t" r="r" b="b"/>
            <a:pathLst>
              <a:path w="2952750" h="365760">
                <a:moveTo>
                  <a:pt x="0" y="365734"/>
                </a:moveTo>
                <a:lnTo>
                  <a:pt x="2952368" y="365734"/>
                </a:lnTo>
                <a:lnTo>
                  <a:pt x="2952368" y="0"/>
                </a:lnTo>
                <a:lnTo>
                  <a:pt x="0" y="0"/>
                </a:lnTo>
                <a:lnTo>
                  <a:pt x="0" y="365734"/>
                </a:lnTo>
                <a:close/>
              </a:path>
            </a:pathLst>
          </a:custGeom>
          <a:solidFill>
            <a:srgbClr val="000E2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1996439" y="1304544"/>
            <a:ext cx="1269491" cy="4206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921507" y="1303019"/>
            <a:ext cx="414528" cy="4221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5573267" y="1106424"/>
            <a:ext cx="1531619" cy="4206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6760464" y="1104900"/>
            <a:ext cx="414527" cy="4221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4634484" y="1519427"/>
            <a:ext cx="457200" cy="4206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4747259" y="1517903"/>
            <a:ext cx="414527" cy="4221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56603" y="1519427"/>
            <a:ext cx="486155" cy="4206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6498335" y="1519427"/>
            <a:ext cx="429767" cy="4206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583680" y="1519427"/>
            <a:ext cx="925068" cy="4206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164323" y="1517903"/>
            <a:ext cx="414527" cy="42214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926591" y="1923288"/>
            <a:ext cx="1975104" cy="3825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587751" y="1921764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504944" y="1923288"/>
            <a:ext cx="714755" cy="3825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905755" y="1921764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6333744" y="1923288"/>
            <a:ext cx="1199388" cy="3825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219188" y="1921764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926591" y="2289048"/>
            <a:ext cx="826008" cy="3825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438655" y="2289048"/>
            <a:ext cx="428244" cy="3825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1552955" y="2289048"/>
            <a:ext cx="371856" cy="382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1610867" y="2289048"/>
            <a:ext cx="885444" cy="3825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28088" y="2318004"/>
            <a:ext cx="298704" cy="353567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258567" y="2289048"/>
            <a:ext cx="390144" cy="3825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334767" y="2287523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4504944" y="2289048"/>
            <a:ext cx="714755" cy="3825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905755" y="2287523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6333744" y="2289048"/>
            <a:ext cx="1199388" cy="3825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7219188" y="2287523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26591" y="2654807"/>
            <a:ext cx="1789176" cy="3825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2401823" y="2653283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4504944" y="2654807"/>
            <a:ext cx="714755" cy="38252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905755" y="2653283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6333744" y="2654807"/>
            <a:ext cx="1199388" cy="38252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7219188" y="2653283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26591" y="3057144"/>
            <a:ext cx="2819400" cy="38252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3432047" y="3055620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4504944" y="3057144"/>
            <a:ext cx="714755" cy="38252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4905755" y="3055620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6333744" y="3057144"/>
            <a:ext cx="1199388" cy="3825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7219188" y="3055620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26591" y="3457955"/>
            <a:ext cx="2281428" cy="38252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2894076" y="3456432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504944" y="3457955"/>
            <a:ext cx="714755" cy="38252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4905755" y="3456432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6448044" y="3457955"/>
            <a:ext cx="970788" cy="38252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104888" y="3456432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926591" y="3823715"/>
            <a:ext cx="2383536" cy="38252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996183" y="3822191"/>
            <a:ext cx="377952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4504944" y="3823715"/>
            <a:ext cx="714755" cy="38252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905755" y="3822191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448044" y="3823715"/>
            <a:ext cx="970788" cy="38252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104888" y="3822191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926591" y="4189476"/>
            <a:ext cx="1635252" cy="38252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2247900" y="4189476"/>
            <a:ext cx="873251" cy="38252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2807207" y="4189476"/>
            <a:ext cx="518159" cy="38252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011423" y="4187952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4504944" y="4189476"/>
            <a:ext cx="714755" cy="38252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4905755" y="4187952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6333744" y="4189476"/>
            <a:ext cx="1199388" cy="38252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7219188" y="4187952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26591" y="4587240"/>
            <a:ext cx="2036064" cy="382524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2648711" y="4587240"/>
            <a:ext cx="873251" cy="38252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208020" y="4587240"/>
            <a:ext cx="518159" cy="38252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412235" y="4585715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4466844" y="4587240"/>
            <a:ext cx="390144" cy="38252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4543044" y="4587240"/>
            <a:ext cx="714755" cy="38252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4943855" y="4585715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390132" y="4587240"/>
            <a:ext cx="1085088" cy="38252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7161276" y="4585715"/>
            <a:ext cx="377951" cy="38404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926591" y="4983479"/>
            <a:ext cx="2116836" cy="382523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2729483" y="4981955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4504944" y="4983479"/>
            <a:ext cx="714755" cy="38252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4905755" y="4981955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6448044" y="4983479"/>
            <a:ext cx="970788" cy="38252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104888" y="4981955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926591" y="5349240"/>
            <a:ext cx="871728" cy="38252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1484375" y="5349240"/>
            <a:ext cx="370331" cy="382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540763" y="5349240"/>
            <a:ext cx="708660" cy="38252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935479" y="5347715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4504944" y="5349240"/>
            <a:ext cx="714755" cy="38252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4905755" y="5347715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6390132" y="5349240"/>
            <a:ext cx="1085088" cy="38252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7161276" y="5347715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2586227" y="6419086"/>
            <a:ext cx="2002536" cy="382523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4274820" y="6419086"/>
            <a:ext cx="516636" cy="382523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4477511" y="6419086"/>
            <a:ext cx="376427" cy="382523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4539996" y="6419086"/>
            <a:ext cx="2217420" cy="382523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6443471" y="6419086"/>
            <a:ext cx="455675" cy="382523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6585204" y="6419086"/>
            <a:ext cx="377951" cy="382523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 txBox="1"/>
          <p:nvPr/>
        </p:nvSpPr>
        <p:spPr>
          <a:xfrm>
            <a:off x="2718942" y="6490106"/>
            <a:ext cx="3959860" cy="2851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701164" algn="l"/>
              </a:tabLst>
            </a:pPr>
            <a:r>
              <a:rPr sz="1800" b="1" i="1" spc="-5" dirty="0">
                <a:latin typeface="Arial"/>
                <a:cs typeface="Arial"/>
              </a:rPr>
              <a:t>Schusterova  </a:t>
            </a:r>
            <a:r>
              <a:rPr sz="1800" b="1" i="1" spc="45" dirty="0">
                <a:latin typeface="Arial"/>
                <a:cs typeface="Arial"/>
              </a:rPr>
              <a:t> </a:t>
            </a:r>
            <a:r>
              <a:rPr sz="1800" b="1" i="1" dirty="0">
                <a:latin typeface="Arial"/>
                <a:cs typeface="Arial"/>
              </a:rPr>
              <a:t>I.	</a:t>
            </a:r>
            <a:r>
              <a:rPr sz="1800" b="1" i="1" spc="-5" dirty="0">
                <a:latin typeface="Arial"/>
                <a:cs typeface="Arial"/>
              </a:rPr>
              <a:t>et </a:t>
            </a:r>
            <a:r>
              <a:rPr sz="1800" b="1" i="1" dirty="0">
                <a:latin typeface="Arial"/>
                <a:cs typeface="Arial"/>
              </a:rPr>
              <a:t>al.: </a:t>
            </a:r>
            <a:r>
              <a:rPr sz="1800" b="1" i="1" spc="-5" dirty="0">
                <a:latin typeface="Arial"/>
                <a:cs typeface="Arial"/>
              </a:rPr>
              <a:t>JAHA, 4,</a:t>
            </a:r>
            <a:r>
              <a:rPr sz="1800" b="1" i="1" spc="-65" dirty="0">
                <a:latin typeface="Arial"/>
                <a:cs typeface="Arial"/>
              </a:rPr>
              <a:t> </a:t>
            </a:r>
            <a:r>
              <a:rPr sz="1800" b="1" i="1" spc="-5" dirty="0">
                <a:latin typeface="Arial"/>
                <a:cs typeface="Arial"/>
              </a:rPr>
              <a:t>2012</a:t>
            </a:r>
            <a:r>
              <a:rPr sz="1800" b="1" spc="-5" dirty="0">
                <a:latin typeface="Arial"/>
                <a:cs typeface="Arial"/>
              </a:rPr>
              <a:t>;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2" name="object 132"/>
          <p:cNvSpPr/>
          <p:nvPr/>
        </p:nvSpPr>
        <p:spPr>
          <a:xfrm>
            <a:off x="853439" y="1007363"/>
            <a:ext cx="7653528" cy="5558028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979487" y="5732462"/>
            <a:ext cx="3276600" cy="330200"/>
          </a:xfrm>
          <a:custGeom>
            <a:avLst/>
            <a:gdLst/>
            <a:ahLst/>
            <a:cxnLst/>
            <a:rect l="l" t="t" r="r" b="b"/>
            <a:pathLst>
              <a:path w="3276600" h="330200">
                <a:moveTo>
                  <a:pt x="0" y="330200"/>
                </a:moveTo>
                <a:lnTo>
                  <a:pt x="3276346" y="330200"/>
                </a:lnTo>
                <a:lnTo>
                  <a:pt x="3276346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255896" y="5732462"/>
            <a:ext cx="4140835" cy="330200"/>
          </a:xfrm>
          <a:custGeom>
            <a:avLst/>
            <a:gdLst/>
            <a:ahLst/>
            <a:cxnLst/>
            <a:rect l="l" t="t" r="r" b="b"/>
            <a:pathLst>
              <a:path w="4140834" h="330200">
                <a:moveTo>
                  <a:pt x="0" y="330200"/>
                </a:moveTo>
                <a:lnTo>
                  <a:pt x="4140454" y="330200"/>
                </a:lnTo>
                <a:lnTo>
                  <a:pt x="4140454" y="0"/>
                </a:lnTo>
                <a:lnTo>
                  <a:pt x="0" y="0"/>
                </a:lnTo>
                <a:lnTo>
                  <a:pt x="0" y="33020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926591" y="5702808"/>
            <a:ext cx="746760" cy="382524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1359408" y="5702808"/>
            <a:ext cx="368808" cy="382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1414272" y="5702808"/>
            <a:ext cx="720852" cy="382524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1821179" y="5702808"/>
            <a:ext cx="370331" cy="382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1877567" y="5702808"/>
            <a:ext cx="390144" cy="382524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1953767" y="5702808"/>
            <a:ext cx="809244" cy="382524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2449067" y="5702808"/>
            <a:ext cx="518159" cy="382524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653283" y="5701284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5972555" y="5702808"/>
            <a:ext cx="734568" cy="38252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393179" y="5702808"/>
            <a:ext cx="377951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979487" y="6062662"/>
            <a:ext cx="3276600" cy="365760"/>
          </a:xfrm>
          <a:custGeom>
            <a:avLst/>
            <a:gdLst/>
            <a:ahLst/>
            <a:cxnLst/>
            <a:rect l="l" t="t" r="r" b="b"/>
            <a:pathLst>
              <a:path w="3276600" h="365760">
                <a:moveTo>
                  <a:pt x="0" y="365277"/>
                </a:moveTo>
                <a:lnTo>
                  <a:pt x="3276346" y="365277"/>
                </a:lnTo>
                <a:lnTo>
                  <a:pt x="3276346" y="0"/>
                </a:lnTo>
                <a:lnTo>
                  <a:pt x="0" y="0"/>
                </a:lnTo>
                <a:lnTo>
                  <a:pt x="0" y="365277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4255896" y="6062662"/>
            <a:ext cx="4140835" cy="365760"/>
          </a:xfrm>
          <a:custGeom>
            <a:avLst/>
            <a:gdLst/>
            <a:ahLst/>
            <a:cxnLst/>
            <a:rect l="l" t="t" r="r" b="b"/>
            <a:pathLst>
              <a:path w="4140834" h="365760">
                <a:moveTo>
                  <a:pt x="0" y="365277"/>
                </a:moveTo>
                <a:lnTo>
                  <a:pt x="4140454" y="365277"/>
                </a:lnTo>
                <a:lnTo>
                  <a:pt x="4140454" y="0"/>
                </a:lnTo>
                <a:lnTo>
                  <a:pt x="0" y="0"/>
                </a:lnTo>
                <a:lnTo>
                  <a:pt x="0" y="365277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926591" y="6031991"/>
            <a:ext cx="1258823" cy="38252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1871472" y="6030467"/>
            <a:ext cx="377951" cy="384047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972555" y="6031991"/>
            <a:ext cx="734568" cy="38252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6393179" y="6031991"/>
            <a:ext cx="377951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151" name="object 151"/>
          <p:cNvGraphicFramePr>
            <a:graphicFrameLocks noGrp="1"/>
          </p:cNvGraphicFramePr>
          <p:nvPr/>
        </p:nvGraphicFramePr>
        <p:xfrm>
          <a:off x="953319" y="1112075"/>
          <a:ext cx="7473950" cy="53511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83527"/>
                <a:gridCol w="1188085"/>
                <a:gridCol w="2945155"/>
              </a:tblGrid>
              <a:tr h="397700"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2000" b="1" spc="-25" dirty="0">
                          <a:solidFill>
                            <a:srgbClr val="FF9292"/>
                          </a:solidFill>
                          <a:latin typeface="Times New Roman"/>
                          <a:cs typeface="Times New Roman"/>
                        </a:rPr>
                        <a:t>Variable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54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T w="25400">
                      <a:solidFill>
                        <a:srgbClr val="001F5F"/>
                      </a:solidFill>
                      <a:prstDash val="solid"/>
                    </a:lnT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28892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2000" b="1" dirty="0">
                          <a:solidFill>
                            <a:srgbClr val="FF9292"/>
                          </a:solidFill>
                          <a:latin typeface="Times New Roman"/>
                          <a:cs typeface="Times New Roman"/>
                        </a:rPr>
                        <a:t>Mean</a:t>
                      </a:r>
                      <a:r>
                        <a:rPr sz="2000" b="1" spc="-110" dirty="0">
                          <a:solidFill>
                            <a:srgbClr val="FF9292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spc="-50" dirty="0">
                          <a:solidFill>
                            <a:srgbClr val="FF9292"/>
                          </a:solidFill>
                          <a:latin typeface="Times New Roman"/>
                          <a:cs typeface="Times New Roman"/>
                        </a:rPr>
                        <a:t>EAT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5400">
                      <a:solidFill>
                        <a:srgbClr val="001F5F"/>
                      </a:solidFill>
                      <a:prstDash val="solid"/>
                    </a:lnR>
                    <a:lnT w="25400">
                      <a:solidFill>
                        <a:srgbClr val="001F5F"/>
                      </a:solidFill>
                      <a:prstDash val="solid"/>
                    </a:lnT>
                    <a:solidFill>
                      <a:srgbClr val="000E2B"/>
                    </a:solidFill>
                  </a:tcPr>
                </a:tc>
              </a:tr>
              <a:tr h="34925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54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25400">
                      <a:solidFill>
                        <a:srgbClr val="001F5F"/>
                      </a:solidFill>
                      <a:prstDash val="solid"/>
                    </a:lnR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96113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25400">
                      <a:solidFill>
                        <a:srgbClr val="001F5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b="1" dirty="0">
                          <a:solidFill>
                            <a:srgbClr val="FF9292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R="1043305" algn="r">
                        <a:lnSpc>
                          <a:spcPct val="100000"/>
                        </a:lnSpc>
                        <a:spcBef>
                          <a:spcPts val="244"/>
                        </a:spcBef>
                      </a:pPr>
                      <a:r>
                        <a:rPr sz="2000" b="1" dirty="0">
                          <a:solidFill>
                            <a:srgbClr val="FF9292"/>
                          </a:solidFill>
                          <a:latin typeface="Times New Roman"/>
                          <a:cs typeface="Times New Roman"/>
                        </a:rPr>
                        <a:t>p-v</a:t>
                      </a:r>
                      <a:r>
                        <a:rPr sz="2000" b="1" spc="10" dirty="0">
                          <a:solidFill>
                            <a:srgbClr val="FF9292"/>
                          </a:solidFill>
                          <a:latin typeface="Times New Roman"/>
                          <a:cs typeface="Times New Roman"/>
                        </a:rPr>
                        <a:t>a</a:t>
                      </a:r>
                      <a:r>
                        <a:rPr sz="2000" b="1" dirty="0">
                          <a:solidFill>
                            <a:srgbClr val="FF9292"/>
                          </a:solidFill>
                          <a:latin typeface="Times New Roman"/>
                          <a:cs typeface="Times New Roman"/>
                        </a:rPr>
                        <a:t>lue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Body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weight</a:t>
                      </a:r>
                      <a:r>
                        <a:rPr sz="1800" b="1" spc="-114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(kg)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0.63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R="1004569" algn="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0.0001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BMI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–</a:t>
                      </a:r>
                      <a:r>
                        <a:rPr sz="1800" b="1" spc="-10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(kg/m</a:t>
                      </a:r>
                      <a:r>
                        <a:rPr sz="1800" b="1" baseline="25462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0.80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R="10045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0.0001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BMI</a:t>
                      </a:r>
                      <a:r>
                        <a:rPr sz="1800" b="1" spc="-8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percentile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0.72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R="1004569" algn="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0.0001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437006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20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Waist </a:t>
                      </a: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circumference</a:t>
                      </a:r>
                      <a:r>
                        <a:rPr sz="1800" b="1" spc="-9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(cm)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0.68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R="1003935" algn="r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800" b="1" spc="-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p&lt;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0.0001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Systolic BP</a:t>
                      </a:r>
                      <a:r>
                        <a:rPr sz="1800" b="1" spc="-22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(mmHg)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0.40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p&lt;0.05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65632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Diastolic </a:t>
                      </a: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BP</a:t>
                      </a:r>
                      <a:r>
                        <a:rPr sz="1800" b="1" spc="-17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00FF00"/>
                          </a:solidFill>
                          <a:latin typeface="Times New Roman"/>
                          <a:cs typeface="Times New Roman"/>
                        </a:rPr>
                        <a:t>(mmHg)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0.43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p&lt;0.01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65760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spc="-10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Triglyceride</a:t>
                      </a:r>
                      <a:r>
                        <a:rPr sz="1800" b="1" spc="-145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[mmol/l]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0.68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R="1004569" algn="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0.0001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428751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800" b="1" spc="-5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HDL cholesterol</a:t>
                      </a:r>
                      <a:r>
                        <a:rPr sz="1800" b="1" spc="-170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(mmol/l)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-0.50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R="1062355" algn="r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1800" b="1" spc="-1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0.001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65759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spc="-35" dirty="0">
                          <a:solidFill>
                            <a:srgbClr val="FFD0C5"/>
                          </a:solidFill>
                          <a:latin typeface="Times New Roman"/>
                          <a:cs typeface="Times New Roman"/>
                        </a:rPr>
                        <a:t>Total </a:t>
                      </a:r>
                      <a:r>
                        <a:rPr sz="1800" b="1" spc="-10" dirty="0">
                          <a:solidFill>
                            <a:srgbClr val="FFD0C5"/>
                          </a:solidFill>
                          <a:latin typeface="Times New Roman"/>
                          <a:cs typeface="Times New Roman"/>
                        </a:rPr>
                        <a:t>proteins</a:t>
                      </a:r>
                      <a:r>
                        <a:rPr sz="1800" b="1" spc="-40" dirty="0">
                          <a:solidFill>
                            <a:srgbClr val="FFD0C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D0C5"/>
                          </a:solidFill>
                          <a:latin typeface="Times New Roman"/>
                          <a:cs typeface="Times New Roman"/>
                        </a:rPr>
                        <a:t>(g/l)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0.37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1587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p&lt;0.05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53783">
                <a:tc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spc="-5" dirty="0">
                          <a:solidFill>
                            <a:srgbClr val="FFD0C5"/>
                          </a:solidFill>
                          <a:latin typeface="Times New Roman"/>
                          <a:cs typeface="Times New Roman"/>
                        </a:rPr>
                        <a:t>ApoB</a:t>
                      </a:r>
                      <a:r>
                        <a:rPr sz="1800" b="1" spc="-95" dirty="0">
                          <a:solidFill>
                            <a:srgbClr val="FFD0C5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D0C5"/>
                          </a:solidFill>
                          <a:latin typeface="Times New Roman"/>
                          <a:cs typeface="Times New Roman"/>
                        </a:rPr>
                        <a:t>(g/l)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5400">
                      <a:solidFill>
                        <a:srgbClr val="001F5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B7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0.37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B7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  <a:tc>
                  <a:txBody>
                    <a:bodyPr/>
                    <a:lstStyle/>
                    <a:p>
                      <a:pPr marR="1062990" algn="r">
                        <a:lnSpc>
                          <a:spcPct val="100000"/>
                        </a:lnSpc>
                        <a:spcBef>
                          <a:spcPts val="259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p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&lt;</a:t>
                      </a:r>
                      <a:r>
                        <a:rPr sz="1800" b="1" spc="-114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001F5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B7FF"/>
                      </a:solidFill>
                      <a:prstDash val="solid"/>
                    </a:lnB>
                    <a:solidFill>
                      <a:srgbClr val="000E2B"/>
                    </a:solidFill>
                  </a:tcPr>
                </a:tc>
              </a:tr>
              <a:tr h="329412"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800" b="1" dirty="0">
                          <a:solidFill>
                            <a:srgbClr val="FFB7FF"/>
                          </a:solidFill>
                          <a:latin typeface="Times New Roman"/>
                          <a:cs typeface="Times New Roman"/>
                        </a:rPr>
                        <a:t>Uric acid</a:t>
                      </a:r>
                      <a:r>
                        <a:rPr sz="1800" b="1" spc="-85" dirty="0">
                          <a:solidFill>
                            <a:srgbClr val="FFB7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B7FF"/>
                          </a:solidFill>
                          <a:latin typeface="Times New Roman"/>
                          <a:cs typeface="Times New Roman"/>
                        </a:rPr>
                        <a:t>(umol/l)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B7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38100">
                      <a:solidFill>
                        <a:srgbClr val="FFB7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800" b="1" dirty="0">
                          <a:solidFill>
                            <a:srgbClr val="FFB7FF"/>
                          </a:solidFill>
                          <a:latin typeface="Arial"/>
                          <a:cs typeface="Arial"/>
                        </a:rPr>
                        <a:t>???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B7FF"/>
                      </a:solidFill>
                      <a:prstDash val="solid"/>
                    </a:lnR>
                    <a:lnT w="38100">
                      <a:solidFill>
                        <a:srgbClr val="FFB7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81076">
                <a:tc>
                  <a:txBody>
                    <a:bodyPr/>
                    <a:lstStyle/>
                    <a:p>
                      <a:pPr marL="79375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800" b="1" spc="-60" dirty="0">
                          <a:solidFill>
                            <a:srgbClr val="FFB7FF"/>
                          </a:solidFill>
                          <a:latin typeface="Times New Roman"/>
                          <a:cs typeface="Times New Roman"/>
                        </a:rPr>
                        <a:t>ALT</a:t>
                      </a:r>
                      <a:r>
                        <a:rPr sz="1800" b="1" spc="-145" dirty="0">
                          <a:solidFill>
                            <a:srgbClr val="FFB7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B7FF"/>
                          </a:solidFill>
                          <a:latin typeface="Times New Roman"/>
                          <a:cs typeface="Times New Roman"/>
                        </a:rPr>
                        <a:t>(U/l)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FFB7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B7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2225" algn="ctr">
                        <a:lnSpc>
                          <a:spcPct val="100000"/>
                        </a:lnSpc>
                        <a:spcBef>
                          <a:spcPts val="270"/>
                        </a:spcBef>
                      </a:pPr>
                      <a:r>
                        <a:rPr sz="1800" b="1" dirty="0">
                          <a:solidFill>
                            <a:srgbClr val="FFB7FF"/>
                          </a:solidFill>
                          <a:latin typeface="Arial"/>
                          <a:cs typeface="Arial"/>
                        </a:rPr>
                        <a:t>???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38100">
                      <a:solidFill>
                        <a:srgbClr val="FFB7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38100">
                      <a:solidFill>
                        <a:srgbClr val="FFB7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</a:tbl>
          </a:graphicData>
        </a:graphic>
      </p:graphicFrame>
      <p:sp>
        <p:nvSpPr>
          <p:cNvPr id="152" name="object 152"/>
          <p:cNvSpPr/>
          <p:nvPr/>
        </p:nvSpPr>
        <p:spPr>
          <a:xfrm>
            <a:off x="722376" y="5483352"/>
            <a:ext cx="7915656" cy="121310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D9FFD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57150">
            <a:solidFill>
              <a:srgbClr val="0085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285488" y="365759"/>
            <a:ext cx="4607052" cy="374142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427982" y="509397"/>
            <a:ext cx="4320921" cy="345516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408932" y="490347"/>
            <a:ext cx="4359275" cy="3493770"/>
          </a:xfrm>
          <a:custGeom>
            <a:avLst/>
            <a:gdLst/>
            <a:ahLst/>
            <a:cxnLst/>
            <a:rect l="l" t="t" r="r" b="b"/>
            <a:pathLst>
              <a:path w="4359275" h="3493770">
                <a:moveTo>
                  <a:pt x="0" y="3493261"/>
                </a:moveTo>
                <a:lnTo>
                  <a:pt x="4359021" y="3493261"/>
                </a:lnTo>
                <a:lnTo>
                  <a:pt x="4359021" y="0"/>
                </a:lnTo>
                <a:lnTo>
                  <a:pt x="0" y="0"/>
                </a:lnTo>
                <a:lnTo>
                  <a:pt x="0" y="3493261"/>
                </a:lnTo>
                <a:close/>
              </a:path>
            </a:pathLst>
          </a:custGeom>
          <a:ln w="38100">
            <a:solidFill>
              <a:srgbClr val="0074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356100" y="4292574"/>
            <a:ext cx="1080135" cy="956944"/>
          </a:xfrm>
          <a:custGeom>
            <a:avLst/>
            <a:gdLst/>
            <a:ahLst/>
            <a:cxnLst/>
            <a:rect l="l" t="t" r="r" b="b"/>
            <a:pathLst>
              <a:path w="1080135" h="956945">
                <a:moveTo>
                  <a:pt x="0" y="956716"/>
                </a:moveTo>
                <a:lnTo>
                  <a:pt x="1080122" y="956716"/>
                </a:lnTo>
                <a:lnTo>
                  <a:pt x="1080122" y="0"/>
                </a:lnTo>
                <a:lnTo>
                  <a:pt x="0" y="0"/>
                </a:lnTo>
                <a:lnTo>
                  <a:pt x="0" y="956716"/>
                </a:lnTo>
                <a:close/>
              </a:path>
            </a:pathLst>
          </a:custGeom>
          <a:solidFill>
            <a:srgbClr val="007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436234" y="4292574"/>
            <a:ext cx="1368425" cy="956944"/>
          </a:xfrm>
          <a:custGeom>
            <a:avLst/>
            <a:gdLst/>
            <a:ahLst/>
            <a:cxnLst/>
            <a:rect l="l" t="t" r="r" b="b"/>
            <a:pathLst>
              <a:path w="1368425" h="956945">
                <a:moveTo>
                  <a:pt x="0" y="956716"/>
                </a:moveTo>
                <a:lnTo>
                  <a:pt x="1368170" y="956716"/>
                </a:lnTo>
                <a:lnTo>
                  <a:pt x="1368170" y="0"/>
                </a:lnTo>
                <a:lnTo>
                  <a:pt x="0" y="0"/>
                </a:lnTo>
                <a:lnTo>
                  <a:pt x="0" y="956716"/>
                </a:lnTo>
                <a:close/>
              </a:path>
            </a:pathLst>
          </a:custGeom>
          <a:solidFill>
            <a:srgbClr val="007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804406" y="4292574"/>
            <a:ext cx="1224280" cy="956944"/>
          </a:xfrm>
          <a:custGeom>
            <a:avLst/>
            <a:gdLst/>
            <a:ahLst/>
            <a:cxnLst/>
            <a:rect l="l" t="t" r="r" b="b"/>
            <a:pathLst>
              <a:path w="1224279" h="956945">
                <a:moveTo>
                  <a:pt x="0" y="956716"/>
                </a:moveTo>
                <a:lnTo>
                  <a:pt x="1224140" y="956716"/>
                </a:lnTo>
                <a:lnTo>
                  <a:pt x="1224140" y="0"/>
                </a:lnTo>
                <a:lnTo>
                  <a:pt x="0" y="0"/>
                </a:lnTo>
                <a:lnTo>
                  <a:pt x="0" y="956716"/>
                </a:lnTo>
                <a:close/>
              </a:path>
            </a:pathLst>
          </a:custGeom>
          <a:solidFill>
            <a:srgbClr val="007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028558" y="4292574"/>
            <a:ext cx="792480" cy="956944"/>
          </a:xfrm>
          <a:custGeom>
            <a:avLst/>
            <a:gdLst/>
            <a:ahLst/>
            <a:cxnLst/>
            <a:rect l="l" t="t" r="r" b="b"/>
            <a:pathLst>
              <a:path w="792479" h="956945">
                <a:moveTo>
                  <a:pt x="0" y="956716"/>
                </a:moveTo>
                <a:lnTo>
                  <a:pt x="792086" y="956716"/>
                </a:lnTo>
                <a:lnTo>
                  <a:pt x="792086" y="0"/>
                </a:lnTo>
                <a:lnTo>
                  <a:pt x="0" y="0"/>
                </a:lnTo>
                <a:lnTo>
                  <a:pt x="0" y="956716"/>
                </a:lnTo>
                <a:close/>
              </a:path>
            </a:pathLst>
          </a:custGeom>
          <a:solidFill>
            <a:srgbClr val="007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56100" y="5249316"/>
            <a:ext cx="1080135" cy="640715"/>
          </a:xfrm>
          <a:custGeom>
            <a:avLst/>
            <a:gdLst/>
            <a:ahLst/>
            <a:cxnLst/>
            <a:rect l="l" t="t" r="r" b="b"/>
            <a:pathLst>
              <a:path w="1080135" h="640714">
                <a:moveTo>
                  <a:pt x="0" y="640308"/>
                </a:moveTo>
                <a:lnTo>
                  <a:pt x="1080122" y="640308"/>
                </a:lnTo>
                <a:lnTo>
                  <a:pt x="1080122" y="0"/>
                </a:lnTo>
                <a:lnTo>
                  <a:pt x="0" y="0"/>
                </a:lnTo>
                <a:lnTo>
                  <a:pt x="0" y="640308"/>
                </a:lnTo>
                <a:close/>
              </a:path>
            </a:pathLst>
          </a:custGeom>
          <a:solidFill>
            <a:srgbClr val="007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436234" y="5249316"/>
            <a:ext cx="1368425" cy="640715"/>
          </a:xfrm>
          <a:custGeom>
            <a:avLst/>
            <a:gdLst/>
            <a:ahLst/>
            <a:cxnLst/>
            <a:rect l="l" t="t" r="r" b="b"/>
            <a:pathLst>
              <a:path w="1368425" h="640714">
                <a:moveTo>
                  <a:pt x="0" y="640308"/>
                </a:moveTo>
                <a:lnTo>
                  <a:pt x="1368170" y="640308"/>
                </a:lnTo>
                <a:lnTo>
                  <a:pt x="1368170" y="0"/>
                </a:lnTo>
                <a:lnTo>
                  <a:pt x="0" y="0"/>
                </a:lnTo>
                <a:lnTo>
                  <a:pt x="0" y="640308"/>
                </a:lnTo>
                <a:close/>
              </a:path>
            </a:pathLst>
          </a:custGeom>
          <a:solidFill>
            <a:srgbClr val="007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804406" y="5249316"/>
            <a:ext cx="1224280" cy="640715"/>
          </a:xfrm>
          <a:custGeom>
            <a:avLst/>
            <a:gdLst/>
            <a:ahLst/>
            <a:cxnLst/>
            <a:rect l="l" t="t" r="r" b="b"/>
            <a:pathLst>
              <a:path w="1224279" h="640714">
                <a:moveTo>
                  <a:pt x="0" y="640308"/>
                </a:moveTo>
                <a:lnTo>
                  <a:pt x="1224140" y="640308"/>
                </a:lnTo>
                <a:lnTo>
                  <a:pt x="1224140" y="0"/>
                </a:lnTo>
                <a:lnTo>
                  <a:pt x="0" y="0"/>
                </a:lnTo>
                <a:lnTo>
                  <a:pt x="0" y="640308"/>
                </a:lnTo>
                <a:close/>
              </a:path>
            </a:pathLst>
          </a:custGeom>
          <a:solidFill>
            <a:srgbClr val="007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028558" y="5249316"/>
            <a:ext cx="792480" cy="640715"/>
          </a:xfrm>
          <a:custGeom>
            <a:avLst/>
            <a:gdLst/>
            <a:ahLst/>
            <a:cxnLst/>
            <a:rect l="l" t="t" r="r" b="b"/>
            <a:pathLst>
              <a:path w="792479" h="640714">
                <a:moveTo>
                  <a:pt x="0" y="640308"/>
                </a:moveTo>
                <a:lnTo>
                  <a:pt x="792086" y="640308"/>
                </a:lnTo>
                <a:lnTo>
                  <a:pt x="792086" y="0"/>
                </a:lnTo>
                <a:lnTo>
                  <a:pt x="0" y="0"/>
                </a:lnTo>
                <a:lnTo>
                  <a:pt x="0" y="640308"/>
                </a:lnTo>
                <a:close/>
              </a:path>
            </a:pathLst>
          </a:custGeom>
          <a:solidFill>
            <a:srgbClr val="0074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436234" y="4279900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0"/>
                </a:moveTo>
                <a:lnTo>
                  <a:pt x="0" y="1622425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804406" y="4279900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0"/>
                </a:moveTo>
                <a:lnTo>
                  <a:pt x="0" y="1622425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28558" y="4279900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0"/>
                </a:moveTo>
                <a:lnTo>
                  <a:pt x="0" y="1622425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343400" y="5249290"/>
            <a:ext cx="4490085" cy="0"/>
          </a:xfrm>
          <a:custGeom>
            <a:avLst/>
            <a:gdLst/>
            <a:ahLst/>
            <a:cxnLst/>
            <a:rect l="l" t="t" r="r" b="b"/>
            <a:pathLst>
              <a:path w="4490084">
                <a:moveTo>
                  <a:pt x="0" y="0"/>
                </a:moveTo>
                <a:lnTo>
                  <a:pt x="4489958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356100" y="4279900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0"/>
                </a:moveTo>
                <a:lnTo>
                  <a:pt x="0" y="1622425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820657" y="4279900"/>
            <a:ext cx="0" cy="1622425"/>
          </a:xfrm>
          <a:custGeom>
            <a:avLst/>
            <a:gdLst/>
            <a:ahLst/>
            <a:cxnLst/>
            <a:rect l="l" t="t" r="r" b="b"/>
            <a:pathLst>
              <a:path h="1622425">
                <a:moveTo>
                  <a:pt x="0" y="0"/>
                </a:moveTo>
                <a:lnTo>
                  <a:pt x="0" y="1622425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43400" y="4292600"/>
            <a:ext cx="4490085" cy="0"/>
          </a:xfrm>
          <a:custGeom>
            <a:avLst/>
            <a:gdLst/>
            <a:ahLst/>
            <a:cxnLst/>
            <a:rect l="l" t="t" r="r" b="b"/>
            <a:pathLst>
              <a:path w="4490084">
                <a:moveTo>
                  <a:pt x="0" y="0"/>
                </a:moveTo>
                <a:lnTo>
                  <a:pt x="4489958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343400" y="5889625"/>
            <a:ext cx="4490085" cy="0"/>
          </a:xfrm>
          <a:custGeom>
            <a:avLst/>
            <a:gdLst/>
            <a:ahLst/>
            <a:cxnLst/>
            <a:rect l="l" t="t" r="r" b="b"/>
            <a:pathLst>
              <a:path w="4490084">
                <a:moveTo>
                  <a:pt x="0" y="0"/>
                </a:moveTo>
                <a:lnTo>
                  <a:pt x="4489958" y="0"/>
                </a:lnTo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303776" y="4558284"/>
            <a:ext cx="1144524" cy="38252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134355" y="4556759"/>
            <a:ext cx="377951" cy="384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4435602" y="4627498"/>
            <a:ext cx="85661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25" dirty="0">
                <a:solidFill>
                  <a:srgbClr val="B8FFB8"/>
                </a:solidFill>
                <a:latin typeface="Times New Roman"/>
                <a:cs typeface="Times New Roman"/>
              </a:rPr>
              <a:t>Variable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5402579" y="4421123"/>
            <a:ext cx="1511807" cy="382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97067" y="4695444"/>
            <a:ext cx="1271015" cy="382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454140" y="4695444"/>
            <a:ext cx="371856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534659" y="4489957"/>
            <a:ext cx="1173480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06680" marR="5080" indent="-94615">
              <a:lnSpc>
                <a:spcPct val="100000"/>
              </a:lnSpc>
            </a:pPr>
            <a:r>
              <a:rPr sz="1800" b="1" dirty="0">
                <a:solidFill>
                  <a:srgbClr val="B8FFB8"/>
                </a:solidFill>
                <a:latin typeface="Times New Roman"/>
                <a:cs typeface="Times New Roman"/>
              </a:rPr>
              <a:t>Ov</a:t>
            </a:r>
            <a:r>
              <a:rPr sz="1800" b="1" spc="5" dirty="0">
                <a:solidFill>
                  <a:srgbClr val="B8FFB8"/>
                </a:solidFill>
                <a:latin typeface="Times New Roman"/>
                <a:cs typeface="Times New Roman"/>
              </a:rPr>
              <a:t>e</a:t>
            </a:r>
            <a:r>
              <a:rPr sz="1800" b="1" spc="-5" dirty="0">
                <a:solidFill>
                  <a:srgbClr val="B8FFB8"/>
                </a:solidFill>
                <a:latin typeface="Times New Roman"/>
                <a:cs typeface="Times New Roman"/>
              </a:rPr>
              <a:t>r</a:t>
            </a:r>
            <a:r>
              <a:rPr sz="1800" b="1" spc="10" dirty="0">
                <a:solidFill>
                  <a:srgbClr val="B8FFB8"/>
                </a:solidFill>
                <a:latin typeface="Times New Roman"/>
                <a:cs typeface="Times New Roman"/>
              </a:rPr>
              <a:t>w</a:t>
            </a:r>
            <a:r>
              <a:rPr sz="1800" b="1" dirty="0">
                <a:solidFill>
                  <a:srgbClr val="B8FFB8"/>
                </a:solidFill>
                <a:latin typeface="Times New Roman"/>
                <a:cs typeface="Times New Roman"/>
              </a:rPr>
              <a:t>e</a:t>
            </a:r>
            <a:r>
              <a:rPr sz="1800" b="1" spc="5" dirty="0">
                <a:solidFill>
                  <a:srgbClr val="B8FFB8"/>
                </a:solidFill>
                <a:latin typeface="Times New Roman"/>
                <a:cs typeface="Times New Roman"/>
              </a:rPr>
              <a:t>i</a:t>
            </a:r>
            <a:r>
              <a:rPr sz="1800" b="1" dirty="0">
                <a:solidFill>
                  <a:srgbClr val="B8FFB8"/>
                </a:solidFill>
                <a:latin typeface="Times New Roman"/>
                <a:cs typeface="Times New Roman"/>
              </a:rPr>
              <a:t>ght  </a:t>
            </a:r>
            <a:r>
              <a:rPr sz="1800" b="1" spc="-5" dirty="0">
                <a:solidFill>
                  <a:srgbClr val="B8FFB8"/>
                </a:solidFill>
                <a:latin typeface="Times New Roman"/>
                <a:cs typeface="Times New Roman"/>
              </a:rPr>
              <a:t>and</a:t>
            </a:r>
            <a:r>
              <a:rPr sz="1800" b="1" spc="-80" dirty="0">
                <a:solidFill>
                  <a:srgbClr val="B8FFB8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B8FFB8"/>
                </a:solidFill>
                <a:latin typeface="Times New Roman"/>
                <a:cs typeface="Times New Roman"/>
              </a:rPr>
              <a:t>obese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6897623" y="4283964"/>
            <a:ext cx="1118616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031735" y="4558284"/>
            <a:ext cx="851916" cy="382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947916" y="4832603"/>
            <a:ext cx="964692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7598664" y="4832603"/>
            <a:ext cx="371855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7029704" y="4352797"/>
            <a:ext cx="774700" cy="835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1800" b="1" dirty="0">
                <a:solidFill>
                  <a:srgbClr val="B8FFB8"/>
                </a:solidFill>
                <a:latin typeface="Times New Roman"/>
                <a:cs typeface="Times New Roman"/>
              </a:rPr>
              <a:t>Normal  </a:t>
            </a:r>
            <a:r>
              <a:rPr sz="1800" b="1" spc="-5" dirty="0">
                <a:solidFill>
                  <a:srgbClr val="B8FFB8"/>
                </a:solidFill>
                <a:latin typeface="Times New Roman"/>
                <a:cs typeface="Times New Roman"/>
              </a:rPr>
              <a:t>body  </a:t>
            </a:r>
            <a:r>
              <a:rPr sz="1800" b="1" dirty="0">
                <a:solidFill>
                  <a:srgbClr val="B8FFB8"/>
                </a:solidFill>
                <a:latin typeface="Times New Roman"/>
                <a:cs typeface="Times New Roman"/>
              </a:rPr>
              <a:t>weight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179307" y="4421123"/>
            <a:ext cx="440435" cy="3825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8305800" y="4421123"/>
            <a:ext cx="390144" cy="3825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019288" y="4695444"/>
            <a:ext cx="835151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8540495" y="4693920"/>
            <a:ext cx="377951" cy="38404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8152003" y="4489957"/>
            <a:ext cx="546100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60020">
              <a:lnSpc>
                <a:spcPct val="100000"/>
              </a:lnSpc>
            </a:pPr>
            <a:r>
              <a:rPr sz="1800" b="1" spc="-5" dirty="0">
                <a:solidFill>
                  <a:srgbClr val="B8FFB8"/>
                </a:solidFill>
                <a:latin typeface="Times New Roman"/>
                <a:cs typeface="Times New Roman"/>
              </a:rPr>
              <a:t>p-  </a:t>
            </a:r>
            <a:r>
              <a:rPr sz="1800" b="1" dirty="0">
                <a:solidFill>
                  <a:srgbClr val="B8FFB8"/>
                </a:solidFill>
                <a:latin typeface="Times New Roman"/>
                <a:cs typeface="Times New Roman"/>
              </a:rPr>
              <a:t>value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4303776" y="5219700"/>
            <a:ext cx="1264920" cy="3825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303776" y="5494020"/>
            <a:ext cx="390144" cy="3825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379976" y="5494020"/>
            <a:ext cx="809244" cy="3825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4875276" y="5494020"/>
            <a:ext cx="518160" cy="3825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5079491" y="5492496"/>
            <a:ext cx="377951" cy="3840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4435602" y="5288915"/>
            <a:ext cx="920750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>
              <a:lnSpc>
                <a:spcPct val="100000"/>
              </a:lnSpc>
            </a:pPr>
            <a:r>
              <a:rPr sz="1800" b="1" dirty="0">
                <a:solidFill>
                  <a:srgbClr val="FFFF00"/>
                </a:solidFill>
                <a:latin typeface="Times New Roman"/>
                <a:cs typeface="Times New Roman"/>
              </a:rPr>
              <a:t>Uric</a:t>
            </a:r>
            <a:r>
              <a:rPr sz="1800" b="1" spc="-105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00"/>
                </a:solidFill>
                <a:latin typeface="Times New Roman"/>
                <a:cs typeface="Times New Roman"/>
              </a:rPr>
              <a:t>acid  (umol/l)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5628132" y="5219700"/>
            <a:ext cx="885443" cy="382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6199632" y="5219700"/>
            <a:ext cx="438912" cy="3825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24600" y="5219700"/>
            <a:ext cx="371855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6382511" y="5219700"/>
            <a:ext cx="371856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775959" y="5494020"/>
            <a:ext cx="714756" cy="3825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6176771" y="5492496"/>
            <a:ext cx="377951" cy="3840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5760465" y="5288915"/>
            <a:ext cx="722630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0020" marR="5080" indent="-147955">
              <a:lnSpc>
                <a:spcPct val="100000"/>
              </a:lnSpc>
            </a:pPr>
            <a:r>
              <a:rPr sz="1800" b="1" dirty="0">
                <a:solidFill>
                  <a:srgbClr val="FFFF00"/>
                </a:solidFill>
                <a:latin typeface="Times New Roman"/>
                <a:cs typeface="Times New Roman"/>
              </a:rPr>
              <a:t>321.4</a:t>
            </a:r>
            <a:r>
              <a:rPr sz="1800" b="1" spc="-1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00"/>
                </a:solidFill>
                <a:latin typeface="Times New Roman"/>
                <a:cs typeface="Times New Roman"/>
              </a:rPr>
              <a:t>±  67.5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6925056" y="5219700"/>
            <a:ext cx="885444" cy="3825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7496556" y="5219700"/>
            <a:ext cx="438911" cy="3825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7621523" y="5219700"/>
            <a:ext cx="371855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7072883" y="5494020"/>
            <a:ext cx="714755" cy="3825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73695" y="5492496"/>
            <a:ext cx="377951" cy="3840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7057135" y="5288915"/>
            <a:ext cx="723265" cy="5607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60020" marR="5080" indent="-147955">
              <a:lnSpc>
                <a:spcPct val="100000"/>
              </a:lnSpc>
            </a:pPr>
            <a:r>
              <a:rPr sz="1800" b="1" dirty="0">
                <a:solidFill>
                  <a:srgbClr val="FFFF00"/>
                </a:solidFill>
                <a:latin typeface="Times New Roman"/>
                <a:cs typeface="Times New Roman"/>
              </a:rPr>
              <a:t>281.9</a:t>
            </a:r>
            <a:r>
              <a:rPr sz="1800" b="1" spc="-100" dirty="0">
                <a:solidFill>
                  <a:srgbClr val="FFFF00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00"/>
                </a:solidFill>
                <a:latin typeface="Times New Roman"/>
                <a:cs typeface="Times New Roman"/>
              </a:rPr>
              <a:t>±  69.3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8080247" y="5356859"/>
            <a:ext cx="714755" cy="3825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8481059" y="5355335"/>
            <a:ext cx="377951" cy="38404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 txBox="1"/>
          <p:nvPr/>
        </p:nvSpPr>
        <p:spPr>
          <a:xfrm>
            <a:off x="8212963" y="5426049"/>
            <a:ext cx="426084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FFFF00"/>
                </a:solidFill>
                <a:latin typeface="Times New Roman"/>
                <a:cs typeface="Times New Roman"/>
              </a:rPr>
              <a:t>0.16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978408" y="6274308"/>
            <a:ext cx="1679448" cy="38252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343911" y="6274308"/>
            <a:ext cx="635507" cy="38252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2665476" y="6274308"/>
            <a:ext cx="516636" cy="382524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2868167" y="6274308"/>
            <a:ext cx="377951" cy="382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2932176" y="6274308"/>
            <a:ext cx="632460" cy="38252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3250692" y="6274308"/>
            <a:ext cx="376428" cy="3825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3313176" y="6274308"/>
            <a:ext cx="2299716" cy="38252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5298947" y="6274308"/>
            <a:ext cx="653796" cy="38252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638800" y="6274308"/>
            <a:ext cx="1874520" cy="38252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7199376" y="6274308"/>
            <a:ext cx="390144" cy="38252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275576" y="6274308"/>
            <a:ext cx="694944" cy="38252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656576" y="6274308"/>
            <a:ext cx="693420" cy="38252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8036052" y="6274308"/>
            <a:ext cx="440435" cy="38252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8162543" y="6274308"/>
            <a:ext cx="377951" cy="38252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99288" y="2531364"/>
            <a:ext cx="3776472" cy="2802636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523303" y="2655697"/>
            <a:ext cx="3528695" cy="2554605"/>
          </a:xfrm>
          <a:custGeom>
            <a:avLst/>
            <a:gdLst/>
            <a:ahLst/>
            <a:cxnLst/>
            <a:rect l="l" t="t" r="r" b="b"/>
            <a:pathLst>
              <a:path w="3528695" h="2554604">
                <a:moveTo>
                  <a:pt x="0" y="2554604"/>
                </a:moveTo>
                <a:lnTo>
                  <a:pt x="3528187" y="2554604"/>
                </a:lnTo>
                <a:lnTo>
                  <a:pt x="3528187" y="0"/>
                </a:lnTo>
                <a:lnTo>
                  <a:pt x="0" y="0"/>
                </a:lnTo>
                <a:lnTo>
                  <a:pt x="0" y="2554604"/>
                </a:lnTo>
                <a:close/>
              </a:path>
            </a:pathLst>
          </a:custGeom>
          <a:solidFill>
            <a:srgbClr val="DEFFC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3303" y="2655697"/>
            <a:ext cx="3528695" cy="2554605"/>
          </a:xfrm>
          <a:custGeom>
            <a:avLst/>
            <a:gdLst/>
            <a:ahLst/>
            <a:cxnLst/>
            <a:rect l="l" t="t" r="r" b="b"/>
            <a:pathLst>
              <a:path w="3528695" h="2554604">
                <a:moveTo>
                  <a:pt x="0" y="2554604"/>
                </a:moveTo>
                <a:lnTo>
                  <a:pt x="3528187" y="2554604"/>
                </a:lnTo>
                <a:lnTo>
                  <a:pt x="3528187" y="0"/>
                </a:lnTo>
                <a:lnTo>
                  <a:pt x="0" y="0"/>
                </a:lnTo>
                <a:lnTo>
                  <a:pt x="0" y="2554604"/>
                </a:lnTo>
                <a:close/>
              </a:path>
            </a:pathLst>
          </a:custGeom>
          <a:ln w="38100">
            <a:solidFill>
              <a:srgbClr val="427C0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1018032" y="2570988"/>
            <a:ext cx="2680716" cy="661415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883919" y="3058667"/>
            <a:ext cx="2948939" cy="661416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1222247" y="3546347"/>
            <a:ext cx="2273807" cy="661415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33400" y="4034028"/>
            <a:ext cx="3541776" cy="661416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535679" y="4034028"/>
            <a:ext cx="649224" cy="661416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367284" y="4521708"/>
            <a:ext cx="3875532" cy="661415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3703320" y="4521708"/>
            <a:ext cx="652272" cy="661415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606958" y="2690621"/>
            <a:ext cx="3362325" cy="2447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-1270" algn="ctr">
              <a:lnSpc>
                <a:spcPct val="100000"/>
              </a:lnSpc>
            </a:pPr>
            <a:r>
              <a:rPr sz="3200" b="1" dirty="0">
                <a:solidFill>
                  <a:srgbClr val="006F00"/>
                </a:solidFill>
                <a:latin typeface="Arial"/>
                <a:cs typeface="Arial"/>
              </a:rPr>
              <a:t>Confirmed  </a:t>
            </a:r>
            <a:r>
              <a:rPr sz="3200" b="1" spc="-5" dirty="0">
                <a:solidFill>
                  <a:srgbClr val="006F00"/>
                </a:solidFill>
                <a:latin typeface="Arial"/>
                <a:cs typeface="Arial"/>
              </a:rPr>
              <a:t>relationship  </a:t>
            </a:r>
            <a:r>
              <a:rPr sz="3200" b="1" dirty="0">
                <a:solidFill>
                  <a:srgbClr val="006F00"/>
                </a:solidFill>
                <a:latin typeface="Arial"/>
                <a:cs typeface="Arial"/>
              </a:rPr>
              <a:t>between  </a:t>
            </a:r>
            <a:r>
              <a:rPr sz="3200" b="1" spc="-5" dirty="0">
                <a:solidFill>
                  <a:srgbClr val="006F00"/>
                </a:solidFill>
                <a:latin typeface="Arial"/>
                <a:cs typeface="Arial"/>
              </a:rPr>
              <a:t>hyperuricaemia  </a:t>
            </a:r>
            <a:r>
              <a:rPr sz="3200" b="1" dirty="0">
                <a:solidFill>
                  <a:srgbClr val="006F00"/>
                </a:solidFill>
                <a:latin typeface="Arial"/>
                <a:cs typeface="Arial"/>
              </a:rPr>
              <a:t>and </a:t>
            </a:r>
            <a:r>
              <a:rPr sz="3200" b="1" spc="-5" dirty="0">
                <a:solidFill>
                  <a:srgbClr val="006F00"/>
                </a:solidFill>
                <a:latin typeface="Arial"/>
                <a:cs typeface="Arial"/>
              </a:rPr>
              <a:t>epicardial</a:t>
            </a:r>
            <a:r>
              <a:rPr sz="3200" b="1" spc="-105" dirty="0">
                <a:solidFill>
                  <a:srgbClr val="006F00"/>
                </a:solidFill>
                <a:latin typeface="Arial"/>
                <a:cs typeface="Arial"/>
              </a:rPr>
              <a:t> </a:t>
            </a:r>
            <a:r>
              <a:rPr sz="3200" b="1" dirty="0">
                <a:solidFill>
                  <a:srgbClr val="006F00"/>
                </a:solidFill>
                <a:latin typeface="Arial"/>
                <a:cs typeface="Arial"/>
              </a:rPr>
              <a:t>fat</a:t>
            </a:r>
            <a:endParaRPr sz="3200">
              <a:latin typeface="Arial"/>
              <a:cs typeface="Arial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44196" y="321563"/>
            <a:ext cx="807720" cy="819912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199644" y="353568"/>
            <a:ext cx="1894332" cy="784859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1459991" y="353568"/>
            <a:ext cx="3073908" cy="784859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32231" y="938783"/>
            <a:ext cx="3933444" cy="778763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894588" y="1517903"/>
            <a:ext cx="2673095" cy="778763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2933700" y="1517903"/>
            <a:ext cx="768096" cy="778763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>
            <a:spLocks noGrp="1"/>
          </p:cNvSpPr>
          <p:nvPr>
            <p:ph type="title"/>
          </p:nvPr>
        </p:nvSpPr>
        <p:spPr>
          <a:xfrm>
            <a:off x="485648" y="491698"/>
            <a:ext cx="3596640" cy="17557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600"/>
              </a:lnSpc>
            </a:pPr>
            <a:r>
              <a:rPr sz="3800" dirty="0">
                <a:solidFill>
                  <a:srgbClr val="244507"/>
                </a:solidFill>
              </a:rPr>
              <a:t>NEW</a:t>
            </a:r>
            <a:r>
              <a:rPr sz="3800" spc="-70" dirty="0">
                <a:solidFill>
                  <a:srgbClr val="244507"/>
                </a:solidFill>
              </a:rPr>
              <a:t> </a:t>
            </a:r>
            <a:r>
              <a:rPr sz="3800" dirty="0">
                <a:solidFill>
                  <a:srgbClr val="244507"/>
                </a:solidFill>
              </a:rPr>
              <a:t>FINDINGS  OF CURRENT  STUDY</a:t>
            </a:r>
            <a:r>
              <a:rPr sz="3800" spc="-90" dirty="0">
                <a:solidFill>
                  <a:srgbClr val="244507"/>
                </a:solidFill>
              </a:rPr>
              <a:t> </a:t>
            </a:r>
            <a:r>
              <a:rPr sz="3800" dirty="0">
                <a:solidFill>
                  <a:srgbClr val="244507"/>
                </a:solidFill>
              </a:rPr>
              <a:t>I.</a:t>
            </a:r>
            <a:endParaRPr sz="3800"/>
          </a:p>
        </p:txBody>
      </p:sp>
      <p:sp>
        <p:nvSpPr>
          <p:cNvPr id="94" name="object 94"/>
          <p:cNvSpPr txBox="1"/>
          <p:nvPr/>
        </p:nvSpPr>
        <p:spPr>
          <a:xfrm>
            <a:off x="1020876" y="6380560"/>
            <a:ext cx="721169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20"/>
              </a:lnSpc>
            </a:pPr>
            <a:r>
              <a:rPr sz="1800" b="1" spc="-10" dirty="0">
                <a:latin typeface="Arial"/>
                <a:cs typeface="Arial"/>
              </a:rPr>
              <a:t>Schusterova, </a:t>
            </a:r>
            <a:r>
              <a:rPr sz="1800" b="1" dirty="0">
                <a:latin typeface="Arial"/>
                <a:cs typeface="Arial"/>
              </a:rPr>
              <a:t>I. </a:t>
            </a:r>
            <a:r>
              <a:rPr sz="1800" b="1" spc="-5" dirty="0">
                <a:latin typeface="Arial"/>
                <a:cs typeface="Arial"/>
              </a:rPr>
              <a:t>et </a:t>
            </a:r>
            <a:r>
              <a:rPr sz="1800" b="1" dirty="0">
                <a:latin typeface="Arial"/>
                <a:cs typeface="Arial"/>
              </a:rPr>
              <a:t>al., </a:t>
            </a:r>
            <a:r>
              <a:rPr sz="1800" b="1" i="1" spc="-5" dirty="0">
                <a:latin typeface="Arial"/>
                <a:cs typeface="Arial"/>
              </a:rPr>
              <a:t>Pediatric </a:t>
            </a:r>
            <a:r>
              <a:rPr sz="1800" b="1" i="1" spc="-15" dirty="0">
                <a:latin typeface="Arial"/>
                <a:cs typeface="Arial"/>
              </a:rPr>
              <a:t>Obesity, </a:t>
            </a:r>
            <a:r>
              <a:rPr sz="1800" b="1" spc="-35" dirty="0">
                <a:latin typeface="Arial"/>
                <a:cs typeface="Arial"/>
              </a:rPr>
              <a:t>Vol. </a:t>
            </a:r>
            <a:r>
              <a:rPr sz="1800" b="1" spc="-10" dirty="0">
                <a:latin typeface="Arial"/>
                <a:cs typeface="Arial"/>
              </a:rPr>
              <a:t>9, </a:t>
            </a:r>
            <a:r>
              <a:rPr sz="1800" b="1" dirty="0">
                <a:latin typeface="Arial"/>
                <a:cs typeface="Arial"/>
              </a:rPr>
              <a:t>no. </a:t>
            </a:r>
            <a:r>
              <a:rPr sz="1800" b="1" spc="-5" dirty="0">
                <a:latin typeface="Arial"/>
                <a:cs typeface="Arial"/>
              </a:rPr>
              <a:t>1, </a:t>
            </a:r>
            <a:r>
              <a:rPr sz="1800" b="1" dirty="0">
                <a:latin typeface="Arial"/>
                <a:cs typeface="Arial"/>
              </a:rPr>
              <a:t>p. </a:t>
            </a:r>
            <a:r>
              <a:rPr sz="1800" b="1" spc="-5" dirty="0">
                <a:latin typeface="Arial"/>
                <a:cs typeface="Arial"/>
              </a:rPr>
              <a:t>63-70.</a:t>
            </a:r>
            <a:r>
              <a:rPr sz="1800" b="1" spc="1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40467" y="0"/>
            <a:ext cx="9103995" cy="6772275"/>
          </a:xfrm>
          <a:custGeom>
            <a:avLst/>
            <a:gdLst/>
            <a:ahLst/>
            <a:cxnLst/>
            <a:rect l="l" t="t" r="r" b="b"/>
            <a:pathLst>
              <a:path w="9103995" h="6772275">
                <a:moveTo>
                  <a:pt x="0" y="6771732"/>
                </a:moveTo>
                <a:lnTo>
                  <a:pt x="9103532" y="6771732"/>
                </a:lnTo>
                <a:lnTo>
                  <a:pt x="9103532" y="0"/>
                </a:lnTo>
                <a:lnTo>
                  <a:pt x="0" y="0"/>
                </a:lnTo>
                <a:lnTo>
                  <a:pt x="0" y="6771732"/>
                </a:lnTo>
                <a:close/>
              </a:path>
            </a:pathLst>
          </a:custGeom>
          <a:solidFill>
            <a:srgbClr val="E0E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40467" y="6771732"/>
            <a:ext cx="9103995" cy="0"/>
          </a:xfrm>
          <a:custGeom>
            <a:avLst/>
            <a:gdLst/>
            <a:ahLst/>
            <a:cxnLst/>
            <a:rect l="l" t="t" r="r" b="b"/>
            <a:pathLst>
              <a:path w="9103995">
                <a:moveTo>
                  <a:pt x="0" y="0"/>
                </a:moveTo>
                <a:lnTo>
                  <a:pt x="9103532" y="0"/>
                </a:lnTo>
              </a:path>
            </a:pathLst>
          </a:custGeom>
          <a:ln w="38100">
            <a:solidFill>
              <a:srgbClr val="0000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0467" y="0"/>
            <a:ext cx="0" cy="6772275"/>
          </a:xfrm>
          <a:custGeom>
            <a:avLst/>
            <a:gdLst/>
            <a:ahLst/>
            <a:cxnLst/>
            <a:rect l="l" t="t" r="r" b="b"/>
            <a:pathLst>
              <a:path h="6772275">
                <a:moveTo>
                  <a:pt x="0" y="0"/>
                </a:moveTo>
                <a:lnTo>
                  <a:pt x="0" y="6771732"/>
                </a:lnTo>
              </a:path>
            </a:pathLst>
          </a:custGeom>
          <a:ln w="38100">
            <a:solidFill>
              <a:srgbClr val="00005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67284" y="192023"/>
            <a:ext cx="807720" cy="819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507491" y="192023"/>
            <a:ext cx="1991868" cy="81991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831848" y="192023"/>
            <a:ext cx="3235452" cy="819912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0748" y="801623"/>
            <a:ext cx="4134612" cy="81991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168908" y="1411224"/>
            <a:ext cx="2951988" cy="819912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53384" y="1411224"/>
            <a:ext cx="809243" cy="81991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809040" y="339978"/>
            <a:ext cx="3775075" cy="18364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</a:pPr>
            <a:r>
              <a:rPr sz="4000" spc="-5" dirty="0">
                <a:solidFill>
                  <a:srgbClr val="001F5F"/>
                </a:solidFill>
              </a:rPr>
              <a:t>NEW</a:t>
            </a:r>
            <a:r>
              <a:rPr sz="4000" spc="-85" dirty="0">
                <a:solidFill>
                  <a:srgbClr val="001F5F"/>
                </a:solidFill>
              </a:rPr>
              <a:t> </a:t>
            </a:r>
            <a:r>
              <a:rPr sz="4000" spc="-5" dirty="0">
                <a:solidFill>
                  <a:srgbClr val="001F5F"/>
                </a:solidFill>
              </a:rPr>
              <a:t>FINDINGS  OF </a:t>
            </a:r>
            <a:r>
              <a:rPr sz="4000" spc="-10" dirty="0">
                <a:solidFill>
                  <a:srgbClr val="001F5F"/>
                </a:solidFill>
              </a:rPr>
              <a:t>CURRENT  STUDY</a:t>
            </a:r>
            <a:r>
              <a:rPr sz="4000" spc="-75" dirty="0">
                <a:solidFill>
                  <a:srgbClr val="001F5F"/>
                </a:solidFill>
              </a:rPr>
              <a:t> </a:t>
            </a:r>
            <a:r>
              <a:rPr sz="4000" spc="-5" dirty="0">
                <a:solidFill>
                  <a:srgbClr val="001F5F"/>
                </a:solidFill>
              </a:rPr>
              <a:t>II.</a:t>
            </a:r>
            <a:endParaRPr sz="4000"/>
          </a:p>
        </p:txBody>
      </p:sp>
      <p:sp>
        <p:nvSpPr>
          <p:cNvPr id="13" name="object 13"/>
          <p:cNvSpPr/>
          <p:nvPr/>
        </p:nvSpPr>
        <p:spPr>
          <a:xfrm>
            <a:off x="5048250" y="1914004"/>
            <a:ext cx="1296670" cy="369570"/>
          </a:xfrm>
          <a:custGeom>
            <a:avLst/>
            <a:gdLst/>
            <a:ahLst/>
            <a:cxnLst/>
            <a:rect l="l" t="t" r="r" b="b"/>
            <a:pathLst>
              <a:path w="1296670" h="369569">
                <a:moveTo>
                  <a:pt x="0" y="369074"/>
                </a:moveTo>
                <a:lnTo>
                  <a:pt x="1296415" y="369074"/>
                </a:lnTo>
                <a:lnTo>
                  <a:pt x="1296415" y="0"/>
                </a:lnTo>
                <a:lnTo>
                  <a:pt x="0" y="0"/>
                </a:lnTo>
                <a:lnTo>
                  <a:pt x="0" y="369074"/>
                </a:lnTo>
                <a:close/>
              </a:path>
            </a:pathLst>
          </a:custGeom>
          <a:solidFill>
            <a:srgbClr val="16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344665" y="1914004"/>
            <a:ext cx="1080770" cy="369570"/>
          </a:xfrm>
          <a:custGeom>
            <a:avLst/>
            <a:gdLst/>
            <a:ahLst/>
            <a:cxnLst/>
            <a:rect l="l" t="t" r="r" b="b"/>
            <a:pathLst>
              <a:path w="1080770" h="369569">
                <a:moveTo>
                  <a:pt x="0" y="369074"/>
                </a:moveTo>
                <a:lnTo>
                  <a:pt x="1080198" y="369074"/>
                </a:lnTo>
                <a:lnTo>
                  <a:pt x="1080198" y="0"/>
                </a:lnTo>
                <a:lnTo>
                  <a:pt x="0" y="0"/>
                </a:lnTo>
                <a:lnTo>
                  <a:pt x="0" y="369074"/>
                </a:lnTo>
                <a:close/>
              </a:path>
            </a:pathLst>
          </a:custGeom>
          <a:solidFill>
            <a:srgbClr val="16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424928" y="1914004"/>
            <a:ext cx="1368425" cy="369570"/>
          </a:xfrm>
          <a:custGeom>
            <a:avLst/>
            <a:gdLst/>
            <a:ahLst/>
            <a:cxnLst/>
            <a:rect l="l" t="t" r="r" b="b"/>
            <a:pathLst>
              <a:path w="1368425" h="369569">
                <a:moveTo>
                  <a:pt x="0" y="369074"/>
                </a:moveTo>
                <a:lnTo>
                  <a:pt x="1368298" y="369074"/>
                </a:lnTo>
                <a:lnTo>
                  <a:pt x="1368298" y="0"/>
                </a:lnTo>
                <a:lnTo>
                  <a:pt x="0" y="0"/>
                </a:lnTo>
                <a:lnTo>
                  <a:pt x="0" y="369074"/>
                </a:lnTo>
                <a:close/>
              </a:path>
            </a:pathLst>
          </a:custGeom>
          <a:solidFill>
            <a:srgbClr val="16161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135879" y="597408"/>
            <a:ext cx="1144524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966459" y="597408"/>
            <a:ext cx="371856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891528" y="414527"/>
            <a:ext cx="1380744" cy="382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958328" y="414527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690359" y="780287"/>
            <a:ext cx="416051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92468" y="780287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03235" y="780287"/>
            <a:ext cx="440435" cy="3825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729728" y="780287"/>
            <a:ext cx="390144" cy="3825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805928" y="780287"/>
            <a:ext cx="835151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8327135" y="780287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995671" y="1147572"/>
            <a:ext cx="809244" cy="3825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490971" y="1147572"/>
            <a:ext cx="758951" cy="3825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935979" y="1147572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6541007" y="1147572"/>
            <a:ext cx="714755" cy="3825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941819" y="1147572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764780" y="1147572"/>
            <a:ext cx="714755" cy="3825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8165592" y="1147572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995671" y="1511808"/>
            <a:ext cx="409955" cy="387096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091684" y="1516380"/>
            <a:ext cx="693420" cy="3825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5471159" y="1516380"/>
            <a:ext cx="758951" cy="3825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916167" y="1516380"/>
            <a:ext cx="371856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6541007" y="1516380"/>
            <a:ext cx="714755" cy="382524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941819" y="1516380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764780" y="1516380"/>
            <a:ext cx="714755" cy="3825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165592" y="1516380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4995671" y="1883664"/>
            <a:ext cx="1258824" cy="3825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5940552" y="1883664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6541007" y="1886711"/>
            <a:ext cx="714755" cy="3825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941819" y="1886711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636764" y="1886711"/>
            <a:ext cx="970787" cy="38252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293607" y="1886711"/>
            <a:ext cx="371855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5033962" y="430212"/>
          <a:ext cx="3788410" cy="18675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96415"/>
                <a:gridCol w="1080262"/>
                <a:gridCol w="1368298"/>
              </a:tblGrid>
              <a:tr h="365760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9"/>
                        </a:spcBef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 marL="217804">
                        <a:lnSpc>
                          <a:spcPct val="100000"/>
                        </a:lnSpc>
                      </a:pPr>
                      <a:r>
                        <a:rPr sz="1800" b="1" spc="-25" dirty="0">
                          <a:solidFill>
                            <a:srgbClr val="B7EBFF"/>
                          </a:solidFill>
                          <a:latin typeface="Times New Roman"/>
                          <a:cs typeface="Times New Roman"/>
                        </a:rPr>
                        <a:t>Variable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67691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dirty="0">
                          <a:solidFill>
                            <a:srgbClr val="B7EBFF"/>
                          </a:solidFill>
                          <a:latin typeface="Times New Roman"/>
                          <a:cs typeface="Times New Roman"/>
                        </a:rPr>
                        <a:t>Mean</a:t>
                      </a:r>
                      <a:r>
                        <a:rPr sz="1800" b="1" spc="-114" dirty="0">
                          <a:solidFill>
                            <a:srgbClr val="B7EB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0" dirty="0">
                          <a:solidFill>
                            <a:srgbClr val="B7EBFF"/>
                          </a:solidFill>
                          <a:latin typeface="Times New Roman"/>
                          <a:cs typeface="Times New Roman"/>
                        </a:rPr>
                        <a:t>EAT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365632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dirty="0">
                          <a:solidFill>
                            <a:srgbClr val="B7EBFF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spc="-5" dirty="0">
                          <a:solidFill>
                            <a:srgbClr val="B7EBFF"/>
                          </a:solidFill>
                          <a:latin typeface="Times New Roman"/>
                          <a:cs typeface="Times New Roman"/>
                        </a:rPr>
                        <a:t>p-value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</a:tr>
              <a:tr h="369062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AST</a:t>
                      </a:r>
                      <a:r>
                        <a:rPr sz="1800" b="1" spc="-1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(U/l)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0.29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0.15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</a:tr>
              <a:tr h="347472">
                <a:tc>
                  <a:txBody>
                    <a:bodyPr/>
                    <a:lstStyle/>
                    <a:p>
                      <a:pPr marL="78105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Symbol"/>
                          <a:cs typeface="Symbol"/>
                        </a:rPr>
                        <a:t>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GT</a:t>
                      </a:r>
                      <a:r>
                        <a:rPr sz="1800" b="1" spc="-15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(U/l)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62903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0.31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62903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8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0.06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62903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</a:tr>
              <a:tr h="38754">
                <a:tc>
                  <a:txBody>
                    <a:bodyPr/>
                    <a:lstStyle/>
                    <a:p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62903">
                      <a:solidFill>
                        <a:srgbClr val="FFFFFF"/>
                      </a:solidFill>
                      <a:prstDash val="solid"/>
                    </a:lnT>
                    <a:lnB w="62903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62903">
                      <a:solidFill>
                        <a:srgbClr val="FFFFFF"/>
                      </a:solidFill>
                      <a:prstDash val="solid"/>
                    </a:lnT>
                    <a:lnB w="62903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  <a:tc>
                  <a:txBody>
                    <a:bodyPr/>
                    <a:lstStyle/>
                    <a:p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62903">
                      <a:solidFill>
                        <a:srgbClr val="FFFFFF"/>
                      </a:solidFill>
                      <a:prstDash val="solid"/>
                    </a:lnT>
                    <a:lnB w="62903">
                      <a:solidFill>
                        <a:srgbClr val="FFFFFF"/>
                      </a:solidFill>
                      <a:prstDash val="solid"/>
                    </a:lnB>
                    <a:solidFill>
                      <a:srgbClr val="00006C"/>
                    </a:solidFill>
                  </a:tcPr>
                </a:tc>
              </a:tr>
              <a:tr h="351897">
                <a:tc>
                  <a:txBody>
                    <a:bodyPr/>
                    <a:lstStyle/>
                    <a:p>
                      <a:pPr marL="78105">
                        <a:lnSpc>
                          <a:spcPts val="2080"/>
                        </a:lnSpc>
                      </a:pPr>
                      <a:r>
                        <a:rPr sz="1800" b="1" spc="-60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ALT</a:t>
                      </a:r>
                      <a:r>
                        <a:rPr sz="1800" b="1" spc="-145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18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(U/l)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62903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ts val="2095"/>
                        </a:lnSpc>
                      </a:pPr>
                      <a:r>
                        <a:rPr sz="18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0.37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62903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161616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ts val="2095"/>
                        </a:lnSpc>
                      </a:pPr>
                      <a:r>
                        <a:rPr sz="1800" b="1" spc="-5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p&lt;0.05</a:t>
                      </a: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62903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161616"/>
                    </a:solidFill>
                  </a:tcPr>
                </a:tc>
              </a:tr>
            </a:tbl>
          </a:graphicData>
        </a:graphic>
      </p:graphicFrame>
      <p:sp>
        <p:nvSpPr>
          <p:cNvPr id="48" name="object 48"/>
          <p:cNvSpPr/>
          <p:nvPr/>
        </p:nvSpPr>
        <p:spPr>
          <a:xfrm>
            <a:off x="4105655" y="2421635"/>
            <a:ext cx="4858511" cy="374294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248150" y="2564892"/>
            <a:ext cx="4572381" cy="3456812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4229100" y="2545842"/>
            <a:ext cx="4610735" cy="3495040"/>
          </a:xfrm>
          <a:custGeom>
            <a:avLst/>
            <a:gdLst/>
            <a:ahLst/>
            <a:cxnLst/>
            <a:rect l="l" t="t" r="r" b="b"/>
            <a:pathLst>
              <a:path w="4610734" h="3495040">
                <a:moveTo>
                  <a:pt x="0" y="3494912"/>
                </a:moveTo>
                <a:lnTo>
                  <a:pt x="4610481" y="3494912"/>
                </a:lnTo>
                <a:lnTo>
                  <a:pt x="4610481" y="0"/>
                </a:lnTo>
                <a:lnTo>
                  <a:pt x="0" y="0"/>
                </a:lnTo>
                <a:lnTo>
                  <a:pt x="0" y="3494912"/>
                </a:lnTo>
                <a:close/>
              </a:path>
            </a:pathLst>
          </a:custGeom>
          <a:ln w="38100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95172" y="6211823"/>
            <a:ext cx="1679448" cy="382524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360676" y="6211823"/>
            <a:ext cx="635507" cy="382524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682239" y="6211823"/>
            <a:ext cx="516636" cy="382524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884932" y="6211823"/>
            <a:ext cx="377952" cy="38252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948939" y="6211823"/>
            <a:ext cx="632460" cy="382524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3267455" y="6211823"/>
            <a:ext cx="376427" cy="382524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329940" y="6211823"/>
            <a:ext cx="2299716" cy="382524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5315711" y="6211823"/>
            <a:ext cx="653796" cy="382524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5655564" y="6211823"/>
            <a:ext cx="1874519" cy="382524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7216140" y="6211823"/>
            <a:ext cx="390144" cy="382524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7292340" y="6211823"/>
            <a:ext cx="694944" cy="382524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7673340" y="6211823"/>
            <a:ext cx="693420" cy="382524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052816" y="6211823"/>
            <a:ext cx="440435" cy="382524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179307" y="6211823"/>
            <a:ext cx="377951" cy="382524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4942332" y="1831848"/>
            <a:ext cx="3979164" cy="568451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306324" y="2487167"/>
            <a:ext cx="3697224" cy="3430524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467537" y="2648153"/>
            <a:ext cx="3375025" cy="3108960"/>
          </a:xfrm>
          <a:custGeom>
            <a:avLst/>
            <a:gdLst/>
            <a:ahLst/>
            <a:cxnLst/>
            <a:rect l="l" t="t" r="r" b="b"/>
            <a:pathLst>
              <a:path w="3375025" h="3108960">
                <a:moveTo>
                  <a:pt x="0" y="3108579"/>
                </a:moveTo>
                <a:lnTo>
                  <a:pt x="3375025" y="3108579"/>
                </a:lnTo>
                <a:lnTo>
                  <a:pt x="3375025" y="0"/>
                </a:lnTo>
                <a:lnTo>
                  <a:pt x="0" y="0"/>
                </a:lnTo>
                <a:lnTo>
                  <a:pt x="0" y="3108579"/>
                </a:lnTo>
                <a:close/>
              </a:path>
            </a:pathLst>
          </a:custGeom>
          <a:solidFill>
            <a:srgbClr val="EAD4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467537" y="2648153"/>
            <a:ext cx="3375025" cy="3108960"/>
          </a:xfrm>
          <a:custGeom>
            <a:avLst/>
            <a:gdLst/>
            <a:ahLst/>
            <a:cxnLst/>
            <a:rect l="l" t="t" r="r" b="b"/>
            <a:pathLst>
              <a:path w="3375025" h="3108960">
                <a:moveTo>
                  <a:pt x="0" y="3108579"/>
                </a:moveTo>
                <a:lnTo>
                  <a:pt x="3375025" y="3108579"/>
                </a:lnTo>
                <a:lnTo>
                  <a:pt x="3375025" y="0"/>
                </a:lnTo>
                <a:lnTo>
                  <a:pt x="0" y="0"/>
                </a:lnTo>
                <a:lnTo>
                  <a:pt x="0" y="3108579"/>
                </a:lnTo>
                <a:close/>
              </a:path>
            </a:pathLst>
          </a:custGeom>
          <a:ln w="38100">
            <a:solidFill>
              <a:srgbClr val="6A31C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045463" y="2578607"/>
            <a:ext cx="2351532" cy="582168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26591" y="3005327"/>
            <a:ext cx="2590800" cy="582168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341375" y="3432047"/>
            <a:ext cx="3758184" cy="582168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58368" y="3858767"/>
            <a:ext cx="3125724" cy="582168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443483" y="4285488"/>
            <a:ext cx="3561588" cy="582168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353568" y="4712208"/>
            <a:ext cx="3517391" cy="582168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3395471" y="4712208"/>
            <a:ext cx="594360" cy="582168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14344" y="4712208"/>
            <a:ext cx="576072" cy="5821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1333500" y="5138928"/>
            <a:ext cx="1676400" cy="582168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2534411" y="5138928"/>
            <a:ext cx="574548" cy="582168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549960" y="2685034"/>
            <a:ext cx="3211195" cy="299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635" algn="ctr">
              <a:lnSpc>
                <a:spcPct val="100000"/>
              </a:lnSpc>
            </a:pPr>
            <a:r>
              <a:rPr sz="2800" b="1" spc="-5" dirty="0">
                <a:solidFill>
                  <a:srgbClr val="421F7A"/>
                </a:solidFill>
                <a:latin typeface="Arial"/>
                <a:cs typeface="Arial"/>
              </a:rPr>
              <a:t>Confirmed  relationship  </a:t>
            </a:r>
            <a:r>
              <a:rPr sz="2800" b="1" dirty="0">
                <a:solidFill>
                  <a:srgbClr val="421F7A"/>
                </a:solidFill>
                <a:latin typeface="Arial"/>
                <a:cs typeface="Arial"/>
              </a:rPr>
              <a:t>between</a:t>
            </a:r>
            <a:r>
              <a:rPr sz="2800" b="1" spc="-85" dirty="0">
                <a:solidFill>
                  <a:srgbClr val="421F7A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421F7A"/>
                </a:solidFill>
                <a:latin typeface="Arial"/>
                <a:cs typeface="Arial"/>
              </a:rPr>
              <a:t>epicardial  fat, </a:t>
            </a:r>
            <a:r>
              <a:rPr sz="2800" b="1" spc="-5" dirty="0">
                <a:solidFill>
                  <a:srgbClr val="421F7A"/>
                </a:solidFill>
                <a:latin typeface="Arial"/>
                <a:cs typeface="Arial"/>
              </a:rPr>
              <a:t>a </a:t>
            </a:r>
            <a:r>
              <a:rPr sz="2800" b="1" dirty="0">
                <a:solidFill>
                  <a:srgbClr val="421F7A"/>
                </a:solidFill>
                <a:latin typeface="Arial"/>
                <a:cs typeface="Arial"/>
              </a:rPr>
              <a:t>marker </a:t>
            </a:r>
            <a:r>
              <a:rPr sz="2800" b="1" spc="-5" dirty="0">
                <a:solidFill>
                  <a:srgbClr val="421F7A"/>
                </a:solidFill>
                <a:latin typeface="Arial"/>
                <a:cs typeface="Arial"/>
              </a:rPr>
              <a:t>of  </a:t>
            </a:r>
            <a:r>
              <a:rPr sz="2800" b="1" dirty="0">
                <a:solidFill>
                  <a:srgbClr val="421F7A"/>
                </a:solidFill>
                <a:latin typeface="Arial"/>
                <a:cs typeface="Arial"/>
              </a:rPr>
              <a:t>visceral adiposity  </a:t>
            </a:r>
            <a:r>
              <a:rPr sz="2800" b="1" spc="-5" dirty="0">
                <a:solidFill>
                  <a:srgbClr val="421F7A"/>
                </a:solidFill>
                <a:latin typeface="Arial"/>
                <a:cs typeface="Arial"/>
              </a:rPr>
              <a:t>and </a:t>
            </a:r>
            <a:r>
              <a:rPr sz="2800" b="1" spc="-135" dirty="0">
                <a:solidFill>
                  <a:srgbClr val="421F7A"/>
                </a:solidFill>
                <a:latin typeface="Arial"/>
                <a:cs typeface="Arial"/>
              </a:rPr>
              <a:t>ALT, </a:t>
            </a:r>
            <a:r>
              <a:rPr sz="2800" b="1" spc="-5" dirty="0">
                <a:solidFill>
                  <a:srgbClr val="421F7A"/>
                </a:solidFill>
                <a:latin typeface="Arial"/>
                <a:cs typeface="Arial"/>
              </a:rPr>
              <a:t>marker </a:t>
            </a:r>
            <a:r>
              <a:rPr sz="2800" b="1" spc="-15" dirty="0">
                <a:solidFill>
                  <a:srgbClr val="421F7A"/>
                </a:solidFill>
                <a:latin typeface="Arial"/>
                <a:cs typeface="Arial"/>
              </a:rPr>
              <a:t>of  </a:t>
            </a:r>
            <a:r>
              <a:rPr sz="2800" b="1" spc="-5" dirty="0">
                <a:solidFill>
                  <a:srgbClr val="421F7A"/>
                </a:solidFill>
                <a:latin typeface="Arial"/>
                <a:cs typeface="Arial"/>
              </a:rPr>
              <a:t>NAFLD</a:t>
            </a:r>
            <a:endParaRPr sz="28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1020876" y="6380560"/>
            <a:ext cx="721169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20"/>
              </a:lnSpc>
            </a:pPr>
            <a:r>
              <a:rPr sz="1800" b="1" spc="-10" dirty="0">
                <a:latin typeface="Arial"/>
                <a:cs typeface="Arial"/>
              </a:rPr>
              <a:t>Schusterova, </a:t>
            </a:r>
            <a:r>
              <a:rPr sz="1800" b="1" dirty="0">
                <a:latin typeface="Arial"/>
                <a:cs typeface="Arial"/>
              </a:rPr>
              <a:t>I. </a:t>
            </a:r>
            <a:r>
              <a:rPr sz="1800" b="1" spc="-5" dirty="0">
                <a:latin typeface="Arial"/>
                <a:cs typeface="Arial"/>
              </a:rPr>
              <a:t>et </a:t>
            </a:r>
            <a:r>
              <a:rPr sz="1800" b="1" dirty="0">
                <a:latin typeface="Arial"/>
                <a:cs typeface="Arial"/>
              </a:rPr>
              <a:t>al., </a:t>
            </a:r>
            <a:r>
              <a:rPr sz="1800" b="1" i="1" spc="-5" dirty="0">
                <a:latin typeface="Arial"/>
                <a:cs typeface="Arial"/>
              </a:rPr>
              <a:t>Pediatric </a:t>
            </a:r>
            <a:r>
              <a:rPr sz="1800" b="1" i="1" spc="-15" dirty="0">
                <a:latin typeface="Arial"/>
                <a:cs typeface="Arial"/>
              </a:rPr>
              <a:t>Obesity, </a:t>
            </a:r>
            <a:r>
              <a:rPr sz="1800" b="1" spc="-35" dirty="0">
                <a:latin typeface="Arial"/>
                <a:cs typeface="Arial"/>
              </a:rPr>
              <a:t>Vol. </a:t>
            </a:r>
            <a:r>
              <a:rPr sz="1800" b="1" spc="-10" dirty="0">
                <a:latin typeface="Arial"/>
                <a:cs typeface="Arial"/>
              </a:rPr>
              <a:t>9, </a:t>
            </a:r>
            <a:r>
              <a:rPr sz="1800" b="1" dirty="0">
                <a:latin typeface="Arial"/>
                <a:cs typeface="Arial"/>
              </a:rPr>
              <a:t>no. </a:t>
            </a:r>
            <a:r>
              <a:rPr sz="1800" b="1" spc="-5" dirty="0">
                <a:latin typeface="Arial"/>
                <a:cs typeface="Arial"/>
              </a:rPr>
              <a:t>1, </a:t>
            </a:r>
            <a:r>
              <a:rPr sz="1800" b="1" dirty="0">
                <a:latin typeface="Arial"/>
                <a:cs typeface="Arial"/>
              </a:rPr>
              <a:t>p. </a:t>
            </a:r>
            <a:r>
              <a:rPr sz="1800" b="1" spc="-5" dirty="0">
                <a:latin typeface="Arial"/>
                <a:cs typeface="Arial"/>
              </a:rPr>
              <a:t>63-70.</a:t>
            </a:r>
            <a:r>
              <a:rPr sz="1800" b="1" spc="1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solidFill>
            <a:srgbClr val="C3FCE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0" y="6858000"/>
                </a:moveTo>
                <a:lnTo>
                  <a:pt x="9144000" y="6858000"/>
                </a:lnTo>
                <a:lnTo>
                  <a:pt x="9144000" y="0"/>
                </a:lnTo>
                <a:lnTo>
                  <a:pt x="0" y="0"/>
                </a:lnTo>
                <a:lnTo>
                  <a:pt x="0" y="6858000"/>
                </a:lnTo>
                <a:close/>
              </a:path>
            </a:pathLst>
          </a:custGeom>
          <a:ln w="25400">
            <a:solidFill>
              <a:srgbClr val="0033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226819" y="211836"/>
            <a:ext cx="6850380" cy="73914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7473695" y="211836"/>
            <a:ext cx="1670303" cy="73914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26819" y="760476"/>
            <a:ext cx="6725411" cy="739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348728" y="760476"/>
            <a:ext cx="729996" cy="73913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05054" rIns="0" bIns="0" rtlCol="0">
            <a:spAutoFit/>
          </a:bodyPr>
          <a:lstStyle/>
          <a:p>
            <a:pPr marL="733425">
              <a:lnSpc>
                <a:spcPct val="100000"/>
              </a:lnSpc>
            </a:pPr>
            <a:r>
              <a:rPr sz="3600" dirty="0">
                <a:solidFill>
                  <a:srgbClr val="005652"/>
                </a:solidFill>
              </a:rPr>
              <a:t>Multiple regression</a:t>
            </a:r>
            <a:r>
              <a:rPr sz="3600" spc="-95" dirty="0">
                <a:solidFill>
                  <a:srgbClr val="005652"/>
                </a:solidFill>
              </a:rPr>
              <a:t> </a:t>
            </a:r>
            <a:r>
              <a:rPr sz="3600" dirty="0">
                <a:solidFill>
                  <a:srgbClr val="005652"/>
                </a:solidFill>
              </a:rPr>
              <a:t>analysis</a:t>
            </a:r>
            <a:endParaRPr sz="3600"/>
          </a:p>
          <a:p>
            <a:pPr marL="733425">
              <a:lnSpc>
                <a:spcPct val="100000"/>
              </a:lnSpc>
            </a:pPr>
            <a:r>
              <a:rPr sz="3600" dirty="0">
                <a:solidFill>
                  <a:srgbClr val="005652"/>
                </a:solidFill>
              </a:rPr>
              <a:t>of some metabolic</a:t>
            </a:r>
            <a:r>
              <a:rPr sz="3600" spc="-75" dirty="0">
                <a:solidFill>
                  <a:srgbClr val="005652"/>
                </a:solidFill>
              </a:rPr>
              <a:t> </a:t>
            </a:r>
            <a:r>
              <a:rPr sz="3600" dirty="0">
                <a:solidFill>
                  <a:srgbClr val="005652"/>
                </a:solidFill>
              </a:rPr>
              <a:t>variables</a:t>
            </a:r>
            <a:endParaRPr sz="3600"/>
          </a:p>
        </p:txBody>
      </p:sp>
      <p:sp>
        <p:nvSpPr>
          <p:cNvPr id="9" name="object 9"/>
          <p:cNvSpPr/>
          <p:nvPr/>
        </p:nvSpPr>
        <p:spPr>
          <a:xfrm>
            <a:off x="522287" y="1773250"/>
            <a:ext cx="3060700" cy="1097280"/>
          </a:xfrm>
          <a:custGeom>
            <a:avLst/>
            <a:gdLst/>
            <a:ahLst/>
            <a:cxnLst/>
            <a:rect l="l" t="t" r="r" b="b"/>
            <a:pathLst>
              <a:path w="3060700" h="1097280">
                <a:moveTo>
                  <a:pt x="0" y="1097203"/>
                </a:moveTo>
                <a:lnTo>
                  <a:pt x="3060700" y="1097203"/>
                </a:lnTo>
                <a:lnTo>
                  <a:pt x="3060700" y="0"/>
                </a:lnTo>
                <a:lnTo>
                  <a:pt x="0" y="0"/>
                </a:lnTo>
                <a:lnTo>
                  <a:pt x="0" y="1097203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82923" y="1773212"/>
            <a:ext cx="5111750" cy="396240"/>
          </a:xfrm>
          <a:custGeom>
            <a:avLst/>
            <a:gdLst/>
            <a:ahLst/>
            <a:cxnLst/>
            <a:rect l="l" t="t" r="r" b="b"/>
            <a:pathLst>
              <a:path w="5111750" h="396239">
                <a:moveTo>
                  <a:pt x="0" y="396201"/>
                </a:moveTo>
                <a:lnTo>
                  <a:pt x="5111750" y="396201"/>
                </a:lnTo>
                <a:lnTo>
                  <a:pt x="511175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582923" y="2169452"/>
            <a:ext cx="792480" cy="701040"/>
          </a:xfrm>
          <a:custGeom>
            <a:avLst/>
            <a:gdLst/>
            <a:ahLst/>
            <a:cxnLst/>
            <a:rect l="l" t="t" r="r" b="b"/>
            <a:pathLst>
              <a:path w="792479" h="701039">
                <a:moveTo>
                  <a:pt x="0" y="701001"/>
                </a:moveTo>
                <a:lnTo>
                  <a:pt x="792086" y="701001"/>
                </a:lnTo>
                <a:lnTo>
                  <a:pt x="792086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375022" y="2169452"/>
            <a:ext cx="1584325" cy="701040"/>
          </a:xfrm>
          <a:custGeom>
            <a:avLst/>
            <a:gdLst/>
            <a:ahLst/>
            <a:cxnLst/>
            <a:rect l="l" t="t" r="r" b="b"/>
            <a:pathLst>
              <a:path w="1584325" h="701039">
                <a:moveTo>
                  <a:pt x="0" y="701001"/>
                </a:moveTo>
                <a:lnTo>
                  <a:pt x="1584198" y="701001"/>
                </a:lnTo>
                <a:lnTo>
                  <a:pt x="1584198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959221" y="2169452"/>
            <a:ext cx="1440180" cy="701040"/>
          </a:xfrm>
          <a:custGeom>
            <a:avLst/>
            <a:gdLst/>
            <a:ahLst/>
            <a:cxnLst/>
            <a:rect l="l" t="t" r="r" b="b"/>
            <a:pathLst>
              <a:path w="1440179" h="701039">
                <a:moveTo>
                  <a:pt x="0" y="701001"/>
                </a:moveTo>
                <a:lnTo>
                  <a:pt x="1440179" y="701001"/>
                </a:lnTo>
                <a:lnTo>
                  <a:pt x="1440179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399401" y="2169452"/>
            <a:ext cx="1295400" cy="701040"/>
          </a:xfrm>
          <a:custGeom>
            <a:avLst/>
            <a:gdLst/>
            <a:ahLst/>
            <a:cxnLst/>
            <a:rect l="l" t="t" r="r" b="b"/>
            <a:pathLst>
              <a:path w="1295400" h="701039">
                <a:moveTo>
                  <a:pt x="0" y="701001"/>
                </a:moveTo>
                <a:lnTo>
                  <a:pt x="1295400" y="701001"/>
                </a:lnTo>
                <a:lnTo>
                  <a:pt x="1295400" y="0"/>
                </a:lnTo>
                <a:lnTo>
                  <a:pt x="0" y="0"/>
                </a:lnTo>
                <a:lnTo>
                  <a:pt x="0" y="7010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2287" y="2870390"/>
            <a:ext cx="3060700" cy="487045"/>
          </a:xfrm>
          <a:custGeom>
            <a:avLst/>
            <a:gdLst/>
            <a:ahLst/>
            <a:cxnLst/>
            <a:rect l="l" t="t" r="r" b="b"/>
            <a:pathLst>
              <a:path w="3060700" h="487045">
                <a:moveTo>
                  <a:pt x="0" y="486600"/>
                </a:moveTo>
                <a:lnTo>
                  <a:pt x="3060700" y="486600"/>
                </a:lnTo>
                <a:lnTo>
                  <a:pt x="3060700" y="0"/>
                </a:lnTo>
                <a:lnTo>
                  <a:pt x="0" y="0"/>
                </a:lnTo>
                <a:lnTo>
                  <a:pt x="0" y="486600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582923" y="2870454"/>
            <a:ext cx="792480" cy="2503805"/>
          </a:xfrm>
          <a:custGeom>
            <a:avLst/>
            <a:gdLst/>
            <a:ahLst/>
            <a:cxnLst/>
            <a:rect l="l" t="t" r="r" b="b"/>
            <a:pathLst>
              <a:path w="792479" h="2503804">
                <a:moveTo>
                  <a:pt x="0" y="2503424"/>
                </a:moveTo>
                <a:lnTo>
                  <a:pt x="792086" y="2503424"/>
                </a:lnTo>
                <a:lnTo>
                  <a:pt x="792086" y="0"/>
                </a:lnTo>
                <a:lnTo>
                  <a:pt x="0" y="0"/>
                </a:lnTo>
                <a:lnTo>
                  <a:pt x="0" y="2503424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4375022" y="2870390"/>
            <a:ext cx="1584325" cy="487045"/>
          </a:xfrm>
          <a:custGeom>
            <a:avLst/>
            <a:gdLst/>
            <a:ahLst/>
            <a:cxnLst/>
            <a:rect l="l" t="t" r="r" b="b"/>
            <a:pathLst>
              <a:path w="1584325" h="487045">
                <a:moveTo>
                  <a:pt x="0" y="486600"/>
                </a:moveTo>
                <a:lnTo>
                  <a:pt x="1584198" y="486600"/>
                </a:lnTo>
                <a:lnTo>
                  <a:pt x="1584198" y="0"/>
                </a:lnTo>
                <a:lnTo>
                  <a:pt x="0" y="0"/>
                </a:lnTo>
                <a:lnTo>
                  <a:pt x="0" y="486600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959221" y="2870390"/>
            <a:ext cx="1440180" cy="487045"/>
          </a:xfrm>
          <a:custGeom>
            <a:avLst/>
            <a:gdLst/>
            <a:ahLst/>
            <a:cxnLst/>
            <a:rect l="l" t="t" r="r" b="b"/>
            <a:pathLst>
              <a:path w="1440179" h="487045">
                <a:moveTo>
                  <a:pt x="0" y="486600"/>
                </a:moveTo>
                <a:lnTo>
                  <a:pt x="1440179" y="486600"/>
                </a:lnTo>
                <a:lnTo>
                  <a:pt x="1440179" y="0"/>
                </a:lnTo>
                <a:lnTo>
                  <a:pt x="0" y="0"/>
                </a:lnTo>
                <a:lnTo>
                  <a:pt x="0" y="486600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399401" y="2870390"/>
            <a:ext cx="1295400" cy="487045"/>
          </a:xfrm>
          <a:custGeom>
            <a:avLst/>
            <a:gdLst/>
            <a:ahLst/>
            <a:cxnLst/>
            <a:rect l="l" t="t" r="r" b="b"/>
            <a:pathLst>
              <a:path w="1295400" h="487045">
                <a:moveTo>
                  <a:pt x="0" y="486600"/>
                </a:moveTo>
                <a:lnTo>
                  <a:pt x="1295400" y="486600"/>
                </a:lnTo>
                <a:lnTo>
                  <a:pt x="1295400" y="0"/>
                </a:lnTo>
                <a:lnTo>
                  <a:pt x="0" y="0"/>
                </a:lnTo>
                <a:lnTo>
                  <a:pt x="0" y="486600"/>
                </a:lnTo>
                <a:close/>
              </a:path>
            </a:pathLst>
          </a:custGeom>
          <a:solidFill>
            <a:srgbClr val="003D3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22287" y="3357067"/>
            <a:ext cx="3060700" cy="432434"/>
          </a:xfrm>
          <a:custGeom>
            <a:avLst/>
            <a:gdLst/>
            <a:ahLst/>
            <a:cxnLst/>
            <a:rect l="l" t="t" r="r" b="b"/>
            <a:pathLst>
              <a:path w="3060700" h="432435">
                <a:moveTo>
                  <a:pt x="0" y="431977"/>
                </a:moveTo>
                <a:lnTo>
                  <a:pt x="3060700" y="431977"/>
                </a:lnTo>
                <a:lnTo>
                  <a:pt x="3060700" y="0"/>
                </a:lnTo>
                <a:lnTo>
                  <a:pt x="0" y="0"/>
                </a:lnTo>
                <a:lnTo>
                  <a:pt x="0" y="431977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375022" y="3357067"/>
            <a:ext cx="1584325" cy="432434"/>
          </a:xfrm>
          <a:custGeom>
            <a:avLst/>
            <a:gdLst/>
            <a:ahLst/>
            <a:cxnLst/>
            <a:rect l="l" t="t" r="r" b="b"/>
            <a:pathLst>
              <a:path w="1584325" h="432435">
                <a:moveTo>
                  <a:pt x="0" y="431977"/>
                </a:moveTo>
                <a:lnTo>
                  <a:pt x="1584198" y="431977"/>
                </a:lnTo>
                <a:lnTo>
                  <a:pt x="1584198" y="0"/>
                </a:lnTo>
                <a:lnTo>
                  <a:pt x="0" y="0"/>
                </a:lnTo>
                <a:lnTo>
                  <a:pt x="0" y="431977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959221" y="3357067"/>
            <a:ext cx="1440180" cy="432434"/>
          </a:xfrm>
          <a:custGeom>
            <a:avLst/>
            <a:gdLst/>
            <a:ahLst/>
            <a:cxnLst/>
            <a:rect l="l" t="t" r="r" b="b"/>
            <a:pathLst>
              <a:path w="1440179" h="432435">
                <a:moveTo>
                  <a:pt x="0" y="431977"/>
                </a:moveTo>
                <a:lnTo>
                  <a:pt x="1440179" y="431977"/>
                </a:lnTo>
                <a:lnTo>
                  <a:pt x="1440179" y="0"/>
                </a:lnTo>
                <a:lnTo>
                  <a:pt x="0" y="0"/>
                </a:lnTo>
                <a:lnTo>
                  <a:pt x="0" y="431977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99401" y="3357067"/>
            <a:ext cx="1295400" cy="432434"/>
          </a:xfrm>
          <a:custGeom>
            <a:avLst/>
            <a:gdLst/>
            <a:ahLst/>
            <a:cxnLst/>
            <a:rect l="l" t="t" r="r" b="b"/>
            <a:pathLst>
              <a:path w="1295400" h="432435">
                <a:moveTo>
                  <a:pt x="0" y="431977"/>
                </a:moveTo>
                <a:lnTo>
                  <a:pt x="1295400" y="431977"/>
                </a:lnTo>
                <a:lnTo>
                  <a:pt x="1295400" y="0"/>
                </a:lnTo>
                <a:lnTo>
                  <a:pt x="0" y="0"/>
                </a:lnTo>
                <a:lnTo>
                  <a:pt x="0" y="431977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22287" y="3789083"/>
            <a:ext cx="3060700" cy="396240"/>
          </a:xfrm>
          <a:custGeom>
            <a:avLst/>
            <a:gdLst/>
            <a:ahLst/>
            <a:cxnLst/>
            <a:rect l="l" t="t" r="r" b="b"/>
            <a:pathLst>
              <a:path w="3060700" h="396239">
                <a:moveTo>
                  <a:pt x="0" y="396201"/>
                </a:moveTo>
                <a:lnTo>
                  <a:pt x="3060700" y="396201"/>
                </a:lnTo>
                <a:lnTo>
                  <a:pt x="306070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375022" y="3789083"/>
            <a:ext cx="1584325" cy="396240"/>
          </a:xfrm>
          <a:custGeom>
            <a:avLst/>
            <a:gdLst/>
            <a:ahLst/>
            <a:cxnLst/>
            <a:rect l="l" t="t" r="r" b="b"/>
            <a:pathLst>
              <a:path w="1584325" h="396239">
                <a:moveTo>
                  <a:pt x="0" y="396201"/>
                </a:moveTo>
                <a:lnTo>
                  <a:pt x="1584198" y="396201"/>
                </a:lnTo>
                <a:lnTo>
                  <a:pt x="1584198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959221" y="3789083"/>
            <a:ext cx="1440180" cy="396240"/>
          </a:xfrm>
          <a:custGeom>
            <a:avLst/>
            <a:gdLst/>
            <a:ahLst/>
            <a:cxnLst/>
            <a:rect l="l" t="t" r="r" b="b"/>
            <a:pathLst>
              <a:path w="1440179" h="396239">
                <a:moveTo>
                  <a:pt x="0" y="396201"/>
                </a:moveTo>
                <a:lnTo>
                  <a:pt x="1440179" y="396201"/>
                </a:lnTo>
                <a:lnTo>
                  <a:pt x="1440179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99401" y="3789083"/>
            <a:ext cx="1295400" cy="396240"/>
          </a:xfrm>
          <a:custGeom>
            <a:avLst/>
            <a:gdLst/>
            <a:ahLst/>
            <a:cxnLst/>
            <a:rect l="l" t="t" r="r" b="b"/>
            <a:pathLst>
              <a:path w="1295400" h="396239">
                <a:moveTo>
                  <a:pt x="0" y="396201"/>
                </a:moveTo>
                <a:lnTo>
                  <a:pt x="1295400" y="396201"/>
                </a:lnTo>
                <a:lnTo>
                  <a:pt x="129540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2287" y="4185196"/>
            <a:ext cx="3060700" cy="396240"/>
          </a:xfrm>
          <a:custGeom>
            <a:avLst/>
            <a:gdLst/>
            <a:ahLst/>
            <a:cxnLst/>
            <a:rect l="l" t="t" r="r" b="b"/>
            <a:pathLst>
              <a:path w="3060700" h="396239">
                <a:moveTo>
                  <a:pt x="0" y="396201"/>
                </a:moveTo>
                <a:lnTo>
                  <a:pt x="3060700" y="396201"/>
                </a:lnTo>
                <a:lnTo>
                  <a:pt x="306070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75022" y="4185196"/>
            <a:ext cx="1584325" cy="396240"/>
          </a:xfrm>
          <a:custGeom>
            <a:avLst/>
            <a:gdLst/>
            <a:ahLst/>
            <a:cxnLst/>
            <a:rect l="l" t="t" r="r" b="b"/>
            <a:pathLst>
              <a:path w="1584325" h="396239">
                <a:moveTo>
                  <a:pt x="0" y="396201"/>
                </a:moveTo>
                <a:lnTo>
                  <a:pt x="1584198" y="396201"/>
                </a:lnTo>
                <a:lnTo>
                  <a:pt x="1584198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959221" y="4185196"/>
            <a:ext cx="1440180" cy="396240"/>
          </a:xfrm>
          <a:custGeom>
            <a:avLst/>
            <a:gdLst/>
            <a:ahLst/>
            <a:cxnLst/>
            <a:rect l="l" t="t" r="r" b="b"/>
            <a:pathLst>
              <a:path w="1440179" h="396239">
                <a:moveTo>
                  <a:pt x="0" y="396201"/>
                </a:moveTo>
                <a:lnTo>
                  <a:pt x="1440179" y="396201"/>
                </a:lnTo>
                <a:lnTo>
                  <a:pt x="1440179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399401" y="4185196"/>
            <a:ext cx="1295400" cy="396240"/>
          </a:xfrm>
          <a:custGeom>
            <a:avLst/>
            <a:gdLst/>
            <a:ahLst/>
            <a:cxnLst/>
            <a:rect l="l" t="t" r="r" b="b"/>
            <a:pathLst>
              <a:path w="1295400" h="396239">
                <a:moveTo>
                  <a:pt x="0" y="396201"/>
                </a:moveTo>
                <a:lnTo>
                  <a:pt x="1295400" y="396201"/>
                </a:lnTo>
                <a:lnTo>
                  <a:pt x="129540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22287" y="4581436"/>
            <a:ext cx="3060700" cy="396240"/>
          </a:xfrm>
          <a:custGeom>
            <a:avLst/>
            <a:gdLst/>
            <a:ahLst/>
            <a:cxnLst/>
            <a:rect l="l" t="t" r="r" b="b"/>
            <a:pathLst>
              <a:path w="3060700" h="396239">
                <a:moveTo>
                  <a:pt x="0" y="396201"/>
                </a:moveTo>
                <a:lnTo>
                  <a:pt x="3060700" y="396201"/>
                </a:lnTo>
                <a:lnTo>
                  <a:pt x="306070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4375022" y="4581436"/>
            <a:ext cx="1584325" cy="396240"/>
          </a:xfrm>
          <a:custGeom>
            <a:avLst/>
            <a:gdLst/>
            <a:ahLst/>
            <a:cxnLst/>
            <a:rect l="l" t="t" r="r" b="b"/>
            <a:pathLst>
              <a:path w="1584325" h="396239">
                <a:moveTo>
                  <a:pt x="0" y="396201"/>
                </a:moveTo>
                <a:lnTo>
                  <a:pt x="1584198" y="396201"/>
                </a:lnTo>
                <a:lnTo>
                  <a:pt x="1584198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5959221" y="4581436"/>
            <a:ext cx="1440180" cy="396240"/>
          </a:xfrm>
          <a:custGeom>
            <a:avLst/>
            <a:gdLst/>
            <a:ahLst/>
            <a:cxnLst/>
            <a:rect l="l" t="t" r="r" b="b"/>
            <a:pathLst>
              <a:path w="1440179" h="396239">
                <a:moveTo>
                  <a:pt x="0" y="396201"/>
                </a:moveTo>
                <a:lnTo>
                  <a:pt x="1440179" y="396201"/>
                </a:lnTo>
                <a:lnTo>
                  <a:pt x="1440179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7399401" y="4581436"/>
            <a:ext cx="1295400" cy="396240"/>
          </a:xfrm>
          <a:custGeom>
            <a:avLst/>
            <a:gdLst/>
            <a:ahLst/>
            <a:cxnLst/>
            <a:rect l="l" t="t" r="r" b="b"/>
            <a:pathLst>
              <a:path w="1295400" h="396239">
                <a:moveTo>
                  <a:pt x="0" y="396201"/>
                </a:moveTo>
                <a:lnTo>
                  <a:pt x="1295400" y="396201"/>
                </a:lnTo>
                <a:lnTo>
                  <a:pt x="129540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22287" y="4977676"/>
            <a:ext cx="3060700" cy="396240"/>
          </a:xfrm>
          <a:custGeom>
            <a:avLst/>
            <a:gdLst/>
            <a:ahLst/>
            <a:cxnLst/>
            <a:rect l="l" t="t" r="r" b="b"/>
            <a:pathLst>
              <a:path w="3060700" h="396239">
                <a:moveTo>
                  <a:pt x="0" y="396201"/>
                </a:moveTo>
                <a:lnTo>
                  <a:pt x="3060700" y="396201"/>
                </a:lnTo>
                <a:lnTo>
                  <a:pt x="306070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375022" y="4977676"/>
            <a:ext cx="1584325" cy="396240"/>
          </a:xfrm>
          <a:custGeom>
            <a:avLst/>
            <a:gdLst/>
            <a:ahLst/>
            <a:cxnLst/>
            <a:rect l="l" t="t" r="r" b="b"/>
            <a:pathLst>
              <a:path w="1584325" h="396239">
                <a:moveTo>
                  <a:pt x="0" y="396201"/>
                </a:moveTo>
                <a:lnTo>
                  <a:pt x="1584198" y="396201"/>
                </a:lnTo>
                <a:lnTo>
                  <a:pt x="1584198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959221" y="4977676"/>
            <a:ext cx="1440180" cy="396240"/>
          </a:xfrm>
          <a:custGeom>
            <a:avLst/>
            <a:gdLst/>
            <a:ahLst/>
            <a:cxnLst/>
            <a:rect l="l" t="t" r="r" b="b"/>
            <a:pathLst>
              <a:path w="1440179" h="396239">
                <a:moveTo>
                  <a:pt x="0" y="396201"/>
                </a:moveTo>
                <a:lnTo>
                  <a:pt x="1440179" y="396201"/>
                </a:lnTo>
                <a:lnTo>
                  <a:pt x="1440179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7399401" y="4977676"/>
            <a:ext cx="1295400" cy="396240"/>
          </a:xfrm>
          <a:custGeom>
            <a:avLst/>
            <a:gdLst/>
            <a:ahLst/>
            <a:cxnLst/>
            <a:rect l="l" t="t" r="r" b="b"/>
            <a:pathLst>
              <a:path w="1295400" h="396239">
                <a:moveTo>
                  <a:pt x="0" y="396201"/>
                </a:moveTo>
                <a:lnTo>
                  <a:pt x="1295400" y="396201"/>
                </a:lnTo>
                <a:lnTo>
                  <a:pt x="1295400" y="0"/>
                </a:lnTo>
                <a:lnTo>
                  <a:pt x="0" y="0"/>
                </a:lnTo>
                <a:lnTo>
                  <a:pt x="0" y="396201"/>
                </a:lnTo>
                <a:close/>
              </a:path>
            </a:pathLst>
          </a:custGeom>
          <a:solidFill>
            <a:srgbClr val="006761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508000" y="1759013"/>
          <a:ext cx="8215630" cy="362966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43815"/>
                <a:gridCol w="792099"/>
                <a:gridCol w="1584198"/>
                <a:gridCol w="1440179"/>
                <a:gridCol w="1295400"/>
              </a:tblGrid>
              <a:tr h="396113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2"/>
                        </a:spcBef>
                      </a:pPr>
                      <a:endParaRPr sz="2550">
                        <a:latin typeface="Times New Roman"/>
                        <a:cs typeface="Times New Roman"/>
                      </a:endParaRPr>
                    </a:p>
                    <a:p>
                      <a:pPr marL="970915">
                        <a:lnSpc>
                          <a:spcPct val="100000"/>
                        </a:lnSpc>
                      </a:pPr>
                      <a:r>
                        <a:rPr sz="2000" b="1" spc="-20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Variables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2217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167068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Mean </a:t>
                      </a:r>
                      <a:r>
                        <a:rPr sz="2000" b="1" spc="-4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EAT</a:t>
                      </a:r>
                      <a:r>
                        <a:rPr sz="2000" b="1" spc="-140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(cm)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</a:tr>
              <a:tr h="701039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2217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r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tc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L="148590" marR="138430" indent="490220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β  coefficient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R="232410" algn="r">
                        <a:lnSpc>
                          <a:spcPct val="100000"/>
                        </a:lnSpc>
                        <a:spcBef>
                          <a:spcPts val="1385"/>
                        </a:spcBef>
                      </a:pP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p</a:t>
                      </a:r>
                      <a:r>
                        <a:rPr sz="2000" b="1" spc="-105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85FADC"/>
                          </a:solidFill>
                          <a:latin typeface="Times New Roman"/>
                          <a:cs typeface="Times New Roman"/>
                        </a:rPr>
                        <a:t>value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</a:tr>
              <a:tr h="486537"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000" b="1" spc="-15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Triglyceride</a:t>
                      </a:r>
                      <a:r>
                        <a:rPr sz="2000" b="1" spc="-114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[mmol/l]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2217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  <a:p>
                      <a:pPr marL="93345">
                        <a:lnSpc>
                          <a:spcPct val="100000"/>
                        </a:lnSpc>
                        <a:spcBef>
                          <a:spcPts val="158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0.732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R="547370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0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2</a:t>
                      </a:r>
                      <a:r>
                        <a:rPr sz="2000" b="1" spc="5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0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49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0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0.50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  <a:tc>
                  <a:txBody>
                    <a:bodyPr/>
                    <a:lstStyle/>
                    <a:p>
                      <a:pPr marR="196850" algn="r">
                        <a:lnSpc>
                          <a:spcPct val="100000"/>
                        </a:lnSpc>
                        <a:spcBef>
                          <a:spcPts val="540"/>
                        </a:spcBef>
                      </a:pPr>
                      <a:r>
                        <a:rPr sz="20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p &lt;</a:t>
                      </a:r>
                      <a:r>
                        <a:rPr sz="2000" b="1" spc="-105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FFFF00"/>
                          </a:solidFill>
                          <a:latin typeface="Times New Roman"/>
                          <a:cs typeface="Times New Roman"/>
                        </a:rPr>
                        <a:t>0.05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3D38"/>
                    </a:solidFill>
                  </a:tcPr>
                </a:tc>
              </a:tr>
              <a:tr h="432054"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HDL </a:t>
                      </a:r>
                      <a:r>
                        <a:rPr sz="2000" b="1" spc="-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cholesterol</a:t>
                      </a:r>
                      <a:r>
                        <a:rPr sz="2000" b="1" spc="-23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[mmol/l]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2217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R="503555" algn="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-0.16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0.30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spc="-10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Urea </a:t>
                      </a: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acid</a:t>
                      </a:r>
                      <a:r>
                        <a:rPr sz="2000" b="1" spc="-10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[μmol/l]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2217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R="547370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79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spc="-2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0.11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0.43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</a:tr>
              <a:tr h="396113"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spc="-3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Total </a:t>
                      </a:r>
                      <a:r>
                        <a:rPr sz="2000" b="1" spc="-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proteins</a:t>
                      </a:r>
                      <a:r>
                        <a:rPr sz="2000" b="1" spc="-114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[g/l]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2217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R="546735" algn="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1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,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26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0.17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ct val="100000"/>
                        </a:lnSpc>
                        <a:spcBef>
                          <a:spcPts val="185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0.21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</a:tr>
              <a:tr h="396239"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spc="-60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ALT</a:t>
                      </a:r>
                      <a:r>
                        <a:rPr sz="2000" b="1" spc="-145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[U/l]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2217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R="547370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44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0.06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0.66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4318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ApoB</a:t>
                      </a:r>
                      <a:r>
                        <a:rPr sz="2000" b="1" spc="-110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sz="2000" b="1" dirty="0">
                          <a:solidFill>
                            <a:srgbClr val="B3FFF0"/>
                          </a:solidFill>
                          <a:latin typeface="Times New Roman"/>
                          <a:cs typeface="Times New Roman"/>
                        </a:rPr>
                        <a:t>[g/l]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62217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R="503555" algn="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</a:t>
                      </a:r>
                      <a:r>
                        <a:rPr sz="2000" b="1" spc="5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.</a:t>
                      </a:r>
                      <a:r>
                        <a:rPr sz="2000" b="1" spc="10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3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8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-0.06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  <a:tc>
                  <a:txBody>
                    <a:bodyPr/>
                    <a:lstStyle/>
                    <a:p>
                      <a:pPr marL="409575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Times New Roman"/>
                          <a:cs typeface="Times New Roman"/>
                        </a:rPr>
                        <a:t>0.70</a:t>
                      </a: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6761"/>
                    </a:solidFill>
                  </a:tcPr>
                </a:tc>
              </a:tr>
            </a:tbl>
          </a:graphicData>
        </a:graphic>
      </p:graphicFrame>
      <p:sp>
        <p:nvSpPr>
          <p:cNvPr id="41" name="object 41"/>
          <p:cNvSpPr/>
          <p:nvPr/>
        </p:nvSpPr>
        <p:spPr>
          <a:xfrm>
            <a:off x="888491" y="6278879"/>
            <a:ext cx="1679448" cy="382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253995" y="6278879"/>
            <a:ext cx="635507" cy="382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575560" y="6278879"/>
            <a:ext cx="516636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778251" y="6278879"/>
            <a:ext cx="377951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842260" y="6278879"/>
            <a:ext cx="632460" cy="382524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3160776" y="6278879"/>
            <a:ext cx="376427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223260" y="6278879"/>
            <a:ext cx="2299716" cy="3825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5209032" y="6278879"/>
            <a:ext cx="653796" cy="3825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5548884" y="6278879"/>
            <a:ext cx="1874519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7109459" y="6278879"/>
            <a:ext cx="390144" cy="3825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185659" y="6278879"/>
            <a:ext cx="694944" cy="3825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566659" y="6278879"/>
            <a:ext cx="693420" cy="3825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7946135" y="6278879"/>
            <a:ext cx="440435" cy="3825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8072628" y="6278879"/>
            <a:ext cx="377951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438912" y="1655064"/>
            <a:ext cx="8372856" cy="3835908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1572767" y="5492496"/>
            <a:ext cx="6202680" cy="4206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7431023" y="5492496"/>
            <a:ext cx="1712976" cy="4206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12720" y="5797296"/>
            <a:ext cx="3854196" cy="420623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6222491" y="5797296"/>
            <a:ext cx="414528" cy="420623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1719198" y="5569203"/>
            <a:ext cx="5813425" cy="620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152525" marR="5080" indent="-1140460">
              <a:lnSpc>
                <a:spcPct val="100000"/>
              </a:lnSpc>
              <a:tabLst>
                <a:tab pos="2350770" algn="l"/>
              </a:tabLst>
            </a:pPr>
            <a:r>
              <a:rPr sz="2000" b="1" dirty="0">
                <a:solidFill>
                  <a:srgbClr val="004442"/>
                </a:solidFill>
                <a:latin typeface="Arial"/>
                <a:cs typeface="Arial"/>
              </a:rPr>
              <a:t>After</a:t>
            </a:r>
            <a:r>
              <a:rPr sz="2000" b="1" spc="495" dirty="0">
                <a:solidFill>
                  <a:srgbClr val="004442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4442"/>
                </a:solidFill>
                <a:latin typeface="Arial"/>
                <a:cs typeface="Arial"/>
              </a:rPr>
              <a:t>adjusting </a:t>
            </a:r>
            <a:r>
              <a:rPr sz="2000" b="1" spc="15" dirty="0">
                <a:solidFill>
                  <a:srgbClr val="004442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4442"/>
                </a:solidFill>
                <a:latin typeface="Arial"/>
                <a:cs typeface="Arial"/>
              </a:rPr>
              <a:t>for	</a:t>
            </a:r>
            <a:r>
              <a:rPr sz="2000" b="1" spc="-35" dirty="0">
                <a:solidFill>
                  <a:srgbClr val="004442"/>
                </a:solidFill>
                <a:latin typeface="Arial"/>
                <a:cs typeface="Arial"/>
              </a:rPr>
              <a:t>BW, </a:t>
            </a:r>
            <a:r>
              <a:rPr sz="2000" b="1" dirty="0">
                <a:solidFill>
                  <a:srgbClr val="004442"/>
                </a:solidFill>
                <a:latin typeface="Arial"/>
                <a:cs typeface="Arial"/>
              </a:rPr>
              <a:t>BMI, BMI</a:t>
            </a:r>
            <a:r>
              <a:rPr sz="2000" b="1" spc="-90" dirty="0">
                <a:solidFill>
                  <a:srgbClr val="004442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4442"/>
                </a:solidFill>
                <a:latin typeface="Arial"/>
                <a:cs typeface="Arial"/>
              </a:rPr>
              <a:t>percentile,</a:t>
            </a:r>
            <a:r>
              <a:rPr sz="2000" b="1" spc="-60" dirty="0">
                <a:solidFill>
                  <a:srgbClr val="004442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4442"/>
                </a:solidFill>
                <a:latin typeface="Arial"/>
                <a:cs typeface="Arial"/>
              </a:rPr>
              <a:t>WC  and </a:t>
            </a:r>
            <a:r>
              <a:rPr sz="2000" b="1" spc="-5" dirty="0">
                <a:solidFill>
                  <a:srgbClr val="004442"/>
                </a:solidFill>
                <a:latin typeface="Arial"/>
                <a:cs typeface="Arial"/>
              </a:rPr>
              <a:t>systolic </a:t>
            </a:r>
            <a:r>
              <a:rPr sz="2000" b="1" dirty="0">
                <a:solidFill>
                  <a:srgbClr val="004442"/>
                </a:solidFill>
                <a:latin typeface="Arial"/>
                <a:cs typeface="Arial"/>
              </a:rPr>
              <a:t>and diastolic</a:t>
            </a:r>
            <a:r>
              <a:rPr sz="2000" b="1" spc="-120" dirty="0">
                <a:solidFill>
                  <a:srgbClr val="004442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04442"/>
                </a:solidFill>
                <a:latin typeface="Arial"/>
                <a:cs typeface="Arial"/>
              </a:rPr>
              <a:t>BP</a:t>
            </a:r>
            <a:endParaRPr sz="20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1020876" y="6380560"/>
            <a:ext cx="721169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20"/>
              </a:lnSpc>
            </a:pPr>
            <a:r>
              <a:rPr sz="1800" b="1" spc="-10" dirty="0">
                <a:latin typeface="Arial"/>
                <a:cs typeface="Arial"/>
              </a:rPr>
              <a:t>Schusterova, </a:t>
            </a:r>
            <a:r>
              <a:rPr sz="1800" b="1" dirty="0">
                <a:latin typeface="Arial"/>
                <a:cs typeface="Arial"/>
              </a:rPr>
              <a:t>I. </a:t>
            </a:r>
            <a:r>
              <a:rPr sz="1800" b="1" spc="-5" dirty="0">
                <a:latin typeface="Arial"/>
                <a:cs typeface="Arial"/>
              </a:rPr>
              <a:t>et </a:t>
            </a:r>
            <a:r>
              <a:rPr sz="1800" b="1" dirty="0">
                <a:latin typeface="Arial"/>
                <a:cs typeface="Arial"/>
              </a:rPr>
              <a:t>al., </a:t>
            </a:r>
            <a:r>
              <a:rPr sz="1800" b="1" i="1" spc="-5" dirty="0">
                <a:latin typeface="Arial"/>
                <a:cs typeface="Arial"/>
              </a:rPr>
              <a:t>Pediatric </a:t>
            </a:r>
            <a:r>
              <a:rPr sz="1800" b="1" i="1" spc="-15" dirty="0">
                <a:latin typeface="Arial"/>
                <a:cs typeface="Arial"/>
              </a:rPr>
              <a:t>Obesity, </a:t>
            </a:r>
            <a:r>
              <a:rPr sz="1800" b="1" spc="-35" dirty="0">
                <a:latin typeface="Arial"/>
                <a:cs typeface="Arial"/>
              </a:rPr>
              <a:t>Vol. </a:t>
            </a:r>
            <a:r>
              <a:rPr sz="1800" b="1" spc="-10" dirty="0">
                <a:latin typeface="Arial"/>
                <a:cs typeface="Arial"/>
              </a:rPr>
              <a:t>9, </a:t>
            </a:r>
            <a:r>
              <a:rPr sz="1800" b="1" dirty="0">
                <a:latin typeface="Arial"/>
                <a:cs typeface="Arial"/>
              </a:rPr>
              <a:t>no. </a:t>
            </a:r>
            <a:r>
              <a:rPr sz="1800" b="1" spc="-5" dirty="0">
                <a:latin typeface="Arial"/>
                <a:cs typeface="Arial"/>
              </a:rPr>
              <a:t>1, </a:t>
            </a:r>
            <a:r>
              <a:rPr sz="1800" b="1" dirty="0">
                <a:latin typeface="Arial"/>
                <a:cs typeface="Arial"/>
              </a:rPr>
              <a:t>p. </a:t>
            </a:r>
            <a:r>
              <a:rPr sz="1800" b="1" spc="-5" dirty="0">
                <a:latin typeface="Arial"/>
                <a:cs typeface="Arial"/>
              </a:rPr>
              <a:t>63-70.</a:t>
            </a:r>
            <a:r>
              <a:rPr sz="1800" b="1" spc="1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6857998"/>
                </a:moveTo>
                <a:lnTo>
                  <a:pt x="9144000" y="0"/>
                </a:lnTo>
                <a:lnTo>
                  <a:pt x="0" y="0"/>
                </a:lnTo>
                <a:lnTo>
                  <a:pt x="0" y="6857998"/>
                </a:lnTo>
                <a:lnTo>
                  <a:pt x="9144000" y="6857998"/>
                </a:lnTo>
                <a:close/>
              </a:path>
            </a:pathLst>
          </a:custGeom>
          <a:solidFill>
            <a:srgbClr val="FFD9E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14400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7998"/>
                </a:moveTo>
                <a:lnTo>
                  <a:pt x="0" y="0"/>
                </a:lnTo>
              </a:path>
            </a:pathLst>
          </a:custGeom>
          <a:ln w="25400">
            <a:solidFill>
              <a:srgbClr val="9F08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0"/>
                </a:moveTo>
                <a:lnTo>
                  <a:pt x="0" y="6857998"/>
                </a:lnTo>
              </a:path>
            </a:pathLst>
          </a:custGeom>
          <a:ln w="25400">
            <a:solidFill>
              <a:srgbClr val="9F086A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752600" y="0"/>
            <a:ext cx="5388863" cy="77571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409944" y="0"/>
            <a:ext cx="886968" cy="77571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320800">
              <a:lnSpc>
                <a:spcPct val="100000"/>
              </a:lnSpc>
            </a:pPr>
            <a:r>
              <a:rPr sz="4400" dirty="0">
                <a:solidFill>
                  <a:srgbClr val="5C0468"/>
                </a:solidFill>
              </a:rPr>
              <a:t>EAT AND MS a</a:t>
            </a:r>
            <a:r>
              <a:rPr sz="4400" spc="-110" dirty="0">
                <a:solidFill>
                  <a:srgbClr val="5C0468"/>
                </a:solidFill>
              </a:rPr>
              <a:t> </a:t>
            </a:r>
            <a:r>
              <a:rPr sz="4400" dirty="0">
                <a:solidFill>
                  <a:srgbClr val="5C0468"/>
                </a:solidFill>
              </a:rPr>
              <a:t>IR</a:t>
            </a:r>
            <a:endParaRPr sz="4400"/>
          </a:p>
        </p:txBody>
      </p:sp>
      <p:sp>
        <p:nvSpPr>
          <p:cNvPr id="8" name="object 8"/>
          <p:cNvSpPr/>
          <p:nvPr/>
        </p:nvSpPr>
        <p:spPr>
          <a:xfrm>
            <a:off x="323850" y="3314636"/>
            <a:ext cx="4751705" cy="457834"/>
          </a:xfrm>
          <a:custGeom>
            <a:avLst/>
            <a:gdLst/>
            <a:ahLst/>
            <a:cxnLst/>
            <a:rect l="l" t="t" r="r" b="b"/>
            <a:pathLst>
              <a:path w="4751705" h="457835">
                <a:moveTo>
                  <a:pt x="0" y="457263"/>
                </a:moveTo>
                <a:lnTo>
                  <a:pt x="4751451" y="457263"/>
                </a:lnTo>
                <a:lnTo>
                  <a:pt x="4751451" y="0"/>
                </a:lnTo>
                <a:lnTo>
                  <a:pt x="0" y="0"/>
                </a:lnTo>
                <a:lnTo>
                  <a:pt x="0" y="457263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23850" y="3771900"/>
            <a:ext cx="2266315" cy="366395"/>
          </a:xfrm>
          <a:custGeom>
            <a:avLst/>
            <a:gdLst/>
            <a:ahLst/>
            <a:cxnLst/>
            <a:rect l="l" t="t" r="r" b="b"/>
            <a:pathLst>
              <a:path w="2266315" h="366395">
                <a:moveTo>
                  <a:pt x="0" y="365887"/>
                </a:moveTo>
                <a:lnTo>
                  <a:pt x="2266188" y="365887"/>
                </a:lnTo>
                <a:lnTo>
                  <a:pt x="2266188" y="0"/>
                </a:lnTo>
                <a:lnTo>
                  <a:pt x="0" y="0"/>
                </a:lnTo>
                <a:lnTo>
                  <a:pt x="0" y="365887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2590038" y="3771900"/>
            <a:ext cx="1462405" cy="366395"/>
          </a:xfrm>
          <a:custGeom>
            <a:avLst/>
            <a:gdLst/>
            <a:ahLst/>
            <a:cxnLst/>
            <a:rect l="l" t="t" r="r" b="b"/>
            <a:pathLst>
              <a:path w="1462404" h="366395">
                <a:moveTo>
                  <a:pt x="0" y="365887"/>
                </a:moveTo>
                <a:lnTo>
                  <a:pt x="1462024" y="365887"/>
                </a:lnTo>
                <a:lnTo>
                  <a:pt x="1462024" y="0"/>
                </a:lnTo>
                <a:lnTo>
                  <a:pt x="0" y="0"/>
                </a:lnTo>
                <a:lnTo>
                  <a:pt x="0" y="365887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52061" y="3771900"/>
            <a:ext cx="1023619" cy="732155"/>
          </a:xfrm>
          <a:custGeom>
            <a:avLst/>
            <a:gdLst/>
            <a:ahLst/>
            <a:cxnLst/>
            <a:rect l="l" t="t" r="r" b="b"/>
            <a:pathLst>
              <a:path w="1023620" h="732154">
                <a:moveTo>
                  <a:pt x="0" y="731774"/>
                </a:moveTo>
                <a:lnTo>
                  <a:pt x="1023124" y="731774"/>
                </a:lnTo>
                <a:lnTo>
                  <a:pt x="1023124" y="0"/>
                </a:lnTo>
                <a:lnTo>
                  <a:pt x="0" y="0"/>
                </a:lnTo>
                <a:lnTo>
                  <a:pt x="0" y="731774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23850" y="4137786"/>
            <a:ext cx="2266315" cy="366395"/>
          </a:xfrm>
          <a:custGeom>
            <a:avLst/>
            <a:gdLst/>
            <a:ahLst/>
            <a:cxnLst/>
            <a:rect l="l" t="t" r="r" b="b"/>
            <a:pathLst>
              <a:path w="2266315" h="366395">
                <a:moveTo>
                  <a:pt x="0" y="365887"/>
                </a:moveTo>
                <a:lnTo>
                  <a:pt x="2266188" y="365887"/>
                </a:lnTo>
                <a:lnTo>
                  <a:pt x="2266188" y="0"/>
                </a:lnTo>
                <a:lnTo>
                  <a:pt x="0" y="0"/>
                </a:lnTo>
                <a:lnTo>
                  <a:pt x="0" y="365887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590038" y="4137786"/>
            <a:ext cx="1462405" cy="366395"/>
          </a:xfrm>
          <a:custGeom>
            <a:avLst/>
            <a:gdLst/>
            <a:ahLst/>
            <a:cxnLst/>
            <a:rect l="l" t="t" r="r" b="b"/>
            <a:pathLst>
              <a:path w="1462404" h="366395">
                <a:moveTo>
                  <a:pt x="0" y="365887"/>
                </a:moveTo>
                <a:lnTo>
                  <a:pt x="1462024" y="365887"/>
                </a:lnTo>
                <a:lnTo>
                  <a:pt x="1462024" y="0"/>
                </a:lnTo>
                <a:lnTo>
                  <a:pt x="0" y="0"/>
                </a:lnTo>
                <a:lnTo>
                  <a:pt x="0" y="365887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590038" y="3757676"/>
            <a:ext cx="0" cy="760730"/>
          </a:xfrm>
          <a:custGeom>
            <a:avLst/>
            <a:gdLst/>
            <a:ahLst/>
            <a:cxnLst/>
            <a:rect l="l" t="t" r="r" b="b"/>
            <a:pathLst>
              <a:path h="760729">
                <a:moveTo>
                  <a:pt x="0" y="0"/>
                </a:moveTo>
                <a:lnTo>
                  <a:pt x="0" y="760349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052061" y="3757676"/>
            <a:ext cx="0" cy="760730"/>
          </a:xfrm>
          <a:custGeom>
            <a:avLst/>
            <a:gdLst/>
            <a:ahLst/>
            <a:cxnLst/>
            <a:rect l="l" t="t" r="r" b="b"/>
            <a:pathLst>
              <a:path h="760729">
                <a:moveTo>
                  <a:pt x="0" y="0"/>
                </a:moveTo>
                <a:lnTo>
                  <a:pt x="0" y="760349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09562" y="3771900"/>
            <a:ext cx="4780280" cy="0"/>
          </a:xfrm>
          <a:custGeom>
            <a:avLst/>
            <a:gdLst/>
            <a:ahLst/>
            <a:cxnLst/>
            <a:rect l="l" t="t" r="r" b="b"/>
            <a:pathLst>
              <a:path w="4780280">
                <a:moveTo>
                  <a:pt x="0" y="0"/>
                </a:moveTo>
                <a:lnTo>
                  <a:pt x="4779962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09562" y="4137786"/>
            <a:ext cx="3757295" cy="0"/>
          </a:xfrm>
          <a:custGeom>
            <a:avLst/>
            <a:gdLst/>
            <a:ahLst/>
            <a:cxnLst/>
            <a:rect l="l" t="t" r="r" b="b"/>
            <a:pathLst>
              <a:path w="3757295">
                <a:moveTo>
                  <a:pt x="0" y="0"/>
                </a:moveTo>
                <a:lnTo>
                  <a:pt x="3756850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323850" y="3300348"/>
            <a:ext cx="0" cy="1217930"/>
          </a:xfrm>
          <a:custGeom>
            <a:avLst/>
            <a:gdLst/>
            <a:ahLst/>
            <a:cxnLst/>
            <a:rect l="l" t="t" r="r" b="b"/>
            <a:pathLst>
              <a:path h="1217929">
                <a:moveTo>
                  <a:pt x="0" y="0"/>
                </a:moveTo>
                <a:lnTo>
                  <a:pt x="0" y="1217676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075301" y="3300348"/>
            <a:ext cx="0" cy="1217930"/>
          </a:xfrm>
          <a:custGeom>
            <a:avLst/>
            <a:gdLst/>
            <a:ahLst/>
            <a:cxnLst/>
            <a:rect l="l" t="t" r="r" b="b"/>
            <a:pathLst>
              <a:path h="1217929">
                <a:moveTo>
                  <a:pt x="0" y="0"/>
                </a:moveTo>
                <a:lnTo>
                  <a:pt x="0" y="1217676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09562" y="3314700"/>
            <a:ext cx="4780280" cy="0"/>
          </a:xfrm>
          <a:custGeom>
            <a:avLst/>
            <a:gdLst/>
            <a:ahLst/>
            <a:cxnLst/>
            <a:rect l="l" t="t" r="r" b="b"/>
            <a:pathLst>
              <a:path w="4780280">
                <a:moveTo>
                  <a:pt x="0" y="0"/>
                </a:moveTo>
                <a:lnTo>
                  <a:pt x="4779962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09562" y="4503673"/>
            <a:ext cx="4780280" cy="0"/>
          </a:xfrm>
          <a:custGeom>
            <a:avLst/>
            <a:gdLst/>
            <a:ahLst/>
            <a:cxnLst/>
            <a:rect l="l" t="t" r="r" b="b"/>
            <a:pathLst>
              <a:path w="4780280">
                <a:moveTo>
                  <a:pt x="0" y="0"/>
                </a:moveTo>
                <a:lnTo>
                  <a:pt x="4779962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768095" y="3261359"/>
            <a:ext cx="3890772" cy="499871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250435" y="3258311"/>
            <a:ext cx="493775" cy="5029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45896" y="3350641"/>
            <a:ext cx="3505200" cy="377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spc="-65" dirty="0">
                <a:solidFill>
                  <a:srgbClr val="3D0146"/>
                </a:solidFill>
                <a:latin typeface="Times New Roman"/>
                <a:cs typeface="Times New Roman"/>
              </a:rPr>
              <a:t>EAT </a:t>
            </a:r>
            <a:r>
              <a:rPr sz="24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and </a:t>
            </a:r>
            <a:r>
              <a:rPr sz="2400" b="1" dirty="0">
                <a:solidFill>
                  <a:srgbClr val="3D0146"/>
                </a:solidFill>
                <a:latin typeface="Times New Roman"/>
                <a:cs typeface="Times New Roman"/>
              </a:rPr>
              <a:t>insulin</a:t>
            </a:r>
            <a:r>
              <a:rPr sz="2400" b="1" spc="-55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24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resistance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71272" y="3742944"/>
            <a:ext cx="368808" cy="382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26136" y="3742944"/>
            <a:ext cx="1982724" cy="38252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994916" y="3742944"/>
            <a:ext cx="371856" cy="382524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052827" y="3742944"/>
            <a:ext cx="542544" cy="382524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2281427" y="3741420"/>
            <a:ext cx="809244" cy="38404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776727" y="3742944"/>
            <a:ext cx="371856" cy="382524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834639" y="3742944"/>
            <a:ext cx="598932" cy="382524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119627" y="3742944"/>
            <a:ext cx="438912" cy="382524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244595" y="3742944"/>
            <a:ext cx="371856" cy="382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302508" y="3742944"/>
            <a:ext cx="701039" cy="382524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689603" y="3741420"/>
            <a:ext cx="377951" cy="384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032503" y="3925823"/>
            <a:ext cx="798576" cy="382524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4517135" y="3925823"/>
            <a:ext cx="371856" cy="382524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4575047" y="3925823"/>
            <a:ext cx="542544" cy="382524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4803647" y="3924300"/>
            <a:ext cx="377951" cy="384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165219" y="3994150"/>
            <a:ext cx="796925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p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=</a:t>
            </a:r>
            <a:r>
              <a:rPr sz="1800" b="1" spc="-110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0.27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271272" y="4108703"/>
            <a:ext cx="2042160" cy="382524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999488" y="4108703"/>
            <a:ext cx="371856" cy="382524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057400" y="4108703"/>
            <a:ext cx="542544" cy="382524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286000" y="4107179"/>
            <a:ext cx="798576" cy="384048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770632" y="4108703"/>
            <a:ext cx="371856" cy="3825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828544" y="4108703"/>
            <a:ext cx="598932" cy="382524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113532" y="4108703"/>
            <a:ext cx="438912" cy="382524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238500" y="4108703"/>
            <a:ext cx="371855" cy="382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3296411" y="4108703"/>
            <a:ext cx="428243" cy="382524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410711" y="4108703"/>
            <a:ext cx="371856" cy="382524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468623" y="4108703"/>
            <a:ext cx="541020" cy="382524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3695700" y="4107179"/>
            <a:ext cx="377951" cy="384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402742" y="3811270"/>
            <a:ext cx="3452495" cy="652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7310">
              <a:lnSpc>
                <a:spcPct val="100000"/>
              </a:lnSpc>
              <a:tabLst>
                <a:tab pos="2404110" algn="l"/>
              </a:tabLst>
            </a:pP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HOMA </a:t>
            </a:r>
            <a:r>
              <a:rPr sz="18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index </a:t>
            </a:r>
            <a:r>
              <a:rPr sz="1800" b="1" spc="140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≥</a:t>
            </a:r>
            <a:r>
              <a:rPr sz="1800" b="1" spc="365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3.16	</a:t>
            </a:r>
            <a:r>
              <a:rPr sz="18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0.49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±</a:t>
            </a:r>
            <a:r>
              <a:rPr sz="1800" b="1" spc="-75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spc="-25" dirty="0">
                <a:solidFill>
                  <a:srgbClr val="3D0146"/>
                </a:solidFill>
                <a:latin typeface="Times New Roman"/>
                <a:cs typeface="Times New Roman"/>
              </a:rPr>
              <a:t>0,11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2398395" algn="l"/>
              </a:tabLst>
            </a:pP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HOMA </a:t>
            </a:r>
            <a:r>
              <a:rPr sz="18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index  </a:t>
            </a:r>
            <a:r>
              <a:rPr sz="1800" b="1" spc="225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˂</a:t>
            </a:r>
            <a:r>
              <a:rPr sz="1800" b="1" spc="265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3.16	0.46 ±</a:t>
            </a:r>
            <a:r>
              <a:rPr sz="1800" b="1" spc="-100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0.12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317500" y="1004950"/>
          <a:ext cx="8228330" cy="204025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312414"/>
                <a:gridCol w="1872107"/>
                <a:gridCol w="1871979"/>
                <a:gridCol w="1152525"/>
              </a:tblGrid>
              <a:tr h="701039">
                <a:tc>
                  <a:txBody>
                    <a:bodyPr/>
                    <a:lstStyle/>
                    <a:p>
                      <a:pPr marL="1090930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000" b="1" spc="-15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Variables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300355" marR="228600" indent="-64135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000" b="1" spc="-25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2000" b="1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000" b="1" spc="-10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000" b="1" spc="30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w</a:t>
                      </a:r>
                      <a:r>
                        <a:rPr sz="2000" b="1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eight  and</a:t>
                      </a:r>
                      <a:r>
                        <a:rPr sz="2000" b="1" spc="-100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obese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527050" marR="142875" indent="-37084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Normal body  </a:t>
                      </a:r>
                      <a:r>
                        <a:rPr sz="2000" b="1" spc="5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weight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455"/>
                        </a:spcBef>
                      </a:pPr>
                      <a:r>
                        <a:rPr sz="2000" b="1" spc="-5" dirty="0">
                          <a:solidFill>
                            <a:srgbClr val="FB87F0"/>
                          </a:solidFill>
                          <a:latin typeface="Arial"/>
                          <a:cs typeface="Arial"/>
                        </a:rPr>
                        <a:t>p-value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</a:tr>
              <a:tr h="533526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Fasting</a:t>
                      </a:r>
                      <a:r>
                        <a:rPr sz="20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insulin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15.35 ±</a:t>
                      </a:r>
                      <a:r>
                        <a:rPr sz="2000" b="1" spc="-114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7.2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8.01 ±</a:t>
                      </a:r>
                      <a:r>
                        <a:rPr sz="20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4.2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 &lt;</a:t>
                      </a:r>
                      <a:r>
                        <a:rPr sz="2000" b="1" spc="-12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</a:tr>
              <a:tr h="396240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Fasting glucose</a:t>
                      </a:r>
                      <a:r>
                        <a:rPr sz="2000" b="1" spc="-85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(mg/dL)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89.45±</a:t>
                      </a:r>
                      <a:r>
                        <a:rPr sz="2000" b="1" spc="-110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9.1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88.67 ±</a:t>
                      </a:r>
                      <a:r>
                        <a:rPr sz="2000" b="1" spc="-114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8.2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sz="2000" b="1" dirty="0">
                          <a:solidFill>
                            <a:srgbClr val="BEBEBE"/>
                          </a:solidFill>
                          <a:latin typeface="Arial"/>
                          <a:cs typeface="Arial"/>
                        </a:rPr>
                        <a:t>0.42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</a:tr>
              <a:tr h="396366">
                <a:tc>
                  <a:txBody>
                    <a:bodyPr/>
                    <a:lstStyle/>
                    <a:p>
                      <a:pPr marL="85090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HOMA</a:t>
                      </a:r>
                      <a:r>
                        <a:rPr sz="2000" b="1" spc="-18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index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60"/>
                        </a:spcBef>
                        <a:tabLst>
                          <a:tab pos="635000" algn="l"/>
                        </a:tabLst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3.47	±</a:t>
                      </a:r>
                      <a:r>
                        <a:rPr sz="20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1.97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1.9 ±</a:t>
                      </a:r>
                      <a:r>
                        <a:rPr sz="2000" b="1" spc="-1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1.68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 &lt;</a:t>
                      </a:r>
                      <a:r>
                        <a:rPr sz="2000" b="1" spc="-16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0.01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FFFFFF"/>
                      </a:solidFill>
                      <a:prstDash val="solid"/>
                    </a:lnL>
                    <a:lnR w="12700">
                      <a:solidFill>
                        <a:srgbClr val="FFFFFF"/>
                      </a:solidFill>
                      <a:prstDash val="solid"/>
                    </a:lnR>
                    <a:lnT w="12700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5B0052"/>
                    </a:solidFill>
                  </a:tcPr>
                </a:tc>
              </a:tr>
            </a:tbl>
          </a:graphicData>
        </a:graphic>
      </p:graphicFrame>
      <p:sp>
        <p:nvSpPr>
          <p:cNvPr id="55" name="object 55"/>
          <p:cNvSpPr/>
          <p:nvPr/>
        </p:nvSpPr>
        <p:spPr>
          <a:xfrm>
            <a:off x="836675" y="6259067"/>
            <a:ext cx="1679448" cy="382523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02179" y="6259067"/>
            <a:ext cx="635507" cy="382523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523744" y="6259067"/>
            <a:ext cx="516636" cy="382523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726435" y="6259067"/>
            <a:ext cx="377951" cy="382523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790444" y="6259067"/>
            <a:ext cx="632459" cy="382523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3108960" y="6259067"/>
            <a:ext cx="376427" cy="382523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171444" y="6259067"/>
            <a:ext cx="2299716" cy="382523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5157215" y="6259067"/>
            <a:ext cx="653796" cy="382523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5497067" y="6259067"/>
            <a:ext cx="1874519" cy="382523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7057643" y="6259067"/>
            <a:ext cx="390144" cy="382523"/>
          </a:xfrm>
          <a:prstGeom prst="rect">
            <a:avLst/>
          </a:prstGeom>
          <a:blipFill>
            <a:blip r:embed="rId3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133843" y="6259067"/>
            <a:ext cx="694944" cy="382523"/>
          </a:xfrm>
          <a:prstGeom prst="rect">
            <a:avLst/>
          </a:prstGeom>
          <a:blipFill>
            <a:blip r:embed="rId3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514843" y="6259067"/>
            <a:ext cx="693420" cy="382523"/>
          </a:xfrm>
          <a:prstGeom prst="rect">
            <a:avLst/>
          </a:prstGeom>
          <a:blipFill>
            <a:blip r:embed="rId3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7894319" y="6259067"/>
            <a:ext cx="440435" cy="382523"/>
          </a:xfrm>
          <a:prstGeom prst="rect">
            <a:avLst/>
          </a:prstGeom>
          <a:blipFill>
            <a:blip r:embed="rId3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020811" y="6259067"/>
            <a:ext cx="1123188" cy="382523"/>
          </a:xfrm>
          <a:prstGeom prst="rect">
            <a:avLst/>
          </a:prstGeom>
          <a:blipFill>
            <a:blip r:embed="rId4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8912352" y="6259067"/>
            <a:ext cx="231648" cy="382523"/>
          </a:xfrm>
          <a:prstGeom prst="rect">
            <a:avLst/>
          </a:prstGeom>
          <a:blipFill>
            <a:blip r:embed="rId4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5219700" y="3319436"/>
            <a:ext cx="3384550" cy="457834"/>
          </a:xfrm>
          <a:custGeom>
            <a:avLst/>
            <a:gdLst/>
            <a:ahLst/>
            <a:cxnLst/>
            <a:rect l="l" t="t" r="r" b="b"/>
            <a:pathLst>
              <a:path w="3384550" h="457835">
                <a:moveTo>
                  <a:pt x="0" y="457288"/>
                </a:moveTo>
                <a:lnTo>
                  <a:pt x="3384550" y="457288"/>
                </a:lnTo>
                <a:lnTo>
                  <a:pt x="3384550" y="0"/>
                </a:lnTo>
                <a:lnTo>
                  <a:pt x="0" y="0"/>
                </a:lnTo>
                <a:lnTo>
                  <a:pt x="0" y="457288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219700" y="3776700"/>
            <a:ext cx="1008380" cy="366395"/>
          </a:xfrm>
          <a:custGeom>
            <a:avLst/>
            <a:gdLst/>
            <a:ahLst/>
            <a:cxnLst/>
            <a:rect l="l" t="t" r="r" b="b"/>
            <a:pathLst>
              <a:path w="1008379" h="366395">
                <a:moveTo>
                  <a:pt x="0" y="365912"/>
                </a:moveTo>
                <a:lnTo>
                  <a:pt x="1008164" y="365912"/>
                </a:lnTo>
                <a:lnTo>
                  <a:pt x="1008164" y="0"/>
                </a:lnTo>
                <a:lnTo>
                  <a:pt x="0" y="0"/>
                </a:lnTo>
                <a:lnTo>
                  <a:pt x="0" y="365912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6227826" y="3776700"/>
            <a:ext cx="1409700" cy="366395"/>
          </a:xfrm>
          <a:custGeom>
            <a:avLst/>
            <a:gdLst/>
            <a:ahLst/>
            <a:cxnLst/>
            <a:rect l="l" t="t" r="r" b="b"/>
            <a:pathLst>
              <a:path w="1409700" h="366395">
                <a:moveTo>
                  <a:pt x="0" y="365912"/>
                </a:moveTo>
                <a:lnTo>
                  <a:pt x="1409319" y="365912"/>
                </a:lnTo>
                <a:lnTo>
                  <a:pt x="1409319" y="0"/>
                </a:lnTo>
                <a:lnTo>
                  <a:pt x="0" y="0"/>
                </a:lnTo>
                <a:lnTo>
                  <a:pt x="0" y="365912"/>
                </a:lnTo>
                <a:close/>
              </a:path>
            </a:pathLst>
          </a:custGeom>
          <a:solidFill>
            <a:srgbClr val="FF006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637271" y="3776751"/>
            <a:ext cx="967105" cy="732155"/>
          </a:xfrm>
          <a:custGeom>
            <a:avLst/>
            <a:gdLst/>
            <a:ahLst/>
            <a:cxnLst/>
            <a:rect l="l" t="t" r="r" b="b"/>
            <a:pathLst>
              <a:path w="967104" h="732154">
                <a:moveTo>
                  <a:pt x="0" y="731748"/>
                </a:moveTo>
                <a:lnTo>
                  <a:pt x="967016" y="731748"/>
                </a:lnTo>
                <a:lnTo>
                  <a:pt x="967016" y="0"/>
                </a:lnTo>
                <a:lnTo>
                  <a:pt x="0" y="0"/>
                </a:lnTo>
                <a:lnTo>
                  <a:pt x="0" y="731748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5219700" y="4142663"/>
            <a:ext cx="1008380" cy="366395"/>
          </a:xfrm>
          <a:custGeom>
            <a:avLst/>
            <a:gdLst/>
            <a:ahLst/>
            <a:cxnLst/>
            <a:rect l="l" t="t" r="r" b="b"/>
            <a:pathLst>
              <a:path w="1008379" h="366395">
                <a:moveTo>
                  <a:pt x="0" y="365836"/>
                </a:moveTo>
                <a:lnTo>
                  <a:pt x="1008164" y="365836"/>
                </a:lnTo>
                <a:lnTo>
                  <a:pt x="1008164" y="0"/>
                </a:lnTo>
                <a:lnTo>
                  <a:pt x="0" y="0"/>
                </a:lnTo>
                <a:lnTo>
                  <a:pt x="0" y="365836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6227826" y="4142663"/>
            <a:ext cx="1409700" cy="366395"/>
          </a:xfrm>
          <a:custGeom>
            <a:avLst/>
            <a:gdLst/>
            <a:ahLst/>
            <a:cxnLst/>
            <a:rect l="l" t="t" r="r" b="b"/>
            <a:pathLst>
              <a:path w="1409700" h="366395">
                <a:moveTo>
                  <a:pt x="0" y="365836"/>
                </a:moveTo>
                <a:lnTo>
                  <a:pt x="1409319" y="365836"/>
                </a:lnTo>
                <a:lnTo>
                  <a:pt x="1409319" y="0"/>
                </a:lnTo>
                <a:lnTo>
                  <a:pt x="0" y="0"/>
                </a:lnTo>
                <a:lnTo>
                  <a:pt x="0" y="365836"/>
                </a:lnTo>
                <a:close/>
              </a:path>
            </a:pathLst>
          </a:custGeom>
          <a:solidFill>
            <a:srgbClr val="F9AFF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6227826" y="3762502"/>
            <a:ext cx="0" cy="760730"/>
          </a:xfrm>
          <a:custGeom>
            <a:avLst/>
            <a:gdLst/>
            <a:ahLst/>
            <a:cxnLst/>
            <a:rect l="l" t="t" r="r" b="b"/>
            <a:pathLst>
              <a:path h="760729">
                <a:moveTo>
                  <a:pt x="0" y="0"/>
                </a:moveTo>
                <a:lnTo>
                  <a:pt x="0" y="760222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7637271" y="3762502"/>
            <a:ext cx="0" cy="760730"/>
          </a:xfrm>
          <a:custGeom>
            <a:avLst/>
            <a:gdLst/>
            <a:ahLst/>
            <a:cxnLst/>
            <a:rect l="l" t="t" r="r" b="b"/>
            <a:pathLst>
              <a:path h="760729">
                <a:moveTo>
                  <a:pt x="0" y="0"/>
                </a:moveTo>
                <a:lnTo>
                  <a:pt x="0" y="760222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205476" y="3776726"/>
            <a:ext cx="3413125" cy="0"/>
          </a:xfrm>
          <a:custGeom>
            <a:avLst/>
            <a:gdLst/>
            <a:ahLst/>
            <a:cxnLst/>
            <a:rect l="l" t="t" r="r" b="b"/>
            <a:pathLst>
              <a:path w="3413125">
                <a:moveTo>
                  <a:pt x="0" y="0"/>
                </a:moveTo>
                <a:lnTo>
                  <a:pt x="3412998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5205476" y="4142613"/>
            <a:ext cx="2446020" cy="0"/>
          </a:xfrm>
          <a:custGeom>
            <a:avLst/>
            <a:gdLst/>
            <a:ahLst/>
            <a:cxnLst/>
            <a:rect l="l" t="t" r="r" b="b"/>
            <a:pathLst>
              <a:path w="2446020">
                <a:moveTo>
                  <a:pt x="0" y="0"/>
                </a:moveTo>
                <a:lnTo>
                  <a:pt x="2446020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5219700" y="3305175"/>
            <a:ext cx="0" cy="1217930"/>
          </a:xfrm>
          <a:custGeom>
            <a:avLst/>
            <a:gdLst/>
            <a:ahLst/>
            <a:cxnLst/>
            <a:rect l="l" t="t" r="r" b="b"/>
            <a:pathLst>
              <a:path h="1217929">
                <a:moveTo>
                  <a:pt x="0" y="0"/>
                </a:moveTo>
                <a:lnTo>
                  <a:pt x="0" y="1217549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8604250" y="3305175"/>
            <a:ext cx="0" cy="1217930"/>
          </a:xfrm>
          <a:custGeom>
            <a:avLst/>
            <a:gdLst/>
            <a:ahLst/>
            <a:cxnLst/>
            <a:rect l="l" t="t" r="r" b="b"/>
            <a:pathLst>
              <a:path h="1217929">
                <a:moveTo>
                  <a:pt x="0" y="0"/>
                </a:moveTo>
                <a:lnTo>
                  <a:pt x="0" y="1217549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5205476" y="3319398"/>
            <a:ext cx="3413125" cy="0"/>
          </a:xfrm>
          <a:custGeom>
            <a:avLst/>
            <a:gdLst/>
            <a:ahLst/>
            <a:cxnLst/>
            <a:rect l="l" t="t" r="r" b="b"/>
            <a:pathLst>
              <a:path w="3413125">
                <a:moveTo>
                  <a:pt x="0" y="0"/>
                </a:moveTo>
                <a:lnTo>
                  <a:pt x="3412998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5205476" y="4508500"/>
            <a:ext cx="3413125" cy="0"/>
          </a:xfrm>
          <a:custGeom>
            <a:avLst/>
            <a:gdLst/>
            <a:ahLst/>
            <a:cxnLst/>
            <a:rect l="l" t="t" r="r" b="b"/>
            <a:pathLst>
              <a:path w="3413125">
                <a:moveTo>
                  <a:pt x="0" y="0"/>
                </a:moveTo>
                <a:lnTo>
                  <a:pt x="3412998" y="0"/>
                </a:lnTo>
              </a:path>
            </a:pathLst>
          </a:custGeom>
          <a:ln w="28575">
            <a:solidFill>
              <a:srgbClr val="6F2F9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5266944" y="3265932"/>
            <a:ext cx="2860548" cy="499871"/>
          </a:xfrm>
          <a:prstGeom prst="rect">
            <a:avLst/>
          </a:prstGeom>
          <a:blipFill>
            <a:blip r:embed="rId4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7719059" y="3265932"/>
            <a:ext cx="865631" cy="499871"/>
          </a:xfrm>
          <a:prstGeom prst="rect">
            <a:avLst/>
          </a:prstGeom>
          <a:blipFill>
            <a:blip r:embed="rId4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176259" y="3262884"/>
            <a:ext cx="493775" cy="502919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 txBox="1"/>
          <p:nvPr/>
        </p:nvSpPr>
        <p:spPr>
          <a:xfrm>
            <a:off x="5444744" y="3355594"/>
            <a:ext cx="2936240" cy="3771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400" b="1" dirty="0">
                <a:solidFill>
                  <a:srgbClr val="230029"/>
                </a:solidFill>
                <a:latin typeface="Times New Roman"/>
                <a:cs typeface="Times New Roman"/>
              </a:rPr>
              <a:t>Diastolic </a:t>
            </a:r>
            <a:r>
              <a:rPr sz="2400" b="1" spc="-65" dirty="0">
                <a:solidFill>
                  <a:srgbClr val="230029"/>
                </a:solidFill>
                <a:latin typeface="Times New Roman"/>
                <a:cs typeface="Times New Roman"/>
              </a:rPr>
              <a:t>EAT </a:t>
            </a:r>
            <a:r>
              <a:rPr sz="2400" b="1" dirty="0">
                <a:solidFill>
                  <a:srgbClr val="230029"/>
                </a:solidFill>
                <a:latin typeface="Times New Roman"/>
                <a:cs typeface="Times New Roman"/>
              </a:rPr>
              <a:t>and</a:t>
            </a:r>
            <a:r>
              <a:rPr sz="2400" b="1" spc="-75" dirty="0">
                <a:solidFill>
                  <a:srgbClr val="230029"/>
                </a:solidFill>
                <a:latin typeface="Times New Roman"/>
                <a:cs typeface="Times New Roman"/>
              </a:rPr>
              <a:t> </a:t>
            </a:r>
            <a:r>
              <a:rPr sz="2400" b="1" dirty="0">
                <a:solidFill>
                  <a:srgbClr val="230029"/>
                </a:solidFill>
                <a:latin typeface="Times New Roman"/>
                <a:cs typeface="Times New Roman"/>
              </a:rPr>
              <a:t>MS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5166359" y="3747515"/>
            <a:ext cx="1018032" cy="382524"/>
          </a:xfrm>
          <a:prstGeom prst="rect">
            <a:avLst/>
          </a:prstGeom>
          <a:blipFill>
            <a:blip r:embed="rId4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5870447" y="3745991"/>
            <a:ext cx="377951" cy="384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6268211" y="3747515"/>
            <a:ext cx="428243" cy="38252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6382511" y="3747515"/>
            <a:ext cx="600456" cy="382524"/>
          </a:xfrm>
          <a:prstGeom prst="rect">
            <a:avLst/>
          </a:prstGeom>
          <a:blipFill>
            <a:blip r:embed="rId4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6669023" y="3747515"/>
            <a:ext cx="370331" cy="382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6725411" y="3747515"/>
            <a:ext cx="438911" cy="382524"/>
          </a:xfrm>
          <a:prstGeom prst="rect">
            <a:avLst/>
          </a:prstGeom>
          <a:blipFill>
            <a:blip r:embed="rId4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6850380" y="3747515"/>
            <a:ext cx="371855" cy="382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6908292" y="3747515"/>
            <a:ext cx="428244" cy="382524"/>
          </a:xfrm>
          <a:prstGeom prst="rect">
            <a:avLst/>
          </a:prstGeom>
          <a:blipFill>
            <a:blip r:embed="rId4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7022592" y="3747515"/>
            <a:ext cx="371855" cy="382524"/>
          </a:xfrm>
          <a:prstGeom prst="rect">
            <a:avLst/>
          </a:prstGeom>
          <a:blipFill>
            <a:blip r:embed="rId4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7080504" y="3747515"/>
            <a:ext cx="541020" cy="382524"/>
          </a:xfrm>
          <a:prstGeom prst="rect">
            <a:avLst/>
          </a:prstGeom>
          <a:blipFill>
            <a:blip r:embed="rId4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7307580" y="3745991"/>
            <a:ext cx="377951" cy="384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7591043" y="3930396"/>
            <a:ext cx="798576" cy="382524"/>
          </a:xfrm>
          <a:prstGeom prst="rect">
            <a:avLst/>
          </a:prstGeom>
          <a:blipFill>
            <a:blip r:embed="rId5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8075676" y="3930396"/>
            <a:ext cx="600455" cy="382524"/>
          </a:xfrm>
          <a:prstGeom prst="rect">
            <a:avLst/>
          </a:prstGeom>
          <a:blipFill>
            <a:blip r:embed="rId5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8362188" y="3928871"/>
            <a:ext cx="377951" cy="384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7724013" y="3998976"/>
            <a:ext cx="796290" cy="2863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p =</a:t>
            </a:r>
            <a:r>
              <a:rPr sz="1800" b="1" spc="-120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0.34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03" name="object 103"/>
          <p:cNvSpPr/>
          <p:nvPr/>
        </p:nvSpPr>
        <p:spPr>
          <a:xfrm>
            <a:off x="5166359" y="4113276"/>
            <a:ext cx="952500" cy="382524"/>
          </a:xfrm>
          <a:prstGeom prst="rect">
            <a:avLst/>
          </a:prstGeom>
          <a:blipFill>
            <a:blip r:embed="rId5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5804915" y="4111752"/>
            <a:ext cx="377951" cy="384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6239255" y="4113276"/>
            <a:ext cx="428244" cy="38252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6353555" y="4113276"/>
            <a:ext cx="600455" cy="382524"/>
          </a:xfrm>
          <a:prstGeom prst="rect">
            <a:avLst/>
          </a:prstGeom>
          <a:blipFill>
            <a:blip r:embed="rId5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6640068" y="4113276"/>
            <a:ext cx="426720" cy="382524"/>
          </a:xfrm>
          <a:prstGeom prst="rect">
            <a:avLst/>
          </a:prstGeom>
          <a:blipFill>
            <a:blip r:embed="rId5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6752843" y="4113276"/>
            <a:ext cx="440435" cy="382524"/>
          </a:xfrm>
          <a:prstGeom prst="rect">
            <a:avLst/>
          </a:prstGeom>
          <a:blipFill>
            <a:blip r:embed="rId5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6879335" y="4113276"/>
            <a:ext cx="371855" cy="38252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6937247" y="4113276"/>
            <a:ext cx="428244" cy="382524"/>
          </a:xfrm>
          <a:prstGeom prst="rect">
            <a:avLst/>
          </a:prstGeom>
          <a:blipFill>
            <a:blip r:embed="rId5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7051547" y="4113276"/>
            <a:ext cx="371855" cy="382524"/>
          </a:xfrm>
          <a:prstGeom prst="rect">
            <a:avLst/>
          </a:prstGeom>
          <a:blipFill>
            <a:blip r:embed="rId5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7109459" y="4113276"/>
            <a:ext cx="541020" cy="382524"/>
          </a:xfrm>
          <a:prstGeom prst="rect">
            <a:avLst/>
          </a:prstGeom>
          <a:blipFill>
            <a:blip r:embed="rId5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7336535" y="4111752"/>
            <a:ext cx="377951" cy="384048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5299328" y="3815842"/>
            <a:ext cx="2197735" cy="6521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tabLst>
                <a:tab pos="1114425" algn="l"/>
              </a:tabLst>
            </a:pPr>
            <a:r>
              <a:rPr sz="18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MS  </a:t>
            </a:r>
            <a:r>
              <a:rPr sz="1800" b="1" spc="140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yes	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0.39 ±</a:t>
            </a:r>
            <a:r>
              <a:rPr sz="1800" b="1" spc="-100" dirty="0">
                <a:solidFill>
                  <a:srgbClr val="FFFFFF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FFFFFF"/>
                </a:solidFill>
                <a:latin typeface="Times New Roman"/>
                <a:cs typeface="Times New Roman"/>
              </a:rPr>
              <a:t>0.18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  <a:tabLst>
                <a:tab pos="1085215" algn="l"/>
              </a:tabLst>
            </a:pPr>
            <a:r>
              <a:rPr sz="18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MS  </a:t>
            </a:r>
            <a:r>
              <a:rPr sz="1800" b="1" spc="140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spc="-5" dirty="0">
                <a:solidFill>
                  <a:srgbClr val="3D0146"/>
                </a:solidFill>
                <a:latin typeface="Times New Roman"/>
                <a:cs typeface="Times New Roman"/>
              </a:rPr>
              <a:t>no	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0.34  ±</a:t>
            </a:r>
            <a:r>
              <a:rPr sz="1800" b="1" spc="-90" dirty="0">
                <a:solidFill>
                  <a:srgbClr val="3D0146"/>
                </a:solidFill>
                <a:latin typeface="Times New Roman"/>
                <a:cs typeface="Times New Roman"/>
              </a:rPr>
              <a:t> </a:t>
            </a:r>
            <a:r>
              <a:rPr sz="1800" b="1" dirty="0">
                <a:solidFill>
                  <a:srgbClr val="3D0146"/>
                </a:solidFill>
                <a:latin typeface="Times New Roman"/>
                <a:cs typeface="Times New Roman"/>
              </a:rPr>
              <a:t>0.13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15" name="object 115"/>
          <p:cNvSpPr/>
          <p:nvPr/>
        </p:nvSpPr>
        <p:spPr>
          <a:xfrm>
            <a:off x="694944" y="4788408"/>
            <a:ext cx="7466076" cy="990599"/>
          </a:xfrm>
          <a:prstGeom prst="rect">
            <a:avLst/>
          </a:prstGeom>
          <a:blipFill>
            <a:blip r:embed="rId5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775487" y="4868862"/>
            <a:ext cx="7305675" cy="830580"/>
          </a:xfrm>
          <a:custGeom>
            <a:avLst/>
            <a:gdLst/>
            <a:ahLst/>
            <a:cxnLst/>
            <a:rect l="l" t="t" r="r" b="b"/>
            <a:pathLst>
              <a:path w="7305675" h="830579">
                <a:moveTo>
                  <a:pt x="0" y="830262"/>
                </a:moveTo>
                <a:lnTo>
                  <a:pt x="7305675" y="830262"/>
                </a:lnTo>
                <a:lnTo>
                  <a:pt x="7305675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solidFill>
            <a:srgbClr val="FFE7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775487" y="4868862"/>
            <a:ext cx="7305675" cy="830580"/>
          </a:xfrm>
          <a:custGeom>
            <a:avLst/>
            <a:gdLst/>
            <a:ahLst/>
            <a:cxnLst/>
            <a:rect l="l" t="t" r="r" b="b"/>
            <a:pathLst>
              <a:path w="7305675" h="830579">
                <a:moveTo>
                  <a:pt x="0" y="830262"/>
                </a:moveTo>
                <a:lnTo>
                  <a:pt x="7305675" y="830262"/>
                </a:lnTo>
                <a:lnTo>
                  <a:pt x="7305675" y="0"/>
                </a:lnTo>
                <a:lnTo>
                  <a:pt x="0" y="0"/>
                </a:lnTo>
                <a:lnTo>
                  <a:pt x="0" y="830262"/>
                </a:lnTo>
                <a:close/>
              </a:path>
            </a:pathLst>
          </a:custGeom>
          <a:ln w="28575">
            <a:solidFill>
              <a:srgbClr val="C21764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711708" y="4815840"/>
            <a:ext cx="1077468" cy="49987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1380744" y="4815840"/>
            <a:ext cx="1001268" cy="499872"/>
          </a:xfrm>
          <a:prstGeom prst="rect">
            <a:avLst/>
          </a:prstGeom>
          <a:blipFill>
            <a:blip r:embed="rId6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1973579" y="4815840"/>
            <a:ext cx="493775" cy="49987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2058923" y="4815840"/>
            <a:ext cx="6112764" cy="499872"/>
          </a:xfrm>
          <a:prstGeom prst="rect">
            <a:avLst/>
          </a:prstGeom>
          <a:blipFill>
            <a:blip r:embed="rId6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7763256" y="4815840"/>
            <a:ext cx="493775" cy="49987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2039111" y="5181600"/>
            <a:ext cx="1077468" cy="499872"/>
          </a:xfrm>
          <a:prstGeom prst="rect">
            <a:avLst/>
          </a:prstGeom>
          <a:blipFill>
            <a:blip r:embed="rId6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2708148" y="5181600"/>
            <a:ext cx="1001268" cy="499872"/>
          </a:xfrm>
          <a:prstGeom prst="rect">
            <a:avLst/>
          </a:prstGeom>
          <a:blipFill>
            <a:blip r:embed="rId6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300984" y="5181600"/>
            <a:ext cx="493775" cy="49987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386328" y="5181600"/>
            <a:ext cx="3456431" cy="499872"/>
          </a:xfrm>
          <a:prstGeom prst="rect">
            <a:avLst/>
          </a:prstGeom>
          <a:blipFill>
            <a:blip r:embed="rId6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6434328" y="5181600"/>
            <a:ext cx="493775" cy="499872"/>
          </a:xfrm>
          <a:prstGeom prst="rect">
            <a:avLst/>
          </a:prstGeom>
          <a:blipFill>
            <a:blip r:embed="rId6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1008888" y="5655564"/>
            <a:ext cx="883919" cy="382524"/>
          </a:xfrm>
          <a:prstGeom prst="rect">
            <a:avLst/>
          </a:prstGeom>
          <a:blipFill>
            <a:blip r:embed="rId6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1578863" y="5655564"/>
            <a:ext cx="711707" cy="382524"/>
          </a:xfrm>
          <a:prstGeom prst="rect">
            <a:avLst/>
          </a:prstGeom>
          <a:blipFill>
            <a:blip r:embed="rId6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1976627" y="5655564"/>
            <a:ext cx="1924812" cy="382524"/>
          </a:xfrm>
          <a:prstGeom prst="rect">
            <a:avLst/>
          </a:prstGeom>
          <a:blipFill>
            <a:blip r:embed="rId6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587496" y="5655564"/>
            <a:ext cx="443484" cy="38252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717035" y="5655564"/>
            <a:ext cx="1156715" cy="382524"/>
          </a:xfrm>
          <a:prstGeom prst="rect">
            <a:avLst/>
          </a:prstGeom>
          <a:blipFill>
            <a:blip r:embed="rId7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4559808" y="5655564"/>
            <a:ext cx="440436" cy="382524"/>
          </a:xfrm>
          <a:prstGeom prst="rect">
            <a:avLst/>
          </a:prstGeom>
          <a:blipFill>
            <a:blip r:embed="rId7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4686300" y="5655564"/>
            <a:ext cx="504444" cy="382524"/>
          </a:xfrm>
          <a:prstGeom prst="rect">
            <a:avLst/>
          </a:prstGeom>
          <a:blipFill>
            <a:blip r:embed="rId7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4876800" y="5655564"/>
            <a:ext cx="377951" cy="382524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4940808" y="5655564"/>
            <a:ext cx="673608" cy="382524"/>
          </a:xfrm>
          <a:prstGeom prst="rect">
            <a:avLst/>
          </a:prstGeom>
          <a:blipFill>
            <a:blip r:embed="rId7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5300471" y="5655564"/>
            <a:ext cx="2508504" cy="382524"/>
          </a:xfrm>
          <a:prstGeom prst="rect">
            <a:avLst/>
          </a:prstGeom>
          <a:blipFill>
            <a:blip r:embed="rId7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7495031" y="5655564"/>
            <a:ext cx="443483" cy="382524"/>
          </a:xfrm>
          <a:prstGeom prst="rect">
            <a:avLst/>
          </a:prstGeom>
          <a:blipFill>
            <a:blip r:embed="rId6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9" name="object 139"/>
          <p:cNvSpPr txBox="1"/>
          <p:nvPr/>
        </p:nvSpPr>
        <p:spPr>
          <a:xfrm>
            <a:off x="890117" y="4908169"/>
            <a:ext cx="7077075" cy="1102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algn="ctr">
              <a:lnSpc>
                <a:spcPct val="100000"/>
              </a:lnSpc>
            </a:pPr>
            <a:r>
              <a:rPr sz="2400" b="1" spc="-65" dirty="0">
                <a:solidFill>
                  <a:srgbClr val="572549"/>
                </a:solidFill>
                <a:latin typeface="Arial"/>
                <a:cs typeface="Arial"/>
              </a:rPr>
              <a:t>EAT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0.41 </a:t>
            </a:r>
            <a:r>
              <a:rPr sz="2400" b="1" spc="-5" dirty="0">
                <a:solidFill>
                  <a:srgbClr val="572549"/>
                </a:solidFill>
                <a:latin typeface="Arial"/>
                <a:cs typeface="Arial"/>
              </a:rPr>
              <a:t>mm </a:t>
            </a:r>
            <a:r>
              <a:rPr sz="2400" b="1" dirty="0">
                <a:solidFill>
                  <a:srgbClr val="572549"/>
                </a:solidFill>
                <a:latin typeface="Arial"/>
                <a:cs typeface="Arial"/>
              </a:rPr>
              <a:t>→ predictive value of IR in</a:t>
            </a:r>
            <a:r>
              <a:rPr sz="2400" b="1" spc="-20" dirty="0">
                <a:solidFill>
                  <a:srgbClr val="57254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72549"/>
                </a:solidFill>
                <a:latin typeface="Arial"/>
                <a:cs typeface="Arial"/>
              </a:rPr>
              <a:t>children  </a:t>
            </a:r>
            <a:r>
              <a:rPr sz="2400" b="1" spc="-65" dirty="0">
                <a:solidFill>
                  <a:srgbClr val="572549"/>
                </a:solidFill>
                <a:latin typeface="Arial"/>
                <a:cs typeface="Arial"/>
              </a:rPr>
              <a:t>EAT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0.39 </a:t>
            </a:r>
            <a:r>
              <a:rPr sz="2400" b="1" spc="-5" dirty="0">
                <a:solidFill>
                  <a:srgbClr val="572549"/>
                </a:solidFill>
                <a:latin typeface="Arial"/>
                <a:cs typeface="Arial"/>
              </a:rPr>
              <a:t>mm </a:t>
            </a:r>
            <a:r>
              <a:rPr sz="2400" b="1" dirty="0">
                <a:solidFill>
                  <a:srgbClr val="572549"/>
                </a:solidFill>
                <a:latin typeface="Arial"/>
                <a:cs typeface="Arial"/>
              </a:rPr>
              <a:t>→ 95.</a:t>
            </a:r>
            <a:r>
              <a:rPr sz="2400" b="1" spc="25" dirty="0">
                <a:solidFill>
                  <a:srgbClr val="572549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572549"/>
                </a:solidFill>
                <a:latin typeface="Arial"/>
                <a:cs typeface="Arial"/>
              </a:rPr>
              <a:t>percentile</a:t>
            </a:r>
            <a:endParaRPr sz="24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80"/>
              </a:spcBef>
            </a:pPr>
            <a:r>
              <a:rPr sz="1800" i="1" spc="-5" dirty="0">
                <a:solidFill>
                  <a:srgbClr val="FF0068"/>
                </a:solidFill>
                <a:latin typeface="Arial"/>
                <a:cs typeface="Arial"/>
              </a:rPr>
              <a:t>Abaci, </a:t>
            </a:r>
            <a:r>
              <a:rPr sz="1800" i="1" dirty="0">
                <a:solidFill>
                  <a:srgbClr val="FF0068"/>
                </a:solidFill>
                <a:latin typeface="Arial"/>
                <a:cs typeface="Arial"/>
              </a:rPr>
              <a:t>A. Int J </a:t>
            </a:r>
            <a:r>
              <a:rPr sz="1800" i="1" spc="-5" dirty="0">
                <a:solidFill>
                  <a:srgbClr val="FF0068"/>
                </a:solidFill>
                <a:latin typeface="Arial"/>
                <a:cs typeface="Arial"/>
              </a:rPr>
              <a:t>Obes 2009; </a:t>
            </a:r>
            <a:r>
              <a:rPr sz="1800" i="1" spc="-15" dirty="0">
                <a:solidFill>
                  <a:srgbClr val="FF0068"/>
                </a:solidFill>
                <a:latin typeface="Arial"/>
                <a:cs typeface="Arial"/>
              </a:rPr>
              <a:t>Mazur </a:t>
            </a:r>
            <a:r>
              <a:rPr sz="1800" i="1" dirty="0">
                <a:solidFill>
                  <a:srgbClr val="FF0068"/>
                </a:solidFill>
                <a:latin typeface="Arial"/>
                <a:cs typeface="Arial"/>
              </a:rPr>
              <a:t>A. </a:t>
            </a:r>
            <a:r>
              <a:rPr sz="1800" i="1" spc="-5" dirty="0">
                <a:solidFill>
                  <a:srgbClr val="FF0068"/>
                </a:solidFill>
                <a:latin typeface="Arial"/>
                <a:cs typeface="Arial"/>
              </a:rPr>
              <a:t>et al.: Atherosclerosis.</a:t>
            </a:r>
            <a:r>
              <a:rPr sz="1800" i="1" spc="-65" dirty="0">
                <a:solidFill>
                  <a:srgbClr val="FF0068"/>
                </a:solidFill>
                <a:latin typeface="Arial"/>
                <a:cs typeface="Arial"/>
              </a:rPr>
              <a:t> </a:t>
            </a:r>
            <a:r>
              <a:rPr sz="1800" i="1" spc="-5" dirty="0">
                <a:solidFill>
                  <a:srgbClr val="FF0068"/>
                </a:solidFill>
                <a:latin typeface="Arial"/>
                <a:cs typeface="Arial"/>
              </a:rPr>
              <a:t>2010;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0" name="object 140"/>
          <p:cNvSpPr/>
          <p:nvPr/>
        </p:nvSpPr>
        <p:spPr>
          <a:xfrm>
            <a:off x="5102352" y="3224783"/>
            <a:ext cx="3619500" cy="1402080"/>
          </a:xfrm>
          <a:prstGeom prst="rect">
            <a:avLst/>
          </a:prstGeom>
          <a:blipFill>
            <a:blip r:embed="rId7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5220080" y="3343287"/>
            <a:ext cx="3384550" cy="1165860"/>
          </a:xfrm>
          <a:custGeom>
            <a:avLst/>
            <a:gdLst/>
            <a:ahLst/>
            <a:cxnLst/>
            <a:rect l="l" t="t" r="r" b="b"/>
            <a:pathLst>
              <a:path w="3384550" h="1165860">
                <a:moveTo>
                  <a:pt x="0" y="1165847"/>
                </a:moveTo>
                <a:lnTo>
                  <a:pt x="3384423" y="1165847"/>
                </a:lnTo>
                <a:lnTo>
                  <a:pt x="3384423" y="0"/>
                </a:lnTo>
                <a:lnTo>
                  <a:pt x="0" y="0"/>
                </a:lnTo>
                <a:lnTo>
                  <a:pt x="0" y="1165847"/>
                </a:lnTo>
                <a:close/>
              </a:path>
            </a:pathLst>
          </a:custGeom>
          <a:ln w="25400">
            <a:solidFill>
              <a:srgbClr val="8900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205740" y="3224783"/>
            <a:ext cx="4988052" cy="1402080"/>
          </a:xfrm>
          <a:prstGeom prst="rect">
            <a:avLst/>
          </a:prstGeom>
          <a:blipFill>
            <a:blip r:embed="rId7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323532" y="3343287"/>
            <a:ext cx="4752975" cy="1165860"/>
          </a:xfrm>
          <a:custGeom>
            <a:avLst/>
            <a:gdLst/>
            <a:ahLst/>
            <a:cxnLst/>
            <a:rect l="l" t="t" r="r" b="b"/>
            <a:pathLst>
              <a:path w="4752975" h="1165860">
                <a:moveTo>
                  <a:pt x="0" y="1165847"/>
                </a:moveTo>
                <a:lnTo>
                  <a:pt x="4752467" y="1165847"/>
                </a:lnTo>
                <a:lnTo>
                  <a:pt x="4752467" y="0"/>
                </a:lnTo>
                <a:lnTo>
                  <a:pt x="0" y="0"/>
                </a:lnTo>
                <a:lnTo>
                  <a:pt x="0" y="1165847"/>
                </a:lnTo>
                <a:close/>
              </a:path>
            </a:pathLst>
          </a:custGeom>
          <a:ln w="25400">
            <a:solidFill>
              <a:srgbClr val="8900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6109715" y="3671315"/>
            <a:ext cx="1604771" cy="595884"/>
          </a:xfrm>
          <a:prstGeom prst="rect">
            <a:avLst/>
          </a:prstGeom>
          <a:blipFill>
            <a:blip r:embed="rId7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6228207" y="3789045"/>
            <a:ext cx="1368425" cy="360045"/>
          </a:xfrm>
          <a:custGeom>
            <a:avLst/>
            <a:gdLst/>
            <a:ahLst/>
            <a:cxnLst/>
            <a:rect l="l" t="t" r="r" b="b"/>
            <a:pathLst>
              <a:path w="1368425" h="360045">
                <a:moveTo>
                  <a:pt x="0" y="360044"/>
                </a:moveTo>
                <a:lnTo>
                  <a:pt x="1368170" y="360044"/>
                </a:lnTo>
                <a:lnTo>
                  <a:pt x="1368170" y="0"/>
                </a:lnTo>
                <a:lnTo>
                  <a:pt x="0" y="0"/>
                </a:lnTo>
                <a:lnTo>
                  <a:pt x="0" y="360044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6" name="object 146"/>
          <p:cNvSpPr txBox="1"/>
          <p:nvPr/>
        </p:nvSpPr>
        <p:spPr>
          <a:xfrm>
            <a:off x="1020876" y="6380560"/>
            <a:ext cx="7211695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920"/>
              </a:lnSpc>
            </a:pPr>
            <a:r>
              <a:rPr sz="1800" b="1" spc="-10" dirty="0">
                <a:latin typeface="Arial"/>
                <a:cs typeface="Arial"/>
              </a:rPr>
              <a:t>Schusterova, </a:t>
            </a:r>
            <a:r>
              <a:rPr sz="1800" b="1" dirty="0">
                <a:latin typeface="Arial"/>
                <a:cs typeface="Arial"/>
              </a:rPr>
              <a:t>I. </a:t>
            </a:r>
            <a:r>
              <a:rPr sz="1800" b="1" spc="-5" dirty="0">
                <a:latin typeface="Arial"/>
                <a:cs typeface="Arial"/>
              </a:rPr>
              <a:t>et </a:t>
            </a:r>
            <a:r>
              <a:rPr sz="1800" b="1" dirty="0">
                <a:latin typeface="Arial"/>
                <a:cs typeface="Arial"/>
              </a:rPr>
              <a:t>al., </a:t>
            </a:r>
            <a:r>
              <a:rPr sz="1800" b="1" i="1" spc="-5" dirty="0">
                <a:latin typeface="Arial"/>
                <a:cs typeface="Arial"/>
              </a:rPr>
              <a:t>Pediatric </a:t>
            </a:r>
            <a:r>
              <a:rPr sz="1800" b="1" i="1" spc="-15" dirty="0">
                <a:latin typeface="Arial"/>
                <a:cs typeface="Arial"/>
              </a:rPr>
              <a:t>Obesity, </a:t>
            </a:r>
            <a:r>
              <a:rPr sz="1800" b="1" spc="-35" dirty="0">
                <a:latin typeface="Arial"/>
                <a:cs typeface="Arial"/>
              </a:rPr>
              <a:t>Vol. </a:t>
            </a:r>
            <a:r>
              <a:rPr sz="1800" b="1" spc="-10" dirty="0">
                <a:latin typeface="Arial"/>
                <a:cs typeface="Arial"/>
              </a:rPr>
              <a:t>9, </a:t>
            </a:r>
            <a:r>
              <a:rPr sz="1800" b="1" dirty="0">
                <a:latin typeface="Arial"/>
                <a:cs typeface="Arial"/>
              </a:rPr>
              <a:t>no. </a:t>
            </a:r>
            <a:r>
              <a:rPr sz="1800" b="1" spc="-5" dirty="0">
                <a:latin typeface="Arial"/>
                <a:cs typeface="Arial"/>
              </a:rPr>
              <a:t>1, </a:t>
            </a:r>
            <a:r>
              <a:rPr sz="1800" b="1" dirty="0">
                <a:latin typeface="Arial"/>
                <a:cs typeface="Arial"/>
              </a:rPr>
              <a:t>p. </a:t>
            </a:r>
            <a:r>
              <a:rPr sz="1800" b="1" spc="-5" dirty="0">
                <a:latin typeface="Arial"/>
                <a:cs typeface="Arial"/>
              </a:rPr>
              <a:t>63-70.</a:t>
            </a:r>
            <a:r>
              <a:rPr sz="1800" b="1" spc="185" dirty="0">
                <a:latin typeface="Arial"/>
                <a:cs typeface="Arial"/>
              </a:rPr>
              <a:t> </a:t>
            </a:r>
            <a:r>
              <a:rPr sz="1800" b="1" spc="-5" dirty="0">
                <a:latin typeface="Arial"/>
                <a:cs typeface="Arial"/>
              </a:rPr>
              <a:t>2014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9144000" cy="685799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9603" y="0"/>
            <a:ext cx="9134475" cy="116205"/>
          </a:xfrm>
          <a:custGeom>
            <a:avLst/>
            <a:gdLst/>
            <a:ahLst/>
            <a:cxnLst/>
            <a:rect l="l" t="t" r="r" b="b"/>
            <a:pathLst>
              <a:path w="9134475" h="116205">
                <a:moveTo>
                  <a:pt x="0" y="115950"/>
                </a:moveTo>
                <a:lnTo>
                  <a:pt x="9134396" y="115950"/>
                </a:lnTo>
                <a:lnTo>
                  <a:pt x="9134396" y="0"/>
                </a:lnTo>
                <a:lnTo>
                  <a:pt x="0" y="0"/>
                </a:lnTo>
                <a:lnTo>
                  <a:pt x="0" y="115950"/>
                </a:lnTo>
                <a:close/>
              </a:path>
            </a:pathLst>
          </a:custGeom>
          <a:solidFill>
            <a:srgbClr val="D5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9603" y="1125600"/>
            <a:ext cx="9134475" cy="5706745"/>
          </a:xfrm>
          <a:custGeom>
            <a:avLst/>
            <a:gdLst/>
            <a:ahLst/>
            <a:cxnLst/>
            <a:rect l="l" t="t" r="r" b="b"/>
            <a:pathLst>
              <a:path w="9134475" h="5706745">
                <a:moveTo>
                  <a:pt x="0" y="5706179"/>
                </a:moveTo>
                <a:lnTo>
                  <a:pt x="9134396" y="5706179"/>
                </a:lnTo>
                <a:lnTo>
                  <a:pt x="9134396" y="0"/>
                </a:lnTo>
                <a:lnTo>
                  <a:pt x="0" y="0"/>
                </a:lnTo>
                <a:lnTo>
                  <a:pt x="0" y="5706179"/>
                </a:lnTo>
                <a:close/>
              </a:path>
            </a:pathLst>
          </a:custGeom>
          <a:solidFill>
            <a:srgbClr val="D5EB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603" y="6831780"/>
            <a:ext cx="9134475" cy="0"/>
          </a:xfrm>
          <a:custGeom>
            <a:avLst/>
            <a:gdLst/>
            <a:ahLst/>
            <a:cxnLst/>
            <a:rect l="l" t="t" r="r" b="b"/>
            <a:pathLst>
              <a:path w="9134475">
                <a:moveTo>
                  <a:pt x="0" y="0"/>
                </a:moveTo>
                <a:lnTo>
                  <a:pt x="9134396" y="0"/>
                </a:lnTo>
              </a:path>
            </a:pathLst>
          </a:custGeom>
          <a:ln w="25400">
            <a:solidFill>
              <a:srgbClr val="00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603" y="0"/>
            <a:ext cx="0" cy="6831965"/>
          </a:xfrm>
          <a:custGeom>
            <a:avLst/>
            <a:gdLst/>
            <a:ahLst/>
            <a:cxnLst/>
            <a:rect l="l" t="t" r="r" b="b"/>
            <a:pathLst>
              <a:path h="6831965">
                <a:moveTo>
                  <a:pt x="0" y="0"/>
                </a:moveTo>
                <a:lnTo>
                  <a:pt x="0" y="6831780"/>
                </a:lnTo>
              </a:path>
            </a:pathLst>
          </a:custGeom>
          <a:ln w="25400">
            <a:solidFill>
              <a:srgbClr val="00009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9525" y="115951"/>
            <a:ext cx="9134475" cy="952500"/>
          </a:xfrm>
          <a:custGeom>
            <a:avLst/>
            <a:gdLst/>
            <a:ahLst/>
            <a:cxnLst/>
            <a:rect l="l" t="t" r="r" b="b"/>
            <a:pathLst>
              <a:path w="9134475" h="952500">
                <a:moveTo>
                  <a:pt x="0" y="952500"/>
                </a:moveTo>
                <a:lnTo>
                  <a:pt x="9134475" y="952500"/>
                </a:lnTo>
                <a:lnTo>
                  <a:pt x="9134475" y="0"/>
                </a:lnTo>
                <a:lnTo>
                  <a:pt x="0" y="0"/>
                </a:lnTo>
                <a:lnTo>
                  <a:pt x="0" y="95250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525" y="1097025"/>
            <a:ext cx="9134475" cy="0"/>
          </a:xfrm>
          <a:custGeom>
            <a:avLst/>
            <a:gdLst/>
            <a:ahLst/>
            <a:cxnLst/>
            <a:rect l="l" t="t" r="r" b="b"/>
            <a:pathLst>
              <a:path w="9134475">
                <a:moveTo>
                  <a:pt x="0" y="0"/>
                </a:moveTo>
                <a:lnTo>
                  <a:pt x="9134475" y="0"/>
                </a:lnTo>
              </a:path>
            </a:pathLst>
          </a:custGeom>
          <a:ln w="57150">
            <a:solidFill>
              <a:srgbClr val="339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9525" y="115951"/>
            <a:ext cx="9134475" cy="981075"/>
          </a:xfrm>
          <a:custGeom>
            <a:avLst/>
            <a:gdLst/>
            <a:ahLst/>
            <a:cxnLst/>
            <a:rect l="l" t="t" r="r" b="b"/>
            <a:pathLst>
              <a:path w="9134475" h="981075">
                <a:moveTo>
                  <a:pt x="9134475" y="0"/>
                </a:moveTo>
                <a:lnTo>
                  <a:pt x="0" y="0"/>
                </a:lnTo>
                <a:lnTo>
                  <a:pt x="0" y="981075"/>
                </a:lnTo>
              </a:path>
            </a:pathLst>
          </a:custGeom>
          <a:ln w="57150">
            <a:solidFill>
              <a:srgbClr val="3399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0" y="187452"/>
            <a:ext cx="9144000" cy="73913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602980" y="187452"/>
            <a:ext cx="541020" cy="73913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262534" y="320040"/>
            <a:ext cx="8640445" cy="556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3600" spc="-5" dirty="0">
                <a:solidFill>
                  <a:srgbClr val="85C2FF"/>
                </a:solidFill>
              </a:rPr>
              <a:t>Indicators </a:t>
            </a:r>
            <a:r>
              <a:rPr sz="3600" dirty="0">
                <a:solidFill>
                  <a:srgbClr val="85C2FF"/>
                </a:solidFill>
              </a:rPr>
              <a:t>of </a:t>
            </a:r>
            <a:r>
              <a:rPr sz="3600" spc="-5" dirty="0">
                <a:solidFill>
                  <a:srgbClr val="85C2FF"/>
                </a:solidFill>
              </a:rPr>
              <a:t>obesity </a:t>
            </a:r>
            <a:r>
              <a:rPr sz="3600" dirty="0">
                <a:solidFill>
                  <a:srgbClr val="85C2FF"/>
                </a:solidFill>
              </a:rPr>
              <a:t>and </a:t>
            </a:r>
            <a:r>
              <a:rPr sz="3600" spc="-5" dirty="0">
                <a:solidFill>
                  <a:srgbClr val="85C2FF"/>
                </a:solidFill>
              </a:rPr>
              <a:t>metabolic</a:t>
            </a:r>
            <a:r>
              <a:rPr sz="3600" spc="55" dirty="0">
                <a:solidFill>
                  <a:srgbClr val="85C2FF"/>
                </a:solidFill>
              </a:rPr>
              <a:t> </a:t>
            </a:r>
            <a:r>
              <a:rPr sz="3600" spc="-5" dirty="0">
                <a:solidFill>
                  <a:srgbClr val="85C2FF"/>
                </a:solidFill>
              </a:rPr>
              <a:t>risk</a:t>
            </a:r>
            <a:endParaRPr sz="3600"/>
          </a:p>
        </p:txBody>
      </p:sp>
      <p:sp>
        <p:nvSpPr>
          <p:cNvPr id="13" name="object 13"/>
          <p:cNvSpPr/>
          <p:nvPr/>
        </p:nvSpPr>
        <p:spPr>
          <a:xfrm>
            <a:off x="4448555" y="5518403"/>
            <a:ext cx="4425696" cy="133959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09084" y="5678869"/>
            <a:ext cx="4104640" cy="1077595"/>
          </a:xfrm>
          <a:custGeom>
            <a:avLst/>
            <a:gdLst/>
            <a:ahLst/>
            <a:cxnLst/>
            <a:rect l="l" t="t" r="r" b="b"/>
            <a:pathLst>
              <a:path w="4104640" h="1077595">
                <a:moveTo>
                  <a:pt x="0" y="1077214"/>
                </a:moveTo>
                <a:lnTo>
                  <a:pt x="4104513" y="1077214"/>
                </a:lnTo>
                <a:lnTo>
                  <a:pt x="4104513" y="0"/>
                </a:lnTo>
                <a:lnTo>
                  <a:pt x="0" y="0"/>
                </a:lnTo>
                <a:lnTo>
                  <a:pt x="0" y="107721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609084" y="5678869"/>
            <a:ext cx="4104640" cy="1077595"/>
          </a:xfrm>
          <a:custGeom>
            <a:avLst/>
            <a:gdLst/>
            <a:ahLst/>
            <a:cxnLst/>
            <a:rect l="l" t="t" r="r" b="b"/>
            <a:pathLst>
              <a:path w="4104640" h="1077595">
                <a:moveTo>
                  <a:pt x="0" y="1077214"/>
                </a:moveTo>
                <a:lnTo>
                  <a:pt x="4104513" y="1077214"/>
                </a:lnTo>
                <a:lnTo>
                  <a:pt x="4104513" y="0"/>
                </a:lnTo>
                <a:lnTo>
                  <a:pt x="0" y="0"/>
                </a:lnTo>
                <a:lnTo>
                  <a:pt x="0" y="1077214"/>
                </a:lnTo>
                <a:close/>
              </a:path>
            </a:pathLst>
          </a:custGeom>
          <a:ln w="38099">
            <a:solidFill>
              <a:srgbClr val="0000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077967" y="5594603"/>
            <a:ext cx="3200399" cy="66141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7738871" y="5594603"/>
            <a:ext cx="652272" cy="661415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843271" y="6082282"/>
            <a:ext cx="3669791" cy="66141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973568" y="6082282"/>
            <a:ext cx="652272" cy="66141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5083809" y="5714288"/>
            <a:ext cx="3159760" cy="9848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3200" b="1" spc="-5" dirty="0">
                <a:solidFill>
                  <a:srgbClr val="001F5F"/>
                </a:solidFill>
                <a:latin typeface="Arial"/>
                <a:cs typeface="Arial"/>
              </a:rPr>
              <a:t>PREDICTORS</a:t>
            </a:r>
            <a:endParaRPr sz="32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</a:pP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BMI ˃ </a:t>
            </a:r>
            <a:r>
              <a:rPr sz="3200" b="1" spc="-80" dirty="0">
                <a:solidFill>
                  <a:srgbClr val="001F5F"/>
                </a:solidFill>
                <a:latin typeface="Arial"/>
                <a:cs typeface="Arial"/>
              </a:rPr>
              <a:t>EAT </a:t>
            </a:r>
            <a:r>
              <a:rPr sz="3200" b="1" dirty="0">
                <a:solidFill>
                  <a:srgbClr val="001F5F"/>
                </a:solidFill>
                <a:latin typeface="Arial"/>
                <a:cs typeface="Arial"/>
              </a:rPr>
              <a:t>˃</a:t>
            </a:r>
            <a:r>
              <a:rPr sz="3200" b="1" spc="-20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3200" b="1" spc="5" dirty="0">
                <a:solidFill>
                  <a:srgbClr val="001F5F"/>
                </a:solidFill>
                <a:latin typeface="Arial"/>
                <a:cs typeface="Arial"/>
              </a:rPr>
              <a:t>WC</a:t>
            </a:r>
            <a:endParaRPr sz="32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46062" y="1311236"/>
            <a:ext cx="2658745" cy="496570"/>
          </a:xfrm>
          <a:custGeom>
            <a:avLst/>
            <a:gdLst/>
            <a:ahLst/>
            <a:cxnLst/>
            <a:rect l="l" t="t" r="r" b="b"/>
            <a:pathLst>
              <a:path w="2658745" h="496569">
                <a:moveTo>
                  <a:pt x="0" y="496100"/>
                </a:moveTo>
                <a:lnTo>
                  <a:pt x="2658618" y="496100"/>
                </a:lnTo>
                <a:lnTo>
                  <a:pt x="2658618" y="0"/>
                </a:lnTo>
                <a:lnTo>
                  <a:pt x="0" y="0"/>
                </a:lnTo>
                <a:lnTo>
                  <a:pt x="0" y="49610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2904744" y="1311236"/>
            <a:ext cx="1894839" cy="496570"/>
          </a:xfrm>
          <a:custGeom>
            <a:avLst/>
            <a:gdLst/>
            <a:ahLst/>
            <a:cxnLst/>
            <a:rect l="l" t="t" r="r" b="b"/>
            <a:pathLst>
              <a:path w="1894839" h="496569">
                <a:moveTo>
                  <a:pt x="0" y="496100"/>
                </a:moveTo>
                <a:lnTo>
                  <a:pt x="1894712" y="496100"/>
                </a:lnTo>
                <a:lnTo>
                  <a:pt x="1894712" y="0"/>
                </a:lnTo>
                <a:lnTo>
                  <a:pt x="0" y="0"/>
                </a:lnTo>
                <a:lnTo>
                  <a:pt x="0" y="49610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799457" y="1311236"/>
            <a:ext cx="2286635" cy="496570"/>
          </a:xfrm>
          <a:custGeom>
            <a:avLst/>
            <a:gdLst/>
            <a:ahLst/>
            <a:cxnLst/>
            <a:rect l="l" t="t" r="r" b="b"/>
            <a:pathLst>
              <a:path w="2286634" h="496569">
                <a:moveTo>
                  <a:pt x="0" y="496100"/>
                </a:moveTo>
                <a:lnTo>
                  <a:pt x="2286635" y="496100"/>
                </a:lnTo>
                <a:lnTo>
                  <a:pt x="2286635" y="0"/>
                </a:lnTo>
                <a:lnTo>
                  <a:pt x="0" y="0"/>
                </a:lnTo>
                <a:lnTo>
                  <a:pt x="0" y="49610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7086092" y="1311236"/>
            <a:ext cx="1872614" cy="496570"/>
          </a:xfrm>
          <a:custGeom>
            <a:avLst/>
            <a:gdLst/>
            <a:ahLst/>
            <a:cxnLst/>
            <a:rect l="l" t="t" r="r" b="b"/>
            <a:pathLst>
              <a:path w="1872615" h="496569">
                <a:moveTo>
                  <a:pt x="0" y="496100"/>
                </a:moveTo>
                <a:lnTo>
                  <a:pt x="1872106" y="496100"/>
                </a:lnTo>
                <a:lnTo>
                  <a:pt x="1872106" y="0"/>
                </a:lnTo>
                <a:lnTo>
                  <a:pt x="0" y="0"/>
                </a:lnTo>
                <a:lnTo>
                  <a:pt x="0" y="496100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46062" y="1807362"/>
            <a:ext cx="2658745" cy="367665"/>
          </a:xfrm>
          <a:custGeom>
            <a:avLst/>
            <a:gdLst/>
            <a:ahLst/>
            <a:cxnLst/>
            <a:rect l="l" t="t" r="r" b="b"/>
            <a:pathLst>
              <a:path w="2658745" h="367664">
                <a:moveTo>
                  <a:pt x="0" y="367639"/>
                </a:moveTo>
                <a:lnTo>
                  <a:pt x="2658618" y="367639"/>
                </a:lnTo>
                <a:lnTo>
                  <a:pt x="2658618" y="0"/>
                </a:lnTo>
                <a:lnTo>
                  <a:pt x="0" y="0"/>
                </a:lnTo>
                <a:lnTo>
                  <a:pt x="0" y="367639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2904744" y="1807362"/>
            <a:ext cx="690880" cy="367665"/>
          </a:xfrm>
          <a:custGeom>
            <a:avLst/>
            <a:gdLst/>
            <a:ahLst/>
            <a:cxnLst/>
            <a:rect l="l" t="t" r="r" b="b"/>
            <a:pathLst>
              <a:path w="690879" h="367664">
                <a:moveTo>
                  <a:pt x="0" y="367639"/>
                </a:moveTo>
                <a:lnTo>
                  <a:pt x="690867" y="367639"/>
                </a:lnTo>
                <a:lnTo>
                  <a:pt x="690867" y="0"/>
                </a:lnTo>
                <a:lnTo>
                  <a:pt x="0" y="0"/>
                </a:lnTo>
                <a:lnTo>
                  <a:pt x="0" y="367639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3595623" y="1807362"/>
            <a:ext cx="1203960" cy="367665"/>
          </a:xfrm>
          <a:custGeom>
            <a:avLst/>
            <a:gdLst/>
            <a:ahLst/>
            <a:cxnLst/>
            <a:rect l="l" t="t" r="r" b="b"/>
            <a:pathLst>
              <a:path w="1203960" h="367664">
                <a:moveTo>
                  <a:pt x="0" y="367639"/>
                </a:moveTo>
                <a:lnTo>
                  <a:pt x="1203871" y="367639"/>
                </a:lnTo>
                <a:lnTo>
                  <a:pt x="1203871" y="0"/>
                </a:lnTo>
                <a:lnTo>
                  <a:pt x="0" y="0"/>
                </a:lnTo>
                <a:lnTo>
                  <a:pt x="0" y="367639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4799457" y="1807362"/>
            <a:ext cx="875665" cy="367665"/>
          </a:xfrm>
          <a:custGeom>
            <a:avLst/>
            <a:gdLst/>
            <a:ahLst/>
            <a:cxnLst/>
            <a:rect l="l" t="t" r="r" b="b"/>
            <a:pathLst>
              <a:path w="875664" h="367664">
                <a:moveTo>
                  <a:pt x="0" y="367639"/>
                </a:moveTo>
                <a:lnTo>
                  <a:pt x="875538" y="367639"/>
                </a:lnTo>
                <a:lnTo>
                  <a:pt x="875538" y="0"/>
                </a:lnTo>
                <a:lnTo>
                  <a:pt x="0" y="0"/>
                </a:lnTo>
                <a:lnTo>
                  <a:pt x="0" y="367639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674995" y="1807362"/>
            <a:ext cx="1411605" cy="367665"/>
          </a:xfrm>
          <a:custGeom>
            <a:avLst/>
            <a:gdLst/>
            <a:ahLst/>
            <a:cxnLst/>
            <a:rect l="l" t="t" r="r" b="b"/>
            <a:pathLst>
              <a:path w="1411604" h="367664">
                <a:moveTo>
                  <a:pt x="0" y="367639"/>
                </a:moveTo>
                <a:lnTo>
                  <a:pt x="1411097" y="367639"/>
                </a:lnTo>
                <a:lnTo>
                  <a:pt x="1411097" y="0"/>
                </a:lnTo>
                <a:lnTo>
                  <a:pt x="0" y="0"/>
                </a:lnTo>
                <a:lnTo>
                  <a:pt x="0" y="367639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7086092" y="1807362"/>
            <a:ext cx="668655" cy="367665"/>
          </a:xfrm>
          <a:custGeom>
            <a:avLst/>
            <a:gdLst/>
            <a:ahLst/>
            <a:cxnLst/>
            <a:rect l="l" t="t" r="r" b="b"/>
            <a:pathLst>
              <a:path w="668654" h="367664">
                <a:moveTo>
                  <a:pt x="0" y="367639"/>
                </a:moveTo>
                <a:lnTo>
                  <a:pt x="668274" y="367639"/>
                </a:lnTo>
                <a:lnTo>
                  <a:pt x="668274" y="0"/>
                </a:lnTo>
                <a:lnTo>
                  <a:pt x="0" y="0"/>
                </a:lnTo>
                <a:lnTo>
                  <a:pt x="0" y="367639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754366" y="1807362"/>
            <a:ext cx="1203960" cy="367665"/>
          </a:xfrm>
          <a:custGeom>
            <a:avLst/>
            <a:gdLst/>
            <a:ahLst/>
            <a:cxnLst/>
            <a:rect l="l" t="t" r="r" b="b"/>
            <a:pathLst>
              <a:path w="1203959" h="367664">
                <a:moveTo>
                  <a:pt x="0" y="367639"/>
                </a:moveTo>
                <a:lnTo>
                  <a:pt x="1203871" y="367639"/>
                </a:lnTo>
                <a:lnTo>
                  <a:pt x="1203871" y="0"/>
                </a:lnTo>
                <a:lnTo>
                  <a:pt x="0" y="0"/>
                </a:lnTo>
                <a:lnTo>
                  <a:pt x="0" y="367639"/>
                </a:lnTo>
                <a:close/>
              </a:path>
            </a:pathLst>
          </a:custGeom>
          <a:solidFill>
            <a:srgbClr val="0000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246062" y="2174951"/>
            <a:ext cx="2658745" cy="432434"/>
          </a:xfrm>
          <a:custGeom>
            <a:avLst/>
            <a:gdLst/>
            <a:ahLst/>
            <a:cxnLst/>
            <a:rect l="l" t="t" r="r" b="b"/>
            <a:pathLst>
              <a:path w="2658745" h="432435">
                <a:moveTo>
                  <a:pt x="0" y="432104"/>
                </a:moveTo>
                <a:lnTo>
                  <a:pt x="2658618" y="432104"/>
                </a:lnTo>
                <a:lnTo>
                  <a:pt x="2658618" y="0"/>
                </a:lnTo>
                <a:lnTo>
                  <a:pt x="0" y="0"/>
                </a:lnTo>
                <a:lnTo>
                  <a:pt x="0" y="432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2904744" y="2174951"/>
            <a:ext cx="690880" cy="432434"/>
          </a:xfrm>
          <a:custGeom>
            <a:avLst/>
            <a:gdLst/>
            <a:ahLst/>
            <a:cxnLst/>
            <a:rect l="l" t="t" r="r" b="b"/>
            <a:pathLst>
              <a:path w="690879" h="432435">
                <a:moveTo>
                  <a:pt x="0" y="432104"/>
                </a:moveTo>
                <a:lnTo>
                  <a:pt x="690867" y="432104"/>
                </a:lnTo>
                <a:lnTo>
                  <a:pt x="690867" y="0"/>
                </a:lnTo>
                <a:lnTo>
                  <a:pt x="0" y="0"/>
                </a:lnTo>
                <a:lnTo>
                  <a:pt x="0" y="432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3595623" y="2174951"/>
            <a:ext cx="1203960" cy="432434"/>
          </a:xfrm>
          <a:custGeom>
            <a:avLst/>
            <a:gdLst/>
            <a:ahLst/>
            <a:cxnLst/>
            <a:rect l="l" t="t" r="r" b="b"/>
            <a:pathLst>
              <a:path w="1203960" h="432435">
                <a:moveTo>
                  <a:pt x="0" y="432104"/>
                </a:moveTo>
                <a:lnTo>
                  <a:pt x="1203871" y="432104"/>
                </a:lnTo>
                <a:lnTo>
                  <a:pt x="1203871" y="0"/>
                </a:lnTo>
                <a:lnTo>
                  <a:pt x="0" y="0"/>
                </a:lnTo>
                <a:lnTo>
                  <a:pt x="0" y="432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799457" y="2174951"/>
            <a:ext cx="875665" cy="432434"/>
          </a:xfrm>
          <a:custGeom>
            <a:avLst/>
            <a:gdLst/>
            <a:ahLst/>
            <a:cxnLst/>
            <a:rect l="l" t="t" r="r" b="b"/>
            <a:pathLst>
              <a:path w="875664" h="432435">
                <a:moveTo>
                  <a:pt x="0" y="432104"/>
                </a:moveTo>
                <a:lnTo>
                  <a:pt x="875538" y="432104"/>
                </a:lnTo>
                <a:lnTo>
                  <a:pt x="875538" y="0"/>
                </a:lnTo>
                <a:lnTo>
                  <a:pt x="0" y="0"/>
                </a:lnTo>
                <a:lnTo>
                  <a:pt x="0" y="432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674995" y="2174951"/>
            <a:ext cx="1411605" cy="432434"/>
          </a:xfrm>
          <a:custGeom>
            <a:avLst/>
            <a:gdLst/>
            <a:ahLst/>
            <a:cxnLst/>
            <a:rect l="l" t="t" r="r" b="b"/>
            <a:pathLst>
              <a:path w="1411604" h="432435">
                <a:moveTo>
                  <a:pt x="0" y="432104"/>
                </a:moveTo>
                <a:lnTo>
                  <a:pt x="1411097" y="432104"/>
                </a:lnTo>
                <a:lnTo>
                  <a:pt x="1411097" y="0"/>
                </a:lnTo>
                <a:lnTo>
                  <a:pt x="0" y="0"/>
                </a:lnTo>
                <a:lnTo>
                  <a:pt x="0" y="432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7086092" y="2174951"/>
            <a:ext cx="668655" cy="432434"/>
          </a:xfrm>
          <a:custGeom>
            <a:avLst/>
            <a:gdLst/>
            <a:ahLst/>
            <a:cxnLst/>
            <a:rect l="l" t="t" r="r" b="b"/>
            <a:pathLst>
              <a:path w="668654" h="432435">
                <a:moveTo>
                  <a:pt x="0" y="432104"/>
                </a:moveTo>
                <a:lnTo>
                  <a:pt x="668274" y="432104"/>
                </a:lnTo>
                <a:lnTo>
                  <a:pt x="668274" y="0"/>
                </a:lnTo>
                <a:lnTo>
                  <a:pt x="0" y="0"/>
                </a:lnTo>
                <a:lnTo>
                  <a:pt x="0" y="432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7754366" y="2174951"/>
            <a:ext cx="1203960" cy="432434"/>
          </a:xfrm>
          <a:custGeom>
            <a:avLst/>
            <a:gdLst/>
            <a:ahLst/>
            <a:cxnLst/>
            <a:rect l="l" t="t" r="r" b="b"/>
            <a:pathLst>
              <a:path w="1203959" h="432435">
                <a:moveTo>
                  <a:pt x="0" y="432104"/>
                </a:moveTo>
                <a:lnTo>
                  <a:pt x="1203871" y="432104"/>
                </a:lnTo>
                <a:lnTo>
                  <a:pt x="1203871" y="0"/>
                </a:lnTo>
                <a:lnTo>
                  <a:pt x="0" y="0"/>
                </a:lnTo>
                <a:lnTo>
                  <a:pt x="0" y="43210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46062" y="2607144"/>
            <a:ext cx="2658745" cy="360680"/>
          </a:xfrm>
          <a:custGeom>
            <a:avLst/>
            <a:gdLst/>
            <a:ahLst/>
            <a:cxnLst/>
            <a:rect l="l" t="t" r="r" b="b"/>
            <a:pathLst>
              <a:path w="2658745" h="360680">
                <a:moveTo>
                  <a:pt x="0" y="360083"/>
                </a:moveTo>
                <a:lnTo>
                  <a:pt x="2658618" y="360083"/>
                </a:lnTo>
                <a:lnTo>
                  <a:pt x="2658618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904744" y="2607144"/>
            <a:ext cx="690880" cy="360680"/>
          </a:xfrm>
          <a:custGeom>
            <a:avLst/>
            <a:gdLst/>
            <a:ahLst/>
            <a:cxnLst/>
            <a:rect l="l" t="t" r="r" b="b"/>
            <a:pathLst>
              <a:path w="690879" h="360680">
                <a:moveTo>
                  <a:pt x="0" y="360083"/>
                </a:moveTo>
                <a:lnTo>
                  <a:pt x="690867" y="360083"/>
                </a:lnTo>
                <a:lnTo>
                  <a:pt x="690867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595623" y="2607144"/>
            <a:ext cx="1203960" cy="360680"/>
          </a:xfrm>
          <a:custGeom>
            <a:avLst/>
            <a:gdLst/>
            <a:ahLst/>
            <a:cxnLst/>
            <a:rect l="l" t="t" r="r" b="b"/>
            <a:pathLst>
              <a:path w="1203960" h="360680">
                <a:moveTo>
                  <a:pt x="0" y="360083"/>
                </a:moveTo>
                <a:lnTo>
                  <a:pt x="1203871" y="360083"/>
                </a:lnTo>
                <a:lnTo>
                  <a:pt x="1203871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4799457" y="2607144"/>
            <a:ext cx="875665" cy="360680"/>
          </a:xfrm>
          <a:custGeom>
            <a:avLst/>
            <a:gdLst/>
            <a:ahLst/>
            <a:cxnLst/>
            <a:rect l="l" t="t" r="r" b="b"/>
            <a:pathLst>
              <a:path w="875664" h="360680">
                <a:moveTo>
                  <a:pt x="0" y="360083"/>
                </a:moveTo>
                <a:lnTo>
                  <a:pt x="875538" y="360083"/>
                </a:lnTo>
                <a:lnTo>
                  <a:pt x="875538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5674995" y="2607144"/>
            <a:ext cx="1411605" cy="360680"/>
          </a:xfrm>
          <a:custGeom>
            <a:avLst/>
            <a:gdLst/>
            <a:ahLst/>
            <a:cxnLst/>
            <a:rect l="l" t="t" r="r" b="b"/>
            <a:pathLst>
              <a:path w="1411604" h="360680">
                <a:moveTo>
                  <a:pt x="0" y="360083"/>
                </a:moveTo>
                <a:lnTo>
                  <a:pt x="1411097" y="360083"/>
                </a:lnTo>
                <a:lnTo>
                  <a:pt x="1411097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7086092" y="2607144"/>
            <a:ext cx="668655" cy="360680"/>
          </a:xfrm>
          <a:custGeom>
            <a:avLst/>
            <a:gdLst/>
            <a:ahLst/>
            <a:cxnLst/>
            <a:rect l="l" t="t" r="r" b="b"/>
            <a:pathLst>
              <a:path w="668654" h="360680">
                <a:moveTo>
                  <a:pt x="0" y="360083"/>
                </a:moveTo>
                <a:lnTo>
                  <a:pt x="668274" y="360083"/>
                </a:lnTo>
                <a:lnTo>
                  <a:pt x="668274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7754366" y="2607144"/>
            <a:ext cx="1203960" cy="360680"/>
          </a:xfrm>
          <a:custGeom>
            <a:avLst/>
            <a:gdLst/>
            <a:ahLst/>
            <a:cxnLst/>
            <a:rect l="l" t="t" r="r" b="b"/>
            <a:pathLst>
              <a:path w="1203959" h="360680">
                <a:moveTo>
                  <a:pt x="0" y="360083"/>
                </a:moveTo>
                <a:lnTo>
                  <a:pt x="1203871" y="360083"/>
                </a:lnTo>
                <a:lnTo>
                  <a:pt x="1203871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6062" y="2967189"/>
            <a:ext cx="2658745" cy="360680"/>
          </a:xfrm>
          <a:custGeom>
            <a:avLst/>
            <a:gdLst/>
            <a:ahLst/>
            <a:cxnLst/>
            <a:rect l="l" t="t" r="r" b="b"/>
            <a:pathLst>
              <a:path w="2658745" h="360679">
                <a:moveTo>
                  <a:pt x="0" y="360083"/>
                </a:moveTo>
                <a:lnTo>
                  <a:pt x="2658618" y="360083"/>
                </a:lnTo>
                <a:lnTo>
                  <a:pt x="2658618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904744" y="2967189"/>
            <a:ext cx="690880" cy="360680"/>
          </a:xfrm>
          <a:custGeom>
            <a:avLst/>
            <a:gdLst/>
            <a:ahLst/>
            <a:cxnLst/>
            <a:rect l="l" t="t" r="r" b="b"/>
            <a:pathLst>
              <a:path w="690879" h="360679">
                <a:moveTo>
                  <a:pt x="0" y="360083"/>
                </a:moveTo>
                <a:lnTo>
                  <a:pt x="690867" y="360083"/>
                </a:lnTo>
                <a:lnTo>
                  <a:pt x="690867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3595623" y="2967189"/>
            <a:ext cx="1203960" cy="360680"/>
          </a:xfrm>
          <a:custGeom>
            <a:avLst/>
            <a:gdLst/>
            <a:ahLst/>
            <a:cxnLst/>
            <a:rect l="l" t="t" r="r" b="b"/>
            <a:pathLst>
              <a:path w="1203960" h="360679">
                <a:moveTo>
                  <a:pt x="0" y="360083"/>
                </a:moveTo>
                <a:lnTo>
                  <a:pt x="1203871" y="360083"/>
                </a:lnTo>
                <a:lnTo>
                  <a:pt x="1203871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4799457" y="2967189"/>
            <a:ext cx="875665" cy="360680"/>
          </a:xfrm>
          <a:custGeom>
            <a:avLst/>
            <a:gdLst/>
            <a:ahLst/>
            <a:cxnLst/>
            <a:rect l="l" t="t" r="r" b="b"/>
            <a:pathLst>
              <a:path w="875664" h="360679">
                <a:moveTo>
                  <a:pt x="0" y="360083"/>
                </a:moveTo>
                <a:lnTo>
                  <a:pt x="875538" y="360083"/>
                </a:lnTo>
                <a:lnTo>
                  <a:pt x="875538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5674995" y="2967189"/>
            <a:ext cx="1411605" cy="360680"/>
          </a:xfrm>
          <a:custGeom>
            <a:avLst/>
            <a:gdLst/>
            <a:ahLst/>
            <a:cxnLst/>
            <a:rect l="l" t="t" r="r" b="b"/>
            <a:pathLst>
              <a:path w="1411604" h="360679">
                <a:moveTo>
                  <a:pt x="0" y="360083"/>
                </a:moveTo>
                <a:lnTo>
                  <a:pt x="1411097" y="360083"/>
                </a:lnTo>
                <a:lnTo>
                  <a:pt x="1411097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7086092" y="2967189"/>
            <a:ext cx="668655" cy="360680"/>
          </a:xfrm>
          <a:custGeom>
            <a:avLst/>
            <a:gdLst/>
            <a:ahLst/>
            <a:cxnLst/>
            <a:rect l="l" t="t" r="r" b="b"/>
            <a:pathLst>
              <a:path w="668654" h="360679">
                <a:moveTo>
                  <a:pt x="0" y="360083"/>
                </a:moveTo>
                <a:lnTo>
                  <a:pt x="668274" y="360083"/>
                </a:lnTo>
                <a:lnTo>
                  <a:pt x="668274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7754366" y="2967189"/>
            <a:ext cx="1203960" cy="360680"/>
          </a:xfrm>
          <a:custGeom>
            <a:avLst/>
            <a:gdLst/>
            <a:ahLst/>
            <a:cxnLst/>
            <a:rect l="l" t="t" r="r" b="b"/>
            <a:pathLst>
              <a:path w="1203959" h="360679">
                <a:moveTo>
                  <a:pt x="0" y="360083"/>
                </a:moveTo>
                <a:lnTo>
                  <a:pt x="1203871" y="360083"/>
                </a:lnTo>
                <a:lnTo>
                  <a:pt x="1203871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46062" y="3327311"/>
            <a:ext cx="2658745" cy="400050"/>
          </a:xfrm>
          <a:custGeom>
            <a:avLst/>
            <a:gdLst/>
            <a:ahLst/>
            <a:cxnLst/>
            <a:rect l="l" t="t" r="r" b="b"/>
            <a:pathLst>
              <a:path w="2658745" h="400050">
                <a:moveTo>
                  <a:pt x="0" y="399757"/>
                </a:moveTo>
                <a:lnTo>
                  <a:pt x="2658618" y="399757"/>
                </a:lnTo>
                <a:lnTo>
                  <a:pt x="2658618" y="0"/>
                </a:lnTo>
                <a:lnTo>
                  <a:pt x="0" y="0"/>
                </a:lnTo>
                <a:lnTo>
                  <a:pt x="0" y="399757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904744" y="3327311"/>
            <a:ext cx="690880" cy="400050"/>
          </a:xfrm>
          <a:custGeom>
            <a:avLst/>
            <a:gdLst/>
            <a:ahLst/>
            <a:cxnLst/>
            <a:rect l="l" t="t" r="r" b="b"/>
            <a:pathLst>
              <a:path w="690879" h="400050">
                <a:moveTo>
                  <a:pt x="0" y="399757"/>
                </a:moveTo>
                <a:lnTo>
                  <a:pt x="690867" y="399757"/>
                </a:lnTo>
                <a:lnTo>
                  <a:pt x="690867" y="0"/>
                </a:lnTo>
                <a:lnTo>
                  <a:pt x="0" y="0"/>
                </a:lnTo>
                <a:lnTo>
                  <a:pt x="0" y="399757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595623" y="3327311"/>
            <a:ext cx="1203960" cy="400050"/>
          </a:xfrm>
          <a:custGeom>
            <a:avLst/>
            <a:gdLst/>
            <a:ahLst/>
            <a:cxnLst/>
            <a:rect l="l" t="t" r="r" b="b"/>
            <a:pathLst>
              <a:path w="1203960" h="400050">
                <a:moveTo>
                  <a:pt x="0" y="399757"/>
                </a:moveTo>
                <a:lnTo>
                  <a:pt x="1203871" y="399757"/>
                </a:lnTo>
                <a:lnTo>
                  <a:pt x="1203871" y="0"/>
                </a:lnTo>
                <a:lnTo>
                  <a:pt x="0" y="0"/>
                </a:lnTo>
                <a:lnTo>
                  <a:pt x="0" y="399757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4799457" y="3327311"/>
            <a:ext cx="875665" cy="400050"/>
          </a:xfrm>
          <a:custGeom>
            <a:avLst/>
            <a:gdLst/>
            <a:ahLst/>
            <a:cxnLst/>
            <a:rect l="l" t="t" r="r" b="b"/>
            <a:pathLst>
              <a:path w="875664" h="400050">
                <a:moveTo>
                  <a:pt x="0" y="399757"/>
                </a:moveTo>
                <a:lnTo>
                  <a:pt x="875538" y="399757"/>
                </a:lnTo>
                <a:lnTo>
                  <a:pt x="875538" y="0"/>
                </a:lnTo>
                <a:lnTo>
                  <a:pt x="0" y="0"/>
                </a:lnTo>
                <a:lnTo>
                  <a:pt x="0" y="399757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5674995" y="3327311"/>
            <a:ext cx="1411605" cy="400050"/>
          </a:xfrm>
          <a:custGeom>
            <a:avLst/>
            <a:gdLst/>
            <a:ahLst/>
            <a:cxnLst/>
            <a:rect l="l" t="t" r="r" b="b"/>
            <a:pathLst>
              <a:path w="1411604" h="400050">
                <a:moveTo>
                  <a:pt x="0" y="399757"/>
                </a:moveTo>
                <a:lnTo>
                  <a:pt x="1411097" y="399757"/>
                </a:lnTo>
                <a:lnTo>
                  <a:pt x="1411097" y="0"/>
                </a:lnTo>
                <a:lnTo>
                  <a:pt x="0" y="0"/>
                </a:lnTo>
                <a:lnTo>
                  <a:pt x="0" y="399757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7086092" y="3327311"/>
            <a:ext cx="668655" cy="400050"/>
          </a:xfrm>
          <a:custGeom>
            <a:avLst/>
            <a:gdLst/>
            <a:ahLst/>
            <a:cxnLst/>
            <a:rect l="l" t="t" r="r" b="b"/>
            <a:pathLst>
              <a:path w="668654" h="400050">
                <a:moveTo>
                  <a:pt x="0" y="399757"/>
                </a:moveTo>
                <a:lnTo>
                  <a:pt x="668274" y="399757"/>
                </a:lnTo>
                <a:lnTo>
                  <a:pt x="668274" y="0"/>
                </a:lnTo>
                <a:lnTo>
                  <a:pt x="0" y="0"/>
                </a:lnTo>
                <a:lnTo>
                  <a:pt x="0" y="399757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7754366" y="3327311"/>
            <a:ext cx="1203960" cy="400050"/>
          </a:xfrm>
          <a:custGeom>
            <a:avLst/>
            <a:gdLst/>
            <a:ahLst/>
            <a:cxnLst/>
            <a:rect l="l" t="t" r="r" b="b"/>
            <a:pathLst>
              <a:path w="1203959" h="400050">
                <a:moveTo>
                  <a:pt x="0" y="399757"/>
                </a:moveTo>
                <a:lnTo>
                  <a:pt x="1203871" y="399757"/>
                </a:lnTo>
                <a:lnTo>
                  <a:pt x="1203871" y="0"/>
                </a:lnTo>
                <a:lnTo>
                  <a:pt x="0" y="0"/>
                </a:lnTo>
                <a:lnTo>
                  <a:pt x="0" y="399757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46062" y="3727018"/>
            <a:ext cx="2658745" cy="335915"/>
          </a:xfrm>
          <a:custGeom>
            <a:avLst/>
            <a:gdLst/>
            <a:ahLst/>
            <a:cxnLst/>
            <a:rect l="l" t="t" r="r" b="b"/>
            <a:pathLst>
              <a:path w="2658745" h="335914">
                <a:moveTo>
                  <a:pt x="0" y="335330"/>
                </a:moveTo>
                <a:lnTo>
                  <a:pt x="2658618" y="335330"/>
                </a:lnTo>
                <a:lnTo>
                  <a:pt x="2658618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904744" y="3727018"/>
            <a:ext cx="690880" cy="335915"/>
          </a:xfrm>
          <a:custGeom>
            <a:avLst/>
            <a:gdLst/>
            <a:ahLst/>
            <a:cxnLst/>
            <a:rect l="l" t="t" r="r" b="b"/>
            <a:pathLst>
              <a:path w="690879" h="335914">
                <a:moveTo>
                  <a:pt x="0" y="335330"/>
                </a:moveTo>
                <a:lnTo>
                  <a:pt x="690867" y="335330"/>
                </a:lnTo>
                <a:lnTo>
                  <a:pt x="690867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3595623" y="3727018"/>
            <a:ext cx="1203960" cy="335915"/>
          </a:xfrm>
          <a:custGeom>
            <a:avLst/>
            <a:gdLst/>
            <a:ahLst/>
            <a:cxnLst/>
            <a:rect l="l" t="t" r="r" b="b"/>
            <a:pathLst>
              <a:path w="1203960" h="335914">
                <a:moveTo>
                  <a:pt x="0" y="335330"/>
                </a:moveTo>
                <a:lnTo>
                  <a:pt x="1203871" y="335330"/>
                </a:lnTo>
                <a:lnTo>
                  <a:pt x="1203871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4799457" y="3727018"/>
            <a:ext cx="875665" cy="335915"/>
          </a:xfrm>
          <a:custGeom>
            <a:avLst/>
            <a:gdLst/>
            <a:ahLst/>
            <a:cxnLst/>
            <a:rect l="l" t="t" r="r" b="b"/>
            <a:pathLst>
              <a:path w="875664" h="335914">
                <a:moveTo>
                  <a:pt x="0" y="335330"/>
                </a:moveTo>
                <a:lnTo>
                  <a:pt x="875538" y="335330"/>
                </a:lnTo>
                <a:lnTo>
                  <a:pt x="875538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5674995" y="3727018"/>
            <a:ext cx="1411605" cy="335915"/>
          </a:xfrm>
          <a:custGeom>
            <a:avLst/>
            <a:gdLst/>
            <a:ahLst/>
            <a:cxnLst/>
            <a:rect l="l" t="t" r="r" b="b"/>
            <a:pathLst>
              <a:path w="1411604" h="335914">
                <a:moveTo>
                  <a:pt x="0" y="335330"/>
                </a:moveTo>
                <a:lnTo>
                  <a:pt x="1411097" y="335330"/>
                </a:lnTo>
                <a:lnTo>
                  <a:pt x="1411097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7086092" y="3727018"/>
            <a:ext cx="668655" cy="335915"/>
          </a:xfrm>
          <a:custGeom>
            <a:avLst/>
            <a:gdLst/>
            <a:ahLst/>
            <a:cxnLst/>
            <a:rect l="l" t="t" r="r" b="b"/>
            <a:pathLst>
              <a:path w="668654" h="335914">
                <a:moveTo>
                  <a:pt x="0" y="335330"/>
                </a:moveTo>
                <a:lnTo>
                  <a:pt x="668274" y="335330"/>
                </a:lnTo>
                <a:lnTo>
                  <a:pt x="668274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7754366" y="3727018"/>
            <a:ext cx="1203960" cy="335915"/>
          </a:xfrm>
          <a:custGeom>
            <a:avLst/>
            <a:gdLst/>
            <a:ahLst/>
            <a:cxnLst/>
            <a:rect l="l" t="t" r="r" b="b"/>
            <a:pathLst>
              <a:path w="1203959" h="335914">
                <a:moveTo>
                  <a:pt x="0" y="335330"/>
                </a:moveTo>
                <a:lnTo>
                  <a:pt x="1203871" y="335330"/>
                </a:lnTo>
                <a:lnTo>
                  <a:pt x="1203871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246062" y="4062412"/>
            <a:ext cx="2658745" cy="415925"/>
          </a:xfrm>
          <a:custGeom>
            <a:avLst/>
            <a:gdLst/>
            <a:ahLst/>
            <a:cxnLst/>
            <a:rect l="l" t="t" r="r" b="b"/>
            <a:pathLst>
              <a:path w="2658745" h="415925">
                <a:moveTo>
                  <a:pt x="0" y="415353"/>
                </a:moveTo>
                <a:lnTo>
                  <a:pt x="2658618" y="415353"/>
                </a:lnTo>
                <a:lnTo>
                  <a:pt x="2658618" y="0"/>
                </a:lnTo>
                <a:lnTo>
                  <a:pt x="0" y="0"/>
                </a:lnTo>
                <a:lnTo>
                  <a:pt x="0" y="415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2904744" y="4062412"/>
            <a:ext cx="690880" cy="415925"/>
          </a:xfrm>
          <a:custGeom>
            <a:avLst/>
            <a:gdLst/>
            <a:ahLst/>
            <a:cxnLst/>
            <a:rect l="l" t="t" r="r" b="b"/>
            <a:pathLst>
              <a:path w="690879" h="415925">
                <a:moveTo>
                  <a:pt x="0" y="415353"/>
                </a:moveTo>
                <a:lnTo>
                  <a:pt x="690867" y="415353"/>
                </a:lnTo>
                <a:lnTo>
                  <a:pt x="690867" y="0"/>
                </a:lnTo>
                <a:lnTo>
                  <a:pt x="0" y="0"/>
                </a:lnTo>
                <a:lnTo>
                  <a:pt x="0" y="415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3595623" y="4062412"/>
            <a:ext cx="1203960" cy="415925"/>
          </a:xfrm>
          <a:custGeom>
            <a:avLst/>
            <a:gdLst/>
            <a:ahLst/>
            <a:cxnLst/>
            <a:rect l="l" t="t" r="r" b="b"/>
            <a:pathLst>
              <a:path w="1203960" h="415925">
                <a:moveTo>
                  <a:pt x="0" y="415353"/>
                </a:moveTo>
                <a:lnTo>
                  <a:pt x="1203871" y="415353"/>
                </a:lnTo>
                <a:lnTo>
                  <a:pt x="1203871" y="0"/>
                </a:lnTo>
                <a:lnTo>
                  <a:pt x="0" y="0"/>
                </a:lnTo>
                <a:lnTo>
                  <a:pt x="0" y="415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4799457" y="4062412"/>
            <a:ext cx="875665" cy="415925"/>
          </a:xfrm>
          <a:custGeom>
            <a:avLst/>
            <a:gdLst/>
            <a:ahLst/>
            <a:cxnLst/>
            <a:rect l="l" t="t" r="r" b="b"/>
            <a:pathLst>
              <a:path w="875664" h="415925">
                <a:moveTo>
                  <a:pt x="0" y="415353"/>
                </a:moveTo>
                <a:lnTo>
                  <a:pt x="875538" y="415353"/>
                </a:lnTo>
                <a:lnTo>
                  <a:pt x="875538" y="0"/>
                </a:lnTo>
                <a:lnTo>
                  <a:pt x="0" y="0"/>
                </a:lnTo>
                <a:lnTo>
                  <a:pt x="0" y="415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5674995" y="4062412"/>
            <a:ext cx="1411605" cy="415925"/>
          </a:xfrm>
          <a:custGeom>
            <a:avLst/>
            <a:gdLst/>
            <a:ahLst/>
            <a:cxnLst/>
            <a:rect l="l" t="t" r="r" b="b"/>
            <a:pathLst>
              <a:path w="1411604" h="415925">
                <a:moveTo>
                  <a:pt x="0" y="415353"/>
                </a:moveTo>
                <a:lnTo>
                  <a:pt x="1411097" y="415353"/>
                </a:lnTo>
                <a:lnTo>
                  <a:pt x="1411097" y="0"/>
                </a:lnTo>
                <a:lnTo>
                  <a:pt x="0" y="0"/>
                </a:lnTo>
                <a:lnTo>
                  <a:pt x="0" y="415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7086092" y="4062412"/>
            <a:ext cx="668655" cy="415925"/>
          </a:xfrm>
          <a:custGeom>
            <a:avLst/>
            <a:gdLst/>
            <a:ahLst/>
            <a:cxnLst/>
            <a:rect l="l" t="t" r="r" b="b"/>
            <a:pathLst>
              <a:path w="668654" h="415925">
                <a:moveTo>
                  <a:pt x="0" y="415353"/>
                </a:moveTo>
                <a:lnTo>
                  <a:pt x="668274" y="415353"/>
                </a:lnTo>
                <a:lnTo>
                  <a:pt x="668274" y="0"/>
                </a:lnTo>
                <a:lnTo>
                  <a:pt x="0" y="0"/>
                </a:lnTo>
                <a:lnTo>
                  <a:pt x="0" y="415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7754366" y="4062412"/>
            <a:ext cx="1203960" cy="415925"/>
          </a:xfrm>
          <a:custGeom>
            <a:avLst/>
            <a:gdLst/>
            <a:ahLst/>
            <a:cxnLst/>
            <a:rect l="l" t="t" r="r" b="b"/>
            <a:pathLst>
              <a:path w="1203959" h="415925">
                <a:moveTo>
                  <a:pt x="0" y="415353"/>
                </a:moveTo>
                <a:lnTo>
                  <a:pt x="1203871" y="415353"/>
                </a:lnTo>
                <a:lnTo>
                  <a:pt x="1203871" y="0"/>
                </a:lnTo>
                <a:lnTo>
                  <a:pt x="0" y="0"/>
                </a:lnTo>
                <a:lnTo>
                  <a:pt x="0" y="415353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246062" y="4477727"/>
            <a:ext cx="2658745" cy="360680"/>
          </a:xfrm>
          <a:custGeom>
            <a:avLst/>
            <a:gdLst/>
            <a:ahLst/>
            <a:cxnLst/>
            <a:rect l="l" t="t" r="r" b="b"/>
            <a:pathLst>
              <a:path w="2658745" h="360679">
                <a:moveTo>
                  <a:pt x="0" y="360083"/>
                </a:moveTo>
                <a:lnTo>
                  <a:pt x="2658618" y="360083"/>
                </a:lnTo>
                <a:lnTo>
                  <a:pt x="2658618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2904744" y="4477727"/>
            <a:ext cx="690880" cy="360680"/>
          </a:xfrm>
          <a:custGeom>
            <a:avLst/>
            <a:gdLst/>
            <a:ahLst/>
            <a:cxnLst/>
            <a:rect l="l" t="t" r="r" b="b"/>
            <a:pathLst>
              <a:path w="690879" h="360679">
                <a:moveTo>
                  <a:pt x="0" y="360083"/>
                </a:moveTo>
                <a:lnTo>
                  <a:pt x="690867" y="360083"/>
                </a:lnTo>
                <a:lnTo>
                  <a:pt x="690867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3595623" y="4477727"/>
            <a:ext cx="1203960" cy="360680"/>
          </a:xfrm>
          <a:custGeom>
            <a:avLst/>
            <a:gdLst/>
            <a:ahLst/>
            <a:cxnLst/>
            <a:rect l="l" t="t" r="r" b="b"/>
            <a:pathLst>
              <a:path w="1203960" h="360679">
                <a:moveTo>
                  <a:pt x="0" y="360083"/>
                </a:moveTo>
                <a:lnTo>
                  <a:pt x="1203871" y="360083"/>
                </a:lnTo>
                <a:lnTo>
                  <a:pt x="1203871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4799457" y="4477727"/>
            <a:ext cx="875665" cy="360680"/>
          </a:xfrm>
          <a:custGeom>
            <a:avLst/>
            <a:gdLst/>
            <a:ahLst/>
            <a:cxnLst/>
            <a:rect l="l" t="t" r="r" b="b"/>
            <a:pathLst>
              <a:path w="875664" h="360679">
                <a:moveTo>
                  <a:pt x="0" y="360083"/>
                </a:moveTo>
                <a:lnTo>
                  <a:pt x="875538" y="360083"/>
                </a:lnTo>
                <a:lnTo>
                  <a:pt x="875538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5674995" y="4477727"/>
            <a:ext cx="1411605" cy="360680"/>
          </a:xfrm>
          <a:custGeom>
            <a:avLst/>
            <a:gdLst/>
            <a:ahLst/>
            <a:cxnLst/>
            <a:rect l="l" t="t" r="r" b="b"/>
            <a:pathLst>
              <a:path w="1411604" h="360679">
                <a:moveTo>
                  <a:pt x="0" y="360083"/>
                </a:moveTo>
                <a:lnTo>
                  <a:pt x="1411097" y="360083"/>
                </a:lnTo>
                <a:lnTo>
                  <a:pt x="1411097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7086092" y="4477727"/>
            <a:ext cx="668655" cy="360680"/>
          </a:xfrm>
          <a:custGeom>
            <a:avLst/>
            <a:gdLst/>
            <a:ahLst/>
            <a:cxnLst/>
            <a:rect l="l" t="t" r="r" b="b"/>
            <a:pathLst>
              <a:path w="668654" h="360679">
                <a:moveTo>
                  <a:pt x="0" y="360083"/>
                </a:moveTo>
                <a:lnTo>
                  <a:pt x="668274" y="360083"/>
                </a:lnTo>
                <a:lnTo>
                  <a:pt x="668274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7754366" y="4477727"/>
            <a:ext cx="1203960" cy="360680"/>
          </a:xfrm>
          <a:custGeom>
            <a:avLst/>
            <a:gdLst/>
            <a:ahLst/>
            <a:cxnLst/>
            <a:rect l="l" t="t" r="r" b="b"/>
            <a:pathLst>
              <a:path w="1203959" h="360679">
                <a:moveTo>
                  <a:pt x="0" y="360083"/>
                </a:moveTo>
                <a:lnTo>
                  <a:pt x="1203871" y="360083"/>
                </a:lnTo>
                <a:lnTo>
                  <a:pt x="1203871" y="0"/>
                </a:lnTo>
                <a:lnTo>
                  <a:pt x="0" y="0"/>
                </a:lnTo>
                <a:lnTo>
                  <a:pt x="0" y="360083"/>
                </a:lnTo>
                <a:close/>
              </a:path>
            </a:pathLst>
          </a:custGeom>
          <a:solidFill>
            <a:srgbClr val="00007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246062" y="4837760"/>
            <a:ext cx="2658745" cy="335915"/>
          </a:xfrm>
          <a:custGeom>
            <a:avLst/>
            <a:gdLst/>
            <a:ahLst/>
            <a:cxnLst/>
            <a:rect l="l" t="t" r="r" b="b"/>
            <a:pathLst>
              <a:path w="2658745" h="335914">
                <a:moveTo>
                  <a:pt x="0" y="335330"/>
                </a:moveTo>
                <a:lnTo>
                  <a:pt x="2658618" y="335330"/>
                </a:lnTo>
                <a:lnTo>
                  <a:pt x="2658618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2904744" y="4837760"/>
            <a:ext cx="690880" cy="335915"/>
          </a:xfrm>
          <a:custGeom>
            <a:avLst/>
            <a:gdLst/>
            <a:ahLst/>
            <a:cxnLst/>
            <a:rect l="l" t="t" r="r" b="b"/>
            <a:pathLst>
              <a:path w="690879" h="335914">
                <a:moveTo>
                  <a:pt x="0" y="335330"/>
                </a:moveTo>
                <a:lnTo>
                  <a:pt x="690867" y="335330"/>
                </a:lnTo>
                <a:lnTo>
                  <a:pt x="690867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3595623" y="4837760"/>
            <a:ext cx="1203960" cy="335915"/>
          </a:xfrm>
          <a:custGeom>
            <a:avLst/>
            <a:gdLst/>
            <a:ahLst/>
            <a:cxnLst/>
            <a:rect l="l" t="t" r="r" b="b"/>
            <a:pathLst>
              <a:path w="1203960" h="335914">
                <a:moveTo>
                  <a:pt x="0" y="335330"/>
                </a:moveTo>
                <a:lnTo>
                  <a:pt x="1203871" y="335330"/>
                </a:lnTo>
                <a:lnTo>
                  <a:pt x="1203871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4799457" y="4837760"/>
            <a:ext cx="875665" cy="335915"/>
          </a:xfrm>
          <a:custGeom>
            <a:avLst/>
            <a:gdLst/>
            <a:ahLst/>
            <a:cxnLst/>
            <a:rect l="l" t="t" r="r" b="b"/>
            <a:pathLst>
              <a:path w="875664" h="335914">
                <a:moveTo>
                  <a:pt x="0" y="335330"/>
                </a:moveTo>
                <a:lnTo>
                  <a:pt x="875538" y="335330"/>
                </a:lnTo>
                <a:lnTo>
                  <a:pt x="875538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5674995" y="4837760"/>
            <a:ext cx="1411605" cy="335915"/>
          </a:xfrm>
          <a:custGeom>
            <a:avLst/>
            <a:gdLst/>
            <a:ahLst/>
            <a:cxnLst/>
            <a:rect l="l" t="t" r="r" b="b"/>
            <a:pathLst>
              <a:path w="1411604" h="335914">
                <a:moveTo>
                  <a:pt x="0" y="335330"/>
                </a:moveTo>
                <a:lnTo>
                  <a:pt x="1411097" y="335330"/>
                </a:lnTo>
                <a:lnTo>
                  <a:pt x="1411097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7086092" y="4837760"/>
            <a:ext cx="668655" cy="335915"/>
          </a:xfrm>
          <a:custGeom>
            <a:avLst/>
            <a:gdLst/>
            <a:ahLst/>
            <a:cxnLst/>
            <a:rect l="l" t="t" r="r" b="b"/>
            <a:pathLst>
              <a:path w="668654" h="335914">
                <a:moveTo>
                  <a:pt x="0" y="335330"/>
                </a:moveTo>
                <a:lnTo>
                  <a:pt x="668274" y="335330"/>
                </a:lnTo>
                <a:lnTo>
                  <a:pt x="668274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7754366" y="4837760"/>
            <a:ext cx="1203960" cy="335915"/>
          </a:xfrm>
          <a:custGeom>
            <a:avLst/>
            <a:gdLst/>
            <a:ahLst/>
            <a:cxnLst/>
            <a:rect l="l" t="t" r="r" b="b"/>
            <a:pathLst>
              <a:path w="1203959" h="335914">
                <a:moveTo>
                  <a:pt x="0" y="335330"/>
                </a:moveTo>
                <a:lnTo>
                  <a:pt x="1203871" y="335330"/>
                </a:lnTo>
                <a:lnTo>
                  <a:pt x="1203871" y="0"/>
                </a:lnTo>
                <a:lnTo>
                  <a:pt x="0" y="0"/>
                </a:lnTo>
                <a:lnTo>
                  <a:pt x="0" y="335330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246062" y="5173129"/>
            <a:ext cx="2658745" cy="354965"/>
          </a:xfrm>
          <a:custGeom>
            <a:avLst/>
            <a:gdLst/>
            <a:ahLst/>
            <a:cxnLst/>
            <a:rect l="l" t="t" r="r" b="b"/>
            <a:pathLst>
              <a:path w="2658745" h="354964">
                <a:moveTo>
                  <a:pt x="0" y="354545"/>
                </a:moveTo>
                <a:lnTo>
                  <a:pt x="2658618" y="354545"/>
                </a:lnTo>
                <a:lnTo>
                  <a:pt x="2658618" y="0"/>
                </a:lnTo>
                <a:lnTo>
                  <a:pt x="0" y="0"/>
                </a:lnTo>
                <a:lnTo>
                  <a:pt x="0" y="354545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2904744" y="5173129"/>
            <a:ext cx="690880" cy="354965"/>
          </a:xfrm>
          <a:custGeom>
            <a:avLst/>
            <a:gdLst/>
            <a:ahLst/>
            <a:cxnLst/>
            <a:rect l="l" t="t" r="r" b="b"/>
            <a:pathLst>
              <a:path w="690879" h="354964">
                <a:moveTo>
                  <a:pt x="0" y="354545"/>
                </a:moveTo>
                <a:lnTo>
                  <a:pt x="690867" y="354545"/>
                </a:lnTo>
                <a:lnTo>
                  <a:pt x="690867" y="0"/>
                </a:lnTo>
                <a:lnTo>
                  <a:pt x="0" y="0"/>
                </a:lnTo>
                <a:lnTo>
                  <a:pt x="0" y="354545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595623" y="5173129"/>
            <a:ext cx="1203960" cy="354965"/>
          </a:xfrm>
          <a:custGeom>
            <a:avLst/>
            <a:gdLst/>
            <a:ahLst/>
            <a:cxnLst/>
            <a:rect l="l" t="t" r="r" b="b"/>
            <a:pathLst>
              <a:path w="1203960" h="354964">
                <a:moveTo>
                  <a:pt x="0" y="354545"/>
                </a:moveTo>
                <a:lnTo>
                  <a:pt x="1203871" y="354545"/>
                </a:lnTo>
                <a:lnTo>
                  <a:pt x="1203871" y="0"/>
                </a:lnTo>
                <a:lnTo>
                  <a:pt x="0" y="0"/>
                </a:lnTo>
                <a:lnTo>
                  <a:pt x="0" y="354545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4799457" y="5173129"/>
            <a:ext cx="875665" cy="354965"/>
          </a:xfrm>
          <a:custGeom>
            <a:avLst/>
            <a:gdLst/>
            <a:ahLst/>
            <a:cxnLst/>
            <a:rect l="l" t="t" r="r" b="b"/>
            <a:pathLst>
              <a:path w="875664" h="354964">
                <a:moveTo>
                  <a:pt x="0" y="354545"/>
                </a:moveTo>
                <a:lnTo>
                  <a:pt x="875538" y="354545"/>
                </a:lnTo>
                <a:lnTo>
                  <a:pt x="875538" y="0"/>
                </a:lnTo>
                <a:lnTo>
                  <a:pt x="0" y="0"/>
                </a:lnTo>
                <a:lnTo>
                  <a:pt x="0" y="354545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5674995" y="5173129"/>
            <a:ext cx="1411605" cy="354965"/>
          </a:xfrm>
          <a:custGeom>
            <a:avLst/>
            <a:gdLst/>
            <a:ahLst/>
            <a:cxnLst/>
            <a:rect l="l" t="t" r="r" b="b"/>
            <a:pathLst>
              <a:path w="1411604" h="354964">
                <a:moveTo>
                  <a:pt x="0" y="354545"/>
                </a:moveTo>
                <a:lnTo>
                  <a:pt x="1411097" y="354545"/>
                </a:lnTo>
                <a:lnTo>
                  <a:pt x="1411097" y="0"/>
                </a:lnTo>
                <a:lnTo>
                  <a:pt x="0" y="0"/>
                </a:lnTo>
                <a:lnTo>
                  <a:pt x="0" y="354545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7086092" y="5173129"/>
            <a:ext cx="668655" cy="354965"/>
          </a:xfrm>
          <a:custGeom>
            <a:avLst/>
            <a:gdLst/>
            <a:ahLst/>
            <a:cxnLst/>
            <a:rect l="l" t="t" r="r" b="b"/>
            <a:pathLst>
              <a:path w="668654" h="354964">
                <a:moveTo>
                  <a:pt x="0" y="354545"/>
                </a:moveTo>
                <a:lnTo>
                  <a:pt x="668274" y="354545"/>
                </a:lnTo>
                <a:lnTo>
                  <a:pt x="668274" y="0"/>
                </a:lnTo>
                <a:lnTo>
                  <a:pt x="0" y="0"/>
                </a:lnTo>
                <a:lnTo>
                  <a:pt x="0" y="354545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7754366" y="5173129"/>
            <a:ext cx="1203960" cy="354965"/>
          </a:xfrm>
          <a:custGeom>
            <a:avLst/>
            <a:gdLst/>
            <a:ahLst/>
            <a:cxnLst/>
            <a:rect l="l" t="t" r="r" b="b"/>
            <a:pathLst>
              <a:path w="1203959" h="354964">
                <a:moveTo>
                  <a:pt x="0" y="354545"/>
                </a:moveTo>
                <a:lnTo>
                  <a:pt x="1203871" y="354545"/>
                </a:lnTo>
                <a:lnTo>
                  <a:pt x="1203871" y="0"/>
                </a:lnTo>
                <a:lnTo>
                  <a:pt x="0" y="0"/>
                </a:lnTo>
                <a:lnTo>
                  <a:pt x="0" y="354545"/>
                </a:lnTo>
                <a:close/>
              </a:path>
            </a:pathLst>
          </a:custGeom>
          <a:solidFill>
            <a:srgbClr val="0D0D0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06324" y="5597650"/>
            <a:ext cx="3814572" cy="126034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467537" y="5757849"/>
            <a:ext cx="3491865" cy="954405"/>
          </a:xfrm>
          <a:custGeom>
            <a:avLst/>
            <a:gdLst/>
            <a:ahLst/>
            <a:cxnLst/>
            <a:rect l="l" t="t" r="r" b="b"/>
            <a:pathLst>
              <a:path w="3491865" h="954404">
                <a:moveTo>
                  <a:pt x="0" y="954112"/>
                </a:moveTo>
                <a:lnTo>
                  <a:pt x="3491865" y="954112"/>
                </a:lnTo>
                <a:lnTo>
                  <a:pt x="3491865" y="0"/>
                </a:lnTo>
                <a:lnTo>
                  <a:pt x="0" y="0"/>
                </a:lnTo>
                <a:lnTo>
                  <a:pt x="0" y="954112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467537" y="5757849"/>
            <a:ext cx="3491865" cy="954405"/>
          </a:xfrm>
          <a:custGeom>
            <a:avLst/>
            <a:gdLst/>
            <a:ahLst/>
            <a:cxnLst/>
            <a:rect l="l" t="t" r="r" b="b"/>
            <a:pathLst>
              <a:path w="3491865" h="954404">
                <a:moveTo>
                  <a:pt x="0" y="954112"/>
                </a:moveTo>
                <a:lnTo>
                  <a:pt x="3491865" y="954112"/>
                </a:lnTo>
                <a:lnTo>
                  <a:pt x="3491865" y="0"/>
                </a:lnTo>
                <a:lnTo>
                  <a:pt x="0" y="0"/>
                </a:lnTo>
                <a:lnTo>
                  <a:pt x="0" y="954112"/>
                </a:lnTo>
                <a:close/>
              </a:path>
            </a:pathLst>
          </a:custGeom>
          <a:ln w="38100">
            <a:solidFill>
              <a:srgbClr val="0000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8" name="object 98"/>
          <p:cNvSpPr txBox="1"/>
          <p:nvPr/>
        </p:nvSpPr>
        <p:spPr>
          <a:xfrm>
            <a:off x="1013256" y="5795264"/>
            <a:ext cx="2397760" cy="862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 spc="-5" dirty="0">
                <a:solidFill>
                  <a:srgbClr val="001F5F"/>
                </a:solidFill>
                <a:latin typeface="Arial"/>
                <a:cs typeface="Arial"/>
              </a:rPr>
              <a:t>Metabolic</a:t>
            </a:r>
            <a:r>
              <a:rPr sz="2800" b="1" spc="-35" dirty="0">
                <a:solidFill>
                  <a:srgbClr val="001F5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1F5F"/>
                </a:solidFill>
                <a:latin typeface="Arial"/>
                <a:cs typeface="Arial"/>
              </a:rPr>
              <a:t>risk</a:t>
            </a:r>
            <a:endParaRPr sz="2800">
              <a:latin typeface="Arial"/>
              <a:cs typeface="Arial"/>
            </a:endParaRPr>
          </a:p>
          <a:p>
            <a:pPr marL="2540" algn="ctr">
              <a:lnSpc>
                <a:spcPct val="100000"/>
              </a:lnSpc>
            </a:pPr>
            <a:r>
              <a:rPr sz="2800" b="1" spc="-5" dirty="0">
                <a:solidFill>
                  <a:srgbClr val="001F5F"/>
                </a:solidFill>
                <a:latin typeface="Arial"/>
                <a:cs typeface="Arial"/>
              </a:rPr>
              <a:t>assessment</a:t>
            </a:r>
            <a:endParaRPr sz="2800">
              <a:latin typeface="Arial"/>
              <a:cs typeface="Arial"/>
            </a:endParaRPr>
          </a:p>
        </p:txBody>
      </p:sp>
      <p:graphicFrame>
        <p:nvGraphicFramePr>
          <p:cNvPr id="99" name="object 99"/>
          <p:cNvGraphicFramePr>
            <a:graphicFrameLocks noGrp="1"/>
          </p:cNvGraphicFramePr>
          <p:nvPr/>
        </p:nvGraphicFramePr>
        <p:xfrm>
          <a:off x="222097" y="1265808"/>
          <a:ext cx="8764905" cy="427672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668358"/>
                <a:gridCol w="690880"/>
                <a:gridCol w="1203833"/>
                <a:gridCol w="875538"/>
                <a:gridCol w="1411096"/>
                <a:gridCol w="668274"/>
                <a:gridCol w="1066114"/>
                <a:gridCol w="137845"/>
              </a:tblGrid>
              <a:tr h="511651">
                <a:tc>
                  <a:txBody>
                    <a:bodyPr/>
                    <a:lstStyle/>
                    <a:p>
                      <a:pPr marL="83693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b="1" spc="-1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59753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23749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b="1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BMI</a:t>
                      </a:r>
                      <a:r>
                        <a:rPr sz="2000" b="1" spc="-10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(kg/m</a:t>
                      </a:r>
                      <a:r>
                        <a:rPr sz="1950" b="1" baseline="25641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2</a:t>
                      </a:r>
                      <a:r>
                        <a:rPr sz="2000" b="1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59753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220979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Mean </a:t>
                      </a:r>
                      <a:r>
                        <a:rPr sz="2000" b="1" spc="-5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EAT</a:t>
                      </a:r>
                      <a:r>
                        <a:rPr sz="2000" b="1" spc="-10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(cm)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59753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40767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2000" b="1" dirty="0">
                          <a:solidFill>
                            <a:srgbClr val="FF99FF"/>
                          </a:solidFill>
                          <a:latin typeface="Arial"/>
                          <a:cs typeface="Arial"/>
                        </a:rPr>
                        <a:t>WC</a:t>
                      </a:r>
                      <a:r>
                        <a:rPr sz="2000" b="1" spc="-110" dirty="0">
                          <a:solidFill>
                            <a:srgbClr val="FF99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dirty="0">
                          <a:solidFill>
                            <a:srgbClr val="FF99FF"/>
                          </a:solidFill>
                          <a:latin typeface="Arial"/>
                          <a:cs typeface="Arial"/>
                        </a:rPr>
                        <a:t>(cm)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59753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</a:tr>
              <a:tr h="367664">
                <a:tc>
                  <a:txBody>
                    <a:bodyPr/>
                    <a:lstStyle/>
                    <a:p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p-value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p-value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r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>
                  <a:txBody>
                    <a:bodyPr/>
                    <a:lstStyle/>
                    <a:p>
                      <a:pPr marL="139065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600" b="1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p-value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4D"/>
                    </a:solidFill>
                  </a:tcPr>
                </a:tc>
              </a:tr>
              <a:tr h="432053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600" b="1" spc="-1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Systolic 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BP</a:t>
                      </a:r>
                      <a:r>
                        <a:rPr sz="1600" b="1" spc="-3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[mmHg]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600" b="1" spc="-10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0.58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p&lt;0.001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600" b="1" spc="-10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0.40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8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600" b="1" spc="-10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0.43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37795" algn="ctr">
                        <a:lnSpc>
                          <a:spcPct val="100000"/>
                        </a:lnSpc>
                        <a:spcBef>
                          <a:spcPts val="595"/>
                        </a:spcBef>
                      </a:pPr>
                      <a:r>
                        <a:rPr sz="1600" b="1" spc="-5" dirty="0">
                          <a:solidFill>
                            <a:srgbClr val="FF8FFF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85" dirty="0">
                          <a:solidFill>
                            <a:srgbClr val="FF8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8FFF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360172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Diastolic BP</a:t>
                      </a:r>
                      <a:r>
                        <a:rPr sz="1600" b="1" spc="-6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1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[mmHg]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b="1" spc="-5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0.63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p&lt;0.001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b="1" spc="-5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0.43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0.01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b="1" spc="-5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0.65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38430" algn="ctr">
                        <a:lnSpc>
                          <a:spcPct val="100000"/>
                        </a:lnSpc>
                        <a:spcBef>
                          <a:spcPts val="309"/>
                        </a:spcBef>
                      </a:pPr>
                      <a:r>
                        <a:rPr sz="1600" b="1" spc="-5" dirty="0">
                          <a:solidFill>
                            <a:srgbClr val="FF8FFF"/>
                          </a:solidFill>
                          <a:latin typeface="Arial"/>
                          <a:cs typeface="Arial"/>
                        </a:rPr>
                        <a:t>p&lt;0.001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360045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1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Triglyceride</a:t>
                      </a:r>
                      <a:r>
                        <a:rPr sz="1600" b="1" spc="-1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[mmol/l]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0.63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p&lt;0.001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0.68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p&lt;0.001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DDF4FF"/>
                          </a:solidFill>
                          <a:latin typeface="Arial"/>
                          <a:cs typeface="Arial"/>
                        </a:rPr>
                        <a:t>0.51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8FFF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5" dirty="0">
                          <a:solidFill>
                            <a:srgbClr val="FF8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8FFF"/>
                          </a:solidFill>
                          <a:latin typeface="Arial"/>
                          <a:cs typeface="Arial"/>
                        </a:rPr>
                        <a:t>0.01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</a:tr>
              <a:tr h="399795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HDL cholesterol</a:t>
                      </a:r>
                      <a:r>
                        <a:rPr sz="1600" b="1" spc="-7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mmol/l]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-0.49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0.01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9240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-0.50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p&lt;0.001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89535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-0.18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46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2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ApoB</a:t>
                      </a:r>
                      <a:r>
                        <a:rPr sz="1600" b="1" spc="-4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[g/l]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0.33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0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0.14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0.49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</a:tr>
              <a:tr h="415417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Uric acid</a:t>
                      </a:r>
                      <a:r>
                        <a:rPr sz="1600" b="1" spc="-6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[μmol/l]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0.41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0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53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00"/>
                    </a:solidFill>
                  </a:tcPr>
                </a:tc>
              </a:tr>
              <a:tr h="360044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3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Total 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proteins [g/l]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0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00073"/>
                    </a:solidFill>
                  </a:tcPr>
                </a:tc>
              </a:tr>
              <a:tr h="335280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6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ALT</a:t>
                      </a:r>
                      <a:r>
                        <a:rPr sz="1600" b="1" spc="-3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[U/l]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0.51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0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0.01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0.37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127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p&lt;</a:t>
                      </a:r>
                      <a:r>
                        <a:rPr sz="1600" b="1" spc="-90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FFFF00"/>
                          </a:solidFill>
                          <a:latin typeface="Arial"/>
                          <a:cs typeface="Arial"/>
                        </a:rPr>
                        <a:t>0.05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215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0.06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</a:tr>
              <a:tr h="354583">
                <a:tc>
                  <a:txBody>
                    <a:bodyPr/>
                    <a:lstStyle/>
                    <a:p>
                      <a:pPr marL="8699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solidFill>
                            <a:srgbClr val="EDEDED"/>
                          </a:solidFill>
                          <a:latin typeface="Symbol"/>
                          <a:cs typeface="Symbol"/>
                        </a:rPr>
                        <a:t>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GT</a:t>
                      </a:r>
                      <a:r>
                        <a:rPr sz="1600" b="1" spc="-80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EDEDED"/>
                          </a:solidFill>
                          <a:latin typeface="Arial"/>
                          <a:cs typeface="Arial"/>
                        </a:rPr>
                        <a:t>[U/l]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0.52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solidFill>
                            <a:srgbClr val="00FF00"/>
                          </a:solidFill>
                          <a:latin typeface="Arial"/>
                          <a:cs typeface="Arial"/>
                        </a:rPr>
                        <a:t>p&lt;0.001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226060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0.31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0.08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122555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0.34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pPr marL="13716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600" b="1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0.10</a:t>
                      </a:r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8575">
                      <a:solidFill>
                        <a:srgbClr val="FFFFFF"/>
                      </a:solidFill>
                      <a:prstDash val="solid"/>
                    </a:lnL>
                    <a:lnR w="25400">
                      <a:solidFill>
                        <a:srgbClr val="2B2BFD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  <a:tc>
                  <a:txBody>
                    <a:bodyPr/>
                    <a:lstStyle/>
                    <a:p>
                      <a:endParaRPr sz="16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25400">
                      <a:solidFill>
                        <a:srgbClr val="2B2BFD"/>
                      </a:solidFill>
                      <a:prstDash val="solid"/>
                    </a:lnL>
                    <a:lnR w="28575">
                      <a:solidFill>
                        <a:srgbClr val="FFFFFF"/>
                      </a:solidFill>
                      <a:prstDash val="solid"/>
                    </a:lnR>
                    <a:lnT w="28575">
                      <a:solidFill>
                        <a:srgbClr val="FFFFFF"/>
                      </a:solidFill>
                      <a:prstDash val="solid"/>
                    </a:lnT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0D0D0D"/>
                    </a:solidFill>
                  </a:tcPr>
                </a:tc>
              </a:tr>
            </a:tbl>
          </a:graphicData>
        </a:graphic>
      </p:graphicFrame>
      <p:sp>
        <p:nvSpPr>
          <p:cNvPr id="100" name="object 100"/>
          <p:cNvSpPr/>
          <p:nvPr/>
        </p:nvSpPr>
        <p:spPr>
          <a:xfrm>
            <a:off x="804672" y="5689091"/>
            <a:ext cx="2849879" cy="5821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179064" y="5689091"/>
            <a:ext cx="574548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973836" y="6115811"/>
            <a:ext cx="2513076" cy="5821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011423" y="6115811"/>
            <a:ext cx="574548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4003675" y="6124575"/>
            <a:ext cx="577850" cy="220979"/>
          </a:xfrm>
          <a:custGeom>
            <a:avLst/>
            <a:gdLst/>
            <a:ahLst/>
            <a:cxnLst/>
            <a:rect l="l" t="t" r="r" b="b"/>
            <a:pathLst>
              <a:path w="577850" h="220979">
                <a:moveTo>
                  <a:pt x="467487" y="0"/>
                </a:moveTo>
                <a:lnTo>
                  <a:pt x="467487" y="55168"/>
                </a:lnTo>
                <a:lnTo>
                  <a:pt x="0" y="55168"/>
                </a:lnTo>
                <a:lnTo>
                  <a:pt x="0" y="165493"/>
                </a:lnTo>
                <a:lnTo>
                  <a:pt x="467487" y="165493"/>
                </a:lnTo>
                <a:lnTo>
                  <a:pt x="467487" y="220662"/>
                </a:lnTo>
                <a:lnTo>
                  <a:pt x="577850" y="110337"/>
                </a:lnTo>
                <a:lnTo>
                  <a:pt x="467487" y="0"/>
                </a:lnTo>
                <a:close/>
              </a:path>
            </a:pathLst>
          </a:custGeom>
          <a:solidFill>
            <a:srgbClr val="001F5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4003675" y="6124575"/>
            <a:ext cx="577850" cy="220979"/>
          </a:xfrm>
          <a:custGeom>
            <a:avLst/>
            <a:gdLst/>
            <a:ahLst/>
            <a:cxnLst/>
            <a:rect l="l" t="t" r="r" b="b"/>
            <a:pathLst>
              <a:path w="577850" h="220979">
                <a:moveTo>
                  <a:pt x="0" y="55168"/>
                </a:moveTo>
                <a:lnTo>
                  <a:pt x="467487" y="55168"/>
                </a:lnTo>
                <a:lnTo>
                  <a:pt x="467487" y="0"/>
                </a:lnTo>
                <a:lnTo>
                  <a:pt x="577850" y="110337"/>
                </a:lnTo>
                <a:lnTo>
                  <a:pt x="467487" y="220662"/>
                </a:lnTo>
                <a:lnTo>
                  <a:pt x="467487" y="165493"/>
                </a:lnTo>
                <a:lnTo>
                  <a:pt x="0" y="165493"/>
                </a:lnTo>
                <a:lnTo>
                  <a:pt x="0" y="55168"/>
                </a:lnTo>
                <a:close/>
              </a:path>
            </a:pathLst>
          </a:custGeom>
          <a:ln w="25400">
            <a:solidFill>
              <a:srgbClr val="00007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106679" y="1161288"/>
            <a:ext cx="8831580" cy="448360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2627376" y="1557400"/>
            <a:ext cx="3384550" cy="431952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1757172" y="225552"/>
            <a:ext cx="1444752" cy="89763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2470404" y="225552"/>
            <a:ext cx="1135380" cy="89763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74264" y="225552"/>
            <a:ext cx="4552188" cy="89763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694931" y="225552"/>
            <a:ext cx="886968" cy="897636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348488" rIns="0" bIns="0" rtlCol="0">
            <a:spAutoFit/>
          </a:bodyPr>
          <a:lstStyle/>
          <a:p>
            <a:pPr marL="1324610">
              <a:lnSpc>
                <a:spcPct val="100000"/>
              </a:lnSpc>
            </a:pPr>
            <a:r>
              <a:rPr sz="4400" dirty="0">
                <a:solidFill>
                  <a:srgbClr val="00FF00"/>
                </a:solidFill>
              </a:rPr>
              <a:t>IN</a:t>
            </a:r>
            <a:r>
              <a:rPr sz="4400" spc="-80" dirty="0">
                <a:solidFill>
                  <a:srgbClr val="00FF00"/>
                </a:solidFill>
              </a:rPr>
              <a:t> </a:t>
            </a:r>
            <a:r>
              <a:rPr sz="4400" dirty="0">
                <a:solidFill>
                  <a:srgbClr val="00FF00"/>
                </a:solidFill>
              </a:rPr>
              <a:t>CONCLUSION...</a:t>
            </a:r>
            <a:endParaRPr sz="4400"/>
          </a:p>
        </p:txBody>
      </p:sp>
      <p:sp>
        <p:nvSpPr>
          <p:cNvPr id="8" name="object 8"/>
          <p:cNvSpPr/>
          <p:nvPr/>
        </p:nvSpPr>
        <p:spPr>
          <a:xfrm>
            <a:off x="333756" y="1336547"/>
            <a:ext cx="499872" cy="4069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14172" y="1207008"/>
            <a:ext cx="7769352" cy="541020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14172" y="1603247"/>
            <a:ext cx="1949195" cy="541020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21407" y="1603247"/>
            <a:ext cx="2887980" cy="541020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14955" y="2054351"/>
            <a:ext cx="2525268" cy="114300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567428" y="1603247"/>
            <a:ext cx="530351" cy="54102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4655820" y="1603247"/>
            <a:ext cx="3381755" cy="541020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14172" y="1999488"/>
            <a:ext cx="3308604" cy="541020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480815" y="1999488"/>
            <a:ext cx="533400" cy="5410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33756" y="2604516"/>
            <a:ext cx="499872" cy="4069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614172" y="2474976"/>
            <a:ext cx="7234428" cy="541020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7406640" y="2474976"/>
            <a:ext cx="719327" cy="541020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14172" y="2871216"/>
            <a:ext cx="1193292" cy="541020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365503" y="2871216"/>
            <a:ext cx="3878579" cy="541020"/>
          </a:xfrm>
          <a:prstGeom prst="rect">
            <a:avLst/>
          </a:prstGeom>
          <a:blipFill>
            <a:blip r:embed="rId1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802123" y="2871216"/>
            <a:ext cx="551688" cy="541020"/>
          </a:xfrm>
          <a:prstGeom prst="rect">
            <a:avLst/>
          </a:prstGeom>
          <a:blipFill>
            <a:blip r:embed="rId2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911852" y="2871216"/>
            <a:ext cx="2756916" cy="541020"/>
          </a:xfrm>
          <a:prstGeom prst="rect">
            <a:avLst/>
          </a:prstGeom>
          <a:blipFill>
            <a:blip r:embed="rId2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559052" y="3322320"/>
            <a:ext cx="5940552" cy="114300"/>
          </a:xfrm>
          <a:prstGeom prst="rect">
            <a:avLst/>
          </a:prstGeom>
          <a:blipFill>
            <a:blip r:embed="rId2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226807" y="2871216"/>
            <a:ext cx="1543811" cy="541020"/>
          </a:xfrm>
          <a:prstGeom prst="rect">
            <a:avLst/>
          </a:prstGeom>
          <a:blipFill>
            <a:blip r:embed="rId2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614172" y="3267455"/>
            <a:ext cx="7252716" cy="541020"/>
          </a:xfrm>
          <a:prstGeom prst="rect">
            <a:avLst/>
          </a:prstGeom>
          <a:blipFill>
            <a:blip r:embed="rId2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14172" y="3663696"/>
            <a:ext cx="2702052" cy="541019"/>
          </a:xfrm>
          <a:prstGeom prst="rect">
            <a:avLst/>
          </a:prstGeom>
          <a:blipFill>
            <a:blip r:embed="rId2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2874264" y="3663696"/>
            <a:ext cx="533400" cy="54101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33756" y="4268723"/>
            <a:ext cx="499872" cy="4069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14172" y="4139184"/>
            <a:ext cx="7418832" cy="541019"/>
          </a:xfrm>
          <a:prstGeom prst="rect">
            <a:avLst/>
          </a:prstGeom>
          <a:blipFill>
            <a:blip r:embed="rId2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7591043" y="4139184"/>
            <a:ext cx="902207" cy="54101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614172" y="4535423"/>
            <a:ext cx="7351776" cy="541019"/>
          </a:xfrm>
          <a:prstGeom prst="rect">
            <a:avLst/>
          </a:prstGeom>
          <a:blipFill>
            <a:blip r:embed="rId2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807719" y="4986528"/>
            <a:ext cx="6989064" cy="114300"/>
          </a:xfrm>
          <a:prstGeom prst="rect">
            <a:avLst/>
          </a:prstGeom>
          <a:blipFill>
            <a:blip r:embed="rId2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7523988" y="4535423"/>
            <a:ext cx="900683" cy="541019"/>
          </a:xfrm>
          <a:prstGeom prst="rect">
            <a:avLst/>
          </a:prstGeom>
          <a:blipFill>
            <a:blip r:embed="rId2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14172" y="4931664"/>
            <a:ext cx="6780276" cy="541020"/>
          </a:xfrm>
          <a:prstGeom prst="rect">
            <a:avLst/>
          </a:prstGeom>
          <a:blipFill>
            <a:blip r:embed="rId3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952488" y="4931664"/>
            <a:ext cx="533400" cy="541020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333756" y="5536691"/>
            <a:ext cx="499872" cy="40690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14172" y="5407152"/>
            <a:ext cx="8052816" cy="541020"/>
          </a:xfrm>
          <a:prstGeom prst="rect">
            <a:avLst/>
          </a:prstGeom>
          <a:blipFill>
            <a:blip r:embed="rId3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14172" y="5803391"/>
            <a:ext cx="7682483" cy="541019"/>
          </a:xfrm>
          <a:prstGeom prst="rect">
            <a:avLst/>
          </a:prstGeom>
          <a:blipFill>
            <a:blip r:embed="rId3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7854695" y="5803391"/>
            <a:ext cx="533400" cy="541019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566927" y="6274308"/>
            <a:ext cx="652272" cy="583692"/>
          </a:xfrm>
          <a:prstGeom prst="rect">
            <a:avLst/>
          </a:prstGeom>
          <a:blipFill>
            <a:blip r:embed="rId3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464616" y="1305940"/>
            <a:ext cx="7993380" cy="49936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394970" indent="-342900">
              <a:lnSpc>
                <a:spcPct val="100000"/>
              </a:lnSpc>
              <a:buClr>
                <a:srgbClr val="00FF00"/>
              </a:buClr>
              <a:buSzPct val="75000"/>
              <a:buFont typeface="Wingdings"/>
              <a:buChar char=""/>
              <a:tabLst>
                <a:tab pos="355600" algn="l"/>
              </a:tabLst>
            </a:pP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Echocardiographic measurement of EAT is</a:t>
            </a:r>
            <a:r>
              <a:rPr sz="2600" b="1" spc="-9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an  easy and </a:t>
            </a:r>
            <a:r>
              <a:rPr sz="2600" b="1" u="heavy" dirty="0">
                <a:solidFill>
                  <a:srgbClr val="FFFFFF"/>
                </a:solidFill>
                <a:latin typeface="Arial"/>
                <a:cs typeface="Arial"/>
              </a:rPr>
              <a:t>reliable method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for assessing </a:t>
            </a:r>
            <a:r>
              <a:rPr sz="2600" b="1" spc="-5" dirty="0">
                <a:solidFill>
                  <a:srgbClr val="FFFFFF"/>
                </a:solidFill>
                <a:latin typeface="Arial"/>
                <a:cs typeface="Arial"/>
              </a:rPr>
              <a:t>true 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visceral</a:t>
            </a:r>
            <a:r>
              <a:rPr sz="2600" b="1" spc="-6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adiposity</a:t>
            </a:r>
            <a:endParaRPr sz="2600">
              <a:latin typeface="Arial"/>
              <a:cs typeface="Arial"/>
            </a:endParaRPr>
          </a:p>
          <a:p>
            <a:pPr marL="355600" indent="-342900">
              <a:lnSpc>
                <a:spcPct val="100000"/>
              </a:lnSpc>
              <a:spcBef>
                <a:spcPts val="625"/>
              </a:spcBef>
              <a:buClr>
                <a:srgbClr val="00FF00"/>
              </a:buClr>
              <a:buSzPct val="75000"/>
              <a:buFont typeface="Wingdings"/>
              <a:buChar char=""/>
              <a:tabLst>
                <a:tab pos="355600" algn="l"/>
              </a:tabLst>
            </a:pP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The extent of EAT could identifies</a:t>
            </a:r>
            <a:r>
              <a:rPr sz="2600" b="1" spc="-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children</a:t>
            </a:r>
            <a:endParaRPr sz="2600">
              <a:latin typeface="Arial"/>
              <a:cs typeface="Arial"/>
            </a:endParaRPr>
          </a:p>
          <a:p>
            <a:pPr marL="355600" marR="5080">
              <a:lnSpc>
                <a:spcPct val="100000"/>
              </a:lnSpc>
            </a:pP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with </a:t>
            </a:r>
            <a:r>
              <a:rPr sz="2600" b="1" u="heavy" dirty="0">
                <a:solidFill>
                  <a:srgbClr val="FFFFFF"/>
                </a:solidFill>
                <a:latin typeface="Arial"/>
                <a:cs typeface="Arial"/>
              </a:rPr>
              <a:t>an unfavorable cardio-metabolic </a:t>
            </a:r>
            <a:r>
              <a:rPr sz="2600" b="1" u="heavy" spc="-5" dirty="0">
                <a:solidFill>
                  <a:srgbClr val="FFFFFF"/>
                </a:solidFill>
                <a:latin typeface="Arial"/>
                <a:cs typeface="Arial"/>
              </a:rPr>
              <a:t>risk</a:t>
            </a:r>
            <a:r>
              <a:rPr sz="2600" b="1" u="heavy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profile  including biochemical signs of NAFLD and  hyperuricemia</a:t>
            </a:r>
            <a:endParaRPr sz="2600">
              <a:latin typeface="Arial"/>
              <a:cs typeface="Arial"/>
            </a:endParaRPr>
          </a:p>
          <a:p>
            <a:pPr marL="355600" marR="721995" indent="-342900" algn="just">
              <a:lnSpc>
                <a:spcPct val="100000"/>
              </a:lnSpc>
              <a:spcBef>
                <a:spcPts val="620"/>
              </a:spcBef>
              <a:buClr>
                <a:srgbClr val="00FF00"/>
              </a:buClr>
              <a:buSzPct val="75000"/>
              <a:buFont typeface="Wingdings"/>
              <a:buChar char=""/>
              <a:tabLst>
                <a:tab pos="355600" algn="l"/>
              </a:tabLst>
            </a:pP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EAT is a better predictor than WC, </a:t>
            </a:r>
            <a:r>
              <a:rPr sz="2600" b="1" spc="5" dirty="0">
                <a:solidFill>
                  <a:srgbClr val="FFFFFF"/>
                </a:solidFill>
                <a:latin typeface="Arial"/>
                <a:cs typeface="Arial"/>
              </a:rPr>
              <a:t>however,  </a:t>
            </a:r>
            <a:r>
              <a:rPr sz="2600" b="1" u="heavy" dirty="0">
                <a:solidFill>
                  <a:srgbClr val="FFFFFF"/>
                </a:solidFill>
                <a:latin typeface="Arial"/>
                <a:cs typeface="Arial"/>
              </a:rPr>
              <a:t>BMI and EAT have a similar predictive</a:t>
            </a:r>
            <a:r>
              <a:rPr sz="2600" b="1" u="heavy" spc="-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u="heavy" dirty="0">
                <a:solidFill>
                  <a:srgbClr val="FFFFFF"/>
                </a:solidFill>
                <a:latin typeface="Arial"/>
                <a:cs typeface="Arial"/>
              </a:rPr>
              <a:t>value 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for assessment of metabolic</a:t>
            </a:r>
            <a:r>
              <a:rPr sz="2600" b="1" spc="-7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b="1" dirty="0">
                <a:solidFill>
                  <a:srgbClr val="FFFFFF"/>
                </a:solidFill>
                <a:latin typeface="Arial"/>
                <a:cs typeface="Arial"/>
              </a:rPr>
              <a:t>impairment</a:t>
            </a:r>
            <a:endParaRPr sz="2600">
              <a:latin typeface="Arial"/>
              <a:cs typeface="Arial"/>
            </a:endParaRPr>
          </a:p>
          <a:p>
            <a:pPr marL="355600" marR="111125" indent="-342900">
              <a:lnSpc>
                <a:spcPct val="100000"/>
              </a:lnSpc>
              <a:spcBef>
                <a:spcPts val="625"/>
              </a:spcBef>
              <a:buClr>
                <a:srgbClr val="00FF00"/>
              </a:buClr>
              <a:buSzPct val="75000"/>
              <a:buFont typeface="Wingdings"/>
              <a:buChar char=""/>
              <a:tabLst>
                <a:tab pos="355600" algn="l"/>
              </a:tabLst>
            </a:pP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It is not clear whether the extent of visceral</a:t>
            </a:r>
            <a:r>
              <a:rPr sz="26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adipose  tissue is also predictive for </a:t>
            </a:r>
            <a:r>
              <a:rPr sz="2600" spc="-10" dirty="0">
                <a:solidFill>
                  <a:srgbClr val="FFFFFF"/>
                </a:solidFill>
                <a:latin typeface="Arial"/>
                <a:cs typeface="Arial"/>
              </a:rPr>
              <a:t>IR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in pediatric</a:t>
            </a:r>
            <a:r>
              <a:rPr sz="2600" spc="-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600" dirty="0">
                <a:solidFill>
                  <a:srgbClr val="FFFFFF"/>
                </a:solidFill>
                <a:latin typeface="Arial"/>
                <a:cs typeface="Arial"/>
              </a:rPr>
              <a:t>patients</a:t>
            </a:r>
            <a:endParaRPr sz="2600">
              <a:latin typeface="Arial"/>
              <a:cs typeface="Arial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134112" y="143254"/>
            <a:ext cx="8732520" cy="6644640"/>
          </a:xfrm>
          <a:prstGeom prst="rect">
            <a:avLst/>
          </a:prstGeom>
          <a:blipFill>
            <a:blip r:embed="rId3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37743" y="246888"/>
            <a:ext cx="8525256" cy="6437375"/>
          </a:xfrm>
          <a:prstGeom prst="rect">
            <a:avLst/>
          </a:prstGeom>
          <a:blipFill>
            <a:blip r:embed="rId3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9525" y="4762"/>
            <a:ext cx="9134475" cy="685323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281940" y="4620767"/>
            <a:ext cx="758951" cy="5455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582168" y="4584191"/>
            <a:ext cx="4884420" cy="58216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4991100" y="4584191"/>
            <a:ext cx="574548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5090159" y="4584191"/>
            <a:ext cx="4015740" cy="58216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65175" y="5010911"/>
            <a:ext cx="7016496" cy="58216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6806183" y="5010911"/>
            <a:ext cx="574548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81940" y="5474208"/>
            <a:ext cx="758951" cy="54559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82168" y="5437632"/>
            <a:ext cx="573024" cy="58216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679704" y="5437632"/>
            <a:ext cx="5058156" cy="582168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262371" y="5437632"/>
            <a:ext cx="580644" cy="582168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367528" y="5437632"/>
            <a:ext cx="3640835" cy="582168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65175" y="5864352"/>
            <a:ext cx="2689860" cy="582168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479548" y="5864352"/>
            <a:ext cx="594360" cy="582168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598420" y="5864352"/>
            <a:ext cx="6028944" cy="582168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151876" y="5864352"/>
            <a:ext cx="574548" cy="58216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74065" y="4690364"/>
            <a:ext cx="8291830" cy="1716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800" spc="-5" dirty="0">
                <a:solidFill>
                  <a:srgbClr val="FFFFFF"/>
                </a:solidFill>
                <a:latin typeface="Wingdings"/>
                <a:cs typeface="Wingdings"/>
              </a:rPr>
              <a:t>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Further standardization of the methodology</a:t>
            </a:r>
            <a:r>
              <a:rPr sz="2800" b="1" spc="1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for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echocardiographic assessment of</a:t>
            </a:r>
            <a:r>
              <a:rPr sz="2800" b="1" spc="7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75" dirty="0">
                <a:solidFill>
                  <a:srgbClr val="FFFFFF"/>
                </a:solidFill>
                <a:latin typeface="Arial"/>
                <a:cs typeface="Arial"/>
              </a:rPr>
              <a:t>EAT</a:t>
            </a:r>
            <a:endParaRPr sz="2800">
              <a:latin typeface="Arial"/>
              <a:cs typeface="Arial"/>
            </a:endParaRPr>
          </a:p>
          <a:p>
            <a:pPr marL="426720" indent="-414020">
              <a:lnSpc>
                <a:spcPct val="100000"/>
              </a:lnSpc>
              <a:buFont typeface="Wingdings"/>
              <a:buChar char=""/>
              <a:tabLst>
                <a:tab pos="427355" algn="l"/>
              </a:tabLst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Establish normal values by age and gender</a:t>
            </a:r>
            <a:r>
              <a:rPr sz="2800" b="1" spc="1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to</a:t>
            </a:r>
            <a:endParaRPr sz="2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detect cardio-metabolic </a:t>
            </a:r>
            <a:r>
              <a:rPr sz="2800" b="1" dirty="0">
                <a:solidFill>
                  <a:srgbClr val="FFFFFF"/>
                </a:solidFill>
                <a:latin typeface="Arial"/>
                <a:cs typeface="Arial"/>
              </a:rPr>
              <a:t>risk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in early</a:t>
            </a:r>
            <a:r>
              <a:rPr sz="2800" b="1" spc="8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Arial"/>
                <a:cs typeface="Arial"/>
              </a:rPr>
              <a:t>adulthood</a:t>
            </a:r>
            <a:endParaRPr sz="28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1796795" y="345947"/>
            <a:ext cx="3244596" cy="897636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4309871" y="345947"/>
            <a:ext cx="886968" cy="89763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465320" y="345947"/>
            <a:ext cx="3156204" cy="897636"/>
          </a:xfrm>
          <a:prstGeom prst="rect">
            <a:avLst/>
          </a:prstGeom>
          <a:blipFill>
            <a:blip r:embed="rId1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890004" y="345947"/>
            <a:ext cx="1197863" cy="897636"/>
          </a:xfrm>
          <a:prstGeom prst="rect">
            <a:avLst/>
          </a:prstGeom>
          <a:blipFill>
            <a:blip r:embed="rId1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356347" y="345947"/>
            <a:ext cx="886968" cy="897636"/>
          </a:xfrm>
          <a:prstGeom prst="rect">
            <a:avLst/>
          </a:prstGeom>
          <a:blipFill>
            <a:blip r:embed="rId1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468249" rIns="0" bIns="0" rtlCol="0">
            <a:spAutoFit/>
          </a:bodyPr>
          <a:lstStyle/>
          <a:p>
            <a:pPr marL="1365250">
              <a:lnSpc>
                <a:spcPct val="100000"/>
              </a:lnSpc>
              <a:tabLst>
                <a:tab pos="4033520" algn="l"/>
              </a:tabLst>
            </a:pPr>
            <a:r>
              <a:rPr sz="4400" dirty="0">
                <a:solidFill>
                  <a:srgbClr val="000066"/>
                </a:solidFill>
              </a:rPr>
              <a:t>LARGER	STUDIES...</a:t>
            </a:r>
            <a:endParaRPr sz="440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868551" y="6069012"/>
            <a:ext cx="5407025" cy="523875"/>
          </a:xfrm>
          <a:prstGeom prst="rect">
            <a:avLst/>
          </a:prstGeom>
          <a:ln w="28575">
            <a:solidFill>
              <a:srgbClr val="000066"/>
            </a:solidFill>
          </a:ln>
        </p:spPr>
        <p:txBody>
          <a:bodyPr vert="horz" wrap="square" lIns="0" tIns="23495" rIns="0" bIns="0" rtlCol="0">
            <a:spAutoFit/>
          </a:bodyPr>
          <a:lstStyle/>
          <a:p>
            <a:pPr marL="104139">
              <a:lnSpc>
                <a:spcPct val="100000"/>
              </a:lnSpc>
              <a:spcBef>
                <a:spcPts val="185"/>
              </a:spcBef>
            </a:pPr>
            <a:r>
              <a:rPr sz="2800" b="1" spc="-5" dirty="0">
                <a:solidFill>
                  <a:srgbClr val="000066"/>
                </a:solidFill>
                <a:latin typeface="Arial"/>
                <a:cs typeface="Arial"/>
              </a:rPr>
              <a:t>KOSICE, </a:t>
            </a:r>
            <a:r>
              <a:rPr sz="2800" b="1" spc="-35" dirty="0">
                <a:solidFill>
                  <a:srgbClr val="000066"/>
                </a:solidFill>
                <a:latin typeface="Arial"/>
                <a:cs typeface="Arial"/>
              </a:rPr>
              <a:t>SLOVAKIA </a:t>
            </a:r>
            <a:r>
              <a:rPr sz="2800" b="1" spc="-5" dirty="0">
                <a:solidFill>
                  <a:srgbClr val="000066"/>
                </a:solidFill>
                <a:latin typeface="Arial"/>
                <a:cs typeface="Arial"/>
              </a:rPr>
              <a:t>-</a:t>
            </a:r>
            <a:r>
              <a:rPr sz="2800" b="1" spc="-100" dirty="0">
                <a:solidFill>
                  <a:srgbClr val="000066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00066"/>
                </a:solidFill>
                <a:latin typeface="Arial"/>
                <a:cs typeface="Arial"/>
              </a:rPr>
              <a:t>WINTER</a:t>
            </a:r>
            <a:endParaRPr sz="2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1434083" y="41148"/>
            <a:ext cx="1167384" cy="97840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1805939" y="41148"/>
            <a:ext cx="4628388" cy="978407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638800" y="41148"/>
            <a:ext cx="2115311" cy="97840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6958583" y="41148"/>
            <a:ext cx="969264" cy="97840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7132319" y="41148"/>
            <a:ext cx="964692" cy="978407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721864" y="918972"/>
            <a:ext cx="3366516" cy="978408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292852" y="918972"/>
            <a:ext cx="970788" cy="978408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468111" y="918972"/>
            <a:ext cx="998219" cy="978408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5670803" y="918972"/>
            <a:ext cx="966216" cy="9784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841491" y="918972"/>
            <a:ext cx="964691" cy="978408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319655" marR="5080" indent="-1288415">
              <a:lnSpc>
                <a:spcPct val="120000"/>
              </a:lnSpc>
            </a:pPr>
            <a:r>
              <a:rPr spc="-5" dirty="0"/>
              <a:t>Thank </a:t>
            </a:r>
            <a:r>
              <a:rPr dirty="0"/>
              <a:t>you </a:t>
            </a:r>
            <a:r>
              <a:rPr spc="-5" dirty="0"/>
              <a:t>for </a:t>
            </a:r>
            <a:r>
              <a:rPr spc="-10" dirty="0"/>
              <a:t>your  </a:t>
            </a:r>
            <a:r>
              <a:rPr spc="-5" dirty="0"/>
              <a:t>attention</a:t>
            </a:r>
            <a:r>
              <a:rPr spc="-35" dirty="0"/>
              <a:t> 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1786</Words>
  <Application>Microsoft Office PowerPoint</Application>
  <PresentationFormat>On-screen Show (4:3)</PresentationFormat>
  <Paragraphs>424</Paragraphs>
  <Slides>27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Epicardial adipose tissue in children is  associated with an unfavorable  cardiometabolic risk profile, but is not a  stronger indicator than BMI</vt:lpstr>
      <vt:lpstr>THE GLOBAL  OBESITY THREAT</vt:lpstr>
      <vt:lpstr>ANDROID TYPE OF OBESITY</vt:lpstr>
      <vt:lpstr>ASSESSMENT OF OBESITY</vt:lpstr>
      <vt:lpstr>ASSESSMENT OF OBESITY</vt:lpstr>
      <vt:lpstr>EPICARDIAL ADIPOSE TISSUE</vt:lpstr>
      <vt:lpstr>EAT THICKNESS</vt:lpstr>
      <vt:lpstr>EAT, WC, BMI correlations</vt:lpstr>
      <vt:lpstr>EAT and MS  and IR and  NAFLD</vt:lpstr>
      <vt:lpstr>NONALCOHOLIC FATTY  LIVER DISEASE  (NAFLD)</vt:lpstr>
      <vt:lpstr>URIC ACID (UA)</vt:lpstr>
      <vt:lpstr>OUR STUDY</vt:lpstr>
      <vt:lpstr>AIM OF OUR  STUDY</vt:lpstr>
      <vt:lpstr>STUDY  GROUPS  AND  METHODS</vt:lpstr>
      <vt:lpstr>PowerPoint Presentation</vt:lpstr>
      <vt:lpstr>The anthropometric and clinical  characteristics of the study and control  group</vt:lpstr>
      <vt:lpstr>The biochemical characteristics of the  study and control group</vt:lpstr>
      <vt:lpstr>EPICARDIAL ADIPOSE TISSUE  (EAT) THICKNESS mean value</vt:lpstr>
      <vt:lpstr>EAT correlations with clinical and biochemical parameters</vt:lpstr>
      <vt:lpstr>NEW FINDINGS  OF CURRENT  STUDY I.</vt:lpstr>
      <vt:lpstr>NEW FINDINGS  OF CURRENT  STUDY II.</vt:lpstr>
      <vt:lpstr>Multiple regression analysis of some metabolic variables</vt:lpstr>
      <vt:lpstr>EAT AND MS a IR</vt:lpstr>
      <vt:lpstr>Indicators of obesity and metabolic risk</vt:lpstr>
      <vt:lpstr>IN CONCLUSION...</vt:lpstr>
      <vt:lpstr>LARGER STUDIES...</vt:lpstr>
      <vt:lpstr>Thank you for your  attention 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Snímka 1</dc:title>
  <dc:creator>Ingrid</dc:creator>
  <cp:lastModifiedBy>Shivani Sharma</cp:lastModifiedBy>
  <cp:revision>1</cp:revision>
  <dcterms:created xsi:type="dcterms:W3CDTF">2015-10-24T08:42:01Z</dcterms:created>
  <dcterms:modified xsi:type="dcterms:W3CDTF">2015-10-24T07:43:25Z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2015-09-02T00:00:00Z</vt:filetime>
  </property>
  <property fmtid="{D5CDD505-2E9C-101B-9397-08002B2CF9AE}" pid="3" name="Creator">
    <vt:lpwstr>Microsoft® Office PowerPoint® 2007</vt:lpwstr>
  </property>
  <property fmtid="{D5CDD505-2E9C-101B-9397-08002B2CF9AE}" pid="4" name="LastSaved">
    <vt:filetime>2015-10-24T00:00:00Z</vt:filetime>
  </property>
</Properties>
</file>