
<file path=[Content_Types].xml><?xml version="1.0" encoding="utf-8"?>
<Types xmlns="http://schemas.openxmlformats.org/package/2006/content-types">
  <Default Extension="rels" ContentType="application/vnd.openxmlformats-package.relationships+xml"/>
  <Default Extension="jpg" ContentType="image/jpeg"/>
  <Default Extension="xml" ContentType="application/xml"/>
  <Default Extension="jpeg" ContentType="image/jpeg"/>
  <Default Extension="png" ContentType="image/png"/>
  <Default Extension="tiff" ContentType="image/tiff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3" r:id="rId9"/>
    <p:sldId id="263" r:id="rId10"/>
    <p:sldId id="264" r:id="rId11"/>
    <p:sldId id="265" r:id="rId12"/>
    <p:sldId id="266" r:id="rId13"/>
    <p:sldId id="267" r:id="rId14"/>
    <p:sldId id="275" r:id="rId15"/>
    <p:sldId id="269" r:id="rId16"/>
    <p:sldId id="270" r:id="rId17"/>
    <p:sldId id="271" r:id="rId18"/>
    <p:sldId id="272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-1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presProps" Target="presProps.xml"/><Relationship Id="rId4" Type="http://schemas.openxmlformats.org/officeDocument/2006/relationships/slide" Target="slides/slide3.xml"/><Relationship Id="rId26" Type="http://schemas.openxmlformats.org/officeDocument/2006/relationships/tableStyles" Target="tableStyles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printerSettings" Target="printerSettings/printerSettings1.bin"/><Relationship Id="rId21" Type="http://schemas.openxmlformats.org/officeDocument/2006/relationships/notesMaster" Target="notesMasters/notes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86E18-7622-284E-BCB2-9D090AC8843B}" type="datetimeFigureOut">
              <a:rPr lang="en-US" smtClean="0"/>
              <a:t>5/7/16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02A894-5067-FA4F-AF6D-1E6679F0E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86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02A894-5067-FA4F-AF6D-1E6679F0E0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58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PT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May 7, 2016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pt-P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May 7, 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role of chemotherapy in Borderline ovarian tumors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874609"/>
            <a:ext cx="3309803" cy="126062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Ines Vasconcelos, MD/PhD</a:t>
            </a:r>
          </a:p>
          <a:p>
            <a:endParaRPr lang="en-US" dirty="0"/>
          </a:p>
          <a:p>
            <a:r>
              <a:rPr lang="en-US" dirty="0" smtClean="0"/>
              <a:t>Oncology Center </a:t>
            </a:r>
            <a:r>
              <a:rPr lang="en-US" dirty="0" err="1" smtClean="0"/>
              <a:t>Kurfurstendamm</a:t>
            </a:r>
            <a:r>
              <a:rPr lang="en-US" dirty="0" smtClean="0"/>
              <a:t>, Berlin - 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790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Borderline Ovarian Tumors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Serous/Mucinous/</a:t>
            </a:r>
            <a:r>
              <a:rPr lang="en-US" dirty="0" err="1"/>
              <a:t>Endometrioid</a:t>
            </a:r>
            <a:r>
              <a:rPr lang="en-US" dirty="0"/>
              <a:t>/</a:t>
            </a:r>
            <a:r>
              <a:rPr lang="en-US" dirty="0" smtClean="0"/>
              <a:t>Clear </a:t>
            </a:r>
            <a:r>
              <a:rPr lang="en-US" dirty="0"/>
              <a:t>Cell</a:t>
            </a:r>
            <a:r>
              <a:rPr lang="en-US" dirty="0" smtClean="0"/>
              <a:t>…</a:t>
            </a:r>
          </a:p>
          <a:p>
            <a:endParaRPr lang="en-US" dirty="0"/>
          </a:p>
          <a:p>
            <a:r>
              <a:rPr lang="en-US" dirty="0"/>
              <a:t>Mitotic </a:t>
            </a:r>
            <a:r>
              <a:rPr lang="en-US" dirty="0" smtClean="0"/>
              <a:t>Activity</a:t>
            </a:r>
          </a:p>
          <a:p>
            <a:r>
              <a:rPr lang="en-US" dirty="0" smtClean="0"/>
              <a:t>Epithelial Hyperplasia</a:t>
            </a:r>
          </a:p>
          <a:p>
            <a:r>
              <a:rPr lang="en-US" dirty="0" smtClean="0"/>
              <a:t>Nuclear </a:t>
            </a:r>
            <a:r>
              <a:rPr lang="en-US" dirty="0" err="1" smtClean="0"/>
              <a:t>Atypia</a:t>
            </a:r>
            <a:endParaRPr lang="en-US" dirty="0" smtClean="0"/>
          </a:p>
          <a:p>
            <a:r>
              <a:rPr lang="en-US" u="sng" dirty="0" smtClean="0"/>
              <a:t>NO destructive stromal invasion</a:t>
            </a:r>
          </a:p>
          <a:p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4265706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Serous 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Frequency: 90% of BOT</a:t>
            </a:r>
          </a:p>
          <a:p>
            <a:r>
              <a:rPr lang="en-US" dirty="0" smtClean="0"/>
              <a:t>Age: 40 years old</a:t>
            </a:r>
          </a:p>
          <a:p>
            <a:r>
              <a:rPr lang="en-US" dirty="0" smtClean="0"/>
              <a:t>Stage I: 65 – 70 %</a:t>
            </a:r>
          </a:p>
          <a:p>
            <a:r>
              <a:rPr lang="en-US" dirty="0" smtClean="0"/>
              <a:t>Bilateral: 30 – 40%</a:t>
            </a:r>
          </a:p>
          <a:p>
            <a:r>
              <a:rPr lang="en-US" dirty="0" err="1" smtClean="0"/>
              <a:t>Exophytic</a:t>
            </a:r>
            <a:r>
              <a:rPr lang="en-US" dirty="0"/>
              <a:t> </a:t>
            </a:r>
            <a:r>
              <a:rPr lang="en-US" dirty="0" smtClean="0"/>
              <a:t>component: 35%</a:t>
            </a:r>
          </a:p>
          <a:p>
            <a:endParaRPr lang="en-US" dirty="0" smtClean="0"/>
          </a:p>
          <a:p>
            <a:r>
              <a:rPr lang="en-US" dirty="0" smtClean="0"/>
              <a:t>Diagnosis:</a:t>
            </a:r>
          </a:p>
          <a:p>
            <a:pPr lvl="1"/>
            <a:r>
              <a:rPr lang="en-US" dirty="0" smtClean="0"/>
              <a:t>Branching papillae, nuclear </a:t>
            </a:r>
            <a:r>
              <a:rPr lang="en-US" dirty="0" err="1" smtClean="0"/>
              <a:t>atypia</a:t>
            </a:r>
            <a:r>
              <a:rPr lang="en-US" dirty="0" smtClean="0"/>
              <a:t>, NO stromal invasion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719154" y="6167989"/>
            <a:ext cx="49243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Vasconcelos I, </a:t>
            </a:r>
            <a:r>
              <a:rPr lang="en-US" sz="900" dirty="0" err="1"/>
              <a:t>Darb-Esfahani</a:t>
            </a:r>
            <a:r>
              <a:rPr lang="en-US" sz="900" dirty="0"/>
              <a:t> S, </a:t>
            </a:r>
            <a:r>
              <a:rPr lang="en-US" sz="900" dirty="0" err="1"/>
              <a:t>Sehouli</a:t>
            </a:r>
            <a:r>
              <a:rPr lang="en-US" sz="900" dirty="0"/>
              <a:t> J. </a:t>
            </a:r>
            <a:r>
              <a:rPr lang="en-US" sz="900" dirty="0" smtClean="0"/>
              <a:t>BJOG </a:t>
            </a:r>
            <a:r>
              <a:rPr lang="en-US" sz="900" dirty="0"/>
              <a:t>2015; DOI: 10.1111/1471-0528.13840.</a:t>
            </a:r>
          </a:p>
        </p:txBody>
      </p:sp>
    </p:spTree>
    <p:extLst>
      <p:ext uri="{BB962C8B-B14F-4D97-AF65-F5344CB8AC3E}">
        <p14:creationId xmlns:p14="http://schemas.microsoft.com/office/powerpoint/2010/main" val="3099239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Diagnostic Problems: Small Risk Factors and Large Risk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Micropapillary</a:t>
            </a:r>
            <a:r>
              <a:rPr lang="en-US" dirty="0" smtClean="0"/>
              <a:t> Pattern: 25% (Lethal Recurrence: 16%)</a:t>
            </a:r>
          </a:p>
          <a:p>
            <a:r>
              <a:rPr lang="en-US" dirty="0" err="1" smtClean="0"/>
              <a:t>Microinvasion</a:t>
            </a:r>
            <a:r>
              <a:rPr lang="en-US" dirty="0" smtClean="0"/>
              <a:t>: 22% (Lethal Recurrence 10%)</a:t>
            </a:r>
          </a:p>
          <a:p>
            <a:pPr lvl="1"/>
            <a:r>
              <a:rPr lang="en-US" dirty="0" smtClean="0"/>
              <a:t>BRAF mutated, Senescent cells (p16, p21, low Ki67)</a:t>
            </a:r>
          </a:p>
          <a:p>
            <a:r>
              <a:rPr lang="en-US" dirty="0" smtClean="0"/>
              <a:t>Peritoneal implants: </a:t>
            </a:r>
          </a:p>
          <a:p>
            <a:pPr lvl="1"/>
            <a:r>
              <a:rPr lang="en-US" dirty="0" smtClean="0"/>
              <a:t>Non-invasive – 34% (Lethal recurrence: 16%)</a:t>
            </a:r>
          </a:p>
          <a:p>
            <a:pPr lvl="1"/>
            <a:r>
              <a:rPr lang="en-US" dirty="0" smtClean="0"/>
              <a:t>Invasive – 7% (Lethal recurrence: 35%)</a:t>
            </a:r>
          </a:p>
          <a:p>
            <a:pPr marL="6858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739533" y="570653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sz="900" dirty="0" smtClean="0"/>
          </a:p>
          <a:p>
            <a:r>
              <a:rPr lang="en-US" sz="900" dirty="0" err="1" smtClean="0"/>
              <a:t>Maniar</a:t>
            </a:r>
            <a:r>
              <a:rPr lang="en-US" sz="900" dirty="0" smtClean="0"/>
              <a:t> et al. Am J </a:t>
            </a:r>
            <a:r>
              <a:rPr lang="en-US" sz="900" dirty="0" err="1" smtClean="0"/>
              <a:t>Surg</a:t>
            </a:r>
            <a:r>
              <a:rPr lang="en-US" sz="900" dirty="0" smtClean="0"/>
              <a:t> </a:t>
            </a:r>
            <a:r>
              <a:rPr lang="en-US" sz="900" dirty="0" err="1" smtClean="0"/>
              <a:t>Pathol</a:t>
            </a:r>
            <a:r>
              <a:rPr lang="en-US" sz="900" dirty="0" smtClean="0"/>
              <a:t>. 2014;38(6):473-755</a:t>
            </a:r>
          </a:p>
          <a:p>
            <a:r>
              <a:rPr lang="en-US" sz="900" dirty="0" err="1" smtClean="0"/>
              <a:t>Zeppernick</a:t>
            </a:r>
            <a:r>
              <a:rPr lang="en-US" sz="900" dirty="0" smtClean="0"/>
              <a:t> F et al. Am J </a:t>
            </a:r>
            <a:r>
              <a:rPr lang="en-US" sz="900" dirty="0" err="1" smtClean="0"/>
              <a:t>Surg</a:t>
            </a:r>
            <a:r>
              <a:rPr lang="en-US" sz="900" dirty="0" smtClean="0"/>
              <a:t> </a:t>
            </a:r>
            <a:r>
              <a:rPr lang="en-US" sz="900" dirty="0" err="1" smtClean="0"/>
              <a:t>Pathol</a:t>
            </a:r>
            <a:r>
              <a:rPr lang="en-US" sz="900" dirty="0" smtClean="0"/>
              <a:t>. 2014;38(12</a:t>
            </a:r>
            <a:r>
              <a:rPr lang="en-US" sz="900" dirty="0" smtClean="0">
                <a:sym typeface="Wingdings"/>
              </a:rPr>
              <a:t>:1603-1622</a:t>
            </a:r>
          </a:p>
          <a:p>
            <a:r>
              <a:rPr lang="en-US" sz="900" dirty="0" smtClean="0"/>
              <a:t>Vasconcelos I et al. </a:t>
            </a:r>
            <a:r>
              <a:rPr lang="en-US" sz="900" dirty="0"/>
              <a:t>BJOG 2015; DOI: 10.1111/1471-0528.13840.</a:t>
            </a:r>
          </a:p>
        </p:txBody>
      </p:sp>
    </p:spTree>
    <p:extLst>
      <p:ext uri="{BB962C8B-B14F-4D97-AF65-F5344CB8AC3E}">
        <p14:creationId xmlns:p14="http://schemas.microsoft.com/office/powerpoint/2010/main" val="3137309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Non-invasive </a:t>
            </a:r>
            <a:br>
              <a:rPr lang="en-US" dirty="0" smtClean="0"/>
            </a:br>
            <a:r>
              <a:rPr lang="en-US" dirty="0" smtClean="0"/>
              <a:t>implants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79579"/>
            <a:ext cx="6777317" cy="369368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Incidence: 35%</a:t>
            </a:r>
          </a:p>
          <a:p>
            <a:r>
              <a:rPr lang="en-US" dirty="0" smtClean="0"/>
              <a:t>Metastatic: clonal</a:t>
            </a:r>
          </a:p>
          <a:p>
            <a:r>
              <a:rPr lang="en-US" dirty="0" smtClean="0"/>
              <a:t>Lethal Recurrence Rate: 16%</a:t>
            </a:r>
          </a:p>
          <a:p>
            <a:r>
              <a:rPr lang="en-US" dirty="0" smtClean="0"/>
              <a:t>Chemotherapy: CR rates for patients with macroscopic residual disease 5 - 40%</a:t>
            </a:r>
          </a:p>
          <a:p>
            <a:r>
              <a:rPr lang="en-US" dirty="0" smtClean="0"/>
              <a:t>Meta-analysis of 13 studies OR </a:t>
            </a:r>
            <a:r>
              <a:rPr lang="en-US" dirty="0"/>
              <a:t>= 7.44; 95% CI: 3.39–16.32; p &lt; </a:t>
            </a:r>
            <a:r>
              <a:rPr lang="en-US" dirty="0" smtClean="0"/>
              <a:t>0.0005 favoring surgical treatment only</a:t>
            </a:r>
          </a:p>
          <a:p>
            <a:r>
              <a:rPr lang="en-US" dirty="0" smtClean="0"/>
              <a:t>Chemotherapy WORST than surgery </a:t>
            </a:r>
          </a:p>
        </p:txBody>
      </p:sp>
      <p:pic>
        <p:nvPicPr>
          <p:cNvPr id="6" name="Picture 5" descr="impl.noninv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704" y="686068"/>
            <a:ext cx="3607612" cy="232182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7335" y="6134299"/>
            <a:ext cx="47190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Vasconcelos et al. EJOGRB 2014; </a:t>
            </a:r>
            <a:r>
              <a:rPr lang="en-US" sz="900" dirty="0" err="1" smtClean="0"/>
              <a:t>Sieben</a:t>
            </a:r>
            <a:r>
              <a:rPr lang="en-US" sz="900" dirty="0" smtClean="0"/>
              <a:t> et al. J </a:t>
            </a:r>
            <a:r>
              <a:rPr lang="en-US" sz="900" dirty="0" err="1" smtClean="0"/>
              <a:t>Pathol</a:t>
            </a:r>
            <a:r>
              <a:rPr lang="en-US" sz="900" dirty="0" smtClean="0"/>
              <a:t>, 2006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6966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Invasive Implants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Rare (7%)</a:t>
            </a:r>
          </a:p>
          <a:p>
            <a:r>
              <a:rPr lang="en-US" dirty="0" smtClean="0"/>
              <a:t>Fatal (Lethal recurrence rate: 35 – 45% (Short follow-up times !!!)</a:t>
            </a:r>
          </a:p>
          <a:p>
            <a:r>
              <a:rPr lang="en-US" dirty="0" smtClean="0"/>
              <a:t>Invasive implants represent superficial and small foci of peritoneal low grade serous carcinoma</a:t>
            </a:r>
          </a:p>
          <a:p>
            <a:r>
              <a:rPr lang="en-US" dirty="0" smtClean="0"/>
              <a:t>Chemotherapy vs. Surgery Only: Meta-analysis of 6 studies: no dif. OR, p=0.086 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51943" y="6258694"/>
            <a:ext cx="35377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/>
              <a:t>Vasconcelos et al. The Oncologist 2015</a:t>
            </a:r>
            <a:endParaRPr lang="en-US" sz="900" dirty="0"/>
          </a:p>
        </p:txBody>
      </p:sp>
      <p:pic>
        <p:nvPicPr>
          <p:cNvPr id="5" name="Picture 4" descr="Snapshot 2016-04-10 01-17-2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405" y="729539"/>
            <a:ext cx="3055383" cy="159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Invasive implants and Chemotherapy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4176665"/>
              </p:ext>
            </p:extLst>
          </p:nvPr>
        </p:nvGraphicFramePr>
        <p:xfrm>
          <a:off x="545506" y="2533487"/>
          <a:ext cx="8072047" cy="3779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580"/>
                <a:gridCol w="1805443"/>
                <a:gridCol w="2018012"/>
                <a:gridCol w="2018012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Study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with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inv.imp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FU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Surgical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Tx</a:t>
                      </a:r>
                      <a:endParaRPr lang="en-US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Recurrence Rates (%)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Adjuvant </a:t>
                      </a:r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Tx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Recurrence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Rates (%)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Bell et al.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</a:t>
                      </a:r>
                    </a:p>
                    <a:p>
                      <a:r>
                        <a:rPr lang="en-US" dirty="0" smtClean="0"/>
                        <a:t>53 months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48.4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Gesherson</a:t>
                      </a:r>
                      <a:r>
                        <a:rPr lang="en-US" dirty="0" smtClean="0"/>
                        <a:t> et al.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</a:t>
                      </a:r>
                    </a:p>
                    <a:p>
                      <a:r>
                        <a:rPr lang="en-US" dirty="0" smtClean="0"/>
                        <a:t>111</a:t>
                      </a:r>
                      <a:r>
                        <a:rPr lang="en-US" baseline="0" dirty="0" smtClean="0"/>
                        <a:t> months</a:t>
                      </a:r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“patients who received postoperative platinum-based chemotherapy had</a:t>
                      </a:r>
                    </a:p>
                    <a:p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significantly worse progression-free survival than all other </a:t>
                      </a:r>
                      <a:r>
                        <a:rPr lang="fr-FR" sz="14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patients. » 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Leary et al.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</a:t>
                      </a:r>
                    </a:p>
                    <a:p>
                      <a:r>
                        <a:rPr lang="en-US" dirty="0" smtClean="0"/>
                        <a:t>65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 (N=0)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36.1%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Vasconcelos</a:t>
                      </a:r>
                      <a:r>
                        <a:rPr lang="en-US" baseline="0" dirty="0" smtClean="0"/>
                        <a:t> et al.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148</a:t>
                      </a:r>
                      <a:r>
                        <a:rPr lang="en-US" baseline="0" dirty="0" smtClean="0"/>
                        <a:t> (meta)</a:t>
                      </a:r>
                    </a:p>
                    <a:p>
                      <a:r>
                        <a:rPr lang="en-US" dirty="0" smtClean="0"/>
                        <a:t>64-122 months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44.3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1175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37" y="400580"/>
            <a:ext cx="7024744" cy="1143000"/>
          </a:xfrm>
        </p:spPr>
        <p:txBody>
          <a:bodyPr>
            <a:noAutofit/>
          </a:bodyPr>
          <a:lstStyle/>
          <a:p>
            <a:r>
              <a:rPr lang="en-US" sz="1800" dirty="0" smtClean="0"/>
              <a:t>Clinical Case</a:t>
            </a:r>
            <a:br>
              <a:rPr lang="en-US" sz="1800" dirty="0" smtClean="0"/>
            </a:br>
            <a:r>
              <a:rPr lang="en-US" sz="1800" dirty="0" smtClean="0"/>
              <a:t>61 year-old woman with abdominal distention, massive </a:t>
            </a:r>
            <a:r>
              <a:rPr lang="en-US" sz="1800" dirty="0"/>
              <a:t>ascites and bilateral ovarian masses, </a:t>
            </a:r>
            <a:r>
              <a:rPr lang="en-US" sz="1800" dirty="0" smtClean="0"/>
              <a:t>CA125: </a:t>
            </a:r>
            <a:r>
              <a:rPr lang="en-US" sz="1800" dirty="0"/>
              <a:t>319 U/L 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430" y="5998243"/>
            <a:ext cx="1524569" cy="881093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014" y="6499428"/>
            <a:ext cx="35433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Courtesy of: Dr. Antonio González Martín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5400000">
            <a:off x="4156715" y="1683226"/>
            <a:ext cx="632735" cy="484388"/>
          </a:xfrm>
          <a:prstGeom prst="rightArrow">
            <a:avLst>
              <a:gd name="adj1" fmla="val 50000"/>
              <a:gd name="adj2" fmla="val 5151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9771" y="2169854"/>
            <a:ext cx="834841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08.2004 </a:t>
            </a:r>
            <a:r>
              <a:rPr lang="en-US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</a:t>
            </a:r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Secondary</a:t>
            </a:r>
            <a:r>
              <a:rPr lang="pt-PT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Cytoreductive</a:t>
            </a:r>
            <a:r>
              <a:rPr lang="pt-PT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Surgery</a:t>
            </a:r>
            <a:endParaRPr lang="pt-PT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1" y="1618533"/>
            <a:ext cx="3760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</a:t>
            </a:r>
            <a:r>
              <a:rPr lang="en-US" sz="1200" dirty="0" smtClean="0"/>
              <a:t>ulky </a:t>
            </a:r>
            <a:r>
              <a:rPr lang="en-US" sz="1200" dirty="0" err="1"/>
              <a:t>Omentum</a:t>
            </a:r>
            <a:r>
              <a:rPr lang="en-US" sz="1200" dirty="0"/>
              <a:t> major, bilateral ovarian tumors, pelvic peritoneal </a:t>
            </a:r>
            <a:r>
              <a:rPr lang="en-US" sz="1200" dirty="0" smtClean="0"/>
              <a:t>and mesenteric </a:t>
            </a:r>
            <a:r>
              <a:rPr lang="en-US" sz="1200" dirty="0"/>
              <a:t>implants and an infiltration of the anterior rectum of about 5 cm </a:t>
            </a:r>
            <a:endParaRPr lang="en-US" sz="1200" dirty="0" smtClean="0"/>
          </a:p>
        </p:txBody>
      </p:sp>
      <p:sp>
        <p:nvSpPr>
          <p:cNvPr id="11" name="Rectangle 10"/>
          <p:cNvSpPr/>
          <p:nvPr/>
        </p:nvSpPr>
        <p:spPr>
          <a:xfrm>
            <a:off x="225876" y="1224559"/>
            <a:ext cx="8348412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06.2004- </a:t>
            </a:r>
            <a:r>
              <a:rPr lang="pt-PT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serous</a:t>
            </a:r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BOT </a:t>
            </a:r>
            <a:r>
              <a:rPr lang="pt-PT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with</a:t>
            </a:r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invasive</a:t>
            </a:r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implants</a:t>
            </a:r>
            <a:endParaRPr lang="pt-PT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Right Arrow 11"/>
          <p:cNvSpPr/>
          <p:nvPr/>
        </p:nvSpPr>
        <p:spPr>
          <a:xfrm rot="5400000">
            <a:off x="4138022" y="2673676"/>
            <a:ext cx="546729" cy="360997"/>
          </a:xfrm>
          <a:prstGeom prst="rightArrow">
            <a:avLst>
              <a:gd name="adj1" fmla="val 50000"/>
              <a:gd name="adj2" fmla="val 5151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98430" y="2580434"/>
            <a:ext cx="436202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Final Report: ER+/PR- Inv. </a:t>
            </a:r>
            <a:r>
              <a:rPr lang="en-US" dirty="0" err="1" smtClean="0"/>
              <a:t>Impl</a:t>
            </a:r>
            <a:r>
              <a:rPr lang="en-US" dirty="0" smtClean="0"/>
              <a:t>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1071" y="2539186"/>
            <a:ext cx="373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Peritonectomy</a:t>
            </a:r>
            <a:r>
              <a:rPr lang="en-US" sz="1200" dirty="0"/>
              <a:t>, a total hysterectomy with anterior en-bloc rectal resection and implant removal in the diaphragm and mesenteric peritoneum, R0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8731" y="3141960"/>
            <a:ext cx="6870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03.2005 </a:t>
            </a:r>
            <a:r>
              <a:rPr lang="en-US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</a:t>
            </a:r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Increase</a:t>
            </a:r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CA125 (23 -&gt; 39) </a:t>
            </a:r>
            <a:endParaRPr lang="pt-PT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Right Arrow 15"/>
          <p:cNvSpPr/>
          <p:nvPr/>
        </p:nvSpPr>
        <p:spPr>
          <a:xfrm rot="5400000">
            <a:off x="4176395" y="3565784"/>
            <a:ext cx="472339" cy="363356"/>
          </a:xfrm>
          <a:prstGeom prst="rightArrow">
            <a:avLst>
              <a:gd name="adj1" fmla="val 50000"/>
              <a:gd name="adj2" fmla="val 5151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5030157" y="4203745"/>
            <a:ext cx="37078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L</a:t>
            </a:r>
            <a:r>
              <a:rPr lang="en-US" sz="1200" dirty="0" smtClean="0"/>
              <a:t>iver </a:t>
            </a:r>
            <a:r>
              <a:rPr lang="en-US" sz="1200" dirty="0"/>
              <a:t>lesions increased in size and number, as well as new lesions in the lesser gastric curvature, splenic </a:t>
            </a:r>
            <a:r>
              <a:rPr lang="en-US" sz="1200" dirty="0" err="1"/>
              <a:t>hilus</a:t>
            </a:r>
            <a:r>
              <a:rPr lang="en-US" sz="1200" dirty="0"/>
              <a:t> and descending colon </a:t>
            </a:r>
            <a:endParaRPr lang="en-US" sz="1200" dirty="0" smtClean="0"/>
          </a:p>
        </p:txBody>
      </p:sp>
      <p:sp>
        <p:nvSpPr>
          <p:cNvPr id="19" name="Rectangle 18"/>
          <p:cNvSpPr/>
          <p:nvPr/>
        </p:nvSpPr>
        <p:spPr>
          <a:xfrm>
            <a:off x="1182888" y="5718857"/>
            <a:ext cx="6870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Stable</a:t>
            </a:r>
            <a:r>
              <a:rPr lang="pt-PT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Disease</a:t>
            </a:r>
            <a:r>
              <a:rPr lang="pt-PT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03.2016 CA125: 9.0</a:t>
            </a:r>
            <a:endParaRPr lang="pt-PT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Donut 19"/>
          <p:cNvSpPr/>
          <p:nvPr/>
        </p:nvSpPr>
        <p:spPr>
          <a:xfrm>
            <a:off x="5921776" y="2887019"/>
            <a:ext cx="2423912" cy="430787"/>
          </a:xfrm>
          <a:prstGeom prst="donut">
            <a:avLst>
              <a:gd name="adj" fmla="val 847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15664" y="2944217"/>
            <a:ext cx="1877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Follow-up only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715277" y="1641017"/>
            <a:ext cx="2258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/>
              <a:t>Cytoreductive</a:t>
            </a:r>
            <a:r>
              <a:rPr lang="en-US" sz="1400" dirty="0" smtClean="0"/>
              <a:t> surgery, R1, Bilateral AE</a:t>
            </a:r>
          </a:p>
        </p:txBody>
      </p:sp>
      <p:sp>
        <p:nvSpPr>
          <p:cNvPr id="24" name="Donut 23"/>
          <p:cNvSpPr/>
          <p:nvPr/>
        </p:nvSpPr>
        <p:spPr>
          <a:xfrm>
            <a:off x="889000" y="3521966"/>
            <a:ext cx="2423912" cy="376777"/>
          </a:xfrm>
          <a:prstGeom prst="donut">
            <a:avLst>
              <a:gd name="adj" fmla="val 847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11488" y="3501387"/>
            <a:ext cx="1877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Tamoxifen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698430" y="3585466"/>
            <a:ext cx="43620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M</a:t>
            </a:r>
            <a:r>
              <a:rPr lang="en-US" sz="1200" dirty="0" smtClean="0"/>
              <a:t>assive </a:t>
            </a:r>
            <a:r>
              <a:rPr lang="en-US" sz="1200" dirty="0"/>
              <a:t>ascites and </a:t>
            </a:r>
            <a:r>
              <a:rPr lang="en-US" sz="1200" dirty="0" err="1"/>
              <a:t>tumoral</a:t>
            </a:r>
            <a:r>
              <a:rPr lang="en-US" sz="1200" dirty="0"/>
              <a:t> findings in the </a:t>
            </a:r>
            <a:r>
              <a:rPr lang="en-US" sz="1200" dirty="0" smtClean="0"/>
              <a:t>pelvis</a:t>
            </a:r>
            <a:endParaRPr lang="en-US" sz="1200" dirty="0"/>
          </a:p>
        </p:txBody>
      </p:sp>
      <p:sp>
        <p:nvSpPr>
          <p:cNvPr id="29" name="Rectangle 28"/>
          <p:cNvSpPr/>
          <p:nvPr/>
        </p:nvSpPr>
        <p:spPr>
          <a:xfrm>
            <a:off x="287071" y="3911837"/>
            <a:ext cx="90660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07.2006 </a:t>
            </a:r>
            <a:r>
              <a:rPr lang="en-US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</a:t>
            </a:r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Cytoreductive</a:t>
            </a:r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Surgery</a:t>
            </a:r>
            <a:r>
              <a:rPr lang="pt-PT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R1 </a:t>
            </a:r>
            <a:r>
              <a:rPr lang="pt-PT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pt-PT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liver peritoneum and </a:t>
            </a:r>
            <a:r>
              <a:rPr lang="en-US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mesenterium</a:t>
            </a: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pt-PT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0" name="Donut 29"/>
          <p:cNvSpPr/>
          <p:nvPr/>
        </p:nvSpPr>
        <p:spPr>
          <a:xfrm>
            <a:off x="863600" y="4242077"/>
            <a:ext cx="2423912" cy="376777"/>
          </a:xfrm>
          <a:prstGeom prst="donut">
            <a:avLst>
              <a:gd name="adj" fmla="val 847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86088" y="4221498"/>
            <a:ext cx="1877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Tamoxifen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299771" y="4716552"/>
            <a:ext cx="90660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08.2008 </a:t>
            </a:r>
            <a:r>
              <a:rPr lang="en-US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–</a:t>
            </a:r>
            <a:r>
              <a:rPr lang="pt-PT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Progressive</a:t>
            </a:r>
            <a:r>
              <a:rPr lang="pt-PT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disease</a:t>
            </a:r>
            <a:r>
              <a:rPr lang="pt-PT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pt-PT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Cytoreductive</a:t>
            </a:r>
            <a:r>
              <a:rPr lang="pt-PT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pt-PT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Surgery</a:t>
            </a:r>
            <a:r>
              <a:rPr lang="pt-PT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R1 </a:t>
            </a:r>
            <a:r>
              <a:rPr lang="pt-PT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</a:t>
            </a:r>
            <a:r>
              <a:rPr lang="pt-PT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spleen, liver surface and </a:t>
            </a:r>
            <a:r>
              <a:rPr lang="en-US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retroperitoneum</a:t>
            </a:r>
            <a:r>
              <a:rPr lang="en-US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pt-PT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3" name="Right Arrow 32"/>
          <p:cNvSpPr/>
          <p:nvPr/>
        </p:nvSpPr>
        <p:spPr>
          <a:xfrm rot="5400000">
            <a:off x="4199488" y="4332414"/>
            <a:ext cx="472339" cy="363356"/>
          </a:xfrm>
          <a:prstGeom prst="rightArrow">
            <a:avLst>
              <a:gd name="adj1" fmla="val 50000"/>
              <a:gd name="adj2" fmla="val 5151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Arrow 33"/>
          <p:cNvSpPr/>
          <p:nvPr/>
        </p:nvSpPr>
        <p:spPr>
          <a:xfrm rot="5400000">
            <a:off x="4199487" y="5397080"/>
            <a:ext cx="472339" cy="363356"/>
          </a:xfrm>
          <a:prstGeom prst="rightArrow">
            <a:avLst>
              <a:gd name="adj1" fmla="val 50000"/>
              <a:gd name="adj2" fmla="val 5151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nut 34"/>
          <p:cNvSpPr/>
          <p:nvPr/>
        </p:nvSpPr>
        <p:spPr>
          <a:xfrm>
            <a:off x="839988" y="5163544"/>
            <a:ext cx="2423912" cy="376777"/>
          </a:xfrm>
          <a:prstGeom prst="donut">
            <a:avLst>
              <a:gd name="adj" fmla="val 847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405469" y="5137134"/>
            <a:ext cx="1877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Anastrozol</a:t>
            </a:r>
            <a:endParaRPr lang="en-US" dirty="0"/>
          </a:p>
        </p:txBody>
      </p:sp>
      <p:sp>
        <p:nvSpPr>
          <p:cNvPr id="39" name="Donut 38"/>
          <p:cNvSpPr/>
          <p:nvPr/>
        </p:nvSpPr>
        <p:spPr>
          <a:xfrm>
            <a:off x="6074176" y="5191335"/>
            <a:ext cx="2423912" cy="430787"/>
          </a:xfrm>
          <a:prstGeom prst="donut">
            <a:avLst>
              <a:gd name="adj" fmla="val 847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51366" y="5169969"/>
            <a:ext cx="1877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93 months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4751820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1" grpId="0"/>
      <p:bldP spid="12" grpId="0" animBg="1"/>
      <p:bldP spid="13" grpId="0"/>
      <p:bldP spid="14" grpId="0"/>
      <p:bldP spid="15" grpId="0"/>
      <p:bldP spid="16" grpId="0" animBg="1"/>
      <p:bldP spid="18" grpId="0"/>
      <p:bldP spid="19" grpId="0"/>
      <p:bldP spid="20" grpId="0" animBg="1"/>
      <p:bldP spid="21" grpId="0"/>
      <p:bldP spid="23" grpId="0"/>
      <p:bldP spid="24" grpId="0" animBg="1"/>
      <p:bldP spid="25" grpId="0"/>
      <p:bldP spid="26" grpId="0"/>
      <p:bldP spid="29" grpId="0"/>
      <p:bldP spid="30" grpId="0" animBg="1"/>
      <p:bldP spid="31" grpId="0"/>
      <p:bldP spid="32" grpId="0"/>
      <p:bldP spid="33" grpId="0" animBg="1"/>
      <p:bldP spid="34" grpId="0" animBg="1"/>
      <p:bldP spid="35" grpId="0" animBg="1"/>
      <p:bldP spid="36" grpId="0"/>
      <p:bldP spid="39" grpId="0" animBg="1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Invasive implants and Chemotherapy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Because they represent </a:t>
            </a:r>
            <a:r>
              <a:rPr lang="en-US" dirty="0"/>
              <a:t>foci of peritoneal low grade serous </a:t>
            </a:r>
            <a:r>
              <a:rPr lang="en-US" dirty="0" smtClean="0"/>
              <a:t>carcinoma Yes? (Low grade CA is </a:t>
            </a:r>
            <a:r>
              <a:rPr lang="en-US" dirty="0" err="1" smtClean="0"/>
              <a:t>chemoresistant</a:t>
            </a:r>
            <a:r>
              <a:rPr lang="en-US" dirty="0" smtClean="0"/>
              <a:t>!)</a:t>
            </a:r>
          </a:p>
          <a:p>
            <a:r>
              <a:rPr lang="en-US" dirty="0" smtClean="0"/>
              <a:t>No data to support this</a:t>
            </a:r>
          </a:p>
          <a:p>
            <a:r>
              <a:rPr lang="en-US" dirty="0" smtClean="0"/>
              <a:t>Chemotherapy was repeatedly shown to have the SAME or WORST outcome</a:t>
            </a:r>
          </a:p>
          <a:p>
            <a:r>
              <a:rPr lang="en-US" dirty="0" smtClean="0"/>
              <a:t>Think outside the box? Maintenance Therapies? </a:t>
            </a:r>
            <a:r>
              <a:rPr lang="en-US" dirty="0" err="1" smtClean="0"/>
              <a:t>eg</a:t>
            </a:r>
            <a:r>
              <a:rPr lang="en-US" dirty="0" smtClean="0"/>
              <a:t>. Aromatase-</a:t>
            </a:r>
            <a:r>
              <a:rPr lang="en-US" dirty="0" err="1" smtClean="0"/>
              <a:t>ihnibitors</a:t>
            </a:r>
            <a:r>
              <a:rPr lang="en-US" dirty="0" smtClean="0"/>
              <a:t>, </a:t>
            </a:r>
            <a:r>
              <a:rPr lang="en-US" dirty="0" err="1" smtClean="0"/>
              <a:t>Tamoxifen</a:t>
            </a:r>
            <a:r>
              <a:rPr lang="en-US" dirty="0" smtClean="0"/>
              <a:t> 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7682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Mucinous 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Mucinous Carcinoma is very rare (3%) – usually metastatic disease from GI Tumor</a:t>
            </a:r>
          </a:p>
          <a:p>
            <a:r>
              <a:rPr lang="en-US" dirty="0" smtClean="0"/>
              <a:t>Intestinal : 85%</a:t>
            </a:r>
          </a:p>
          <a:p>
            <a:r>
              <a:rPr lang="en-US" dirty="0" err="1" smtClean="0"/>
              <a:t>Endocervical</a:t>
            </a:r>
            <a:r>
              <a:rPr lang="en-US" dirty="0" smtClean="0"/>
              <a:t> (</a:t>
            </a:r>
            <a:r>
              <a:rPr lang="en-US" dirty="0" err="1" smtClean="0"/>
              <a:t>Seromucinous</a:t>
            </a:r>
            <a:r>
              <a:rPr lang="en-US" dirty="0" smtClean="0"/>
              <a:t>) : 15%</a:t>
            </a:r>
          </a:p>
          <a:p>
            <a:r>
              <a:rPr lang="en-US" dirty="0" smtClean="0"/>
              <a:t>Frequency: 10-15%</a:t>
            </a:r>
            <a:endParaRPr lang="en-US" dirty="0"/>
          </a:p>
          <a:p>
            <a:r>
              <a:rPr lang="en-US" dirty="0" smtClean="0"/>
              <a:t>Age: 38</a:t>
            </a:r>
            <a:r>
              <a:rPr lang="en-US" dirty="0"/>
              <a:t> </a:t>
            </a:r>
            <a:r>
              <a:rPr lang="en-US" dirty="0" smtClean="0"/>
              <a:t>years old</a:t>
            </a:r>
          </a:p>
          <a:p>
            <a:r>
              <a:rPr lang="en-US" dirty="0" smtClean="0"/>
              <a:t>Bilateral: 8%</a:t>
            </a:r>
          </a:p>
          <a:p>
            <a:r>
              <a:rPr lang="en-US" dirty="0" err="1" smtClean="0"/>
              <a:t>Exophytic</a:t>
            </a:r>
            <a:r>
              <a:rPr lang="en-US" dirty="0" smtClean="0"/>
              <a:t> component: &lt;1%</a:t>
            </a:r>
          </a:p>
          <a:p>
            <a:r>
              <a:rPr lang="en-US" dirty="0" smtClean="0"/>
              <a:t>Stage 1: &gt;99%</a:t>
            </a:r>
          </a:p>
        </p:txBody>
      </p:sp>
      <p:sp>
        <p:nvSpPr>
          <p:cNvPr id="4" name="Rectangle 3"/>
          <p:cNvSpPr/>
          <p:nvPr/>
        </p:nvSpPr>
        <p:spPr>
          <a:xfrm>
            <a:off x="5111008" y="607720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/>
              <a:t>Vasconcelos I, </a:t>
            </a:r>
            <a:r>
              <a:rPr lang="en-US" sz="900" dirty="0" err="1"/>
              <a:t>Darb-Esfahani</a:t>
            </a:r>
            <a:r>
              <a:rPr lang="en-US" sz="900" dirty="0"/>
              <a:t> S, </a:t>
            </a:r>
            <a:r>
              <a:rPr lang="en-US" sz="900" dirty="0" err="1"/>
              <a:t>Sehouli</a:t>
            </a:r>
            <a:r>
              <a:rPr lang="en-US" sz="900" dirty="0"/>
              <a:t> J. BJOG 2015; DOI: 10.1111/1471-0528.13840.</a:t>
            </a:r>
          </a:p>
        </p:txBody>
      </p:sp>
    </p:spTree>
    <p:extLst>
      <p:ext uri="{BB962C8B-B14F-4D97-AF65-F5344CB8AC3E}">
        <p14:creationId xmlns:p14="http://schemas.microsoft.com/office/powerpoint/2010/main" val="2807284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880616"/>
            <a:ext cx="7024744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Mucinous BOT – Spectrum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133" y="2323652"/>
            <a:ext cx="4723140" cy="350897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dirty="0" smtClean="0"/>
              <a:t>Benign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Borderline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Intraepithelial Carcinoma (IECA)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err="1" smtClean="0"/>
              <a:t>Microinvasive</a:t>
            </a:r>
            <a:r>
              <a:rPr lang="en-US" dirty="0" smtClean="0"/>
              <a:t> Carcinoma</a:t>
            </a:r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Invasive Carcinoma</a:t>
            </a:r>
            <a:endParaRPr lang="en-US" dirty="0"/>
          </a:p>
        </p:txBody>
      </p:sp>
      <p:sp>
        <p:nvSpPr>
          <p:cNvPr id="4" name="Down Arrow 3"/>
          <p:cNvSpPr/>
          <p:nvPr/>
        </p:nvSpPr>
        <p:spPr>
          <a:xfrm>
            <a:off x="2643579" y="2721171"/>
            <a:ext cx="349885" cy="28507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2643579" y="3353016"/>
            <a:ext cx="349885" cy="28507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own Arrow 5"/>
          <p:cNvSpPr/>
          <p:nvPr/>
        </p:nvSpPr>
        <p:spPr>
          <a:xfrm>
            <a:off x="2643579" y="4311905"/>
            <a:ext cx="349885" cy="28507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2643579" y="5024593"/>
            <a:ext cx="349885" cy="28507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nut 7"/>
          <p:cNvSpPr/>
          <p:nvPr/>
        </p:nvSpPr>
        <p:spPr>
          <a:xfrm>
            <a:off x="4600347" y="3006246"/>
            <a:ext cx="4094958" cy="2488175"/>
          </a:xfrm>
          <a:prstGeom prst="donut">
            <a:avLst>
              <a:gd name="adj" fmla="val 5254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16112" y="3638125"/>
            <a:ext cx="31995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Mucinous Tumors are</a:t>
            </a:r>
          </a:p>
          <a:p>
            <a:r>
              <a:rPr lang="en-US" dirty="0" smtClean="0"/>
              <a:t> heterogeneous and </a:t>
            </a:r>
          </a:p>
          <a:p>
            <a:r>
              <a:rPr lang="en-US" dirty="0" smtClean="0"/>
              <a:t>extensive sampling is </a:t>
            </a:r>
          </a:p>
          <a:p>
            <a:r>
              <a:rPr lang="en-US" dirty="0" smtClean="0"/>
              <a:t>indicated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452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Survival – the case of </a:t>
            </a:r>
            <a:r>
              <a:rPr lang="en-US" sz="3200" dirty="0" err="1" smtClean="0"/>
              <a:t>Pseudomixoma</a:t>
            </a:r>
            <a:r>
              <a:rPr lang="en-US" sz="3200" dirty="0" smtClean="0"/>
              <a:t> </a:t>
            </a:r>
            <a:r>
              <a:rPr lang="en-US" sz="3200" dirty="0" err="1" smtClean="0"/>
              <a:t>Peritonei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19420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Stage I : &gt;99%</a:t>
            </a:r>
          </a:p>
          <a:p>
            <a:r>
              <a:rPr lang="en-US" dirty="0" smtClean="0"/>
              <a:t>Stage III : 50 %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Incidence: 35%</a:t>
            </a:r>
          </a:p>
          <a:p>
            <a:r>
              <a:rPr lang="en-US" dirty="0" smtClean="0"/>
              <a:t>Lethal Recurrence Rate: 3%</a:t>
            </a:r>
          </a:p>
          <a:p>
            <a:endParaRPr lang="en-US" dirty="0"/>
          </a:p>
          <a:p>
            <a:pPr marL="68580" indent="0">
              <a:buNone/>
            </a:pPr>
            <a:endParaRPr lang="en-US" dirty="0"/>
          </a:p>
          <a:p>
            <a:r>
              <a:rPr lang="en-US" dirty="0" smtClean="0"/>
              <a:t>Incidence: 19%</a:t>
            </a:r>
          </a:p>
          <a:p>
            <a:r>
              <a:rPr lang="en-US" dirty="0" smtClean="0"/>
              <a:t>Lethal Recurrence Rate: 2%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43491" y="3118793"/>
            <a:ext cx="7276009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94C600"/>
                </a:solidFill>
                <a:ea typeface="+mj-ea"/>
                <a:cs typeface="+mj-cs"/>
              </a:rPr>
              <a:t>Survival – </a:t>
            </a:r>
            <a:r>
              <a:rPr lang="en-US" sz="3200" dirty="0" smtClean="0">
                <a:solidFill>
                  <a:srgbClr val="94C600"/>
                </a:solidFill>
                <a:ea typeface="+mj-ea"/>
                <a:cs typeface="+mj-cs"/>
              </a:rPr>
              <a:t>IECA</a:t>
            </a:r>
          </a:p>
        </p:txBody>
      </p:sp>
      <p:sp>
        <p:nvSpPr>
          <p:cNvPr id="5" name="Rectangle 4"/>
          <p:cNvSpPr/>
          <p:nvPr/>
        </p:nvSpPr>
        <p:spPr>
          <a:xfrm>
            <a:off x="1043492" y="4725580"/>
            <a:ext cx="740559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94C600"/>
                </a:solidFill>
                <a:ea typeface="+mj-ea"/>
                <a:cs typeface="+mj-cs"/>
              </a:rPr>
              <a:t>Survival – </a:t>
            </a:r>
            <a:r>
              <a:rPr lang="en-US" sz="3200" dirty="0" err="1" smtClean="0">
                <a:solidFill>
                  <a:srgbClr val="94C600"/>
                </a:solidFill>
                <a:ea typeface="+mj-ea"/>
                <a:cs typeface="+mj-cs"/>
              </a:rPr>
              <a:t>Microinvasion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5392260" y="61744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 dirty="0"/>
              <a:t>Vasconcelos I, </a:t>
            </a:r>
            <a:r>
              <a:rPr lang="en-US" sz="900" dirty="0" err="1"/>
              <a:t>Darb-Esfahani</a:t>
            </a:r>
            <a:r>
              <a:rPr lang="en-US" sz="900" dirty="0"/>
              <a:t> S, </a:t>
            </a:r>
            <a:r>
              <a:rPr lang="en-US" sz="900" dirty="0" err="1"/>
              <a:t>Sehouli</a:t>
            </a:r>
            <a:r>
              <a:rPr lang="en-US" sz="900" dirty="0"/>
              <a:t> J. BJOG 2015; DOI: 10.1111/1471-0528.13840.</a:t>
            </a:r>
          </a:p>
        </p:txBody>
      </p:sp>
    </p:spTree>
    <p:extLst>
      <p:ext uri="{BB962C8B-B14F-4D97-AF65-F5344CB8AC3E}">
        <p14:creationId xmlns:p14="http://schemas.microsoft.com/office/powerpoint/2010/main" val="4227242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Mucinous BOT and Chemotherapy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Virtually always Stage I</a:t>
            </a:r>
          </a:p>
          <a:p>
            <a:r>
              <a:rPr lang="en-US" dirty="0" smtClean="0"/>
              <a:t>Stage III: </a:t>
            </a:r>
            <a:r>
              <a:rPr lang="en-US" dirty="0" err="1" smtClean="0"/>
              <a:t>Pseudomixoma</a:t>
            </a:r>
            <a:r>
              <a:rPr lang="en-US" dirty="0" smtClean="0"/>
              <a:t> (HIPEC)? Primary GI?</a:t>
            </a:r>
          </a:p>
          <a:p>
            <a:r>
              <a:rPr lang="en-US" dirty="0" smtClean="0"/>
              <a:t>IECA/</a:t>
            </a:r>
            <a:r>
              <a:rPr lang="en-US" dirty="0" err="1" smtClean="0"/>
              <a:t>Mi</a:t>
            </a:r>
            <a:r>
              <a:rPr lang="en-US" dirty="0" smtClean="0"/>
              <a:t> have no impact on prognosis</a:t>
            </a:r>
          </a:p>
          <a:p>
            <a:endParaRPr lang="en-US" dirty="0"/>
          </a:p>
          <a:p>
            <a:r>
              <a:rPr lang="en-US" dirty="0" smtClean="0"/>
              <a:t>Def. NO chemotherapy!!!!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981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Young Patients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Fertility Sparing Options</a:t>
            </a:r>
          </a:p>
          <a:p>
            <a:endParaRPr lang="en-US" dirty="0"/>
          </a:p>
          <a:p>
            <a:r>
              <a:rPr lang="en-US" dirty="0" smtClean="0"/>
              <a:t>Balancing pregnancy rates with prognosis</a:t>
            </a:r>
          </a:p>
          <a:p>
            <a:endParaRPr lang="en-US" dirty="0"/>
          </a:p>
          <a:p>
            <a:r>
              <a:rPr lang="en-US" dirty="0" smtClean="0"/>
              <a:t>Unilateral Disease: USO vs. Cystectomy</a:t>
            </a:r>
          </a:p>
          <a:p>
            <a:endParaRPr lang="en-US" dirty="0"/>
          </a:p>
          <a:p>
            <a:r>
              <a:rPr lang="en-US" dirty="0" smtClean="0"/>
              <a:t>Bilateral Disease: BC vs. USO + CC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029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604311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Conservative surgery for serous BOT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760223"/>
              </p:ext>
            </p:extLst>
          </p:nvPr>
        </p:nvGraphicFramePr>
        <p:xfrm>
          <a:off x="502670" y="1809550"/>
          <a:ext cx="8146096" cy="4221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6524"/>
                <a:gridCol w="2036524"/>
                <a:gridCol w="2036524"/>
                <a:gridCol w="2036524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Paloma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et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al.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RCT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Vasconcelos et al. 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Meta-analysis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chemeClr val="tx1"/>
                          </a:solidFill>
                        </a:rPr>
                        <a:t>Uzan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 et al.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Retrospective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N Patients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119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Recurrence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</a:rPr>
                        <a:t> Rate  -  Pregnancy Rate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Cystectomy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43.3% - 45.4%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37.6% - no data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USO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15.3% - 40.3%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24.0% - no</a:t>
                      </a:r>
                      <a:r>
                        <a:rPr lang="en-US" baseline="0" dirty="0" smtClean="0"/>
                        <a:t> data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Bilateral</a:t>
                      </a:r>
                      <a:r>
                        <a:rPr lang="en-US" b="1" baseline="0" dirty="0" smtClean="0">
                          <a:solidFill>
                            <a:srgbClr val="000000"/>
                          </a:solidFill>
                        </a:rPr>
                        <a:t> C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60.0% - 93.3%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25.6%</a:t>
                      </a:r>
                      <a:r>
                        <a:rPr lang="en-US" baseline="0" dirty="0" smtClean="0"/>
                        <a:t> - </a:t>
                      </a:r>
                      <a:r>
                        <a:rPr lang="en-US" baseline="0" dirty="0" err="1" smtClean="0"/>
                        <a:t>insuf</a:t>
                      </a:r>
                      <a:r>
                        <a:rPr lang="en-US" baseline="0" dirty="0" smtClean="0"/>
                        <a:t>.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N=0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>
                          <a:solidFill>
                            <a:srgbClr val="000000"/>
                          </a:solidFill>
                        </a:rPr>
                        <a:t>USO +  CC</a:t>
                      </a:r>
                      <a:endParaRPr lang="en-US" b="1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58.8% - 58.8%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28.0% - </a:t>
                      </a:r>
                      <a:r>
                        <a:rPr lang="en-US" dirty="0" err="1" smtClean="0"/>
                        <a:t>insuf</a:t>
                      </a:r>
                      <a:r>
                        <a:rPr lang="en-US" dirty="0" smtClean="0"/>
                        <a:t>.</a:t>
                      </a:r>
                      <a:r>
                        <a:rPr lang="en-US" baseline="0" dirty="0" smtClean="0"/>
                        <a:t>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N=0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4428970" y="6049619"/>
            <a:ext cx="5055656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err="1" smtClean="0"/>
              <a:t>Palomba</a:t>
            </a:r>
            <a:r>
              <a:rPr lang="en-US" sz="900" dirty="0" smtClean="0"/>
              <a:t> et al. Hum. </a:t>
            </a:r>
            <a:r>
              <a:rPr lang="en-US" sz="900" dirty="0" err="1" smtClean="0"/>
              <a:t>Reprod</a:t>
            </a:r>
            <a:r>
              <a:rPr lang="en-US" sz="900" dirty="0" smtClean="0"/>
              <a:t>. 2010 Aug; 25(8):1966-72</a:t>
            </a:r>
          </a:p>
          <a:p>
            <a:r>
              <a:rPr lang="en-US" sz="900" dirty="0" smtClean="0"/>
              <a:t>Vasconcelos </a:t>
            </a:r>
            <a:r>
              <a:rPr lang="en-US" sz="900" dirty="0"/>
              <a:t>et al. </a:t>
            </a:r>
            <a:r>
              <a:rPr lang="en-US" sz="900" dirty="0" err="1"/>
              <a:t>Eur</a:t>
            </a:r>
            <a:r>
              <a:rPr lang="en-US" sz="900" dirty="0"/>
              <a:t> J Cancer 2015 Mar;51(5):620-</a:t>
            </a:r>
            <a:r>
              <a:rPr lang="en-US" sz="900" dirty="0" smtClean="0"/>
              <a:t>31</a:t>
            </a:r>
          </a:p>
          <a:p>
            <a:r>
              <a:rPr lang="en-US" sz="900" dirty="0" err="1" smtClean="0"/>
              <a:t>Uzan</a:t>
            </a:r>
            <a:r>
              <a:rPr lang="en-US" sz="900" dirty="0" smtClean="0"/>
              <a:t> et al. Ann. </a:t>
            </a:r>
            <a:r>
              <a:rPr lang="en-US" sz="900" dirty="0" err="1" smtClean="0"/>
              <a:t>Oncol</a:t>
            </a:r>
            <a:r>
              <a:rPr lang="en-US" sz="900" dirty="0" smtClean="0"/>
              <a:t>. 2014 (Jan;25(1):166-71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235142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Conservative Surgery for serous BOT – What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Bilateral disease: No doubt bilateral cystectomy</a:t>
            </a:r>
          </a:p>
          <a:p>
            <a:r>
              <a:rPr lang="en-US" dirty="0" smtClean="0"/>
              <a:t>For unilateral disease: Discuss with patient:</a:t>
            </a:r>
          </a:p>
          <a:p>
            <a:pPr lvl="1"/>
            <a:r>
              <a:rPr lang="en-US" dirty="0" smtClean="0"/>
              <a:t>More/less ovarian tissue remaining</a:t>
            </a:r>
          </a:p>
          <a:p>
            <a:pPr lvl="1"/>
            <a:r>
              <a:rPr lang="en-US" dirty="0" smtClean="0"/>
              <a:t>Similar pregnancy rates?</a:t>
            </a:r>
          </a:p>
          <a:p>
            <a:pPr lvl="1"/>
            <a:r>
              <a:rPr lang="en-US" dirty="0" smtClean="0"/>
              <a:t>Higher recurrence rates: BUT usually salvaged by surgical treatment…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018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Fertility sparing surgery in mucinous BOT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0314989"/>
              </p:ext>
            </p:extLst>
          </p:nvPr>
        </p:nvGraphicFramePr>
        <p:xfrm>
          <a:off x="432372" y="2324100"/>
          <a:ext cx="8296144" cy="3205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4036"/>
                <a:gridCol w="2074036"/>
                <a:gridCol w="2074036"/>
                <a:gridCol w="2074036"/>
              </a:tblGrid>
              <a:tr h="370840"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Vasconcelos et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al. </a:t>
                      </a:r>
                    </a:p>
                    <a:p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Meta-analysis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Khunamornpong</a:t>
                      </a:r>
                      <a:r>
                        <a:rPr lang="en-US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  <a:effectLst/>
                        </a:rPr>
                        <a:t>Retrospective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Koskas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et al.</a:t>
                      </a:r>
                    </a:p>
                    <a:p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Retrospective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Recurrence – Pregnancy</a:t>
                      </a:r>
                      <a:r>
                        <a:rPr lang="en-US" b="1" baseline="0" dirty="0" smtClean="0"/>
                        <a:t> rate</a:t>
                      </a:r>
                      <a:r>
                        <a:rPr lang="en-US" b="1" dirty="0" smtClean="0"/>
                        <a:t> 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Cystectomy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29.0% - </a:t>
                      </a:r>
                      <a:r>
                        <a:rPr lang="en-US" dirty="0" err="1" smtClean="0"/>
                        <a:t>insuff</a:t>
                      </a:r>
                      <a:r>
                        <a:rPr lang="en-US" dirty="0" smtClean="0"/>
                        <a:t>.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Insuff</a:t>
                      </a:r>
                      <a:r>
                        <a:rPr lang="en-US" dirty="0" smtClean="0"/>
                        <a:t>.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49.1% -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41.8%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b="1" dirty="0" smtClean="0"/>
                        <a:t>USO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7.9% - </a:t>
                      </a:r>
                      <a:r>
                        <a:rPr lang="en-US" dirty="0" err="1" smtClean="0"/>
                        <a:t>insuff</a:t>
                      </a:r>
                      <a:r>
                        <a:rPr lang="en-US" dirty="0" smtClean="0"/>
                        <a:t>.</a:t>
                      </a:r>
                      <a:r>
                        <a:rPr lang="en-US" baseline="0" dirty="0" smtClean="0"/>
                        <a:t>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5.0% - no data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5.3% -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45.9%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226278" y="5732229"/>
            <a:ext cx="67532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/>
              <a:t>Vasconcelos </a:t>
            </a:r>
            <a:r>
              <a:rPr lang="en-US" sz="900" dirty="0"/>
              <a:t>et al. </a:t>
            </a:r>
            <a:r>
              <a:rPr lang="en-US" sz="900" dirty="0" err="1"/>
              <a:t>Eur</a:t>
            </a:r>
            <a:r>
              <a:rPr lang="en-US" sz="900" dirty="0"/>
              <a:t> J Cancer 2015 Mar;51(5):620-</a:t>
            </a:r>
            <a:r>
              <a:rPr lang="en-US" sz="900" dirty="0" smtClean="0"/>
              <a:t>31</a:t>
            </a:r>
          </a:p>
          <a:p>
            <a:r>
              <a:rPr lang="nb-NO" sz="900" dirty="0" err="1"/>
              <a:t>Khunamornpong</a:t>
            </a:r>
            <a:r>
              <a:rPr lang="nb-NO" sz="900" dirty="0"/>
              <a:t> </a:t>
            </a:r>
            <a:r>
              <a:rPr lang="nb-NO" sz="900" dirty="0" smtClean="0"/>
              <a:t>et al.</a:t>
            </a:r>
            <a:r>
              <a:rPr lang="en-US" sz="900" dirty="0" smtClean="0"/>
              <a:t> </a:t>
            </a:r>
            <a:r>
              <a:rPr lang="en-US" sz="900" dirty="0" err="1"/>
              <a:t>Int</a:t>
            </a:r>
            <a:r>
              <a:rPr lang="en-US" sz="900" dirty="0"/>
              <a:t> J </a:t>
            </a:r>
            <a:r>
              <a:rPr lang="en-US" sz="900" dirty="0" err="1" smtClean="0"/>
              <a:t>Gynecol</a:t>
            </a:r>
            <a:r>
              <a:rPr lang="en-US" sz="900" dirty="0" smtClean="0"/>
              <a:t> </a:t>
            </a:r>
            <a:r>
              <a:rPr lang="en-US" sz="900" dirty="0" err="1" smtClean="0"/>
              <a:t>Pathol</a:t>
            </a:r>
            <a:r>
              <a:rPr lang="en-US" sz="900" dirty="0" smtClean="0"/>
              <a:t> 2011 </a:t>
            </a:r>
            <a:r>
              <a:rPr lang="en-US" sz="900" dirty="0"/>
              <a:t>30: 218-230</a:t>
            </a:r>
            <a:r>
              <a:rPr lang="en-US" sz="900" dirty="0" smtClean="0"/>
              <a:t>.</a:t>
            </a:r>
          </a:p>
          <a:p>
            <a:r>
              <a:rPr lang="fr-FR" sz="900" dirty="0" err="1"/>
              <a:t>Koskas</a:t>
            </a:r>
            <a:r>
              <a:rPr lang="fr-FR" sz="900" dirty="0"/>
              <a:t> M, </a:t>
            </a:r>
            <a:r>
              <a:rPr lang="fr-FR" sz="900" dirty="0" smtClean="0"/>
              <a:t>et </a:t>
            </a:r>
            <a:r>
              <a:rPr lang="fr-FR" sz="900" dirty="0"/>
              <a:t>al. </a:t>
            </a:r>
            <a:r>
              <a:rPr lang="en-US" sz="900" dirty="0" smtClean="0"/>
              <a:t>Hum </a:t>
            </a:r>
            <a:r>
              <a:rPr lang="en-US" sz="900" dirty="0" err="1" smtClean="0"/>
              <a:t>Reprod</a:t>
            </a:r>
            <a:r>
              <a:rPr lang="en-US" sz="900" dirty="0"/>
              <a:t> </a:t>
            </a:r>
            <a:r>
              <a:rPr lang="en-US" sz="900" dirty="0" smtClean="0"/>
              <a:t>2011 26</a:t>
            </a:r>
            <a:r>
              <a:rPr lang="en-US" sz="900" dirty="0"/>
              <a:t>: 808-814.</a:t>
            </a:r>
            <a:endParaRPr lang="en-US" sz="900" dirty="0" smtClean="0"/>
          </a:p>
          <a:p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428826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Fertility sparing surgery in mucinous BOT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402695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Mucinous BOT is cured by surgery in 99% of the cases</a:t>
            </a:r>
          </a:p>
          <a:p>
            <a:r>
              <a:rPr lang="en-US" dirty="0" smtClean="0"/>
              <a:t>However it represents a continuum with benign, BOT and malign findings coexisting – Specimen sampling is important!</a:t>
            </a:r>
          </a:p>
          <a:p>
            <a:r>
              <a:rPr lang="en-US" dirty="0" smtClean="0"/>
              <a:t>It may recur as mucinous carcinoma because of this KRAS supported progression</a:t>
            </a:r>
          </a:p>
          <a:p>
            <a:r>
              <a:rPr lang="en-US" dirty="0" smtClean="0"/>
              <a:t>Cure with USO (only 5% recurrence) or risk recurrence with cystectomy (30%,), recurrence as mucinous carcinoma</a:t>
            </a:r>
          </a:p>
          <a:p>
            <a:pPr lvl="1"/>
            <a:r>
              <a:rPr lang="en-US" dirty="0" smtClean="0"/>
              <a:t>Similar pregnancy rates… Worth the risk?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490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744" y="0"/>
            <a:ext cx="7024744" cy="1143000"/>
          </a:xfrm>
        </p:spPr>
        <p:txBody>
          <a:bodyPr/>
          <a:lstStyle/>
          <a:p>
            <a:r>
              <a:rPr lang="en-US" dirty="0" smtClean="0"/>
              <a:t>Final thoughts</a:t>
            </a:r>
            <a:endParaRPr lang="en-US" dirty="0"/>
          </a:p>
        </p:txBody>
      </p:sp>
      <p:sp>
        <p:nvSpPr>
          <p:cNvPr id="4" name="Cloud Callout 3"/>
          <p:cNvSpPr/>
          <p:nvPr/>
        </p:nvSpPr>
        <p:spPr>
          <a:xfrm>
            <a:off x="2577533" y="1250077"/>
            <a:ext cx="3772695" cy="913309"/>
          </a:xfrm>
          <a:prstGeom prst="cloudCallout">
            <a:avLst>
              <a:gd name="adj1" fmla="val -28468"/>
              <a:gd name="adj2" fmla="val 76837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Histology?</a:t>
            </a:r>
          </a:p>
          <a:p>
            <a:r>
              <a:rPr lang="en-US" dirty="0" smtClean="0"/>
              <a:t>Serous / Mucinous</a:t>
            </a:r>
            <a:endParaRPr lang="en-US" dirty="0"/>
          </a:p>
        </p:txBody>
      </p:sp>
      <p:sp>
        <p:nvSpPr>
          <p:cNvPr id="6" name="Cloud Callout 5"/>
          <p:cNvSpPr/>
          <p:nvPr/>
        </p:nvSpPr>
        <p:spPr>
          <a:xfrm>
            <a:off x="3536511" y="2469032"/>
            <a:ext cx="2058438" cy="976044"/>
          </a:xfrm>
          <a:prstGeom prst="cloudCallout">
            <a:avLst>
              <a:gd name="adj1" fmla="val -42460"/>
              <a:gd name="adj2" fmla="val 77257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Age?</a:t>
            </a:r>
          </a:p>
          <a:p>
            <a:r>
              <a:rPr lang="en-US" dirty="0" smtClean="0"/>
              <a:t>Children?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267618" y="1895652"/>
            <a:ext cx="2368539" cy="983128"/>
          </a:xfrm>
          <a:prstGeom prst="cloudCallou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r>
              <a:rPr lang="en-US" dirty="0" smtClean="0"/>
              <a:t>Unilateral or Bilateral Disease?</a:t>
            </a:r>
          </a:p>
        </p:txBody>
      </p:sp>
      <p:sp>
        <p:nvSpPr>
          <p:cNvPr id="8" name="Cloud Callout 7"/>
          <p:cNvSpPr/>
          <p:nvPr/>
        </p:nvSpPr>
        <p:spPr>
          <a:xfrm>
            <a:off x="5951840" y="781135"/>
            <a:ext cx="2440935" cy="925597"/>
          </a:xfrm>
          <a:prstGeom prst="cloudCallou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Bilateral cystectomy</a:t>
            </a:r>
          </a:p>
        </p:txBody>
      </p:sp>
      <p:sp>
        <p:nvSpPr>
          <p:cNvPr id="9" name="Cloud Callout 8"/>
          <p:cNvSpPr/>
          <p:nvPr/>
        </p:nvSpPr>
        <p:spPr>
          <a:xfrm>
            <a:off x="7330579" y="1560636"/>
            <a:ext cx="2031095" cy="826580"/>
          </a:xfrm>
          <a:prstGeom prst="cloudCallou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Unilateral SO</a:t>
            </a:r>
          </a:p>
        </p:txBody>
      </p:sp>
      <p:sp>
        <p:nvSpPr>
          <p:cNvPr id="11" name="Cloud Callout 10"/>
          <p:cNvSpPr/>
          <p:nvPr/>
        </p:nvSpPr>
        <p:spPr>
          <a:xfrm>
            <a:off x="2903316" y="4022494"/>
            <a:ext cx="2058438" cy="976044"/>
          </a:xfrm>
          <a:prstGeom prst="cloudCallout">
            <a:avLst>
              <a:gd name="adj1" fmla="val -42460"/>
              <a:gd name="adj2" fmla="val 77257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Implants?</a:t>
            </a:r>
          </a:p>
        </p:txBody>
      </p:sp>
      <p:sp>
        <p:nvSpPr>
          <p:cNvPr id="12" name="Content Placeholder 6"/>
          <p:cNvSpPr txBox="1">
            <a:spLocks/>
          </p:cNvSpPr>
          <p:nvPr/>
        </p:nvSpPr>
        <p:spPr>
          <a:xfrm>
            <a:off x="4235748" y="4015410"/>
            <a:ext cx="2368539" cy="983128"/>
          </a:xfrm>
          <a:prstGeom prst="cloud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62500" lnSpcReduction="20000"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Invasive or non-invasive?</a:t>
            </a:r>
          </a:p>
        </p:txBody>
      </p:sp>
      <p:sp>
        <p:nvSpPr>
          <p:cNvPr id="13" name="Cloud Callout 12"/>
          <p:cNvSpPr/>
          <p:nvPr/>
        </p:nvSpPr>
        <p:spPr>
          <a:xfrm>
            <a:off x="5807814" y="3251179"/>
            <a:ext cx="2440935" cy="925597"/>
          </a:xfrm>
          <a:prstGeom prst="cloudCallou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    Follow up</a:t>
            </a:r>
          </a:p>
        </p:txBody>
      </p:sp>
      <p:sp>
        <p:nvSpPr>
          <p:cNvPr id="14" name="Cloud Callout 13"/>
          <p:cNvSpPr/>
          <p:nvPr/>
        </p:nvSpPr>
        <p:spPr>
          <a:xfrm>
            <a:off x="5807814" y="4665334"/>
            <a:ext cx="2833732" cy="925597"/>
          </a:xfrm>
          <a:prstGeom prst="cloudCallou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Maintenance Therapy</a:t>
            </a:r>
          </a:p>
        </p:txBody>
      </p:sp>
      <p:sp>
        <p:nvSpPr>
          <p:cNvPr id="15" name="Cloud Callout 14"/>
          <p:cNvSpPr/>
          <p:nvPr/>
        </p:nvSpPr>
        <p:spPr>
          <a:xfrm>
            <a:off x="3353786" y="5002396"/>
            <a:ext cx="2839323" cy="1292451"/>
          </a:xfrm>
          <a:prstGeom prst="cloudCallout">
            <a:avLst>
              <a:gd name="adj1" fmla="val -32361"/>
              <a:gd name="adj2" fmla="val 83775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Mucinous: Consider GI Metastasis !!!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44" y="2096216"/>
            <a:ext cx="2198126" cy="25691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6144" y="5207000"/>
            <a:ext cx="27081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Thank you for you time</a:t>
            </a:r>
          </a:p>
          <a:p>
            <a:endParaRPr lang="en-US" b="1" dirty="0"/>
          </a:p>
          <a:p>
            <a:r>
              <a:rPr lang="en-US" b="1" dirty="0" err="1"/>
              <a:t>ines.mv@gmail.com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076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build="p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499</TotalTime>
  <Words>1366</Words>
  <Application>Microsoft Macintosh PowerPoint</Application>
  <PresentationFormat>On-screen Show (4:3)</PresentationFormat>
  <Paragraphs>233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Austin</vt:lpstr>
      <vt:lpstr>The role of chemotherapy in Borderline ovarian tumors</vt:lpstr>
      <vt:lpstr>Borderline Ovarian Tumors</vt:lpstr>
      <vt:lpstr>Serous BOT</vt:lpstr>
      <vt:lpstr>Diagnostic Problems: Small Risk Factors and Large Risk Factors</vt:lpstr>
      <vt:lpstr>Non-invasive  implants</vt:lpstr>
      <vt:lpstr>Invasive Implants</vt:lpstr>
      <vt:lpstr>Invasive implants and Chemotherapy</vt:lpstr>
      <vt:lpstr>Clinical Case 61 year-old woman with abdominal distention, massive ascites and bilateral ovarian masses, CA125: 319 U/L  </vt:lpstr>
      <vt:lpstr>Invasive implants and Chemotherapy</vt:lpstr>
      <vt:lpstr>Mucinous BOT</vt:lpstr>
      <vt:lpstr>Mucinous BOT – Spectrum</vt:lpstr>
      <vt:lpstr>Survival – the case of Pseudomixoma Peritonei</vt:lpstr>
      <vt:lpstr>Mucinous BOT and Chemotherapy</vt:lpstr>
      <vt:lpstr>Young Patients </vt:lpstr>
      <vt:lpstr>Conservative surgery for serous BOT</vt:lpstr>
      <vt:lpstr>Conservative Surgery for serous BOT – What to do?</vt:lpstr>
      <vt:lpstr>Fertility sparing surgery in mucinous BOT</vt:lpstr>
      <vt:lpstr>Fertility sparing surgery in mucinous BOT</vt:lpstr>
      <vt:lpstr>Final thoughts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chemotherapy in Borderline ovarian tumors</dc:title>
  <dc:creator>Ines Vasconcelos</dc:creator>
  <cp:lastModifiedBy>Ines Vasconcelos</cp:lastModifiedBy>
  <cp:revision>34</cp:revision>
  <dcterms:created xsi:type="dcterms:W3CDTF">2016-02-04T11:23:00Z</dcterms:created>
  <dcterms:modified xsi:type="dcterms:W3CDTF">2016-05-07T15:32:40Z</dcterms:modified>
</cp:coreProperties>
</file>