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0" r:id="rId1"/>
  </p:sldMasterIdLst>
  <p:sldIdLst>
    <p:sldId id="274" r:id="rId2"/>
    <p:sldId id="275" r:id="rId3"/>
    <p:sldId id="256" r:id="rId4"/>
    <p:sldId id="257" r:id="rId5"/>
    <p:sldId id="258" r:id="rId6"/>
    <p:sldId id="259" r:id="rId7"/>
    <p:sldId id="260" r:id="rId8"/>
    <p:sldId id="261" r:id="rId9"/>
    <p:sldId id="262" r:id="rId10"/>
    <p:sldId id="272" r:id="rId11"/>
    <p:sldId id="263" r:id="rId12"/>
    <p:sldId id="264" r:id="rId13"/>
    <p:sldId id="265" r:id="rId14"/>
    <p:sldId id="266" r:id="rId15"/>
    <p:sldId id="267" r:id="rId16"/>
    <p:sldId id="268" r:id="rId17"/>
    <p:sldId id="269" r:id="rId18"/>
    <p:sldId id="270" r:id="rId19"/>
    <p:sldId id="271" r:id="rId20"/>
    <p:sldId id="273" r:id="rId21"/>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FF2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snapToObjects="1">
      <p:cViewPr>
        <p:scale>
          <a:sx n="94" d="100"/>
          <a:sy n="94" d="100"/>
        </p:scale>
        <p:origin x="174" y="48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hu-HU"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Click to edit Master subtitle style</a:t>
            </a:r>
            <a:endParaRPr lang="en-US" dirty="0"/>
          </a:p>
        </p:txBody>
      </p:sp>
      <p:sp>
        <p:nvSpPr>
          <p:cNvPr id="7" name="Date Placeholder 6"/>
          <p:cNvSpPr>
            <a:spLocks noGrp="1"/>
          </p:cNvSpPr>
          <p:nvPr>
            <p:ph type="dt" sz="half" idx="10"/>
          </p:nvPr>
        </p:nvSpPr>
        <p:spPr/>
        <p:txBody>
          <a:bodyPr/>
          <a:lstStyle/>
          <a:p>
            <a:fld id="{2ADC685D-2879-3D4D-8BBB-9AD2DE13A634}" type="datetimeFigureOut">
              <a:rPr lang="en-US" smtClean="0"/>
              <a:pPr/>
              <a:t>8/10/2015</a:t>
            </a:fld>
            <a:endParaRPr lang="en-US"/>
          </a:p>
        </p:txBody>
      </p:sp>
      <p:sp>
        <p:nvSpPr>
          <p:cNvPr id="8" name="Slide Number Placeholder 7"/>
          <p:cNvSpPr>
            <a:spLocks noGrp="1"/>
          </p:cNvSpPr>
          <p:nvPr>
            <p:ph type="sldNum" sz="quarter" idx="11"/>
          </p:nvPr>
        </p:nvSpPr>
        <p:spPr/>
        <p:txBody>
          <a:bodyPr/>
          <a:lstStyle/>
          <a:p>
            <a:fld id="{2754ED01-E2A0-4C1E-8E21-014B99041579}"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dirty="0" smtClean="0"/>
          </a:p>
        </p:txBody>
      </p:sp>
      <p:sp>
        <p:nvSpPr>
          <p:cNvPr id="4" name="Date Placeholder 3"/>
          <p:cNvSpPr>
            <a:spLocks noGrp="1"/>
          </p:cNvSpPr>
          <p:nvPr>
            <p:ph type="dt" sz="half" idx="10"/>
          </p:nvPr>
        </p:nvSpPr>
        <p:spPr/>
        <p:txBody>
          <a:bodyPr/>
          <a:lstStyle/>
          <a:p>
            <a:fld id="{2ADC685D-2879-3D4D-8BBB-9AD2DE13A634}" type="datetimeFigureOut">
              <a:rPr lang="en-US" smtClean="0"/>
              <a:pPr/>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F9385-FC17-624F-B195-0A2A88EA905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hu-HU"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Click to edit Master text styles</a:t>
            </a:r>
          </a:p>
        </p:txBody>
      </p:sp>
      <p:sp>
        <p:nvSpPr>
          <p:cNvPr id="4" name="Date Placeholder 3"/>
          <p:cNvSpPr>
            <a:spLocks noGrp="1"/>
          </p:cNvSpPr>
          <p:nvPr>
            <p:ph type="dt" sz="half" idx="10"/>
          </p:nvPr>
        </p:nvSpPr>
        <p:spPr/>
        <p:txBody>
          <a:bodyPr/>
          <a:lstStyle/>
          <a:p>
            <a:fld id="{2ADC685D-2879-3D4D-8BBB-9AD2DE13A634}" type="datetimeFigureOut">
              <a:rPr lang="en-US" smtClean="0"/>
              <a:pPr/>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F9385-FC17-624F-B195-0A2A88EA9052}" type="slidenum">
              <a:rPr lang="en-US" smtClean="0"/>
              <a:pPr/>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dirty="0" smtClean="0"/>
          </a:p>
        </p:txBody>
      </p:sp>
      <p:sp>
        <p:nvSpPr>
          <p:cNvPr id="5" name="Date Placeholder 4"/>
          <p:cNvSpPr>
            <a:spLocks noGrp="1"/>
          </p:cNvSpPr>
          <p:nvPr>
            <p:ph type="dt" sz="half" idx="10"/>
          </p:nvPr>
        </p:nvSpPr>
        <p:spPr/>
        <p:txBody>
          <a:bodyPr/>
          <a:lstStyle/>
          <a:p>
            <a:fld id="{2ADC685D-2879-3D4D-8BBB-9AD2DE13A634}" type="datetimeFigureOut">
              <a:rPr lang="en-US" smtClean="0"/>
              <a:pPr/>
              <a:t>8/10/2015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5F9385-FC17-624F-B195-0A2A88EA9052}" type="slidenum">
              <a:rPr lang="en-US" smtClean="0"/>
              <a:pPr/>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u-HU"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Click to edit Master text styles</a:t>
            </a:r>
          </a:p>
        </p:txBody>
      </p:sp>
      <p:sp>
        <p:nvSpPr>
          <p:cNvPr id="7" name="Date Placeholder 6"/>
          <p:cNvSpPr>
            <a:spLocks noGrp="1"/>
          </p:cNvSpPr>
          <p:nvPr>
            <p:ph type="dt" sz="half" idx="10"/>
          </p:nvPr>
        </p:nvSpPr>
        <p:spPr/>
        <p:txBody>
          <a:bodyPr/>
          <a:lstStyle/>
          <a:p>
            <a:fld id="{2ADC685D-2879-3D4D-8BBB-9AD2DE13A634}" type="datetimeFigureOut">
              <a:rPr lang="en-US" smtClean="0"/>
              <a:pPr/>
              <a:t>8/10/2015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5F9385-FC17-624F-B195-0A2A88EA9052}" type="slidenum">
              <a:rPr lang="en-US" smtClean="0"/>
              <a:pPr/>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Click to edit Master title style</a:t>
            </a:r>
            <a:endParaRPr lang="en-US" dirty="0"/>
          </a:p>
        </p:txBody>
      </p:sp>
      <p:sp>
        <p:nvSpPr>
          <p:cNvPr id="3" name="Date Placeholder 2"/>
          <p:cNvSpPr>
            <a:spLocks noGrp="1"/>
          </p:cNvSpPr>
          <p:nvPr>
            <p:ph type="dt" sz="half" idx="10"/>
          </p:nvPr>
        </p:nvSpPr>
        <p:spPr/>
        <p:txBody>
          <a:bodyPr/>
          <a:lstStyle/>
          <a:p>
            <a:fld id="{2ADC685D-2879-3D4D-8BBB-9AD2DE13A634}" type="datetimeFigureOut">
              <a:rPr lang="en-US" smtClean="0"/>
              <a:pPr/>
              <a:t>8/10/2015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5F9385-FC17-624F-B195-0A2A88EA905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DC685D-2879-3D4D-8BBB-9AD2DE13A634}" type="datetimeFigureOut">
              <a:rPr lang="en-US" smtClean="0"/>
              <a:pPr/>
              <a:t>8/10/2015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5F9385-FC17-624F-B195-0A2A88EA905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hu-HU"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Click to edit Master text styles</a:t>
            </a:r>
          </a:p>
        </p:txBody>
      </p:sp>
      <p:sp>
        <p:nvSpPr>
          <p:cNvPr id="5" name="Date Placeholder 4"/>
          <p:cNvSpPr>
            <a:spLocks noGrp="1"/>
          </p:cNvSpPr>
          <p:nvPr>
            <p:ph type="dt" sz="half" idx="10"/>
          </p:nvPr>
        </p:nvSpPr>
        <p:spPr/>
        <p:txBody>
          <a:bodyPr/>
          <a:lstStyle/>
          <a:p>
            <a:fld id="{2ADC685D-2879-3D4D-8BBB-9AD2DE13A634}" type="datetimeFigureOut">
              <a:rPr lang="en-US" smtClean="0"/>
              <a:pPr/>
              <a:t>8/10/2015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hu-HU"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smtClean="0"/>
              <a:t>Drag picture to placeholder or click icon to add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Click to edit Master text styles</a:t>
            </a:r>
          </a:p>
        </p:txBody>
      </p:sp>
      <p:sp>
        <p:nvSpPr>
          <p:cNvPr id="5" name="Date Placeholder 4"/>
          <p:cNvSpPr>
            <a:spLocks noGrp="1"/>
          </p:cNvSpPr>
          <p:nvPr>
            <p:ph type="dt" sz="half" idx="10"/>
          </p:nvPr>
        </p:nvSpPr>
        <p:spPr/>
        <p:txBody>
          <a:bodyPr/>
          <a:lstStyle/>
          <a:p>
            <a:fld id="{2ADC685D-2879-3D4D-8BBB-9AD2DE13A634}" type="datetimeFigureOut">
              <a:rPr lang="en-US" smtClean="0"/>
              <a:pPr/>
              <a:t>8/10/2015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5F9385-FC17-624F-B195-0A2A88EA905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a:p>
        </p:txBody>
      </p:sp>
      <p:sp>
        <p:nvSpPr>
          <p:cNvPr id="4" name="Date Placeholder 3"/>
          <p:cNvSpPr>
            <a:spLocks noGrp="1"/>
          </p:cNvSpPr>
          <p:nvPr>
            <p:ph type="dt" sz="half" idx="10"/>
          </p:nvPr>
        </p:nvSpPr>
        <p:spPr/>
        <p:txBody>
          <a:bodyPr/>
          <a:lstStyle/>
          <a:p>
            <a:fld id="{2ADC685D-2879-3D4D-8BBB-9AD2DE13A634}" type="datetimeFigureOut">
              <a:rPr lang="en-US" smtClean="0"/>
              <a:pPr/>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F9385-FC17-624F-B195-0A2A88EA905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hu-HU"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a:p>
        </p:txBody>
      </p:sp>
      <p:sp>
        <p:nvSpPr>
          <p:cNvPr id="4" name="Date Placeholder 3"/>
          <p:cNvSpPr>
            <a:spLocks noGrp="1"/>
          </p:cNvSpPr>
          <p:nvPr>
            <p:ph type="dt" sz="half" idx="10"/>
          </p:nvPr>
        </p:nvSpPr>
        <p:spPr/>
        <p:txBody>
          <a:bodyPr/>
          <a:lstStyle/>
          <a:p>
            <a:fld id="{2ADC685D-2879-3D4D-8BBB-9AD2DE13A634}" type="datetimeFigureOut">
              <a:rPr lang="en-US" smtClean="0"/>
              <a:pPr/>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F9385-FC17-624F-B195-0A2A88EA905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hu-HU"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Click to edit Master text styles</a:t>
            </a:r>
          </a:p>
          <a:p>
            <a:pPr lvl="1"/>
            <a:r>
              <a:rPr lang="hu-HU" smtClean="0"/>
              <a:t>Second level</a:t>
            </a:r>
          </a:p>
          <a:p>
            <a:pPr lvl="2"/>
            <a:r>
              <a:rPr lang="hu-HU" smtClean="0"/>
              <a:t>Third level</a:t>
            </a:r>
          </a:p>
          <a:p>
            <a:pPr lvl="3"/>
            <a:r>
              <a:rPr lang="hu-HU" smtClean="0"/>
              <a:t>Fourth level</a:t>
            </a:r>
          </a:p>
          <a:p>
            <a:pPr lvl="4"/>
            <a:r>
              <a:rPr lang="hu-HU"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2ADC685D-2879-3D4D-8BBB-9AD2DE13A634}" type="datetimeFigureOut">
              <a:rPr lang="en-US" smtClean="0"/>
              <a:pPr/>
              <a:t>8/10/2015</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505F9385-FC17-624F-B195-0A2A88EA9052}" type="slidenum">
              <a:rPr lang="en-US" smtClean="0"/>
              <a:pPr/>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olah.imre@med.semmelweis-univ.hu"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jpe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7" Type="http://schemas.microsoft.com/office/2007/relationships/hdphoto" Target="../media/hdphoto6.wdp"/><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conferenceseries.com/" TargetMode="External"/><Relationship Id="rId2" Type="http://schemas.openxmlformats.org/officeDocument/2006/relationships/hyperlink" Target="http://integrativebiology.conferenceseries.com/" TargetMode="External"/><Relationship Id="rId1" Type="http://schemas.openxmlformats.org/officeDocument/2006/relationships/slideLayout" Target="../slideLayouts/slideLayout2.xml"/><Relationship Id="rId4" Type="http://schemas.openxmlformats.org/officeDocument/2006/relationships/hyperlink" Target="http://www.conferenceseries.com/genetics-and-molecular-biology-conference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4" y="428625"/>
            <a:ext cx="8186737" cy="1143000"/>
          </a:xfrm>
          <a:ln w="3175"/>
        </p:spPr>
        <p:txBody>
          <a:bodyPr/>
          <a:lstStyle/>
          <a:p>
            <a:pPr>
              <a:defRPr/>
            </a:pPr>
            <a:r>
              <a:rPr lang="en-US" sz="3600" b="1" dirty="0" smtClean="0">
                <a:solidFill>
                  <a:schemeClr val="tx1"/>
                </a:solidFill>
                <a:effectLst>
                  <a:outerShdw blurRad="38100" dist="38100" dir="2700000" algn="tl">
                    <a:srgbClr val="000000">
                      <a:alpha val="43137"/>
                    </a:srgbClr>
                  </a:outerShdw>
                </a:effectLst>
                <a:latin typeface="Baskerville Old Face" pitchFamily="18" charset="0"/>
              </a:rPr>
              <a:t>    About OMICS Group</a:t>
            </a:r>
            <a:endParaRPr lang="en-US" sz="3600" b="1" dirty="0">
              <a:solidFill>
                <a:schemeClr val="tx1"/>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857250" y="1571624"/>
            <a:ext cx="7053943" cy="498157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85000" lnSpcReduction="10000"/>
          </a:bodyPr>
          <a:lstStyle/>
          <a:p>
            <a:pPr algn="just">
              <a:buFont typeface="Arial" charset="0"/>
              <a:buNone/>
              <a:defRPr/>
            </a:pPr>
            <a:r>
              <a:rPr lang="en-US" sz="2000" b="1" dirty="0" smtClean="0">
                <a:latin typeface="+mj-lt"/>
              </a:rPr>
              <a:t>      </a:t>
            </a:r>
          </a:p>
          <a:p>
            <a:pPr algn="just">
              <a:buFont typeface="Arial" charset="0"/>
              <a:buNone/>
              <a:defRPr/>
            </a:pPr>
            <a:r>
              <a:rPr lang="en-US" sz="2000" b="1" dirty="0" smtClean="0">
                <a:latin typeface="+mj-lt"/>
              </a:rPr>
              <a:t>   </a:t>
            </a:r>
            <a:r>
              <a:rPr lang="en-US" sz="2000" dirty="0" smtClean="0">
                <a:latin typeface="+mj-lt"/>
              </a:rPr>
              <a:t>OMICS Group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500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a:t>
            </a:r>
            <a:endParaRPr lang="en-US" sz="2000" dirty="0" smtClean="0">
              <a:latin typeface="+mj-lt"/>
            </a:endParaRPr>
          </a:p>
          <a:p>
            <a:pPr algn="just">
              <a:buFont typeface="Arial" charset="0"/>
              <a:buNone/>
              <a:defRPr/>
            </a:pPr>
            <a:endParaRPr lang="en-US" sz="2000" dirty="0" smtClean="0"/>
          </a:p>
          <a:p>
            <a:pPr algn="just">
              <a:buFont typeface="Arial" charset="0"/>
              <a:buNone/>
              <a:defRPr/>
            </a:pPr>
            <a:r>
              <a:rPr lang="en-US" sz="2000" dirty="0" smtClean="0">
                <a:latin typeface="+mj-lt"/>
              </a:rPr>
              <a:t>OMICS </a:t>
            </a:r>
            <a:r>
              <a:rPr lang="en-US" sz="2000" dirty="0" smtClean="0">
                <a:latin typeface="+mj-lt"/>
              </a:rPr>
              <a:t>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 </a:t>
            </a:r>
            <a:endParaRPr lang="en-US" sz="1800" dirty="0">
              <a:latin typeface="+mj-lt"/>
            </a:endParaRPr>
          </a:p>
        </p:txBody>
      </p:sp>
    </p:spTree>
    <p:extLst>
      <p:ext uri="{BB962C8B-B14F-4D97-AF65-F5344CB8AC3E}">
        <p14:creationId xmlns:p14="http://schemas.microsoft.com/office/powerpoint/2010/main" xmlns="" val="1769377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285750"/>
            <a:ext cx="7568293" cy="1177290"/>
          </a:xfrm>
        </p:spPr>
        <p:txBody>
          <a:bodyPr/>
          <a:lstStyle/>
          <a:p>
            <a:pPr>
              <a:defRPr/>
            </a:pPr>
            <a:r>
              <a:rPr lang="en-US" sz="3600" b="1" dirty="0" smtClean="0">
                <a:solidFill>
                  <a:schemeClr val="bg1"/>
                </a:solidFill>
                <a:effectLst>
                  <a:outerShdw blurRad="38100" dist="38100" dir="2700000" algn="tl">
                    <a:srgbClr val="000000">
                      <a:alpha val="43137"/>
                    </a:srgbClr>
                  </a:outerShdw>
                </a:effectLst>
                <a:latin typeface="Baskerville Old Face" pitchFamily="18" charset="0"/>
              </a:rPr>
              <a:t> </a:t>
            </a:r>
            <a:r>
              <a:rPr lang="en-US" sz="3600" b="1" dirty="0" smtClean="0">
                <a:solidFill>
                  <a:schemeClr val="bg1"/>
                </a:solidFill>
                <a:effectLst>
                  <a:outerShdw blurRad="38100" dist="38100" dir="2700000" algn="tl">
                    <a:srgbClr val="000000">
                      <a:alpha val="43137"/>
                    </a:srgbClr>
                  </a:outerShdw>
                </a:effectLst>
                <a:latin typeface="Baskerville Old Face" pitchFamily="18" charset="0"/>
              </a:rPr>
              <a:t/>
            </a:r>
            <a:br>
              <a:rPr lang="en-US" sz="3600" b="1" dirty="0" smtClean="0">
                <a:solidFill>
                  <a:schemeClr val="bg1"/>
                </a:solidFill>
                <a:effectLst>
                  <a:outerShdw blurRad="38100" dist="38100" dir="2700000" algn="tl">
                    <a:srgbClr val="000000">
                      <a:alpha val="43137"/>
                    </a:srgbClr>
                  </a:outerShdw>
                </a:effectLst>
                <a:latin typeface="Baskerville Old Face" pitchFamily="18" charset="0"/>
              </a:rPr>
            </a:br>
            <a:r>
              <a:rPr lang="en-US" sz="3600" b="1" dirty="0" smtClean="0">
                <a:solidFill>
                  <a:schemeClr val="tx1"/>
                </a:solidFill>
                <a:effectLst>
                  <a:outerShdw blurRad="38100" dist="38100" dir="2700000" algn="tl">
                    <a:srgbClr val="000000">
                      <a:alpha val="43137"/>
                    </a:srgbClr>
                  </a:outerShdw>
                </a:effectLst>
                <a:latin typeface="Baskerville Old Face" pitchFamily="18" charset="0"/>
              </a:rPr>
              <a:t>About </a:t>
            </a:r>
            <a:r>
              <a:rPr lang="en-US" sz="3600" b="1" dirty="0" smtClean="0">
                <a:solidFill>
                  <a:schemeClr val="tx1"/>
                </a:solidFill>
                <a:effectLst>
                  <a:outerShdw blurRad="38100" dist="38100" dir="2700000" algn="tl">
                    <a:srgbClr val="000000">
                      <a:alpha val="43137"/>
                    </a:srgbClr>
                  </a:outerShdw>
                </a:effectLst>
                <a:latin typeface="Baskerville Old Face" pitchFamily="18" charset="0"/>
              </a:rPr>
              <a:t>OMICS International </a:t>
            </a:r>
            <a:r>
              <a:rPr lang="en-US" sz="3600" b="1" dirty="0" smtClean="0">
                <a:solidFill>
                  <a:schemeClr val="tx1"/>
                </a:solidFill>
                <a:effectLst>
                  <a:outerShdw blurRad="38100" dist="38100" dir="2700000" algn="tl">
                    <a:srgbClr val="000000">
                      <a:alpha val="43137"/>
                    </a:srgbClr>
                  </a:outerShdw>
                </a:effectLst>
                <a:latin typeface="Baskerville Old Face" pitchFamily="18" charset="0"/>
              </a:rPr>
              <a:t>Conferences</a:t>
            </a:r>
            <a:endParaRPr lang="en-US" sz="3600" b="1" dirty="0" smtClean="0">
              <a:solidFill>
                <a:schemeClr val="tx1"/>
              </a:solidFill>
              <a:effectLst>
                <a:outerShdw blurRad="38100" dist="38100" dir="2700000" algn="tl">
                  <a:srgbClr val="000000">
                    <a:alpha val="43137"/>
                  </a:srgbClr>
                </a:outerShdw>
              </a:effectLst>
              <a:latin typeface="Baskerville Old Face" pitchFamily="18" charset="0"/>
            </a:endParaRPr>
          </a:p>
        </p:txBody>
      </p:sp>
      <p:sp>
        <p:nvSpPr>
          <p:cNvPr id="3" name="Content Placeholder 2"/>
          <p:cNvSpPr>
            <a:spLocks noGrp="1"/>
          </p:cNvSpPr>
          <p:nvPr>
            <p:ph idx="1"/>
          </p:nvPr>
        </p:nvSpPr>
        <p:spPr>
          <a:xfrm>
            <a:off x="1040947" y="1798320"/>
            <a:ext cx="7323364" cy="4602481"/>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a:bodyPr>
          <a:lstStyle/>
          <a:p>
            <a:pPr algn="just">
              <a:buFont typeface="Arial" charset="0"/>
              <a:buNone/>
              <a:defRPr/>
            </a:pPr>
            <a:r>
              <a:rPr lang="en-US" sz="2000" dirty="0" smtClean="0">
                <a:latin typeface="Times New Roman" pitchFamily="18" charset="0"/>
                <a:cs typeface="Times New Roman" pitchFamily="18" charset="0"/>
              </a:rPr>
              <a:t>     </a:t>
            </a:r>
          </a:p>
          <a:p>
            <a:pPr algn="just">
              <a:buFont typeface="Arial" charset="0"/>
              <a:buNone/>
              <a:defRPr/>
            </a:pPr>
            <a:r>
              <a:rPr lang="en-US" sz="2000" dirty="0" smtClean="0">
                <a:latin typeface="Times New Roman" pitchFamily="18" charset="0"/>
                <a:cs typeface="Times New Roman" pitchFamily="18" charset="0"/>
              </a:rPr>
              <a:t>     OMICS </a:t>
            </a:r>
            <a:r>
              <a:rPr lang="en-US" sz="2000" dirty="0">
                <a:latin typeface="Times New Roman" pitchFamily="18" charset="0"/>
                <a:cs typeface="Times New Roman" pitchFamily="18" charset="0"/>
              </a:rPr>
              <a:t>International is a pioneer and leading science event organizer, which publishes around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open access journals and conducts over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Medical, Clinical, Engineering, Life </a:t>
            </a:r>
            <a:r>
              <a:rPr lang="en-US" sz="2000" dirty="0" smtClean="0">
                <a:latin typeface="Times New Roman" pitchFamily="18" charset="0"/>
                <a:cs typeface="Times New Roman" pitchFamily="18" charset="0"/>
              </a:rPr>
              <a:t>Sciences, Pharma</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scientific </a:t>
            </a:r>
            <a:r>
              <a:rPr lang="en-US" sz="2000" dirty="0">
                <a:latin typeface="Times New Roman" pitchFamily="18" charset="0"/>
                <a:cs typeface="Times New Roman" pitchFamily="18" charset="0"/>
              </a:rPr>
              <a:t>conferences all over the globe annually with the support of more than 1000 scientific associations and 30,000 editorial board members and 3.5 million followers to its credit</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a:p>
            <a:pPr algn="just">
              <a:buFont typeface="Arial" charset="0"/>
              <a:buNone/>
              <a:defRPr/>
            </a:pPr>
            <a:endParaRPr lang="en-US" sz="2000" dirty="0">
              <a:latin typeface="Times New Roman" pitchFamily="18" charset="0"/>
              <a:cs typeface="Times New Roman" pitchFamily="18" charset="0"/>
            </a:endParaRPr>
          </a:p>
          <a:p>
            <a:pPr algn="just">
              <a:buFont typeface="Arial" charset="0"/>
              <a:buNone/>
              <a:defRPr/>
            </a:pPr>
            <a:r>
              <a:rPr lang="en-US" sz="2000" dirty="0">
                <a:latin typeface="Times New Roman" pitchFamily="18" charset="0"/>
                <a:cs typeface="Times New Roman" pitchFamily="18" charset="0"/>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a:t>
            </a:r>
            <a:r>
              <a:rPr lang="en-US" sz="2000" dirty="0" smtClean="0">
                <a:latin typeface="Times New Roman" pitchFamily="18" charset="0"/>
                <a:cs typeface="Times New Roman" pitchFamily="18" charset="0"/>
              </a:rPr>
              <a:t>Mumbai.</a:t>
            </a:r>
          </a:p>
          <a:p>
            <a:pPr>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166151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41195" y="3244334"/>
            <a:ext cx="261610" cy="369332"/>
          </a:xfrm>
          <a:prstGeom prst="rect">
            <a:avLst/>
          </a:prstGeom>
        </p:spPr>
        <p:txBody>
          <a:bodyPr wrap="none">
            <a:spAutoFit/>
          </a:bodyPr>
          <a:lstStyle/>
          <a:p>
            <a:r>
              <a:rPr lang="hu-HU" baseline="30000" dirty="0"/>
              <a:t>+</a:t>
            </a:r>
            <a:r>
              <a:rPr lang="hu-HU" dirty="0" smtClean="0">
                <a:effectLst/>
              </a:rPr>
              <a:t> </a:t>
            </a:r>
            <a:endParaRPr lang="en-US" dirty="0"/>
          </a:p>
        </p:txBody>
      </p:sp>
      <p:sp>
        <p:nvSpPr>
          <p:cNvPr id="5" name="Rectangle 4"/>
          <p:cNvSpPr/>
          <p:nvPr/>
        </p:nvSpPr>
        <p:spPr>
          <a:xfrm>
            <a:off x="1" y="1784019"/>
            <a:ext cx="9143999" cy="4942892"/>
          </a:xfrm>
          <a:prstGeom prst="rect">
            <a:avLst/>
          </a:prstGeom>
        </p:spPr>
        <p:txBody>
          <a:bodyPr wrap="square">
            <a:spAutoFit/>
          </a:bodyPr>
          <a:lstStyle/>
          <a:p>
            <a:pPr lvl="0" algn="ctr">
              <a:lnSpc>
                <a:spcPct val="120000"/>
              </a:lnSpc>
            </a:pPr>
            <a:r>
              <a:rPr lang="en-US" sz="3200" dirty="0"/>
              <a:t>Organization of Avian </a:t>
            </a:r>
            <a:r>
              <a:rPr lang="en-US" sz="3200" dirty="0" err="1"/>
              <a:t>Thymic</a:t>
            </a:r>
            <a:r>
              <a:rPr lang="en-US" sz="3200" dirty="0"/>
              <a:t> Medullary </a:t>
            </a:r>
            <a:r>
              <a:rPr lang="en-US" sz="3200" dirty="0" smtClean="0"/>
              <a:t>Epithelial Cells </a:t>
            </a:r>
            <a:r>
              <a:rPr lang="en-US" sz="3200" dirty="0"/>
              <a:t>and Surfactant </a:t>
            </a:r>
            <a:r>
              <a:rPr lang="en-US" sz="3200" dirty="0" smtClean="0"/>
              <a:t>Production</a:t>
            </a:r>
          </a:p>
          <a:p>
            <a:pPr lvl="0" algn="just">
              <a:lnSpc>
                <a:spcPct val="120000"/>
              </a:lnSpc>
            </a:pPr>
            <a:endParaRPr lang="en-US" sz="3200" dirty="0"/>
          </a:p>
          <a:p>
            <a:pPr lvl="0" algn="just"/>
            <a:endParaRPr lang="en-US" sz="3200" dirty="0" smtClean="0"/>
          </a:p>
          <a:p>
            <a:pPr lvl="0" algn="just"/>
            <a:endParaRPr lang="hu-HU" dirty="0"/>
          </a:p>
          <a:p>
            <a:pPr algn="ctr"/>
            <a:r>
              <a:rPr lang="en-US" sz="2400" dirty="0" err="1"/>
              <a:t>Imre</a:t>
            </a:r>
            <a:r>
              <a:rPr lang="en-US" sz="2400" dirty="0"/>
              <a:t> </a:t>
            </a:r>
            <a:r>
              <a:rPr lang="en-US" sz="2400" dirty="0" err="1" smtClean="0"/>
              <a:t>Oláh</a:t>
            </a:r>
            <a:r>
              <a:rPr lang="en-US" sz="2400" dirty="0"/>
              <a:t>, Ildikó Bódi, </a:t>
            </a:r>
            <a:r>
              <a:rPr lang="en-US" sz="2400" dirty="0" err="1"/>
              <a:t>Krisztina</a:t>
            </a:r>
            <a:r>
              <a:rPr lang="en-US" sz="2400" dirty="0"/>
              <a:t> </a:t>
            </a:r>
            <a:r>
              <a:rPr lang="en-US" sz="2400" dirty="0" err="1"/>
              <a:t>Minkó</a:t>
            </a:r>
            <a:r>
              <a:rPr lang="en-US" sz="2400" dirty="0"/>
              <a:t> and </a:t>
            </a:r>
            <a:r>
              <a:rPr lang="en-US" sz="2400" dirty="0" err="1"/>
              <a:t>Katalin</a:t>
            </a:r>
            <a:r>
              <a:rPr lang="en-US" sz="2400" dirty="0"/>
              <a:t> </a:t>
            </a:r>
            <a:r>
              <a:rPr lang="en-US" sz="2400" dirty="0" err="1" smtClean="0"/>
              <a:t>Kocsis</a:t>
            </a:r>
            <a:endParaRPr lang="en-US" sz="2400" dirty="0" smtClean="0"/>
          </a:p>
          <a:p>
            <a:pPr algn="just"/>
            <a:endParaRPr lang="en-US" dirty="0"/>
          </a:p>
          <a:p>
            <a:pPr algn="just"/>
            <a:endParaRPr lang="en-US" dirty="0" smtClean="0"/>
          </a:p>
          <a:p>
            <a:pPr algn="just"/>
            <a:endParaRPr lang="en-US" dirty="0"/>
          </a:p>
          <a:p>
            <a:pPr algn="just"/>
            <a:endParaRPr lang="hu-HU" dirty="0"/>
          </a:p>
          <a:p>
            <a:pPr algn="just"/>
            <a:r>
              <a:rPr lang="en-US" dirty="0" err="1"/>
              <a:t>Semmelweis</a:t>
            </a:r>
            <a:r>
              <a:rPr lang="en-US" dirty="0"/>
              <a:t> University, Faculty of Medicine, Department of Human Morphology and Developmental Biology, 1094 Budapest, </a:t>
            </a:r>
            <a:r>
              <a:rPr lang="en-US" dirty="0" err="1"/>
              <a:t>Tűzoltó</a:t>
            </a:r>
            <a:r>
              <a:rPr lang="en-US" dirty="0"/>
              <a:t> </a:t>
            </a:r>
            <a:r>
              <a:rPr lang="en-US" dirty="0" err="1"/>
              <a:t>utca</a:t>
            </a:r>
            <a:r>
              <a:rPr lang="en-US" dirty="0"/>
              <a:t> 58, Hungary </a:t>
            </a:r>
            <a:endParaRPr lang="hu-HU" dirty="0"/>
          </a:p>
          <a:p>
            <a:pPr algn="just"/>
            <a:r>
              <a:rPr lang="en-US" u="sng" dirty="0">
                <a:hlinkClick r:id="rId2"/>
              </a:rPr>
              <a:t>olah.imre@med.semmelweis-univ.hu</a:t>
            </a:r>
            <a:endParaRPr lang="hu-HU" dirty="0"/>
          </a:p>
        </p:txBody>
      </p:sp>
      <p:pic>
        <p:nvPicPr>
          <p:cNvPr id="6" name="Picture 10"/>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327107" y="15118"/>
            <a:ext cx="1816893" cy="1816893"/>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417120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840" y="1194129"/>
            <a:ext cx="8890734" cy="4401205"/>
          </a:xfrm>
          <a:prstGeom prst="rect">
            <a:avLst/>
          </a:prstGeom>
        </p:spPr>
        <p:txBody>
          <a:bodyPr wrap="square">
            <a:spAutoFit/>
          </a:bodyPr>
          <a:lstStyle/>
          <a:p>
            <a:pPr marL="342900" lvl="0" indent="-342900" algn="just">
              <a:buFont typeface="Arial"/>
              <a:buChar char="•"/>
            </a:pPr>
            <a:r>
              <a:rPr lang="en-US" sz="2800" dirty="0"/>
              <a:t>The </a:t>
            </a:r>
            <a:r>
              <a:rPr lang="en-US" sz="2800" dirty="0" err="1"/>
              <a:t>thymic</a:t>
            </a:r>
            <a:r>
              <a:rPr lang="en-US" sz="2800" dirty="0"/>
              <a:t> and lung epithelial anlage develop from the foregut endoderm, thus both thymus and lung have common epithelial progenitor cell</a:t>
            </a:r>
            <a:r>
              <a:rPr lang="en-US" sz="2800" dirty="0" smtClean="0"/>
              <a:t>.</a:t>
            </a:r>
          </a:p>
          <a:p>
            <a:pPr lvl="0" algn="just"/>
            <a:endParaRPr lang="hu-HU" sz="2800" dirty="0"/>
          </a:p>
          <a:p>
            <a:pPr marL="342900" lvl="0" indent="-342900" algn="just">
              <a:buFont typeface="Arial"/>
              <a:buChar char="•"/>
            </a:pPr>
            <a:r>
              <a:rPr lang="en-US" sz="2800" dirty="0"/>
              <a:t>It is known, that the thymus is capable of surfactant production like type II </a:t>
            </a:r>
            <a:r>
              <a:rPr lang="en-US" sz="2800" dirty="0" err="1"/>
              <a:t>pneumocytes</a:t>
            </a:r>
            <a:r>
              <a:rPr lang="en-US" sz="2800" dirty="0"/>
              <a:t> of the lung. Now, it is confirmed in avian and human thymus</a:t>
            </a:r>
            <a:r>
              <a:rPr lang="en-US" sz="2800" dirty="0" smtClean="0"/>
              <a:t>.</a:t>
            </a:r>
          </a:p>
          <a:p>
            <a:pPr lvl="0" algn="just"/>
            <a:endParaRPr lang="hu-HU" sz="2800" dirty="0"/>
          </a:p>
          <a:p>
            <a:pPr marL="342900" lvl="0" indent="-342900" algn="just">
              <a:buFont typeface="Arial"/>
              <a:buChar char="•"/>
            </a:pPr>
            <a:r>
              <a:rPr lang="en-US" sz="2800" dirty="0" smtClean="0"/>
              <a:t>The </a:t>
            </a:r>
            <a:r>
              <a:rPr lang="en-US" sz="2800" dirty="0"/>
              <a:t>purpose of this work was to determine the avian surfactant producing epithelial cells in thymus.</a:t>
            </a:r>
            <a:endParaRPr lang="hu-HU" sz="2800" dirty="0"/>
          </a:p>
        </p:txBody>
      </p:sp>
    </p:spTree>
    <p:extLst>
      <p:ext uri="{BB962C8B-B14F-4D97-AF65-F5344CB8AC3E}">
        <p14:creationId xmlns:p14="http://schemas.microsoft.com/office/powerpoint/2010/main" xmlns="" val="12533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15004"/>
          <a:stretch/>
        </p:blipFill>
        <p:spPr>
          <a:xfrm>
            <a:off x="0" y="1049563"/>
            <a:ext cx="9144000" cy="5824153"/>
          </a:xfrm>
          <a:prstGeom prst="rect">
            <a:avLst/>
          </a:prstGeom>
        </p:spPr>
      </p:pic>
      <p:sp>
        <p:nvSpPr>
          <p:cNvPr id="4" name="Rectangle 3"/>
          <p:cNvSpPr/>
          <p:nvPr/>
        </p:nvSpPr>
        <p:spPr>
          <a:xfrm>
            <a:off x="-1" y="-10553"/>
            <a:ext cx="9144001" cy="929998"/>
          </a:xfrm>
          <a:prstGeom prst="rect">
            <a:avLst/>
          </a:prstGeom>
        </p:spPr>
        <p:txBody>
          <a:bodyPr wrap="square">
            <a:spAutoFit/>
          </a:bodyPr>
          <a:lstStyle/>
          <a:p>
            <a:pPr lvl="0" algn="just">
              <a:lnSpc>
                <a:spcPct val="120000"/>
              </a:lnSpc>
            </a:pPr>
            <a:r>
              <a:rPr lang="en-US" sz="2300" dirty="0"/>
              <a:t>Anti-cytokeratin staining revealed two compartments in the </a:t>
            </a:r>
            <a:r>
              <a:rPr lang="en-US" sz="2300" dirty="0" err="1"/>
              <a:t>thymic</a:t>
            </a:r>
            <a:r>
              <a:rPr lang="en-US" sz="2300" dirty="0"/>
              <a:t> medulla: </a:t>
            </a:r>
            <a:r>
              <a:rPr lang="en-US" sz="2300" dirty="0" smtClean="0"/>
              <a:t>1</a:t>
            </a:r>
            <a:r>
              <a:rPr lang="en-US" sz="2300" dirty="0"/>
              <a:t>. </a:t>
            </a:r>
            <a:r>
              <a:rPr lang="en-US" sz="2300" b="1" dirty="0"/>
              <a:t>K</a:t>
            </a:r>
            <a:r>
              <a:rPr lang="en-US" sz="2300" dirty="0"/>
              <a:t>eratin </a:t>
            </a:r>
            <a:r>
              <a:rPr lang="en-US" sz="2300" b="1" dirty="0"/>
              <a:t>p</a:t>
            </a:r>
            <a:r>
              <a:rPr lang="en-US" sz="2300" dirty="0"/>
              <a:t>ositive </a:t>
            </a:r>
            <a:r>
              <a:rPr lang="en-US" sz="2300" b="1" dirty="0"/>
              <a:t>n</a:t>
            </a:r>
            <a:r>
              <a:rPr lang="en-US" sz="2300" dirty="0"/>
              <a:t>etwork, 2. </a:t>
            </a:r>
            <a:r>
              <a:rPr lang="en-US" sz="2300" b="1" dirty="0"/>
              <a:t>K</a:t>
            </a:r>
            <a:r>
              <a:rPr lang="en-US" sz="2300" dirty="0"/>
              <a:t>eratin </a:t>
            </a:r>
            <a:r>
              <a:rPr lang="en-US" sz="2300" b="1" dirty="0"/>
              <a:t>n</a:t>
            </a:r>
            <a:r>
              <a:rPr lang="en-US" sz="2300" dirty="0"/>
              <a:t>egative </a:t>
            </a:r>
            <a:r>
              <a:rPr lang="en-US" sz="2300" b="1" dirty="0"/>
              <a:t>a</a:t>
            </a:r>
            <a:r>
              <a:rPr lang="en-US" sz="2300" dirty="0"/>
              <a:t>reas.</a:t>
            </a:r>
            <a:endParaRPr lang="hu-HU" sz="2300" dirty="0"/>
          </a:p>
        </p:txBody>
      </p:sp>
      <p:sp>
        <p:nvSpPr>
          <p:cNvPr id="5" name="TextBox 4"/>
          <p:cNvSpPr txBox="1"/>
          <p:nvPr/>
        </p:nvSpPr>
        <p:spPr>
          <a:xfrm>
            <a:off x="2918217" y="3203607"/>
            <a:ext cx="633507" cy="400110"/>
          </a:xfrm>
          <a:prstGeom prst="rect">
            <a:avLst/>
          </a:prstGeom>
          <a:noFill/>
        </p:spPr>
        <p:txBody>
          <a:bodyPr wrap="none" rtlCol="0">
            <a:spAutoFit/>
          </a:bodyPr>
          <a:lstStyle/>
          <a:p>
            <a:r>
              <a:rPr lang="en-US" sz="2000" dirty="0" smtClean="0"/>
              <a:t>KNA</a:t>
            </a:r>
            <a:endParaRPr lang="en-US" sz="2000" dirty="0"/>
          </a:p>
        </p:txBody>
      </p:sp>
      <p:sp>
        <p:nvSpPr>
          <p:cNvPr id="6" name="TextBox 5"/>
          <p:cNvSpPr txBox="1"/>
          <p:nvPr/>
        </p:nvSpPr>
        <p:spPr>
          <a:xfrm>
            <a:off x="4633726" y="3738302"/>
            <a:ext cx="633507" cy="400110"/>
          </a:xfrm>
          <a:prstGeom prst="rect">
            <a:avLst/>
          </a:prstGeom>
          <a:noFill/>
        </p:spPr>
        <p:txBody>
          <a:bodyPr wrap="none" rtlCol="0">
            <a:spAutoFit/>
          </a:bodyPr>
          <a:lstStyle/>
          <a:p>
            <a:r>
              <a:rPr lang="en-US" sz="2000" dirty="0" smtClean="0"/>
              <a:t>KNA</a:t>
            </a:r>
            <a:endParaRPr lang="en-US" sz="2000" dirty="0"/>
          </a:p>
        </p:txBody>
      </p:sp>
    </p:spTree>
    <p:extLst>
      <p:ext uri="{BB962C8B-B14F-4D97-AF65-F5344CB8AC3E}">
        <p14:creationId xmlns:p14="http://schemas.microsoft.com/office/powerpoint/2010/main" xmlns="" val="4127009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47085"/>
            <a:ext cx="9144000" cy="1200328"/>
          </a:xfrm>
          <a:prstGeom prst="rect">
            <a:avLst/>
          </a:prstGeom>
        </p:spPr>
        <p:txBody>
          <a:bodyPr wrap="square">
            <a:spAutoFit/>
          </a:bodyPr>
          <a:lstStyle/>
          <a:p>
            <a:pPr lvl="0" algn="just"/>
            <a:r>
              <a:rPr lang="en-US" sz="2400" dirty="0">
                <a:solidFill>
                  <a:schemeClr val="bg1"/>
                </a:solidFill>
              </a:rPr>
              <a:t>Keratin positive network (KPN). Double staining of </a:t>
            </a:r>
            <a:r>
              <a:rPr lang="en-US" sz="2400" dirty="0">
                <a:solidFill>
                  <a:srgbClr val="5AFF2B"/>
                </a:solidFill>
              </a:rPr>
              <a:t>cytokeratin</a:t>
            </a:r>
            <a:r>
              <a:rPr lang="en-US" sz="2400" dirty="0">
                <a:solidFill>
                  <a:schemeClr val="bg1"/>
                </a:solidFill>
              </a:rPr>
              <a:t> and </a:t>
            </a:r>
            <a:r>
              <a:rPr lang="en-US" sz="2400" dirty="0" err="1">
                <a:solidFill>
                  <a:srgbClr val="FF0000"/>
                </a:solidFill>
              </a:rPr>
              <a:t>vimentin</a:t>
            </a:r>
            <a:r>
              <a:rPr lang="en-US" sz="2400" dirty="0">
                <a:solidFill>
                  <a:schemeClr val="bg1"/>
                </a:solidFill>
              </a:rPr>
              <a:t> intermediate filaments. Marginal cells of KPN express </a:t>
            </a:r>
            <a:r>
              <a:rPr lang="en-US" sz="2400" dirty="0" err="1">
                <a:solidFill>
                  <a:schemeClr val="bg1"/>
                </a:solidFill>
              </a:rPr>
              <a:t>vimentin</a:t>
            </a:r>
            <a:r>
              <a:rPr lang="en-US" sz="2400" dirty="0">
                <a:solidFill>
                  <a:schemeClr val="bg1"/>
                </a:solidFill>
              </a:rPr>
              <a:t>.</a:t>
            </a:r>
            <a:endParaRPr lang="hu-HU" sz="2400" dirty="0">
              <a:solidFill>
                <a:schemeClr val="bg1"/>
              </a:solidFill>
            </a:endParaRPr>
          </a:p>
        </p:txBody>
      </p:sp>
      <p:pic>
        <p:nvPicPr>
          <p:cNvPr id="3" name="Picture 2"/>
          <p:cNvPicPr>
            <a:picLocks noChangeAspect="1"/>
          </p:cNvPicPr>
          <p:nvPr/>
        </p:nvPicPr>
        <p:blipFill rotWithShape="1">
          <a:blip r:embed="rId2"/>
          <a:srcRect t="3473"/>
          <a:stretch/>
        </p:blipFill>
        <p:spPr>
          <a:xfrm>
            <a:off x="2038012" y="1390876"/>
            <a:ext cx="5310453" cy="5477477"/>
          </a:xfrm>
          <a:prstGeom prst="rect">
            <a:avLst/>
          </a:prstGeom>
        </p:spPr>
      </p:pic>
    </p:spTree>
    <p:extLst>
      <p:ext uri="{BB962C8B-B14F-4D97-AF65-F5344CB8AC3E}">
        <p14:creationId xmlns:p14="http://schemas.microsoft.com/office/powerpoint/2010/main" xmlns="" val="4183015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165"/>
            <a:ext cx="9144000" cy="966418"/>
          </a:xfrm>
          <a:prstGeom prst="rect">
            <a:avLst/>
          </a:prstGeom>
        </p:spPr>
        <p:txBody>
          <a:bodyPr wrap="square">
            <a:spAutoFit/>
          </a:bodyPr>
          <a:lstStyle/>
          <a:p>
            <a:pPr lvl="0" algn="just">
              <a:lnSpc>
                <a:spcPct val="120000"/>
              </a:lnSpc>
            </a:pPr>
            <a:r>
              <a:rPr lang="en-US" sz="2400" dirty="0"/>
              <a:t>Basal lamina becomes interrupted at the </a:t>
            </a:r>
            <a:r>
              <a:rPr lang="en-US" sz="2400" dirty="0" err="1"/>
              <a:t>corticomedullary</a:t>
            </a:r>
            <a:r>
              <a:rPr lang="en-US" sz="2400" dirty="0"/>
              <a:t> border, which can contribute to the lack of blood-thymus barrier.</a:t>
            </a:r>
            <a:endParaRPr lang="hu-HU" sz="2400" dirty="0"/>
          </a:p>
        </p:txBody>
      </p:sp>
      <p:pic>
        <p:nvPicPr>
          <p:cNvPr id="3" name="Picture 2"/>
          <p:cNvPicPr>
            <a:picLocks noChangeAspect="1"/>
          </p:cNvPicPr>
          <p:nvPr/>
        </p:nvPicPr>
        <p:blipFill>
          <a:blip r:embed="rId2">
            <a:extLst>
              <a:ext uri="{BEBA8EAE-BF5A-486C-A8C5-ECC9F3942E4B}">
                <a14:imgProps xmlns:a14="http://schemas.microsoft.com/office/drawing/2010/main" xmlns="">
                  <a14:imgLayer r:embed="rId3">
                    <a14:imgEffect>
                      <a14:brightnessContrast contrast="40000"/>
                    </a14:imgEffect>
                  </a14:imgLayer>
                </a14:imgProps>
              </a:ext>
            </a:extLst>
          </a:blip>
          <a:stretch>
            <a:fillRect/>
          </a:stretch>
        </p:blipFill>
        <p:spPr>
          <a:xfrm>
            <a:off x="747889" y="1435486"/>
            <a:ext cx="3075432" cy="5437632"/>
          </a:xfrm>
          <a:prstGeom prst="rect">
            <a:avLst/>
          </a:prstGeom>
        </p:spPr>
      </p:pic>
      <p:pic>
        <p:nvPicPr>
          <p:cNvPr id="4" name="Picture 3"/>
          <p:cNvPicPr>
            <a:picLocks noChangeAspect="1"/>
          </p:cNvPicPr>
          <p:nvPr/>
        </p:nvPicPr>
        <p:blipFill>
          <a:blip r:embed="rId4"/>
          <a:stretch>
            <a:fillRect/>
          </a:stretch>
        </p:blipFill>
        <p:spPr>
          <a:xfrm>
            <a:off x="3959246" y="1436872"/>
            <a:ext cx="4431792" cy="5425440"/>
          </a:xfrm>
          <a:prstGeom prst="rect">
            <a:avLst/>
          </a:prstGeom>
        </p:spPr>
      </p:pic>
    </p:spTree>
    <p:extLst>
      <p:ext uri="{BB962C8B-B14F-4D97-AF65-F5344CB8AC3E}">
        <p14:creationId xmlns:p14="http://schemas.microsoft.com/office/powerpoint/2010/main" xmlns="" val="2234904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614"/>
            <a:ext cx="9144000" cy="966418"/>
          </a:xfrm>
          <a:prstGeom prst="rect">
            <a:avLst/>
          </a:prstGeom>
        </p:spPr>
        <p:txBody>
          <a:bodyPr wrap="square">
            <a:spAutoFit/>
          </a:bodyPr>
          <a:lstStyle/>
          <a:p>
            <a:pPr lvl="0" algn="just">
              <a:lnSpc>
                <a:spcPct val="120000"/>
              </a:lnSpc>
            </a:pPr>
            <a:r>
              <a:rPr lang="en-US" sz="2400" dirty="0"/>
              <a:t>Cysts can contain different electron dense substance: 1. transparent fluid, 2. fine flocculated substance and 3. High electron dense material.</a:t>
            </a:r>
            <a:endParaRPr lang="hu-HU" sz="2400" dirty="0"/>
          </a:p>
        </p:txBody>
      </p:sp>
      <p:pic>
        <p:nvPicPr>
          <p:cNvPr id="3" name="Picture 2"/>
          <p:cNvPicPr>
            <a:picLocks noChangeAspect="1"/>
          </p:cNvPicPr>
          <p:nvPr/>
        </p:nvPicPr>
        <p:blipFill>
          <a:blip r:embed="rId2"/>
          <a:stretch>
            <a:fillRect/>
          </a:stretch>
        </p:blipFill>
        <p:spPr>
          <a:xfrm rot="5400000">
            <a:off x="5969847" y="2038567"/>
            <a:ext cx="3599688" cy="2663952"/>
          </a:xfrm>
          <a:prstGeom prst="rect">
            <a:avLst/>
          </a:prstGeom>
        </p:spPr>
      </p:pic>
      <p:pic>
        <p:nvPicPr>
          <p:cNvPr id="4" name="Picture 3"/>
          <p:cNvPicPr>
            <a:picLocks noChangeAspect="1"/>
          </p:cNvPicPr>
          <p:nvPr/>
        </p:nvPicPr>
        <p:blipFill>
          <a:blip r:embed="rId3"/>
          <a:stretch>
            <a:fillRect/>
          </a:stretch>
        </p:blipFill>
        <p:spPr>
          <a:xfrm rot="5400000">
            <a:off x="-461716" y="2088859"/>
            <a:ext cx="3599688" cy="2563368"/>
          </a:xfrm>
          <a:prstGeom prst="rect">
            <a:avLst/>
          </a:prstGeom>
        </p:spPr>
      </p:pic>
      <p:pic>
        <p:nvPicPr>
          <p:cNvPr id="5" name="Picture 4"/>
          <p:cNvPicPr>
            <a:picLocks noChangeAspect="1"/>
          </p:cNvPicPr>
          <p:nvPr/>
        </p:nvPicPr>
        <p:blipFill>
          <a:blip r:embed="rId4"/>
          <a:stretch>
            <a:fillRect/>
          </a:stretch>
        </p:blipFill>
        <p:spPr>
          <a:xfrm>
            <a:off x="2732700" y="2721864"/>
            <a:ext cx="3599688" cy="4136136"/>
          </a:xfrm>
          <a:prstGeom prst="rect">
            <a:avLst/>
          </a:prstGeom>
        </p:spPr>
      </p:pic>
    </p:spTree>
    <p:extLst>
      <p:ext uri="{BB962C8B-B14F-4D97-AF65-F5344CB8AC3E}">
        <p14:creationId xmlns:p14="http://schemas.microsoft.com/office/powerpoint/2010/main" xmlns="" val="2813327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4836"/>
            <a:ext cx="9144000" cy="1409617"/>
          </a:xfrm>
          <a:prstGeom prst="rect">
            <a:avLst/>
          </a:prstGeom>
        </p:spPr>
        <p:txBody>
          <a:bodyPr wrap="square">
            <a:spAutoFit/>
          </a:bodyPr>
          <a:lstStyle/>
          <a:p>
            <a:pPr lvl="0" algn="just">
              <a:lnSpc>
                <a:spcPct val="120000"/>
              </a:lnSpc>
            </a:pPr>
            <a:r>
              <a:rPr lang="en-US" sz="2400" dirty="0"/>
              <a:t>Two cysts: in one of them medium electron dense substance occurs. In the cytoplasm of one of the cyst</a:t>
            </a:r>
            <a:r>
              <a:rPr lang="en-US" sz="2400" dirty="0" smtClean="0"/>
              <a:t>-forming </a:t>
            </a:r>
            <a:r>
              <a:rPr lang="en-US" sz="2400" dirty="0"/>
              <a:t>epithelial cells </a:t>
            </a:r>
            <a:r>
              <a:rPr lang="en-US" sz="2400" dirty="0" err="1"/>
              <a:t>lamellated</a:t>
            </a:r>
            <a:r>
              <a:rPr lang="en-US" sz="2400" dirty="0"/>
              <a:t> granules occur.</a:t>
            </a:r>
            <a:endParaRPr lang="hu-HU" sz="2400" dirty="0"/>
          </a:p>
        </p:txBody>
      </p:sp>
      <p:pic>
        <p:nvPicPr>
          <p:cNvPr id="4" name="Picture 3"/>
          <p:cNvPicPr>
            <a:picLocks noChangeAspect="1"/>
          </p:cNvPicPr>
          <p:nvPr/>
        </p:nvPicPr>
        <p:blipFill>
          <a:blip r:embed="rId2"/>
          <a:stretch>
            <a:fillRect/>
          </a:stretch>
        </p:blipFill>
        <p:spPr>
          <a:xfrm rot="16200000">
            <a:off x="1924664" y="121067"/>
            <a:ext cx="5296967" cy="8094583"/>
          </a:xfrm>
          <a:prstGeom prst="rect">
            <a:avLst/>
          </a:prstGeom>
        </p:spPr>
      </p:pic>
    </p:spTree>
    <p:extLst>
      <p:ext uri="{BB962C8B-B14F-4D97-AF65-F5344CB8AC3E}">
        <p14:creationId xmlns:p14="http://schemas.microsoft.com/office/powerpoint/2010/main" xmlns="" val="3541024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BEBA8EAE-BF5A-486C-A8C5-ECC9F3942E4B}">
                <a14:imgProps xmlns:a14="http://schemas.microsoft.com/office/drawing/2010/main" xmlns="">
                  <a14:imgLayer r:embed="rId3">
                    <a14:imgEffect>
                      <a14:sharpenSoften amount="50000"/>
                    </a14:imgEffect>
                    <a14:imgEffect>
                      <a14:brightnessContrast contrast="20000"/>
                    </a14:imgEffect>
                  </a14:imgLayer>
                </a14:imgProps>
              </a:ext>
            </a:extLst>
          </a:blip>
          <a:srcRect l="7854"/>
          <a:stretch/>
        </p:blipFill>
        <p:spPr>
          <a:xfrm>
            <a:off x="-22636" y="2412995"/>
            <a:ext cx="9185990" cy="2794000"/>
          </a:xfrm>
          <a:prstGeom prst="rect">
            <a:avLst/>
          </a:prstGeom>
        </p:spPr>
      </p:pic>
      <p:sp>
        <p:nvSpPr>
          <p:cNvPr id="3" name="Rectangle 2"/>
          <p:cNvSpPr/>
          <p:nvPr/>
        </p:nvSpPr>
        <p:spPr>
          <a:xfrm>
            <a:off x="0" y="34836"/>
            <a:ext cx="9144000" cy="1409617"/>
          </a:xfrm>
          <a:prstGeom prst="rect">
            <a:avLst/>
          </a:prstGeom>
        </p:spPr>
        <p:txBody>
          <a:bodyPr wrap="square">
            <a:spAutoFit/>
          </a:bodyPr>
          <a:lstStyle/>
          <a:p>
            <a:pPr lvl="0" algn="just">
              <a:lnSpc>
                <a:spcPct val="120000"/>
              </a:lnSpc>
            </a:pPr>
            <a:r>
              <a:rPr lang="en-US" sz="2400" dirty="0"/>
              <a:t>Two cysts: in one of them medium electron dense substance occurs. In the cytoplasm of one of the cyst</a:t>
            </a:r>
            <a:r>
              <a:rPr lang="en-US" sz="2400" dirty="0" smtClean="0"/>
              <a:t>-forming </a:t>
            </a:r>
            <a:r>
              <a:rPr lang="en-US" sz="2400" dirty="0"/>
              <a:t>epithelial cells </a:t>
            </a:r>
            <a:r>
              <a:rPr lang="en-US" sz="2400" dirty="0" err="1"/>
              <a:t>lamellated</a:t>
            </a:r>
            <a:r>
              <a:rPr lang="en-US" sz="2400" dirty="0"/>
              <a:t> granules occur.</a:t>
            </a:r>
            <a:endParaRPr lang="hu-HU" sz="2400" dirty="0"/>
          </a:p>
        </p:txBody>
      </p:sp>
    </p:spTree>
    <p:extLst>
      <p:ext uri="{BB962C8B-B14F-4D97-AF65-F5344CB8AC3E}">
        <p14:creationId xmlns:p14="http://schemas.microsoft.com/office/powerpoint/2010/main" xmlns="" val="387504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966418"/>
          </a:xfrm>
          <a:prstGeom prst="rect">
            <a:avLst/>
          </a:prstGeom>
        </p:spPr>
        <p:txBody>
          <a:bodyPr wrap="square">
            <a:spAutoFit/>
          </a:bodyPr>
          <a:lstStyle/>
          <a:p>
            <a:pPr lvl="0" algn="just">
              <a:lnSpc>
                <a:spcPct val="120000"/>
              </a:lnSpc>
            </a:pPr>
            <a:r>
              <a:rPr lang="en-US" sz="2400" dirty="0"/>
              <a:t>Higher magnification of </a:t>
            </a:r>
            <a:r>
              <a:rPr lang="en-US" sz="2400" dirty="0" err="1"/>
              <a:t>lamellated</a:t>
            </a:r>
            <a:r>
              <a:rPr lang="en-US" sz="2400" dirty="0"/>
              <a:t> granules of a </a:t>
            </a:r>
            <a:r>
              <a:rPr lang="en-US" sz="2400" dirty="0" err="1"/>
              <a:t>thymic</a:t>
            </a:r>
            <a:r>
              <a:rPr lang="en-US" sz="2400" dirty="0"/>
              <a:t> cyst epithelial cell and a type II </a:t>
            </a:r>
            <a:r>
              <a:rPr lang="en-US" sz="2400" dirty="0" err="1"/>
              <a:t>pneumocytes</a:t>
            </a:r>
            <a:r>
              <a:rPr lang="en-US" sz="2400" dirty="0"/>
              <a:t>.</a:t>
            </a:r>
            <a:endParaRPr lang="hu-HU" sz="2400" dirty="0"/>
          </a:p>
        </p:txBody>
      </p:sp>
      <p:pic>
        <p:nvPicPr>
          <p:cNvPr id="3" name="Picture 2"/>
          <p:cNvPicPr>
            <a:picLocks noChangeAspect="1"/>
          </p:cNvPicPr>
          <p:nvPr/>
        </p:nvPicPr>
        <p:blipFill rotWithShape="1">
          <a:blip r:embed="rId2">
            <a:extLst>
              <a:ext uri="{BEBA8EAE-BF5A-486C-A8C5-ECC9F3942E4B}">
                <a14:imgProps xmlns:a14="http://schemas.microsoft.com/office/drawing/2010/main" xmlns="">
                  <a14:imgLayer r:embed="rId3">
                    <a14:imgEffect>
                      <a14:sharpenSoften amount="25000"/>
                    </a14:imgEffect>
                    <a14:imgEffect>
                      <a14:brightnessContrast contrast="20000"/>
                    </a14:imgEffect>
                  </a14:imgLayer>
                </a14:imgProps>
              </a:ext>
            </a:extLst>
          </a:blip>
          <a:srcRect r="15263"/>
          <a:stretch/>
        </p:blipFill>
        <p:spPr>
          <a:xfrm rot="10800000">
            <a:off x="4877656" y="1246188"/>
            <a:ext cx="3603960" cy="5615288"/>
          </a:xfrm>
          <a:prstGeom prst="rect">
            <a:avLst/>
          </a:prstGeom>
        </p:spPr>
      </p:pic>
      <p:pic>
        <p:nvPicPr>
          <p:cNvPr id="4" name="Picture 3"/>
          <p:cNvPicPr>
            <a:picLocks noChangeAspect="1"/>
          </p:cNvPicPr>
          <p:nvPr/>
        </p:nvPicPr>
        <p:blipFill rotWithShape="1">
          <a:blip r:embed="rId4">
            <a:extLst>
              <a:ext uri="{BEBA8EAE-BF5A-486C-A8C5-ECC9F3942E4B}">
                <a14:imgProps xmlns:a14="http://schemas.microsoft.com/office/drawing/2010/main" xmlns="">
                  <a14:imgLayer r:embed="rId5">
                    <a14:imgEffect>
                      <a14:sharpenSoften amount="50000"/>
                    </a14:imgEffect>
                    <a14:imgEffect>
                      <a14:brightnessContrast contrast="40000"/>
                    </a14:imgEffect>
                  </a14:imgLayer>
                </a14:imgProps>
              </a:ext>
            </a:extLst>
          </a:blip>
          <a:srcRect b="8265"/>
          <a:stretch/>
        </p:blipFill>
        <p:spPr>
          <a:xfrm rot="5400000">
            <a:off x="-385492" y="2368530"/>
            <a:ext cx="5615287" cy="3370604"/>
          </a:xfrm>
          <a:prstGeom prst="rect">
            <a:avLst/>
          </a:prstGeom>
        </p:spPr>
      </p:pic>
    </p:spTree>
    <p:extLst>
      <p:ext uri="{BB962C8B-B14F-4D97-AF65-F5344CB8AC3E}">
        <p14:creationId xmlns:p14="http://schemas.microsoft.com/office/powerpoint/2010/main" xmlns="" val="3936068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8013"/>
            <a:ext cx="9144000" cy="461665"/>
          </a:xfrm>
          <a:prstGeom prst="rect">
            <a:avLst/>
          </a:prstGeom>
        </p:spPr>
        <p:txBody>
          <a:bodyPr wrap="square">
            <a:spAutoFit/>
          </a:bodyPr>
          <a:lstStyle/>
          <a:p>
            <a:pPr algn="ctr"/>
            <a:r>
              <a:rPr lang="en-US" sz="2400" dirty="0"/>
              <a:t>Individual </a:t>
            </a:r>
            <a:r>
              <a:rPr lang="en-US" sz="2400" dirty="0" err="1"/>
              <a:t>thymic</a:t>
            </a:r>
            <a:r>
              <a:rPr lang="en-US" sz="2400" dirty="0"/>
              <a:t> epithelial cell contains </a:t>
            </a:r>
            <a:r>
              <a:rPr lang="en-US" sz="2400" dirty="0" err="1"/>
              <a:t>lamellated</a:t>
            </a:r>
            <a:r>
              <a:rPr lang="en-US" sz="2400" dirty="0"/>
              <a:t> granules.</a:t>
            </a:r>
            <a:r>
              <a:rPr lang="hu-HU" sz="2400" dirty="0" smtClean="0">
                <a:effectLst/>
              </a:rPr>
              <a:t> </a:t>
            </a:r>
            <a:endParaRPr lang="en-US" sz="2400" dirty="0"/>
          </a:p>
        </p:txBody>
      </p:sp>
      <p:pic>
        <p:nvPicPr>
          <p:cNvPr id="3" name="Picture 2"/>
          <p:cNvPicPr>
            <a:picLocks noChangeAspect="1"/>
          </p:cNvPicPr>
          <p:nvPr/>
        </p:nvPicPr>
        <p:blipFill rotWithShape="1">
          <a:blip r:embed="rId2"/>
          <a:srcRect b="2734"/>
          <a:stretch/>
        </p:blipFill>
        <p:spPr>
          <a:xfrm rot="16200000">
            <a:off x="1640119" y="-645881"/>
            <a:ext cx="5863762" cy="9144000"/>
          </a:xfrm>
          <a:prstGeom prst="rect">
            <a:avLst/>
          </a:prstGeom>
        </p:spPr>
      </p:pic>
    </p:spTree>
    <p:extLst>
      <p:ext uri="{BB962C8B-B14F-4D97-AF65-F5344CB8AC3E}">
        <p14:creationId xmlns:p14="http://schemas.microsoft.com/office/powerpoint/2010/main" xmlns="" val="1564740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409617"/>
          </a:xfrm>
          <a:prstGeom prst="rect">
            <a:avLst/>
          </a:prstGeom>
        </p:spPr>
        <p:txBody>
          <a:bodyPr wrap="square">
            <a:spAutoFit/>
          </a:bodyPr>
          <a:lstStyle/>
          <a:p>
            <a:pPr lvl="0" algn="just">
              <a:lnSpc>
                <a:spcPct val="120000"/>
              </a:lnSpc>
            </a:pPr>
            <a:r>
              <a:rPr lang="en-US" sz="2400" dirty="0"/>
              <a:t>Cyst- forming cells express surfactant A and surfactant B proteins. Dexamethasone treatment eliminates the T-cells but not the surfactant production.</a:t>
            </a:r>
            <a:endParaRPr lang="hu-HU" sz="2400" dirty="0"/>
          </a:p>
        </p:txBody>
      </p:sp>
      <p:grpSp>
        <p:nvGrpSpPr>
          <p:cNvPr id="6" name="Group 5"/>
          <p:cNvGrpSpPr/>
          <p:nvPr/>
        </p:nvGrpSpPr>
        <p:grpSpPr>
          <a:xfrm>
            <a:off x="12332" y="1717517"/>
            <a:ext cx="9153436" cy="4152985"/>
            <a:chOff x="376264" y="1986852"/>
            <a:chExt cx="7070073" cy="3207747"/>
          </a:xfrm>
        </p:grpSpPr>
        <p:pic>
          <p:nvPicPr>
            <p:cNvPr id="3" name="Picture 2"/>
            <p:cNvPicPr>
              <a:picLocks noChangeAspect="1"/>
            </p:cNvPicPr>
            <p:nvPr/>
          </p:nvPicPr>
          <p:blipFill>
            <a:blip r:embed="rId2"/>
            <a:stretch>
              <a:fillRect/>
            </a:stretch>
          </p:blipFill>
          <p:spPr>
            <a:xfrm rot="5400000">
              <a:off x="4640577" y="2388839"/>
              <a:ext cx="3207747" cy="2403773"/>
            </a:xfrm>
            <a:prstGeom prst="rect">
              <a:avLst/>
            </a:prstGeom>
          </p:spPr>
        </p:pic>
        <p:pic>
          <p:nvPicPr>
            <p:cNvPr id="4" name="Picture 3"/>
            <p:cNvPicPr>
              <a:picLocks noChangeAspect="1"/>
            </p:cNvPicPr>
            <p:nvPr/>
          </p:nvPicPr>
          <p:blipFill rotWithShape="1">
            <a:blip r:embed="rId3"/>
            <a:srcRect l="26743" b="34909"/>
            <a:stretch/>
          </p:blipFill>
          <p:spPr>
            <a:xfrm rot="5400000">
              <a:off x="-159701" y="2522818"/>
              <a:ext cx="3207746" cy="2135816"/>
            </a:xfrm>
            <a:prstGeom prst="rect">
              <a:avLst/>
            </a:prstGeom>
          </p:spPr>
        </p:pic>
        <p:pic>
          <p:nvPicPr>
            <p:cNvPr id="5" name="Picture 4"/>
            <p:cNvPicPr>
              <a:picLocks noChangeAspect="1"/>
            </p:cNvPicPr>
            <p:nvPr/>
          </p:nvPicPr>
          <p:blipFill rotWithShape="1">
            <a:blip r:embed="rId4"/>
            <a:srcRect l="10629" r="60190" b="37235"/>
            <a:stretch/>
          </p:blipFill>
          <p:spPr>
            <a:xfrm rot="10800000">
              <a:off x="2763964" y="1986852"/>
              <a:ext cx="1990120" cy="3207746"/>
            </a:xfrm>
            <a:prstGeom prst="rect">
              <a:avLst/>
            </a:prstGeom>
          </p:spPr>
        </p:pic>
      </p:grpSp>
      <p:sp>
        <p:nvSpPr>
          <p:cNvPr id="7" name="TextBox 6"/>
          <p:cNvSpPr txBox="1"/>
          <p:nvPr/>
        </p:nvSpPr>
        <p:spPr>
          <a:xfrm>
            <a:off x="546834" y="5973355"/>
            <a:ext cx="8791205" cy="461665"/>
          </a:xfrm>
          <a:prstGeom prst="rect">
            <a:avLst/>
          </a:prstGeom>
          <a:noFill/>
        </p:spPr>
        <p:txBody>
          <a:bodyPr wrap="square" rtlCol="0">
            <a:spAutoFit/>
          </a:bodyPr>
          <a:lstStyle/>
          <a:p>
            <a:r>
              <a:rPr lang="en-US" sz="2400" dirty="0" smtClean="0"/>
              <a:t>       SPA					</a:t>
            </a:r>
            <a:r>
              <a:rPr lang="en-US" sz="2400" dirty="0"/>
              <a:t> </a:t>
            </a:r>
            <a:r>
              <a:rPr lang="en-US" sz="2400" dirty="0" smtClean="0"/>
              <a:t>    SPB				</a:t>
            </a:r>
            <a:r>
              <a:rPr lang="en-US" sz="2400" dirty="0"/>
              <a:t> </a:t>
            </a:r>
            <a:r>
              <a:rPr lang="en-US" sz="2400" dirty="0" smtClean="0"/>
              <a:t>         </a:t>
            </a:r>
            <a:r>
              <a:rPr lang="en-US" sz="2400" dirty="0" err="1" smtClean="0"/>
              <a:t>Dexa</a:t>
            </a:r>
            <a:r>
              <a:rPr lang="en-US" sz="2400" dirty="0" smtClean="0"/>
              <a:t> SPA</a:t>
            </a:r>
            <a:endParaRPr lang="en-US" sz="2400" dirty="0"/>
          </a:p>
        </p:txBody>
      </p:sp>
    </p:spTree>
    <p:extLst>
      <p:ext uri="{BB962C8B-B14F-4D97-AF65-F5344CB8AC3E}">
        <p14:creationId xmlns:p14="http://schemas.microsoft.com/office/powerpoint/2010/main" xmlns="" val="567353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966418"/>
          </a:xfrm>
          <a:prstGeom prst="rect">
            <a:avLst/>
          </a:prstGeom>
        </p:spPr>
        <p:txBody>
          <a:bodyPr wrap="square">
            <a:spAutoFit/>
          </a:bodyPr>
          <a:lstStyle/>
          <a:p>
            <a:pPr lvl="0" algn="just">
              <a:lnSpc>
                <a:spcPct val="120000"/>
              </a:lnSpc>
            </a:pPr>
            <a:r>
              <a:rPr lang="en-US" sz="2400" dirty="0">
                <a:solidFill>
                  <a:schemeClr val="bg1"/>
                </a:solidFill>
              </a:rPr>
              <a:t>Double staining of thymus: both chicken and human thymus produces surfactant. </a:t>
            </a:r>
            <a:endParaRPr lang="hu-HU" sz="2400" dirty="0">
              <a:solidFill>
                <a:schemeClr val="bg1"/>
              </a:solidFill>
            </a:endParaRPr>
          </a:p>
        </p:txBody>
      </p:sp>
      <p:pic>
        <p:nvPicPr>
          <p:cNvPr id="3" name="Picture 2"/>
          <p:cNvPicPr>
            <a:picLocks noChangeAspect="1"/>
          </p:cNvPicPr>
          <p:nvPr/>
        </p:nvPicPr>
        <p:blipFill rotWithShape="1">
          <a:blip r:embed="rId2">
            <a:extLst>
              <a:ext uri="{BEBA8EAE-BF5A-486C-A8C5-ECC9F3942E4B}">
                <a14:imgProps xmlns:a14="http://schemas.microsoft.com/office/drawing/2010/main" xmlns="">
                  <a14:imgLayer r:embed="rId3">
                    <a14:imgEffect>
                      <a14:brightnessContrast contrast="20000"/>
                    </a14:imgEffect>
                  </a14:imgLayer>
                </a14:imgProps>
              </a:ext>
            </a:extLst>
          </a:blip>
          <a:srcRect r="23576"/>
          <a:stretch/>
        </p:blipFill>
        <p:spPr>
          <a:xfrm>
            <a:off x="416058" y="1142022"/>
            <a:ext cx="4883896" cy="4788855"/>
          </a:xfrm>
          <a:prstGeom prst="rect">
            <a:avLst/>
          </a:prstGeom>
        </p:spPr>
      </p:pic>
      <p:pic>
        <p:nvPicPr>
          <p:cNvPr id="4" name="Picture 3"/>
          <p:cNvPicPr>
            <a:picLocks noChangeAspect="1"/>
          </p:cNvPicPr>
          <p:nvPr/>
        </p:nvPicPr>
        <p:blipFill rotWithShape="1">
          <a:blip r:embed="rId4"/>
          <a:srcRect b="34265"/>
          <a:stretch/>
        </p:blipFill>
        <p:spPr>
          <a:xfrm>
            <a:off x="5299954" y="3932626"/>
            <a:ext cx="3157625" cy="1966702"/>
          </a:xfrm>
          <a:prstGeom prst="rect">
            <a:avLst/>
          </a:prstGeom>
        </p:spPr>
      </p:pic>
      <p:pic>
        <p:nvPicPr>
          <p:cNvPr id="7" name="Picture 6"/>
          <p:cNvPicPr>
            <a:picLocks noChangeAspect="1"/>
          </p:cNvPicPr>
          <p:nvPr/>
        </p:nvPicPr>
        <p:blipFill rotWithShape="1">
          <a:blip r:embed="rId5"/>
          <a:srcRect b="52695"/>
          <a:stretch/>
        </p:blipFill>
        <p:spPr>
          <a:xfrm>
            <a:off x="5299954" y="2737534"/>
            <a:ext cx="3157625" cy="1119350"/>
          </a:xfrm>
          <a:prstGeom prst="rect">
            <a:avLst/>
          </a:prstGeom>
        </p:spPr>
      </p:pic>
      <p:pic>
        <p:nvPicPr>
          <p:cNvPr id="8" name="Picture 7"/>
          <p:cNvPicPr>
            <a:picLocks noChangeAspect="1"/>
          </p:cNvPicPr>
          <p:nvPr/>
        </p:nvPicPr>
        <p:blipFill rotWithShape="1">
          <a:blip r:embed="rId6">
            <a:extLst>
              <a:ext uri="{BEBA8EAE-BF5A-486C-A8C5-ECC9F3942E4B}">
                <a14:imgProps xmlns:a14="http://schemas.microsoft.com/office/drawing/2010/main" xmlns="">
                  <a14:imgLayer r:embed="rId7">
                    <a14:imgEffect>
                      <a14:sharpenSoften amount="50000"/>
                    </a14:imgEffect>
                    <a14:imgEffect>
                      <a14:brightnessContrast contrast="20000"/>
                    </a14:imgEffect>
                  </a14:imgLayer>
                </a14:imgProps>
              </a:ext>
            </a:extLst>
          </a:blip>
          <a:srcRect b="35625"/>
          <a:stretch/>
        </p:blipFill>
        <p:spPr>
          <a:xfrm>
            <a:off x="5299954" y="1178024"/>
            <a:ext cx="3157625" cy="1521304"/>
          </a:xfrm>
          <a:prstGeom prst="rect">
            <a:avLst/>
          </a:prstGeom>
        </p:spPr>
      </p:pic>
      <p:sp>
        <p:nvSpPr>
          <p:cNvPr id="10" name="TextBox 9"/>
          <p:cNvSpPr txBox="1"/>
          <p:nvPr/>
        </p:nvSpPr>
        <p:spPr>
          <a:xfrm>
            <a:off x="243209" y="6444257"/>
            <a:ext cx="184666" cy="369332"/>
          </a:xfrm>
          <a:prstGeom prst="rect">
            <a:avLst/>
          </a:prstGeom>
          <a:noFill/>
        </p:spPr>
        <p:txBody>
          <a:bodyPr wrap="none" rtlCol="0">
            <a:spAutoFit/>
          </a:bodyPr>
          <a:lstStyle/>
          <a:p>
            <a:endParaRPr lang="en-US" dirty="0"/>
          </a:p>
        </p:txBody>
      </p:sp>
      <p:sp>
        <p:nvSpPr>
          <p:cNvPr id="13" name="TextBox 12"/>
          <p:cNvSpPr txBox="1"/>
          <p:nvPr/>
        </p:nvSpPr>
        <p:spPr>
          <a:xfrm>
            <a:off x="1473221" y="6130447"/>
            <a:ext cx="2480166" cy="369332"/>
          </a:xfrm>
          <a:prstGeom prst="rect">
            <a:avLst/>
          </a:prstGeom>
          <a:noFill/>
        </p:spPr>
        <p:txBody>
          <a:bodyPr wrap="none" rtlCol="0">
            <a:spAutoFit/>
          </a:bodyPr>
          <a:lstStyle/>
          <a:p>
            <a:r>
              <a:rPr lang="en-US" dirty="0" smtClean="0">
                <a:solidFill>
                  <a:srgbClr val="FFFFFF"/>
                </a:solidFill>
              </a:rPr>
              <a:t>Chicken </a:t>
            </a:r>
            <a:r>
              <a:rPr lang="en-US" dirty="0" smtClean="0">
                <a:solidFill>
                  <a:srgbClr val="FF0000"/>
                </a:solidFill>
              </a:rPr>
              <a:t>cytokeratin</a:t>
            </a:r>
            <a:r>
              <a:rPr lang="en-US" dirty="0" smtClean="0">
                <a:solidFill>
                  <a:srgbClr val="FFFFFF"/>
                </a:solidFill>
              </a:rPr>
              <a:t>/</a:t>
            </a:r>
            <a:r>
              <a:rPr lang="en-US" dirty="0" smtClean="0">
                <a:solidFill>
                  <a:srgbClr val="5AFF2B"/>
                </a:solidFill>
              </a:rPr>
              <a:t>SPB</a:t>
            </a:r>
            <a:endParaRPr lang="en-US" dirty="0">
              <a:solidFill>
                <a:srgbClr val="5AFF2B"/>
              </a:solidFill>
            </a:endParaRPr>
          </a:p>
        </p:txBody>
      </p:sp>
      <p:sp>
        <p:nvSpPr>
          <p:cNvPr id="14" name="TextBox 13"/>
          <p:cNvSpPr txBox="1"/>
          <p:nvPr/>
        </p:nvSpPr>
        <p:spPr>
          <a:xfrm>
            <a:off x="5636962" y="6128991"/>
            <a:ext cx="2428870" cy="369332"/>
          </a:xfrm>
          <a:prstGeom prst="rect">
            <a:avLst/>
          </a:prstGeom>
          <a:noFill/>
        </p:spPr>
        <p:txBody>
          <a:bodyPr wrap="none" rtlCol="0">
            <a:spAutoFit/>
          </a:bodyPr>
          <a:lstStyle/>
          <a:p>
            <a:r>
              <a:rPr lang="en-US" dirty="0" smtClean="0">
                <a:solidFill>
                  <a:srgbClr val="FFFFFF"/>
                </a:solidFill>
              </a:rPr>
              <a:t>Human </a:t>
            </a:r>
            <a:r>
              <a:rPr lang="en-US" dirty="0" smtClean="0">
                <a:solidFill>
                  <a:srgbClr val="FF0000"/>
                </a:solidFill>
              </a:rPr>
              <a:t>cytokeratin</a:t>
            </a:r>
            <a:r>
              <a:rPr lang="en-US" dirty="0" smtClean="0">
                <a:solidFill>
                  <a:srgbClr val="FFFFFF"/>
                </a:solidFill>
              </a:rPr>
              <a:t>/</a:t>
            </a:r>
            <a:r>
              <a:rPr lang="en-US" dirty="0" smtClean="0">
                <a:solidFill>
                  <a:srgbClr val="5AFF2B"/>
                </a:solidFill>
              </a:rPr>
              <a:t>SPB</a:t>
            </a:r>
            <a:endParaRPr lang="en-US" dirty="0">
              <a:solidFill>
                <a:srgbClr val="5AFF2B"/>
              </a:solidFill>
            </a:endParaRPr>
          </a:p>
        </p:txBody>
      </p:sp>
      <p:cxnSp>
        <p:nvCxnSpPr>
          <p:cNvPr id="16" name="Straight Connector 15"/>
          <p:cNvCxnSpPr/>
          <p:nvPr/>
        </p:nvCxnSpPr>
        <p:spPr>
          <a:xfrm>
            <a:off x="416058" y="1142022"/>
            <a:ext cx="8041521" cy="36002"/>
          </a:xfrm>
          <a:prstGeom prst="line">
            <a:avLst/>
          </a:prstGeom>
          <a:ln w="38100"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99954" y="1178024"/>
            <a:ext cx="0" cy="4752854"/>
          </a:xfrm>
          <a:prstGeom prst="line">
            <a:avLst/>
          </a:prstGeom>
          <a:ln w="38100" cmpd="sng">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5299954" y="2699328"/>
            <a:ext cx="3157625" cy="0"/>
          </a:xfrm>
          <a:prstGeom prst="line">
            <a:avLst/>
          </a:prstGeom>
          <a:ln w="38100" cmpd="sng">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299954" y="3893220"/>
            <a:ext cx="3157625" cy="0"/>
          </a:xfrm>
          <a:prstGeom prst="line">
            <a:avLst/>
          </a:prstGeom>
          <a:ln w="38100" cmpd="sng">
            <a:solidFill>
              <a:srgbClr val="FFFF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733549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966418"/>
          </a:xfrm>
          <a:prstGeom prst="rect">
            <a:avLst/>
          </a:prstGeom>
        </p:spPr>
        <p:txBody>
          <a:bodyPr wrap="square">
            <a:spAutoFit/>
          </a:bodyPr>
          <a:lstStyle/>
          <a:p>
            <a:pPr lvl="0" algn="just">
              <a:lnSpc>
                <a:spcPct val="120000"/>
              </a:lnSpc>
            </a:pPr>
            <a:r>
              <a:rPr lang="en-US" sz="2400" dirty="0">
                <a:solidFill>
                  <a:schemeClr val="bg1"/>
                </a:solidFill>
              </a:rPr>
              <a:t>Double staining of thymus with </a:t>
            </a:r>
            <a:r>
              <a:rPr lang="en-US" sz="2400" dirty="0">
                <a:solidFill>
                  <a:srgbClr val="5AFF2B"/>
                </a:solidFill>
              </a:rPr>
              <a:t>anti-surfactant B </a:t>
            </a:r>
            <a:r>
              <a:rPr lang="en-US" sz="2400" dirty="0">
                <a:solidFill>
                  <a:schemeClr val="bg1"/>
                </a:solidFill>
              </a:rPr>
              <a:t>and </a:t>
            </a:r>
            <a:r>
              <a:rPr lang="en-US" sz="2400" dirty="0">
                <a:solidFill>
                  <a:srgbClr val="FF0000"/>
                </a:solidFill>
              </a:rPr>
              <a:t>MHC class II </a:t>
            </a:r>
            <a:r>
              <a:rPr lang="en-US" sz="2400" dirty="0">
                <a:solidFill>
                  <a:schemeClr val="bg1"/>
                </a:solidFill>
              </a:rPr>
              <a:t>antibodies. Cyst- forming cells express </a:t>
            </a:r>
            <a:r>
              <a:rPr lang="en-US" sz="2400" dirty="0">
                <a:solidFill>
                  <a:srgbClr val="FF0000"/>
                </a:solidFill>
              </a:rPr>
              <a:t>MHC class II </a:t>
            </a:r>
            <a:r>
              <a:rPr lang="en-US" sz="2400" dirty="0">
                <a:solidFill>
                  <a:schemeClr val="bg1"/>
                </a:solidFill>
              </a:rPr>
              <a:t>antigen. </a:t>
            </a:r>
            <a:endParaRPr lang="hu-HU" sz="2400" dirty="0">
              <a:solidFill>
                <a:schemeClr val="bg1"/>
              </a:solidFill>
            </a:endParaRPr>
          </a:p>
        </p:txBody>
      </p:sp>
      <p:pic>
        <p:nvPicPr>
          <p:cNvPr id="3" name="Picture 2"/>
          <p:cNvPicPr>
            <a:picLocks noChangeAspect="1"/>
          </p:cNvPicPr>
          <p:nvPr/>
        </p:nvPicPr>
        <p:blipFill>
          <a:blip r:embed="rId2"/>
          <a:stretch>
            <a:fillRect/>
          </a:stretch>
        </p:blipFill>
        <p:spPr>
          <a:xfrm>
            <a:off x="2030145" y="1293510"/>
            <a:ext cx="5246305" cy="5567853"/>
          </a:xfrm>
          <a:prstGeom prst="rect">
            <a:avLst/>
          </a:prstGeom>
        </p:spPr>
      </p:pic>
    </p:spTree>
    <p:extLst>
      <p:ext uri="{BB962C8B-B14F-4D97-AF65-F5344CB8AC3E}">
        <p14:creationId xmlns:p14="http://schemas.microsoft.com/office/powerpoint/2010/main" xmlns="" val="2759795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511" y="1256510"/>
            <a:ext cx="9144001" cy="5582016"/>
          </a:xfrm>
          <a:prstGeom prst="rect">
            <a:avLst/>
          </a:prstGeom>
        </p:spPr>
      </p:pic>
      <p:sp>
        <p:nvSpPr>
          <p:cNvPr id="3" name="Rectangle 2"/>
          <p:cNvSpPr/>
          <p:nvPr/>
        </p:nvSpPr>
        <p:spPr>
          <a:xfrm>
            <a:off x="0" y="49464"/>
            <a:ext cx="9144000" cy="966418"/>
          </a:xfrm>
          <a:prstGeom prst="rect">
            <a:avLst/>
          </a:prstGeom>
        </p:spPr>
        <p:txBody>
          <a:bodyPr wrap="square">
            <a:spAutoFit/>
          </a:bodyPr>
          <a:lstStyle/>
          <a:p>
            <a:pPr algn="just">
              <a:lnSpc>
                <a:spcPct val="120000"/>
              </a:lnSpc>
            </a:pPr>
            <a:r>
              <a:rPr lang="en-US" sz="2400" dirty="0"/>
              <a:t>Hassall’s bodies consist of keratinized cells in the </a:t>
            </a:r>
            <a:r>
              <a:rPr lang="en-US" sz="2400" dirty="0" err="1"/>
              <a:t>vimentin</a:t>
            </a:r>
            <a:r>
              <a:rPr lang="en-US" sz="2400" dirty="0"/>
              <a:t> </a:t>
            </a:r>
            <a:r>
              <a:rPr lang="en-US" sz="2400" dirty="0" smtClean="0"/>
              <a:t>positive human </a:t>
            </a:r>
            <a:r>
              <a:rPr lang="en-US" sz="2400" dirty="0" err="1"/>
              <a:t>thymic</a:t>
            </a:r>
            <a:r>
              <a:rPr lang="en-US" sz="2400" dirty="0"/>
              <a:t> medulla.</a:t>
            </a:r>
            <a:r>
              <a:rPr lang="hu-HU" sz="2400" dirty="0" smtClean="0">
                <a:effectLst/>
              </a:rPr>
              <a:t> </a:t>
            </a:r>
            <a:endParaRPr lang="en-US" sz="2400" dirty="0"/>
          </a:p>
        </p:txBody>
      </p:sp>
    </p:spTree>
    <p:extLst>
      <p:ext uri="{BB962C8B-B14F-4D97-AF65-F5344CB8AC3E}">
        <p14:creationId xmlns:p14="http://schemas.microsoft.com/office/powerpoint/2010/main" xmlns="" val="2320589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xmlns="" val="3130525934"/>
              </p:ext>
            </p:extLst>
          </p:nvPr>
        </p:nvGraphicFramePr>
        <p:xfrm>
          <a:off x="991508" y="360153"/>
          <a:ext cx="7156009" cy="6192985"/>
        </p:xfrm>
        <a:graphic>
          <a:graphicData uri="http://schemas.openxmlformats.org/presentationml/2006/ole">
            <p:oleObj spid="_x0000_s1033" name="Document" r:id="rId3" imgW="6133874" imgH="5308405" progId="Word.Document.12">
              <p:embed/>
            </p:oleObj>
          </a:graphicData>
        </a:graphic>
      </p:graphicFrame>
      <p:sp>
        <p:nvSpPr>
          <p:cNvPr id="3" name="Rectangle 2"/>
          <p:cNvSpPr/>
          <p:nvPr/>
        </p:nvSpPr>
        <p:spPr>
          <a:xfrm>
            <a:off x="2150074" y="360154"/>
            <a:ext cx="4338748" cy="461665"/>
          </a:xfrm>
          <a:prstGeom prst="rect">
            <a:avLst/>
          </a:prstGeom>
        </p:spPr>
        <p:txBody>
          <a:bodyPr wrap="none">
            <a:spAutoFit/>
          </a:bodyPr>
          <a:lstStyle/>
          <a:p>
            <a:pPr lvl="0" algn="just"/>
            <a:r>
              <a:rPr lang="en-US" sz="2400" dirty="0" err="1"/>
              <a:t>Thymic</a:t>
            </a:r>
            <a:r>
              <a:rPr lang="en-US" sz="2400" dirty="0"/>
              <a:t> medullary epithelial cells:</a:t>
            </a:r>
            <a:endParaRPr lang="hu-HU" sz="2400" dirty="0"/>
          </a:p>
        </p:txBody>
      </p:sp>
    </p:spTree>
    <p:extLst>
      <p:ext uri="{BB962C8B-B14F-4D97-AF65-F5344CB8AC3E}">
        <p14:creationId xmlns:p14="http://schemas.microsoft.com/office/powerpoint/2010/main" xmlns="" val="3695167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38107"/>
            <a:ext cx="9144000" cy="5139868"/>
          </a:xfrm>
          <a:prstGeom prst="rect">
            <a:avLst/>
          </a:prstGeom>
        </p:spPr>
        <p:txBody>
          <a:bodyPr wrap="square">
            <a:spAutoFit/>
          </a:bodyPr>
          <a:lstStyle/>
          <a:p>
            <a:pPr lvl="0" algn="just"/>
            <a:r>
              <a:rPr lang="en-US" sz="2800" b="1" dirty="0"/>
              <a:t>Conclusion : </a:t>
            </a:r>
            <a:endParaRPr lang="en-US" sz="2800" b="1" dirty="0" smtClean="0"/>
          </a:p>
          <a:p>
            <a:pPr lvl="0" algn="just"/>
            <a:endParaRPr lang="en-US" dirty="0"/>
          </a:p>
          <a:p>
            <a:pPr lvl="0" algn="just"/>
            <a:endParaRPr lang="hu-HU" dirty="0"/>
          </a:p>
          <a:p>
            <a:pPr marL="342900" lvl="0" indent="-342900" algn="just">
              <a:buFont typeface="Arial"/>
              <a:buChar char="•"/>
            </a:pPr>
            <a:r>
              <a:rPr lang="en-US" sz="2400" dirty="0"/>
              <a:t>Marginal cells of the Keratin Positive Network (KPN) express keratin and </a:t>
            </a:r>
            <a:r>
              <a:rPr lang="en-US" sz="2400" dirty="0" err="1"/>
              <a:t>vimentin</a:t>
            </a:r>
            <a:r>
              <a:rPr lang="en-US" sz="2400" dirty="0"/>
              <a:t> intermediate filaments; These cells possibly contribute to the negative selection of </a:t>
            </a:r>
            <a:r>
              <a:rPr lang="en-US" sz="2400" dirty="0" err="1"/>
              <a:t>autoreactive</a:t>
            </a:r>
            <a:r>
              <a:rPr lang="en-US" sz="2400" dirty="0"/>
              <a:t> </a:t>
            </a:r>
            <a:r>
              <a:rPr lang="en-US" sz="2400" dirty="0" err="1"/>
              <a:t>thymocytes</a:t>
            </a:r>
            <a:r>
              <a:rPr lang="en-US" sz="2400" dirty="0" smtClean="0"/>
              <a:t>.</a:t>
            </a:r>
          </a:p>
          <a:p>
            <a:pPr lvl="0" algn="just"/>
            <a:r>
              <a:rPr lang="en-US" sz="2400" dirty="0" smtClean="0"/>
              <a:t> </a:t>
            </a:r>
            <a:endParaRPr lang="hu-HU" sz="2400" dirty="0"/>
          </a:p>
          <a:p>
            <a:pPr marL="342900" lvl="0" indent="-342900" algn="just">
              <a:buFont typeface="Arial"/>
              <a:buChar char="•"/>
            </a:pPr>
            <a:r>
              <a:rPr lang="en-US" sz="2400" dirty="0"/>
              <a:t>Cyst- forming cells are polarized with secretory function; </a:t>
            </a:r>
            <a:r>
              <a:rPr lang="en-US" sz="2400" dirty="0" err="1"/>
              <a:t>enteroendocrine</a:t>
            </a:r>
            <a:r>
              <a:rPr lang="en-US" sz="2400" dirty="0"/>
              <a:t> peptide and surfactant production. Their differentiation stopped in early developmental stages</a:t>
            </a:r>
            <a:r>
              <a:rPr lang="en-US" sz="2400" dirty="0" smtClean="0"/>
              <a:t>.</a:t>
            </a:r>
          </a:p>
          <a:p>
            <a:pPr lvl="0" algn="just"/>
            <a:endParaRPr lang="hu-HU" sz="2400" dirty="0"/>
          </a:p>
          <a:p>
            <a:pPr marL="342900" lvl="0" indent="-342900" algn="just">
              <a:buFont typeface="Arial"/>
              <a:buChar char="•"/>
            </a:pPr>
            <a:r>
              <a:rPr lang="en-US" sz="2400" dirty="0"/>
              <a:t>Hassall’s corpuscles are formed from the center cells of KPN, which does not express </a:t>
            </a:r>
            <a:r>
              <a:rPr lang="en-US" sz="2400" dirty="0" err="1"/>
              <a:t>vimentin</a:t>
            </a:r>
            <a:r>
              <a:rPr lang="en-US" sz="2400" dirty="0"/>
              <a:t> intermediate filaments. The differentiation of the cell of Hassall’s bodies stopped in late development.</a:t>
            </a:r>
            <a:endParaRPr lang="hu-HU" sz="2400" dirty="0"/>
          </a:p>
        </p:txBody>
      </p:sp>
    </p:spTree>
    <p:extLst>
      <p:ext uri="{BB962C8B-B14F-4D97-AF65-F5344CB8AC3E}">
        <p14:creationId xmlns:p14="http://schemas.microsoft.com/office/powerpoint/2010/main" xmlns="" val="2941605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76200"/>
            <a:ext cx="9144000" cy="4074962"/>
          </a:xfrm>
          <a:prstGeom prst="rect">
            <a:avLst/>
          </a:prstGeom>
        </p:spPr>
        <p:txBody>
          <a:bodyPr wrap="square">
            <a:spAutoFit/>
          </a:bodyPr>
          <a:lstStyle/>
          <a:p>
            <a:pPr lvl="0">
              <a:lnSpc>
                <a:spcPct val="140000"/>
              </a:lnSpc>
            </a:pPr>
            <a:r>
              <a:rPr lang="en-US" sz="2600" dirty="0"/>
              <a:t>To this work contributed</a:t>
            </a:r>
            <a:r>
              <a:rPr lang="en-US" sz="2600" dirty="0" smtClean="0"/>
              <a:t>:</a:t>
            </a:r>
            <a:endParaRPr lang="en-US" sz="2400" dirty="0" smtClean="0"/>
          </a:p>
          <a:p>
            <a:pPr lvl="0">
              <a:lnSpc>
                <a:spcPct val="140000"/>
              </a:lnSpc>
            </a:pPr>
            <a:r>
              <a:rPr lang="en-US" sz="2400" dirty="0" smtClean="0"/>
              <a:t> 							</a:t>
            </a:r>
            <a:r>
              <a:rPr lang="en-US" sz="2400" dirty="0"/>
              <a:t>	Ildikó Bódi</a:t>
            </a:r>
            <a:endParaRPr lang="hu-HU" sz="2400" dirty="0"/>
          </a:p>
          <a:p>
            <a:pPr>
              <a:lnSpc>
                <a:spcPct val="140000"/>
              </a:lnSpc>
            </a:pPr>
            <a:r>
              <a:rPr lang="en-US" sz="2400" dirty="0"/>
              <a:t> 		</a:t>
            </a:r>
            <a:r>
              <a:rPr lang="en-US" sz="2400" dirty="0" smtClean="0"/>
              <a:t>						</a:t>
            </a:r>
            <a:r>
              <a:rPr lang="en-US" sz="2400" dirty="0" err="1" smtClean="0"/>
              <a:t>Krisztina</a:t>
            </a:r>
            <a:r>
              <a:rPr lang="en-US" sz="2400" dirty="0" smtClean="0"/>
              <a:t> </a:t>
            </a:r>
            <a:r>
              <a:rPr lang="en-US" sz="2400" dirty="0" err="1"/>
              <a:t>Minkó</a:t>
            </a:r>
            <a:endParaRPr lang="hu-HU" sz="2400" dirty="0"/>
          </a:p>
          <a:p>
            <a:pPr>
              <a:lnSpc>
                <a:spcPct val="140000"/>
              </a:lnSpc>
            </a:pPr>
            <a:r>
              <a:rPr lang="en-US" sz="2400" dirty="0"/>
              <a:t> 		</a:t>
            </a:r>
            <a:r>
              <a:rPr lang="en-US" sz="2400" dirty="0" smtClean="0"/>
              <a:t>						</a:t>
            </a:r>
            <a:r>
              <a:rPr lang="en-US" sz="2400" dirty="0" err="1" smtClean="0"/>
              <a:t>Katalin</a:t>
            </a:r>
            <a:r>
              <a:rPr lang="en-US" sz="2400" dirty="0" smtClean="0"/>
              <a:t> </a:t>
            </a:r>
            <a:r>
              <a:rPr lang="en-US" sz="2400" dirty="0" err="1"/>
              <a:t>Kocsis</a:t>
            </a:r>
            <a:endParaRPr lang="hu-HU" sz="2400" dirty="0"/>
          </a:p>
          <a:p>
            <a:pPr>
              <a:lnSpc>
                <a:spcPct val="140000"/>
              </a:lnSpc>
            </a:pPr>
            <a:r>
              <a:rPr lang="en-US" sz="2400" dirty="0"/>
              <a:t> 		</a:t>
            </a:r>
            <a:r>
              <a:rPr lang="en-US" sz="2400" dirty="0" smtClean="0"/>
              <a:t>						</a:t>
            </a:r>
            <a:r>
              <a:rPr lang="en-US" sz="2400" dirty="0" err="1" smtClean="0"/>
              <a:t>Orsolya</a:t>
            </a:r>
            <a:r>
              <a:rPr lang="en-US" sz="2400" dirty="0" smtClean="0"/>
              <a:t> </a:t>
            </a:r>
            <a:r>
              <a:rPr lang="en-US" sz="2400" dirty="0" err="1" smtClean="0"/>
              <a:t>Fölker</a:t>
            </a:r>
            <a:endParaRPr lang="en-US" sz="2400" dirty="0"/>
          </a:p>
          <a:p>
            <a:endParaRPr lang="hu-HU" sz="2400" dirty="0"/>
          </a:p>
          <a:p>
            <a:pPr algn="ctr"/>
            <a:r>
              <a:rPr lang="en-US" sz="3200" dirty="0"/>
              <a:t>Thank you for your attention!</a:t>
            </a:r>
            <a:br>
              <a:rPr lang="en-US" sz="3200" dirty="0"/>
            </a:br>
            <a:endParaRPr lang="en-US" sz="3200" dirty="0"/>
          </a:p>
        </p:txBody>
      </p:sp>
    </p:spTree>
    <p:extLst>
      <p:ext uri="{BB962C8B-B14F-4D97-AF65-F5344CB8AC3E}">
        <p14:creationId xmlns:p14="http://schemas.microsoft.com/office/powerpoint/2010/main" xmlns="" val="1802693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273628" y="428625"/>
            <a:ext cx="6796769" cy="1143000"/>
          </a:xfrm>
        </p:spPr>
        <p:txBody>
          <a:bodyPr/>
          <a:lstStyle/>
          <a:p>
            <a:r>
              <a:rPr lang="en-US" sz="3600" b="1" dirty="0" smtClean="0">
                <a:solidFill>
                  <a:schemeClr val="tx1"/>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1656080" y="1752600"/>
            <a:ext cx="6279606" cy="39370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a:effectLst>
                  <a:outerShdw blurRad="38100" dist="38100" dir="2700000" algn="tl">
                    <a:srgbClr val="000000">
                      <a:alpha val="43137"/>
                    </a:srgbClr>
                  </a:outerShdw>
                </a:effectLst>
                <a:latin typeface="Georgia" pitchFamily="18" charset="0"/>
              </a:rPr>
              <a:t/>
            </a:r>
            <a:br>
              <a:rPr lang="en-US" sz="2400" dirty="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 </a:t>
            </a:r>
            <a:r>
              <a:rPr lang="en-US" sz="2000" dirty="0" smtClean="0">
                <a:effectLst>
                  <a:outerShdw blurRad="38100" dist="38100" dir="2700000" algn="tl">
                    <a:srgbClr val="000000">
                      <a:alpha val="43137"/>
                    </a:srgbClr>
                  </a:outerShdw>
                </a:effectLst>
                <a:latin typeface="Georgia" pitchFamily="18" charset="0"/>
                <a:hlinkClick r:id="rId2"/>
              </a:rPr>
              <a:t>http://integrativebiology.conferenceseries.com/</a:t>
            </a:r>
            <a:r>
              <a:rPr lang="en-US" sz="2000" dirty="0" smtClean="0">
                <a:effectLst>
                  <a:outerShdw blurRad="38100" dist="38100" dir="2700000" algn="tl">
                    <a:srgbClr val="000000">
                      <a:alpha val="43137"/>
                    </a:srgbClr>
                  </a:outerShdw>
                </a:effectLst>
                <a:latin typeface="Georgia" pitchFamily="18" charset="0"/>
              </a:rPr>
              <a:t> </a:t>
            </a:r>
            <a:endParaRPr lang="en-US" sz="20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000" dirty="0">
                <a:effectLst>
                  <a:outerShdw blurRad="38100" dist="38100" dir="2700000" algn="tl">
                    <a:srgbClr val="000000">
                      <a:alpha val="43137"/>
                    </a:srgbClr>
                  </a:outerShdw>
                </a:effectLst>
                <a:latin typeface="Georgia" pitchFamily="18" charset="0"/>
                <a:hlinkClick r:id="rId3"/>
              </a:rPr>
              <a:t>http://conferenceseries.com</a:t>
            </a:r>
            <a:r>
              <a:rPr lang="en-US" sz="2000" dirty="0" smtClean="0">
                <a:effectLst>
                  <a:outerShdw blurRad="38100" dist="38100" dir="2700000" algn="tl">
                    <a:srgbClr val="000000">
                      <a:alpha val="43137"/>
                    </a:srgbClr>
                  </a:outerShdw>
                </a:effectLst>
                <a:latin typeface="Georgia" pitchFamily="18" charset="0"/>
                <a:hlinkClick r:id="rId3"/>
              </a:rPr>
              <a:t>/</a:t>
            </a:r>
            <a:r>
              <a:rPr lang="en-US" sz="2000" dirty="0" smtClean="0">
                <a:effectLst>
                  <a:outerShdw blurRad="38100" dist="38100" dir="2700000" algn="tl">
                    <a:srgbClr val="000000">
                      <a:alpha val="43137"/>
                    </a:srgbClr>
                  </a:outerShdw>
                </a:effectLst>
                <a:latin typeface="Georgia" pitchFamily="18" charset="0"/>
              </a:rPr>
              <a:t> </a:t>
            </a:r>
          </a:p>
          <a:p>
            <a:pPr algn="ctr">
              <a:buFont typeface="Arial" charset="0"/>
              <a:buNone/>
              <a:defRPr/>
            </a:pPr>
            <a:r>
              <a:rPr lang="en-US" sz="2000" dirty="0">
                <a:effectLst>
                  <a:outerShdw blurRad="38100" dist="38100" dir="2700000" algn="tl">
                    <a:srgbClr val="000000">
                      <a:alpha val="43137"/>
                    </a:srgbClr>
                  </a:outerShdw>
                </a:effectLst>
                <a:latin typeface="Georgia" pitchFamily="18" charset="0"/>
              </a:rPr>
              <a:t> </a:t>
            </a:r>
            <a:r>
              <a:rPr lang="en-US" sz="2000" dirty="0">
                <a:effectLst>
                  <a:outerShdw blurRad="38100" dist="38100" dir="2700000" algn="tl">
                    <a:srgbClr val="000000">
                      <a:alpha val="43137"/>
                    </a:srgbClr>
                  </a:outerShdw>
                </a:effectLst>
                <a:latin typeface="Georgia" pitchFamily="18" charset="0"/>
                <a:hlinkClick r:id="rId4"/>
              </a:rPr>
              <a:t>http://</a:t>
            </a:r>
            <a:r>
              <a:rPr lang="en-US" sz="2000" dirty="0" smtClean="0">
                <a:effectLst>
                  <a:outerShdw blurRad="38100" dist="38100" dir="2700000" algn="tl">
                    <a:srgbClr val="000000">
                      <a:alpha val="43137"/>
                    </a:srgbClr>
                  </a:outerShdw>
                </a:effectLst>
                <a:latin typeface="Georgia" pitchFamily="18" charset="0"/>
                <a:hlinkClick r:id="rId4"/>
              </a:rPr>
              <a:t>www.conferenceseries.com/genetics-and-molecular-biology-conferences.php</a:t>
            </a:r>
            <a:r>
              <a:rPr lang="en-US" sz="2000" dirty="0" smtClean="0">
                <a:effectLst>
                  <a:outerShdw blurRad="38100" dist="38100" dir="2700000" algn="tl">
                    <a:srgbClr val="000000">
                      <a:alpha val="43137"/>
                    </a:srgbClr>
                  </a:outerShdw>
                </a:effectLst>
                <a:latin typeface="Georgia" pitchFamily="18" charset="0"/>
              </a:rPr>
              <a:t> </a:t>
            </a: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1685241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Executive.thmx</Template>
  <TotalTime>705</TotalTime>
  <Words>612</Words>
  <Application>Microsoft Macintosh PowerPoint</Application>
  <PresentationFormat>On-screen Show (4:3)</PresentationFormat>
  <Paragraphs>67</Paragraphs>
  <Slides>20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Executive</vt:lpstr>
      <vt:lpstr>Document</vt:lpstr>
      <vt:lpstr>    About OMICS Group</vt:lpstr>
      <vt:lpstr>  About OMICS International Conferences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Let Us Meet Again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Bódi Ildikó</dc:creator>
  <cp:lastModifiedBy>Rachana</cp:lastModifiedBy>
  <cp:revision>18</cp:revision>
  <dcterms:created xsi:type="dcterms:W3CDTF">2015-07-30T20:07:59Z</dcterms:created>
  <dcterms:modified xsi:type="dcterms:W3CDTF">2015-08-10T10:31:34Z</dcterms:modified>
</cp:coreProperties>
</file>