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12.03.2018</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12.03.2018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12.03.2018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12.03.2018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12.03.2018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12.03.2018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12.03.2018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D9F75050-0E15-4C5B-92B0-66D068882F1F}" type="datetimeFigureOut">
              <a:rPr lang="tr-TR" smtClean="0"/>
              <a:pPr/>
              <a:t>12.03.2018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12.03.2018</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12.03.2018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12.03.2018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12.03.2018</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www.bingol.edu.tr/documents/file/bu_BilgolUniverstyLogo/5-300-b8a17557-c808-48cf-9ffe-e0c8098ee96a.jpg"/>
          <p:cNvPicPr>
            <a:picLocks noChangeAspect="1" noChangeArrowheads="1"/>
          </p:cNvPicPr>
          <p:nvPr/>
        </p:nvPicPr>
        <p:blipFill>
          <a:blip r:embed="rId2" cstate="print"/>
          <a:srcRect/>
          <a:stretch>
            <a:fillRect/>
          </a:stretch>
        </p:blipFill>
        <p:spPr bwMode="auto">
          <a:xfrm>
            <a:off x="0" y="0"/>
            <a:ext cx="2088232" cy="2004704"/>
          </a:xfrm>
          <a:prstGeom prst="rect">
            <a:avLst/>
          </a:prstGeom>
          <a:noFill/>
        </p:spPr>
      </p:pic>
      <p:sp>
        <p:nvSpPr>
          <p:cNvPr id="2" name="1 Başlık"/>
          <p:cNvSpPr>
            <a:spLocks noGrp="1"/>
          </p:cNvSpPr>
          <p:nvPr>
            <p:ph type="ctrTitle"/>
          </p:nvPr>
        </p:nvSpPr>
        <p:spPr>
          <a:xfrm>
            <a:off x="1187624" y="1700808"/>
            <a:ext cx="7772400" cy="1829761"/>
          </a:xfrm>
        </p:spPr>
        <p:txBody>
          <a:bodyPr>
            <a:normAutofit fontScale="90000"/>
          </a:bodyPr>
          <a:lstStyle/>
          <a:p>
            <a:pPr algn="ctr"/>
            <a:r>
              <a:rPr lang="en-US" dirty="0"/>
              <a:t>DETERMINING THE LIFE QUALITY OF CKD PATIENTS AT BİNGÖL CITY</a:t>
            </a:r>
            <a:endParaRPr lang="tr-TR" dirty="0"/>
          </a:p>
        </p:txBody>
      </p:sp>
      <p:sp>
        <p:nvSpPr>
          <p:cNvPr id="3" name="2 Alt Başlık"/>
          <p:cNvSpPr>
            <a:spLocks noGrp="1"/>
          </p:cNvSpPr>
          <p:nvPr>
            <p:ph type="subTitle" idx="1"/>
          </p:nvPr>
        </p:nvSpPr>
        <p:spPr>
          <a:xfrm>
            <a:off x="755576" y="3501008"/>
            <a:ext cx="8280920" cy="1512168"/>
          </a:xfrm>
        </p:spPr>
        <p:txBody>
          <a:bodyPr>
            <a:normAutofit fontScale="92500" lnSpcReduction="20000"/>
          </a:bodyPr>
          <a:lstStyle/>
          <a:p>
            <a:r>
              <a:rPr lang="en-US" dirty="0"/>
              <a:t>Assist. Prof. </a:t>
            </a:r>
            <a:r>
              <a:rPr lang="en-US" dirty="0" err="1"/>
              <a:t>Imran</a:t>
            </a:r>
            <a:r>
              <a:rPr lang="en-US" dirty="0"/>
              <a:t> </a:t>
            </a:r>
            <a:r>
              <a:rPr lang="en-US" dirty="0" err="1"/>
              <a:t>Aslan</a:t>
            </a:r>
            <a:endParaRPr lang="en-US" dirty="0"/>
          </a:p>
          <a:p>
            <a:r>
              <a:rPr lang="en-US" dirty="0"/>
              <a:t>Occupational Health and Safety Department, Healthcare Faculty, </a:t>
            </a:r>
            <a:r>
              <a:rPr lang="en-US" dirty="0" err="1"/>
              <a:t>Bingöl</a:t>
            </a:r>
            <a:r>
              <a:rPr lang="en-US" dirty="0"/>
              <a:t> University, Turkey</a:t>
            </a:r>
          </a:p>
          <a:p>
            <a:r>
              <a:rPr lang="en-US" dirty="0"/>
              <a:t>E-</a:t>
            </a:r>
            <a:r>
              <a:rPr lang="en-US" dirty="0" err="1"/>
              <a:t>Mail:</a:t>
            </a:r>
            <a:r>
              <a:rPr lang="en-US" dirty="0" err="1">
                <a:solidFill>
                  <a:srgbClr val="0070C0"/>
                </a:solidFill>
              </a:rPr>
              <a:t>imranaslan@gmail.com</a:t>
            </a:r>
            <a:r>
              <a:rPr lang="tr-TR" dirty="0"/>
              <a:t> </a:t>
            </a:r>
            <a:r>
              <a:rPr lang="en-US" dirty="0"/>
              <a:t>  </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7500" lnSpcReduction="20000"/>
          </a:bodyPr>
          <a:lstStyle/>
          <a:p>
            <a:r>
              <a:rPr lang="en-US" dirty="0"/>
              <a:t>Kidneys are one of the most important part of body by cleaning blood from urea and balancing the blood pressure and minerals level. It is found that numbers of Chronic Kidney Diseases(CKD) have been increasing dramatically from </a:t>
            </a:r>
            <a:r>
              <a:rPr lang="en-US" dirty="0" err="1"/>
              <a:t>Aslan</a:t>
            </a:r>
            <a:r>
              <a:rPr lang="en-US" dirty="0"/>
              <a:t> &amp; </a:t>
            </a:r>
            <a:r>
              <a:rPr lang="en-US" dirty="0" err="1"/>
              <a:t>Üstün</a:t>
            </a:r>
            <a:r>
              <a:rPr lang="tr-TR" dirty="0"/>
              <a:t> (2013)</a:t>
            </a:r>
          </a:p>
          <a:p>
            <a:r>
              <a:rPr lang="en-US" dirty="0"/>
              <a:t>Increasing life quality of patients can be a success parameter for a hospital or a country. Increasing the life years and quality of treatment has a cost which can be shared by patients and governments. Taking 2-3 times 4 hours treatment each week is a tiring task depriving patients from works and many daily life tasks. To provide an improved treatment to each patient, the individual illness and symptoms, information needs, diet requirements, daily activities, physiological situation, emotional supports, taking medicines on times, critical body signs are to be known. </a:t>
            </a:r>
            <a:endParaRPr lang="tr-TR" dirty="0"/>
          </a:p>
        </p:txBody>
      </p:sp>
      <p:sp>
        <p:nvSpPr>
          <p:cNvPr id="3" name="2 Başlık"/>
          <p:cNvSpPr>
            <a:spLocks noGrp="1"/>
          </p:cNvSpPr>
          <p:nvPr>
            <p:ph type="title"/>
          </p:nvPr>
        </p:nvSpPr>
        <p:spPr/>
        <p:txBody>
          <a:bodyPr>
            <a:normAutofit/>
          </a:bodyPr>
          <a:lstStyle/>
          <a:p>
            <a:r>
              <a:rPr lang="en-US" dirty="0"/>
              <a:t>Introduction</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heckerboard(across)">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55000" lnSpcReduction="20000"/>
          </a:bodyPr>
          <a:lstStyle/>
          <a:p>
            <a:r>
              <a:rPr lang="en-US" dirty="0"/>
              <a:t>The probability of living 5 years is 60,3% in Turkey by taking the HD treatment and HD provides about 5-10% functions of original kidneys.</a:t>
            </a:r>
            <a:endParaRPr lang="tr-TR" dirty="0"/>
          </a:p>
          <a:p>
            <a:r>
              <a:rPr lang="en-US" dirty="0"/>
              <a:t>Each CKD patients has 160,933.04 TL/life average cost covered by Turkish governments. 9,988,750,207 TL in 2022 is the expected average of all HD patients in Turkey. Hence, hypertension, diabetics, kidney injures and cardiovascular illnesses are to be checked regularly to prevent the development of CKD to ESRD</a:t>
            </a:r>
            <a:r>
              <a:rPr lang="tr-TR" dirty="0"/>
              <a:t>.</a:t>
            </a:r>
          </a:p>
          <a:p>
            <a:r>
              <a:rPr lang="en-US" dirty="0"/>
              <a:t>5.691 years is the average of living after ESRD in Turkey with maximum 20 years living with a CHD from beginning. Quality-Adjusted Life Year (QALYs) method is used to evaluate the life quality and increase in living years. However, increasing each QALY costs to patients and patients at </a:t>
            </a:r>
            <a:r>
              <a:rPr lang="en-US" dirty="0" err="1"/>
              <a:t>Bingöl</a:t>
            </a:r>
            <a:r>
              <a:rPr lang="en-US" dirty="0"/>
              <a:t> city do not have salaries. </a:t>
            </a:r>
            <a:r>
              <a:rPr lang="tr-TR" dirty="0"/>
              <a:t>(Aslan, 2015)</a:t>
            </a:r>
          </a:p>
          <a:p>
            <a:r>
              <a:rPr lang="en-US" dirty="0"/>
              <a:t>Healthy people are the core for development of regions by providing better healthcare services with high quality. Treatments of kidneys are analyzed in </a:t>
            </a:r>
            <a:r>
              <a:rPr lang="en-US" dirty="0" err="1"/>
              <a:t>Bingöl</a:t>
            </a:r>
            <a:r>
              <a:rPr lang="en-US" dirty="0"/>
              <a:t> city and at regional level in Turkey. </a:t>
            </a:r>
            <a:endParaRPr lang="tr-TR" dirty="0"/>
          </a:p>
          <a:p>
            <a:r>
              <a:rPr lang="en-US" dirty="0"/>
              <a:t>Chronic Kidney Diseases (CKD) is a major problem in </a:t>
            </a:r>
            <a:r>
              <a:rPr lang="en-US" dirty="0" err="1"/>
              <a:t>Bingöl</a:t>
            </a:r>
            <a:r>
              <a:rPr lang="en-US" dirty="0"/>
              <a:t> as in Turkey. Increasing numbers of CKFs cause dissatisfaction and extra load on healthcare staff in </a:t>
            </a:r>
            <a:r>
              <a:rPr lang="en-US" dirty="0" err="1"/>
              <a:t>Bingöl</a:t>
            </a:r>
            <a:r>
              <a:rPr lang="en-US" dirty="0"/>
              <a:t> city. Two main hospitals in </a:t>
            </a:r>
            <a:r>
              <a:rPr lang="en-US" dirty="0" err="1"/>
              <a:t>Bingöl</a:t>
            </a:r>
            <a:r>
              <a:rPr lang="en-US" dirty="0"/>
              <a:t> one main government hospital and one private hospital giving dialysis services are controlled and responsible staff s were interviewed and later patients were surveyed two times at different dates with 96 and 78 patients respectively in 2015.</a:t>
            </a:r>
            <a:endParaRPr lang="tr-TR" dirty="0"/>
          </a:p>
          <a:p>
            <a:endParaRPr lang="tr-TR" dirty="0"/>
          </a:p>
        </p:txBody>
      </p:sp>
      <p:sp>
        <p:nvSpPr>
          <p:cNvPr id="3" name="2 Başlık"/>
          <p:cNvSpPr>
            <a:spLocks noGrp="1"/>
          </p:cNvSpPr>
          <p:nvPr>
            <p:ph type="title"/>
          </p:nvPr>
        </p:nvSpPr>
        <p:spPr/>
        <p:txBody>
          <a:bodyPr/>
          <a:lstStyle/>
          <a:p>
            <a:r>
              <a:rPr lang="en-US" dirty="0"/>
              <a:t>Introduction</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heckerboard(across)">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checkerboard(across)">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checkerboard(across)">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checkerboard(across)">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0000" lnSpcReduction="20000"/>
          </a:bodyPr>
          <a:lstStyle/>
          <a:p>
            <a:r>
              <a:rPr lang="en-US" dirty="0"/>
              <a:t>The best way to treat CKD is to find a new kidney from suitable donors to increase life years and life quality. However, it is not possible to find enough living or cadaveric kidney in Turkey due to cultural and economical reasons. </a:t>
            </a:r>
          </a:p>
          <a:p>
            <a:r>
              <a:rPr lang="en-US" dirty="0" err="1"/>
              <a:t>Çoban</a:t>
            </a:r>
            <a:r>
              <a:rPr lang="en-US" dirty="0"/>
              <a:t> </a:t>
            </a:r>
            <a:r>
              <a:rPr lang="tr-TR" dirty="0"/>
              <a:t>(2014)</a:t>
            </a:r>
            <a:r>
              <a:rPr lang="en-US" dirty="0"/>
              <a:t>found that Renal Transplantation (TX) rejections can be decreased by successful treatments and controls. However, chronic rejection risk, infections, diabetes mellitus, hypertension, cardiovascular diseases and secondary malignity are to be considered during treatment and cancer risks are also to be taken into account separately. </a:t>
            </a:r>
            <a:r>
              <a:rPr lang="tr-TR" dirty="0"/>
              <a:t>(Aslan, 2015) </a:t>
            </a:r>
            <a:endParaRPr lang="en-US" dirty="0"/>
          </a:p>
          <a:p>
            <a:r>
              <a:rPr lang="en-US" dirty="0"/>
              <a:t>Just few patients in last two years could be able to make TX in </a:t>
            </a:r>
            <a:r>
              <a:rPr lang="en-US" dirty="0" err="1"/>
              <a:t>Bingöl</a:t>
            </a:r>
            <a:r>
              <a:rPr lang="en-US" dirty="0"/>
              <a:t> city and their kidneys were accepted by their bodies without need of coming HD centers regularly but just for controls.  </a:t>
            </a:r>
          </a:p>
          <a:p>
            <a:r>
              <a:rPr lang="en-US" dirty="0"/>
              <a:t>Patients in </a:t>
            </a:r>
            <a:r>
              <a:rPr lang="en-US" dirty="0" err="1"/>
              <a:t>Bingöl</a:t>
            </a:r>
            <a:r>
              <a:rPr lang="en-US" dirty="0"/>
              <a:t> city have low or middle level salary or incomes to find reluctant donor and buy their kidneys. </a:t>
            </a:r>
            <a:endParaRPr lang="tr-TR" dirty="0"/>
          </a:p>
        </p:txBody>
      </p:sp>
      <p:sp>
        <p:nvSpPr>
          <p:cNvPr id="3" name="2 Başlık"/>
          <p:cNvSpPr>
            <a:spLocks noGrp="1"/>
          </p:cNvSpPr>
          <p:nvPr>
            <p:ph type="title"/>
          </p:nvPr>
        </p:nvSpPr>
        <p:spPr/>
        <p:txBody>
          <a:bodyPr/>
          <a:lstStyle/>
          <a:p>
            <a:r>
              <a:rPr lang="en-US" dirty="0"/>
              <a:t>Introduction</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62500" lnSpcReduction="20000"/>
          </a:bodyPr>
          <a:lstStyle/>
          <a:p>
            <a:r>
              <a:rPr lang="en-US" dirty="0"/>
              <a:t>Having a high Health-Related Quality of Life (</a:t>
            </a:r>
            <a:r>
              <a:rPr lang="en-US" dirty="0" err="1"/>
              <a:t>HRQoL</a:t>
            </a:r>
            <a:r>
              <a:rPr lang="en-US" dirty="0"/>
              <a:t>) is an important performance indicator for dialysis centers at the treatment of End Stage Renal Disease(ESRD). Self administrated </a:t>
            </a:r>
            <a:r>
              <a:rPr lang="en-US" dirty="0" err="1"/>
              <a:t>HRQoL</a:t>
            </a:r>
            <a:r>
              <a:rPr lang="en-US" dirty="0"/>
              <a:t> measurements are done by patients according to their health situation. Well-being and functions of patients are evaluated by scores given to the questionnaire.</a:t>
            </a:r>
            <a:endParaRPr lang="tr-TR" dirty="0"/>
          </a:p>
          <a:p>
            <a:r>
              <a:rPr lang="en-US" dirty="0"/>
              <a:t>Functional, social status, health status, wellbeing, patient satisfaction, patient preferences, role limitations, pain, mental health and general health conditions are main concepts of  </a:t>
            </a:r>
            <a:r>
              <a:rPr lang="en-US" dirty="0" err="1"/>
              <a:t>HRQoL</a:t>
            </a:r>
            <a:r>
              <a:rPr lang="en-US" dirty="0"/>
              <a:t>. </a:t>
            </a:r>
            <a:endParaRPr lang="tr-TR" dirty="0"/>
          </a:p>
          <a:p>
            <a:r>
              <a:rPr lang="en-US" dirty="0"/>
              <a:t>KDQOL-36 scoring system  consisting</a:t>
            </a:r>
            <a:r>
              <a:rPr lang="tr-TR" dirty="0"/>
              <a:t>: </a:t>
            </a:r>
          </a:p>
          <a:p>
            <a:pPr lvl="2"/>
            <a:r>
              <a:rPr lang="en-US" dirty="0"/>
              <a:t> Physical Component summary(PCS) and of Mental Component Summary(MCS)-(1-12) related health, activity limits, ability to accomplish desired tasks, depression and anxiety, energy level, and social activities, </a:t>
            </a:r>
            <a:endParaRPr lang="tr-TR" dirty="0"/>
          </a:p>
          <a:p>
            <a:pPr lvl="2"/>
            <a:r>
              <a:rPr lang="tr-TR" dirty="0"/>
              <a:t>B</a:t>
            </a:r>
            <a:r>
              <a:rPr lang="en-US" dirty="0" err="1"/>
              <a:t>urden</a:t>
            </a:r>
            <a:r>
              <a:rPr lang="en-US" dirty="0"/>
              <a:t> of CKD subscale (13-16) related daily life, takes up time, causes frustration of CKD patient, </a:t>
            </a:r>
            <a:endParaRPr lang="tr-TR" dirty="0"/>
          </a:p>
          <a:p>
            <a:pPr lvl="2"/>
            <a:r>
              <a:rPr lang="tr-TR" dirty="0"/>
              <a:t>S</a:t>
            </a:r>
            <a:r>
              <a:rPr lang="en-US" dirty="0" err="1"/>
              <a:t>ymptoms</a:t>
            </a:r>
            <a:r>
              <a:rPr lang="en-US" dirty="0"/>
              <a:t> and problems subscale (17-28b) like sore muscles, chest pain, cramps, itchy or dry skin, shortness of breath, faintness/dizziness, lack of appetite, feeling washed out or drained, numbness in the hands or feet, nausea,</a:t>
            </a:r>
            <a:endParaRPr lang="tr-TR" dirty="0"/>
          </a:p>
          <a:p>
            <a:pPr lvl="2"/>
            <a:r>
              <a:rPr lang="tr-TR" dirty="0"/>
              <a:t>E</a:t>
            </a:r>
            <a:r>
              <a:rPr lang="en-US" dirty="0" err="1"/>
              <a:t>ffects</a:t>
            </a:r>
            <a:r>
              <a:rPr lang="en-US" dirty="0"/>
              <a:t> of kidney disease on daily life subscale (29-36)  related to diet restrictions, ability to work around the house or travel, feeling dependent on doctors and other medical staff, stress or worries, sex life, and personal appearance is  used to evaluate the situation and life quality of patients. </a:t>
            </a:r>
            <a:r>
              <a:rPr lang="tr-TR" dirty="0"/>
              <a:t>(</a:t>
            </a:r>
            <a:r>
              <a:rPr lang="en-US" dirty="0"/>
              <a:t>Hays </a:t>
            </a:r>
            <a:r>
              <a:rPr lang="tr-TR" dirty="0"/>
              <a:t>ET AL.,1994) </a:t>
            </a:r>
          </a:p>
        </p:txBody>
      </p:sp>
      <p:sp>
        <p:nvSpPr>
          <p:cNvPr id="3" name="2 Başlık"/>
          <p:cNvSpPr>
            <a:spLocks noGrp="1"/>
          </p:cNvSpPr>
          <p:nvPr>
            <p:ph type="title"/>
          </p:nvPr>
        </p:nvSpPr>
        <p:spPr/>
        <p:txBody>
          <a:bodyPr/>
          <a:lstStyle/>
          <a:p>
            <a:r>
              <a:rPr lang="en-US" dirty="0"/>
              <a:t>Literature Background</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heckerboard(across)">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checkerboard(across)">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checkerboard(across)">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checkerboard(across)">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checkerboard(across)">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checkerboard(across)">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0000" lnSpcReduction="20000"/>
          </a:bodyPr>
          <a:lstStyle/>
          <a:p>
            <a:r>
              <a:rPr lang="en-US" dirty="0"/>
              <a:t>The needed degree of lifestyle change, adherence to diet and medications and the symptom burden in particular affects patients’ HRQOL.</a:t>
            </a:r>
            <a:endParaRPr lang="tr-TR" dirty="0"/>
          </a:p>
          <a:p>
            <a:r>
              <a:rPr lang="en-US" dirty="0"/>
              <a:t>With 1000 patients, it is found that 5 point increase in PCS score reduces 6 % of hospital days and increase a 10% improvement in the chance of survival.</a:t>
            </a:r>
            <a:r>
              <a:rPr lang="en-US" b="1" dirty="0"/>
              <a:t> </a:t>
            </a:r>
            <a:endParaRPr lang="tr-TR" b="1" dirty="0"/>
          </a:p>
          <a:p>
            <a:r>
              <a:rPr lang="en-US" dirty="0"/>
              <a:t>One point increase in PCS reduce Renal Replacement (RR) mortality and RR hospitality by 2%. One point increase in MCS decreases relative risk of  mortality by 2% and relative risk of hospitalization by 1%. </a:t>
            </a:r>
            <a:r>
              <a:rPr lang="tr-TR" dirty="0"/>
              <a:t>(</a:t>
            </a:r>
            <a:r>
              <a:rPr lang="en-US" dirty="0" err="1"/>
              <a:t>Lowrie</a:t>
            </a:r>
            <a:r>
              <a:rPr lang="en-US" dirty="0"/>
              <a:t> </a:t>
            </a:r>
            <a:r>
              <a:rPr lang="tr-TR" dirty="0"/>
              <a:t> et al. ,2003)</a:t>
            </a:r>
          </a:p>
          <a:p>
            <a:r>
              <a:rPr lang="en-US" dirty="0"/>
              <a:t>Interventions, staff support and  elements in life causing low scores are need to be analyzed to increase life years of patients.</a:t>
            </a:r>
            <a:r>
              <a:rPr lang="tr-TR" dirty="0"/>
              <a:t>(</a:t>
            </a:r>
            <a:r>
              <a:rPr lang="en-US" dirty="0" err="1"/>
              <a:t>Mapes</a:t>
            </a:r>
            <a:r>
              <a:rPr lang="en-US" dirty="0"/>
              <a:t> et al.(2003)</a:t>
            </a:r>
            <a:endParaRPr lang="tr-TR" dirty="0"/>
          </a:p>
          <a:p>
            <a:r>
              <a:rPr lang="en-US" dirty="0" err="1"/>
              <a:t>Karnofsky</a:t>
            </a:r>
            <a:r>
              <a:rPr lang="en-US" dirty="0"/>
              <a:t> performance status scale can be used to score  and convert , KDQOL-36 into 100 scale. Higher score means that life quality of patients increases. </a:t>
            </a:r>
            <a:r>
              <a:rPr lang="tr-TR" dirty="0"/>
              <a:t>(</a:t>
            </a:r>
            <a:r>
              <a:rPr lang="en-US" dirty="0" err="1"/>
              <a:t>Karnofsky</a:t>
            </a:r>
            <a:r>
              <a:rPr lang="tr-TR" dirty="0"/>
              <a:t>, </a:t>
            </a:r>
            <a:r>
              <a:rPr lang="en-US" dirty="0"/>
              <a:t>2016) </a:t>
            </a:r>
            <a:endParaRPr lang="tr-TR" dirty="0"/>
          </a:p>
          <a:p>
            <a:endParaRPr lang="tr-TR" dirty="0"/>
          </a:p>
        </p:txBody>
      </p:sp>
      <p:sp>
        <p:nvSpPr>
          <p:cNvPr id="3" name="2 Başlık"/>
          <p:cNvSpPr>
            <a:spLocks noGrp="1"/>
          </p:cNvSpPr>
          <p:nvPr>
            <p:ph type="title"/>
          </p:nvPr>
        </p:nvSpPr>
        <p:spPr/>
        <p:txBody>
          <a:bodyPr/>
          <a:lstStyle/>
          <a:p>
            <a:r>
              <a:rPr lang="en-US" dirty="0"/>
              <a:t>Literature Background</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heckerboard(across)">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checkerboard(across)">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checkerboard(across)">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checkerboard(across)">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683568" y="1481138"/>
          <a:ext cx="8208912" cy="4798974"/>
        </p:xfrm>
        <a:graphic>
          <a:graphicData uri="http://schemas.openxmlformats.org/drawingml/2006/table">
            <a:tbl>
              <a:tblPr firstRow="1" bandRow="1">
                <a:tableStyleId>{5C22544A-7EE6-4342-B048-85BDC9FD1C3A}</a:tableStyleId>
              </a:tblPr>
              <a:tblGrid>
                <a:gridCol w="2736304">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10347">
                <a:tc rowSpan="3">
                  <a:txBody>
                    <a:bodyPr/>
                    <a:lstStyle/>
                    <a:p>
                      <a:pPr algn="ctr">
                        <a:lnSpc>
                          <a:spcPct val="115000"/>
                        </a:lnSpc>
                        <a:spcAft>
                          <a:spcPts val="0"/>
                        </a:spcAft>
                      </a:pPr>
                      <a:r>
                        <a:rPr lang="en-US" sz="1200" dirty="0">
                          <a:latin typeface="Times New Roman"/>
                          <a:ea typeface="Calibri"/>
                          <a:cs typeface="Times New Roman"/>
                        </a:rPr>
                        <a:t>Able to carry on normal activity and to work; no special care needed.</a:t>
                      </a:r>
                      <a:endParaRPr lang="tr-TR" sz="1200" dirty="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100</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Normal no complaints; no evidence of disease.</a:t>
                      </a:r>
                      <a:endParaRPr lang="tr-TR" sz="1200">
                        <a:latin typeface="Times New Roman"/>
                        <a:ea typeface="Calibri"/>
                        <a:cs typeface="Times New Roman"/>
                      </a:endParaRPr>
                    </a:p>
                  </a:txBody>
                  <a:tcPr marL="68580" marR="68580" marT="0" marB="0"/>
                </a:tc>
                <a:extLst>
                  <a:ext uri="{0D108BD9-81ED-4DB2-BD59-A6C34878D82A}">
                    <a16:rowId xmlns:a16="http://schemas.microsoft.com/office/drawing/2014/main" val="10000"/>
                  </a:ext>
                </a:extLst>
              </a:tr>
              <a:tr h="440012">
                <a:tc vMerge="1">
                  <a:txBody>
                    <a:bodyPr/>
                    <a:lstStyle/>
                    <a:p>
                      <a:endParaRPr lang="tr-TR"/>
                    </a:p>
                  </a:txBody>
                  <a:tcPr/>
                </a:tc>
                <a:tc>
                  <a:txBody>
                    <a:bodyPr/>
                    <a:lstStyle/>
                    <a:p>
                      <a:pPr algn="ctr">
                        <a:lnSpc>
                          <a:spcPct val="115000"/>
                        </a:lnSpc>
                        <a:spcAft>
                          <a:spcPts val="0"/>
                        </a:spcAft>
                      </a:pPr>
                      <a:r>
                        <a:rPr lang="en-US" sz="1200">
                          <a:latin typeface="Times New Roman"/>
                          <a:ea typeface="Calibri"/>
                          <a:cs typeface="Times New Roman"/>
                        </a:rPr>
                        <a:t>90</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Able to carry on normal activity; minor signs or symptoms of disease.</a:t>
                      </a:r>
                      <a:endParaRPr lang="tr-TR" sz="1200">
                        <a:latin typeface="Times New Roman"/>
                        <a:ea typeface="Calibri"/>
                        <a:cs typeface="Times New Roman"/>
                      </a:endParaRPr>
                    </a:p>
                  </a:txBody>
                  <a:tcPr marL="68580" marR="68580" marT="0" marB="0"/>
                </a:tc>
                <a:extLst>
                  <a:ext uri="{0D108BD9-81ED-4DB2-BD59-A6C34878D82A}">
                    <a16:rowId xmlns:a16="http://schemas.microsoft.com/office/drawing/2014/main" val="10001"/>
                  </a:ext>
                </a:extLst>
              </a:tr>
              <a:tr h="440012">
                <a:tc vMerge="1">
                  <a:txBody>
                    <a:bodyPr/>
                    <a:lstStyle/>
                    <a:p>
                      <a:endParaRPr lang="tr-TR"/>
                    </a:p>
                  </a:txBody>
                  <a:tcPr/>
                </a:tc>
                <a:tc>
                  <a:txBody>
                    <a:bodyPr/>
                    <a:lstStyle/>
                    <a:p>
                      <a:pPr algn="ctr">
                        <a:lnSpc>
                          <a:spcPct val="115000"/>
                        </a:lnSpc>
                        <a:spcAft>
                          <a:spcPts val="0"/>
                        </a:spcAft>
                      </a:pPr>
                      <a:r>
                        <a:rPr lang="en-US" sz="1200">
                          <a:latin typeface="Times New Roman"/>
                          <a:ea typeface="Calibri"/>
                          <a:cs typeface="Times New Roman"/>
                        </a:rPr>
                        <a:t>80</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Normal activity with effort; some signs or symptoms of disease.</a:t>
                      </a:r>
                      <a:endParaRPr lang="tr-TR" sz="1200">
                        <a:latin typeface="Times New Roman"/>
                        <a:ea typeface="Calibri"/>
                        <a:cs typeface="Times New Roman"/>
                      </a:endParaRPr>
                    </a:p>
                  </a:txBody>
                  <a:tcPr marL="68580" marR="68580" marT="0" marB="0"/>
                </a:tc>
                <a:extLst>
                  <a:ext uri="{0D108BD9-81ED-4DB2-BD59-A6C34878D82A}">
                    <a16:rowId xmlns:a16="http://schemas.microsoft.com/office/drawing/2014/main" val="10002"/>
                  </a:ext>
                </a:extLst>
              </a:tr>
              <a:tr h="440012">
                <a:tc rowSpan="3">
                  <a:txBody>
                    <a:bodyPr/>
                    <a:lstStyle/>
                    <a:p>
                      <a:pPr algn="ctr">
                        <a:lnSpc>
                          <a:spcPct val="115000"/>
                        </a:lnSpc>
                        <a:spcAft>
                          <a:spcPts val="0"/>
                        </a:spcAft>
                      </a:pPr>
                      <a:r>
                        <a:rPr lang="en-US" sz="1200" dirty="0">
                          <a:latin typeface="Times New Roman"/>
                          <a:ea typeface="Calibri"/>
                          <a:cs typeface="Times New Roman"/>
                        </a:rPr>
                        <a:t>Unable to work; able to live at home and care for most personal needs; varying amount of assistance needed.</a:t>
                      </a:r>
                      <a:endParaRPr lang="tr-TR" sz="1200" dirty="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70</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Cares for self; unable to carry on normal activity or to do active work.</a:t>
                      </a:r>
                      <a:endParaRPr lang="tr-TR" sz="1200">
                        <a:latin typeface="Times New Roman"/>
                        <a:ea typeface="Calibri"/>
                        <a:cs typeface="Times New Roman"/>
                      </a:endParaRPr>
                    </a:p>
                  </a:txBody>
                  <a:tcPr marL="68580" marR="68580" marT="0" marB="0"/>
                </a:tc>
                <a:extLst>
                  <a:ext uri="{0D108BD9-81ED-4DB2-BD59-A6C34878D82A}">
                    <a16:rowId xmlns:a16="http://schemas.microsoft.com/office/drawing/2014/main" val="10003"/>
                  </a:ext>
                </a:extLst>
              </a:tr>
              <a:tr h="586683">
                <a:tc vMerge="1">
                  <a:txBody>
                    <a:bodyPr/>
                    <a:lstStyle/>
                    <a:p>
                      <a:endParaRPr lang="tr-TR"/>
                    </a:p>
                  </a:txBody>
                  <a:tcPr/>
                </a:tc>
                <a:tc>
                  <a:txBody>
                    <a:bodyPr/>
                    <a:lstStyle/>
                    <a:p>
                      <a:pPr algn="ctr">
                        <a:lnSpc>
                          <a:spcPct val="115000"/>
                        </a:lnSpc>
                        <a:spcAft>
                          <a:spcPts val="0"/>
                        </a:spcAft>
                      </a:pPr>
                      <a:r>
                        <a:rPr lang="en-US" sz="1200">
                          <a:latin typeface="Times New Roman"/>
                          <a:ea typeface="Calibri"/>
                          <a:cs typeface="Times New Roman"/>
                        </a:rPr>
                        <a:t>60</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Requires occasional assistance, but is able to care for most of his personal needs.</a:t>
                      </a:r>
                      <a:endParaRPr lang="tr-TR" sz="1200">
                        <a:latin typeface="Times New Roman"/>
                        <a:ea typeface="Calibri"/>
                        <a:cs typeface="Times New Roman"/>
                      </a:endParaRPr>
                    </a:p>
                  </a:txBody>
                  <a:tcPr marL="68580" marR="68580" marT="0" marB="0"/>
                </a:tc>
                <a:extLst>
                  <a:ext uri="{0D108BD9-81ED-4DB2-BD59-A6C34878D82A}">
                    <a16:rowId xmlns:a16="http://schemas.microsoft.com/office/drawing/2014/main" val="10004"/>
                  </a:ext>
                </a:extLst>
              </a:tr>
              <a:tr h="440012">
                <a:tc vMerge="1">
                  <a:txBody>
                    <a:bodyPr/>
                    <a:lstStyle/>
                    <a:p>
                      <a:endParaRPr lang="tr-TR"/>
                    </a:p>
                  </a:txBody>
                  <a:tcPr/>
                </a:tc>
                <a:tc>
                  <a:txBody>
                    <a:bodyPr/>
                    <a:lstStyle/>
                    <a:p>
                      <a:pPr algn="ctr">
                        <a:lnSpc>
                          <a:spcPct val="115000"/>
                        </a:lnSpc>
                        <a:spcAft>
                          <a:spcPts val="0"/>
                        </a:spcAft>
                      </a:pPr>
                      <a:r>
                        <a:rPr lang="en-US" sz="1200">
                          <a:latin typeface="Times New Roman"/>
                          <a:ea typeface="Calibri"/>
                          <a:cs typeface="Times New Roman"/>
                        </a:rPr>
                        <a:t>50</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Requires considerable assistance and frequent medical care.</a:t>
                      </a:r>
                      <a:endParaRPr lang="tr-TR" sz="1200">
                        <a:latin typeface="Times New Roman"/>
                        <a:ea typeface="Calibri"/>
                        <a:cs typeface="Times New Roman"/>
                      </a:endParaRPr>
                    </a:p>
                  </a:txBody>
                  <a:tcPr marL="68580" marR="68580" marT="0" marB="0"/>
                </a:tc>
                <a:extLst>
                  <a:ext uri="{0D108BD9-81ED-4DB2-BD59-A6C34878D82A}">
                    <a16:rowId xmlns:a16="http://schemas.microsoft.com/office/drawing/2014/main" val="10005"/>
                  </a:ext>
                </a:extLst>
              </a:tr>
              <a:tr h="310347">
                <a:tc rowSpan="5">
                  <a:txBody>
                    <a:bodyPr/>
                    <a:lstStyle/>
                    <a:p>
                      <a:pPr algn="ctr">
                        <a:lnSpc>
                          <a:spcPct val="115000"/>
                        </a:lnSpc>
                        <a:spcAft>
                          <a:spcPts val="0"/>
                        </a:spcAft>
                      </a:pPr>
                      <a:r>
                        <a:rPr lang="en-US" sz="1200">
                          <a:latin typeface="Times New Roman"/>
                          <a:ea typeface="Calibri"/>
                          <a:cs typeface="Times New Roman"/>
                        </a:rPr>
                        <a:t>Unable to care for self; requires equivalent of institutional or hospital care; disease may be progressing rapidly.</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40</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Disabled; requires special care and assistance.</a:t>
                      </a:r>
                      <a:endParaRPr lang="tr-TR" sz="1200">
                        <a:latin typeface="Times New Roman"/>
                        <a:ea typeface="Calibri"/>
                        <a:cs typeface="Times New Roman"/>
                      </a:endParaRPr>
                    </a:p>
                  </a:txBody>
                  <a:tcPr marL="68580" marR="68580" marT="0" marB="0"/>
                </a:tc>
                <a:extLst>
                  <a:ext uri="{0D108BD9-81ED-4DB2-BD59-A6C34878D82A}">
                    <a16:rowId xmlns:a16="http://schemas.microsoft.com/office/drawing/2014/main" val="10006"/>
                  </a:ext>
                </a:extLst>
              </a:tr>
              <a:tr h="440012">
                <a:tc vMerge="1">
                  <a:txBody>
                    <a:bodyPr/>
                    <a:lstStyle/>
                    <a:p>
                      <a:endParaRPr lang="tr-TR"/>
                    </a:p>
                  </a:txBody>
                  <a:tcPr/>
                </a:tc>
                <a:tc>
                  <a:txBody>
                    <a:bodyPr/>
                    <a:lstStyle/>
                    <a:p>
                      <a:pPr algn="ctr">
                        <a:lnSpc>
                          <a:spcPct val="115000"/>
                        </a:lnSpc>
                        <a:spcAft>
                          <a:spcPts val="0"/>
                        </a:spcAft>
                      </a:pPr>
                      <a:r>
                        <a:rPr lang="en-US" sz="1200">
                          <a:latin typeface="Times New Roman"/>
                          <a:ea typeface="Calibri"/>
                          <a:cs typeface="Times New Roman"/>
                        </a:rPr>
                        <a:t>30</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Severely disabled; hospital admission is indicated although death not imminent.</a:t>
                      </a:r>
                      <a:endParaRPr lang="tr-TR" sz="1200">
                        <a:latin typeface="Times New Roman"/>
                        <a:ea typeface="Calibri"/>
                        <a:cs typeface="Times New Roman"/>
                      </a:endParaRPr>
                    </a:p>
                  </a:txBody>
                  <a:tcPr marL="68580" marR="68580" marT="0" marB="0"/>
                </a:tc>
                <a:extLst>
                  <a:ext uri="{0D108BD9-81ED-4DB2-BD59-A6C34878D82A}">
                    <a16:rowId xmlns:a16="http://schemas.microsoft.com/office/drawing/2014/main" val="10007"/>
                  </a:ext>
                </a:extLst>
              </a:tr>
              <a:tr h="440012">
                <a:tc vMerge="1">
                  <a:txBody>
                    <a:bodyPr/>
                    <a:lstStyle/>
                    <a:p>
                      <a:endParaRPr lang="tr-TR"/>
                    </a:p>
                  </a:txBody>
                  <a:tcPr/>
                </a:tc>
                <a:tc>
                  <a:txBody>
                    <a:bodyPr/>
                    <a:lstStyle/>
                    <a:p>
                      <a:pPr algn="ctr">
                        <a:lnSpc>
                          <a:spcPct val="115000"/>
                        </a:lnSpc>
                        <a:spcAft>
                          <a:spcPts val="0"/>
                        </a:spcAft>
                      </a:pPr>
                      <a:r>
                        <a:rPr lang="en-US" sz="1200">
                          <a:latin typeface="Times New Roman"/>
                          <a:ea typeface="Calibri"/>
                          <a:cs typeface="Times New Roman"/>
                        </a:rPr>
                        <a:t>20</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Very sick; hospital admission necessary; active supportive treatment necessary.</a:t>
                      </a:r>
                      <a:endParaRPr lang="tr-TR" sz="1200">
                        <a:latin typeface="Times New Roman"/>
                        <a:ea typeface="Calibri"/>
                        <a:cs typeface="Times New Roman"/>
                      </a:endParaRPr>
                    </a:p>
                  </a:txBody>
                  <a:tcPr marL="68580" marR="68580" marT="0" marB="0"/>
                </a:tc>
                <a:extLst>
                  <a:ext uri="{0D108BD9-81ED-4DB2-BD59-A6C34878D82A}">
                    <a16:rowId xmlns:a16="http://schemas.microsoft.com/office/drawing/2014/main" val="10008"/>
                  </a:ext>
                </a:extLst>
              </a:tr>
              <a:tr h="310347">
                <a:tc vMerge="1">
                  <a:txBody>
                    <a:bodyPr/>
                    <a:lstStyle/>
                    <a:p>
                      <a:endParaRPr lang="tr-TR"/>
                    </a:p>
                  </a:txBody>
                  <a:tcPr/>
                </a:tc>
                <a:tc>
                  <a:txBody>
                    <a:bodyPr/>
                    <a:lstStyle/>
                    <a:p>
                      <a:pPr algn="ctr">
                        <a:lnSpc>
                          <a:spcPct val="115000"/>
                        </a:lnSpc>
                        <a:spcAft>
                          <a:spcPts val="0"/>
                        </a:spcAft>
                      </a:pPr>
                      <a:r>
                        <a:rPr lang="en-US" sz="1200">
                          <a:latin typeface="Times New Roman"/>
                          <a:ea typeface="Calibri"/>
                          <a:cs typeface="Times New Roman"/>
                        </a:rPr>
                        <a:t>10</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a:latin typeface="Times New Roman"/>
                          <a:ea typeface="Calibri"/>
                          <a:cs typeface="Times New Roman"/>
                        </a:rPr>
                        <a:t>Moribund; fatal processes progressing rapidly.</a:t>
                      </a:r>
                      <a:endParaRPr lang="tr-TR" sz="1200">
                        <a:latin typeface="Times New Roman"/>
                        <a:ea typeface="Calibri"/>
                        <a:cs typeface="Times New Roman"/>
                      </a:endParaRPr>
                    </a:p>
                  </a:txBody>
                  <a:tcPr marL="68580" marR="68580" marT="0" marB="0"/>
                </a:tc>
                <a:extLst>
                  <a:ext uri="{0D108BD9-81ED-4DB2-BD59-A6C34878D82A}">
                    <a16:rowId xmlns:a16="http://schemas.microsoft.com/office/drawing/2014/main" val="10009"/>
                  </a:ext>
                </a:extLst>
              </a:tr>
              <a:tr h="310347">
                <a:tc vMerge="1">
                  <a:txBody>
                    <a:bodyPr/>
                    <a:lstStyle/>
                    <a:p>
                      <a:endParaRPr lang="tr-TR"/>
                    </a:p>
                  </a:txBody>
                  <a:tcPr/>
                </a:tc>
                <a:tc>
                  <a:txBody>
                    <a:bodyPr/>
                    <a:lstStyle/>
                    <a:p>
                      <a:pPr algn="ctr">
                        <a:lnSpc>
                          <a:spcPct val="115000"/>
                        </a:lnSpc>
                        <a:spcAft>
                          <a:spcPts val="0"/>
                        </a:spcAft>
                      </a:pPr>
                      <a:r>
                        <a:rPr lang="en-US" sz="1200">
                          <a:latin typeface="Times New Roman"/>
                          <a:ea typeface="Calibri"/>
                          <a:cs typeface="Times New Roman"/>
                        </a:rPr>
                        <a:t>0</a:t>
                      </a:r>
                      <a:endParaRPr lang="tr-TR" sz="1200">
                        <a:latin typeface="Times New Roman"/>
                        <a:ea typeface="Calibri"/>
                        <a:cs typeface="Times New Roman"/>
                      </a:endParaRPr>
                    </a:p>
                  </a:txBody>
                  <a:tcPr marL="68580" marR="68580" marT="0" marB="0"/>
                </a:tc>
                <a:tc>
                  <a:txBody>
                    <a:bodyPr/>
                    <a:lstStyle/>
                    <a:p>
                      <a:pPr algn="ctr">
                        <a:lnSpc>
                          <a:spcPct val="115000"/>
                        </a:lnSpc>
                        <a:spcAft>
                          <a:spcPts val="0"/>
                        </a:spcAft>
                      </a:pPr>
                      <a:r>
                        <a:rPr lang="en-US" sz="1200" dirty="0">
                          <a:latin typeface="Times New Roman"/>
                          <a:ea typeface="Calibri"/>
                          <a:cs typeface="Times New Roman"/>
                        </a:rPr>
                        <a:t>Dead</a:t>
                      </a:r>
                      <a:endParaRPr lang="tr-TR" sz="1200" dirty="0">
                        <a:latin typeface="Times New Roman"/>
                        <a:ea typeface="Calibri"/>
                        <a:cs typeface="Times New Roman"/>
                      </a:endParaRPr>
                    </a:p>
                  </a:txBody>
                  <a:tcPr marL="68580" marR="68580" marT="0" marB="0"/>
                </a:tc>
                <a:extLst>
                  <a:ext uri="{0D108BD9-81ED-4DB2-BD59-A6C34878D82A}">
                    <a16:rowId xmlns:a16="http://schemas.microsoft.com/office/drawing/2014/main" val="10010"/>
                  </a:ext>
                </a:extLst>
              </a:tr>
            </a:tbl>
          </a:graphicData>
        </a:graphic>
      </p:graphicFrame>
      <p:sp>
        <p:nvSpPr>
          <p:cNvPr id="3" name="2 Başlık"/>
          <p:cNvSpPr>
            <a:spLocks noGrp="1"/>
          </p:cNvSpPr>
          <p:nvPr>
            <p:ph type="title"/>
          </p:nvPr>
        </p:nvSpPr>
        <p:spPr/>
        <p:txBody>
          <a:bodyPr>
            <a:normAutofit fontScale="90000"/>
          </a:bodyPr>
          <a:lstStyle/>
          <a:p>
            <a:r>
              <a:rPr lang="en-US" dirty="0" err="1"/>
              <a:t>Karnofsky</a:t>
            </a:r>
            <a:r>
              <a:rPr lang="en-US" dirty="0"/>
              <a:t> performance status scale definitions rating (%) criteria </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62500" lnSpcReduction="20000"/>
          </a:bodyPr>
          <a:lstStyle/>
          <a:p>
            <a:r>
              <a:rPr lang="en-US" dirty="0"/>
              <a:t>Two surveys with 96 patients  and 78 patients were carried out in 2015 at a government and a main private hospital in </a:t>
            </a:r>
            <a:r>
              <a:rPr lang="en-US" dirty="0" err="1"/>
              <a:t>Bingöl</a:t>
            </a:r>
            <a:r>
              <a:rPr lang="en-US" dirty="0"/>
              <a:t> city, Turkey. Observations and interviews were also carried out to find major problems and make suggestions for improvements. KDQOL-36 form was used for carrying out surveys and KDQOL™-36 Scoring Program (v 2.0)  is used to find means and standard errors for each group of survey. Descriptive statistics, One-Way ANOVA and correlations are used to compare Private and government hospital according to surveys, age, education level, gender and seeing a psychiatry doctor regularly. </a:t>
            </a:r>
          </a:p>
          <a:p>
            <a:r>
              <a:rPr lang="en-US" dirty="0"/>
              <a:t> By </a:t>
            </a:r>
            <a:r>
              <a:rPr lang="en-US" dirty="0" err="1"/>
              <a:t>Yıldırım</a:t>
            </a:r>
            <a:r>
              <a:rPr lang="en-US" dirty="0"/>
              <a:t> et.  </a:t>
            </a:r>
            <a:r>
              <a:rPr lang="tr-TR" dirty="0"/>
              <a:t>(2007) </a:t>
            </a:r>
            <a:r>
              <a:rPr lang="en-US" dirty="0"/>
              <a:t>,  it was found that the Turkish version of the KDQOL-SF-36 carried out in randomly selected  82 patients  has high reliability with 0.84 Cronbach Alfa in Istanbul with ESRD.  </a:t>
            </a:r>
          </a:p>
          <a:p>
            <a:r>
              <a:rPr lang="en-US" dirty="0"/>
              <a:t>By Whitney U test, with a 25% increased risk of death can occur  with 10 points in the Physical Composite Score (PCS) in the Kidney Disease Quality of Life – short form (KDQOL-SF) discriminate validity of the KDQOL-36 questionnaire at </a:t>
            </a:r>
            <a:r>
              <a:rPr lang="en-US" dirty="0" err="1"/>
              <a:t>Siriraj</a:t>
            </a:r>
            <a:r>
              <a:rPr lang="en-US" dirty="0"/>
              <a:t> Hospital between April and August 2011 in Thailand was  carried out from 167 HD patients and 62 peritoneal dialysis patients and it was found that it is  significantly valid </a:t>
            </a:r>
            <a:r>
              <a:rPr lang="tr-TR" dirty="0"/>
              <a:t>.(</a:t>
            </a:r>
            <a:r>
              <a:rPr lang="en-US" dirty="0" err="1"/>
              <a:t>Thaweethamcharoen</a:t>
            </a:r>
            <a:r>
              <a:rPr lang="tr-TR" dirty="0"/>
              <a:t> et al., 2013) </a:t>
            </a:r>
          </a:p>
          <a:p>
            <a:endParaRPr lang="tr-TR" dirty="0"/>
          </a:p>
        </p:txBody>
      </p:sp>
      <p:sp>
        <p:nvSpPr>
          <p:cNvPr id="3" name="2 Başlık"/>
          <p:cNvSpPr>
            <a:spLocks noGrp="1"/>
          </p:cNvSpPr>
          <p:nvPr>
            <p:ph type="title"/>
          </p:nvPr>
        </p:nvSpPr>
        <p:spPr/>
        <p:txBody>
          <a:bodyPr>
            <a:normAutofit/>
          </a:bodyPr>
          <a:lstStyle/>
          <a:p>
            <a:r>
              <a:rPr lang="en-US" dirty="0"/>
              <a:t>SUBJECTS AND METHODS </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heckerboard(across)">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checkerboard(across)">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nvPr>
        </p:nvGraphicFramePr>
        <p:xfrm>
          <a:off x="457200" y="1481138"/>
          <a:ext cx="8579298" cy="4544598"/>
        </p:xfrm>
        <a:graphic>
          <a:graphicData uri="http://schemas.openxmlformats.org/drawingml/2006/table">
            <a:tbl>
              <a:tblPr firstRow="1" bandRow="1">
                <a:tableStyleId>{5C22544A-7EE6-4342-B048-85BDC9FD1C3A}</a:tableStyleId>
              </a:tblPr>
              <a:tblGrid>
                <a:gridCol w="1429883">
                  <a:extLst>
                    <a:ext uri="{9D8B030D-6E8A-4147-A177-3AD203B41FA5}">
                      <a16:colId xmlns:a16="http://schemas.microsoft.com/office/drawing/2014/main" val="20000"/>
                    </a:ext>
                  </a:extLst>
                </a:gridCol>
                <a:gridCol w="1429883">
                  <a:extLst>
                    <a:ext uri="{9D8B030D-6E8A-4147-A177-3AD203B41FA5}">
                      <a16:colId xmlns:a16="http://schemas.microsoft.com/office/drawing/2014/main" val="20001"/>
                    </a:ext>
                  </a:extLst>
                </a:gridCol>
                <a:gridCol w="1429883">
                  <a:extLst>
                    <a:ext uri="{9D8B030D-6E8A-4147-A177-3AD203B41FA5}">
                      <a16:colId xmlns:a16="http://schemas.microsoft.com/office/drawing/2014/main" val="20002"/>
                    </a:ext>
                  </a:extLst>
                </a:gridCol>
                <a:gridCol w="1429883">
                  <a:extLst>
                    <a:ext uri="{9D8B030D-6E8A-4147-A177-3AD203B41FA5}">
                      <a16:colId xmlns:a16="http://schemas.microsoft.com/office/drawing/2014/main" val="20003"/>
                    </a:ext>
                  </a:extLst>
                </a:gridCol>
                <a:gridCol w="1429883">
                  <a:extLst>
                    <a:ext uri="{9D8B030D-6E8A-4147-A177-3AD203B41FA5}">
                      <a16:colId xmlns:a16="http://schemas.microsoft.com/office/drawing/2014/main" val="20004"/>
                    </a:ext>
                  </a:extLst>
                </a:gridCol>
                <a:gridCol w="1429883">
                  <a:extLst>
                    <a:ext uri="{9D8B030D-6E8A-4147-A177-3AD203B41FA5}">
                      <a16:colId xmlns:a16="http://schemas.microsoft.com/office/drawing/2014/main" val="20005"/>
                    </a:ext>
                  </a:extLst>
                </a:gridCol>
              </a:tblGrid>
              <a:tr h="270258">
                <a:tc>
                  <a:txBody>
                    <a:bodyPr/>
                    <a:lstStyle/>
                    <a:p>
                      <a:pPr algn="ctr">
                        <a:lnSpc>
                          <a:spcPct val="115000"/>
                        </a:lnSpc>
                        <a:spcAft>
                          <a:spcPts val="0"/>
                        </a:spcAft>
                      </a:pPr>
                      <a:r>
                        <a:rPr lang="en-US" sz="1400" b="1" dirty="0">
                          <a:latin typeface="Times New Roman"/>
                          <a:ea typeface="Times New Roman"/>
                          <a:cs typeface="Times New Roman"/>
                        </a:rPr>
                        <a:t>Scale (number of items in scale)</a:t>
                      </a:r>
                      <a:endParaRPr lang="tr-TR" sz="1400" dirty="0">
                        <a:latin typeface="Times New Roman"/>
                        <a:ea typeface="Calibri"/>
                        <a:cs typeface="Times New Roman"/>
                      </a:endParaRPr>
                    </a:p>
                  </a:txBody>
                  <a:tcPr marL="44450" marR="44450" marT="0" marB="0" anchor="ctr"/>
                </a:tc>
                <a:tc>
                  <a:txBody>
                    <a:bodyPr/>
                    <a:lstStyle/>
                    <a:p>
                      <a:pPr>
                        <a:lnSpc>
                          <a:spcPct val="115000"/>
                        </a:lnSpc>
                      </a:pPr>
                      <a:endParaRPr lang="tr-TR" sz="1400">
                        <a:latin typeface="Calibri"/>
                        <a:ea typeface="Times New Roman"/>
                        <a:cs typeface="Times New Roman"/>
                      </a:endParaRPr>
                    </a:p>
                  </a:txBody>
                  <a:tcPr marL="44450" marR="44450" marT="0" marB="0" anchor="ctr"/>
                </a:tc>
                <a:tc>
                  <a:txBody>
                    <a:bodyPr/>
                    <a:lstStyle/>
                    <a:p>
                      <a:pPr algn="ctr">
                        <a:lnSpc>
                          <a:spcPct val="115000"/>
                        </a:lnSpc>
                        <a:spcAft>
                          <a:spcPts val="0"/>
                        </a:spcAft>
                      </a:pPr>
                      <a:r>
                        <a:rPr lang="en-US" sz="1400" b="1">
                          <a:latin typeface="Times New Roman"/>
                          <a:ea typeface="Times New Roman"/>
                          <a:cs typeface="Times New Roman"/>
                        </a:rPr>
                        <a:t>Mean</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b="1">
                          <a:latin typeface="Times New Roman"/>
                          <a:ea typeface="Times New Roman"/>
                          <a:cs typeface="Times New Roman"/>
                        </a:rPr>
                        <a:t>Median</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b="1">
                          <a:latin typeface="Times New Roman"/>
                          <a:ea typeface="Times New Roman"/>
                          <a:cs typeface="Times New Roman"/>
                        </a:rPr>
                        <a:t>Stan. Dev.</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b="1">
                          <a:latin typeface="Times New Roman"/>
                          <a:ea typeface="Times New Roman"/>
                          <a:cs typeface="Times New Roman"/>
                        </a:rPr>
                        <a:t>n</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0"/>
                  </a:ext>
                </a:extLst>
              </a:tr>
              <a:tr h="270258">
                <a:tc rowSpan="3">
                  <a:txBody>
                    <a:bodyPr/>
                    <a:lstStyle/>
                    <a:p>
                      <a:pPr>
                        <a:lnSpc>
                          <a:spcPct val="115000"/>
                        </a:lnSpc>
                        <a:spcAft>
                          <a:spcPts val="0"/>
                        </a:spcAft>
                      </a:pPr>
                      <a:r>
                        <a:rPr lang="en-US" sz="1400">
                          <a:latin typeface="Times New Roman"/>
                          <a:ea typeface="Times New Roman"/>
                          <a:cs typeface="Times New Roman"/>
                        </a:rPr>
                        <a:t>Symptom/problem list (12)</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GH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50,95</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52,08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21,02</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59</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1"/>
                  </a:ext>
                </a:extLst>
              </a:tr>
              <a:tr h="2702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PH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50,06</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52,08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13,60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37</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2"/>
                  </a:ext>
                </a:extLst>
              </a:tr>
              <a:tr h="2702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Total</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50,84</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52,08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18,40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95</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3"/>
                  </a:ext>
                </a:extLst>
              </a:tr>
              <a:tr h="270258">
                <a:tc rowSpan="3">
                  <a:txBody>
                    <a:bodyPr/>
                    <a:lstStyle/>
                    <a:p>
                      <a:pPr>
                        <a:lnSpc>
                          <a:spcPct val="115000"/>
                        </a:lnSpc>
                        <a:spcAft>
                          <a:spcPts val="0"/>
                        </a:spcAft>
                      </a:pPr>
                      <a:r>
                        <a:rPr lang="en-US" sz="1400">
                          <a:latin typeface="Times New Roman"/>
                          <a:ea typeface="Times New Roman"/>
                          <a:cs typeface="Times New Roman"/>
                        </a:rPr>
                        <a:t>Effects of kidney disease (8)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GH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52,29</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50,00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22,73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59</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4"/>
                  </a:ext>
                </a:extLst>
              </a:tr>
              <a:tr h="2702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PH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44,74</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42,19</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16,63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38</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5"/>
                  </a:ext>
                </a:extLst>
              </a:tr>
              <a:tr h="2702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Total</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49,29</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46,88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20,85</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96</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6"/>
                  </a:ext>
                </a:extLst>
              </a:tr>
              <a:tr h="270258">
                <a:tc rowSpan="3">
                  <a:txBody>
                    <a:bodyPr/>
                    <a:lstStyle/>
                    <a:p>
                      <a:pPr>
                        <a:lnSpc>
                          <a:spcPct val="115000"/>
                        </a:lnSpc>
                        <a:spcAft>
                          <a:spcPts val="0"/>
                        </a:spcAft>
                      </a:pPr>
                      <a:r>
                        <a:rPr lang="en-US" sz="1400">
                          <a:latin typeface="Times New Roman"/>
                          <a:ea typeface="Times New Roman"/>
                          <a:cs typeface="Times New Roman"/>
                        </a:rPr>
                        <a:t>Burden of kidney disease (4)</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GH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19,92</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12,50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21,10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59</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7"/>
                  </a:ext>
                </a:extLst>
              </a:tr>
              <a:tr h="2702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PH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23,36</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12,50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25,07</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38</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8"/>
                  </a:ext>
                </a:extLst>
              </a:tr>
              <a:tr h="2702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Total</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21,55</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12,50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22,63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96</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9"/>
                  </a:ext>
                </a:extLst>
              </a:tr>
              <a:tr h="270258">
                <a:tc rowSpan="3">
                  <a:txBody>
                    <a:bodyPr/>
                    <a:lstStyle/>
                    <a:p>
                      <a:pPr>
                        <a:lnSpc>
                          <a:spcPct val="115000"/>
                        </a:lnSpc>
                        <a:spcAft>
                          <a:spcPts val="0"/>
                        </a:spcAft>
                      </a:pPr>
                      <a:r>
                        <a:rPr lang="en-US" sz="1400">
                          <a:latin typeface="Times New Roman"/>
                          <a:ea typeface="Calibri"/>
                          <a:cs typeface="Times New Roman"/>
                        </a:rPr>
                        <a:t>SF-12 Mental Health Composite</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GH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36,40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35,56</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10,19</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54</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10"/>
                  </a:ext>
                </a:extLst>
              </a:tr>
              <a:tr h="2702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PH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36,99</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37,48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13,92</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35</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11"/>
                  </a:ext>
                </a:extLst>
              </a:tr>
              <a:tr h="2702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Total</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36,72</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36,18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11,77</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88</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12"/>
                  </a:ext>
                </a:extLst>
              </a:tr>
              <a:tr h="270258">
                <a:tc rowSpan="3">
                  <a:txBody>
                    <a:bodyPr/>
                    <a:lstStyle/>
                    <a:p>
                      <a:pPr>
                        <a:lnSpc>
                          <a:spcPct val="115000"/>
                        </a:lnSpc>
                        <a:spcAft>
                          <a:spcPts val="0"/>
                        </a:spcAft>
                      </a:pPr>
                      <a:r>
                        <a:rPr lang="en-US" sz="1400">
                          <a:latin typeface="Times New Roman"/>
                          <a:ea typeface="Times New Roman"/>
                          <a:cs typeface="Times New Roman"/>
                        </a:rPr>
                        <a:t>SF-12 Physical Health Composite</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GH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Calibri"/>
                          <a:cs typeface="Times New Roman"/>
                        </a:rPr>
                        <a:t>33,31</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Calibri"/>
                          <a:cs typeface="Times New Roman"/>
                        </a:rPr>
                        <a:t>32,05</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Calibri"/>
                          <a:cs typeface="Times New Roman"/>
                        </a:rPr>
                        <a:t>8,61</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Calibri"/>
                          <a:cs typeface="Times New Roman"/>
                        </a:rPr>
                        <a:t>56</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13"/>
                  </a:ext>
                </a:extLst>
              </a:tr>
              <a:tr h="2702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PH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Calibri"/>
                          <a:cs typeface="Times New Roman"/>
                        </a:rPr>
                        <a:t>34,76</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Calibri"/>
                          <a:cs typeface="Times New Roman"/>
                        </a:rPr>
                        <a:t>35,53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Calibri"/>
                          <a:cs typeface="Times New Roman"/>
                        </a:rPr>
                        <a:t>7,43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Calibri"/>
                          <a:cs typeface="Times New Roman"/>
                        </a:rPr>
                        <a:t>33</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14"/>
                  </a:ext>
                </a:extLst>
              </a:tr>
              <a:tr h="2702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Total</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33,84</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32,98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8,23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88</a:t>
                      </a:r>
                      <a:endParaRPr lang="tr-TR" sz="1400" dirty="0">
                        <a:latin typeface="Times New Roman"/>
                        <a:ea typeface="Calibri"/>
                        <a:cs typeface="Times New Roman"/>
                      </a:endParaRPr>
                    </a:p>
                  </a:txBody>
                  <a:tcPr marL="44450" marR="44450" marT="0" marB="0" anchor="ctr"/>
                </a:tc>
                <a:extLst>
                  <a:ext uri="{0D108BD9-81ED-4DB2-BD59-A6C34878D82A}">
                    <a16:rowId xmlns:a16="http://schemas.microsoft.com/office/drawing/2014/main" val="10015"/>
                  </a:ext>
                </a:extLst>
              </a:tr>
            </a:tbl>
          </a:graphicData>
        </a:graphic>
      </p:graphicFrame>
      <p:sp>
        <p:nvSpPr>
          <p:cNvPr id="3" name="2 Başlık"/>
          <p:cNvSpPr>
            <a:spLocks noGrp="1"/>
          </p:cNvSpPr>
          <p:nvPr>
            <p:ph type="title"/>
          </p:nvPr>
        </p:nvSpPr>
        <p:spPr/>
        <p:txBody>
          <a:bodyPr>
            <a:normAutofit fontScale="90000"/>
          </a:bodyPr>
          <a:lstStyle/>
          <a:p>
            <a:r>
              <a:rPr lang="tr-TR" dirty="0"/>
              <a:t>RESULTS: </a:t>
            </a:r>
            <a:r>
              <a:rPr lang="en-US" dirty="0"/>
              <a:t>Results of first survey from 96 respondents</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0000" lnSpcReduction="20000"/>
          </a:bodyPr>
          <a:lstStyle/>
          <a:p>
            <a:r>
              <a:rPr lang="en-US" dirty="0"/>
              <a:t>Private hospital patients have a higher mean of seeing a psychiatry doctor while there are no significant differences for education,  age, satisfaction level and  gender.</a:t>
            </a:r>
          </a:p>
          <a:p>
            <a:r>
              <a:rPr lang="en-US" dirty="0"/>
              <a:t>S</a:t>
            </a:r>
            <a:r>
              <a:rPr lang="tr-TR" dirty="0"/>
              <a:t>F</a:t>
            </a:r>
            <a:r>
              <a:rPr lang="en-US" dirty="0"/>
              <a:t>11 item</a:t>
            </a:r>
            <a:r>
              <a:rPr lang="tr-TR" dirty="0"/>
              <a:t>(</a:t>
            </a:r>
            <a:r>
              <a:rPr lang="en-US" dirty="0"/>
              <a:t>Worried and unhappy</a:t>
            </a:r>
            <a:r>
              <a:rPr lang="tr-TR" dirty="0"/>
              <a:t>) </a:t>
            </a:r>
            <a:r>
              <a:rPr lang="en-US" dirty="0"/>
              <a:t> with 3.6 and 3.2 means of PH and GH respectively, Effect6 item</a:t>
            </a:r>
            <a:r>
              <a:rPr lang="tr-TR" dirty="0"/>
              <a:t> (</a:t>
            </a:r>
            <a:r>
              <a:rPr lang="en-US" dirty="0"/>
              <a:t>Stress and worries</a:t>
            </a:r>
            <a:r>
              <a:rPr lang="tr-TR" dirty="0"/>
              <a:t> ) </a:t>
            </a:r>
            <a:r>
              <a:rPr lang="en-US" dirty="0"/>
              <a:t> with 3.5 and 3.1 means of PH and GH respectively and Effect7</a:t>
            </a:r>
            <a:r>
              <a:rPr lang="tr-TR" dirty="0"/>
              <a:t>(</a:t>
            </a:r>
            <a:r>
              <a:rPr lang="en-US" dirty="0"/>
              <a:t>Sexual life</a:t>
            </a:r>
            <a:r>
              <a:rPr lang="tr-TR" dirty="0"/>
              <a:t>) </a:t>
            </a:r>
            <a:r>
              <a:rPr lang="en-US" dirty="0"/>
              <a:t> item with 3.7  and 3.05 means of PH and GH respectively items show significant differences between hospitals by One-Way ANOVA test with 95% significance level.</a:t>
            </a:r>
          </a:p>
          <a:p>
            <a:r>
              <a:rPr lang="en-US" dirty="0"/>
              <a:t> Scales are developed from 1-low score(positive score on patient) to 5-high score (Negative effects on patient).Each items are categorized to find the negative and positive effects on patients for 96 respondents. Middle points are accepted as the threshold in each scale and it is found that Moderate activities, Climbing several stairs, Worried and unhappy, Pain of Muscles, Cramps, Itchy skin, Dry Skin and Access isles problems items do not affect the patients negatively while other items have negative effects on patients </a:t>
            </a:r>
            <a:r>
              <a:rPr lang="tr-TR" dirty="0"/>
              <a:t>.</a:t>
            </a:r>
          </a:p>
          <a:p>
            <a:endParaRPr lang="tr-TR" dirty="0"/>
          </a:p>
        </p:txBody>
      </p:sp>
      <p:sp>
        <p:nvSpPr>
          <p:cNvPr id="3" name="2 Başlık"/>
          <p:cNvSpPr>
            <a:spLocks noGrp="1"/>
          </p:cNvSpPr>
          <p:nvPr>
            <p:ph type="title"/>
          </p:nvPr>
        </p:nvSpPr>
        <p:spPr/>
        <p:txBody>
          <a:bodyPr/>
          <a:lstStyle/>
          <a:p>
            <a:r>
              <a:rPr lang="tr-TR" dirty="0"/>
              <a:t>RESULTS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467544" y="1268760"/>
          <a:ext cx="8291262" cy="4857462"/>
        </p:xfrm>
        <a:graphic>
          <a:graphicData uri="http://schemas.openxmlformats.org/drawingml/2006/table">
            <a:tbl>
              <a:tblPr firstRow="1" bandRow="1">
                <a:tableStyleId>{5C22544A-7EE6-4342-B048-85BDC9FD1C3A}</a:tableStyleId>
              </a:tblPr>
              <a:tblGrid>
                <a:gridCol w="1184466">
                  <a:extLst>
                    <a:ext uri="{9D8B030D-6E8A-4147-A177-3AD203B41FA5}">
                      <a16:colId xmlns:a16="http://schemas.microsoft.com/office/drawing/2014/main" val="20000"/>
                    </a:ext>
                  </a:extLst>
                </a:gridCol>
                <a:gridCol w="1184466">
                  <a:extLst>
                    <a:ext uri="{9D8B030D-6E8A-4147-A177-3AD203B41FA5}">
                      <a16:colId xmlns:a16="http://schemas.microsoft.com/office/drawing/2014/main" val="20001"/>
                    </a:ext>
                  </a:extLst>
                </a:gridCol>
                <a:gridCol w="1184466">
                  <a:extLst>
                    <a:ext uri="{9D8B030D-6E8A-4147-A177-3AD203B41FA5}">
                      <a16:colId xmlns:a16="http://schemas.microsoft.com/office/drawing/2014/main" val="20002"/>
                    </a:ext>
                  </a:extLst>
                </a:gridCol>
                <a:gridCol w="1184466">
                  <a:extLst>
                    <a:ext uri="{9D8B030D-6E8A-4147-A177-3AD203B41FA5}">
                      <a16:colId xmlns:a16="http://schemas.microsoft.com/office/drawing/2014/main" val="20003"/>
                    </a:ext>
                  </a:extLst>
                </a:gridCol>
                <a:gridCol w="1184466">
                  <a:extLst>
                    <a:ext uri="{9D8B030D-6E8A-4147-A177-3AD203B41FA5}">
                      <a16:colId xmlns:a16="http://schemas.microsoft.com/office/drawing/2014/main" val="20004"/>
                    </a:ext>
                  </a:extLst>
                </a:gridCol>
                <a:gridCol w="1184466">
                  <a:extLst>
                    <a:ext uri="{9D8B030D-6E8A-4147-A177-3AD203B41FA5}">
                      <a16:colId xmlns:a16="http://schemas.microsoft.com/office/drawing/2014/main" val="20005"/>
                    </a:ext>
                  </a:extLst>
                </a:gridCol>
                <a:gridCol w="1184466">
                  <a:extLst>
                    <a:ext uri="{9D8B030D-6E8A-4147-A177-3AD203B41FA5}">
                      <a16:colId xmlns:a16="http://schemas.microsoft.com/office/drawing/2014/main" val="20006"/>
                    </a:ext>
                  </a:extLst>
                </a:gridCol>
              </a:tblGrid>
              <a:tr h="274758">
                <a:tc>
                  <a:txBody>
                    <a:bodyPr/>
                    <a:lstStyle/>
                    <a:p>
                      <a:pPr algn="ctr">
                        <a:lnSpc>
                          <a:spcPct val="115000"/>
                        </a:lnSpc>
                        <a:spcAft>
                          <a:spcPts val="0"/>
                        </a:spcAft>
                      </a:pPr>
                      <a:r>
                        <a:rPr lang="en-US" sz="1400" b="1" dirty="0">
                          <a:latin typeface="Times New Roman"/>
                          <a:ea typeface="Times New Roman"/>
                          <a:cs typeface="Times New Roman"/>
                        </a:rPr>
                        <a:t>Scale (number of items in scale)</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b="1" dirty="0">
                          <a:latin typeface="Times New Roman"/>
                          <a:ea typeface="Times New Roman"/>
                          <a:cs typeface="Times New Roman"/>
                        </a:rPr>
                        <a:t>Hospital</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b="1">
                          <a:latin typeface="Times New Roman"/>
                          <a:ea typeface="Times New Roman"/>
                          <a:cs typeface="Times New Roman"/>
                        </a:rPr>
                        <a:t>Mean of S2</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b="1">
                          <a:latin typeface="Times New Roman"/>
                          <a:ea typeface="Times New Roman"/>
                          <a:cs typeface="Times New Roman"/>
                        </a:rPr>
                        <a:t>Mean of S1</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b="1">
                          <a:latin typeface="Times New Roman"/>
                          <a:ea typeface="Times New Roman"/>
                          <a:cs typeface="Times New Roman"/>
                        </a:rPr>
                        <a:t>Median</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b="1">
                          <a:latin typeface="Times New Roman"/>
                          <a:ea typeface="Times New Roman"/>
                          <a:cs typeface="Times New Roman"/>
                        </a:rPr>
                        <a:t>Stan. Dev.</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b="1">
                          <a:latin typeface="Times New Roman"/>
                          <a:ea typeface="Times New Roman"/>
                          <a:cs typeface="Times New Roman"/>
                        </a:rPr>
                        <a:t>n</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0"/>
                  </a:ext>
                </a:extLst>
              </a:tr>
              <a:tr h="274758">
                <a:tc rowSpan="3">
                  <a:txBody>
                    <a:bodyPr/>
                    <a:lstStyle/>
                    <a:p>
                      <a:pPr>
                        <a:lnSpc>
                          <a:spcPct val="115000"/>
                        </a:lnSpc>
                        <a:spcAft>
                          <a:spcPts val="0"/>
                        </a:spcAft>
                      </a:pPr>
                      <a:r>
                        <a:rPr lang="en-US" sz="1400">
                          <a:latin typeface="Times New Roman"/>
                          <a:ea typeface="Times New Roman"/>
                          <a:cs typeface="Times New Roman"/>
                        </a:rPr>
                        <a:t>Symptom/problem list (12)</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GH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47,51</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50,95</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50,00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21,32</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51</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1"/>
                  </a:ext>
                </a:extLst>
              </a:tr>
              <a:tr h="2747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PH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57,41</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50,06</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52,08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21,90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27</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2"/>
                  </a:ext>
                </a:extLst>
              </a:tr>
              <a:tr h="2747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Total</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50,93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50,84</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50,00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21,90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78</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3"/>
                  </a:ext>
                </a:extLst>
              </a:tr>
              <a:tr h="274758">
                <a:tc rowSpan="3">
                  <a:txBody>
                    <a:bodyPr/>
                    <a:lstStyle/>
                    <a:p>
                      <a:pPr>
                        <a:lnSpc>
                          <a:spcPct val="115000"/>
                        </a:lnSpc>
                        <a:spcAft>
                          <a:spcPts val="0"/>
                        </a:spcAft>
                      </a:pPr>
                      <a:r>
                        <a:rPr lang="en-US" sz="1400">
                          <a:latin typeface="Times New Roman"/>
                          <a:ea typeface="Times New Roman"/>
                          <a:cs typeface="Times New Roman"/>
                        </a:rPr>
                        <a:t>Effects of kidney disease (8)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GH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37,32</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52,29</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37,50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17,85</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51</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4"/>
                  </a:ext>
                </a:extLst>
              </a:tr>
              <a:tr h="2747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PH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52,20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44,74</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46,88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17,29</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27</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5"/>
                  </a:ext>
                </a:extLst>
              </a:tr>
              <a:tr h="2747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Total</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42,47</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49,29</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40,63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18,93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78</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6"/>
                  </a:ext>
                </a:extLst>
              </a:tr>
              <a:tr h="274758">
                <a:tc rowSpan="3">
                  <a:txBody>
                    <a:bodyPr/>
                    <a:lstStyle/>
                    <a:p>
                      <a:pPr>
                        <a:lnSpc>
                          <a:spcPct val="115000"/>
                        </a:lnSpc>
                        <a:spcAft>
                          <a:spcPts val="0"/>
                        </a:spcAft>
                      </a:pPr>
                      <a:r>
                        <a:rPr lang="en-US" sz="1400">
                          <a:latin typeface="Times New Roman"/>
                          <a:ea typeface="Times New Roman"/>
                          <a:cs typeface="Times New Roman"/>
                        </a:rPr>
                        <a:t>Burden of kidney disease (4)</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GH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13,85</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19,92</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12,50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13,19</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51</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7"/>
                  </a:ext>
                </a:extLst>
              </a:tr>
              <a:tr h="2747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PH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19,68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23,36</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18,75</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18,40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27</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8"/>
                  </a:ext>
                </a:extLst>
              </a:tr>
              <a:tr h="2747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Total</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15,87</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21,55</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12,50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15,33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78</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09"/>
                  </a:ext>
                </a:extLst>
              </a:tr>
              <a:tr h="274758">
                <a:tc rowSpan="3">
                  <a:txBody>
                    <a:bodyPr/>
                    <a:lstStyle/>
                    <a:p>
                      <a:pPr>
                        <a:lnSpc>
                          <a:spcPct val="115000"/>
                        </a:lnSpc>
                        <a:spcAft>
                          <a:spcPts val="0"/>
                        </a:spcAft>
                      </a:pPr>
                      <a:r>
                        <a:rPr lang="en-US" sz="1400">
                          <a:latin typeface="Times New Roman"/>
                          <a:ea typeface="Calibri"/>
                          <a:cs typeface="Times New Roman"/>
                        </a:rPr>
                        <a:t>SF-12 Mental Health Composite</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GH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31,75</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36,40</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31,79</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9,18</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51</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10"/>
                  </a:ext>
                </a:extLst>
              </a:tr>
              <a:tr h="2747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PH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32,34</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36,99</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32,54</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9,49</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27</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11"/>
                  </a:ext>
                </a:extLst>
              </a:tr>
              <a:tr h="2747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Total</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31,95</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36,72</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32,16</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9,23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78</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12"/>
                  </a:ext>
                </a:extLst>
              </a:tr>
              <a:tr h="274758">
                <a:tc rowSpan="3">
                  <a:txBody>
                    <a:bodyPr/>
                    <a:lstStyle/>
                    <a:p>
                      <a:pPr>
                        <a:lnSpc>
                          <a:spcPct val="115000"/>
                        </a:lnSpc>
                        <a:spcAft>
                          <a:spcPts val="0"/>
                        </a:spcAft>
                      </a:pPr>
                      <a:r>
                        <a:rPr lang="en-US" sz="1400">
                          <a:latin typeface="Times New Roman"/>
                          <a:ea typeface="Times New Roman"/>
                          <a:cs typeface="Times New Roman"/>
                        </a:rPr>
                        <a:t>SF-12 Physical Health Composite</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GH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29,55</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33,31</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28,59</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6,66</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51</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13"/>
                  </a:ext>
                </a:extLst>
              </a:tr>
              <a:tr h="2747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PH</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34,40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34,76</a:t>
                      </a:r>
                      <a:endParaRPr lang="tr-TR" sz="1400" dirty="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33,32</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7,24</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27</a:t>
                      </a:r>
                      <a:endParaRPr lang="tr-TR" sz="1400">
                        <a:latin typeface="Times New Roman"/>
                        <a:ea typeface="Calibri"/>
                        <a:cs typeface="Times New Roman"/>
                      </a:endParaRPr>
                    </a:p>
                  </a:txBody>
                  <a:tcPr marL="44450" marR="44450" marT="0" marB="0" anchor="ctr"/>
                </a:tc>
                <a:extLst>
                  <a:ext uri="{0D108BD9-81ED-4DB2-BD59-A6C34878D82A}">
                    <a16:rowId xmlns:a16="http://schemas.microsoft.com/office/drawing/2014/main" val="10014"/>
                  </a:ext>
                </a:extLst>
              </a:tr>
              <a:tr h="274758">
                <a:tc vMerge="1">
                  <a:txBody>
                    <a:bodyPr/>
                    <a:lstStyle/>
                    <a:p>
                      <a:endParaRPr lang="tr-TR"/>
                    </a:p>
                  </a:txBody>
                  <a:tcPr/>
                </a:tc>
                <a:tc>
                  <a:txBody>
                    <a:bodyPr/>
                    <a:lstStyle/>
                    <a:p>
                      <a:pPr algn="ctr">
                        <a:lnSpc>
                          <a:spcPct val="115000"/>
                        </a:lnSpc>
                        <a:spcAft>
                          <a:spcPts val="0"/>
                        </a:spcAft>
                      </a:pPr>
                      <a:r>
                        <a:rPr lang="en-US" sz="1400">
                          <a:latin typeface="Times New Roman"/>
                          <a:ea typeface="Times New Roman"/>
                          <a:cs typeface="Times New Roman"/>
                        </a:rPr>
                        <a:t>Total</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31,23</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33,84</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29,64</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a:latin typeface="Times New Roman"/>
                          <a:ea typeface="Times New Roman"/>
                          <a:cs typeface="Times New Roman"/>
                        </a:rPr>
                        <a:t>7,20</a:t>
                      </a:r>
                      <a:endParaRPr lang="tr-TR" sz="1400">
                        <a:latin typeface="Times New Roman"/>
                        <a:ea typeface="Calibri"/>
                        <a:cs typeface="Times New Roman"/>
                      </a:endParaRPr>
                    </a:p>
                  </a:txBody>
                  <a:tcPr marL="44450" marR="44450" marT="0" marB="0" anchor="ctr"/>
                </a:tc>
                <a:tc>
                  <a:txBody>
                    <a:bodyPr/>
                    <a:lstStyle/>
                    <a:p>
                      <a:pPr algn="ctr">
                        <a:lnSpc>
                          <a:spcPct val="115000"/>
                        </a:lnSpc>
                        <a:spcAft>
                          <a:spcPts val="0"/>
                        </a:spcAft>
                      </a:pPr>
                      <a:r>
                        <a:rPr lang="en-US" sz="1400" dirty="0">
                          <a:latin typeface="Times New Roman"/>
                          <a:ea typeface="Times New Roman"/>
                          <a:cs typeface="Times New Roman"/>
                        </a:rPr>
                        <a:t>78</a:t>
                      </a:r>
                      <a:endParaRPr lang="tr-TR" sz="1400" dirty="0">
                        <a:latin typeface="Times New Roman"/>
                        <a:ea typeface="Calibri"/>
                        <a:cs typeface="Times New Roman"/>
                      </a:endParaRPr>
                    </a:p>
                  </a:txBody>
                  <a:tcPr marL="44450" marR="44450" marT="0" marB="0" anchor="ctr"/>
                </a:tc>
                <a:extLst>
                  <a:ext uri="{0D108BD9-81ED-4DB2-BD59-A6C34878D82A}">
                    <a16:rowId xmlns:a16="http://schemas.microsoft.com/office/drawing/2014/main" val="10015"/>
                  </a:ext>
                </a:extLst>
              </a:tr>
            </a:tbl>
          </a:graphicData>
        </a:graphic>
      </p:graphicFrame>
      <p:sp>
        <p:nvSpPr>
          <p:cNvPr id="3" name="2 Başlık"/>
          <p:cNvSpPr>
            <a:spLocks noGrp="1"/>
          </p:cNvSpPr>
          <p:nvPr>
            <p:ph type="title"/>
          </p:nvPr>
        </p:nvSpPr>
        <p:spPr>
          <a:xfrm>
            <a:off x="467544" y="188640"/>
            <a:ext cx="8229600" cy="1143000"/>
          </a:xfrm>
        </p:spPr>
        <p:txBody>
          <a:bodyPr/>
          <a:lstStyle/>
          <a:p>
            <a:r>
              <a:rPr lang="tr-TR" dirty="0"/>
              <a:t>RESULTS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251518" y="1700808"/>
          <a:ext cx="8568953" cy="3888428"/>
        </p:xfrm>
        <a:graphic>
          <a:graphicData uri="http://schemas.openxmlformats.org/drawingml/2006/table">
            <a:tbl>
              <a:tblPr firstRow="1" bandRow="1">
                <a:tableStyleId>{5C22544A-7EE6-4342-B048-85BDC9FD1C3A}</a:tableStyleId>
              </a:tblPr>
              <a:tblGrid>
                <a:gridCol w="2870743">
                  <a:extLst>
                    <a:ext uri="{9D8B030D-6E8A-4147-A177-3AD203B41FA5}">
                      <a16:colId xmlns:a16="http://schemas.microsoft.com/office/drawing/2014/main" val="20000"/>
                    </a:ext>
                  </a:extLst>
                </a:gridCol>
                <a:gridCol w="1139642">
                  <a:extLst>
                    <a:ext uri="{9D8B030D-6E8A-4147-A177-3AD203B41FA5}">
                      <a16:colId xmlns:a16="http://schemas.microsoft.com/office/drawing/2014/main" val="20001"/>
                    </a:ext>
                  </a:extLst>
                </a:gridCol>
                <a:gridCol w="1139642">
                  <a:extLst>
                    <a:ext uri="{9D8B030D-6E8A-4147-A177-3AD203B41FA5}">
                      <a16:colId xmlns:a16="http://schemas.microsoft.com/office/drawing/2014/main" val="20002"/>
                    </a:ext>
                  </a:extLst>
                </a:gridCol>
                <a:gridCol w="1139642">
                  <a:extLst>
                    <a:ext uri="{9D8B030D-6E8A-4147-A177-3AD203B41FA5}">
                      <a16:colId xmlns:a16="http://schemas.microsoft.com/office/drawing/2014/main" val="20003"/>
                    </a:ext>
                  </a:extLst>
                </a:gridCol>
                <a:gridCol w="1139642">
                  <a:extLst>
                    <a:ext uri="{9D8B030D-6E8A-4147-A177-3AD203B41FA5}">
                      <a16:colId xmlns:a16="http://schemas.microsoft.com/office/drawing/2014/main" val="20004"/>
                    </a:ext>
                  </a:extLst>
                </a:gridCol>
                <a:gridCol w="1139642">
                  <a:extLst>
                    <a:ext uri="{9D8B030D-6E8A-4147-A177-3AD203B41FA5}">
                      <a16:colId xmlns:a16="http://schemas.microsoft.com/office/drawing/2014/main" val="20005"/>
                    </a:ext>
                  </a:extLst>
                </a:gridCol>
              </a:tblGrid>
              <a:tr h="261331">
                <a:tc gridSpan="2">
                  <a:txBody>
                    <a:bodyPr/>
                    <a:lstStyle/>
                    <a:p>
                      <a:pPr marL="38100" marR="38100" algn="ctr">
                        <a:lnSpc>
                          <a:spcPct val="115000"/>
                        </a:lnSpc>
                        <a:spcAft>
                          <a:spcPts val="0"/>
                        </a:spcAft>
                      </a:pPr>
                      <a:endParaRPr lang="tr-TR" sz="1400" dirty="0">
                        <a:latin typeface="Times New Roman"/>
                        <a:ea typeface="Calibri"/>
                        <a:cs typeface="Times New Roman"/>
                      </a:endParaRPr>
                    </a:p>
                  </a:txBody>
                  <a:tcPr marL="0" marR="0" marT="0" marB="0"/>
                </a:tc>
                <a:tc hMerge="1">
                  <a:txBody>
                    <a:bodyPr/>
                    <a:lstStyle/>
                    <a:p>
                      <a:endParaRPr lang="tr-TR"/>
                    </a:p>
                  </a:txBody>
                  <a:tcPr/>
                </a:tc>
                <a:tc>
                  <a:txBody>
                    <a:bodyPr/>
                    <a:lstStyle/>
                    <a:p>
                      <a:pPr marL="38100" marR="38100" algn="ctr">
                        <a:lnSpc>
                          <a:spcPct val="115000"/>
                        </a:lnSpc>
                        <a:spcAft>
                          <a:spcPts val="0"/>
                        </a:spcAft>
                      </a:pPr>
                      <a:r>
                        <a:rPr lang="en-US" sz="1400" b="1">
                          <a:solidFill>
                            <a:srgbClr val="000000"/>
                          </a:solidFill>
                          <a:latin typeface="Times New Roman"/>
                          <a:ea typeface="Calibri"/>
                          <a:cs typeface="Times New Roman"/>
                        </a:rPr>
                        <a:t>N</a:t>
                      </a:r>
                      <a:endParaRPr lang="tr-TR" sz="1400">
                        <a:latin typeface="Times New Roman"/>
                        <a:ea typeface="Calibri"/>
                        <a:cs typeface="Times New Roman"/>
                      </a:endParaRPr>
                    </a:p>
                  </a:txBody>
                  <a:tcPr marL="0" marR="0" marT="0" marB="0"/>
                </a:tc>
                <a:tc>
                  <a:txBody>
                    <a:bodyPr/>
                    <a:lstStyle/>
                    <a:p>
                      <a:pPr marL="38100" marR="38100" algn="ctr">
                        <a:lnSpc>
                          <a:spcPct val="115000"/>
                        </a:lnSpc>
                        <a:spcAft>
                          <a:spcPts val="0"/>
                        </a:spcAft>
                      </a:pPr>
                      <a:r>
                        <a:rPr lang="en-US" sz="1400" b="1">
                          <a:solidFill>
                            <a:srgbClr val="000000"/>
                          </a:solidFill>
                          <a:latin typeface="Times New Roman"/>
                          <a:ea typeface="Calibri"/>
                          <a:cs typeface="Times New Roman"/>
                        </a:rPr>
                        <a:t>Mean</a:t>
                      </a:r>
                      <a:endParaRPr lang="tr-TR" sz="1400">
                        <a:latin typeface="Times New Roman"/>
                        <a:ea typeface="Calibri"/>
                        <a:cs typeface="Times New Roman"/>
                      </a:endParaRPr>
                    </a:p>
                  </a:txBody>
                  <a:tcPr marL="0" marR="0" marT="0" marB="0"/>
                </a:tc>
                <a:tc>
                  <a:txBody>
                    <a:bodyPr/>
                    <a:lstStyle/>
                    <a:p>
                      <a:pPr marL="38100" marR="38100" algn="ctr">
                        <a:lnSpc>
                          <a:spcPct val="115000"/>
                        </a:lnSpc>
                        <a:spcAft>
                          <a:spcPts val="0"/>
                        </a:spcAft>
                      </a:pPr>
                      <a:r>
                        <a:rPr lang="en-US" sz="1400" b="1">
                          <a:solidFill>
                            <a:srgbClr val="000000"/>
                          </a:solidFill>
                          <a:latin typeface="Times New Roman"/>
                          <a:ea typeface="Calibri"/>
                          <a:cs typeface="Times New Roman"/>
                        </a:rPr>
                        <a:t>F</a:t>
                      </a:r>
                      <a:endParaRPr lang="tr-TR" sz="1400">
                        <a:latin typeface="Times New Roman"/>
                        <a:ea typeface="Calibri"/>
                        <a:cs typeface="Times New Roman"/>
                      </a:endParaRPr>
                    </a:p>
                  </a:txBody>
                  <a:tcPr marL="0" marR="0" marT="0" marB="0"/>
                </a:tc>
                <a:tc>
                  <a:txBody>
                    <a:bodyPr/>
                    <a:lstStyle/>
                    <a:p>
                      <a:pPr marL="38100" marR="38100" algn="ctr">
                        <a:lnSpc>
                          <a:spcPct val="115000"/>
                        </a:lnSpc>
                        <a:spcAft>
                          <a:spcPts val="0"/>
                        </a:spcAft>
                      </a:pPr>
                      <a:r>
                        <a:rPr lang="en-US" sz="1400" b="1">
                          <a:solidFill>
                            <a:srgbClr val="000000"/>
                          </a:solidFill>
                          <a:latin typeface="Times New Roman"/>
                          <a:ea typeface="Calibri"/>
                          <a:cs typeface="Times New Roman"/>
                        </a:rPr>
                        <a:t>Sig.</a:t>
                      </a:r>
                      <a:endParaRPr lang="tr-TR" sz="1400">
                        <a:latin typeface="Times New Roman"/>
                        <a:ea typeface="Calibri"/>
                        <a:cs typeface="Times New Roman"/>
                      </a:endParaRPr>
                    </a:p>
                  </a:txBody>
                  <a:tcPr marL="0" marR="0" marT="0" marB="0"/>
                </a:tc>
                <a:extLst>
                  <a:ext uri="{0D108BD9-81ED-4DB2-BD59-A6C34878D82A}">
                    <a16:rowId xmlns:a16="http://schemas.microsoft.com/office/drawing/2014/main" val="10000"/>
                  </a:ext>
                </a:extLst>
              </a:tr>
              <a:tr h="253679">
                <a:tc rowSpan="3">
                  <a:txBody>
                    <a:bodyPr/>
                    <a:lstStyle/>
                    <a:p>
                      <a:pPr marL="38100" marR="38100" algn="ctr" rtl="0" eaLnBrk="1" latinLnBrk="0" hangingPunct="1">
                        <a:lnSpc>
                          <a:spcPct val="115000"/>
                        </a:lnSpc>
                        <a:spcAft>
                          <a:spcPts val="0"/>
                        </a:spcAft>
                      </a:pPr>
                      <a:r>
                        <a:rPr kumimoji="0" lang="en-US" sz="1400" kern="1200" dirty="0">
                          <a:solidFill>
                            <a:srgbClr val="000000"/>
                          </a:solidFill>
                          <a:latin typeface="Times New Roman"/>
                          <a:ea typeface="Calibri"/>
                          <a:cs typeface="Times New Roman"/>
                        </a:rPr>
                        <a:t>Doing less work than expecting(Emotional causes)</a:t>
                      </a:r>
                      <a:endParaRPr kumimoji="0" lang="tr-TR" sz="1400" kern="1200" dirty="0">
                        <a:solidFill>
                          <a:srgbClr val="000000"/>
                        </a:solidFill>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Female</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40</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1,0000</a:t>
                      </a:r>
                      <a:endParaRPr lang="tr-TR" sz="1400">
                        <a:latin typeface="Times New Roman"/>
                        <a:ea typeface="Calibri"/>
                        <a:cs typeface="Times New Roman"/>
                      </a:endParaRPr>
                    </a:p>
                  </a:txBody>
                  <a:tcPr marL="0" marR="0" marT="0" marB="0" anchor="ctr"/>
                </a:tc>
                <a:tc rowSpan="3">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5,587</a:t>
                      </a:r>
                      <a:endParaRPr lang="tr-TR" sz="1400">
                        <a:latin typeface="Times New Roman"/>
                        <a:ea typeface="Calibri"/>
                        <a:cs typeface="Times New Roman"/>
                      </a:endParaRPr>
                    </a:p>
                  </a:txBody>
                  <a:tcPr marL="0" marR="0" marT="0" marB="0" anchor="ctr"/>
                </a:tc>
                <a:tc rowSpan="3">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0,021</a:t>
                      </a:r>
                      <a:endParaRPr lang="tr-TR" sz="1400">
                        <a:latin typeface="Times New Roman"/>
                        <a:ea typeface="Calibri"/>
                        <a:cs typeface="Times New Roman"/>
                      </a:endParaRPr>
                    </a:p>
                  </a:txBody>
                  <a:tcPr marL="0" marR="0" marT="0" marB="0" anchor="ctr"/>
                </a:tc>
                <a:extLst>
                  <a:ext uri="{0D108BD9-81ED-4DB2-BD59-A6C34878D82A}">
                    <a16:rowId xmlns:a16="http://schemas.microsoft.com/office/drawing/2014/main" val="10001"/>
                  </a:ext>
                </a:extLst>
              </a:tr>
              <a:tr h="253679">
                <a:tc vMerge="1">
                  <a:txBody>
                    <a:bodyPr/>
                    <a:lstStyle/>
                    <a:p>
                      <a:endParaRPr lang="tr-TR"/>
                    </a:p>
                  </a:txBody>
                  <a:tcP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Male</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38</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1,2368</a:t>
                      </a:r>
                      <a:endParaRPr lang="tr-TR" sz="1400">
                        <a:latin typeface="Times New Roman"/>
                        <a:ea typeface="Calibri"/>
                        <a:cs typeface="Times New Roman"/>
                      </a:endParaRPr>
                    </a:p>
                  </a:txBody>
                  <a:tcPr marL="0" marR="0" marT="0" marB="0" anchor="ct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0002"/>
                  </a:ext>
                </a:extLst>
              </a:tr>
              <a:tr h="836628">
                <a:tc vMerge="1">
                  <a:txBody>
                    <a:bodyPr/>
                    <a:lstStyle/>
                    <a:p>
                      <a:endParaRPr lang="tr-TR"/>
                    </a:p>
                  </a:txBody>
                  <a:tcP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Total</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78</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1,1154</a:t>
                      </a:r>
                      <a:endParaRPr lang="tr-TR" sz="1400">
                        <a:latin typeface="Times New Roman"/>
                        <a:ea typeface="Calibri"/>
                        <a:cs typeface="Times New Roman"/>
                      </a:endParaRPr>
                    </a:p>
                  </a:txBody>
                  <a:tcPr marL="0" marR="0" marT="0" marB="0" anchor="ct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0003"/>
                  </a:ext>
                </a:extLst>
              </a:tr>
              <a:tr h="253679">
                <a:tc rowSpan="3">
                  <a:txBody>
                    <a:bodyPr/>
                    <a:lstStyle/>
                    <a:p>
                      <a:pPr marL="38100" marR="38100" algn="ctr" rtl="0" eaLnBrk="1" latinLnBrk="0" hangingPunct="1">
                        <a:lnSpc>
                          <a:spcPct val="115000"/>
                        </a:lnSpc>
                        <a:spcAft>
                          <a:spcPts val="0"/>
                        </a:spcAft>
                      </a:pPr>
                      <a:r>
                        <a:rPr kumimoji="0" lang="en-US" sz="1400" kern="1200" dirty="0">
                          <a:solidFill>
                            <a:srgbClr val="000000"/>
                          </a:solidFill>
                          <a:latin typeface="Times New Roman"/>
                          <a:ea typeface="Calibri"/>
                          <a:cs typeface="Times New Roman"/>
                        </a:rPr>
                        <a:t>Work as carefully</a:t>
                      </a:r>
                      <a:endParaRPr kumimoji="0" lang="tr-TR" sz="1400" kern="1200" dirty="0">
                        <a:solidFill>
                          <a:srgbClr val="000000"/>
                        </a:solidFill>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Female</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dirty="0">
                          <a:solidFill>
                            <a:srgbClr val="000000"/>
                          </a:solidFill>
                          <a:latin typeface="Times New Roman"/>
                          <a:ea typeface="Calibri"/>
                          <a:cs typeface="Times New Roman"/>
                        </a:rPr>
                        <a:t>40</a:t>
                      </a:r>
                      <a:endParaRPr lang="tr-TR" sz="1400" dirty="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1,0000</a:t>
                      </a:r>
                      <a:endParaRPr lang="tr-TR" sz="1400">
                        <a:latin typeface="Times New Roman"/>
                        <a:ea typeface="Calibri"/>
                        <a:cs typeface="Times New Roman"/>
                      </a:endParaRPr>
                    </a:p>
                  </a:txBody>
                  <a:tcPr marL="0" marR="0" marT="0" marB="0" anchor="ctr"/>
                </a:tc>
                <a:tc rowSpan="3">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6,254</a:t>
                      </a:r>
                      <a:endParaRPr lang="tr-TR" sz="1400">
                        <a:latin typeface="Times New Roman"/>
                        <a:ea typeface="Calibri"/>
                        <a:cs typeface="Times New Roman"/>
                      </a:endParaRPr>
                    </a:p>
                  </a:txBody>
                  <a:tcPr marL="0" marR="0" marT="0" marB="0" anchor="ctr"/>
                </a:tc>
                <a:tc rowSpan="3">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0,015</a:t>
                      </a:r>
                      <a:endParaRPr lang="tr-TR" sz="1400">
                        <a:latin typeface="Times New Roman"/>
                        <a:ea typeface="Calibri"/>
                        <a:cs typeface="Times New Roman"/>
                      </a:endParaRPr>
                    </a:p>
                  </a:txBody>
                  <a:tcPr marL="0" marR="0" marT="0" marB="0" anchor="ctr"/>
                </a:tc>
                <a:extLst>
                  <a:ext uri="{0D108BD9-81ED-4DB2-BD59-A6C34878D82A}">
                    <a16:rowId xmlns:a16="http://schemas.microsoft.com/office/drawing/2014/main" val="10004"/>
                  </a:ext>
                </a:extLst>
              </a:tr>
              <a:tr h="253679">
                <a:tc vMerge="1">
                  <a:txBody>
                    <a:bodyPr/>
                    <a:lstStyle/>
                    <a:p>
                      <a:endParaRPr lang="tr-TR"/>
                    </a:p>
                  </a:txBody>
                  <a:tcP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Male</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38</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1,4474</a:t>
                      </a:r>
                      <a:endParaRPr lang="tr-TR" sz="1400">
                        <a:latin typeface="Times New Roman"/>
                        <a:ea typeface="Calibri"/>
                        <a:cs typeface="Times New Roman"/>
                      </a:endParaRPr>
                    </a:p>
                  </a:txBody>
                  <a:tcPr marL="0" marR="0" marT="0" marB="0" anchor="ct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0005"/>
                  </a:ext>
                </a:extLst>
              </a:tr>
              <a:tr h="253679">
                <a:tc vMerge="1">
                  <a:txBody>
                    <a:bodyPr/>
                    <a:lstStyle/>
                    <a:p>
                      <a:endParaRPr lang="tr-TR"/>
                    </a:p>
                  </a:txBody>
                  <a:tcP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Total</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78</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1,2179</a:t>
                      </a:r>
                      <a:endParaRPr lang="tr-TR" sz="1400">
                        <a:latin typeface="Times New Roman"/>
                        <a:ea typeface="Calibri"/>
                        <a:cs typeface="Times New Roman"/>
                      </a:endParaRPr>
                    </a:p>
                  </a:txBody>
                  <a:tcPr marL="0" marR="0" marT="0" marB="0" anchor="ct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0006"/>
                  </a:ext>
                </a:extLst>
              </a:tr>
              <a:tr h="253679">
                <a:tc rowSpan="3">
                  <a:txBody>
                    <a:bodyPr/>
                    <a:lstStyle/>
                    <a:p>
                      <a:pPr marL="38100" marR="38100" algn="ctr" rtl="0" eaLnBrk="1" latinLnBrk="0" hangingPunct="1">
                        <a:lnSpc>
                          <a:spcPct val="115000"/>
                        </a:lnSpc>
                        <a:spcAft>
                          <a:spcPts val="0"/>
                        </a:spcAft>
                      </a:pPr>
                      <a:r>
                        <a:rPr kumimoji="0" lang="en-US" sz="1400" kern="1200" dirty="0">
                          <a:solidFill>
                            <a:srgbClr val="000000"/>
                          </a:solidFill>
                          <a:latin typeface="Times New Roman"/>
                          <a:ea typeface="Calibri"/>
                          <a:cs typeface="Times New Roman"/>
                        </a:rPr>
                        <a:t>Energy </a:t>
                      </a:r>
                      <a:endParaRPr kumimoji="0" lang="tr-TR" sz="1400" kern="1200" dirty="0">
                        <a:solidFill>
                          <a:srgbClr val="000000"/>
                        </a:solidFill>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Female</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40</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5,2500</a:t>
                      </a:r>
                      <a:endParaRPr lang="tr-TR" sz="1400">
                        <a:latin typeface="Times New Roman"/>
                        <a:ea typeface="Calibri"/>
                        <a:cs typeface="Times New Roman"/>
                      </a:endParaRPr>
                    </a:p>
                  </a:txBody>
                  <a:tcPr marL="0" marR="0" marT="0" marB="0" anchor="ctr"/>
                </a:tc>
                <a:tc rowSpan="3">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5,857</a:t>
                      </a:r>
                      <a:endParaRPr lang="tr-TR" sz="1400">
                        <a:latin typeface="Times New Roman"/>
                        <a:ea typeface="Calibri"/>
                        <a:cs typeface="Times New Roman"/>
                      </a:endParaRPr>
                    </a:p>
                  </a:txBody>
                  <a:tcPr marL="0" marR="0" marT="0" marB="0" anchor="ctr"/>
                </a:tc>
                <a:tc rowSpan="3">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0,018</a:t>
                      </a:r>
                      <a:endParaRPr lang="tr-TR" sz="1400">
                        <a:latin typeface="Times New Roman"/>
                        <a:ea typeface="Calibri"/>
                        <a:cs typeface="Times New Roman"/>
                      </a:endParaRPr>
                    </a:p>
                  </a:txBody>
                  <a:tcPr marL="0" marR="0" marT="0" marB="0" anchor="ctr"/>
                </a:tc>
                <a:extLst>
                  <a:ext uri="{0D108BD9-81ED-4DB2-BD59-A6C34878D82A}">
                    <a16:rowId xmlns:a16="http://schemas.microsoft.com/office/drawing/2014/main" val="10007"/>
                  </a:ext>
                </a:extLst>
              </a:tr>
              <a:tr h="253679">
                <a:tc vMerge="1">
                  <a:txBody>
                    <a:bodyPr/>
                    <a:lstStyle/>
                    <a:p>
                      <a:endParaRPr lang="tr-TR"/>
                    </a:p>
                  </a:txBody>
                  <a:tcP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Male</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38</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4,4474</a:t>
                      </a:r>
                      <a:endParaRPr lang="tr-TR" sz="1400">
                        <a:latin typeface="Times New Roman"/>
                        <a:ea typeface="Calibri"/>
                        <a:cs typeface="Times New Roman"/>
                      </a:endParaRPr>
                    </a:p>
                  </a:txBody>
                  <a:tcPr marL="0" marR="0" marT="0" marB="0" anchor="ct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0008"/>
                  </a:ext>
                </a:extLst>
              </a:tr>
              <a:tr h="253679">
                <a:tc vMerge="1">
                  <a:txBody>
                    <a:bodyPr/>
                    <a:lstStyle/>
                    <a:p>
                      <a:endParaRPr lang="tr-TR"/>
                    </a:p>
                  </a:txBody>
                  <a:tcP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Total</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78</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4,8590</a:t>
                      </a:r>
                      <a:endParaRPr lang="tr-TR" sz="1400">
                        <a:latin typeface="Times New Roman"/>
                        <a:ea typeface="Calibri"/>
                        <a:cs typeface="Times New Roman"/>
                      </a:endParaRPr>
                    </a:p>
                  </a:txBody>
                  <a:tcPr marL="0" marR="0" marT="0" marB="0" anchor="ct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0009"/>
                  </a:ext>
                </a:extLst>
              </a:tr>
              <a:tr h="253679">
                <a:tc rowSpan="3">
                  <a:txBody>
                    <a:bodyPr/>
                    <a:lstStyle/>
                    <a:p>
                      <a:pPr marL="38100" marR="38100" algn="ctr" rtl="0" eaLnBrk="1" latinLnBrk="0" hangingPunct="1">
                        <a:lnSpc>
                          <a:spcPct val="115000"/>
                        </a:lnSpc>
                        <a:spcAft>
                          <a:spcPts val="0"/>
                        </a:spcAft>
                      </a:pPr>
                      <a:r>
                        <a:rPr kumimoji="0" lang="en-US" sz="1400" kern="1200" dirty="0">
                          <a:solidFill>
                            <a:srgbClr val="000000"/>
                          </a:solidFill>
                          <a:latin typeface="Times New Roman"/>
                          <a:ea typeface="Calibri"/>
                          <a:cs typeface="Times New Roman"/>
                        </a:rPr>
                        <a:t>Sexual life</a:t>
                      </a:r>
                      <a:endParaRPr kumimoji="0" lang="tr-TR" sz="1400" kern="1200" dirty="0">
                        <a:solidFill>
                          <a:srgbClr val="000000"/>
                        </a:solidFill>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Female</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40</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1,6000</a:t>
                      </a:r>
                      <a:endParaRPr lang="tr-TR" sz="1400">
                        <a:latin typeface="Times New Roman"/>
                        <a:ea typeface="Calibri"/>
                        <a:cs typeface="Times New Roman"/>
                      </a:endParaRPr>
                    </a:p>
                  </a:txBody>
                  <a:tcPr marL="0" marR="0" marT="0" marB="0" anchor="ctr"/>
                </a:tc>
                <a:tc rowSpan="3">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10,365</a:t>
                      </a:r>
                      <a:endParaRPr lang="tr-TR" sz="1400">
                        <a:latin typeface="Times New Roman"/>
                        <a:ea typeface="Calibri"/>
                        <a:cs typeface="Times New Roman"/>
                      </a:endParaRPr>
                    </a:p>
                  </a:txBody>
                  <a:tcPr marL="0" marR="0" marT="0" marB="0" anchor="ctr"/>
                </a:tc>
                <a:tc rowSpan="3">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0,002</a:t>
                      </a:r>
                      <a:endParaRPr lang="tr-TR" sz="1400">
                        <a:latin typeface="Times New Roman"/>
                        <a:ea typeface="Calibri"/>
                        <a:cs typeface="Times New Roman"/>
                      </a:endParaRPr>
                    </a:p>
                  </a:txBody>
                  <a:tcPr marL="0" marR="0" marT="0" marB="0" anchor="ctr"/>
                </a:tc>
                <a:extLst>
                  <a:ext uri="{0D108BD9-81ED-4DB2-BD59-A6C34878D82A}">
                    <a16:rowId xmlns:a16="http://schemas.microsoft.com/office/drawing/2014/main" val="10010"/>
                  </a:ext>
                </a:extLst>
              </a:tr>
              <a:tr h="253679">
                <a:tc vMerge="1">
                  <a:txBody>
                    <a:bodyPr/>
                    <a:lstStyle/>
                    <a:p>
                      <a:endParaRPr lang="tr-TR"/>
                    </a:p>
                  </a:txBody>
                  <a:tcP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Male</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38</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2,4737</a:t>
                      </a:r>
                      <a:endParaRPr lang="tr-TR" sz="1400">
                        <a:latin typeface="Times New Roman"/>
                        <a:ea typeface="Calibri"/>
                        <a:cs typeface="Times New Roman"/>
                      </a:endParaRPr>
                    </a:p>
                  </a:txBody>
                  <a:tcPr marL="0" marR="0" marT="0" marB="0" anchor="ct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0011"/>
                  </a:ext>
                </a:extLst>
              </a:tr>
              <a:tr h="253679">
                <a:tc vMerge="1">
                  <a:txBody>
                    <a:bodyPr/>
                    <a:lstStyle/>
                    <a:p>
                      <a:endParaRPr lang="tr-TR"/>
                    </a:p>
                  </a:txBody>
                  <a:tcPr/>
                </a:tc>
                <a:tc>
                  <a:txBody>
                    <a:bodyPr/>
                    <a:lstStyle/>
                    <a:p>
                      <a:pPr marL="38100" marR="38100" algn="ctr">
                        <a:lnSpc>
                          <a:spcPct val="115000"/>
                        </a:lnSpc>
                        <a:spcAft>
                          <a:spcPts val="0"/>
                        </a:spcAft>
                      </a:pPr>
                      <a:r>
                        <a:rPr lang="en-US" sz="1400" dirty="0">
                          <a:solidFill>
                            <a:srgbClr val="000000"/>
                          </a:solidFill>
                          <a:latin typeface="Times New Roman"/>
                          <a:ea typeface="Calibri"/>
                          <a:cs typeface="Times New Roman"/>
                        </a:rPr>
                        <a:t>Total</a:t>
                      </a:r>
                      <a:endParaRPr lang="tr-TR" sz="1400" dirty="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a:solidFill>
                            <a:srgbClr val="000000"/>
                          </a:solidFill>
                          <a:latin typeface="Times New Roman"/>
                          <a:ea typeface="Calibri"/>
                          <a:cs typeface="Times New Roman"/>
                        </a:rPr>
                        <a:t>78</a:t>
                      </a:r>
                      <a:endParaRPr lang="tr-TR" sz="1400">
                        <a:latin typeface="Times New Roman"/>
                        <a:ea typeface="Calibri"/>
                        <a:cs typeface="Times New Roman"/>
                      </a:endParaRPr>
                    </a:p>
                  </a:txBody>
                  <a:tcPr marL="0" marR="0" marT="0" marB="0" anchor="ctr"/>
                </a:tc>
                <a:tc>
                  <a:txBody>
                    <a:bodyPr/>
                    <a:lstStyle/>
                    <a:p>
                      <a:pPr marL="38100" marR="38100" algn="ctr">
                        <a:lnSpc>
                          <a:spcPct val="115000"/>
                        </a:lnSpc>
                        <a:spcAft>
                          <a:spcPts val="0"/>
                        </a:spcAft>
                      </a:pPr>
                      <a:r>
                        <a:rPr lang="en-US" sz="1400" dirty="0">
                          <a:solidFill>
                            <a:srgbClr val="000000"/>
                          </a:solidFill>
                          <a:latin typeface="Times New Roman"/>
                          <a:ea typeface="Calibri"/>
                          <a:cs typeface="Times New Roman"/>
                        </a:rPr>
                        <a:t>2,0256</a:t>
                      </a:r>
                      <a:endParaRPr lang="tr-TR" sz="1400" dirty="0">
                        <a:latin typeface="Times New Roman"/>
                        <a:ea typeface="Calibri"/>
                        <a:cs typeface="Times New Roman"/>
                      </a:endParaRPr>
                    </a:p>
                  </a:txBody>
                  <a:tcPr marL="0" marR="0" marT="0" marB="0" anchor="ct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0012"/>
                  </a:ext>
                </a:extLst>
              </a:tr>
            </a:tbl>
          </a:graphicData>
        </a:graphic>
      </p:graphicFrame>
      <p:sp>
        <p:nvSpPr>
          <p:cNvPr id="3" name="2 Başlık"/>
          <p:cNvSpPr>
            <a:spLocks noGrp="1"/>
          </p:cNvSpPr>
          <p:nvPr>
            <p:ph type="title"/>
          </p:nvPr>
        </p:nvSpPr>
        <p:spPr/>
        <p:txBody>
          <a:bodyPr>
            <a:normAutofit fontScale="90000"/>
          </a:bodyPr>
          <a:lstStyle/>
          <a:p>
            <a:r>
              <a:rPr lang="tr-TR" dirty="0"/>
              <a:t>RESULTS: </a:t>
            </a:r>
            <a:r>
              <a:rPr lang="en-US" dirty="0"/>
              <a:t>Results of ANOVA test from second  survey</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457200" y="1481138"/>
          <a:ext cx="7859215" cy="3027984"/>
        </p:xfrm>
        <a:graphic>
          <a:graphicData uri="http://schemas.openxmlformats.org/drawingml/2006/table">
            <a:tbl>
              <a:tblPr firstRow="1" bandRow="1">
                <a:tableStyleId>{5C22544A-7EE6-4342-B048-85BDC9FD1C3A}</a:tableStyleId>
              </a:tblPr>
              <a:tblGrid>
                <a:gridCol w="1571843">
                  <a:extLst>
                    <a:ext uri="{9D8B030D-6E8A-4147-A177-3AD203B41FA5}">
                      <a16:colId xmlns:a16="http://schemas.microsoft.com/office/drawing/2014/main" val="20000"/>
                    </a:ext>
                  </a:extLst>
                </a:gridCol>
                <a:gridCol w="1571843">
                  <a:extLst>
                    <a:ext uri="{9D8B030D-6E8A-4147-A177-3AD203B41FA5}">
                      <a16:colId xmlns:a16="http://schemas.microsoft.com/office/drawing/2014/main" val="20001"/>
                    </a:ext>
                  </a:extLst>
                </a:gridCol>
                <a:gridCol w="1571843">
                  <a:extLst>
                    <a:ext uri="{9D8B030D-6E8A-4147-A177-3AD203B41FA5}">
                      <a16:colId xmlns:a16="http://schemas.microsoft.com/office/drawing/2014/main" val="20002"/>
                    </a:ext>
                  </a:extLst>
                </a:gridCol>
                <a:gridCol w="1571843">
                  <a:extLst>
                    <a:ext uri="{9D8B030D-6E8A-4147-A177-3AD203B41FA5}">
                      <a16:colId xmlns:a16="http://schemas.microsoft.com/office/drawing/2014/main" val="20003"/>
                    </a:ext>
                  </a:extLst>
                </a:gridCol>
                <a:gridCol w="1571843">
                  <a:extLst>
                    <a:ext uri="{9D8B030D-6E8A-4147-A177-3AD203B41FA5}">
                      <a16:colId xmlns:a16="http://schemas.microsoft.com/office/drawing/2014/main" val="20004"/>
                    </a:ext>
                  </a:extLst>
                </a:gridCol>
              </a:tblGrid>
              <a:tr h="504664">
                <a:tc>
                  <a:txBody>
                    <a:bodyPr/>
                    <a:lstStyle/>
                    <a:p>
                      <a:pPr marL="38100" marR="38100" algn="ctr">
                        <a:lnSpc>
                          <a:spcPts val="1600"/>
                        </a:lnSpc>
                        <a:spcAft>
                          <a:spcPts val="0"/>
                        </a:spcAft>
                      </a:pPr>
                      <a:endParaRPr lang="en-US" sz="1400" dirty="0">
                        <a:solidFill>
                          <a:srgbClr val="000000"/>
                        </a:solidFill>
                        <a:latin typeface="Times New Roman"/>
                        <a:ea typeface="Calibri"/>
                        <a:cs typeface="Times New Roman"/>
                      </a:endParaRPr>
                    </a:p>
                  </a:txBody>
                  <a:tcPr marL="0" marR="0" marT="0" marB="0"/>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SF</a:t>
                      </a:r>
                      <a:endParaRPr lang="tr-TR" sz="1400">
                        <a:latin typeface="Times New Roman"/>
                        <a:ea typeface="Calibri"/>
                        <a:cs typeface="Times New Roman"/>
                      </a:endParaRPr>
                    </a:p>
                  </a:txBody>
                  <a:tcPr marL="0" marR="0" marT="0" marB="0"/>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Burden</a:t>
                      </a:r>
                      <a:endParaRPr lang="tr-TR" sz="1400">
                        <a:latin typeface="Times New Roman"/>
                        <a:ea typeface="Calibri"/>
                        <a:cs typeface="Times New Roman"/>
                      </a:endParaRPr>
                    </a:p>
                  </a:txBody>
                  <a:tcPr marL="0" marR="0" marT="0" marB="0"/>
                </a:tc>
                <a:tc>
                  <a:txBody>
                    <a:bodyPr/>
                    <a:lstStyle/>
                    <a:p>
                      <a:pPr marL="38100" marR="38100" algn="ctr" rtl="0" eaLnBrk="1" latinLnBrk="0" hangingPunct="1">
                        <a:lnSpc>
                          <a:spcPts val="1600"/>
                        </a:lnSpc>
                        <a:spcAft>
                          <a:spcPts val="0"/>
                        </a:spcAft>
                      </a:pPr>
                      <a:r>
                        <a:rPr kumimoji="0" lang="en-US" sz="1400" kern="1200" dirty="0">
                          <a:solidFill>
                            <a:srgbClr val="000000"/>
                          </a:solidFill>
                          <a:latin typeface="Times New Roman"/>
                          <a:ea typeface="Calibri"/>
                          <a:cs typeface="Times New Roman"/>
                        </a:rPr>
                        <a:t>Symptom/problem list </a:t>
                      </a:r>
                      <a:endParaRPr kumimoji="0" lang="tr-TR" sz="1400" kern="1200" dirty="0">
                        <a:solidFill>
                          <a:srgbClr val="000000"/>
                        </a:solidFill>
                        <a:latin typeface="Times New Roman"/>
                        <a:ea typeface="Calibri"/>
                        <a:cs typeface="Times New Roman"/>
                      </a:endParaRPr>
                    </a:p>
                  </a:txBody>
                  <a:tcPr marL="0" marR="0" marT="0" marB="0"/>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Effect</a:t>
                      </a:r>
                      <a:endParaRPr lang="tr-TR" sz="1400">
                        <a:latin typeface="Times New Roman"/>
                        <a:ea typeface="Calibri"/>
                        <a:cs typeface="Times New Roman"/>
                      </a:endParaRPr>
                    </a:p>
                  </a:txBody>
                  <a:tcPr marL="0" marR="0" marT="0" marB="0"/>
                </a:tc>
                <a:extLst>
                  <a:ext uri="{0D108BD9-81ED-4DB2-BD59-A6C34878D82A}">
                    <a16:rowId xmlns:a16="http://schemas.microsoft.com/office/drawing/2014/main" val="10000"/>
                  </a:ext>
                </a:extLst>
              </a:tr>
              <a:tr h="504664">
                <a:tc>
                  <a:txBody>
                    <a:bodyPr/>
                    <a:lstStyle/>
                    <a:p>
                      <a:pPr marL="38100" marR="38100" algn="ctr">
                        <a:lnSpc>
                          <a:spcPts val="1600"/>
                        </a:lnSpc>
                        <a:spcAft>
                          <a:spcPts val="0"/>
                        </a:spcAft>
                      </a:pPr>
                      <a:r>
                        <a:rPr lang="en-US" sz="1400" dirty="0">
                          <a:solidFill>
                            <a:srgbClr val="000000"/>
                          </a:solidFill>
                          <a:latin typeface="Times New Roman"/>
                          <a:ea typeface="Calibri"/>
                          <a:cs typeface="Times New Roman"/>
                        </a:rPr>
                        <a:t>SF</a:t>
                      </a:r>
                      <a:endParaRPr lang="tr-TR" sz="1400" dirty="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1</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,458</a:t>
                      </a:r>
                      <a:r>
                        <a:rPr lang="en-US" sz="1400" baseline="30000">
                          <a:solidFill>
                            <a:srgbClr val="000000"/>
                          </a:solidFill>
                          <a:latin typeface="Times New Roman"/>
                          <a:ea typeface="Calibri"/>
                          <a:cs typeface="Times New Roman"/>
                        </a:rPr>
                        <a:t>**</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-,007</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,162</a:t>
                      </a:r>
                      <a:endParaRPr lang="tr-TR" sz="1400">
                        <a:latin typeface="Times New Roman"/>
                        <a:ea typeface="Calibri"/>
                        <a:cs typeface="Times New Roman"/>
                      </a:endParaRPr>
                    </a:p>
                  </a:txBody>
                  <a:tcPr marL="0" marR="0" marT="0" marB="0" anchor="ctr"/>
                </a:tc>
                <a:extLst>
                  <a:ext uri="{0D108BD9-81ED-4DB2-BD59-A6C34878D82A}">
                    <a16:rowId xmlns:a16="http://schemas.microsoft.com/office/drawing/2014/main" val="10001"/>
                  </a:ext>
                </a:extLst>
              </a:tr>
              <a:tr h="504664">
                <a:tc>
                  <a:txBody>
                    <a:bodyPr/>
                    <a:lstStyle/>
                    <a:p>
                      <a:pPr marL="38100" marR="38100" algn="ctr">
                        <a:lnSpc>
                          <a:spcPts val="1600"/>
                        </a:lnSpc>
                        <a:spcAft>
                          <a:spcPts val="0"/>
                        </a:spcAft>
                      </a:pPr>
                      <a:r>
                        <a:rPr lang="en-US" sz="1400" dirty="0">
                          <a:solidFill>
                            <a:srgbClr val="000000"/>
                          </a:solidFill>
                          <a:latin typeface="Times New Roman"/>
                          <a:ea typeface="Calibri"/>
                          <a:cs typeface="Times New Roman"/>
                        </a:rPr>
                        <a:t>Burden</a:t>
                      </a:r>
                      <a:endParaRPr lang="tr-TR" sz="1400" dirty="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,458</a:t>
                      </a:r>
                      <a:r>
                        <a:rPr lang="en-US" sz="1400" baseline="30000">
                          <a:solidFill>
                            <a:srgbClr val="000000"/>
                          </a:solidFill>
                          <a:latin typeface="Times New Roman"/>
                          <a:ea typeface="Calibri"/>
                          <a:cs typeface="Times New Roman"/>
                        </a:rPr>
                        <a:t>**</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1</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-,419</a:t>
                      </a:r>
                      <a:r>
                        <a:rPr lang="en-US" sz="1400" baseline="30000">
                          <a:solidFill>
                            <a:srgbClr val="000000"/>
                          </a:solidFill>
                          <a:latin typeface="Times New Roman"/>
                          <a:ea typeface="Calibri"/>
                          <a:cs typeface="Times New Roman"/>
                        </a:rPr>
                        <a:t>**</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-,393</a:t>
                      </a:r>
                      <a:r>
                        <a:rPr lang="en-US" sz="1400" baseline="30000">
                          <a:solidFill>
                            <a:srgbClr val="000000"/>
                          </a:solidFill>
                          <a:latin typeface="Times New Roman"/>
                          <a:ea typeface="Calibri"/>
                          <a:cs typeface="Times New Roman"/>
                        </a:rPr>
                        <a:t>**</a:t>
                      </a:r>
                      <a:endParaRPr lang="tr-TR" sz="1400">
                        <a:latin typeface="Times New Roman"/>
                        <a:ea typeface="Calibri"/>
                        <a:cs typeface="Times New Roman"/>
                      </a:endParaRPr>
                    </a:p>
                  </a:txBody>
                  <a:tcPr marL="0" marR="0" marT="0" marB="0" anchor="ctr"/>
                </a:tc>
                <a:extLst>
                  <a:ext uri="{0D108BD9-81ED-4DB2-BD59-A6C34878D82A}">
                    <a16:rowId xmlns:a16="http://schemas.microsoft.com/office/drawing/2014/main" val="10002"/>
                  </a:ext>
                </a:extLst>
              </a:tr>
              <a:tr h="504664">
                <a:tc>
                  <a:txBody>
                    <a:bodyPr/>
                    <a:lstStyle/>
                    <a:p>
                      <a:pPr marL="38100" marR="38100" algn="ctr" rtl="0" eaLnBrk="1" latinLnBrk="0" hangingPunct="1">
                        <a:lnSpc>
                          <a:spcPts val="1600"/>
                        </a:lnSpc>
                        <a:spcAft>
                          <a:spcPts val="0"/>
                        </a:spcAft>
                      </a:pPr>
                      <a:r>
                        <a:rPr kumimoji="0" lang="en-US" sz="1400" kern="1200" dirty="0">
                          <a:solidFill>
                            <a:srgbClr val="000000"/>
                          </a:solidFill>
                          <a:latin typeface="Times New Roman"/>
                          <a:ea typeface="Calibri"/>
                          <a:cs typeface="Times New Roman"/>
                        </a:rPr>
                        <a:t>Symptom/problem list </a:t>
                      </a:r>
                      <a:endParaRPr kumimoji="0" lang="tr-TR" sz="1400" kern="1200" dirty="0">
                        <a:solidFill>
                          <a:srgbClr val="000000"/>
                        </a:solidFill>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-,007</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-,419</a:t>
                      </a:r>
                      <a:r>
                        <a:rPr lang="en-US" sz="1400" baseline="30000">
                          <a:solidFill>
                            <a:srgbClr val="000000"/>
                          </a:solidFill>
                          <a:latin typeface="Times New Roman"/>
                          <a:ea typeface="Calibri"/>
                          <a:cs typeface="Times New Roman"/>
                        </a:rPr>
                        <a:t>**</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1</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,698</a:t>
                      </a:r>
                      <a:r>
                        <a:rPr lang="en-US" sz="1400" baseline="30000">
                          <a:solidFill>
                            <a:srgbClr val="000000"/>
                          </a:solidFill>
                          <a:latin typeface="Times New Roman"/>
                          <a:ea typeface="Calibri"/>
                          <a:cs typeface="Times New Roman"/>
                        </a:rPr>
                        <a:t>**</a:t>
                      </a:r>
                      <a:endParaRPr lang="tr-TR" sz="1400">
                        <a:latin typeface="Times New Roman"/>
                        <a:ea typeface="Calibri"/>
                        <a:cs typeface="Times New Roman"/>
                      </a:endParaRPr>
                    </a:p>
                  </a:txBody>
                  <a:tcPr marL="0" marR="0" marT="0" marB="0" anchor="ctr"/>
                </a:tc>
                <a:extLst>
                  <a:ext uri="{0D108BD9-81ED-4DB2-BD59-A6C34878D82A}">
                    <a16:rowId xmlns:a16="http://schemas.microsoft.com/office/drawing/2014/main" val="10003"/>
                  </a:ext>
                </a:extLst>
              </a:tr>
              <a:tr h="504664">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Effect</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,162</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dirty="0">
                          <a:solidFill>
                            <a:srgbClr val="000000"/>
                          </a:solidFill>
                          <a:latin typeface="Times New Roman"/>
                          <a:ea typeface="Calibri"/>
                          <a:cs typeface="Times New Roman"/>
                        </a:rPr>
                        <a:t>-,393</a:t>
                      </a:r>
                      <a:r>
                        <a:rPr lang="en-US" sz="1400" baseline="30000" dirty="0">
                          <a:solidFill>
                            <a:srgbClr val="000000"/>
                          </a:solidFill>
                          <a:latin typeface="Times New Roman"/>
                          <a:ea typeface="Calibri"/>
                          <a:cs typeface="Times New Roman"/>
                        </a:rPr>
                        <a:t>**</a:t>
                      </a:r>
                      <a:endParaRPr lang="tr-TR" sz="1400" dirty="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,698</a:t>
                      </a:r>
                      <a:r>
                        <a:rPr lang="en-US" sz="1400" baseline="30000">
                          <a:solidFill>
                            <a:srgbClr val="000000"/>
                          </a:solidFill>
                          <a:latin typeface="Times New Roman"/>
                          <a:ea typeface="Calibri"/>
                          <a:cs typeface="Times New Roman"/>
                        </a:rPr>
                        <a:t>**</a:t>
                      </a:r>
                      <a:endParaRPr lang="tr-TR" sz="1400">
                        <a:latin typeface="Times New Roman"/>
                        <a:ea typeface="Calibri"/>
                        <a:cs typeface="Times New Roman"/>
                      </a:endParaRPr>
                    </a:p>
                  </a:txBody>
                  <a:tcPr marL="0" marR="0" marT="0" marB="0" anchor="ctr"/>
                </a:tc>
                <a:tc>
                  <a:txBody>
                    <a:bodyPr/>
                    <a:lstStyle/>
                    <a:p>
                      <a:pPr marL="38100" marR="38100" algn="ctr">
                        <a:lnSpc>
                          <a:spcPts val="1600"/>
                        </a:lnSpc>
                        <a:spcAft>
                          <a:spcPts val="0"/>
                        </a:spcAft>
                      </a:pPr>
                      <a:r>
                        <a:rPr lang="en-US" sz="1400">
                          <a:solidFill>
                            <a:srgbClr val="000000"/>
                          </a:solidFill>
                          <a:latin typeface="Times New Roman"/>
                          <a:ea typeface="Calibri"/>
                          <a:cs typeface="Times New Roman"/>
                        </a:rPr>
                        <a:t>1</a:t>
                      </a:r>
                      <a:endParaRPr lang="tr-TR" sz="1400">
                        <a:latin typeface="Times New Roman"/>
                        <a:ea typeface="Calibri"/>
                        <a:cs typeface="Times New Roman"/>
                      </a:endParaRPr>
                    </a:p>
                  </a:txBody>
                  <a:tcPr marL="0" marR="0" marT="0" marB="0" anchor="ctr"/>
                </a:tc>
                <a:extLst>
                  <a:ext uri="{0D108BD9-81ED-4DB2-BD59-A6C34878D82A}">
                    <a16:rowId xmlns:a16="http://schemas.microsoft.com/office/drawing/2014/main" val="10004"/>
                  </a:ext>
                </a:extLst>
              </a:tr>
              <a:tr h="504664">
                <a:tc gridSpan="5">
                  <a:txBody>
                    <a:bodyPr/>
                    <a:lstStyle/>
                    <a:p>
                      <a:pPr marL="38100" marR="38100">
                        <a:lnSpc>
                          <a:spcPts val="1600"/>
                        </a:lnSpc>
                        <a:spcAft>
                          <a:spcPts val="0"/>
                        </a:spcAft>
                      </a:pPr>
                      <a:r>
                        <a:rPr lang="en-US" sz="1400" dirty="0">
                          <a:solidFill>
                            <a:srgbClr val="000000"/>
                          </a:solidFill>
                          <a:latin typeface="Times New Roman"/>
                          <a:ea typeface="Calibri"/>
                          <a:cs typeface="Times New Roman"/>
                        </a:rPr>
                        <a:t>**. Correlation is significant at the 0.01 level (2-tailed).</a:t>
                      </a:r>
                      <a:endParaRPr lang="tr-TR" sz="1400" dirty="0">
                        <a:latin typeface="Times New Roman"/>
                        <a:ea typeface="Calibri"/>
                        <a:cs typeface="Times New Roman"/>
                      </a:endParaRPr>
                    </a:p>
                  </a:txBody>
                  <a:tcPr marL="0" marR="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5"/>
                  </a:ext>
                </a:extLst>
              </a:tr>
            </a:tbl>
          </a:graphicData>
        </a:graphic>
      </p:graphicFrame>
      <p:sp>
        <p:nvSpPr>
          <p:cNvPr id="3" name="2 Başlık"/>
          <p:cNvSpPr>
            <a:spLocks noGrp="1"/>
          </p:cNvSpPr>
          <p:nvPr>
            <p:ph type="title"/>
          </p:nvPr>
        </p:nvSpPr>
        <p:spPr/>
        <p:txBody>
          <a:bodyPr>
            <a:normAutofit fontScale="90000"/>
          </a:bodyPr>
          <a:lstStyle/>
          <a:p>
            <a:r>
              <a:rPr lang="tr-TR" dirty="0"/>
              <a:t>RESULTS: </a:t>
            </a:r>
            <a:r>
              <a:rPr lang="en-US" dirty="0"/>
              <a:t>Correlations of groups</a:t>
            </a:r>
            <a:br>
              <a:rPr lang="tr-TR" dirty="0"/>
            </a:b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24744"/>
            <a:ext cx="8229600" cy="5112568"/>
          </a:xfrm>
        </p:spPr>
        <p:txBody>
          <a:bodyPr>
            <a:normAutofit fontScale="62500" lnSpcReduction="20000"/>
          </a:bodyPr>
          <a:lstStyle/>
          <a:p>
            <a:r>
              <a:rPr lang="tr-TR" dirty="0"/>
              <a:t> </a:t>
            </a:r>
            <a:r>
              <a:rPr lang="en-US" dirty="0"/>
              <a:t>Private hospital provides higher life quality CKD patients.</a:t>
            </a:r>
          </a:p>
          <a:p>
            <a:r>
              <a:rPr lang="en-US" dirty="0"/>
              <a:t> PH has less patients and can treat patients individually controlling their diet, sport activities, social life, taking medicines, etc. </a:t>
            </a:r>
          </a:p>
          <a:p>
            <a:r>
              <a:rPr lang="en-US" dirty="0" err="1"/>
              <a:t>Goverment</a:t>
            </a:r>
            <a:r>
              <a:rPr lang="en-US" dirty="0"/>
              <a:t> hospital have narrow rooms and cannot have specialized kidney doctors always due to being in a disadvantaged place due to security, lack of social life possibilities etc. </a:t>
            </a:r>
          </a:p>
          <a:p>
            <a:r>
              <a:rPr lang="en-US" dirty="0" err="1"/>
              <a:t>Bingöl</a:t>
            </a:r>
            <a:r>
              <a:rPr lang="en-US" dirty="0"/>
              <a:t> University have been opened in 2008 however there is not any medicine faculty to educate specialized doctors and make researches about CKDs. </a:t>
            </a:r>
          </a:p>
          <a:p>
            <a:r>
              <a:rPr lang="en-US" dirty="0"/>
              <a:t>CKDs cannot be separately considered from other patients and there are needs of being checked by psychiatry doctors, inner specialist, skin doctors etc. To decrease effects created due to lack of functions of ESRD. </a:t>
            </a:r>
          </a:p>
          <a:p>
            <a:r>
              <a:rPr lang="en-US" dirty="0"/>
              <a:t>The living chance of CKD patients has decreased  by 10% at </a:t>
            </a:r>
            <a:r>
              <a:rPr lang="en-US" dirty="0" err="1"/>
              <a:t>Bingöl</a:t>
            </a:r>
            <a:r>
              <a:rPr lang="en-US" dirty="0"/>
              <a:t> city after five months. </a:t>
            </a:r>
          </a:p>
          <a:p>
            <a:r>
              <a:rPr lang="tr-TR" dirty="0"/>
              <a:t>S</a:t>
            </a:r>
            <a:r>
              <a:rPr lang="en-US" dirty="0" err="1"/>
              <a:t>uggestions</a:t>
            </a:r>
            <a:r>
              <a:rPr lang="en-US" dirty="0"/>
              <a:t> and changes have been successful at PH  and symptom of patients have decreased about 14% increasing life quality  and effects of CKD  patients on live improved by 27% at PH. Mean scores at </a:t>
            </a:r>
            <a:r>
              <a:rPr lang="en-US" dirty="0" err="1"/>
              <a:t>Bingöl</a:t>
            </a:r>
            <a:r>
              <a:rPr lang="en-US" dirty="0"/>
              <a:t> city for CKD patients is lower than Konya city CKD patients. </a:t>
            </a:r>
          </a:p>
          <a:p>
            <a:r>
              <a:rPr lang="tr-TR" dirty="0"/>
              <a:t>T</a:t>
            </a:r>
            <a:r>
              <a:rPr lang="en-US" dirty="0"/>
              <a:t>he second survey was carried out in September 2015 and patients have to consume more water and be active. Thus, results of groups have decreased</a:t>
            </a:r>
            <a:endParaRPr lang="tr-TR" dirty="0"/>
          </a:p>
          <a:p>
            <a:endParaRPr lang="tr-TR" dirty="0"/>
          </a:p>
        </p:txBody>
      </p:sp>
      <p:sp>
        <p:nvSpPr>
          <p:cNvPr id="3" name="2 Başlık"/>
          <p:cNvSpPr>
            <a:spLocks noGrp="1"/>
          </p:cNvSpPr>
          <p:nvPr>
            <p:ph type="title"/>
          </p:nvPr>
        </p:nvSpPr>
        <p:spPr>
          <a:xfrm>
            <a:off x="457200" y="274638"/>
            <a:ext cx="8229600" cy="562074"/>
          </a:xfrm>
        </p:spPr>
        <p:txBody>
          <a:bodyPr>
            <a:normAutofit fontScale="90000"/>
          </a:bodyPr>
          <a:lstStyle/>
          <a:p>
            <a:r>
              <a:rPr lang="en-US" dirty="0"/>
              <a:t>CONCLUS</a:t>
            </a:r>
            <a:r>
              <a:rPr lang="tr-TR" dirty="0"/>
              <a:t>I</a:t>
            </a:r>
            <a:r>
              <a:rPr lang="en-US" dirty="0"/>
              <a:t>ON</a:t>
            </a:r>
            <a:br>
              <a:rPr lang="tr-TR" dirty="0"/>
            </a:b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683568" y="2564904"/>
            <a:ext cx="7697941" cy="1754326"/>
          </a:xfrm>
          <a:prstGeom prst="rect">
            <a:avLst/>
          </a:prstGeom>
          <a:noFill/>
        </p:spPr>
        <p:txBody>
          <a:bodyPr wrap="none" lIns="91440" tIns="45720" rIns="91440" bIns="45720">
            <a:spAutoFit/>
          </a:bodyPr>
          <a:lstStyle/>
          <a:p>
            <a:pPr algn="ctr"/>
            <a:r>
              <a:rPr lang="tr-TR"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THANKS FOR LISTING </a:t>
            </a:r>
          </a:p>
          <a:p>
            <a:pPr algn="ctr"/>
            <a:r>
              <a:rPr lang="tr-TR"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PRESENTATION….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602</TotalTime>
  <Words>2305</Words>
  <Application>Microsoft Office PowerPoint</Application>
  <PresentationFormat>On-screen Show (4:3)</PresentationFormat>
  <Paragraphs>345</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Calibri</vt:lpstr>
      <vt:lpstr>Lucida Sans Unicode</vt:lpstr>
      <vt:lpstr>Times New Roman</vt:lpstr>
      <vt:lpstr>Verdana</vt:lpstr>
      <vt:lpstr>Wingdings 2</vt:lpstr>
      <vt:lpstr>Wingdings 3</vt:lpstr>
      <vt:lpstr>Kalabalık</vt:lpstr>
      <vt:lpstr>DETERMINING THE LIFE QUALITY OF CKD PATIENTS AT BİNGÖL CITY</vt:lpstr>
      <vt:lpstr>Introduction</vt:lpstr>
      <vt:lpstr>Introduction</vt:lpstr>
      <vt:lpstr>Introduction</vt:lpstr>
      <vt:lpstr>Literature Background</vt:lpstr>
      <vt:lpstr>Literature Background</vt:lpstr>
      <vt:lpstr>Karnofsky performance status scale definitions rating (%) criteria </vt:lpstr>
      <vt:lpstr>SUBJECTS AND METHODS </vt:lpstr>
      <vt:lpstr>RESULTS: Results of first survey from 96 respondents</vt:lpstr>
      <vt:lpstr>RESULTS</vt:lpstr>
      <vt:lpstr>RESULTS</vt:lpstr>
      <vt:lpstr>RESULTS: Results of ANOVA test from second  survey</vt:lpstr>
      <vt:lpstr>RESULTS: Correlations of groups </vt:lpstr>
      <vt:lpstr>CONCLUSION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DETERMINING THE LIFE QUALITY OF CKD PATIENTS AT BİNGÖL CITY</dc:title>
  <dc:creator>imran</dc:creator>
  <cp:lastModifiedBy>OMGDDP-170</cp:lastModifiedBy>
  <cp:revision>20</cp:revision>
  <dcterms:created xsi:type="dcterms:W3CDTF">2018-03-02T12:16:40Z</dcterms:created>
  <dcterms:modified xsi:type="dcterms:W3CDTF">2018-03-12T00:39:24Z</dcterms:modified>
</cp:coreProperties>
</file>