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9" r:id="rId3"/>
  </p:sldMasterIdLst>
  <p:notesMasterIdLst>
    <p:notesMasterId r:id="rId37"/>
  </p:notesMasterIdLst>
  <p:sldIdLst>
    <p:sldId id="364" r:id="rId4"/>
    <p:sldId id="367" r:id="rId5"/>
    <p:sldId id="365" r:id="rId6"/>
    <p:sldId id="383" r:id="rId7"/>
    <p:sldId id="370" r:id="rId8"/>
    <p:sldId id="371" r:id="rId9"/>
    <p:sldId id="372" r:id="rId10"/>
    <p:sldId id="368" r:id="rId11"/>
    <p:sldId id="366" r:id="rId12"/>
    <p:sldId id="386" r:id="rId13"/>
    <p:sldId id="387" r:id="rId14"/>
    <p:sldId id="389" r:id="rId15"/>
    <p:sldId id="369" r:id="rId16"/>
    <p:sldId id="378" r:id="rId17"/>
    <p:sldId id="379" r:id="rId18"/>
    <p:sldId id="381" r:id="rId19"/>
    <p:sldId id="382" r:id="rId20"/>
    <p:sldId id="384" r:id="rId21"/>
    <p:sldId id="385" r:id="rId22"/>
    <p:sldId id="390" r:id="rId23"/>
    <p:sldId id="391" r:id="rId24"/>
    <p:sldId id="392" r:id="rId25"/>
    <p:sldId id="393" r:id="rId26"/>
    <p:sldId id="394" r:id="rId27"/>
    <p:sldId id="395" r:id="rId28"/>
    <p:sldId id="396" r:id="rId29"/>
    <p:sldId id="397" r:id="rId30"/>
    <p:sldId id="398" r:id="rId31"/>
    <p:sldId id="399" r:id="rId32"/>
    <p:sldId id="388" r:id="rId33"/>
    <p:sldId id="375" r:id="rId34"/>
    <p:sldId id="377" r:id="rId35"/>
    <p:sldId id="380" r:id="rId36"/>
  </p:sldIdLst>
  <p:sldSz cx="9144000" cy="5143500" type="screen16x9"/>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954"/>
    <a:srgbClr val="FFFFFF"/>
    <a:srgbClr val="00359E"/>
    <a:srgbClr val="FF0000"/>
    <a:srgbClr val="FFCC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16" autoAdjust="0"/>
    <p:restoredTop sz="80817" autoAdjust="0"/>
  </p:normalViewPr>
  <p:slideViewPr>
    <p:cSldViewPr snapToGrid="0">
      <p:cViewPr varScale="1">
        <p:scale>
          <a:sx n="79" d="100"/>
          <a:sy n="79" d="100"/>
        </p:scale>
        <p:origin x="-1194" y="-7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6" d="100"/>
        <a:sy n="106" d="100"/>
      </p:scale>
      <p:origin x="0" y="13722"/>
    </p:cViewPr>
  </p:sorterViewPr>
  <p:notesViewPr>
    <p:cSldViewPr snapToGrid="0">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14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0FE29BB-90F3-464E-ADD5-CFA1735AE5EC}" type="slidenum">
              <a:rPr lang="en-US"/>
              <a:pPr/>
              <a:t>‹#›</a:t>
            </a:fld>
            <a:endParaRPr lang="en-US"/>
          </a:p>
        </p:txBody>
      </p:sp>
    </p:spTree>
    <p:extLst>
      <p:ext uri="{BB962C8B-B14F-4D97-AF65-F5344CB8AC3E}">
        <p14:creationId xmlns:p14="http://schemas.microsoft.com/office/powerpoint/2010/main" val="172562641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Good afternoon. Today I would like to present a case in venous thrombosis, the title is ……</a:t>
            </a:r>
            <a:endParaRPr lang="id-ID" baseline="0"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1</a:t>
            </a:fld>
            <a:endParaRPr lang="en-US"/>
          </a:p>
        </p:txBody>
      </p:sp>
    </p:spTree>
    <p:extLst>
      <p:ext uri="{BB962C8B-B14F-4D97-AF65-F5344CB8AC3E}">
        <p14:creationId xmlns:p14="http://schemas.microsoft.com/office/powerpoint/2010/main" val="2592374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nothing to declare about this presentation</a:t>
            </a:r>
            <a:endParaRPr lang="en-US"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2</a:t>
            </a:fld>
            <a:endParaRPr lang="en-US"/>
          </a:p>
        </p:txBody>
      </p:sp>
    </p:spTree>
    <p:extLst>
      <p:ext uri="{BB962C8B-B14F-4D97-AF65-F5344CB8AC3E}">
        <p14:creationId xmlns:p14="http://schemas.microsoft.com/office/powerpoint/2010/main" val="566583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Cerebral venous sinus thrombosis or CVST is uncommon form of stroke.</a:t>
            </a:r>
            <a:r>
              <a:rPr lang="en-US" baseline="0" dirty="0" smtClean="0"/>
              <a:t> The thrombosis occur in cerebral veins. CVST affects approximately 2-5 people per million annually and accounts for 0,5 to 1% of all strokes. </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baseline="0" dirty="0" smtClean="0">
                <a:solidFill>
                  <a:schemeClr val="tx1"/>
                </a:solidFill>
                <a:latin typeface="Arial" charset="0"/>
                <a:ea typeface="+mn-ea"/>
                <a:cs typeface="+mn-cs"/>
              </a:rPr>
              <a:t>If the prevalence of CVST compared to the prevalence of VTE, we can see that CVST is more rare than VTE. </a:t>
            </a:r>
            <a:r>
              <a:rPr lang="en-US" sz="1200" kern="1200" dirty="0" smtClean="0">
                <a:solidFill>
                  <a:schemeClr val="tx1"/>
                </a:solidFill>
                <a:latin typeface="Arial" charset="0"/>
                <a:ea typeface="+mn-ea"/>
                <a:cs typeface="+mn-cs"/>
              </a:rPr>
              <a:t>The precise number of people affected by DVT/PE is about 900,000 per</a:t>
            </a:r>
            <a:r>
              <a:rPr lang="en-US" sz="1200" kern="1200" baseline="0" dirty="0" smtClean="0">
                <a:solidFill>
                  <a:schemeClr val="tx1"/>
                </a:solidFill>
                <a:latin typeface="Arial" charset="0"/>
                <a:ea typeface="+mn-ea"/>
                <a:cs typeface="+mn-cs"/>
              </a:rPr>
              <a:t> year or</a:t>
            </a:r>
            <a:r>
              <a:rPr lang="en-US" sz="1200" kern="1200" dirty="0" smtClean="0">
                <a:solidFill>
                  <a:schemeClr val="tx1"/>
                </a:solidFill>
                <a:latin typeface="Arial" charset="0"/>
                <a:ea typeface="+mn-ea"/>
                <a:cs typeface="+mn-cs"/>
              </a:rPr>
              <a:t> could be affected (1 to 2 per 1,000) each year in the United States. The number in Europe is more than 750.000 per</a:t>
            </a:r>
            <a:r>
              <a:rPr lang="en-US" sz="1200" kern="1200" baseline="0" dirty="0" smtClean="0">
                <a:solidFill>
                  <a:schemeClr val="tx1"/>
                </a:solidFill>
                <a:latin typeface="Arial" charset="0"/>
                <a:ea typeface="+mn-ea"/>
                <a:cs typeface="+mn-cs"/>
              </a:rPr>
              <a:t> year.</a:t>
            </a:r>
            <a:endParaRPr lang="en-US" sz="1200" kern="1200" dirty="0" smtClean="0">
              <a:solidFill>
                <a:schemeClr val="tx1"/>
              </a:solidFill>
              <a:latin typeface="Arial" charset="0"/>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baseline="0" dirty="0" smtClean="0">
                <a:solidFill>
                  <a:schemeClr val="tx1"/>
                </a:solidFill>
                <a:latin typeface="Arial" charset="0"/>
                <a:ea typeface="+mn-ea"/>
                <a:cs typeface="+mn-cs"/>
              </a:rPr>
              <a:t> </a:t>
            </a:r>
          </a:p>
        </p:txBody>
      </p:sp>
      <p:sp>
        <p:nvSpPr>
          <p:cNvPr id="4" name="Slide Number Placeholder 3"/>
          <p:cNvSpPr>
            <a:spLocks noGrp="1"/>
          </p:cNvSpPr>
          <p:nvPr>
            <p:ph type="sldNum" sz="quarter" idx="10"/>
          </p:nvPr>
        </p:nvSpPr>
        <p:spPr/>
        <p:txBody>
          <a:bodyPr/>
          <a:lstStyle/>
          <a:p>
            <a:fld id="{40FE29BB-90F3-464E-ADD5-CFA1735AE5EC}" type="slidenum">
              <a:rPr lang="en-US" smtClean="0"/>
              <a:pPr/>
              <a:t>3</a:t>
            </a:fld>
            <a:endParaRPr lang="en-US"/>
          </a:p>
        </p:txBody>
      </p:sp>
    </p:spTree>
    <p:extLst>
      <p:ext uri="{BB962C8B-B14F-4D97-AF65-F5344CB8AC3E}">
        <p14:creationId xmlns:p14="http://schemas.microsoft.com/office/powerpoint/2010/main" val="2310282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Arial" charset="0"/>
                <a:ea typeface="+mn-ea"/>
                <a:cs typeface="+mn-cs"/>
              </a:rPr>
              <a:t>CVT is more commonly seen in young individuals. According to the largest cohort study (the International Study on Cerebral Venous and Dural Sinuses Thrombosis [ISCVT]), 78%</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cases occurred in patients</a:t>
            </a:r>
            <a:r>
              <a:rPr lang="en-US" sz="1200" kern="1200" baseline="0" dirty="0" smtClean="0">
                <a:solidFill>
                  <a:schemeClr val="tx1"/>
                </a:solidFill>
                <a:latin typeface="Arial" charset="0"/>
                <a:ea typeface="+mn-ea"/>
                <a:cs typeface="+mn-cs"/>
              </a:rPr>
              <a:t> &lt; </a:t>
            </a:r>
            <a:r>
              <a:rPr lang="en-US" sz="1200" kern="1200" dirty="0" smtClean="0">
                <a:solidFill>
                  <a:schemeClr val="tx1"/>
                </a:solidFill>
                <a:latin typeface="Arial" charset="0"/>
                <a:ea typeface="+mn-ea"/>
                <a:cs typeface="+mn-cs"/>
              </a:rPr>
              <a:t>50 years of age. And it’s more common occurred in women than men.</a:t>
            </a:r>
          </a:p>
          <a:p>
            <a:r>
              <a:rPr lang="en-US" sz="1200" kern="1200" dirty="0" smtClean="0">
                <a:solidFill>
                  <a:schemeClr val="tx1"/>
                </a:solidFill>
                <a:latin typeface="Arial" charset="0"/>
                <a:ea typeface="+mn-ea"/>
                <a:cs typeface="+mn-cs"/>
              </a:rPr>
              <a:t>VTE is predominantly a disease of older age.</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Incidence rates increase markedly with age for both men and women.</a:t>
            </a:r>
            <a:r>
              <a:rPr lang="en-US" sz="1200" kern="1200" baseline="0" dirty="0" smtClean="0">
                <a:solidFill>
                  <a:schemeClr val="tx1"/>
                </a:solidFill>
                <a:latin typeface="Arial" charset="0"/>
                <a:ea typeface="+mn-ea"/>
                <a:cs typeface="+mn-cs"/>
              </a:rPr>
              <a:t> </a:t>
            </a:r>
            <a:r>
              <a:rPr lang="en-US" sz="1200" kern="1200" dirty="0" smtClean="0">
                <a:solidFill>
                  <a:schemeClr val="tx1"/>
                </a:solidFill>
                <a:latin typeface="Arial" charset="0"/>
                <a:ea typeface="+mn-ea"/>
                <a:cs typeface="+mn-cs"/>
              </a:rPr>
              <a:t>The overall age-adjusted incidence rate is higher for men (130 per 100,000) then women (110 per 100,000; male : female sex ratio is 1.2 :1) </a:t>
            </a:r>
            <a:endParaRPr lang="en-US"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4</a:t>
            </a:fld>
            <a:endParaRPr lang="en-US"/>
          </a:p>
        </p:txBody>
      </p:sp>
    </p:spTree>
    <p:extLst>
      <p:ext uri="{BB962C8B-B14F-4D97-AF65-F5344CB8AC3E}">
        <p14:creationId xmlns:p14="http://schemas.microsoft.com/office/powerpoint/2010/main" val="35466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5</a:t>
            </a:fld>
            <a:endParaRPr lang="en-US"/>
          </a:p>
        </p:txBody>
      </p:sp>
    </p:spTree>
    <p:extLst>
      <p:ext uri="{BB962C8B-B14F-4D97-AF65-F5344CB8AC3E}">
        <p14:creationId xmlns:p14="http://schemas.microsoft.com/office/powerpoint/2010/main" val="2523763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mn-ea"/>
                <a:cs typeface="+mn-cs"/>
              </a:rPr>
              <a:t>On physical exam her vital signs were stable and within normal limits. Cerebral CT scan examination showed normal result, then MRI (MRA-MRV) was performed. MRV showed defect at left sinus </a:t>
            </a:r>
            <a:r>
              <a:rPr lang="en-US" sz="1200" kern="1200" dirty="0" err="1" smtClean="0">
                <a:solidFill>
                  <a:schemeClr val="tx1"/>
                </a:solidFill>
                <a:effectLst/>
                <a:latin typeface="Arial" charset="0"/>
                <a:ea typeface="+mn-ea"/>
                <a:cs typeface="+mn-cs"/>
              </a:rPr>
              <a:t>tranversus</a:t>
            </a:r>
            <a:r>
              <a:rPr lang="en-US" sz="1200" kern="1200" dirty="0" smtClean="0">
                <a:solidFill>
                  <a:schemeClr val="tx1"/>
                </a:solidFill>
                <a:effectLst/>
                <a:latin typeface="Arial" charset="0"/>
                <a:ea typeface="+mn-ea"/>
                <a:cs typeface="+mn-cs"/>
              </a:rPr>
              <a:t>.</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6</a:t>
            </a:fld>
            <a:endParaRPr lang="en-US"/>
          </a:p>
        </p:txBody>
      </p:sp>
    </p:spTree>
    <p:extLst>
      <p:ext uri="{BB962C8B-B14F-4D97-AF65-F5344CB8AC3E}">
        <p14:creationId xmlns:p14="http://schemas.microsoft.com/office/powerpoint/2010/main" val="4267665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Arial" charset="0"/>
                <a:ea typeface="+mn-ea"/>
                <a:cs typeface="+mn-cs"/>
              </a:rPr>
              <a:t>Patient was given new oral anticoagulant, </a:t>
            </a:r>
            <a:r>
              <a:rPr lang="en-US" sz="1200" kern="1200" dirty="0" err="1" smtClean="0">
                <a:solidFill>
                  <a:schemeClr val="tx1"/>
                </a:solidFill>
                <a:effectLst/>
                <a:latin typeface="Arial" charset="0"/>
                <a:ea typeface="+mn-ea"/>
                <a:cs typeface="+mn-cs"/>
              </a:rPr>
              <a:t>rivaroxaban</a:t>
            </a:r>
            <a:r>
              <a:rPr lang="en-US" sz="1200" kern="1200" dirty="0" smtClean="0">
                <a:solidFill>
                  <a:schemeClr val="tx1"/>
                </a:solidFill>
                <a:effectLst/>
                <a:latin typeface="Arial" charset="0"/>
                <a:ea typeface="+mn-ea"/>
                <a:cs typeface="+mn-cs"/>
              </a:rPr>
              <a:t>. It started at dosages of 15 mg twice daily. On the fifth day follow up, the right sided weakness was revealed. </a:t>
            </a:r>
            <a:r>
              <a:rPr lang="en-US" sz="1200" kern="1200" dirty="0" err="1" smtClean="0">
                <a:solidFill>
                  <a:schemeClr val="tx1"/>
                </a:solidFill>
                <a:effectLst/>
                <a:latin typeface="Arial" charset="0"/>
                <a:ea typeface="+mn-ea"/>
                <a:cs typeface="+mn-cs"/>
              </a:rPr>
              <a:t>Rivaroxaban</a:t>
            </a:r>
            <a:r>
              <a:rPr lang="en-US" sz="1200" kern="1200" dirty="0" smtClean="0">
                <a:solidFill>
                  <a:schemeClr val="tx1"/>
                </a:solidFill>
                <a:effectLst/>
                <a:latin typeface="Arial" charset="0"/>
                <a:ea typeface="+mn-ea"/>
                <a:cs typeface="+mn-cs"/>
              </a:rPr>
              <a:t> then continued for 21 days, followed by </a:t>
            </a:r>
            <a:r>
              <a:rPr lang="en-US" sz="1200" kern="1200" dirty="0" err="1" smtClean="0">
                <a:solidFill>
                  <a:schemeClr val="tx1"/>
                </a:solidFill>
                <a:effectLst/>
                <a:latin typeface="Arial" charset="0"/>
                <a:ea typeface="+mn-ea"/>
                <a:cs typeface="+mn-cs"/>
              </a:rPr>
              <a:t>rivaroxaban</a:t>
            </a:r>
            <a:r>
              <a:rPr lang="en-US" sz="1200" kern="1200" dirty="0" smtClean="0">
                <a:solidFill>
                  <a:schemeClr val="tx1"/>
                </a:solidFill>
                <a:effectLst/>
                <a:latin typeface="Arial" charset="0"/>
                <a:ea typeface="+mn-ea"/>
                <a:cs typeface="+mn-cs"/>
              </a:rPr>
              <a:t> 20 mg once daily. On the third months follow up, there were no complications in this patient. </a:t>
            </a:r>
            <a:endParaRPr lang="en-US"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7</a:t>
            </a:fld>
            <a:endParaRPr lang="en-US"/>
          </a:p>
        </p:txBody>
      </p:sp>
    </p:spTree>
    <p:extLst>
      <p:ext uri="{BB962C8B-B14F-4D97-AF65-F5344CB8AC3E}">
        <p14:creationId xmlns:p14="http://schemas.microsoft.com/office/powerpoint/2010/main" val="1991805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Arial" charset="0"/>
                <a:ea typeface="+mn-ea"/>
                <a:cs typeface="+mn-cs"/>
              </a:rPr>
              <a:t>Cerebral  venous  thrombosis  refers  to  complete   or   partial   occlusion   of   either   the   main   sinus/ sinuses   or   the   feeding   cortical   veins   leading   to   secondary   effects   of   vascular   congestion   and  focal  or  generalized  neurological  deficits.   Thrombosis   in   venous   channels   draining   the   brain   is   a   consequence   of   the   characteristic   risk   factors   under   the   heading   of   Virchow’s   triad,   which   includes   local   trauma   to   vessel   wall,  stasis  and  </a:t>
            </a:r>
            <a:r>
              <a:rPr lang="en-US" sz="1200" kern="1200" dirty="0" err="1" smtClean="0">
                <a:solidFill>
                  <a:schemeClr val="tx1"/>
                </a:solidFill>
                <a:latin typeface="Arial" charset="0"/>
                <a:ea typeface="+mn-ea"/>
                <a:cs typeface="+mn-cs"/>
              </a:rPr>
              <a:t>hypercoagulable</a:t>
            </a:r>
            <a:r>
              <a:rPr lang="en-US" sz="1200" kern="1200" dirty="0" smtClean="0">
                <a:solidFill>
                  <a:schemeClr val="tx1"/>
                </a:solidFill>
                <a:latin typeface="Arial" charset="0"/>
                <a:ea typeface="+mn-ea"/>
                <a:cs typeface="+mn-cs"/>
              </a:rPr>
              <a:t>  state.</a:t>
            </a:r>
            <a:endParaRPr lang="en-US" dirty="0" smtClean="0"/>
          </a:p>
          <a:p>
            <a:r>
              <a:rPr lang="en-US" dirty="0" smtClean="0"/>
              <a:t>The most frequent location of CVST,</a:t>
            </a:r>
            <a:r>
              <a:rPr lang="en-US" baseline="0" dirty="0" smtClean="0"/>
              <a:t> as reported in the International Study on Cerebral Venous and Dural Sinuses thrombosis, is at superior </a:t>
            </a:r>
            <a:r>
              <a:rPr lang="en-US" baseline="0" dirty="0" err="1" smtClean="0"/>
              <a:t>sagital</a:t>
            </a:r>
            <a:r>
              <a:rPr lang="en-US" baseline="0" dirty="0" smtClean="0"/>
              <a:t> sinus (62%) and transverse sinus (41-45%).</a:t>
            </a:r>
          </a:p>
          <a:p>
            <a:r>
              <a:rPr lang="en-US" baseline="0" dirty="0" smtClean="0"/>
              <a:t>In our </a:t>
            </a:r>
            <a:r>
              <a:rPr lang="en-US" baseline="0" dirty="0" err="1" smtClean="0"/>
              <a:t>pts</a:t>
            </a:r>
            <a:r>
              <a:rPr lang="en-US" baseline="0" dirty="0" smtClean="0"/>
              <a:t>, the location of defect </a:t>
            </a:r>
            <a:r>
              <a:rPr lang="en-US" baseline="0" dirty="0" err="1" smtClean="0"/>
              <a:t>occording</a:t>
            </a:r>
            <a:r>
              <a:rPr lang="en-US" baseline="0" dirty="0" smtClean="0"/>
              <a:t> to MRV is at transverse sinus.</a:t>
            </a:r>
            <a:endParaRPr lang="en-US"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8</a:t>
            </a:fld>
            <a:endParaRPr lang="en-US"/>
          </a:p>
        </p:txBody>
      </p:sp>
    </p:spTree>
    <p:extLst>
      <p:ext uri="{BB962C8B-B14F-4D97-AF65-F5344CB8AC3E}">
        <p14:creationId xmlns:p14="http://schemas.microsoft.com/office/powerpoint/2010/main" val="447207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Arial" charset="0"/>
                <a:ea typeface="+mn-ea"/>
                <a:cs typeface="+mn-cs"/>
              </a:rPr>
              <a:t>CVST is a great masquerader as it can present in various forms and confuse the clinician. It has variable clinical manifestations. It can manifests as a stroke with seizures, so confusing it with arterial strokes. It may present with headache and papilledema. It may also present with pleomorphic seizures occasionally with fever suggesting encephalitis. </a:t>
            </a:r>
          </a:p>
          <a:p>
            <a:r>
              <a:rPr lang="en-US" sz="1200" kern="1200" dirty="0" smtClean="0">
                <a:solidFill>
                  <a:schemeClr val="tx1"/>
                </a:solidFill>
                <a:latin typeface="Arial" charset="0"/>
                <a:ea typeface="+mn-ea"/>
                <a:cs typeface="+mn-cs"/>
              </a:rPr>
              <a:t>The presentation of patients with CVT may be variable. It can be categorized into four clinical syndromes: (1) isolated intracranial hypertension (</a:t>
            </a:r>
            <a:r>
              <a:rPr lang="en-US" sz="1200" kern="1200" dirty="0" err="1" smtClean="0">
                <a:solidFill>
                  <a:schemeClr val="tx1"/>
                </a:solidFill>
                <a:latin typeface="Arial" charset="0"/>
                <a:ea typeface="+mn-ea"/>
                <a:cs typeface="+mn-cs"/>
              </a:rPr>
              <a:t>eg</a:t>
            </a:r>
            <a:r>
              <a:rPr lang="en-US" sz="1200" kern="1200" dirty="0" smtClean="0">
                <a:solidFill>
                  <a:schemeClr val="tx1"/>
                </a:solidFill>
                <a:latin typeface="Arial" charset="0"/>
                <a:ea typeface="+mn-ea"/>
                <a:cs typeface="+mn-cs"/>
              </a:rPr>
              <a:t>, patients may present with headache, diplopia, visual impairment [severe papilledema], decreased level of consciousness, or sixth nerve palsy), (2) focal neurologic deficit (</a:t>
            </a:r>
            <a:r>
              <a:rPr lang="en-US" sz="1200" kern="1200" dirty="0" err="1" smtClean="0">
                <a:solidFill>
                  <a:schemeClr val="tx1"/>
                </a:solidFill>
                <a:latin typeface="Arial" charset="0"/>
                <a:ea typeface="+mn-ea"/>
                <a:cs typeface="+mn-cs"/>
              </a:rPr>
              <a:t>eg</a:t>
            </a:r>
            <a:r>
              <a:rPr lang="en-US" sz="1200" kern="1200" dirty="0" smtClean="0">
                <a:solidFill>
                  <a:schemeClr val="tx1"/>
                </a:solidFill>
                <a:latin typeface="Arial" charset="0"/>
                <a:ea typeface="+mn-ea"/>
                <a:cs typeface="+mn-cs"/>
              </a:rPr>
              <a:t>, motor weakness, sensory deficit, aphasia), (3) encephalopathy, and (4) seizures (accompanied or not by a focal neurologic deficit).</a:t>
            </a:r>
            <a:endParaRPr lang="id-ID" sz="1200" kern="1200" dirty="0" smtClean="0">
              <a:solidFill>
                <a:schemeClr val="tx1"/>
              </a:solidFill>
              <a:latin typeface="Arial" charset="0"/>
              <a:ea typeface="+mn-ea"/>
              <a:cs typeface="+mn-cs"/>
            </a:endParaRPr>
          </a:p>
          <a:p>
            <a:r>
              <a:rPr lang="en-US" sz="1200" kern="1200" dirty="0" smtClean="0">
                <a:solidFill>
                  <a:schemeClr val="tx1"/>
                </a:solidFill>
                <a:latin typeface="Arial" charset="0"/>
                <a:ea typeface="+mn-ea"/>
                <a:cs typeface="+mn-cs"/>
              </a:rPr>
              <a:t>Headache is the presenting symptom in 70–90% of </a:t>
            </a:r>
            <a:r>
              <a:rPr lang="id-ID" sz="1200" kern="1200" dirty="0" smtClean="0">
                <a:solidFill>
                  <a:schemeClr val="tx1"/>
                </a:solidFill>
                <a:latin typeface="Arial" charset="0"/>
                <a:ea typeface="+mn-ea"/>
                <a:cs typeface="+mn-cs"/>
              </a:rPr>
              <a:t>cases. And in this case,our pts first came with headache</a:t>
            </a:r>
            <a:r>
              <a:rPr lang="id-ID" sz="1200" kern="1200" baseline="0" dirty="0" smtClean="0">
                <a:solidFill>
                  <a:schemeClr val="tx1"/>
                </a:solidFill>
                <a:latin typeface="Arial" charset="0"/>
                <a:ea typeface="+mn-ea"/>
                <a:cs typeface="+mn-cs"/>
              </a:rPr>
              <a:t> as chief complain. Two months later, she came with focal defisit (hemiparesis), whichit’s occured in 20% of cases.</a:t>
            </a:r>
            <a:endParaRPr lang="en-US"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9</a:t>
            </a:fld>
            <a:endParaRPr lang="en-US"/>
          </a:p>
        </p:txBody>
      </p:sp>
    </p:spTree>
    <p:extLst>
      <p:ext uri="{BB962C8B-B14F-4D97-AF65-F5344CB8AC3E}">
        <p14:creationId xmlns:p14="http://schemas.microsoft.com/office/powerpoint/2010/main" val="446333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t>CVST has many risk factors.......</a:t>
            </a:r>
            <a:endParaRPr lang="id-ID"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10</a:t>
            </a:fld>
            <a:endParaRPr lang="en-US"/>
          </a:p>
        </p:txBody>
      </p:sp>
    </p:spTree>
    <p:extLst>
      <p:ext uri="{BB962C8B-B14F-4D97-AF65-F5344CB8AC3E}">
        <p14:creationId xmlns:p14="http://schemas.microsoft.com/office/powerpoint/2010/main" val="3183598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sz="1200" kern="1200" dirty="0" smtClean="0">
                <a:solidFill>
                  <a:schemeClr val="tx1"/>
                </a:solidFill>
                <a:latin typeface="Arial" charset="0"/>
                <a:ea typeface="+mn-ea"/>
                <a:cs typeface="+mn-cs"/>
              </a:rPr>
              <a:t>Oral contraceptives as risk factor</a:t>
            </a:r>
          </a:p>
          <a:p>
            <a:r>
              <a:rPr lang="en-US" sz="1200" kern="1200" dirty="0" smtClean="0">
                <a:solidFill>
                  <a:schemeClr val="tx1"/>
                </a:solidFill>
                <a:latin typeface="Arial" charset="0"/>
                <a:ea typeface="+mn-ea"/>
                <a:cs typeface="+mn-cs"/>
              </a:rPr>
              <a:t>A 1998 study compared the prevalence of several risk factors, including use of oral contraceptives, among 40 female patients with CVT, 80 female patients with DVT of the lower extremities, and 120 female control subjects. Nearly all CVT case subjects were using oral contraceptives (96%), which conferred 22.1-fold increased odds of CVT (95% CI 5.9 to 84.2). </a:t>
            </a:r>
            <a:endParaRPr lang="id-ID" sz="1200" kern="1200" dirty="0" smtClean="0">
              <a:solidFill>
                <a:schemeClr val="tx1"/>
              </a:solidFill>
              <a:latin typeface="Arial" charset="0"/>
              <a:ea typeface="+mn-ea"/>
              <a:cs typeface="+mn-cs"/>
            </a:endParaRPr>
          </a:p>
          <a:p>
            <a:r>
              <a:rPr lang="id-ID" sz="1200" kern="1200" dirty="0" smtClean="0">
                <a:solidFill>
                  <a:schemeClr val="tx1"/>
                </a:solidFill>
                <a:latin typeface="Arial" charset="0"/>
                <a:ea typeface="+mn-ea"/>
                <a:cs typeface="+mn-cs"/>
              </a:rPr>
              <a:t>In this pts she has history of taking OCP</a:t>
            </a:r>
            <a:endParaRPr lang="en-US"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11</a:t>
            </a:fld>
            <a:endParaRPr lang="en-US"/>
          </a:p>
        </p:txBody>
      </p:sp>
    </p:spTree>
    <p:extLst>
      <p:ext uri="{BB962C8B-B14F-4D97-AF65-F5344CB8AC3E}">
        <p14:creationId xmlns:p14="http://schemas.microsoft.com/office/powerpoint/2010/main" val="1617062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Arial" charset="0"/>
                <a:ea typeface="+mn-ea"/>
                <a:cs typeface="+mn-cs"/>
              </a:rPr>
              <a:t>In this systematic review and meta-analysis, we found that the odds of CVST in women of reproductive age exposed to oral con- </a:t>
            </a:r>
            <a:r>
              <a:rPr lang="en-US" sz="1200" kern="1200" dirty="0" err="1" smtClean="0">
                <a:solidFill>
                  <a:schemeClr val="tx1"/>
                </a:solidFill>
                <a:latin typeface="Arial" charset="0"/>
                <a:ea typeface="+mn-ea"/>
                <a:cs typeface="+mn-cs"/>
              </a:rPr>
              <a:t>traceptives</a:t>
            </a:r>
            <a:r>
              <a:rPr lang="en-US" sz="1200" kern="1200" dirty="0" smtClean="0">
                <a:solidFill>
                  <a:schemeClr val="tx1"/>
                </a:solidFill>
                <a:latin typeface="Arial" charset="0"/>
                <a:ea typeface="+mn-ea"/>
                <a:cs typeface="+mn-cs"/>
              </a:rPr>
              <a:t> was about sevenfold higher than the odds of CVST in those not taking oral contraceptives. This estimate is </a:t>
            </a:r>
            <a:r>
              <a:rPr lang="en-US" sz="1200" kern="1200" dirty="0" err="1" smtClean="0">
                <a:solidFill>
                  <a:schemeClr val="tx1"/>
                </a:solidFill>
                <a:latin typeface="Arial" charset="0"/>
                <a:ea typeface="+mn-ea"/>
                <a:cs typeface="+mn-cs"/>
              </a:rPr>
              <a:t>compara</a:t>
            </a:r>
            <a:r>
              <a:rPr lang="en-US" sz="1200" kern="1200" dirty="0" smtClean="0">
                <a:solidFill>
                  <a:schemeClr val="tx1"/>
                </a:solidFill>
                <a:latin typeface="Arial" charset="0"/>
                <a:ea typeface="+mn-ea"/>
                <a:cs typeface="+mn-cs"/>
              </a:rPr>
              <a:t>- </a:t>
            </a:r>
            <a:r>
              <a:rPr lang="en-US" sz="1200" kern="1200" dirty="0" err="1" smtClean="0">
                <a:solidFill>
                  <a:schemeClr val="tx1"/>
                </a:solidFill>
                <a:latin typeface="Arial" charset="0"/>
                <a:ea typeface="+mn-ea"/>
                <a:cs typeface="+mn-cs"/>
              </a:rPr>
              <a:t>ble</a:t>
            </a:r>
            <a:r>
              <a:rPr lang="en-US" sz="1200" kern="1200" dirty="0" smtClean="0">
                <a:solidFill>
                  <a:schemeClr val="tx1"/>
                </a:solidFill>
                <a:latin typeface="Arial" charset="0"/>
                <a:ea typeface="+mn-ea"/>
                <a:cs typeface="+mn-cs"/>
              </a:rPr>
              <a:t> to a previous meta-analysis 7 years ago</a:t>
            </a:r>
            <a:endParaRPr lang="en-US"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12</a:t>
            </a:fld>
            <a:endParaRPr lang="en-US"/>
          </a:p>
        </p:txBody>
      </p:sp>
    </p:spTree>
    <p:extLst>
      <p:ext uri="{BB962C8B-B14F-4D97-AF65-F5344CB8AC3E}">
        <p14:creationId xmlns:p14="http://schemas.microsoft.com/office/powerpoint/2010/main" val="3025196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d-ID" dirty="0" smtClean="0"/>
              <a:t>Due to consensus</a:t>
            </a:r>
            <a:r>
              <a:rPr lang="id-ID" baseline="0" dirty="0" smtClean="0"/>
              <a:t> of American Heart association and American Stroke association ......</a:t>
            </a:r>
            <a:endParaRPr lang="id-ID"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13</a:t>
            </a:fld>
            <a:endParaRPr lang="en-US"/>
          </a:p>
        </p:txBody>
      </p:sp>
    </p:spTree>
    <p:extLst>
      <p:ext uri="{BB962C8B-B14F-4D97-AF65-F5344CB8AC3E}">
        <p14:creationId xmlns:p14="http://schemas.microsoft.com/office/powerpoint/2010/main" val="1036422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latin typeface="Arial" charset="0"/>
                <a:ea typeface="+mn-ea"/>
                <a:cs typeface="+mn-cs"/>
              </a:rPr>
              <a:t>Vitamin K antagonists have many well-documented limitations. There is variability in dose response between individuals. Anticoagulation reversal may not necessarily improve outcomes. The risk of hemorrhage, particularly intracranial hemorrhage, is high, and when that happens, outcomes are poor. I have already highlighted the narrow therapeutic window, trying to keep patients within the INR of 2 to 3, therefore requiring frequent monitoring. Vitamin K antagonists have multiple food and drug interactions. Lastly, they have a slow onset and slow offset of action.</a:t>
            </a:r>
            <a:endParaRPr lang="en-US" dirty="0" smtClean="0"/>
          </a:p>
          <a:p>
            <a:endParaRPr lang="en-US"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16</a:t>
            </a:fld>
            <a:endParaRPr lang="en-US"/>
          </a:p>
        </p:txBody>
      </p:sp>
    </p:spTree>
    <p:extLst>
      <p:ext uri="{BB962C8B-B14F-4D97-AF65-F5344CB8AC3E}">
        <p14:creationId xmlns:p14="http://schemas.microsoft.com/office/powerpoint/2010/main" val="368553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Arial" charset="0"/>
                <a:ea typeface="+mn-ea"/>
                <a:cs typeface="+mn-cs"/>
              </a:rPr>
              <a:t>Unlike warfarin, which has a narrow therapeutic window and requires individualized dosing based on the international normalized ratio (INR), the NOACs have a wide therapeutic window, thereby facilitating fixed dosing in adults without the need for laboratory monitoring or dose adjustments for body weight.</a:t>
            </a:r>
          </a:p>
          <a:p>
            <a:r>
              <a:rPr lang="en-US" sz="1200" kern="1200" dirty="0" smtClean="0">
                <a:solidFill>
                  <a:schemeClr val="tx1"/>
                </a:solidFill>
                <a:latin typeface="Arial" charset="0"/>
                <a:ea typeface="+mn-ea"/>
                <a:cs typeface="+mn-cs"/>
              </a:rPr>
              <a:t>NOACs are </a:t>
            </a:r>
            <a:r>
              <a:rPr lang="en-US" sz="1200" kern="1200" dirty="0" err="1" smtClean="0">
                <a:solidFill>
                  <a:schemeClr val="tx1"/>
                </a:solidFill>
                <a:latin typeface="Arial" charset="0"/>
                <a:ea typeface="+mn-ea"/>
                <a:cs typeface="+mn-cs"/>
              </a:rPr>
              <a:t>renally</a:t>
            </a:r>
            <a:r>
              <a:rPr lang="en-US" sz="1200" kern="1200" dirty="0" smtClean="0">
                <a:solidFill>
                  <a:schemeClr val="tx1"/>
                </a:solidFill>
                <a:latin typeface="Arial" charset="0"/>
                <a:ea typeface="+mn-ea"/>
                <a:cs typeface="+mn-cs"/>
              </a:rPr>
              <a:t> cleared and lower doses of </a:t>
            </a:r>
            <a:r>
              <a:rPr lang="en-US" sz="1200" kern="1200" dirty="0" err="1" smtClean="0">
                <a:solidFill>
                  <a:schemeClr val="tx1"/>
                </a:solidFill>
                <a:latin typeface="Arial" charset="0"/>
                <a:ea typeface="+mn-ea"/>
                <a:cs typeface="+mn-cs"/>
              </a:rPr>
              <a:t>rivaroxaban</a:t>
            </a:r>
            <a:r>
              <a:rPr lang="en-US" sz="1200" kern="1200" dirty="0" smtClean="0">
                <a:solidFill>
                  <a:schemeClr val="tx1"/>
                </a:solidFill>
                <a:latin typeface="Arial" charset="0"/>
                <a:ea typeface="+mn-ea"/>
                <a:cs typeface="+mn-cs"/>
              </a:rPr>
              <a:t> and </a:t>
            </a:r>
            <a:r>
              <a:rPr lang="en-US" sz="1200" kern="1200" dirty="0" err="1" smtClean="0">
                <a:solidFill>
                  <a:schemeClr val="tx1"/>
                </a:solidFill>
                <a:latin typeface="Arial" charset="0"/>
                <a:ea typeface="+mn-ea"/>
                <a:cs typeface="+mn-cs"/>
              </a:rPr>
              <a:t>apixaban</a:t>
            </a:r>
            <a:r>
              <a:rPr lang="en-US" sz="1200" kern="1200" dirty="0" smtClean="0">
                <a:solidFill>
                  <a:schemeClr val="tx1"/>
                </a:solidFill>
                <a:latin typeface="Arial" charset="0"/>
                <a:ea typeface="+mn-ea"/>
                <a:cs typeface="+mn-cs"/>
              </a:rPr>
              <a:t> were used in patients with atrial fibrillation and impaired kidney function (</a:t>
            </a:r>
            <a:r>
              <a:rPr lang="en-US" sz="1200" kern="1200" dirty="0" err="1" smtClean="0">
                <a:solidFill>
                  <a:schemeClr val="tx1"/>
                </a:solidFill>
                <a:latin typeface="Arial" charset="0"/>
                <a:ea typeface="+mn-ea"/>
                <a:cs typeface="+mn-cs"/>
              </a:rPr>
              <a:t>creatinine</a:t>
            </a:r>
            <a:r>
              <a:rPr lang="en-US" sz="1200" kern="1200" dirty="0" smtClean="0">
                <a:solidFill>
                  <a:schemeClr val="tx1"/>
                </a:solidFill>
                <a:latin typeface="Arial" charset="0"/>
                <a:ea typeface="+mn-ea"/>
                <a:cs typeface="+mn-cs"/>
              </a:rPr>
              <a:t> clearances between 25 and 49 mL/min)</a:t>
            </a:r>
            <a:endParaRPr lang="en-US"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18</a:t>
            </a:fld>
            <a:endParaRPr lang="en-US"/>
          </a:p>
        </p:txBody>
      </p:sp>
    </p:spTree>
    <p:extLst>
      <p:ext uri="{BB962C8B-B14F-4D97-AF65-F5344CB8AC3E}">
        <p14:creationId xmlns:p14="http://schemas.microsoft.com/office/powerpoint/2010/main" val="18055079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primary outcome : recurrent</a:t>
            </a:r>
            <a:r>
              <a:rPr lang="en-US" baseline="0" dirty="0" smtClean="0"/>
              <a:t> venous thromboembolism</a:t>
            </a:r>
          </a:p>
          <a:p>
            <a:r>
              <a:rPr lang="en-US" baseline="0" dirty="0" smtClean="0"/>
              <a:t>Principal </a:t>
            </a:r>
            <a:r>
              <a:rPr lang="en-US" baseline="0" dirty="0" err="1" smtClean="0"/>
              <a:t>savety</a:t>
            </a:r>
            <a:r>
              <a:rPr lang="en-US" baseline="0" dirty="0" smtClean="0"/>
              <a:t> outcome : major bleeding or clinically relevant </a:t>
            </a:r>
            <a:r>
              <a:rPr lang="en-US" baseline="0" dirty="0" err="1" smtClean="0"/>
              <a:t>nonmajor</a:t>
            </a:r>
            <a:r>
              <a:rPr lang="en-US" baseline="0" dirty="0" smtClean="0"/>
              <a:t> bleeding</a:t>
            </a:r>
            <a:endParaRPr lang="en-US"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21</a:t>
            </a:fld>
            <a:endParaRPr lang="en-US"/>
          </a:p>
        </p:txBody>
      </p:sp>
    </p:spTree>
    <p:extLst>
      <p:ext uri="{BB962C8B-B14F-4D97-AF65-F5344CB8AC3E}">
        <p14:creationId xmlns:p14="http://schemas.microsoft.com/office/powerpoint/2010/main" val="39829881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EINSTEIN study PE </a:t>
            </a:r>
            <a:r>
              <a:rPr lang="en-US" dirty="0" err="1" smtClean="0"/>
              <a:t>pts</a:t>
            </a:r>
            <a:endParaRPr lang="en-US"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25</a:t>
            </a:fld>
            <a:endParaRPr lang="en-US"/>
          </a:p>
        </p:txBody>
      </p:sp>
    </p:spTree>
    <p:extLst>
      <p:ext uri="{BB962C8B-B14F-4D97-AF65-F5344CB8AC3E}">
        <p14:creationId xmlns:p14="http://schemas.microsoft.com/office/powerpoint/2010/main" val="8030841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Major bleeding</a:t>
            </a:r>
            <a:endParaRPr lang="en-US"/>
          </a:p>
        </p:txBody>
      </p:sp>
      <p:sp>
        <p:nvSpPr>
          <p:cNvPr id="4" name="Slide Number Placeholder 3"/>
          <p:cNvSpPr>
            <a:spLocks noGrp="1"/>
          </p:cNvSpPr>
          <p:nvPr>
            <p:ph type="sldNum" sz="quarter" idx="10"/>
          </p:nvPr>
        </p:nvSpPr>
        <p:spPr/>
        <p:txBody>
          <a:bodyPr/>
          <a:lstStyle/>
          <a:p>
            <a:fld id="{40FE29BB-90F3-464E-ADD5-CFA1735AE5EC}" type="slidenum">
              <a:rPr lang="en-US" smtClean="0"/>
              <a:pPr/>
              <a:t>28</a:t>
            </a:fld>
            <a:endParaRPr lang="en-US"/>
          </a:p>
        </p:txBody>
      </p:sp>
    </p:spTree>
    <p:extLst>
      <p:ext uri="{BB962C8B-B14F-4D97-AF65-F5344CB8AC3E}">
        <p14:creationId xmlns:p14="http://schemas.microsoft.com/office/powerpoint/2010/main" val="3009396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Arial" charset="0"/>
                <a:ea typeface="+mn-ea"/>
                <a:cs typeface="+mn-cs"/>
              </a:rPr>
              <a:t>Between January 2012 and December 2013, we recorded data from our patients with cerebral venous thrombosis.</a:t>
            </a:r>
          </a:p>
          <a:p>
            <a:r>
              <a:rPr lang="en-US" sz="1200" b="0" i="0" u="none" strike="noStrike" kern="1200" baseline="0" dirty="0" smtClean="0">
                <a:solidFill>
                  <a:schemeClr val="tx1"/>
                </a:solidFill>
                <a:latin typeface="Arial" charset="0"/>
                <a:ea typeface="+mn-ea"/>
                <a:cs typeface="+mn-cs"/>
              </a:rPr>
              <a:t>The modified Rankin scale was used to assess clinical severity; excellent outcome was defined as modified Rankin scale</a:t>
            </a:r>
          </a:p>
          <a:p>
            <a:r>
              <a:rPr lang="en-US" sz="1200" b="0" i="0" u="none" strike="noStrike" kern="1200" baseline="0" dirty="0" smtClean="0">
                <a:solidFill>
                  <a:schemeClr val="tx1"/>
                </a:solidFill>
                <a:latin typeface="Arial" charset="0"/>
                <a:ea typeface="+mn-ea"/>
                <a:cs typeface="+mn-cs"/>
              </a:rPr>
              <a:t>0 to 1. Recanalization was assessed on follow-up MR angiography. Patients were then divided into 2 treatment groups:</a:t>
            </a:r>
          </a:p>
          <a:p>
            <a:r>
              <a:rPr lang="id-ID" sz="1200" b="0" i="0" u="none" strike="noStrike" kern="1200" baseline="0" dirty="0" smtClean="0">
                <a:solidFill>
                  <a:schemeClr val="tx1"/>
                </a:solidFill>
                <a:latin typeface="Arial" charset="0"/>
                <a:ea typeface="+mn-ea"/>
                <a:cs typeface="+mn-cs"/>
              </a:rPr>
              <a:t>phenprocoumon (VKA) and a novel factor Xa inhibitor. Clinical and radiological baseline data, outcome, recanalization</a:t>
            </a:r>
          </a:p>
          <a:p>
            <a:r>
              <a:rPr lang="en-US" sz="1200" b="0" i="0" u="none" strike="noStrike" kern="1200" baseline="0" dirty="0" smtClean="0">
                <a:solidFill>
                  <a:schemeClr val="tx1"/>
                </a:solidFill>
                <a:latin typeface="Arial" charset="0"/>
                <a:ea typeface="+mn-ea"/>
                <a:cs typeface="+mn-cs"/>
              </a:rPr>
              <a:t>status, and complications were retrospectively compared.</a:t>
            </a:r>
          </a:p>
          <a:p>
            <a:r>
              <a:rPr lang="en-US" sz="1200" b="1" i="1" u="none" strike="noStrike" kern="1200" baseline="0" dirty="0" smtClean="0">
                <a:solidFill>
                  <a:schemeClr val="tx1"/>
                </a:solidFill>
                <a:latin typeface="Arial" charset="0"/>
                <a:ea typeface="+mn-ea"/>
                <a:cs typeface="+mn-cs"/>
              </a:rPr>
              <a:t>Results</a:t>
            </a:r>
            <a:r>
              <a:rPr lang="en-US" sz="1200" b="0" i="0" u="none" strike="noStrike" kern="1200" baseline="0" dirty="0" smtClean="0">
                <a:solidFill>
                  <a:schemeClr val="tx1"/>
                </a:solidFill>
                <a:latin typeface="Arial" charset="0"/>
                <a:ea typeface="+mn-ea"/>
                <a:cs typeface="+mn-cs"/>
              </a:rPr>
              <a:t>—Sixteen patients were included, and 7 were treated with </a:t>
            </a:r>
            <a:r>
              <a:rPr lang="en-US" sz="1200" b="0" i="0" u="none" strike="noStrike" kern="1200" baseline="0" dirty="0" err="1" smtClean="0">
                <a:solidFill>
                  <a:schemeClr val="tx1"/>
                </a:solidFill>
                <a:latin typeface="Arial" charset="0"/>
                <a:ea typeface="+mn-ea"/>
                <a:cs typeface="+mn-cs"/>
              </a:rPr>
              <a:t>rivaroxaban</a:t>
            </a:r>
            <a:r>
              <a:rPr lang="en-US" sz="1200" b="0" i="0" u="none" strike="noStrike" kern="1200" baseline="0" dirty="0" smtClean="0">
                <a:solidFill>
                  <a:schemeClr val="tx1"/>
                </a:solidFill>
                <a:latin typeface="Arial" charset="0"/>
                <a:ea typeface="+mn-ea"/>
                <a:cs typeface="+mn-cs"/>
              </a:rPr>
              <a:t>. Overall outcome was excellent in 93.8%, and</a:t>
            </a:r>
          </a:p>
          <a:p>
            <a:r>
              <a:rPr lang="en-US" sz="1200" b="0" i="0" u="none" strike="noStrike" kern="1200" baseline="0" dirty="0" smtClean="0">
                <a:solidFill>
                  <a:schemeClr val="tx1"/>
                </a:solidFill>
                <a:latin typeface="Arial" charset="0"/>
                <a:ea typeface="+mn-ea"/>
                <a:cs typeface="+mn-cs"/>
              </a:rPr>
              <a:t>all patients showed at least partial recanalization. No statistical significant differences were found between the groups,</a:t>
            </a:r>
          </a:p>
          <a:p>
            <a:r>
              <a:rPr lang="en-US" sz="1200" b="0" i="0" u="none" strike="noStrike" kern="1200" baseline="0" dirty="0" smtClean="0">
                <a:solidFill>
                  <a:schemeClr val="tx1"/>
                </a:solidFill>
                <a:latin typeface="Arial" charset="0"/>
                <a:ea typeface="+mn-ea"/>
                <a:cs typeface="+mn-cs"/>
              </a:rPr>
              <a:t>except the use of heparin before start of oral anticoagulation (</a:t>
            </a:r>
            <a:r>
              <a:rPr lang="en-US" sz="1200" b="0" i="1" u="none" strike="noStrike" kern="1200" baseline="0" dirty="0" smtClean="0">
                <a:solidFill>
                  <a:schemeClr val="tx1"/>
                </a:solidFill>
                <a:latin typeface="Arial" charset="0"/>
                <a:ea typeface="+mn-ea"/>
                <a:cs typeface="+mn-cs"/>
              </a:rPr>
              <a:t>P</a:t>
            </a:r>
            <a:r>
              <a:rPr lang="en-US" sz="1200" b="0" i="0" u="none" strike="noStrike" kern="1200" baseline="0" dirty="0" smtClean="0">
                <a:solidFill>
                  <a:schemeClr val="tx1"/>
                </a:solidFill>
                <a:latin typeface="Arial" charset="0"/>
                <a:ea typeface="+mn-ea"/>
                <a:cs typeface="+mn-cs"/>
              </a:rPr>
              <a:t>=0.03). One patient in the VKA and 2 patients in the factor</a:t>
            </a:r>
          </a:p>
          <a:p>
            <a:r>
              <a:rPr lang="en-US" sz="1200" b="0" i="0" u="none" strike="noStrike" kern="1200" baseline="0" dirty="0" err="1" smtClean="0">
                <a:solidFill>
                  <a:schemeClr val="tx1"/>
                </a:solidFill>
                <a:latin typeface="Arial" charset="0"/>
                <a:ea typeface="+mn-ea"/>
                <a:cs typeface="+mn-cs"/>
              </a:rPr>
              <a:t>Xa</a:t>
            </a:r>
            <a:r>
              <a:rPr lang="en-US" sz="1200" b="0" i="0" u="none" strike="noStrike" kern="1200" baseline="0" dirty="0" smtClean="0">
                <a:solidFill>
                  <a:schemeClr val="tx1"/>
                </a:solidFill>
                <a:latin typeface="Arial" charset="0"/>
                <a:ea typeface="+mn-ea"/>
                <a:cs typeface="+mn-cs"/>
              </a:rPr>
              <a:t> inhibitor group had minor bleeding (</a:t>
            </a:r>
            <a:r>
              <a:rPr lang="en-US" sz="1200" b="0" i="1" u="none" strike="noStrike" kern="1200" baseline="0" dirty="0" smtClean="0">
                <a:solidFill>
                  <a:schemeClr val="tx1"/>
                </a:solidFill>
                <a:latin typeface="Arial" charset="0"/>
                <a:ea typeface="+mn-ea"/>
                <a:cs typeface="+mn-cs"/>
              </a:rPr>
              <a:t>P</a:t>
            </a:r>
            <a:r>
              <a:rPr lang="en-US" sz="1200" b="0" i="0" u="none" strike="noStrike" kern="1200" baseline="0" dirty="0" smtClean="0">
                <a:solidFill>
                  <a:schemeClr val="tx1"/>
                </a:solidFill>
                <a:latin typeface="Arial" charset="0"/>
                <a:ea typeface="+mn-ea"/>
                <a:cs typeface="+mn-cs"/>
              </a:rPr>
              <a:t>=0.55) within the median (range) follow-up of 8 months (5–26).</a:t>
            </a:r>
          </a:p>
          <a:p>
            <a:r>
              <a:rPr lang="en-US" sz="1200" b="1" i="1" u="none" strike="noStrike" kern="1200" baseline="0" dirty="0" smtClean="0">
                <a:solidFill>
                  <a:schemeClr val="tx1"/>
                </a:solidFill>
                <a:latin typeface="Arial" charset="0"/>
                <a:ea typeface="+mn-ea"/>
                <a:cs typeface="+mn-cs"/>
              </a:rPr>
              <a:t>Conclusions</a:t>
            </a:r>
            <a:r>
              <a:rPr lang="en-US" sz="1200" b="0" i="0" u="none" strike="noStrike" kern="1200" baseline="0" dirty="0" smtClean="0">
                <a:solidFill>
                  <a:schemeClr val="tx1"/>
                </a:solidFill>
                <a:latin typeface="Arial" charset="0"/>
                <a:ea typeface="+mn-ea"/>
                <a:cs typeface="+mn-cs"/>
              </a:rPr>
              <a:t>—Factor </a:t>
            </a:r>
            <a:r>
              <a:rPr lang="en-US" sz="1200" b="0" i="0" u="none" strike="noStrike" kern="1200" baseline="0" dirty="0" err="1" smtClean="0">
                <a:solidFill>
                  <a:schemeClr val="tx1"/>
                </a:solidFill>
                <a:latin typeface="Arial" charset="0"/>
                <a:ea typeface="+mn-ea"/>
                <a:cs typeface="+mn-cs"/>
              </a:rPr>
              <a:t>Xa</a:t>
            </a:r>
            <a:r>
              <a:rPr lang="en-US" sz="1200" b="0" i="0" u="none" strike="noStrike" kern="1200" baseline="0" dirty="0" smtClean="0">
                <a:solidFill>
                  <a:schemeClr val="tx1"/>
                </a:solidFill>
                <a:latin typeface="Arial" charset="0"/>
                <a:ea typeface="+mn-ea"/>
                <a:cs typeface="+mn-cs"/>
              </a:rPr>
              <a:t> inhibitor showed a similar clinical benefit as VKA in the treatment of cerebral venous thrombosis.</a:t>
            </a:r>
          </a:p>
          <a:p>
            <a:r>
              <a:rPr lang="en-US" sz="1200" b="0" i="0" u="none" strike="noStrike" kern="1200" baseline="0" dirty="0" smtClean="0">
                <a:solidFill>
                  <a:schemeClr val="tx1"/>
                </a:solidFill>
                <a:latin typeface="Arial" charset="0"/>
                <a:ea typeface="+mn-ea"/>
                <a:cs typeface="+mn-cs"/>
              </a:rPr>
              <a:t>Further systematic prospective evaluation is warranted.</a:t>
            </a:r>
            <a:endParaRPr lang="id-ID" sz="1200" b="0" i="0" u="none" strike="noStrike" kern="1200" baseline="0" dirty="0" smtClean="0">
              <a:solidFill>
                <a:schemeClr val="tx1"/>
              </a:solidFill>
              <a:latin typeface="Arial" charset="0"/>
              <a:ea typeface="+mn-ea"/>
              <a:cs typeface="+mn-cs"/>
            </a:endParaRPr>
          </a:p>
          <a:p>
            <a:endParaRPr lang="id-ID" sz="1200" b="0" i="0" u="none" strike="noStrike" kern="1200" baseline="0" dirty="0" smtClean="0">
              <a:solidFill>
                <a:schemeClr val="tx1"/>
              </a:solidFill>
              <a:latin typeface="Arial" charset="0"/>
              <a:ea typeface="+mn-ea"/>
              <a:cs typeface="+mn-cs"/>
            </a:endParaRPr>
          </a:p>
          <a:p>
            <a:r>
              <a:rPr lang="en-US" sz="1200" b="0" i="0" u="none" strike="noStrike" kern="1200" baseline="0" dirty="0" smtClean="0">
                <a:solidFill>
                  <a:schemeClr val="tx1"/>
                </a:solidFill>
                <a:latin typeface="Arial" charset="0"/>
                <a:ea typeface="+mn-ea"/>
                <a:cs typeface="+mn-cs"/>
              </a:rPr>
              <a:t>In conclusion, these data suggest a potential role of</a:t>
            </a:r>
          </a:p>
          <a:p>
            <a:r>
              <a:rPr lang="en-US" sz="1200" b="0" i="0" u="none" strike="noStrike" kern="1200" baseline="0" dirty="0" err="1" smtClean="0">
                <a:solidFill>
                  <a:schemeClr val="tx1"/>
                </a:solidFill>
                <a:latin typeface="Arial" charset="0"/>
                <a:ea typeface="+mn-ea"/>
                <a:cs typeface="+mn-cs"/>
              </a:rPr>
              <a:t>rivaroxaban</a:t>
            </a:r>
            <a:r>
              <a:rPr lang="en-US" sz="1200" b="0" i="0" u="none" strike="noStrike" kern="1200" baseline="0" dirty="0" smtClean="0">
                <a:solidFill>
                  <a:schemeClr val="tx1"/>
                </a:solidFill>
                <a:latin typeface="Arial" charset="0"/>
                <a:ea typeface="+mn-ea"/>
                <a:cs typeface="+mn-cs"/>
              </a:rPr>
              <a:t> in the treatment of CVT. Large, multicenter</a:t>
            </a:r>
          </a:p>
          <a:p>
            <a:r>
              <a:rPr lang="en-US" sz="1200" b="0" i="0" u="none" strike="noStrike" kern="1200" baseline="0" dirty="0" smtClean="0">
                <a:solidFill>
                  <a:schemeClr val="tx1"/>
                </a:solidFill>
                <a:latin typeface="Arial" charset="0"/>
                <a:ea typeface="+mn-ea"/>
                <a:cs typeface="+mn-cs"/>
              </a:rPr>
              <a:t>prospective cohort studies are eagerly awaited to evaluate the</a:t>
            </a:r>
          </a:p>
          <a:p>
            <a:r>
              <a:rPr lang="en-US" sz="1200" b="0" i="0" u="none" strike="noStrike" kern="1200" baseline="0" dirty="0" smtClean="0">
                <a:solidFill>
                  <a:schemeClr val="tx1"/>
                </a:solidFill>
                <a:latin typeface="Arial" charset="0"/>
                <a:ea typeface="+mn-ea"/>
                <a:cs typeface="+mn-cs"/>
              </a:rPr>
              <a:t>appropriateness and safety of novel oral anticoagulants for</a:t>
            </a:r>
          </a:p>
          <a:p>
            <a:r>
              <a:rPr lang="en-US" sz="1200" b="0" i="0" u="none" strike="noStrike" kern="1200" baseline="0" dirty="0" smtClean="0">
                <a:solidFill>
                  <a:schemeClr val="tx1"/>
                </a:solidFill>
                <a:latin typeface="Arial" charset="0"/>
                <a:ea typeface="+mn-ea"/>
                <a:cs typeface="+mn-cs"/>
              </a:rPr>
              <a:t>CVT in the near future</a:t>
            </a:r>
            <a:endParaRPr lang="id-ID" sz="1200" b="0" i="0" u="none" strike="noStrike" kern="1200" baseline="0" dirty="0" smtClean="0">
              <a:solidFill>
                <a:schemeClr val="tx1"/>
              </a:solidFill>
              <a:latin typeface="Arial" charset="0"/>
              <a:ea typeface="+mn-ea"/>
              <a:cs typeface="+mn-cs"/>
            </a:endParaRPr>
          </a:p>
          <a:p>
            <a:endParaRPr lang="id-ID" sz="1200" b="0" i="0" u="none" strike="noStrike" kern="1200" baseline="0" dirty="0" smtClean="0">
              <a:solidFill>
                <a:schemeClr val="tx1"/>
              </a:solidFill>
              <a:latin typeface="Arial" charset="0"/>
              <a:ea typeface="+mn-ea"/>
              <a:cs typeface="+mn-cs"/>
            </a:endParaRPr>
          </a:p>
          <a:p>
            <a:endParaRPr lang="id-ID" dirty="0"/>
          </a:p>
        </p:txBody>
      </p:sp>
      <p:sp>
        <p:nvSpPr>
          <p:cNvPr id="4" name="Slide Number Placeholder 3"/>
          <p:cNvSpPr>
            <a:spLocks noGrp="1"/>
          </p:cNvSpPr>
          <p:nvPr>
            <p:ph type="sldNum" sz="quarter" idx="10"/>
          </p:nvPr>
        </p:nvSpPr>
        <p:spPr/>
        <p:txBody>
          <a:bodyPr/>
          <a:lstStyle/>
          <a:p>
            <a:fld id="{40FE29BB-90F3-464E-ADD5-CFA1735AE5EC}" type="slidenum">
              <a:rPr lang="en-US" smtClean="0"/>
              <a:pPr/>
              <a:t>29</a:t>
            </a:fld>
            <a:endParaRPr lang="en-US"/>
          </a:p>
        </p:txBody>
      </p:sp>
    </p:spTree>
    <p:extLst>
      <p:ext uri="{BB962C8B-B14F-4D97-AF65-F5344CB8AC3E}">
        <p14:creationId xmlns:p14="http://schemas.microsoft.com/office/powerpoint/2010/main" val="2756562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597819"/>
            <a:ext cx="7772400" cy="1102519"/>
          </a:xfrm>
        </p:spPr>
        <p:txBody>
          <a:bodyPr/>
          <a:lstStyle>
            <a:lvl1pPr algn="ctr">
              <a:defRPr sz="4400">
                <a:solidFill>
                  <a:schemeClr val="tx1"/>
                </a:solidFill>
              </a:defRPr>
            </a:lvl1pPr>
          </a:lstStyle>
          <a:p>
            <a:pPr lvl="0"/>
            <a:r>
              <a:rPr lang="en-US" noProof="0"/>
              <a:t>Click to edit Master title style</a:t>
            </a:r>
          </a:p>
        </p:txBody>
      </p:sp>
      <p:sp>
        <p:nvSpPr>
          <p:cNvPr id="4099" name="Rectangle 3"/>
          <p:cNvSpPr>
            <a:spLocks noGrp="1" noChangeArrowheads="1"/>
          </p:cNvSpPr>
          <p:nvPr>
            <p:ph type="subTitle" idx="1"/>
          </p:nvPr>
        </p:nvSpPr>
        <p:spPr>
          <a:xfrm>
            <a:off x="1371600" y="2914650"/>
            <a:ext cx="6400800" cy="1314450"/>
          </a:xfrm>
        </p:spPr>
        <p:txBody>
          <a:bodyPr/>
          <a:lstStyle>
            <a:lvl1pPr marL="0" indent="0" algn="ctr">
              <a:defRPr sz="3200">
                <a:solidFill>
                  <a:srgbClr val="FF9900"/>
                </a:solidFill>
              </a:defRPr>
            </a:lvl1pPr>
          </a:lstStyle>
          <a:p>
            <a:pPr lvl="0"/>
            <a:r>
              <a:rPr lang="en-US" noProof="0"/>
              <a:t>Click to edit Master subtitle style</a:t>
            </a:r>
          </a:p>
        </p:txBody>
      </p:sp>
      <p:sp>
        <p:nvSpPr>
          <p:cNvPr id="4100" name="Rectangle 4"/>
          <p:cNvSpPr>
            <a:spLocks noGrp="1" noChangeArrowheads="1"/>
          </p:cNvSpPr>
          <p:nvPr>
            <p:ph type="dt" sz="half" idx="2"/>
          </p:nvPr>
        </p:nvSpPr>
        <p:spPr>
          <a:xfrm>
            <a:off x="457200" y="4683919"/>
            <a:ext cx="2133600" cy="357188"/>
          </a:xfrm>
        </p:spPr>
        <p:txBody>
          <a:bodyPr/>
          <a:lstStyle>
            <a:lvl1pPr>
              <a:defRPr sz="1800"/>
            </a:lvl1pPr>
          </a:lstStyle>
          <a:p>
            <a:endParaRPr lang="en-US"/>
          </a:p>
        </p:txBody>
      </p:sp>
      <p:sp>
        <p:nvSpPr>
          <p:cNvPr id="4102" name="Rectangle 6"/>
          <p:cNvSpPr>
            <a:spLocks noGrp="1" noChangeArrowheads="1"/>
          </p:cNvSpPr>
          <p:nvPr>
            <p:ph type="sldNum" sz="quarter" idx="4"/>
          </p:nvPr>
        </p:nvSpPr>
        <p:spPr>
          <a:xfrm>
            <a:off x="6553200" y="4683919"/>
            <a:ext cx="2133600" cy="357188"/>
          </a:xfrm>
        </p:spPr>
        <p:txBody>
          <a:bodyPr/>
          <a:lstStyle>
            <a:lvl1pPr>
              <a:defRPr sz="1800"/>
            </a:lvl1pPr>
          </a:lstStyle>
          <a:p>
            <a:fld id="{836ECBF2-8801-443B-9D12-F056A7B2CC09}" type="slidenum">
              <a:rPr lang="en-US"/>
              <a:pPr/>
              <a:t>‹#›</a:t>
            </a:fld>
            <a:endParaRPr lang="en-US"/>
          </a:p>
        </p:txBody>
      </p:sp>
    </p:spTree>
  </p:cSld>
  <p:clrMapOvr>
    <a:masterClrMapping/>
  </p:clrMapOvr>
  <p:transition spd="med">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1EE5EEE-5D20-420A-8A56-79888397C3F2}" type="slidenum">
              <a:rPr lang="en-US"/>
              <a:pPr/>
              <a:t>‹#›</a:t>
            </a:fld>
            <a:endParaRPr lang="en-US"/>
          </a:p>
        </p:txBody>
      </p:sp>
    </p:spTree>
    <p:extLst>
      <p:ext uri="{BB962C8B-B14F-4D97-AF65-F5344CB8AC3E}">
        <p14:creationId xmlns:p14="http://schemas.microsoft.com/office/powerpoint/2010/main" val="4274001313"/>
      </p:ext>
    </p:extLst>
  </p:cSld>
  <p:clrMapOvr>
    <a:masterClrMapping/>
  </p:clrMapOvr>
  <p:transitio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0134AD-6ADF-40E7-A389-31CA751B9F41}" type="slidenum">
              <a:rPr lang="en-US"/>
              <a:pPr/>
              <a:t>‹#›</a:t>
            </a:fld>
            <a:endParaRPr lang="en-US"/>
          </a:p>
        </p:txBody>
      </p:sp>
    </p:spTree>
    <p:extLst>
      <p:ext uri="{BB962C8B-B14F-4D97-AF65-F5344CB8AC3E}">
        <p14:creationId xmlns:p14="http://schemas.microsoft.com/office/powerpoint/2010/main" val="2186650791"/>
      </p:ext>
    </p:extLst>
  </p:cSld>
  <p:clrMapOvr>
    <a:masterClrMapping/>
  </p:clrMapOvr>
  <p:transition spd="med">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0838" y="685800"/>
            <a:ext cx="4138612"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1850" y="685800"/>
            <a:ext cx="4140200" cy="3771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A9634F0-9141-48FD-86D4-AC876F94DB42}" type="slidenum">
              <a:rPr lang="en-US"/>
              <a:pPr/>
              <a:t>‹#›</a:t>
            </a:fld>
            <a:endParaRPr lang="en-US"/>
          </a:p>
        </p:txBody>
      </p:sp>
    </p:spTree>
    <p:extLst>
      <p:ext uri="{BB962C8B-B14F-4D97-AF65-F5344CB8AC3E}">
        <p14:creationId xmlns:p14="http://schemas.microsoft.com/office/powerpoint/2010/main" val="1824075728"/>
      </p:ext>
    </p:extLst>
  </p:cSld>
  <p:clrMapOvr>
    <a:masterClrMapping/>
  </p:clrMapOvr>
  <p:transition spd="med">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A2A6F6B-85E8-4FB5-BAC0-2274EDB15DBD}" type="slidenum">
              <a:rPr lang="en-US"/>
              <a:pPr/>
              <a:t>‹#›</a:t>
            </a:fld>
            <a:endParaRPr lang="en-US"/>
          </a:p>
        </p:txBody>
      </p:sp>
    </p:spTree>
    <p:extLst>
      <p:ext uri="{BB962C8B-B14F-4D97-AF65-F5344CB8AC3E}">
        <p14:creationId xmlns:p14="http://schemas.microsoft.com/office/powerpoint/2010/main" val="3956140166"/>
      </p:ext>
    </p:extLst>
  </p:cSld>
  <p:clrMapOvr>
    <a:masterClrMapping/>
  </p:clrMapOvr>
  <p:transition spd="med">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a:xfrm>
            <a:off x="2717800" y="4650581"/>
            <a:ext cx="3708400" cy="357188"/>
          </a:xfrm>
          <a:prstGeom prst="rect">
            <a:avLst/>
          </a:prstGeom>
        </p:spPr>
        <p:txBody>
          <a:bodyPr/>
          <a:lstStyle>
            <a:lvl1pPr>
              <a:defRPr/>
            </a:lvl1pPr>
          </a:lstStyle>
          <a:p>
            <a:r>
              <a:rPr lang="en-US"/>
              <a:t>Bullets, numbers, and lists</a:t>
            </a:r>
          </a:p>
        </p:txBody>
      </p:sp>
      <p:sp>
        <p:nvSpPr>
          <p:cNvPr id="5" name="Slide Number Placeholder 4"/>
          <p:cNvSpPr>
            <a:spLocks noGrp="1"/>
          </p:cNvSpPr>
          <p:nvPr>
            <p:ph type="sldNum" sz="quarter" idx="12"/>
          </p:nvPr>
        </p:nvSpPr>
        <p:spPr/>
        <p:txBody>
          <a:bodyPr/>
          <a:lstStyle>
            <a:lvl1pPr>
              <a:defRPr/>
            </a:lvl1pPr>
          </a:lstStyle>
          <a:p>
            <a:fld id="{F660A448-1905-47F0-8FFF-529760FB7D5F}" type="slidenum">
              <a:rPr lang="en-US"/>
              <a:pPr/>
              <a:t>‹#›</a:t>
            </a:fld>
            <a:endParaRPr lang="en-US"/>
          </a:p>
        </p:txBody>
      </p:sp>
    </p:spTree>
    <p:extLst>
      <p:ext uri="{BB962C8B-B14F-4D97-AF65-F5344CB8AC3E}">
        <p14:creationId xmlns:p14="http://schemas.microsoft.com/office/powerpoint/2010/main" val="2088156392"/>
      </p:ext>
    </p:extLst>
  </p:cSld>
  <p:clrMapOvr>
    <a:masterClrMapping/>
  </p:clrMapOvr>
  <p:transition spd="med">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a:xfrm>
            <a:off x="2717800" y="4650581"/>
            <a:ext cx="3708400" cy="357188"/>
          </a:xfrm>
          <a:prstGeom prst="rect">
            <a:avLst/>
          </a:prstGeom>
        </p:spPr>
        <p:txBody>
          <a:bodyPr/>
          <a:lstStyle>
            <a:lvl1pPr>
              <a:defRPr/>
            </a:lvl1pPr>
          </a:lstStyle>
          <a:p>
            <a:r>
              <a:rPr lang="en-US"/>
              <a:t>Bullets, numbers, and lists</a:t>
            </a:r>
          </a:p>
        </p:txBody>
      </p:sp>
      <p:sp>
        <p:nvSpPr>
          <p:cNvPr id="4" name="Slide Number Placeholder 3"/>
          <p:cNvSpPr>
            <a:spLocks noGrp="1"/>
          </p:cNvSpPr>
          <p:nvPr>
            <p:ph type="sldNum" sz="quarter" idx="12"/>
          </p:nvPr>
        </p:nvSpPr>
        <p:spPr/>
        <p:txBody>
          <a:bodyPr/>
          <a:lstStyle>
            <a:lvl1pPr>
              <a:defRPr/>
            </a:lvl1pPr>
          </a:lstStyle>
          <a:p>
            <a:fld id="{D3B89636-04C5-40BA-BCAA-E92B157D311A}" type="slidenum">
              <a:rPr lang="en-US"/>
              <a:pPr/>
              <a:t>‹#›</a:t>
            </a:fld>
            <a:endParaRPr lang="en-US"/>
          </a:p>
        </p:txBody>
      </p:sp>
    </p:spTree>
    <p:extLst>
      <p:ext uri="{BB962C8B-B14F-4D97-AF65-F5344CB8AC3E}">
        <p14:creationId xmlns:p14="http://schemas.microsoft.com/office/powerpoint/2010/main" val="2178153624"/>
      </p:ext>
    </p:extLst>
  </p:cSld>
  <p:clrMapOvr>
    <a:masterClrMapping/>
  </p:clrMapOvr>
  <p:transition spd="med">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a:xfrm>
            <a:off x="2717800" y="4650581"/>
            <a:ext cx="3708400" cy="357188"/>
          </a:xfrm>
          <a:prstGeom prst="rect">
            <a:avLst/>
          </a:prstGeom>
        </p:spPr>
        <p:txBody>
          <a:bodyPr/>
          <a:lstStyle>
            <a:lvl1pPr>
              <a:defRPr/>
            </a:lvl1pPr>
          </a:lstStyle>
          <a:p>
            <a:r>
              <a:rPr lang="en-US"/>
              <a:t>Bullets, numbers, and lists</a:t>
            </a:r>
          </a:p>
        </p:txBody>
      </p:sp>
      <p:sp>
        <p:nvSpPr>
          <p:cNvPr id="7" name="Slide Number Placeholder 6"/>
          <p:cNvSpPr>
            <a:spLocks noGrp="1"/>
          </p:cNvSpPr>
          <p:nvPr>
            <p:ph type="sldNum" sz="quarter" idx="12"/>
          </p:nvPr>
        </p:nvSpPr>
        <p:spPr/>
        <p:txBody>
          <a:bodyPr/>
          <a:lstStyle>
            <a:lvl1pPr>
              <a:defRPr/>
            </a:lvl1pPr>
          </a:lstStyle>
          <a:p>
            <a:fld id="{9A74A6FB-7AA4-4656-89B5-E79CA2F2FD30}" type="slidenum">
              <a:rPr lang="en-US"/>
              <a:pPr/>
              <a:t>‹#›</a:t>
            </a:fld>
            <a:endParaRPr lang="en-US"/>
          </a:p>
        </p:txBody>
      </p:sp>
    </p:spTree>
    <p:extLst>
      <p:ext uri="{BB962C8B-B14F-4D97-AF65-F5344CB8AC3E}">
        <p14:creationId xmlns:p14="http://schemas.microsoft.com/office/powerpoint/2010/main" val="2525749671"/>
      </p:ext>
    </p:extLst>
  </p:cSld>
  <p:clrMapOvr>
    <a:masterClrMapping/>
  </p:clrMapOvr>
  <p:transition spd="med">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a:xfrm>
            <a:off x="2717800" y="4650581"/>
            <a:ext cx="3708400" cy="357188"/>
          </a:xfrm>
          <a:prstGeom prst="rect">
            <a:avLst/>
          </a:prstGeom>
        </p:spPr>
        <p:txBody>
          <a:bodyPr/>
          <a:lstStyle>
            <a:lvl1pPr>
              <a:defRPr/>
            </a:lvl1pPr>
          </a:lstStyle>
          <a:p>
            <a:r>
              <a:rPr lang="en-US"/>
              <a:t>Bullets, numbers, and lists</a:t>
            </a:r>
          </a:p>
        </p:txBody>
      </p:sp>
      <p:sp>
        <p:nvSpPr>
          <p:cNvPr id="7" name="Slide Number Placeholder 6"/>
          <p:cNvSpPr>
            <a:spLocks noGrp="1"/>
          </p:cNvSpPr>
          <p:nvPr>
            <p:ph type="sldNum" sz="quarter" idx="12"/>
          </p:nvPr>
        </p:nvSpPr>
        <p:spPr/>
        <p:txBody>
          <a:bodyPr/>
          <a:lstStyle>
            <a:lvl1pPr>
              <a:defRPr/>
            </a:lvl1pPr>
          </a:lstStyle>
          <a:p>
            <a:fld id="{BEFFD680-0848-4DEB-955C-74285EEC3D4B}" type="slidenum">
              <a:rPr lang="en-US"/>
              <a:pPr/>
              <a:t>‹#›</a:t>
            </a:fld>
            <a:endParaRPr lang="en-US"/>
          </a:p>
        </p:txBody>
      </p:sp>
    </p:spTree>
    <p:extLst>
      <p:ext uri="{BB962C8B-B14F-4D97-AF65-F5344CB8AC3E}">
        <p14:creationId xmlns:p14="http://schemas.microsoft.com/office/powerpoint/2010/main" val="1717694663"/>
      </p:ext>
    </p:extLst>
  </p:cSld>
  <p:clrMapOvr>
    <a:masterClrMapping/>
  </p:clrMapOvr>
  <p:transition spd="med">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a:xfrm>
            <a:off x="2717800" y="4650581"/>
            <a:ext cx="3708400" cy="357188"/>
          </a:xfrm>
          <a:prstGeom prst="rect">
            <a:avLst/>
          </a:prstGeom>
        </p:spPr>
        <p:txBody>
          <a:bodyPr/>
          <a:lstStyle>
            <a:lvl1pPr>
              <a:defRPr/>
            </a:lvl1pPr>
          </a:lstStyle>
          <a:p>
            <a:r>
              <a:rPr lang="en-US"/>
              <a:t>Bullets, numbers, and lists</a:t>
            </a:r>
          </a:p>
        </p:txBody>
      </p:sp>
      <p:sp>
        <p:nvSpPr>
          <p:cNvPr id="6" name="Slide Number Placeholder 5"/>
          <p:cNvSpPr>
            <a:spLocks noGrp="1"/>
          </p:cNvSpPr>
          <p:nvPr>
            <p:ph type="sldNum" sz="quarter" idx="12"/>
          </p:nvPr>
        </p:nvSpPr>
        <p:spPr/>
        <p:txBody>
          <a:bodyPr/>
          <a:lstStyle>
            <a:lvl1pPr>
              <a:defRPr/>
            </a:lvl1pPr>
          </a:lstStyle>
          <a:p>
            <a:fld id="{F11EE2F8-7257-4E56-8F2F-97B8D42B0662}" type="slidenum">
              <a:rPr lang="en-US"/>
              <a:pPr/>
              <a:t>‹#›</a:t>
            </a:fld>
            <a:endParaRPr lang="en-US"/>
          </a:p>
        </p:txBody>
      </p:sp>
    </p:spTree>
    <p:extLst>
      <p:ext uri="{BB962C8B-B14F-4D97-AF65-F5344CB8AC3E}">
        <p14:creationId xmlns:p14="http://schemas.microsoft.com/office/powerpoint/2010/main" val="3885441500"/>
      </p:ext>
    </p:extLst>
  </p:cSld>
  <p:clrMapOvr>
    <a:masterClrMapping/>
  </p:clrMapOvr>
  <p:transition spd="med">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4" y="54769"/>
            <a:ext cx="2141537" cy="440293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4313" y="54769"/>
            <a:ext cx="6273800" cy="440293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a:xfrm>
            <a:off x="2717800" y="4650581"/>
            <a:ext cx="3708400" cy="357188"/>
          </a:xfrm>
          <a:prstGeom prst="rect">
            <a:avLst/>
          </a:prstGeom>
        </p:spPr>
        <p:txBody>
          <a:bodyPr/>
          <a:lstStyle>
            <a:lvl1pPr>
              <a:defRPr/>
            </a:lvl1pPr>
          </a:lstStyle>
          <a:p>
            <a:r>
              <a:rPr lang="en-US"/>
              <a:t>Bullets, numbers, and lists</a:t>
            </a:r>
          </a:p>
        </p:txBody>
      </p:sp>
      <p:sp>
        <p:nvSpPr>
          <p:cNvPr id="6" name="Slide Number Placeholder 5"/>
          <p:cNvSpPr>
            <a:spLocks noGrp="1"/>
          </p:cNvSpPr>
          <p:nvPr>
            <p:ph type="sldNum" sz="quarter" idx="12"/>
          </p:nvPr>
        </p:nvSpPr>
        <p:spPr/>
        <p:txBody>
          <a:bodyPr/>
          <a:lstStyle>
            <a:lvl1pPr>
              <a:defRPr/>
            </a:lvl1pPr>
          </a:lstStyle>
          <a:p>
            <a:fld id="{27C9A649-1BCD-4CFF-8F13-E9C07C68DDF6}" type="slidenum">
              <a:rPr lang="en-US"/>
              <a:pPr/>
              <a:t>‹#›</a:t>
            </a:fld>
            <a:endParaRPr lang="en-US"/>
          </a:p>
        </p:txBody>
      </p:sp>
    </p:spTree>
    <p:extLst>
      <p:ext uri="{BB962C8B-B14F-4D97-AF65-F5344CB8AC3E}">
        <p14:creationId xmlns:p14="http://schemas.microsoft.com/office/powerpoint/2010/main" val="3581128375"/>
      </p:ext>
    </p:extLst>
  </p:cSld>
  <p:clrMapOvr>
    <a:masterClrMapping/>
  </p:clrMapOvr>
  <p:transition spd="med">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14313" y="54769"/>
            <a:ext cx="8229600" cy="457200"/>
          </a:xfrm>
        </p:spPr>
        <p:txBody>
          <a:bodyPr/>
          <a:lstStyle/>
          <a:p>
            <a:r>
              <a:rPr lang="en-US"/>
              <a:t>Click to edit Master title style</a:t>
            </a:r>
          </a:p>
        </p:txBody>
      </p:sp>
      <p:sp>
        <p:nvSpPr>
          <p:cNvPr id="3" name="Content Placeholder 2"/>
          <p:cNvSpPr>
            <a:spLocks noGrp="1"/>
          </p:cNvSpPr>
          <p:nvPr>
            <p:ph sz="half" idx="1"/>
          </p:nvPr>
        </p:nvSpPr>
        <p:spPr>
          <a:xfrm>
            <a:off x="350838" y="685800"/>
            <a:ext cx="4138612" cy="3771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1850" y="685800"/>
            <a:ext cx="4140200" cy="3771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4650581"/>
            <a:ext cx="2133600" cy="357188"/>
          </a:xfrm>
        </p:spPr>
        <p:txBody>
          <a:bodyPr/>
          <a:lstStyle>
            <a:lvl1pPr>
              <a:defRPr/>
            </a:lvl1pPr>
          </a:lstStyle>
          <a:p>
            <a:endParaRPr lang="en-US"/>
          </a:p>
        </p:txBody>
      </p:sp>
      <p:sp>
        <p:nvSpPr>
          <p:cNvPr id="6" name="Footer Placeholder 5"/>
          <p:cNvSpPr>
            <a:spLocks noGrp="1"/>
          </p:cNvSpPr>
          <p:nvPr>
            <p:ph type="ftr" sz="quarter" idx="11"/>
          </p:nvPr>
        </p:nvSpPr>
        <p:spPr>
          <a:xfrm>
            <a:off x="2717800" y="4650581"/>
            <a:ext cx="3708400" cy="357188"/>
          </a:xfrm>
          <a:prstGeom prst="rect">
            <a:avLst/>
          </a:prstGeom>
        </p:spPr>
        <p:txBody>
          <a:bodyPr/>
          <a:lstStyle>
            <a:lvl1pPr>
              <a:defRPr/>
            </a:lvl1pPr>
          </a:lstStyle>
          <a:p>
            <a:r>
              <a:rPr lang="en-US"/>
              <a:t>Bullets, numbers, and lists</a:t>
            </a:r>
          </a:p>
        </p:txBody>
      </p:sp>
      <p:sp>
        <p:nvSpPr>
          <p:cNvPr id="7" name="Slide Number Placeholder 6"/>
          <p:cNvSpPr>
            <a:spLocks noGrp="1"/>
          </p:cNvSpPr>
          <p:nvPr>
            <p:ph type="sldNum" sz="quarter" idx="12"/>
          </p:nvPr>
        </p:nvSpPr>
        <p:spPr>
          <a:xfrm>
            <a:off x="6553200" y="4650581"/>
            <a:ext cx="2133600" cy="357188"/>
          </a:xfrm>
        </p:spPr>
        <p:txBody>
          <a:bodyPr/>
          <a:lstStyle>
            <a:lvl1pPr>
              <a:defRPr/>
            </a:lvl1pPr>
          </a:lstStyle>
          <a:p>
            <a:fld id="{EDF7B761-D6B0-4A74-867B-487D7F4F2403}" type="slidenum">
              <a:rPr lang="en-US"/>
              <a:pPr/>
              <a:t>‹#›</a:t>
            </a:fld>
            <a:endParaRPr lang="en-US"/>
          </a:p>
        </p:txBody>
      </p:sp>
    </p:spTree>
    <p:extLst>
      <p:ext uri="{BB962C8B-B14F-4D97-AF65-F5344CB8AC3E}">
        <p14:creationId xmlns:p14="http://schemas.microsoft.com/office/powerpoint/2010/main" val="2609755391"/>
      </p:ext>
    </p:extLst>
  </p:cSld>
  <p:clrMapOvr>
    <a:masterClrMapping/>
  </p:clrMapOvr>
  <p:transition spd="med">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313" y="54769"/>
            <a:ext cx="8229600" cy="457200"/>
          </a:xfrm>
        </p:spPr>
        <p:txBody>
          <a:bodyPr/>
          <a:lstStyle/>
          <a:p>
            <a:r>
              <a:rPr lang="en-US"/>
              <a:t>Click to edit Master title style</a:t>
            </a:r>
          </a:p>
        </p:txBody>
      </p:sp>
      <p:sp>
        <p:nvSpPr>
          <p:cNvPr id="3" name="Text Placeholder 2"/>
          <p:cNvSpPr>
            <a:spLocks noGrp="1"/>
          </p:cNvSpPr>
          <p:nvPr>
            <p:ph type="body" sz="half" idx="1"/>
          </p:nvPr>
        </p:nvSpPr>
        <p:spPr>
          <a:xfrm>
            <a:off x="350838" y="685800"/>
            <a:ext cx="4138612" cy="3771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1850" y="685800"/>
            <a:ext cx="4140200" cy="3771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4650581"/>
            <a:ext cx="2133600" cy="357188"/>
          </a:xfrm>
        </p:spPr>
        <p:txBody>
          <a:bodyPr/>
          <a:lstStyle>
            <a:lvl1pPr>
              <a:defRPr/>
            </a:lvl1pPr>
          </a:lstStyle>
          <a:p>
            <a:endParaRPr lang="en-US"/>
          </a:p>
        </p:txBody>
      </p:sp>
      <p:sp>
        <p:nvSpPr>
          <p:cNvPr id="6" name="Footer Placeholder 5"/>
          <p:cNvSpPr>
            <a:spLocks noGrp="1"/>
          </p:cNvSpPr>
          <p:nvPr>
            <p:ph type="ftr" sz="quarter" idx="11"/>
          </p:nvPr>
        </p:nvSpPr>
        <p:spPr>
          <a:xfrm>
            <a:off x="2717800" y="4650581"/>
            <a:ext cx="3708400" cy="357188"/>
          </a:xfrm>
          <a:prstGeom prst="rect">
            <a:avLst/>
          </a:prstGeom>
        </p:spPr>
        <p:txBody>
          <a:bodyPr/>
          <a:lstStyle>
            <a:lvl1pPr>
              <a:defRPr/>
            </a:lvl1pPr>
          </a:lstStyle>
          <a:p>
            <a:r>
              <a:rPr lang="en-US"/>
              <a:t>Bullets, numbers, and lists</a:t>
            </a:r>
          </a:p>
        </p:txBody>
      </p:sp>
      <p:sp>
        <p:nvSpPr>
          <p:cNvPr id="7" name="Slide Number Placeholder 6"/>
          <p:cNvSpPr>
            <a:spLocks noGrp="1"/>
          </p:cNvSpPr>
          <p:nvPr>
            <p:ph type="sldNum" sz="quarter" idx="12"/>
          </p:nvPr>
        </p:nvSpPr>
        <p:spPr>
          <a:xfrm>
            <a:off x="6553200" y="4650581"/>
            <a:ext cx="2133600" cy="357188"/>
          </a:xfrm>
        </p:spPr>
        <p:txBody>
          <a:bodyPr/>
          <a:lstStyle>
            <a:lvl1pPr>
              <a:defRPr/>
            </a:lvl1pPr>
          </a:lstStyle>
          <a:p>
            <a:fld id="{6B44CC36-AEE9-45D0-B78E-2E4584B1CF4D}" type="slidenum">
              <a:rPr lang="en-US"/>
              <a:pPr/>
              <a:t>‹#›</a:t>
            </a:fld>
            <a:endParaRPr lang="en-US"/>
          </a:p>
        </p:txBody>
      </p:sp>
    </p:spTree>
    <p:extLst>
      <p:ext uri="{BB962C8B-B14F-4D97-AF65-F5344CB8AC3E}">
        <p14:creationId xmlns:p14="http://schemas.microsoft.com/office/powerpoint/2010/main" val="2952709608"/>
      </p:ext>
    </p:extLst>
  </p:cSld>
  <p:clrMapOvr>
    <a:masterClrMapping/>
  </p:clrMapOvr>
  <p:transition spd="med">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5">
            <a:lum/>
          </a:blip>
          <a:srcRect/>
          <a:stretch>
            <a:fillRect l="-8000" r="-8000"/>
          </a:stretch>
        </a:blip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body" idx="1"/>
          </p:nvPr>
        </p:nvSpPr>
        <p:spPr bwMode="auto">
          <a:xfrm>
            <a:off x="350838" y="685800"/>
            <a:ext cx="8431212" cy="377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77" name="Rectangle 5"/>
          <p:cNvSpPr>
            <a:spLocks noGrp="1" noChangeArrowheads="1"/>
          </p:cNvSpPr>
          <p:nvPr>
            <p:ph type="title"/>
          </p:nvPr>
        </p:nvSpPr>
        <p:spPr bwMode="auto">
          <a:xfrm>
            <a:off x="214313" y="152738"/>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8" name="Rectangle 6"/>
          <p:cNvSpPr>
            <a:spLocks noGrp="1" noChangeArrowheads="1"/>
          </p:cNvSpPr>
          <p:nvPr>
            <p:ph type="dt" sz="half" idx="2"/>
          </p:nvPr>
        </p:nvSpPr>
        <p:spPr bwMode="auto">
          <a:xfrm>
            <a:off x="457200" y="4650581"/>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defRPr sz="1600">
                <a:solidFill>
                  <a:srgbClr val="005AB4"/>
                </a:solidFill>
              </a:defRPr>
            </a:lvl1pPr>
          </a:lstStyle>
          <a:p>
            <a:endParaRPr lang="en-US"/>
          </a:p>
        </p:txBody>
      </p:sp>
      <p:sp>
        <p:nvSpPr>
          <p:cNvPr id="3080" name="Rectangle 8"/>
          <p:cNvSpPr>
            <a:spLocks noGrp="1" noChangeArrowheads="1"/>
          </p:cNvSpPr>
          <p:nvPr>
            <p:ph type="sldNum" sz="quarter" idx="4"/>
          </p:nvPr>
        </p:nvSpPr>
        <p:spPr bwMode="auto">
          <a:xfrm>
            <a:off x="6553200" y="4650581"/>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lgn="r">
              <a:defRPr sz="1600">
                <a:solidFill>
                  <a:srgbClr val="005AB4"/>
                </a:solidFill>
              </a:defRPr>
            </a:lvl1pPr>
          </a:lstStyle>
          <a:p>
            <a:fld id="{53E48771-F3B5-49FC-84C4-1FAA61CA2017}"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ransition spd="med">
    <p:wipe dir="d"/>
  </p:transition>
  <p:hf sldNum="0" hdr="0" dt="0"/>
  <p:txStyles>
    <p:titleStyle>
      <a:lvl1pPr algn="l" rtl="0" eaLnBrk="1" fontAlgn="base" hangingPunct="1">
        <a:spcBef>
          <a:spcPct val="0"/>
        </a:spcBef>
        <a:spcAft>
          <a:spcPct val="0"/>
        </a:spcAft>
        <a:defRPr sz="3200" b="1">
          <a:solidFill>
            <a:srgbClr val="FFFF00"/>
          </a:solidFill>
          <a:latin typeface="+mj-lt"/>
          <a:ea typeface="+mj-ea"/>
          <a:cs typeface="+mj-cs"/>
        </a:defRPr>
      </a:lvl1pPr>
      <a:lvl2pPr algn="l" rtl="0" eaLnBrk="1" fontAlgn="base" hangingPunct="1">
        <a:spcBef>
          <a:spcPct val="0"/>
        </a:spcBef>
        <a:spcAft>
          <a:spcPct val="0"/>
        </a:spcAft>
        <a:defRPr sz="3200">
          <a:solidFill>
            <a:srgbClr val="005AB4"/>
          </a:solidFill>
          <a:latin typeface="Arial" charset="0"/>
        </a:defRPr>
      </a:lvl2pPr>
      <a:lvl3pPr algn="l" rtl="0" eaLnBrk="1" fontAlgn="base" hangingPunct="1">
        <a:spcBef>
          <a:spcPct val="0"/>
        </a:spcBef>
        <a:spcAft>
          <a:spcPct val="0"/>
        </a:spcAft>
        <a:defRPr sz="3200">
          <a:solidFill>
            <a:srgbClr val="005AB4"/>
          </a:solidFill>
          <a:latin typeface="Arial" charset="0"/>
        </a:defRPr>
      </a:lvl3pPr>
      <a:lvl4pPr algn="l" rtl="0" eaLnBrk="1" fontAlgn="base" hangingPunct="1">
        <a:spcBef>
          <a:spcPct val="0"/>
        </a:spcBef>
        <a:spcAft>
          <a:spcPct val="0"/>
        </a:spcAft>
        <a:defRPr sz="3200">
          <a:solidFill>
            <a:srgbClr val="005AB4"/>
          </a:solidFill>
          <a:latin typeface="Arial" charset="0"/>
        </a:defRPr>
      </a:lvl4pPr>
      <a:lvl5pPr algn="l" rtl="0" eaLnBrk="1" fontAlgn="base" hangingPunct="1">
        <a:spcBef>
          <a:spcPct val="0"/>
        </a:spcBef>
        <a:spcAft>
          <a:spcPct val="0"/>
        </a:spcAft>
        <a:defRPr sz="3200">
          <a:solidFill>
            <a:srgbClr val="005AB4"/>
          </a:solidFill>
          <a:latin typeface="Arial" charset="0"/>
        </a:defRPr>
      </a:lvl5pPr>
      <a:lvl6pPr marL="457200" algn="l" rtl="0" eaLnBrk="1" fontAlgn="base" hangingPunct="1">
        <a:spcBef>
          <a:spcPct val="0"/>
        </a:spcBef>
        <a:spcAft>
          <a:spcPct val="0"/>
        </a:spcAft>
        <a:defRPr sz="3200">
          <a:solidFill>
            <a:srgbClr val="005AB4"/>
          </a:solidFill>
          <a:latin typeface="Arial" charset="0"/>
        </a:defRPr>
      </a:lvl6pPr>
      <a:lvl7pPr marL="914400" algn="l" rtl="0" eaLnBrk="1" fontAlgn="base" hangingPunct="1">
        <a:spcBef>
          <a:spcPct val="0"/>
        </a:spcBef>
        <a:spcAft>
          <a:spcPct val="0"/>
        </a:spcAft>
        <a:defRPr sz="3200">
          <a:solidFill>
            <a:srgbClr val="005AB4"/>
          </a:solidFill>
          <a:latin typeface="Arial" charset="0"/>
        </a:defRPr>
      </a:lvl7pPr>
      <a:lvl8pPr marL="1371600" algn="l" rtl="0" eaLnBrk="1" fontAlgn="base" hangingPunct="1">
        <a:spcBef>
          <a:spcPct val="0"/>
        </a:spcBef>
        <a:spcAft>
          <a:spcPct val="0"/>
        </a:spcAft>
        <a:defRPr sz="3200">
          <a:solidFill>
            <a:srgbClr val="005AB4"/>
          </a:solidFill>
          <a:latin typeface="Arial" charset="0"/>
        </a:defRPr>
      </a:lvl8pPr>
      <a:lvl9pPr marL="1828800" algn="l" rtl="0" eaLnBrk="1" fontAlgn="base" hangingPunct="1">
        <a:spcBef>
          <a:spcPct val="0"/>
        </a:spcBef>
        <a:spcAft>
          <a:spcPct val="0"/>
        </a:spcAft>
        <a:defRPr sz="3200">
          <a:solidFill>
            <a:srgbClr val="005AB4"/>
          </a:solidFill>
          <a:latin typeface="Arial" charset="0"/>
        </a:defRPr>
      </a:lvl9pPr>
    </p:titleStyle>
    <p:bodyStyle>
      <a:lvl1pPr marL="342900" indent="-342900" algn="l" rtl="0" eaLnBrk="1" fontAlgn="base" hangingPunct="1">
        <a:spcBef>
          <a:spcPct val="20000"/>
        </a:spcBef>
        <a:spcAft>
          <a:spcPct val="0"/>
        </a:spcAft>
        <a:buFont typeface="Arial" pitchFamily="34" charset="0"/>
        <a:buChar char="•"/>
        <a:defRPr sz="2400">
          <a:solidFill>
            <a:schemeClr val="tx1"/>
          </a:solidFill>
          <a:latin typeface="+mn-lt"/>
          <a:ea typeface="+mn-ea"/>
          <a:cs typeface="+mn-cs"/>
        </a:defRPr>
      </a:lvl1pPr>
      <a:lvl2pPr marL="800100" indent="-342900" algn="l" rtl="0" eaLnBrk="1" fontAlgn="base" hangingPunct="1">
        <a:spcBef>
          <a:spcPct val="20000"/>
        </a:spcBef>
        <a:spcAft>
          <a:spcPct val="0"/>
        </a:spcAft>
        <a:buFont typeface="Arial" pitchFamily="34" charset="0"/>
        <a:buChar char="•"/>
        <a:defRPr sz="2400">
          <a:solidFill>
            <a:schemeClr val="tx1"/>
          </a:solidFill>
          <a:latin typeface="+mn-lt"/>
        </a:defRPr>
      </a:lvl2pPr>
      <a:lvl3pPr marL="1257300" indent="-342900" algn="l" rtl="0" eaLnBrk="1" fontAlgn="base" hangingPunct="1">
        <a:spcBef>
          <a:spcPct val="20000"/>
        </a:spcBef>
        <a:spcAft>
          <a:spcPct val="0"/>
        </a:spcAft>
        <a:buFont typeface="Arial" pitchFamily="34" charset="0"/>
        <a:buChar char="•"/>
        <a:defRPr sz="2000">
          <a:solidFill>
            <a:schemeClr val="tx1"/>
          </a:solidFill>
          <a:latin typeface="+mn-lt"/>
        </a:defRPr>
      </a:lvl3pPr>
      <a:lvl4pPr marL="1657350" indent="-285750" algn="l" rtl="0" eaLnBrk="1" fontAlgn="base" hangingPunct="1">
        <a:spcBef>
          <a:spcPct val="20000"/>
        </a:spcBef>
        <a:spcAft>
          <a:spcPct val="0"/>
        </a:spcAft>
        <a:buFont typeface="Arial" pitchFamily="34" charset="0"/>
        <a:buChar char="•"/>
        <a:defRPr sz="1800">
          <a:solidFill>
            <a:schemeClr val="tx1"/>
          </a:solidFill>
          <a:latin typeface="+mn-lt"/>
        </a:defRPr>
      </a:lvl4pPr>
      <a:lvl5pPr marL="2114550" indent="-285750" algn="l" rtl="0" eaLnBrk="1" fontAlgn="base" hangingPunct="1">
        <a:spcBef>
          <a:spcPct val="20000"/>
        </a:spcBef>
        <a:spcAft>
          <a:spcPct val="0"/>
        </a:spcAft>
        <a:buFont typeface="Arial" pitchFamily="34" charset="0"/>
        <a:buChar char="•"/>
        <a:defRPr sz="1600">
          <a:solidFill>
            <a:schemeClr val="tx1"/>
          </a:solidFill>
          <a:latin typeface="+mn-lt"/>
        </a:defRPr>
      </a:lvl5pPr>
      <a:lvl6pPr marL="2514600" indent="-228600" algn="l" rtl="0" eaLnBrk="1" fontAlgn="base" hangingPunct="1">
        <a:spcBef>
          <a:spcPct val="20000"/>
        </a:spcBef>
        <a:spcAft>
          <a:spcPct val="0"/>
        </a:spcAft>
        <a:defRPr sz="1400">
          <a:solidFill>
            <a:schemeClr val="tx1"/>
          </a:solidFill>
          <a:latin typeface="+mn-lt"/>
        </a:defRPr>
      </a:lvl6pPr>
      <a:lvl7pPr marL="2971800" indent="-228600" algn="l" rtl="0" eaLnBrk="1" fontAlgn="base" hangingPunct="1">
        <a:spcBef>
          <a:spcPct val="20000"/>
        </a:spcBef>
        <a:spcAft>
          <a:spcPct val="0"/>
        </a:spcAft>
        <a:defRPr sz="1400">
          <a:solidFill>
            <a:schemeClr val="tx1"/>
          </a:solidFill>
          <a:latin typeface="+mn-lt"/>
        </a:defRPr>
      </a:lvl7pPr>
      <a:lvl8pPr marL="3429000" indent="-228600" algn="l" rtl="0" eaLnBrk="1" fontAlgn="base" hangingPunct="1">
        <a:spcBef>
          <a:spcPct val="20000"/>
        </a:spcBef>
        <a:spcAft>
          <a:spcPct val="0"/>
        </a:spcAft>
        <a:defRPr sz="1400">
          <a:solidFill>
            <a:schemeClr val="tx1"/>
          </a:solidFill>
          <a:latin typeface="+mn-lt"/>
        </a:defRPr>
      </a:lvl8pPr>
      <a:lvl9pPr marL="3886200" indent="-228600" algn="l" rtl="0" eaLnBrk="1" fontAlgn="base" hangingPunct="1">
        <a:spcBef>
          <a:spcPct val="20000"/>
        </a:spcBef>
        <a:spcAft>
          <a:spcPct val="0"/>
        </a:spcAft>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40000">
              <a:schemeClr val="bg2"/>
            </a:gs>
            <a:gs pos="100000">
              <a:srgbClr val="00359E">
                <a:lumMod val="99000"/>
              </a:srgbClr>
            </a:gs>
          </a:gsLst>
          <a:lin ang="5400000" scaled="0"/>
        </a:gradFill>
        <a:effectLst/>
      </p:bgPr>
    </p:bg>
    <p:spTree>
      <p:nvGrpSpPr>
        <p:cNvPr id="1" name=""/>
        <p:cNvGrpSpPr/>
        <p:nvPr/>
      </p:nvGrpSpPr>
      <p:grpSpPr>
        <a:xfrm>
          <a:off x="0" y="0"/>
          <a:ext cx="0" cy="0"/>
          <a:chOff x="0" y="0"/>
          <a:chExt cx="0" cy="0"/>
        </a:xfrm>
      </p:grpSpPr>
      <p:sp>
        <p:nvSpPr>
          <p:cNvPr id="6" name="Subtitle 5"/>
          <p:cNvSpPr>
            <a:spLocks noGrp="1"/>
          </p:cNvSpPr>
          <p:nvPr>
            <p:ph type="subTitle" idx="1"/>
          </p:nvPr>
        </p:nvSpPr>
        <p:spPr>
          <a:xfrm>
            <a:off x="1333087" y="3687851"/>
            <a:ext cx="7365075" cy="984396"/>
          </a:xfrm>
        </p:spPr>
        <p:txBody>
          <a:bodyPr anchor="ctr"/>
          <a:lstStyle/>
          <a:p>
            <a:pPr>
              <a:buNone/>
            </a:pPr>
            <a:r>
              <a:rPr lang="en-US" sz="2200" dirty="0" err="1">
                <a:solidFill>
                  <a:srgbClr val="FFFFFF"/>
                </a:solidFill>
              </a:rPr>
              <a:t>Ima</a:t>
            </a:r>
            <a:r>
              <a:rPr lang="en-US" sz="2200" dirty="0">
                <a:solidFill>
                  <a:srgbClr val="FFFFFF"/>
                </a:solidFill>
              </a:rPr>
              <a:t> A. </a:t>
            </a:r>
            <a:r>
              <a:rPr lang="en-US" sz="2200" dirty="0" err="1">
                <a:solidFill>
                  <a:srgbClr val="FFFFFF"/>
                </a:solidFill>
              </a:rPr>
              <a:t>Kusuma</a:t>
            </a:r>
            <a:r>
              <a:rPr lang="en-US" sz="2200" dirty="0">
                <a:solidFill>
                  <a:srgbClr val="FFFFFF"/>
                </a:solidFill>
              </a:rPr>
              <a:t>, MD, FIHA</a:t>
            </a:r>
          </a:p>
          <a:p>
            <a:pPr>
              <a:buNone/>
            </a:pPr>
            <a:r>
              <a:rPr lang="en-US" sz="2200" dirty="0" smtClean="0">
                <a:solidFill>
                  <a:srgbClr val="FFFFFF"/>
                </a:solidFill>
              </a:rPr>
              <a:t>“JIH</a:t>
            </a:r>
            <a:r>
              <a:rPr lang="en-US" sz="2200" dirty="0">
                <a:solidFill>
                  <a:srgbClr val="FFFFFF"/>
                </a:solidFill>
              </a:rPr>
              <a:t>” Hospital, Yogyakarta, Indonesia</a:t>
            </a:r>
          </a:p>
        </p:txBody>
      </p:sp>
      <p:sp>
        <p:nvSpPr>
          <p:cNvPr id="11" name="Title 1"/>
          <p:cNvSpPr>
            <a:spLocks noGrp="1"/>
          </p:cNvSpPr>
          <p:nvPr>
            <p:ph type="ctrTitle"/>
          </p:nvPr>
        </p:nvSpPr>
        <p:spPr>
          <a:xfrm>
            <a:off x="1132709" y="1022968"/>
            <a:ext cx="7772400" cy="1765556"/>
          </a:xfrm>
        </p:spPr>
        <p:txBody>
          <a:bodyPr>
            <a:noAutofit/>
          </a:bodyPr>
          <a:lstStyle/>
          <a:p>
            <a:r>
              <a:rPr lang="en-US" sz="3000" dirty="0" smtClean="0">
                <a:solidFill>
                  <a:srgbClr val="FFFF00"/>
                </a:solidFill>
              </a:rPr>
              <a:t>The Use of New Oral Anticoagulant in Cerebral Venous Sinus Thrombosis : Alternative Therapy with Excellent Result</a:t>
            </a:r>
            <a:endParaRPr lang="en-US" sz="3000" dirty="0">
              <a:solidFill>
                <a:srgbClr val="FFFF00"/>
              </a:solidFill>
            </a:endParaRPr>
          </a:p>
        </p:txBody>
      </p:sp>
      <p:pic>
        <p:nvPicPr>
          <p:cNvPr id="12" name="Picture 11"/>
          <p:cNvPicPr>
            <a:picLocks noChangeAspect="1"/>
          </p:cNvPicPr>
          <p:nvPr/>
        </p:nvPicPr>
        <p:blipFill>
          <a:blip r:embed="rId3"/>
          <a:stretch>
            <a:fillRect/>
          </a:stretch>
        </p:blipFill>
        <p:spPr>
          <a:xfrm rot="5400000">
            <a:off x="-1954697" y="1954698"/>
            <a:ext cx="5143500" cy="1234105"/>
          </a:xfrm>
          <a:prstGeom prst="rect">
            <a:avLst/>
          </a:prstGeom>
          <a:ln>
            <a:noFill/>
          </a:ln>
          <a:effectLst>
            <a:softEdge rad="112500"/>
          </a:effectLst>
        </p:spPr>
      </p:pic>
      <p:pic>
        <p:nvPicPr>
          <p:cNvPr id="3" name="Picture 2"/>
          <p:cNvPicPr>
            <a:picLocks noChangeAspect="1"/>
          </p:cNvPicPr>
          <p:nvPr/>
        </p:nvPicPr>
        <p:blipFill>
          <a:blip r:embed="rId4"/>
          <a:stretch>
            <a:fillRect/>
          </a:stretch>
        </p:blipFill>
        <p:spPr>
          <a:xfrm>
            <a:off x="7922756" y="213617"/>
            <a:ext cx="701062" cy="701063"/>
          </a:xfrm>
          <a:prstGeom prst="rect">
            <a:avLst/>
          </a:prstGeom>
        </p:spPr>
      </p:pic>
    </p:spTree>
    <p:extLst>
      <p:ext uri="{BB962C8B-B14F-4D97-AF65-F5344CB8AC3E}">
        <p14:creationId xmlns:p14="http://schemas.microsoft.com/office/powerpoint/2010/main" val="2518065630"/>
      </p:ext>
    </p:extLst>
  </p:cSld>
  <p:clrMapOvr>
    <a:masterClrMapping/>
  </p:clrMapOvr>
  <p:transition spd="med">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Disclosure</a:t>
            </a:r>
            <a:endParaRPr lang="en-US" dirty="0"/>
          </a:p>
        </p:txBody>
      </p:sp>
      <p:sp>
        <p:nvSpPr>
          <p:cNvPr id="3" name="Content Placeholder 2"/>
          <p:cNvSpPr>
            <a:spLocks noGrp="1"/>
          </p:cNvSpPr>
          <p:nvPr>
            <p:ph idx="1"/>
          </p:nvPr>
        </p:nvSpPr>
        <p:spPr>
          <a:xfrm>
            <a:off x="350838" y="1140194"/>
            <a:ext cx="8431212" cy="3317505"/>
          </a:xfrm>
        </p:spPr>
        <p:txBody>
          <a:bodyPr/>
          <a:lstStyle/>
          <a:p>
            <a:r>
              <a:rPr lang="en-US" dirty="0" smtClean="0"/>
              <a:t>Nothing to declare</a:t>
            </a:r>
            <a:endParaRPr lang="en-US" dirty="0"/>
          </a:p>
        </p:txBody>
      </p:sp>
    </p:spTree>
    <p:extLst>
      <p:ext uri="{BB962C8B-B14F-4D97-AF65-F5344CB8AC3E}">
        <p14:creationId xmlns:p14="http://schemas.microsoft.com/office/powerpoint/2010/main" val="2738955793"/>
      </p:ext>
    </p:extLst>
  </p:cSld>
  <p:clrMapOvr>
    <a:masterClrMapping/>
  </p:clrMapOvr>
  <p:transition spd="med">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350838" y="856199"/>
            <a:ext cx="8431212" cy="1022297"/>
          </a:xfrm>
        </p:spPr>
        <p:txBody>
          <a:bodyPr/>
          <a:lstStyle/>
          <a:p>
            <a:r>
              <a:rPr lang="en-US" sz="2200" dirty="0" smtClean="0"/>
              <a:t>CVST </a:t>
            </a:r>
            <a:r>
              <a:rPr lang="en-US" sz="2200" dirty="0" smtClean="0">
                <a:sym typeface="Wingdings"/>
              </a:rPr>
              <a:t> thrombosis in cerebral veins</a:t>
            </a:r>
          </a:p>
          <a:p>
            <a:r>
              <a:rPr lang="en-US" sz="2200" dirty="0" smtClean="0">
                <a:sym typeface="Wingdings"/>
              </a:rPr>
              <a:t>Rare case</a:t>
            </a:r>
          </a:p>
          <a:p>
            <a:endParaRPr lang="en-US" dirty="0" smtClean="0">
              <a:sym typeface="Wingdings"/>
            </a:endParaRPr>
          </a:p>
        </p:txBody>
      </p:sp>
      <p:sp>
        <p:nvSpPr>
          <p:cNvPr id="6" name="Rectangle 5"/>
          <p:cNvSpPr/>
          <p:nvPr/>
        </p:nvSpPr>
        <p:spPr>
          <a:xfrm>
            <a:off x="8817343" y="4820881"/>
            <a:ext cx="184666" cy="276999"/>
          </a:xfrm>
          <a:prstGeom prst="rect">
            <a:avLst/>
          </a:prstGeom>
        </p:spPr>
        <p:txBody>
          <a:bodyPr wrap="none">
            <a:spAutoFit/>
          </a:bodyPr>
          <a:lstStyle/>
          <a:p>
            <a:pPr lvl="0" algn="r"/>
            <a:endParaRPr lang="en-US" sz="1200" dirty="0">
              <a:solidFill>
                <a:srgbClr val="FFFF00"/>
              </a:solidFill>
            </a:endParaRPr>
          </a:p>
        </p:txBody>
      </p:sp>
      <p:sp>
        <p:nvSpPr>
          <p:cNvPr id="7" name="Title 1"/>
          <p:cNvSpPr txBox="1">
            <a:spLocks/>
          </p:cNvSpPr>
          <p:nvPr/>
        </p:nvSpPr>
        <p:spPr bwMode="auto">
          <a:xfrm>
            <a:off x="1269562" y="2156469"/>
            <a:ext cx="121653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rgbClr val="FFFF00"/>
                </a:solidFill>
                <a:latin typeface="+mj-lt"/>
                <a:ea typeface="+mj-ea"/>
                <a:cs typeface="+mj-cs"/>
              </a:defRPr>
            </a:lvl1pPr>
            <a:lvl2pPr algn="l" rtl="0" eaLnBrk="1" fontAlgn="base" hangingPunct="1">
              <a:spcBef>
                <a:spcPct val="0"/>
              </a:spcBef>
              <a:spcAft>
                <a:spcPct val="0"/>
              </a:spcAft>
              <a:defRPr sz="3200">
                <a:solidFill>
                  <a:srgbClr val="005AB4"/>
                </a:solidFill>
                <a:latin typeface="Arial" charset="0"/>
              </a:defRPr>
            </a:lvl2pPr>
            <a:lvl3pPr algn="l" rtl="0" eaLnBrk="1" fontAlgn="base" hangingPunct="1">
              <a:spcBef>
                <a:spcPct val="0"/>
              </a:spcBef>
              <a:spcAft>
                <a:spcPct val="0"/>
              </a:spcAft>
              <a:defRPr sz="3200">
                <a:solidFill>
                  <a:srgbClr val="005AB4"/>
                </a:solidFill>
                <a:latin typeface="Arial" charset="0"/>
              </a:defRPr>
            </a:lvl3pPr>
            <a:lvl4pPr algn="l" rtl="0" eaLnBrk="1" fontAlgn="base" hangingPunct="1">
              <a:spcBef>
                <a:spcPct val="0"/>
              </a:spcBef>
              <a:spcAft>
                <a:spcPct val="0"/>
              </a:spcAft>
              <a:defRPr sz="3200">
                <a:solidFill>
                  <a:srgbClr val="005AB4"/>
                </a:solidFill>
                <a:latin typeface="Arial" charset="0"/>
              </a:defRPr>
            </a:lvl4pPr>
            <a:lvl5pPr algn="l" rtl="0" eaLnBrk="1" fontAlgn="base" hangingPunct="1">
              <a:spcBef>
                <a:spcPct val="0"/>
              </a:spcBef>
              <a:spcAft>
                <a:spcPct val="0"/>
              </a:spcAft>
              <a:defRPr sz="3200">
                <a:solidFill>
                  <a:srgbClr val="005AB4"/>
                </a:solidFill>
                <a:latin typeface="Arial" charset="0"/>
              </a:defRPr>
            </a:lvl5pPr>
            <a:lvl6pPr marL="457200" algn="l" rtl="0" eaLnBrk="1" fontAlgn="base" hangingPunct="1">
              <a:spcBef>
                <a:spcPct val="0"/>
              </a:spcBef>
              <a:spcAft>
                <a:spcPct val="0"/>
              </a:spcAft>
              <a:defRPr sz="3200">
                <a:solidFill>
                  <a:srgbClr val="005AB4"/>
                </a:solidFill>
                <a:latin typeface="Arial" charset="0"/>
              </a:defRPr>
            </a:lvl6pPr>
            <a:lvl7pPr marL="914400" algn="l" rtl="0" eaLnBrk="1" fontAlgn="base" hangingPunct="1">
              <a:spcBef>
                <a:spcPct val="0"/>
              </a:spcBef>
              <a:spcAft>
                <a:spcPct val="0"/>
              </a:spcAft>
              <a:defRPr sz="3200">
                <a:solidFill>
                  <a:srgbClr val="005AB4"/>
                </a:solidFill>
                <a:latin typeface="Arial" charset="0"/>
              </a:defRPr>
            </a:lvl7pPr>
            <a:lvl8pPr marL="1371600" algn="l" rtl="0" eaLnBrk="1" fontAlgn="base" hangingPunct="1">
              <a:spcBef>
                <a:spcPct val="0"/>
              </a:spcBef>
              <a:spcAft>
                <a:spcPct val="0"/>
              </a:spcAft>
              <a:defRPr sz="3200">
                <a:solidFill>
                  <a:srgbClr val="005AB4"/>
                </a:solidFill>
                <a:latin typeface="Arial" charset="0"/>
              </a:defRPr>
            </a:lvl8pPr>
            <a:lvl9pPr marL="1828800" algn="l" rtl="0" eaLnBrk="1" fontAlgn="base" hangingPunct="1">
              <a:spcBef>
                <a:spcPct val="0"/>
              </a:spcBef>
              <a:spcAft>
                <a:spcPct val="0"/>
              </a:spcAft>
              <a:defRPr sz="3200">
                <a:solidFill>
                  <a:srgbClr val="005AB4"/>
                </a:solidFill>
                <a:latin typeface="Arial" charset="0"/>
              </a:defRPr>
            </a:lvl9pPr>
          </a:lstStyle>
          <a:p>
            <a:r>
              <a:rPr lang="en-US" sz="2600" dirty="0" smtClean="0">
                <a:solidFill>
                  <a:srgbClr val="CCFFCC"/>
                </a:solidFill>
              </a:rPr>
              <a:t>CVST</a:t>
            </a:r>
            <a:endParaRPr lang="en-US" sz="2600" dirty="0">
              <a:solidFill>
                <a:srgbClr val="CCFFCC"/>
              </a:solidFill>
            </a:endParaRPr>
          </a:p>
        </p:txBody>
      </p:sp>
      <p:sp>
        <p:nvSpPr>
          <p:cNvPr id="8" name="Content Placeholder 2"/>
          <p:cNvSpPr txBox="1">
            <a:spLocks/>
          </p:cNvSpPr>
          <p:nvPr/>
        </p:nvSpPr>
        <p:spPr bwMode="auto">
          <a:xfrm>
            <a:off x="672780" y="2719347"/>
            <a:ext cx="2761252" cy="518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pitchFamily="34" charset="0"/>
              <a:buChar char="•"/>
              <a:defRPr sz="2400">
                <a:solidFill>
                  <a:schemeClr val="tx1"/>
                </a:solidFill>
                <a:latin typeface="+mn-lt"/>
                <a:ea typeface="+mn-ea"/>
                <a:cs typeface="+mn-cs"/>
              </a:defRPr>
            </a:lvl1pPr>
            <a:lvl2pPr marL="800100" indent="-342900" algn="l" rtl="0" eaLnBrk="1" fontAlgn="base" hangingPunct="1">
              <a:spcBef>
                <a:spcPct val="20000"/>
              </a:spcBef>
              <a:spcAft>
                <a:spcPct val="0"/>
              </a:spcAft>
              <a:buFont typeface="Arial" pitchFamily="34" charset="0"/>
              <a:buChar char="•"/>
              <a:defRPr sz="2400">
                <a:solidFill>
                  <a:schemeClr val="tx1"/>
                </a:solidFill>
                <a:latin typeface="+mn-lt"/>
              </a:defRPr>
            </a:lvl2pPr>
            <a:lvl3pPr marL="1257300" indent="-342900" algn="l" rtl="0" eaLnBrk="1" fontAlgn="base" hangingPunct="1">
              <a:spcBef>
                <a:spcPct val="20000"/>
              </a:spcBef>
              <a:spcAft>
                <a:spcPct val="0"/>
              </a:spcAft>
              <a:buFont typeface="Arial" pitchFamily="34" charset="0"/>
              <a:buChar char="•"/>
              <a:defRPr sz="2000">
                <a:solidFill>
                  <a:schemeClr val="tx1"/>
                </a:solidFill>
                <a:latin typeface="+mn-lt"/>
              </a:defRPr>
            </a:lvl3pPr>
            <a:lvl4pPr marL="1657350" indent="-285750" algn="l" rtl="0" eaLnBrk="1" fontAlgn="base" hangingPunct="1">
              <a:spcBef>
                <a:spcPct val="20000"/>
              </a:spcBef>
              <a:spcAft>
                <a:spcPct val="0"/>
              </a:spcAft>
              <a:buFont typeface="Arial" pitchFamily="34" charset="0"/>
              <a:buChar char="•"/>
              <a:defRPr sz="1800">
                <a:solidFill>
                  <a:schemeClr val="tx1"/>
                </a:solidFill>
                <a:latin typeface="+mn-lt"/>
              </a:defRPr>
            </a:lvl4pPr>
            <a:lvl5pPr marL="2114550" indent="-285750" algn="l" rtl="0" eaLnBrk="1" fontAlgn="base" hangingPunct="1">
              <a:spcBef>
                <a:spcPct val="20000"/>
              </a:spcBef>
              <a:spcAft>
                <a:spcPct val="0"/>
              </a:spcAft>
              <a:buFont typeface="Arial" pitchFamily="34" charset="0"/>
              <a:buChar char="•"/>
              <a:defRPr sz="1600">
                <a:solidFill>
                  <a:schemeClr val="tx1"/>
                </a:solidFill>
                <a:latin typeface="+mn-lt"/>
              </a:defRPr>
            </a:lvl5pPr>
            <a:lvl6pPr marL="2514600" indent="-228600" algn="l" rtl="0" eaLnBrk="1" fontAlgn="base" hangingPunct="1">
              <a:spcBef>
                <a:spcPct val="20000"/>
              </a:spcBef>
              <a:spcAft>
                <a:spcPct val="0"/>
              </a:spcAft>
              <a:defRPr sz="1400">
                <a:solidFill>
                  <a:schemeClr val="tx1"/>
                </a:solidFill>
                <a:latin typeface="+mn-lt"/>
              </a:defRPr>
            </a:lvl6pPr>
            <a:lvl7pPr marL="2971800" indent="-228600" algn="l" rtl="0" eaLnBrk="1" fontAlgn="base" hangingPunct="1">
              <a:spcBef>
                <a:spcPct val="20000"/>
              </a:spcBef>
              <a:spcAft>
                <a:spcPct val="0"/>
              </a:spcAft>
              <a:defRPr sz="1400">
                <a:solidFill>
                  <a:schemeClr val="tx1"/>
                </a:solidFill>
                <a:latin typeface="+mn-lt"/>
              </a:defRPr>
            </a:lvl7pPr>
            <a:lvl8pPr marL="3429000" indent="-228600" algn="l" rtl="0" eaLnBrk="1" fontAlgn="base" hangingPunct="1">
              <a:spcBef>
                <a:spcPct val="20000"/>
              </a:spcBef>
              <a:spcAft>
                <a:spcPct val="0"/>
              </a:spcAft>
              <a:defRPr sz="1400">
                <a:solidFill>
                  <a:schemeClr val="tx1"/>
                </a:solidFill>
                <a:latin typeface="+mn-lt"/>
              </a:defRPr>
            </a:lvl8pPr>
            <a:lvl9pPr marL="3886200" indent="-228600" algn="l" rtl="0" eaLnBrk="1" fontAlgn="base" hangingPunct="1">
              <a:spcBef>
                <a:spcPct val="20000"/>
              </a:spcBef>
              <a:spcAft>
                <a:spcPct val="0"/>
              </a:spcAft>
              <a:defRPr sz="1400">
                <a:solidFill>
                  <a:schemeClr val="tx1"/>
                </a:solidFill>
                <a:latin typeface="+mn-lt"/>
              </a:defRPr>
            </a:lvl9pPr>
          </a:lstStyle>
          <a:p>
            <a:pPr marL="0" indent="0">
              <a:buFont typeface="Arial" pitchFamily="34" charset="0"/>
              <a:buNone/>
            </a:pPr>
            <a:r>
              <a:rPr lang="en-US" sz="2200" dirty="0" smtClean="0"/>
              <a:t>2 – 5 / million / year</a:t>
            </a:r>
            <a:endParaRPr lang="en-US" sz="2200" dirty="0"/>
          </a:p>
        </p:txBody>
      </p:sp>
      <p:pic>
        <p:nvPicPr>
          <p:cNvPr id="9" name="Picture 2"/>
          <p:cNvPicPr>
            <a:picLocks noChangeAspect="1" noChangeArrowheads="1"/>
          </p:cNvPicPr>
          <p:nvPr/>
        </p:nvPicPr>
        <p:blipFill>
          <a:blip r:embed="rId3"/>
          <a:srcRect/>
          <a:stretch>
            <a:fillRect/>
          </a:stretch>
        </p:blipFill>
        <p:spPr bwMode="auto">
          <a:xfrm>
            <a:off x="4481401" y="483042"/>
            <a:ext cx="3627285" cy="4213197"/>
          </a:xfrm>
          <a:prstGeom prst="rect">
            <a:avLst/>
          </a:prstGeom>
          <a:noFill/>
          <a:ln w="9525">
            <a:noFill/>
            <a:miter lim="800000"/>
            <a:headEnd/>
            <a:tailEnd/>
          </a:ln>
        </p:spPr>
      </p:pic>
      <p:sp>
        <p:nvSpPr>
          <p:cNvPr id="10" name="TextBox 9"/>
          <p:cNvSpPr txBox="1"/>
          <p:nvPr/>
        </p:nvSpPr>
        <p:spPr>
          <a:xfrm>
            <a:off x="572338" y="4579951"/>
            <a:ext cx="3285537" cy="400110"/>
          </a:xfrm>
          <a:prstGeom prst="rect">
            <a:avLst/>
          </a:prstGeom>
          <a:noFill/>
        </p:spPr>
        <p:txBody>
          <a:bodyPr wrap="none" rtlCol="0">
            <a:spAutoFit/>
          </a:bodyPr>
          <a:lstStyle/>
          <a:p>
            <a:r>
              <a:rPr lang="en-US" sz="1000" dirty="0" err="1" smtClean="0"/>
              <a:t>Coutinho</a:t>
            </a:r>
            <a:r>
              <a:rPr lang="en-US" sz="1000" dirty="0" smtClean="0"/>
              <a:t> JM, et al. Stroke 2012;43:3375-7</a:t>
            </a:r>
          </a:p>
          <a:p>
            <a:r>
              <a:rPr lang="en-US" sz="1000" dirty="0" smtClean="0"/>
              <a:t>Khan M, et al. Stroke research and treatment 2010;1-7 </a:t>
            </a:r>
            <a:endParaRPr lang="en-US" sz="1000" dirty="0"/>
          </a:p>
        </p:txBody>
      </p:sp>
    </p:spTree>
    <p:extLst>
      <p:ext uri="{BB962C8B-B14F-4D97-AF65-F5344CB8AC3E}">
        <p14:creationId xmlns:p14="http://schemas.microsoft.com/office/powerpoint/2010/main" val="1867418051"/>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537846" y="492657"/>
            <a:ext cx="1431160" cy="457200"/>
          </a:xfrm>
        </p:spPr>
        <p:txBody>
          <a:bodyPr/>
          <a:lstStyle/>
          <a:p>
            <a:r>
              <a:rPr lang="en-US" dirty="0" smtClean="0"/>
              <a:t>CVST</a:t>
            </a:r>
            <a:endParaRPr lang="en-US" dirty="0"/>
          </a:p>
        </p:txBody>
      </p:sp>
      <p:sp>
        <p:nvSpPr>
          <p:cNvPr id="9" name="Footer Placeholder 3"/>
          <p:cNvSpPr txBox="1">
            <a:spLocks/>
          </p:cNvSpPr>
          <p:nvPr/>
        </p:nvSpPr>
        <p:spPr>
          <a:xfrm>
            <a:off x="1788558" y="4615732"/>
            <a:ext cx="7213166" cy="527767"/>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r>
              <a:rPr lang="en-US" sz="1100" dirty="0" err="1" smtClean="0"/>
              <a:t>Saposnik</a:t>
            </a:r>
            <a:r>
              <a:rPr lang="en-US" sz="1100" dirty="0" smtClean="0"/>
              <a:t> G, et al. Stroke 2011;42:1158-92		</a:t>
            </a:r>
            <a:r>
              <a:rPr lang="en-US" sz="1100" dirty="0" err="1" smtClean="0"/>
              <a:t>Heit</a:t>
            </a:r>
            <a:r>
              <a:rPr lang="en-US" sz="1100" dirty="0" smtClean="0"/>
              <a:t> JA, et al. J </a:t>
            </a:r>
            <a:r>
              <a:rPr lang="en-US" sz="1100" dirty="0" err="1" smtClean="0"/>
              <a:t>Thromb</a:t>
            </a:r>
            <a:r>
              <a:rPr lang="en-US" sz="1100" dirty="0" smtClean="0"/>
              <a:t> Thrombolysis 2016;41:3-14</a:t>
            </a:r>
            <a:endParaRPr lang="en-US" sz="1100" dirty="0"/>
          </a:p>
          <a:p>
            <a:r>
              <a:rPr lang="en-US" sz="1100" dirty="0" smtClean="0"/>
              <a:t>Khan </a:t>
            </a:r>
            <a:r>
              <a:rPr lang="en-US" sz="1100" dirty="0"/>
              <a:t>M, et al. Stroke research and treatment 2010;1-7 </a:t>
            </a:r>
          </a:p>
          <a:p>
            <a:endParaRPr lang="en-US" sz="1100" dirty="0"/>
          </a:p>
        </p:txBody>
      </p:sp>
      <p:pic>
        <p:nvPicPr>
          <p:cNvPr id="10" name="Picture 9"/>
          <p:cNvPicPr>
            <a:picLocks noChangeAspect="1"/>
          </p:cNvPicPr>
          <p:nvPr/>
        </p:nvPicPr>
        <p:blipFill>
          <a:blip r:embed="rId3"/>
          <a:stretch>
            <a:fillRect/>
          </a:stretch>
        </p:blipFill>
        <p:spPr>
          <a:xfrm>
            <a:off x="4256767" y="1551609"/>
            <a:ext cx="4568118" cy="2743200"/>
          </a:xfrm>
          <a:prstGeom prst="rect">
            <a:avLst/>
          </a:prstGeom>
        </p:spPr>
      </p:pic>
      <p:sp>
        <p:nvSpPr>
          <p:cNvPr id="11" name="Title 6"/>
          <p:cNvSpPr txBox="1">
            <a:spLocks/>
          </p:cNvSpPr>
          <p:nvPr/>
        </p:nvSpPr>
        <p:spPr bwMode="auto">
          <a:xfrm>
            <a:off x="6000669" y="484043"/>
            <a:ext cx="14311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b="1">
                <a:solidFill>
                  <a:srgbClr val="FFFF00"/>
                </a:solidFill>
                <a:latin typeface="+mj-lt"/>
                <a:ea typeface="+mj-ea"/>
                <a:cs typeface="+mj-cs"/>
              </a:defRPr>
            </a:lvl1pPr>
            <a:lvl2pPr algn="l" rtl="0" eaLnBrk="1" fontAlgn="base" hangingPunct="1">
              <a:spcBef>
                <a:spcPct val="0"/>
              </a:spcBef>
              <a:spcAft>
                <a:spcPct val="0"/>
              </a:spcAft>
              <a:defRPr sz="3200">
                <a:solidFill>
                  <a:srgbClr val="005AB4"/>
                </a:solidFill>
                <a:latin typeface="Arial" charset="0"/>
              </a:defRPr>
            </a:lvl2pPr>
            <a:lvl3pPr algn="l" rtl="0" eaLnBrk="1" fontAlgn="base" hangingPunct="1">
              <a:spcBef>
                <a:spcPct val="0"/>
              </a:spcBef>
              <a:spcAft>
                <a:spcPct val="0"/>
              </a:spcAft>
              <a:defRPr sz="3200">
                <a:solidFill>
                  <a:srgbClr val="005AB4"/>
                </a:solidFill>
                <a:latin typeface="Arial" charset="0"/>
              </a:defRPr>
            </a:lvl3pPr>
            <a:lvl4pPr algn="l" rtl="0" eaLnBrk="1" fontAlgn="base" hangingPunct="1">
              <a:spcBef>
                <a:spcPct val="0"/>
              </a:spcBef>
              <a:spcAft>
                <a:spcPct val="0"/>
              </a:spcAft>
              <a:defRPr sz="3200">
                <a:solidFill>
                  <a:srgbClr val="005AB4"/>
                </a:solidFill>
                <a:latin typeface="Arial" charset="0"/>
              </a:defRPr>
            </a:lvl4pPr>
            <a:lvl5pPr algn="l" rtl="0" eaLnBrk="1" fontAlgn="base" hangingPunct="1">
              <a:spcBef>
                <a:spcPct val="0"/>
              </a:spcBef>
              <a:spcAft>
                <a:spcPct val="0"/>
              </a:spcAft>
              <a:defRPr sz="3200">
                <a:solidFill>
                  <a:srgbClr val="005AB4"/>
                </a:solidFill>
                <a:latin typeface="Arial" charset="0"/>
              </a:defRPr>
            </a:lvl5pPr>
            <a:lvl6pPr marL="457200" algn="l" rtl="0" eaLnBrk="1" fontAlgn="base" hangingPunct="1">
              <a:spcBef>
                <a:spcPct val="0"/>
              </a:spcBef>
              <a:spcAft>
                <a:spcPct val="0"/>
              </a:spcAft>
              <a:defRPr sz="3200">
                <a:solidFill>
                  <a:srgbClr val="005AB4"/>
                </a:solidFill>
                <a:latin typeface="Arial" charset="0"/>
              </a:defRPr>
            </a:lvl6pPr>
            <a:lvl7pPr marL="914400" algn="l" rtl="0" eaLnBrk="1" fontAlgn="base" hangingPunct="1">
              <a:spcBef>
                <a:spcPct val="0"/>
              </a:spcBef>
              <a:spcAft>
                <a:spcPct val="0"/>
              </a:spcAft>
              <a:defRPr sz="3200">
                <a:solidFill>
                  <a:srgbClr val="005AB4"/>
                </a:solidFill>
                <a:latin typeface="Arial" charset="0"/>
              </a:defRPr>
            </a:lvl7pPr>
            <a:lvl8pPr marL="1371600" algn="l" rtl="0" eaLnBrk="1" fontAlgn="base" hangingPunct="1">
              <a:spcBef>
                <a:spcPct val="0"/>
              </a:spcBef>
              <a:spcAft>
                <a:spcPct val="0"/>
              </a:spcAft>
              <a:defRPr sz="3200">
                <a:solidFill>
                  <a:srgbClr val="005AB4"/>
                </a:solidFill>
                <a:latin typeface="Arial" charset="0"/>
              </a:defRPr>
            </a:lvl8pPr>
            <a:lvl9pPr marL="1828800" algn="l" rtl="0" eaLnBrk="1" fontAlgn="base" hangingPunct="1">
              <a:spcBef>
                <a:spcPct val="0"/>
              </a:spcBef>
              <a:spcAft>
                <a:spcPct val="0"/>
              </a:spcAft>
              <a:defRPr sz="3200">
                <a:solidFill>
                  <a:srgbClr val="005AB4"/>
                </a:solidFill>
                <a:latin typeface="Arial" charset="0"/>
              </a:defRPr>
            </a:lvl9pPr>
          </a:lstStyle>
          <a:p>
            <a:r>
              <a:rPr lang="en-US" dirty="0" smtClean="0"/>
              <a:t>VTE</a:t>
            </a:r>
            <a:endParaRPr lang="en-US" dirty="0"/>
          </a:p>
        </p:txBody>
      </p:sp>
      <p:pic>
        <p:nvPicPr>
          <p:cNvPr id="13" name="Picture 12"/>
          <p:cNvPicPr>
            <a:picLocks noChangeAspect="1"/>
          </p:cNvPicPr>
          <p:nvPr/>
        </p:nvPicPr>
        <p:blipFill>
          <a:blip r:embed="rId4"/>
          <a:stretch>
            <a:fillRect/>
          </a:stretch>
        </p:blipFill>
        <p:spPr>
          <a:xfrm>
            <a:off x="393483" y="1573406"/>
            <a:ext cx="3702315" cy="2734433"/>
          </a:xfrm>
          <a:prstGeom prst="rect">
            <a:avLst/>
          </a:prstGeom>
        </p:spPr>
      </p:pic>
      <p:sp>
        <p:nvSpPr>
          <p:cNvPr id="14" name="Oval 13"/>
          <p:cNvSpPr/>
          <p:nvPr/>
        </p:nvSpPr>
        <p:spPr>
          <a:xfrm>
            <a:off x="7655026" y="1270220"/>
            <a:ext cx="1108905" cy="2898251"/>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1189764" y="1655196"/>
            <a:ext cx="912164" cy="2898251"/>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6093780"/>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900" decel="100000" fill="hold"/>
                                        <p:tgtEl>
                                          <p:spTgt spid="1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900" decel="100000" fill="hold"/>
                                        <p:tgtEl>
                                          <p:spTgt spid="1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Illustration</a:t>
            </a:r>
            <a:endParaRPr lang="en-US" dirty="0"/>
          </a:p>
        </p:txBody>
      </p:sp>
      <p:sp>
        <p:nvSpPr>
          <p:cNvPr id="3" name="Content Placeholder 2"/>
          <p:cNvSpPr>
            <a:spLocks noGrp="1"/>
          </p:cNvSpPr>
          <p:nvPr>
            <p:ph idx="1"/>
          </p:nvPr>
        </p:nvSpPr>
        <p:spPr>
          <a:xfrm>
            <a:off x="2843806" y="1055536"/>
            <a:ext cx="5938244" cy="3402163"/>
          </a:xfrm>
        </p:spPr>
        <p:txBody>
          <a:bodyPr/>
          <a:lstStyle/>
          <a:p>
            <a:r>
              <a:rPr lang="en-US" sz="2200" dirty="0" smtClean="0"/>
              <a:t>37 </a:t>
            </a:r>
            <a:r>
              <a:rPr lang="en-US" sz="2200" dirty="0" err="1" smtClean="0"/>
              <a:t>yo</a:t>
            </a:r>
            <a:r>
              <a:rPr lang="en-US" sz="2200" dirty="0" smtClean="0"/>
              <a:t> woman</a:t>
            </a:r>
          </a:p>
          <a:p>
            <a:r>
              <a:rPr lang="en-US" sz="2200" dirty="0" smtClean="0"/>
              <a:t>Headache 2 months </a:t>
            </a:r>
            <a:r>
              <a:rPr lang="en-US" sz="2200" dirty="0" smtClean="0">
                <a:sym typeface="Wingdings"/>
              </a:rPr>
              <a:t> normal brain CT scan</a:t>
            </a:r>
          </a:p>
          <a:p>
            <a:r>
              <a:rPr lang="en-US" sz="2200" dirty="0" smtClean="0">
                <a:sym typeface="Wingdings"/>
              </a:rPr>
              <a:t>Mild weakness of right extremities</a:t>
            </a:r>
          </a:p>
          <a:p>
            <a:r>
              <a:rPr lang="en-US" sz="2200" dirty="0" smtClean="0">
                <a:sym typeface="Wingdings"/>
              </a:rPr>
              <a:t>Dyslipidemia, history of taking oral contraceptives</a:t>
            </a:r>
          </a:p>
          <a:p>
            <a:endParaRPr lang="en-US" sz="2200" dirty="0"/>
          </a:p>
        </p:txBody>
      </p:sp>
      <p:pic>
        <p:nvPicPr>
          <p:cNvPr id="4" name="Picture 3"/>
          <p:cNvPicPr>
            <a:picLocks noChangeAspect="1"/>
          </p:cNvPicPr>
          <p:nvPr/>
        </p:nvPicPr>
        <p:blipFill>
          <a:blip r:embed="rId3"/>
          <a:stretch>
            <a:fillRect/>
          </a:stretch>
        </p:blipFill>
        <p:spPr>
          <a:xfrm>
            <a:off x="608771" y="1109208"/>
            <a:ext cx="2002397" cy="2904765"/>
          </a:xfrm>
          <a:prstGeom prst="rect">
            <a:avLst/>
          </a:prstGeom>
        </p:spPr>
      </p:pic>
    </p:spTree>
    <p:extLst>
      <p:ext uri="{BB962C8B-B14F-4D97-AF65-F5344CB8AC3E}">
        <p14:creationId xmlns:p14="http://schemas.microsoft.com/office/powerpoint/2010/main" val="20851612"/>
      </p:ext>
    </p:extLst>
  </p:cSld>
  <p:clrMapOvr>
    <a:masterClrMapping/>
  </p:clrMapOvr>
  <p:transition spd="med">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0838" y="399554"/>
            <a:ext cx="8431212" cy="1353709"/>
          </a:xfrm>
        </p:spPr>
        <p:txBody>
          <a:bodyPr/>
          <a:lstStyle/>
          <a:p>
            <a:r>
              <a:rPr lang="en-US" sz="2200" dirty="0" smtClean="0"/>
              <a:t>Physical examination </a:t>
            </a:r>
            <a:r>
              <a:rPr lang="en-US" sz="2200" dirty="0" smtClean="0">
                <a:sym typeface="Wingdings"/>
              </a:rPr>
              <a:t> vital signs were normal</a:t>
            </a:r>
          </a:p>
          <a:p>
            <a:r>
              <a:rPr lang="en-US" sz="2200" dirty="0" smtClean="0">
                <a:sym typeface="Wingdings"/>
              </a:rPr>
              <a:t>Brain CT scan  normal</a:t>
            </a:r>
          </a:p>
          <a:p>
            <a:r>
              <a:rPr lang="en-US" sz="2200" dirty="0" smtClean="0">
                <a:sym typeface="Wingdings"/>
              </a:rPr>
              <a:t>MRI (MRA - MRV)</a:t>
            </a:r>
            <a:endParaRPr lang="en-US" sz="2200" dirty="0"/>
          </a:p>
        </p:txBody>
      </p:sp>
      <p:pic>
        <p:nvPicPr>
          <p:cNvPr id="4" name="Picture 3"/>
          <p:cNvPicPr>
            <a:picLocks noChangeAspect="1"/>
          </p:cNvPicPr>
          <p:nvPr/>
        </p:nvPicPr>
        <p:blipFill>
          <a:blip r:embed="rId3"/>
          <a:stretch>
            <a:fillRect/>
          </a:stretch>
        </p:blipFill>
        <p:spPr>
          <a:xfrm>
            <a:off x="1803400" y="0"/>
            <a:ext cx="5515021" cy="5143500"/>
          </a:xfrm>
          <a:prstGeom prst="rect">
            <a:avLst/>
          </a:prstGeom>
        </p:spPr>
      </p:pic>
      <p:sp>
        <p:nvSpPr>
          <p:cNvPr id="5" name="Down Arrow 4"/>
          <p:cNvSpPr/>
          <p:nvPr/>
        </p:nvSpPr>
        <p:spPr>
          <a:xfrm>
            <a:off x="5276244" y="1914276"/>
            <a:ext cx="232513" cy="429370"/>
          </a:xfrm>
          <a:prstGeom prst="downArrow">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0653231"/>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200" dirty="0" smtClean="0"/>
              <a:t>Therapy </a:t>
            </a:r>
            <a:r>
              <a:rPr lang="en-US" sz="2200" dirty="0" smtClean="0">
                <a:sym typeface="Wingdings"/>
              </a:rPr>
              <a:t> NOAC (</a:t>
            </a:r>
            <a:r>
              <a:rPr lang="en-US" sz="2200" dirty="0" err="1" smtClean="0">
                <a:sym typeface="Wingdings"/>
              </a:rPr>
              <a:t>rivaroxaban</a:t>
            </a:r>
            <a:r>
              <a:rPr lang="en-US" sz="2200" dirty="0" smtClean="0">
                <a:sym typeface="Wingdings"/>
              </a:rPr>
              <a:t> 15 mg twice daily) </a:t>
            </a:r>
          </a:p>
          <a:p>
            <a:r>
              <a:rPr lang="en-US" sz="2200" dirty="0" smtClean="0">
                <a:sym typeface="Wingdings"/>
              </a:rPr>
              <a:t>5</a:t>
            </a:r>
            <a:r>
              <a:rPr lang="en-US" sz="2200" baseline="30000" dirty="0" smtClean="0">
                <a:sym typeface="Wingdings"/>
              </a:rPr>
              <a:t>th</a:t>
            </a:r>
            <a:r>
              <a:rPr lang="en-US" sz="2200" dirty="0" smtClean="0">
                <a:sym typeface="Wingdings"/>
              </a:rPr>
              <a:t> day follow up  extremities weakness was revealed</a:t>
            </a:r>
          </a:p>
          <a:p>
            <a:endParaRPr lang="en-US" sz="2200" dirty="0" smtClean="0">
              <a:sym typeface="Wingdings"/>
            </a:endParaRPr>
          </a:p>
          <a:p>
            <a:endParaRPr lang="en-US" sz="2200" dirty="0">
              <a:sym typeface="Wingdings"/>
            </a:endParaRPr>
          </a:p>
          <a:p>
            <a:endParaRPr lang="en-US" sz="2200" dirty="0" smtClean="0">
              <a:sym typeface="Wingdings"/>
            </a:endParaRPr>
          </a:p>
          <a:p>
            <a:endParaRPr lang="en-US" sz="2200" dirty="0" smtClean="0">
              <a:sym typeface="Wingdings"/>
            </a:endParaRPr>
          </a:p>
          <a:p>
            <a:r>
              <a:rPr lang="en-US" sz="2200" dirty="0" err="1" smtClean="0">
                <a:sym typeface="Wingdings"/>
              </a:rPr>
              <a:t>Rivaroxaban</a:t>
            </a:r>
            <a:r>
              <a:rPr lang="en-US" sz="2200" dirty="0" smtClean="0">
                <a:sym typeface="Wingdings"/>
              </a:rPr>
              <a:t> 15 mg twice daily  21 days</a:t>
            </a:r>
          </a:p>
          <a:p>
            <a:r>
              <a:rPr lang="en-US" sz="2200" dirty="0" smtClean="0">
                <a:sym typeface="Wingdings"/>
              </a:rPr>
              <a:t>Followed 20 mg once daily</a:t>
            </a:r>
            <a:endParaRPr lang="en-US" sz="2200" dirty="0"/>
          </a:p>
        </p:txBody>
      </p:sp>
      <p:sp>
        <p:nvSpPr>
          <p:cNvPr id="4" name="Down Arrow 3"/>
          <p:cNvSpPr/>
          <p:nvPr/>
        </p:nvSpPr>
        <p:spPr>
          <a:xfrm>
            <a:off x="4006369" y="1717482"/>
            <a:ext cx="393482" cy="983974"/>
          </a:xfrm>
          <a:prstGeom prst="downArrow">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3117729"/>
      </p:ext>
    </p:extLst>
  </p:cSld>
  <p:clrMapOvr>
    <a:masterClrMapping/>
  </p:clrMapOvr>
  <p:transition spd="med">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pic>
        <p:nvPicPr>
          <p:cNvPr id="4" name="Content Placeholder 3"/>
          <p:cNvPicPr>
            <a:picLocks noGrp="1" noChangeAspect="1"/>
          </p:cNvPicPr>
          <p:nvPr>
            <p:ph idx="1"/>
          </p:nvPr>
        </p:nvPicPr>
        <p:blipFill rotWithShape="1">
          <a:blip r:embed="rId3"/>
          <a:srcRect t="-145" b="326"/>
          <a:stretch/>
        </p:blipFill>
        <p:spPr>
          <a:xfrm>
            <a:off x="1609702" y="741520"/>
            <a:ext cx="5741501" cy="3874212"/>
          </a:xfrm>
        </p:spPr>
      </p:pic>
      <p:sp>
        <p:nvSpPr>
          <p:cNvPr id="5" name="Oval 4"/>
          <p:cNvSpPr/>
          <p:nvPr/>
        </p:nvSpPr>
        <p:spPr>
          <a:xfrm>
            <a:off x="5848583" y="2486771"/>
            <a:ext cx="1521079" cy="510472"/>
          </a:xfrm>
          <a:prstGeom prst="ellipse">
            <a:avLst/>
          </a:prstGeom>
          <a:noFill/>
          <a:ln w="28575" cmpd="sng">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5938011" y="4615732"/>
            <a:ext cx="2625175" cy="400110"/>
          </a:xfrm>
          <a:prstGeom prst="rect">
            <a:avLst/>
          </a:prstGeom>
          <a:noFill/>
        </p:spPr>
        <p:txBody>
          <a:bodyPr wrap="none" rtlCol="0">
            <a:spAutoFit/>
          </a:bodyPr>
          <a:lstStyle/>
          <a:p>
            <a:r>
              <a:rPr lang="en-US" sz="1000" dirty="0" err="1" smtClean="0"/>
              <a:t>Saposnik</a:t>
            </a:r>
            <a:r>
              <a:rPr lang="en-US" sz="1000" dirty="0" smtClean="0"/>
              <a:t> G, et al. Stroke 2011;42:1158-92.</a:t>
            </a:r>
          </a:p>
          <a:p>
            <a:r>
              <a:rPr lang="en-US" sz="1000" dirty="0" err="1" smtClean="0"/>
              <a:t>Itrat</a:t>
            </a:r>
            <a:r>
              <a:rPr lang="en-US" sz="1000" dirty="0" smtClean="0"/>
              <a:t> A, et al. J Pak Med </a:t>
            </a:r>
            <a:r>
              <a:rPr lang="en-US" sz="1000" dirty="0" err="1" smtClean="0"/>
              <a:t>Assoc</a:t>
            </a:r>
            <a:r>
              <a:rPr lang="en-US" sz="1000" dirty="0" smtClean="0"/>
              <a:t> 2006:506-8.</a:t>
            </a:r>
            <a:endParaRPr lang="en-US" sz="1000" dirty="0"/>
          </a:p>
        </p:txBody>
      </p:sp>
    </p:spTree>
    <p:extLst>
      <p:ext uri="{BB962C8B-B14F-4D97-AF65-F5344CB8AC3E}">
        <p14:creationId xmlns:p14="http://schemas.microsoft.com/office/powerpoint/2010/main" val="1243006061"/>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50838" y="685801"/>
            <a:ext cx="8431212" cy="620202"/>
          </a:xfrm>
        </p:spPr>
        <p:txBody>
          <a:bodyPr/>
          <a:lstStyle/>
          <a:p>
            <a:r>
              <a:rPr lang="en-US" dirty="0" smtClean="0"/>
              <a:t>Clinical manifestation </a:t>
            </a:r>
            <a:r>
              <a:rPr lang="en-US" dirty="0" smtClean="0">
                <a:sym typeface="Wingdings"/>
              </a:rPr>
              <a:t> variable</a:t>
            </a:r>
          </a:p>
        </p:txBody>
      </p:sp>
      <p:sp>
        <p:nvSpPr>
          <p:cNvPr id="4" name="TextBox 3"/>
          <p:cNvSpPr txBox="1"/>
          <p:nvPr/>
        </p:nvSpPr>
        <p:spPr>
          <a:xfrm>
            <a:off x="5830698" y="4544172"/>
            <a:ext cx="2929245" cy="400110"/>
          </a:xfrm>
          <a:prstGeom prst="rect">
            <a:avLst/>
          </a:prstGeom>
          <a:noFill/>
        </p:spPr>
        <p:txBody>
          <a:bodyPr wrap="none" rtlCol="0">
            <a:spAutoFit/>
          </a:bodyPr>
          <a:lstStyle/>
          <a:p>
            <a:r>
              <a:rPr lang="en-US" sz="1000" dirty="0" smtClean="0"/>
              <a:t>Bushnell C, et al. Continuum 2014’20(2): 335-51</a:t>
            </a:r>
          </a:p>
          <a:p>
            <a:r>
              <a:rPr lang="en-US" sz="1000" dirty="0" smtClean="0"/>
              <a:t>Mehta BSR, et al. MJAFI 2004;60:299-301.</a:t>
            </a:r>
            <a:endParaRPr lang="en-US" sz="1000" dirty="0"/>
          </a:p>
        </p:txBody>
      </p:sp>
      <p:graphicFrame>
        <p:nvGraphicFramePr>
          <p:cNvPr id="6" name="Table 5"/>
          <p:cNvGraphicFramePr>
            <a:graphicFrameLocks noGrp="1"/>
          </p:cNvGraphicFramePr>
          <p:nvPr>
            <p:extLst>
              <p:ext uri="{D42A27DB-BD31-4B8C-83A1-F6EECF244321}">
                <p14:modId xmlns:p14="http://schemas.microsoft.com/office/powerpoint/2010/main" val="972191591"/>
              </p:ext>
            </p:extLst>
          </p:nvPr>
        </p:nvGraphicFramePr>
        <p:xfrm>
          <a:off x="1380915" y="1380601"/>
          <a:ext cx="6096000" cy="2199640"/>
        </p:xfrm>
        <a:graphic>
          <a:graphicData uri="http://schemas.openxmlformats.org/drawingml/2006/table">
            <a:tbl>
              <a:tblPr firstRow="1" bandRow="1">
                <a:tableStyleId>{16D9F66E-5EB9-4882-86FB-DCBF35E3C3E4}</a:tableStyleId>
              </a:tblPr>
              <a:tblGrid>
                <a:gridCol w="3048000"/>
                <a:gridCol w="3048000"/>
              </a:tblGrid>
              <a:tr h="370840">
                <a:tc>
                  <a:txBody>
                    <a:bodyPr/>
                    <a:lstStyle/>
                    <a:p>
                      <a:r>
                        <a:rPr lang="en-US" dirty="0" smtClean="0"/>
                        <a:t>Isolated intracranial HT</a:t>
                      </a:r>
                    </a:p>
                    <a:p>
                      <a:pPr marL="285750" indent="-285750">
                        <a:buFontTx/>
                        <a:buChar char="-"/>
                      </a:pPr>
                      <a:r>
                        <a:rPr lang="en-US" sz="1600" b="0" dirty="0" smtClean="0"/>
                        <a:t>Headache</a:t>
                      </a:r>
                    </a:p>
                    <a:p>
                      <a:pPr marL="285750" indent="-285750">
                        <a:buFontTx/>
                        <a:buChar char="-"/>
                      </a:pPr>
                      <a:r>
                        <a:rPr lang="en-US" sz="1600" b="0" dirty="0" smtClean="0"/>
                        <a:t>Diplopia</a:t>
                      </a:r>
                    </a:p>
                    <a:p>
                      <a:pPr marL="285750" indent="-285750">
                        <a:buFontTx/>
                        <a:buChar char="-"/>
                      </a:pPr>
                      <a:r>
                        <a:rPr lang="en-US" sz="1600" b="0" dirty="0" smtClean="0"/>
                        <a:t>Visual</a:t>
                      </a:r>
                      <a:r>
                        <a:rPr lang="en-US" sz="1600" b="0" baseline="0" dirty="0" smtClean="0"/>
                        <a:t> impairment </a:t>
                      </a:r>
                    </a:p>
                    <a:p>
                      <a:pPr marL="285750" indent="-285750">
                        <a:buFontTx/>
                        <a:buChar char="-"/>
                      </a:pPr>
                      <a:r>
                        <a:rPr lang="en-US" sz="1600" b="0" baseline="0" dirty="0" smtClean="0"/>
                        <a:t>Decreased of consciousness</a:t>
                      </a:r>
                    </a:p>
                    <a:p>
                      <a:pPr marL="285750" indent="-285750">
                        <a:buFontTx/>
                        <a:buChar char="-"/>
                      </a:pPr>
                      <a:r>
                        <a:rPr lang="en-US" sz="1600" b="0" baseline="0" dirty="0" smtClean="0"/>
                        <a:t>6</a:t>
                      </a:r>
                      <a:r>
                        <a:rPr lang="en-US" sz="1600" b="0" baseline="30000" dirty="0" smtClean="0"/>
                        <a:t>th</a:t>
                      </a:r>
                      <a:r>
                        <a:rPr lang="en-US" sz="1600" b="0" baseline="0" dirty="0" smtClean="0"/>
                        <a:t> nerve palsy</a:t>
                      </a:r>
                      <a:endParaRPr lang="en-US" sz="1600" b="0" dirty="0"/>
                    </a:p>
                  </a:txBody>
                  <a:tcPr/>
                </a:tc>
                <a:tc>
                  <a:txBody>
                    <a:bodyPr/>
                    <a:lstStyle/>
                    <a:p>
                      <a:r>
                        <a:rPr lang="en-US" dirty="0" smtClean="0"/>
                        <a:t>Focal neurologic </a:t>
                      </a:r>
                      <a:r>
                        <a:rPr lang="en-US" dirty="0" err="1" smtClean="0"/>
                        <a:t>defisit</a:t>
                      </a:r>
                      <a:endParaRPr lang="en-US" dirty="0" smtClean="0"/>
                    </a:p>
                    <a:p>
                      <a:pPr marL="285750" indent="-285750">
                        <a:buFontTx/>
                        <a:buChar char="-"/>
                      </a:pPr>
                      <a:r>
                        <a:rPr lang="en-US" sz="1600" b="0" dirty="0" smtClean="0"/>
                        <a:t>Motor weakness</a:t>
                      </a:r>
                    </a:p>
                    <a:p>
                      <a:pPr marL="285750" indent="-285750">
                        <a:buFontTx/>
                        <a:buChar char="-"/>
                      </a:pPr>
                      <a:r>
                        <a:rPr lang="en-US" sz="1600" b="0" dirty="0" smtClean="0"/>
                        <a:t>Sensory deficit</a:t>
                      </a:r>
                    </a:p>
                    <a:p>
                      <a:pPr marL="285750" indent="-285750">
                        <a:buFontTx/>
                        <a:buChar char="-"/>
                      </a:pPr>
                      <a:r>
                        <a:rPr lang="en-US" sz="1600" b="0" dirty="0" smtClean="0"/>
                        <a:t>Aphasia</a:t>
                      </a:r>
                      <a:endParaRPr lang="en-US" sz="1600" b="0" dirty="0"/>
                    </a:p>
                  </a:txBody>
                  <a:tcPr/>
                </a:tc>
              </a:tr>
              <a:tr h="370840">
                <a:tc>
                  <a:txBody>
                    <a:bodyPr/>
                    <a:lstStyle/>
                    <a:p>
                      <a:r>
                        <a:rPr lang="en-US" b="1" dirty="0" smtClean="0"/>
                        <a:t>Encephalopathy</a:t>
                      </a:r>
                      <a:endParaRPr lang="en-US" b="1" dirty="0"/>
                    </a:p>
                  </a:txBody>
                  <a:tcPr/>
                </a:tc>
                <a:tc>
                  <a:txBody>
                    <a:bodyPr/>
                    <a:lstStyle/>
                    <a:p>
                      <a:r>
                        <a:rPr lang="en-US" b="1" dirty="0" smtClean="0"/>
                        <a:t>Seizures</a:t>
                      </a:r>
                      <a:endParaRPr lang="en-US" b="1" dirty="0"/>
                    </a:p>
                  </a:txBody>
                  <a:tcPr/>
                </a:tc>
              </a:tr>
            </a:tbl>
          </a:graphicData>
        </a:graphic>
      </p:graphicFrame>
      <p:pic>
        <p:nvPicPr>
          <p:cNvPr id="7" name="Picture 6"/>
          <p:cNvPicPr>
            <a:picLocks noChangeAspect="1"/>
          </p:cNvPicPr>
          <p:nvPr/>
        </p:nvPicPr>
        <p:blipFill>
          <a:blip r:embed="rId3"/>
          <a:stretch>
            <a:fillRect/>
          </a:stretch>
        </p:blipFill>
        <p:spPr>
          <a:xfrm>
            <a:off x="550447" y="1288111"/>
            <a:ext cx="8037497" cy="2701456"/>
          </a:xfrm>
          <a:prstGeom prst="rect">
            <a:avLst/>
          </a:prstGeom>
        </p:spPr>
      </p:pic>
      <p:sp>
        <p:nvSpPr>
          <p:cNvPr id="8" name="Oval 7"/>
          <p:cNvSpPr/>
          <p:nvPr/>
        </p:nvSpPr>
        <p:spPr>
          <a:xfrm>
            <a:off x="643881" y="1771153"/>
            <a:ext cx="1430846" cy="518823"/>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625995" y="2486770"/>
            <a:ext cx="2969005" cy="500933"/>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3091492"/>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20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heel(1)">
                                      <p:cBhvr>
                                        <p:cTn id="1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3" y="152738"/>
            <a:ext cx="4060339" cy="457200"/>
          </a:xfrm>
        </p:spPr>
        <p:txBody>
          <a:bodyPr/>
          <a:lstStyle/>
          <a:p>
            <a:r>
              <a:rPr lang="en-US" sz="2200" dirty="0" smtClean="0"/>
              <a:t>CVST’s risk factors</a:t>
            </a:r>
            <a:endParaRPr lang="en-US" sz="2200" dirty="0"/>
          </a:p>
        </p:txBody>
      </p:sp>
      <p:pic>
        <p:nvPicPr>
          <p:cNvPr id="4" name="Picture 3"/>
          <p:cNvPicPr>
            <a:picLocks noChangeAspect="1"/>
          </p:cNvPicPr>
          <p:nvPr/>
        </p:nvPicPr>
        <p:blipFill>
          <a:blip r:embed="rId3"/>
          <a:stretch>
            <a:fillRect/>
          </a:stretch>
        </p:blipFill>
        <p:spPr>
          <a:xfrm>
            <a:off x="465926" y="0"/>
            <a:ext cx="1686735" cy="5143500"/>
          </a:xfrm>
          <a:prstGeom prst="rect">
            <a:avLst/>
          </a:prstGeom>
        </p:spPr>
      </p:pic>
      <p:pic>
        <p:nvPicPr>
          <p:cNvPr id="5" name="Picture 4"/>
          <p:cNvPicPr>
            <a:picLocks noChangeAspect="1"/>
          </p:cNvPicPr>
          <p:nvPr/>
        </p:nvPicPr>
        <p:blipFill>
          <a:blip r:embed="rId4"/>
          <a:stretch>
            <a:fillRect/>
          </a:stretch>
        </p:blipFill>
        <p:spPr>
          <a:xfrm>
            <a:off x="1852834" y="393700"/>
            <a:ext cx="4114800" cy="4343400"/>
          </a:xfrm>
          <a:prstGeom prst="rect">
            <a:avLst/>
          </a:prstGeom>
        </p:spPr>
      </p:pic>
      <p:pic>
        <p:nvPicPr>
          <p:cNvPr id="6" name="Picture 5"/>
          <p:cNvPicPr>
            <a:picLocks noChangeAspect="1"/>
          </p:cNvPicPr>
          <p:nvPr/>
        </p:nvPicPr>
        <p:blipFill>
          <a:blip r:embed="rId5"/>
          <a:stretch>
            <a:fillRect/>
          </a:stretch>
        </p:blipFill>
        <p:spPr>
          <a:xfrm>
            <a:off x="3999320" y="830691"/>
            <a:ext cx="3314700" cy="3505200"/>
          </a:xfrm>
          <a:prstGeom prst="rect">
            <a:avLst/>
          </a:prstGeom>
        </p:spPr>
      </p:pic>
      <p:pic>
        <p:nvPicPr>
          <p:cNvPr id="7" name="Picture 6"/>
          <p:cNvPicPr>
            <a:picLocks noChangeAspect="1"/>
          </p:cNvPicPr>
          <p:nvPr/>
        </p:nvPicPr>
        <p:blipFill>
          <a:blip r:embed="rId6"/>
          <a:stretch>
            <a:fillRect/>
          </a:stretch>
        </p:blipFill>
        <p:spPr>
          <a:xfrm>
            <a:off x="5068325" y="218219"/>
            <a:ext cx="3644900" cy="4635500"/>
          </a:xfrm>
          <a:prstGeom prst="rect">
            <a:avLst/>
          </a:prstGeom>
        </p:spPr>
      </p:pic>
      <p:sp>
        <p:nvSpPr>
          <p:cNvPr id="8" name="TextBox 7"/>
          <p:cNvSpPr txBox="1"/>
          <p:nvPr/>
        </p:nvSpPr>
        <p:spPr>
          <a:xfrm>
            <a:off x="6063210" y="4897279"/>
            <a:ext cx="2691550" cy="246221"/>
          </a:xfrm>
          <a:prstGeom prst="rect">
            <a:avLst/>
          </a:prstGeom>
          <a:noFill/>
        </p:spPr>
        <p:txBody>
          <a:bodyPr wrap="none" rtlCol="0">
            <a:spAutoFit/>
          </a:bodyPr>
          <a:lstStyle/>
          <a:p>
            <a:r>
              <a:rPr lang="en-US" sz="1000" dirty="0" err="1" smtClean="0"/>
              <a:t>Yadollahikhales</a:t>
            </a:r>
            <a:r>
              <a:rPr lang="en-US" sz="1000" dirty="0" smtClean="0"/>
              <a:t> G, et al. GMJ 2016;5: 48-61</a:t>
            </a:r>
            <a:endParaRPr lang="en-US" sz="1000" dirty="0"/>
          </a:p>
        </p:txBody>
      </p:sp>
    </p:spTree>
    <p:extLst>
      <p:ext uri="{BB962C8B-B14F-4D97-AF65-F5344CB8AC3E}">
        <p14:creationId xmlns:p14="http://schemas.microsoft.com/office/powerpoint/2010/main" val="3366642869"/>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939" y="152738"/>
            <a:ext cx="2897777" cy="457200"/>
          </a:xfrm>
        </p:spPr>
        <p:txBody>
          <a:bodyPr/>
          <a:lstStyle/>
          <a:p>
            <a:r>
              <a:rPr lang="en-US" sz="2200" dirty="0" smtClean="0"/>
              <a:t>Oral contraceptives</a:t>
            </a:r>
            <a:endParaRPr lang="en-US" sz="2200" dirty="0"/>
          </a:p>
        </p:txBody>
      </p:sp>
      <p:sp>
        <p:nvSpPr>
          <p:cNvPr id="3" name="Content Placeholder 2"/>
          <p:cNvSpPr>
            <a:spLocks noGrp="1"/>
          </p:cNvSpPr>
          <p:nvPr>
            <p:ph idx="1"/>
          </p:nvPr>
        </p:nvSpPr>
        <p:spPr/>
        <p:txBody>
          <a:bodyPr/>
          <a:lstStyle/>
          <a:p>
            <a:pPr marL="0" indent="0">
              <a:buNone/>
            </a:pPr>
            <a:r>
              <a:rPr lang="en-US" sz="2200" dirty="0" err="1" smtClean="0"/>
              <a:t>Martinelli</a:t>
            </a:r>
            <a:r>
              <a:rPr lang="en-US" sz="2200" dirty="0" smtClean="0"/>
              <a:t>, et al</a:t>
            </a:r>
          </a:p>
          <a:p>
            <a:r>
              <a:rPr lang="en-US" dirty="0" smtClean="0"/>
              <a:t>Using oral contraceptives pill (OCP) </a:t>
            </a:r>
            <a:r>
              <a:rPr lang="en-US" dirty="0" smtClean="0">
                <a:sym typeface="Wingdings"/>
              </a:rPr>
              <a:t> 22,1 fold increased odds of CVT (95% CI 5,9-84,2)</a:t>
            </a:r>
          </a:p>
          <a:p>
            <a:pPr marL="0" indent="0">
              <a:buNone/>
            </a:pPr>
            <a:r>
              <a:rPr lang="en-US" sz="2200" dirty="0" smtClean="0">
                <a:sym typeface="Wingdings"/>
              </a:rPr>
              <a:t>De </a:t>
            </a:r>
            <a:r>
              <a:rPr lang="en-US" sz="2200" dirty="0" err="1" smtClean="0">
                <a:sym typeface="Wingdings"/>
              </a:rPr>
              <a:t>Bruijn</a:t>
            </a:r>
            <a:r>
              <a:rPr lang="en-US" sz="2200" dirty="0" smtClean="0">
                <a:sym typeface="Wingdings"/>
              </a:rPr>
              <a:t>, et al</a:t>
            </a:r>
          </a:p>
          <a:p>
            <a:r>
              <a:rPr lang="en-US" dirty="0" smtClean="0">
                <a:sym typeface="Wingdings"/>
              </a:rPr>
              <a:t>85% of CVT </a:t>
            </a:r>
            <a:r>
              <a:rPr lang="en-US" dirty="0" err="1" smtClean="0">
                <a:sym typeface="Wingdings"/>
              </a:rPr>
              <a:t>pts</a:t>
            </a:r>
            <a:r>
              <a:rPr lang="en-US" dirty="0" smtClean="0">
                <a:sym typeface="Wingdings"/>
              </a:rPr>
              <a:t> using OCP  adjusted OR of 13 (95% CI 5-37)</a:t>
            </a:r>
          </a:p>
          <a:p>
            <a:pPr marL="0" indent="0">
              <a:buNone/>
            </a:pPr>
            <a:r>
              <a:rPr lang="en-US" sz="2200" dirty="0" err="1" smtClean="0">
                <a:sym typeface="Wingdings"/>
              </a:rPr>
              <a:t>Metaanalysis</a:t>
            </a:r>
            <a:r>
              <a:rPr lang="en-US" sz="2200" dirty="0" smtClean="0">
                <a:sym typeface="Wingdings"/>
              </a:rPr>
              <a:t> 16 studies</a:t>
            </a:r>
          </a:p>
          <a:p>
            <a:r>
              <a:rPr lang="en-US" dirty="0" err="1" smtClean="0">
                <a:sym typeface="Wingdings"/>
              </a:rPr>
              <a:t>Pts</a:t>
            </a:r>
            <a:r>
              <a:rPr lang="en-US" dirty="0" smtClean="0">
                <a:sym typeface="Wingdings"/>
              </a:rPr>
              <a:t> using OCP </a:t>
            </a:r>
            <a:r>
              <a:rPr lang="en-US" dirty="0" smtClean="0">
                <a:latin typeface="Wingdings"/>
                <a:ea typeface="Wingdings"/>
                <a:cs typeface="Wingdings"/>
                <a:sym typeface="Wingdings"/>
              </a:rPr>
              <a:t></a:t>
            </a:r>
            <a:r>
              <a:rPr lang="en-US" dirty="0">
                <a:sym typeface="Wingdings"/>
              </a:rPr>
              <a:t> </a:t>
            </a:r>
            <a:r>
              <a:rPr lang="en-US" dirty="0" smtClean="0">
                <a:sym typeface="Wingdings"/>
              </a:rPr>
              <a:t>risk CVT (OR 15,9; 95% CI 6,98-36,2)</a:t>
            </a:r>
            <a:endParaRPr lang="en-US" dirty="0"/>
          </a:p>
        </p:txBody>
      </p:sp>
      <p:sp>
        <p:nvSpPr>
          <p:cNvPr id="4" name="TextBox 3"/>
          <p:cNvSpPr txBox="1"/>
          <p:nvPr/>
        </p:nvSpPr>
        <p:spPr>
          <a:xfrm>
            <a:off x="2110498" y="4579951"/>
            <a:ext cx="6814404" cy="400110"/>
          </a:xfrm>
          <a:prstGeom prst="rect">
            <a:avLst/>
          </a:prstGeom>
          <a:noFill/>
        </p:spPr>
        <p:txBody>
          <a:bodyPr wrap="square" rtlCol="0">
            <a:spAutoFit/>
          </a:bodyPr>
          <a:lstStyle/>
          <a:p>
            <a:r>
              <a:rPr lang="en-US" sz="1000" dirty="0" err="1" smtClean="0"/>
              <a:t>Martinelli</a:t>
            </a:r>
            <a:r>
              <a:rPr lang="en-US" sz="1000" dirty="0" smtClean="0"/>
              <a:t> </a:t>
            </a:r>
            <a:r>
              <a:rPr lang="en-US" sz="1000" dirty="0" err="1" smtClean="0"/>
              <a:t>I,et</a:t>
            </a:r>
            <a:r>
              <a:rPr lang="en-US" sz="1000" dirty="0" smtClean="0"/>
              <a:t> al. N </a:t>
            </a:r>
            <a:r>
              <a:rPr lang="en-US" sz="1000" dirty="0" err="1" smtClean="0"/>
              <a:t>Eng</a:t>
            </a:r>
            <a:r>
              <a:rPr lang="en-US" sz="1000" dirty="0" smtClean="0"/>
              <a:t> J Med 1998;338:1793-7		</a:t>
            </a:r>
            <a:r>
              <a:rPr lang="en-US" sz="1000" dirty="0" err="1" smtClean="0"/>
              <a:t>Gillum</a:t>
            </a:r>
            <a:r>
              <a:rPr lang="en-US" sz="1000" dirty="0" smtClean="0"/>
              <a:t> LA, et al. JAMA 2000;284:72-8</a:t>
            </a:r>
          </a:p>
          <a:p>
            <a:r>
              <a:rPr lang="en-US" sz="1000" dirty="0" smtClean="0"/>
              <a:t>De </a:t>
            </a:r>
            <a:r>
              <a:rPr lang="en-US" sz="1000" dirty="0" err="1" smtClean="0"/>
              <a:t>Bruijn</a:t>
            </a:r>
            <a:r>
              <a:rPr lang="en-US" sz="1000" dirty="0" smtClean="0"/>
              <a:t>, et al. BMJ 1998’316:589-92</a:t>
            </a:r>
            <a:endParaRPr lang="en-US" sz="1000" dirty="0"/>
          </a:p>
        </p:txBody>
      </p:sp>
    </p:spTree>
    <p:extLst>
      <p:ext uri="{BB962C8B-B14F-4D97-AF65-F5344CB8AC3E}">
        <p14:creationId xmlns:p14="http://schemas.microsoft.com/office/powerpoint/2010/main" val="415020550"/>
      </p:ext>
    </p:extLst>
  </p:cSld>
  <p:clrMapOvr>
    <a:masterClrMapping/>
  </p:clrMapOvr>
  <p:transition spd="med">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65672" y="4687294"/>
            <a:ext cx="3454040" cy="246221"/>
          </a:xfrm>
          <a:prstGeom prst="rect">
            <a:avLst/>
          </a:prstGeom>
          <a:noFill/>
        </p:spPr>
        <p:txBody>
          <a:bodyPr wrap="none" rtlCol="0">
            <a:spAutoFit/>
          </a:bodyPr>
          <a:lstStyle/>
          <a:p>
            <a:r>
              <a:rPr lang="en-US" sz="1000" dirty="0" err="1" smtClean="0"/>
              <a:t>Amoozegar</a:t>
            </a:r>
            <a:r>
              <a:rPr lang="en-US" sz="1000" dirty="0" smtClean="0"/>
              <a:t> F, et al. Frontiers in Neurology 2015;6(7):1-11 </a:t>
            </a:r>
            <a:endParaRPr lang="en-US" sz="1000" dirty="0"/>
          </a:p>
        </p:txBody>
      </p:sp>
      <p:pic>
        <p:nvPicPr>
          <p:cNvPr id="5" name="Picture 4"/>
          <p:cNvPicPr>
            <a:picLocks noChangeAspect="1"/>
          </p:cNvPicPr>
          <p:nvPr/>
        </p:nvPicPr>
        <p:blipFill>
          <a:blip r:embed="rId3"/>
          <a:stretch>
            <a:fillRect/>
          </a:stretch>
        </p:blipFill>
        <p:spPr>
          <a:xfrm>
            <a:off x="1064471" y="200881"/>
            <a:ext cx="7086600" cy="685800"/>
          </a:xfrm>
          <a:prstGeom prst="rect">
            <a:avLst/>
          </a:prstGeom>
        </p:spPr>
      </p:pic>
      <p:pic>
        <p:nvPicPr>
          <p:cNvPr id="6" name="Picture 5"/>
          <p:cNvPicPr>
            <a:picLocks noChangeAspect="1"/>
          </p:cNvPicPr>
          <p:nvPr/>
        </p:nvPicPr>
        <p:blipFill>
          <a:blip r:embed="rId4"/>
          <a:stretch>
            <a:fillRect/>
          </a:stretch>
        </p:blipFill>
        <p:spPr>
          <a:xfrm>
            <a:off x="2255415" y="1136595"/>
            <a:ext cx="4584700" cy="3263900"/>
          </a:xfrm>
          <a:prstGeom prst="rect">
            <a:avLst/>
          </a:prstGeom>
        </p:spPr>
      </p:pic>
    </p:spTree>
    <p:extLst>
      <p:ext uri="{BB962C8B-B14F-4D97-AF65-F5344CB8AC3E}">
        <p14:creationId xmlns:p14="http://schemas.microsoft.com/office/powerpoint/2010/main" val="311010378"/>
      </p:ext>
    </p:extLst>
  </p:cSld>
  <p:clrMapOvr>
    <a:masterClrMapping/>
  </p:clrMapOvr>
  <p:transition spd="med">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pic>
        <p:nvPicPr>
          <p:cNvPr id="4" name="Content Placeholder 3"/>
          <p:cNvPicPr>
            <a:picLocks noGrp="1" noChangeAspect="1"/>
          </p:cNvPicPr>
          <p:nvPr>
            <p:ph idx="1"/>
          </p:nvPr>
        </p:nvPicPr>
        <p:blipFill rotWithShape="1">
          <a:blip r:embed="rId3"/>
          <a:srcRect t="-1341" b="-166"/>
          <a:stretch/>
        </p:blipFill>
        <p:spPr>
          <a:xfrm>
            <a:off x="1359304" y="-72932"/>
            <a:ext cx="6319651" cy="5216433"/>
          </a:xfrm>
        </p:spPr>
      </p:pic>
    </p:spTree>
    <p:extLst>
      <p:ext uri="{BB962C8B-B14F-4D97-AF65-F5344CB8AC3E}">
        <p14:creationId xmlns:p14="http://schemas.microsoft.com/office/powerpoint/2010/main" val="1685245944"/>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available anticoagulant</a:t>
            </a:r>
            <a:endParaRPr lang="en-US" dirty="0"/>
          </a:p>
        </p:txBody>
      </p:sp>
      <p:sp>
        <p:nvSpPr>
          <p:cNvPr id="3" name="Content Placeholder 2"/>
          <p:cNvSpPr>
            <a:spLocks noGrp="1"/>
          </p:cNvSpPr>
          <p:nvPr>
            <p:ph idx="1"/>
          </p:nvPr>
        </p:nvSpPr>
        <p:spPr/>
        <p:txBody>
          <a:bodyPr/>
          <a:lstStyle/>
          <a:p>
            <a:endParaRPr lang="en-US"/>
          </a:p>
        </p:txBody>
      </p:sp>
      <p:pic>
        <p:nvPicPr>
          <p:cNvPr id="4" name="Content Placeholder 3" descr="Screen Shot 2015-04-10 at 4.12.33 AM.png"/>
          <p:cNvPicPr>
            <a:picLocks noChangeAspect="1"/>
          </p:cNvPicPr>
          <p:nvPr/>
        </p:nvPicPr>
        <p:blipFill rotWithShape="1">
          <a:blip r:embed="rId2">
            <a:extLst>
              <a:ext uri="{28A0092B-C50C-407E-A947-70E740481C1C}">
                <a14:useLocalDpi xmlns:a14="http://schemas.microsoft.com/office/drawing/2010/main" val="0"/>
              </a:ext>
            </a:extLst>
          </a:blip>
          <a:srcRect l="1577" r="-2123" b="8187"/>
          <a:stretch/>
        </p:blipFill>
        <p:spPr bwMode="auto">
          <a:xfrm>
            <a:off x="697538" y="698495"/>
            <a:ext cx="7892601" cy="4131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9875725"/>
      </p:ext>
    </p:extLst>
  </p:cSld>
  <p:clrMapOvr>
    <a:masterClrMapping/>
  </p:clrMapOvr>
  <p:transition spd="med">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Warfarin</a:t>
            </a:r>
            <a:endParaRPr lang="en-US" dirty="0"/>
          </a:p>
        </p:txBody>
      </p:sp>
      <p:sp>
        <p:nvSpPr>
          <p:cNvPr id="3" name="Content Placeholder 2"/>
          <p:cNvSpPr>
            <a:spLocks noGrp="1"/>
          </p:cNvSpPr>
          <p:nvPr>
            <p:ph idx="1"/>
          </p:nvPr>
        </p:nvSpPr>
        <p:spPr>
          <a:xfrm>
            <a:off x="350838" y="966082"/>
            <a:ext cx="8431212" cy="3491617"/>
          </a:xfrm>
        </p:spPr>
        <p:txBody>
          <a:bodyPr/>
          <a:lstStyle/>
          <a:p>
            <a:r>
              <a:rPr lang="en-US" dirty="0" smtClean="0"/>
              <a:t>VKA </a:t>
            </a:r>
            <a:r>
              <a:rPr lang="en-US" dirty="0" smtClean="0">
                <a:sym typeface="Wingdings"/>
              </a:rPr>
              <a:t> main therapeutic agent used to prevent thromboembolism</a:t>
            </a:r>
          </a:p>
          <a:p>
            <a:r>
              <a:rPr lang="en-US" dirty="0" smtClean="0">
                <a:sym typeface="Wingdings"/>
              </a:rPr>
              <a:t>Narrow therapeutic window</a:t>
            </a:r>
          </a:p>
          <a:p>
            <a:r>
              <a:rPr lang="en-US" dirty="0" smtClean="0">
                <a:sym typeface="Wingdings"/>
              </a:rPr>
              <a:t>Interaction with numerous drugs and dietary</a:t>
            </a:r>
          </a:p>
          <a:p>
            <a:r>
              <a:rPr lang="en-US" dirty="0" smtClean="0">
                <a:sym typeface="Wingdings"/>
              </a:rPr>
              <a:t>Maintaining therapeutic range  challenging</a:t>
            </a:r>
            <a:endParaRPr lang="en-US" dirty="0"/>
          </a:p>
        </p:txBody>
      </p:sp>
    </p:spTree>
    <p:extLst>
      <p:ext uri="{BB962C8B-B14F-4D97-AF65-F5344CB8AC3E}">
        <p14:creationId xmlns:p14="http://schemas.microsoft.com/office/powerpoint/2010/main" val="3381811047"/>
      </p:ext>
    </p:extLst>
  </p:cSld>
  <p:clrMapOvr>
    <a:masterClrMapping/>
  </p:clrMapOvr>
  <p:transition spd="med">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and limitations of VKA</a:t>
            </a:r>
            <a:endParaRPr lang="en-US" dirty="0"/>
          </a:p>
        </p:txBody>
      </p:sp>
      <p:pic>
        <p:nvPicPr>
          <p:cNvPr id="4" name="Content Placeholder 3" descr="Screen Shot 2015-04-10 at 4.18.10 AM.png"/>
          <p:cNvPicPr>
            <a:picLocks noGrp="1" noChangeAspect="1"/>
          </p:cNvPicPr>
          <p:nvPr>
            <p:ph idx="1"/>
          </p:nvPr>
        </p:nvPicPr>
        <p:blipFill rotWithShape="1">
          <a:blip r:embed="rId3">
            <a:extLst>
              <a:ext uri="{28A0092B-C50C-407E-A947-70E740481C1C}">
                <a14:useLocalDpi xmlns:a14="http://schemas.microsoft.com/office/drawing/2010/main" val="0"/>
              </a:ext>
            </a:extLst>
          </a:blip>
          <a:srcRect t="-1111" b="-1925"/>
          <a:stretch/>
        </p:blipFill>
        <p:spPr>
          <a:xfrm>
            <a:off x="1591816" y="861405"/>
            <a:ext cx="5766957" cy="3713780"/>
          </a:xfrm>
        </p:spPr>
      </p:pic>
    </p:spTree>
    <p:extLst>
      <p:ext uri="{BB962C8B-B14F-4D97-AF65-F5344CB8AC3E}">
        <p14:creationId xmlns:p14="http://schemas.microsoft.com/office/powerpoint/2010/main" val="1256529080"/>
      </p:ext>
    </p:extLst>
  </p:cSld>
  <p:clrMapOvr>
    <a:masterClrMapping/>
  </p:clrMapOvr>
  <p:transition spd="med">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Pharmacological of NOACs</a:t>
            </a:r>
            <a:endParaRPr lang="en-US" dirty="0"/>
          </a:p>
        </p:txBody>
      </p:sp>
      <p:pic>
        <p:nvPicPr>
          <p:cNvPr id="4" name="Picture 3"/>
          <p:cNvPicPr/>
          <p:nvPr/>
        </p:nvPicPr>
        <p:blipFill rotWithShape="1">
          <a:blip r:embed="rId2"/>
          <a:srcRect l="2914" t="22371" r="2614" b="18183"/>
          <a:stretch/>
        </p:blipFill>
        <p:spPr>
          <a:xfrm>
            <a:off x="679652" y="762263"/>
            <a:ext cx="7834201" cy="3522497"/>
          </a:xfrm>
          <a:prstGeom prst="rect">
            <a:avLst/>
          </a:prstGeom>
        </p:spPr>
      </p:pic>
      <p:pic>
        <p:nvPicPr>
          <p:cNvPr id="6" name="Picture 5"/>
          <p:cNvPicPr/>
          <p:nvPr/>
        </p:nvPicPr>
        <p:blipFill rotWithShape="1">
          <a:blip r:embed="rId2"/>
          <a:srcRect t="94619" r="46507"/>
          <a:stretch/>
        </p:blipFill>
        <p:spPr>
          <a:xfrm>
            <a:off x="4076328" y="4511216"/>
            <a:ext cx="4891432" cy="368980"/>
          </a:xfrm>
          <a:prstGeom prst="rect">
            <a:avLst/>
          </a:prstGeom>
        </p:spPr>
      </p:pic>
    </p:spTree>
    <p:extLst>
      <p:ext uri="{BB962C8B-B14F-4D97-AF65-F5344CB8AC3E}">
        <p14:creationId xmlns:p14="http://schemas.microsoft.com/office/powerpoint/2010/main" val="2824135656"/>
      </p:ext>
    </p:extLst>
  </p:cSld>
  <p:clrMapOvr>
    <a:masterClrMapping/>
  </p:clrMapOvr>
  <p:transition spd="med">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NOACs advantages</a:t>
            </a:r>
            <a:endParaRPr lang="en-US" dirty="0"/>
          </a:p>
        </p:txBody>
      </p:sp>
      <p:sp>
        <p:nvSpPr>
          <p:cNvPr id="3" name="Content Placeholder 2"/>
          <p:cNvSpPr>
            <a:spLocks noGrp="1"/>
          </p:cNvSpPr>
          <p:nvPr>
            <p:ph idx="1"/>
          </p:nvPr>
        </p:nvSpPr>
        <p:spPr>
          <a:xfrm>
            <a:off x="350838" y="948192"/>
            <a:ext cx="8431212" cy="3509507"/>
          </a:xfrm>
        </p:spPr>
        <p:txBody>
          <a:bodyPr/>
          <a:lstStyle/>
          <a:p>
            <a:r>
              <a:rPr lang="en-US" dirty="0" smtClean="0"/>
              <a:t>Rapid onset / offset of action</a:t>
            </a:r>
          </a:p>
          <a:p>
            <a:r>
              <a:rPr lang="en-US" dirty="0" smtClean="0"/>
              <a:t>Few drug interactions</a:t>
            </a:r>
          </a:p>
          <a:p>
            <a:r>
              <a:rPr lang="en-US" dirty="0" smtClean="0"/>
              <a:t>Predictable pharmacokinetics</a:t>
            </a:r>
          </a:p>
          <a:p>
            <a:r>
              <a:rPr lang="en-US" dirty="0" smtClean="0"/>
              <a:t>Eliminating requirement for regular coagulation monitoring</a:t>
            </a:r>
            <a:endParaRPr lang="en-US" dirty="0"/>
          </a:p>
        </p:txBody>
      </p:sp>
      <p:sp>
        <p:nvSpPr>
          <p:cNvPr id="4" name="TextBox 3"/>
          <p:cNvSpPr txBox="1"/>
          <p:nvPr/>
        </p:nvSpPr>
        <p:spPr>
          <a:xfrm>
            <a:off x="5383558" y="4651513"/>
            <a:ext cx="3559229" cy="246221"/>
          </a:xfrm>
          <a:prstGeom prst="rect">
            <a:avLst/>
          </a:prstGeom>
          <a:noFill/>
        </p:spPr>
        <p:txBody>
          <a:bodyPr wrap="square" rtlCol="0">
            <a:spAutoFit/>
          </a:bodyPr>
          <a:lstStyle/>
          <a:p>
            <a:r>
              <a:rPr lang="en-US" sz="1000" dirty="0" smtClean="0"/>
              <a:t>Bauer KA. Hematology 2013: 464-70</a:t>
            </a:r>
            <a:endParaRPr lang="en-US" sz="1000" dirty="0"/>
          </a:p>
        </p:txBody>
      </p:sp>
    </p:spTree>
    <p:extLst>
      <p:ext uri="{BB962C8B-B14F-4D97-AF65-F5344CB8AC3E}">
        <p14:creationId xmlns:p14="http://schemas.microsoft.com/office/powerpoint/2010/main" val="3275050667"/>
      </p:ext>
    </p:extLst>
  </p:cSld>
  <p:clrMapOvr>
    <a:masterClrMapping/>
  </p:clrMapOvr>
  <p:transition spd="med">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5821" y="474766"/>
            <a:ext cx="7710604" cy="457200"/>
          </a:xfrm>
        </p:spPr>
        <p:txBody>
          <a:bodyPr/>
          <a:lstStyle/>
          <a:p>
            <a:r>
              <a:rPr lang="en-US" sz="2600" dirty="0" smtClean="0"/>
              <a:t>Recommended doses of NOACs for approved indications in US </a:t>
            </a:r>
            <a:endParaRPr lang="en-US" sz="2600" dirty="0"/>
          </a:p>
        </p:txBody>
      </p:sp>
      <p:pic>
        <p:nvPicPr>
          <p:cNvPr id="4" name="Picture 3"/>
          <p:cNvPicPr>
            <a:picLocks noChangeAspect="1"/>
          </p:cNvPicPr>
          <p:nvPr/>
        </p:nvPicPr>
        <p:blipFill>
          <a:blip r:embed="rId2"/>
          <a:stretch>
            <a:fillRect/>
          </a:stretch>
        </p:blipFill>
        <p:spPr>
          <a:xfrm>
            <a:off x="0" y="1727200"/>
            <a:ext cx="9144000" cy="1686535"/>
          </a:xfrm>
          <a:prstGeom prst="rect">
            <a:avLst/>
          </a:prstGeom>
        </p:spPr>
      </p:pic>
      <p:sp>
        <p:nvSpPr>
          <p:cNvPr id="5" name="Oval 4"/>
          <p:cNvSpPr/>
          <p:nvPr/>
        </p:nvSpPr>
        <p:spPr>
          <a:xfrm>
            <a:off x="-125199" y="2647784"/>
            <a:ext cx="2825921" cy="518823"/>
          </a:xfrm>
          <a:prstGeom prst="ellipse">
            <a:avLst/>
          </a:prstGeom>
          <a:noFill/>
          <a:ln w="28575" cap="flat" cmpd="sng">
            <a:solidFill>
              <a:srgbClr val="FF0000"/>
            </a:solidFill>
            <a:beve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5383558" y="4651513"/>
            <a:ext cx="3559229" cy="246221"/>
          </a:xfrm>
          <a:prstGeom prst="rect">
            <a:avLst/>
          </a:prstGeom>
          <a:noFill/>
        </p:spPr>
        <p:txBody>
          <a:bodyPr wrap="square" rtlCol="0">
            <a:spAutoFit/>
          </a:bodyPr>
          <a:lstStyle/>
          <a:p>
            <a:r>
              <a:rPr lang="en-US" sz="1000" dirty="0" smtClean="0"/>
              <a:t>Bauer KA. Hematology 2013: 464-70</a:t>
            </a:r>
            <a:endParaRPr lang="en-US" sz="1000" dirty="0"/>
          </a:p>
        </p:txBody>
      </p:sp>
      <p:sp>
        <p:nvSpPr>
          <p:cNvPr id="8" name="Rounded Rectangle 7"/>
          <p:cNvSpPr/>
          <p:nvPr/>
        </p:nvSpPr>
        <p:spPr>
          <a:xfrm>
            <a:off x="4274652" y="1681701"/>
            <a:ext cx="3129976" cy="2075291"/>
          </a:xfrm>
          <a:prstGeom prst="roundRect">
            <a:avLst/>
          </a:prstGeom>
          <a:solidFill>
            <a:srgbClr val="FBE954"/>
          </a:solidFill>
          <a:ln w="76200" cmpd="sng">
            <a:solidFill>
              <a:srgbClr val="FF0000"/>
            </a:solidFill>
          </a:ln>
          <a:effectLst>
            <a:glow rad="101600">
              <a:schemeClr val="accent1">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40000"/>
              </a:lnSpc>
            </a:pPr>
            <a:r>
              <a:rPr lang="en-US" sz="2200" dirty="0" smtClean="0">
                <a:solidFill>
                  <a:schemeClr val="bg2"/>
                </a:solidFill>
                <a:latin typeface="American Typewriter"/>
                <a:cs typeface="American Typewriter"/>
              </a:rPr>
              <a:t>Initial treatment : 15 mg BID for 3 </a:t>
            </a:r>
            <a:r>
              <a:rPr lang="en-US" sz="2200" dirty="0" err="1" smtClean="0">
                <a:solidFill>
                  <a:schemeClr val="bg2"/>
                </a:solidFill>
                <a:latin typeface="American Typewriter"/>
                <a:cs typeface="American Typewriter"/>
              </a:rPr>
              <a:t>wk</a:t>
            </a:r>
            <a:r>
              <a:rPr lang="en-US" sz="2200" dirty="0" smtClean="0">
                <a:solidFill>
                  <a:schemeClr val="bg2"/>
                </a:solidFill>
                <a:latin typeface="American Typewriter"/>
                <a:cs typeface="American Typewriter"/>
              </a:rPr>
              <a:t>,</a:t>
            </a:r>
          </a:p>
          <a:p>
            <a:pPr algn="ctr">
              <a:lnSpc>
                <a:spcPct val="140000"/>
              </a:lnSpc>
            </a:pPr>
            <a:r>
              <a:rPr lang="en-US" sz="2200" dirty="0">
                <a:solidFill>
                  <a:schemeClr val="bg2"/>
                </a:solidFill>
                <a:latin typeface="American Typewriter"/>
                <a:cs typeface="American Typewriter"/>
              </a:rPr>
              <a:t>t</a:t>
            </a:r>
            <a:r>
              <a:rPr lang="en-US" sz="2200" dirty="0" smtClean="0">
                <a:solidFill>
                  <a:schemeClr val="bg2"/>
                </a:solidFill>
                <a:latin typeface="American Typewriter"/>
                <a:cs typeface="American Typewriter"/>
              </a:rPr>
              <a:t>hen 20 mg OD to complete</a:t>
            </a:r>
            <a:endParaRPr lang="en-US" sz="2200" dirty="0">
              <a:solidFill>
                <a:schemeClr val="bg2"/>
              </a:solidFill>
              <a:latin typeface="American Typewriter"/>
              <a:cs typeface="American Typewriter"/>
            </a:endParaRPr>
          </a:p>
        </p:txBody>
      </p:sp>
    </p:spTree>
    <p:extLst>
      <p:ext uri="{BB962C8B-B14F-4D97-AF65-F5344CB8AC3E}">
        <p14:creationId xmlns:p14="http://schemas.microsoft.com/office/powerpoint/2010/main" val="4169558613"/>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Rivaroxaban</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t>Direct, </a:t>
            </a:r>
            <a:r>
              <a:rPr lang="en-US" sz="2200" dirty="0" err="1" smtClean="0"/>
              <a:t>spesific</a:t>
            </a:r>
            <a:r>
              <a:rPr lang="en-US" sz="2200" dirty="0" smtClean="0"/>
              <a:t>, competitive factor </a:t>
            </a:r>
            <a:r>
              <a:rPr lang="en-US" sz="2200" dirty="0" err="1" smtClean="0"/>
              <a:t>Xa</a:t>
            </a:r>
            <a:r>
              <a:rPr lang="en-US" sz="2200" dirty="0" smtClean="0"/>
              <a:t> inhibitor</a:t>
            </a:r>
          </a:p>
          <a:p>
            <a:pPr>
              <a:lnSpc>
                <a:spcPct val="130000"/>
              </a:lnSpc>
            </a:pPr>
            <a:r>
              <a:rPr lang="en-US" sz="2200" dirty="0" smtClean="0"/>
              <a:t>High oral bioavailability</a:t>
            </a:r>
          </a:p>
          <a:p>
            <a:pPr>
              <a:lnSpc>
                <a:spcPct val="130000"/>
              </a:lnSpc>
            </a:pPr>
            <a:r>
              <a:rPr lang="en-US" sz="2200" dirty="0" smtClean="0"/>
              <a:t>Rapid onset of action</a:t>
            </a:r>
          </a:p>
          <a:p>
            <a:pPr>
              <a:lnSpc>
                <a:spcPct val="130000"/>
              </a:lnSpc>
            </a:pPr>
            <a:r>
              <a:rPr lang="en-US" sz="2200" dirty="0" smtClean="0"/>
              <a:t>Dual mode of elimination</a:t>
            </a:r>
          </a:p>
          <a:p>
            <a:pPr lvl="1">
              <a:lnSpc>
                <a:spcPct val="130000"/>
              </a:lnSpc>
            </a:pPr>
            <a:r>
              <a:rPr lang="en-US" sz="1800" dirty="0" smtClean="0"/>
              <a:t>1/3 excreted by the kidneys</a:t>
            </a:r>
          </a:p>
          <a:p>
            <a:pPr lvl="1">
              <a:lnSpc>
                <a:spcPct val="130000"/>
              </a:lnSpc>
            </a:pPr>
            <a:r>
              <a:rPr lang="en-US" sz="1800" dirty="0" smtClean="0"/>
              <a:t>2/3 metabolized by liver </a:t>
            </a:r>
            <a:r>
              <a:rPr lang="en-US" sz="1800" dirty="0" smtClean="0">
                <a:sym typeface="Wingdings"/>
              </a:rPr>
              <a:t> half excreted </a:t>
            </a:r>
            <a:r>
              <a:rPr lang="en-US" sz="1800" dirty="0" err="1" smtClean="0">
                <a:sym typeface="Wingdings"/>
              </a:rPr>
              <a:t>renally,half</a:t>
            </a:r>
            <a:r>
              <a:rPr lang="en-US" sz="1800" dirty="0" smtClean="0">
                <a:sym typeface="Wingdings"/>
              </a:rPr>
              <a:t> by fecal route</a:t>
            </a:r>
            <a:endParaRPr lang="en-US" sz="1800" dirty="0" smtClean="0"/>
          </a:p>
          <a:p>
            <a:pPr>
              <a:lnSpc>
                <a:spcPct val="130000"/>
              </a:lnSpc>
            </a:pPr>
            <a:r>
              <a:rPr lang="en-US" sz="2200" dirty="0" smtClean="0"/>
              <a:t>No dietary restrictions</a:t>
            </a:r>
            <a:endParaRPr lang="en-US" sz="2200" dirty="0"/>
          </a:p>
        </p:txBody>
      </p:sp>
    </p:spTree>
    <p:extLst>
      <p:ext uri="{BB962C8B-B14F-4D97-AF65-F5344CB8AC3E}">
        <p14:creationId xmlns:p14="http://schemas.microsoft.com/office/powerpoint/2010/main" val="771394204"/>
      </p:ext>
    </p:extLst>
  </p:cSld>
  <p:clrMapOvr>
    <a:masterClrMapping/>
  </p:clrMapOvr>
  <p:transition spd="med">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361757" y="234895"/>
            <a:ext cx="6527800" cy="952500"/>
          </a:xfrm>
          <a:prstGeom prst="rect">
            <a:avLst/>
          </a:prstGeom>
        </p:spPr>
      </p:pic>
      <p:sp>
        <p:nvSpPr>
          <p:cNvPr id="9" name="Content Placeholder 8"/>
          <p:cNvSpPr>
            <a:spLocks noGrp="1"/>
          </p:cNvSpPr>
          <p:nvPr>
            <p:ph idx="1"/>
          </p:nvPr>
        </p:nvSpPr>
        <p:spPr>
          <a:xfrm>
            <a:off x="4232008" y="2415209"/>
            <a:ext cx="793839" cy="697728"/>
          </a:xfrm>
        </p:spPr>
        <p:txBody>
          <a:bodyPr/>
          <a:lstStyle/>
          <a:p>
            <a:pPr marL="0" indent="0">
              <a:buNone/>
            </a:pPr>
            <a:r>
              <a:rPr lang="en-US" sz="3600" b="1" dirty="0" err="1" smtClean="0">
                <a:solidFill>
                  <a:srgbClr val="FFFF00"/>
                </a:solidFill>
              </a:rPr>
              <a:t>vs</a:t>
            </a:r>
            <a:endParaRPr lang="en-US" sz="3600" b="1" dirty="0">
              <a:solidFill>
                <a:srgbClr val="FFFF00"/>
              </a:solidFill>
            </a:endParaRPr>
          </a:p>
        </p:txBody>
      </p:sp>
      <p:sp>
        <p:nvSpPr>
          <p:cNvPr id="10" name="Rounded Rectangle 9"/>
          <p:cNvSpPr/>
          <p:nvPr/>
        </p:nvSpPr>
        <p:spPr>
          <a:xfrm>
            <a:off x="930049" y="1735372"/>
            <a:ext cx="2808035" cy="1985838"/>
          </a:xfrm>
          <a:prstGeom prst="roundRect">
            <a:avLst/>
          </a:prstGeom>
          <a:solidFill>
            <a:schemeClr val="accent6">
              <a:lumMod val="20000"/>
              <a:lumOff val="80000"/>
            </a:schemeClr>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bg2"/>
                </a:solidFill>
              </a:rPr>
              <a:t>Oral </a:t>
            </a:r>
            <a:r>
              <a:rPr lang="en-US" sz="2000" dirty="0" err="1" smtClean="0">
                <a:solidFill>
                  <a:schemeClr val="bg2"/>
                </a:solidFill>
              </a:rPr>
              <a:t>rivaroxaban</a:t>
            </a:r>
            <a:endParaRPr lang="en-US" sz="2000" dirty="0" smtClean="0">
              <a:solidFill>
                <a:schemeClr val="bg2"/>
              </a:solidFill>
            </a:endParaRPr>
          </a:p>
          <a:p>
            <a:pPr algn="ctr"/>
            <a:r>
              <a:rPr lang="en-US" sz="2000" dirty="0" smtClean="0">
                <a:solidFill>
                  <a:schemeClr val="bg2"/>
                </a:solidFill>
              </a:rPr>
              <a:t>15 mg BID for 3 weeks</a:t>
            </a:r>
          </a:p>
          <a:p>
            <a:pPr algn="ctr"/>
            <a:r>
              <a:rPr lang="en-US" sz="2000" dirty="0" smtClean="0">
                <a:solidFill>
                  <a:schemeClr val="bg2"/>
                </a:solidFill>
              </a:rPr>
              <a:t>Followed by 20 mg OD</a:t>
            </a:r>
            <a:endParaRPr lang="en-US" sz="2000" dirty="0">
              <a:solidFill>
                <a:schemeClr val="bg2"/>
              </a:solidFill>
            </a:endParaRPr>
          </a:p>
        </p:txBody>
      </p:sp>
      <p:sp>
        <p:nvSpPr>
          <p:cNvPr id="11" name="Rounded Rectangle 10"/>
          <p:cNvSpPr/>
          <p:nvPr/>
        </p:nvSpPr>
        <p:spPr>
          <a:xfrm>
            <a:off x="5464416" y="1726757"/>
            <a:ext cx="2808035" cy="1985838"/>
          </a:xfrm>
          <a:prstGeom prst="roundRect">
            <a:avLst/>
          </a:prstGeom>
          <a:solidFill>
            <a:schemeClr val="accent6">
              <a:lumMod val="20000"/>
              <a:lumOff val="80000"/>
            </a:schemeClr>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bg2"/>
                </a:solidFill>
              </a:rPr>
              <a:t>Subcutaneous enoxaparin</a:t>
            </a:r>
          </a:p>
          <a:p>
            <a:pPr algn="ctr"/>
            <a:r>
              <a:rPr lang="en-US" sz="2000" dirty="0" smtClean="0">
                <a:solidFill>
                  <a:schemeClr val="bg2"/>
                </a:solidFill>
              </a:rPr>
              <a:t>Followed by VKA</a:t>
            </a:r>
            <a:endParaRPr lang="en-US" sz="2000" dirty="0">
              <a:solidFill>
                <a:schemeClr val="bg2"/>
              </a:solidFill>
            </a:endParaRPr>
          </a:p>
        </p:txBody>
      </p:sp>
      <p:sp>
        <p:nvSpPr>
          <p:cNvPr id="12" name="TextBox 11"/>
          <p:cNvSpPr txBox="1"/>
          <p:nvPr/>
        </p:nvSpPr>
        <p:spPr>
          <a:xfrm>
            <a:off x="5204703" y="4687294"/>
            <a:ext cx="3492237" cy="246221"/>
          </a:xfrm>
          <a:prstGeom prst="rect">
            <a:avLst/>
          </a:prstGeom>
          <a:noFill/>
        </p:spPr>
        <p:txBody>
          <a:bodyPr wrap="none" rtlCol="0">
            <a:spAutoFit/>
          </a:bodyPr>
          <a:lstStyle/>
          <a:p>
            <a:r>
              <a:rPr lang="en-US" sz="1000" dirty="0" smtClean="0"/>
              <a:t>EINSTEIN investigators. N </a:t>
            </a:r>
            <a:r>
              <a:rPr lang="en-US" sz="1000" dirty="0" err="1" smtClean="0"/>
              <a:t>Eng</a:t>
            </a:r>
            <a:r>
              <a:rPr lang="en-US" sz="1000" dirty="0" smtClean="0"/>
              <a:t> J Med 2010;363;2499-510</a:t>
            </a:r>
            <a:endParaRPr lang="en-US" sz="1000" dirty="0"/>
          </a:p>
        </p:txBody>
      </p:sp>
      <p:sp>
        <p:nvSpPr>
          <p:cNvPr id="13" name="TextBox 12"/>
          <p:cNvSpPr txBox="1"/>
          <p:nvPr/>
        </p:nvSpPr>
        <p:spPr>
          <a:xfrm>
            <a:off x="3147862" y="3953788"/>
            <a:ext cx="2887980" cy="400110"/>
          </a:xfrm>
          <a:prstGeom prst="rect">
            <a:avLst/>
          </a:prstGeom>
          <a:noFill/>
        </p:spPr>
        <p:txBody>
          <a:bodyPr wrap="none" rtlCol="0">
            <a:spAutoFit/>
          </a:bodyPr>
          <a:lstStyle/>
          <a:p>
            <a:r>
              <a:rPr lang="en-US" sz="2000" dirty="0"/>
              <a:t>i</a:t>
            </a:r>
            <a:r>
              <a:rPr lang="en-US" sz="2000" dirty="0" smtClean="0"/>
              <a:t>n symptomatic DVT </a:t>
            </a:r>
            <a:r>
              <a:rPr lang="en-US" sz="2000" dirty="0" err="1" smtClean="0"/>
              <a:t>pts</a:t>
            </a:r>
            <a:endParaRPr lang="en-US" sz="2000" dirty="0"/>
          </a:p>
        </p:txBody>
      </p:sp>
    </p:spTree>
    <p:extLst>
      <p:ext uri="{BB962C8B-B14F-4D97-AF65-F5344CB8AC3E}">
        <p14:creationId xmlns:p14="http://schemas.microsoft.com/office/powerpoint/2010/main" val="1850065782"/>
      </p:ext>
    </p:extLst>
  </p:cSld>
  <p:clrMapOvr>
    <a:masterClrMapping/>
  </p:clrMapOvr>
  <p:transition spd="med">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08905" y="252159"/>
            <a:ext cx="7039534" cy="4175724"/>
          </a:xfrm>
          <a:prstGeom prst="rect">
            <a:avLst/>
          </a:prstGeom>
        </p:spPr>
      </p:pic>
      <p:sp>
        <p:nvSpPr>
          <p:cNvPr id="3" name="TextBox 2"/>
          <p:cNvSpPr txBox="1"/>
          <p:nvPr/>
        </p:nvSpPr>
        <p:spPr>
          <a:xfrm>
            <a:off x="5204703" y="4687294"/>
            <a:ext cx="3492237" cy="246221"/>
          </a:xfrm>
          <a:prstGeom prst="rect">
            <a:avLst/>
          </a:prstGeom>
          <a:noFill/>
        </p:spPr>
        <p:txBody>
          <a:bodyPr wrap="none" rtlCol="0">
            <a:spAutoFit/>
          </a:bodyPr>
          <a:lstStyle/>
          <a:p>
            <a:r>
              <a:rPr lang="en-US" sz="1000" dirty="0" smtClean="0"/>
              <a:t>EINSTEIN investigators. N </a:t>
            </a:r>
            <a:r>
              <a:rPr lang="en-US" sz="1000" dirty="0" err="1" smtClean="0"/>
              <a:t>Eng</a:t>
            </a:r>
            <a:r>
              <a:rPr lang="en-US" sz="1000" dirty="0" smtClean="0"/>
              <a:t> J Med 2010;363;2499-510</a:t>
            </a:r>
            <a:endParaRPr lang="en-US" sz="1000" dirty="0"/>
          </a:p>
        </p:txBody>
      </p:sp>
    </p:spTree>
    <p:extLst>
      <p:ext uri="{BB962C8B-B14F-4D97-AF65-F5344CB8AC3E}">
        <p14:creationId xmlns:p14="http://schemas.microsoft.com/office/powerpoint/2010/main" val="3649026689"/>
      </p:ext>
    </p:extLst>
  </p:cSld>
  <p:clrMapOvr>
    <a:masterClrMapping/>
  </p:clrMapOvr>
  <p:transition spd="med">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12163" y="273940"/>
            <a:ext cx="7542669" cy="4413354"/>
          </a:xfrm>
          <a:prstGeom prst="rect">
            <a:avLst/>
          </a:prstGeom>
        </p:spPr>
      </p:pic>
      <p:sp>
        <p:nvSpPr>
          <p:cNvPr id="4" name="TextBox 3"/>
          <p:cNvSpPr txBox="1"/>
          <p:nvPr/>
        </p:nvSpPr>
        <p:spPr>
          <a:xfrm>
            <a:off x="5204703" y="4687294"/>
            <a:ext cx="3492237" cy="246221"/>
          </a:xfrm>
          <a:prstGeom prst="rect">
            <a:avLst/>
          </a:prstGeom>
          <a:noFill/>
        </p:spPr>
        <p:txBody>
          <a:bodyPr wrap="none" rtlCol="0">
            <a:spAutoFit/>
          </a:bodyPr>
          <a:lstStyle/>
          <a:p>
            <a:r>
              <a:rPr lang="en-US" sz="1000" dirty="0" smtClean="0"/>
              <a:t>EINSTEIN investigators. N </a:t>
            </a:r>
            <a:r>
              <a:rPr lang="en-US" sz="1000" dirty="0" err="1" smtClean="0"/>
              <a:t>Eng</a:t>
            </a:r>
            <a:r>
              <a:rPr lang="en-US" sz="1000" dirty="0" smtClean="0"/>
              <a:t> J Med 2010;363;2499-510</a:t>
            </a:r>
            <a:endParaRPr lang="en-US" sz="1000" dirty="0"/>
          </a:p>
        </p:txBody>
      </p:sp>
    </p:spTree>
    <p:extLst>
      <p:ext uri="{BB962C8B-B14F-4D97-AF65-F5344CB8AC3E}">
        <p14:creationId xmlns:p14="http://schemas.microsoft.com/office/powerpoint/2010/main" val="2657966396"/>
      </p:ext>
    </p:extLst>
  </p:cSld>
  <p:clrMapOvr>
    <a:masterClrMapping/>
  </p:clrMapOvr>
  <p:transition spd="med">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50968" y="457199"/>
            <a:ext cx="6779911" cy="4085433"/>
          </a:xfrm>
          <a:prstGeom prst="rect">
            <a:avLst/>
          </a:prstGeom>
        </p:spPr>
      </p:pic>
      <p:sp>
        <p:nvSpPr>
          <p:cNvPr id="4" name="TextBox 3"/>
          <p:cNvSpPr txBox="1"/>
          <p:nvPr/>
        </p:nvSpPr>
        <p:spPr>
          <a:xfrm>
            <a:off x="5204703" y="4687294"/>
            <a:ext cx="3492237" cy="246221"/>
          </a:xfrm>
          <a:prstGeom prst="rect">
            <a:avLst/>
          </a:prstGeom>
          <a:noFill/>
        </p:spPr>
        <p:txBody>
          <a:bodyPr wrap="none" rtlCol="0">
            <a:spAutoFit/>
          </a:bodyPr>
          <a:lstStyle/>
          <a:p>
            <a:r>
              <a:rPr lang="en-US" sz="1000" dirty="0" smtClean="0"/>
              <a:t>EINSTEIN investigators. N </a:t>
            </a:r>
            <a:r>
              <a:rPr lang="en-US" sz="1000" dirty="0" err="1" smtClean="0"/>
              <a:t>Eng</a:t>
            </a:r>
            <a:r>
              <a:rPr lang="en-US" sz="1000" dirty="0" smtClean="0"/>
              <a:t> J Med 2010;363;2499-510</a:t>
            </a:r>
            <a:endParaRPr lang="en-US" sz="1000" dirty="0"/>
          </a:p>
        </p:txBody>
      </p:sp>
    </p:spTree>
    <p:extLst>
      <p:ext uri="{BB962C8B-B14F-4D97-AF65-F5344CB8AC3E}">
        <p14:creationId xmlns:p14="http://schemas.microsoft.com/office/powerpoint/2010/main" val="968925664"/>
      </p:ext>
    </p:extLst>
  </p:cSld>
  <p:clrMapOvr>
    <a:masterClrMapping/>
  </p:clrMapOvr>
  <p:transition spd="med">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055249" y="330305"/>
            <a:ext cx="7184242" cy="4365934"/>
          </a:xfrm>
          <a:prstGeom prst="rect">
            <a:avLst/>
          </a:prstGeom>
        </p:spPr>
      </p:pic>
      <p:sp>
        <p:nvSpPr>
          <p:cNvPr id="4" name="TextBox 3"/>
          <p:cNvSpPr txBox="1"/>
          <p:nvPr/>
        </p:nvSpPr>
        <p:spPr>
          <a:xfrm>
            <a:off x="5204703" y="4687294"/>
            <a:ext cx="3492237" cy="246221"/>
          </a:xfrm>
          <a:prstGeom prst="rect">
            <a:avLst/>
          </a:prstGeom>
          <a:noFill/>
        </p:spPr>
        <p:txBody>
          <a:bodyPr wrap="none" rtlCol="0">
            <a:spAutoFit/>
          </a:bodyPr>
          <a:lstStyle/>
          <a:p>
            <a:r>
              <a:rPr lang="en-US" sz="1000" dirty="0" smtClean="0"/>
              <a:t>EINSTEIN investigators. N </a:t>
            </a:r>
            <a:r>
              <a:rPr lang="en-US" sz="1000" dirty="0" err="1" smtClean="0"/>
              <a:t>Eng</a:t>
            </a:r>
            <a:r>
              <a:rPr lang="en-US" sz="1000" dirty="0" smtClean="0"/>
              <a:t> J Med 2010;363;2499-510</a:t>
            </a:r>
            <a:endParaRPr lang="en-US" sz="1000" dirty="0"/>
          </a:p>
        </p:txBody>
      </p:sp>
    </p:spTree>
    <p:extLst>
      <p:ext uri="{BB962C8B-B14F-4D97-AF65-F5344CB8AC3E}">
        <p14:creationId xmlns:p14="http://schemas.microsoft.com/office/powerpoint/2010/main" val="2883219276"/>
      </p:ext>
    </p:extLst>
  </p:cSld>
  <p:clrMapOvr>
    <a:masterClrMapping/>
  </p:clrMapOvr>
  <p:transition spd="med">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30049" y="305301"/>
            <a:ext cx="7149662" cy="4444610"/>
          </a:xfrm>
          <a:prstGeom prst="rect">
            <a:avLst/>
          </a:prstGeom>
        </p:spPr>
      </p:pic>
      <p:sp>
        <p:nvSpPr>
          <p:cNvPr id="4" name="TextBox 3"/>
          <p:cNvSpPr txBox="1"/>
          <p:nvPr/>
        </p:nvSpPr>
        <p:spPr>
          <a:xfrm>
            <a:off x="5204703" y="4687294"/>
            <a:ext cx="3492237" cy="246221"/>
          </a:xfrm>
          <a:prstGeom prst="rect">
            <a:avLst/>
          </a:prstGeom>
          <a:noFill/>
        </p:spPr>
        <p:txBody>
          <a:bodyPr wrap="none" rtlCol="0">
            <a:spAutoFit/>
          </a:bodyPr>
          <a:lstStyle/>
          <a:p>
            <a:r>
              <a:rPr lang="en-US" sz="1000" dirty="0" smtClean="0"/>
              <a:t>EINSTEIN investigators. N </a:t>
            </a:r>
            <a:r>
              <a:rPr lang="en-US" sz="1000" dirty="0" err="1" smtClean="0"/>
              <a:t>Eng</a:t>
            </a:r>
            <a:r>
              <a:rPr lang="en-US" sz="1000" dirty="0" smtClean="0"/>
              <a:t> J Med 2010;363;2499-510</a:t>
            </a:r>
            <a:endParaRPr lang="en-US" sz="1000" dirty="0"/>
          </a:p>
        </p:txBody>
      </p:sp>
    </p:spTree>
    <p:extLst>
      <p:ext uri="{BB962C8B-B14F-4D97-AF65-F5344CB8AC3E}">
        <p14:creationId xmlns:p14="http://schemas.microsoft.com/office/powerpoint/2010/main" val="1306531637"/>
      </p:ext>
    </p:extLst>
  </p:cSld>
  <p:clrMapOvr>
    <a:masterClrMapping/>
  </p:clrMapOvr>
  <p:transition spd="med">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162563" y="517258"/>
            <a:ext cx="6802738" cy="4143199"/>
          </a:xfrm>
          <a:prstGeom prst="rect">
            <a:avLst/>
          </a:prstGeom>
        </p:spPr>
      </p:pic>
      <p:sp>
        <p:nvSpPr>
          <p:cNvPr id="4" name="TextBox 3"/>
          <p:cNvSpPr txBox="1"/>
          <p:nvPr/>
        </p:nvSpPr>
        <p:spPr>
          <a:xfrm>
            <a:off x="5204703" y="4687294"/>
            <a:ext cx="3492237" cy="246221"/>
          </a:xfrm>
          <a:prstGeom prst="rect">
            <a:avLst/>
          </a:prstGeom>
          <a:noFill/>
        </p:spPr>
        <p:txBody>
          <a:bodyPr wrap="none" rtlCol="0">
            <a:spAutoFit/>
          </a:bodyPr>
          <a:lstStyle/>
          <a:p>
            <a:r>
              <a:rPr lang="en-US" sz="1000" dirty="0" smtClean="0"/>
              <a:t>EINSTEIN investigators. N </a:t>
            </a:r>
            <a:r>
              <a:rPr lang="en-US" sz="1000" dirty="0" err="1" smtClean="0"/>
              <a:t>Eng</a:t>
            </a:r>
            <a:r>
              <a:rPr lang="en-US" sz="1000" dirty="0" smtClean="0"/>
              <a:t> J Med 2010;363;2499-510</a:t>
            </a:r>
            <a:endParaRPr lang="en-US" sz="1000" dirty="0"/>
          </a:p>
        </p:txBody>
      </p:sp>
    </p:spTree>
    <p:extLst>
      <p:ext uri="{BB962C8B-B14F-4D97-AF65-F5344CB8AC3E}">
        <p14:creationId xmlns:p14="http://schemas.microsoft.com/office/powerpoint/2010/main" val="2803017144"/>
      </p:ext>
    </p:extLst>
  </p:cSld>
  <p:clrMapOvr>
    <a:masterClrMapping/>
  </p:clrMapOvr>
  <p:transition spd="med">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620982" y="427579"/>
            <a:ext cx="6062897" cy="3959444"/>
          </a:xfrm>
          <a:prstGeom prst="rect">
            <a:avLst/>
          </a:prstGeom>
        </p:spPr>
      </p:pic>
    </p:spTree>
    <p:extLst>
      <p:ext uri="{BB962C8B-B14F-4D97-AF65-F5344CB8AC3E}">
        <p14:creationId xmlns:p14="http://schemas.microsoft.com/office/powerpoint/2010/main" val="153534563"/>
      </p:ext>
    </p:extLst>
  </p:cSld>
  <p:clrMapOvr>
    <a:masterClrMapping/>
  </p:clrMapOvr>
  <p:transition spd="med">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Rivaroxaban in CVST case</a:t>
            </a:r>
            <a:endParaRPr lang="id-ID" dirty="0"/>
          </a:p>
        </p:txBody>
      </p:sp>
      <p:sp>
        <p:nvSpPr>
          <p:cNvPr id="3" name="Content Placeholder 2"/>
          <p:cNvSpPr>
            <a:spLocks noGrp="1"/>
          </p:cNvSpPr>
          <p:nvPr>
            <p:ph idx="1"/>
          </p:nvPr>
        </p:nvSpPr>
        <p:spPr/>
        <p:txBody>
          <a:bodyPr/>
          <a:lstStyle/>
          <a:p>
            <a:pPr marL="0" indent="0">
              <a:lnSpc>
                <a:spcPct val="150000"/>
              </a:lnSpc>
              <a:buNone/>
            </a:pPr>
            <a:r>
              <a:rPr lang="id-ID" sz="2000" dirty="0" smtClean="0"/>
              <a:t>Geisbuch C,et al </a:t>
            </a:r>
          </a:p>
          <a:p>
            <a:pPr>
              <a:lnSpc>
                <a:spcPct val="150000"/>
              </a:lnSpc>
            </a:pPr>
            <a:r>
              <a:rPr lang="id-ID" sz="2200" dirty="0" smtClean="0"/>
              <a:t>16 pts CVST : 7 pts in  rivaroxaban group vs 9 pts in VKA group</a:t>
            </a:r>
          </a:p>
          <a:p>
            <a:pPr>
              <a:lnSpc>
                <a:spcPct val="150000"/>
              </a:lnSpc>
            </a:pPr>
            <a:r>
              <a:rPr lang="id-ID" sz="2200" dirty="0" smtClean="0"/>
              <a:t>Similiar clinical benefit</a:t>
            </a:r>
          </a:p>
          <a:p>
            <a:pPr marL="0" indent="0">
              <a:lnSpc>
                <a:spcPct val="150000"/>
              </a:lnSpc>
              <a:buNone/>
            </a:pPr>
            <a:r>
              <a:rPr lang="id-ID" sz="2000" dirty="0" smtClean="0"/>
              <a:t>Anticoli S, et al</a:t>
            </a:r>
          </a:p>
          <a:p>
            <a:pPr>
              <a:lnSpc>
                <a:spcPct val="150000"/>
              </a:lnSpc>
            </a:pPr>
            <a:r>
              <a:rPr lang="id-ID" sz="2200" dirty="0" smtClean="0"/>
              <a:t>6 pts CVST : 4 pts LMWH + rivaroxaban, 2 pts rivaroxaban</a:t>
            </a:r>
          </a:p>
          <a:p>
            <a:pPr>
              <a:lnSpc>
                <a:spcPct val="150000"/>
              </a:lnSpc>
            </a:pPr>
            <a:r>
              <a:rPr lang="id-ID" sz="2200" dirty="0" smtClean="0"/>
              <a:t>Excellent result, no bleeding complications, no thrombotic event</a:t>
            </a:r>
            <a:endParaRPr lang="id-ID" sz="2200" dirty="0"/>
          </a:p>
        </p:txBody>
      </p:sp>
      <p:sp>
        <p:nvSpPr>
          <p:cNvPr id="4" name="TextBox 3"/>
          <p:cNvSpPr txBox="1"/>
          <p:nvPr/>
        </p:nvSpPr>
        <p:spPr>
          <a:xfrm>
            <a:off x="4810540" y="4411702"/>
            <a:ext cx="3565400" cy="400110"/>
          </a:xfrm>
          <a:prstGeom prst="rect">
            <a:avLst/>
          </a:prstGeom>
          <a:noFill/>
        </p:spPr>
        <p:txBody>
          <a:bodyPr wrap="none" rtlCol="0">
            <a:spAutoFit/>
          </a:bodyPr>
          <a:lstStyle/>
          <a:p>
            <a:r>
              <a:rPr lang="id-ID" sz="1000" dirty="0" smtClean="0"/>
              <a:t>Geisbuch C, et al. Stroke 2014;45:2469-71.</a:t>
            </a:r>
          </a:p>
          <a:p>
            <a:r>
              <a:rPr lang="id-ID" sz="1000" dirty="0" smtClean="0"/>
              <a:t>Anticoli S,et al.Journalof Biomedical Sciences 2016;5(3):1-2</a:t>
            </a:r>
            <a:endParaRPr lang="id-ID" sz="1000" dirty="0"/>
          </a:p>
        </p:txBody>
      </p:sp>
    </p:spTree>
    <p:extLst>
      <p:ext uri="{BB962C8B-B14F-4D97-AF65-F5344CB8AC3E}">
        <p14:creationId xmlns:p14="http://schemas.microsoft.com/office/powerpoint/2010/main" val="3279207063"/>
      </p:ext>
    </p:extLst>
  </p:cSld>
  <p:clrMapOvr>
    <a:masterClrMapping/>
  </p:clrMapOvr>
  <p:transition spd="med">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350838" y="1033670"/>
            <a:ext cx="8431212" cy="3424030"/>
          </a:xfrm>
        </p:spPr>
        <p:txBody>
          <a:bodyPr/>
          <a:lstStyle/>
          <a:p>
            <a:pPr>
              <a:lnSpc>
                <a:spcPct val="150000"/>
              </a:lnSpc>
            </a:pPr>
            <a:r>
              <a:rPr lang="id-ID" dirty="0" smtClean="0"/>
              <a:t>CVST is a rare disorder and it is challenging in diagnose</a:t>
            </a:r>
          </a:p>
          <a:p>
            <a:pPr>
              <a:lnSpc>
                <a:spcPct val="150000"/>
              </a:lnSpc>
            </a:pPr>
            <a:r>
              <a:rPr lang="id-ID" dirty="0" smtClean="0"/>
              <a:t>Mainstay therapy of CVST with VKA is often difficult to reach target therapy</a:t>
            </a:r>
          </a:p>
          <a:p>
            <a:pPr>
              <a:lnSpc>
                <a:spcPct val="150000"/>
              </a:lnSpc>
            </a:pPr>
            <a:r>
              <a:rPr lang="id-ID" dirty="0" smtClean="0"/>
              <a:t>Rivaroxaban (NOAC) has potential role in the teatment of CVST</a:t>
            </a:r>
          </a:p>
        </p:txBody>
      </p:sp>
    </p:spTree>
    <p:extLst>
      <p:ext uri="{BB962C8B-B14F-4D97-AF65-F5344CB8AC3E}">
        <p14:creationId xmlns:p14="http://schemas.microsoft.com/office/powerpoint/2010/main" val="3522224015"/>
      </p:ext>
    </p:extLst>
  </p:cSld>
  <p:clrMapOvr>
    <a:masterClrMapping/>
  </p:clrMapOvr>
  <p:transition spd="med">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5143500"/>
          </a:xfrm>
          <a:prstGeom prst="rect">
            <a:avLst/>
          </a:prstGeom>
        </p:spPr>
      </p:pic>
      <p:sp>
        <p:nvSpPr>
          <p:cNvPr id="5" name="TextBox 4"/>
          <p:cNvSpPr txBox="1"/>
          <p:nvPr/>
        </p:nvSpPr>
        <p:spPr>
          <a:xfrm>
            <a:off x="4632364" y="196795"/>
            <a:ext cx="3092363" cy="707886"/>
          </a:xfrm>
          <a:prstGeom prst="rect">
            <a:avLst/>
          </a:prstGeom>
          <a:noFill/>
        </p:spPr>
        <p:txBody>
          <a:bodyPr wrap="none" rtlCol="0">
            <a:spAutoFit/>
          </a:bodyPr>
          <a:lstStyle/>
          <a:p>
            <a:r>
              <a:rPr lang="en-US" sz="4000" dirty="0" smtClean="0">
                <a:solidFill>
                  <a:srgbClr val="FFFF00"/>
                </a:solidFill>
                <a:latin typeface="Arial Black"/>
                <a:cs typeface="Arial Black"/>
              </a:rPr>
              <a:t>Thank you</a:t>
            </a:r>
            <a:endParaRPr lang="en-US" sz="4000" dirty="0">
              <a:solidFill>
                <a:srgbClr val="FFFF00"/>
              </a:solidFill>
              <a:latin typeface="Arial Black"/>
              <a:cs typeface="Arial Black"/>
            </a:endParaRPr>
          </a:p>
        </p:txBody>
      </p:sp>
    </p:spTree>
    <p:extLst>
      <p:ext uri="{BB962C8B-B14F-4D97-AF65-F5344CB8AC3E}">
        <p14:creationId xmlns:p14="http://schemas.microsoft.com/office/powerpoint/2010/main" val="242553584"/>
      </p:ext>
    </p:extLst>
  </p:cSld>
  <p:clrMapOvr>
    <a:masterClrMapping/>
  </p:clrMapOvr>
  <p:transition spd="med">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Anticoagulant Journey</a:t>
            </a:r>
            <a:endParaRPr lang="en-US" dirty="0"/>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000"/>
          <a:stretch/>
        </p:blipFill>
        <p:spPr bwMode="auto">
          <a:xfrm>
            <a:off x="1295494" y="697726"/>
            <a:ext cx="6649516" cy="4302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720495"/>
      </p:ext>
    </p:extLst>
  </p:cSld>
  <p:clrMapOvr>
    <a:masterClrMapping/>
  </p:clrMapOvr>
  <p:transition spd="med">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reasons for the underuse of VKA</a:t>
            </a:r>
            <a:endParaRPr lang="en-US" dirty="0"/>
          </a:p>
        </p:txBody>
      </p:sp>
      <p:sp>
        <p:nvSpPr>
          <p:cNvPr id="3" name="Content Placeholder 2"/>
          <p:cNvSpPr>
            <a:spLocks noGrp="1"/>
          </p:cNvSpPr>
          <p:nvPr>
            <p:ph idx="1"/>
          </p:nvPr>
        </p:nvSpPr>
        <p:spPr/>
        <p:txBody>
          <a:bodyPr/>
          <a:lstStyle/>
          <a:p>
            <a:pPr lvl="0">
              <a:lnSpc>
                <a:spcPct val="110000"/>
              </a:lnSpc>
            </a:pPr>
            <a:r>
              <a:rPr lang="en-US" sz="2000" b="1" dirty="0"/>
              <a:t>Patient contraindications</a:t>
            </a:r>
            <a:r>
              <a:rPr lang="en-US" sz="2000" b="1" baseline="30000" dirty="0"/>
              <a:t>1,2</a:t>
            </a:r>
          </a:p>
          <a:p>
            <a:pPr lvl="1">
              <a:lnSpc>
                <a:spcPct val="110000"/>
              </a:lnSpc>
            </a:pPr>
            <a:r>
              <a:rPr lang="en-US" sz="2000" dirty="0"/>
              <a:t>e.g. recent bleeding, active bleeding, recent </a:t>
            </a:r>
            <a:r>
              <a:rPr lang="en-US" sz="2000" dirty="0" err="1"/>
              <a:t>haemorrhagic</a:t>
            </a:r>
            <a:r>
              <a:rPr lang="en-US" sz="2000" dirty="0"/>
              <a:t> stroke</a:t>
            </a:r>
          </a:p>
          <a:p>
            <a:pPr lvl="0">
              <a:lnSpc>
                <a:spcPct val="110000"/>
              </a:lnSpc>
            </a:pPr>
            <a:r>
              <a:rPr lang="en-US" sz="2000" b="1" dirty="0"/>
              <a:t>Physician decision</a:t>
            </a:r>
            <a:r>
              <a:rPr lang="en-US" sz="2000" b="1" baseline="30000" dirty="0"/>
              <a:t>1,2</a:t>
            </a:r>
          </a:p>
          <a:p>
            <a:pPr lvl="1">
              <a:lnSpc>
                <a:spcPct val="110000"/>
              </a:lnSpc>
            </a:pPr>
            <a:r>
              <a:rPr lang="en-US" sz="2000" dirty="0"/>
              <a:t>Presumed low stroke risk / high bleeding risk</a:t>
            </a:r>
          </a:p>
          <a:p>
            <a:pPr lvl="1">
              <a:lnSpc>
                <a:spcPct val="110000"/>
              </a:lnSpc>
            </a:pPr>
            <a:r>
              <a:rPr lang="en-US" sz="2000" dirty="0"/>
              <a:t>Inability of patient to follow dosing or monitoring advice</a:t>
            </a:r>
          </a:p>
          <a:p>
            <a:pPr lvl="0">
              <a:lnSpc>
                <a:spcPct val="110000"/>
              </a:lnSpc>
            </a:pPr>
            <a:r>
              <a:rPr lang="en-US" sz="2000" b="1" dirty="0"/>
              <a:t>Lifestyle factors</a:t>
            </a:r>
            <a:r>
              <a:rPr lang="en-US" sz="2000" b="1" baseline="30000" dirty="0"/>
              <a:t>1,3</a:t>
            </a:r>
          </a:p>
          <a:p>
            <a:pPr lvl="1">
              <a:lnSpc>
                <a:spcPct val="110000"/>
              </a:lnSpc>
            </a:pPr>
            <a:r>
              <a:rPr lang="en-US" sz="2000" dirty="0"/>
              <a:t>Burden of monitoring, problems of food and drug interactions</a:t>
            </a:r>
          </a:p>
          <a:p>
            <a:pPr lvl="1">
              <a:lnSpc>
                <a:spcPct val="110000"/>
              </a:lnSpc>
            </a:pPr>
            <a:r>
              <a:rPr lang="en-US" sz="2000" dirty="0"/>
              <a:t>Perception of deterioration of quality of life</a:t>
            </a:r>
          </a:p>
          <a:p>
            <a:endParaRPr lang="en-US" dirty="0"/>
          </a:p>
        </p:txBody>
      </p:sp>
      <p:sp>
        <p:nvSpPr>
          <p:cNvPr id="4" name="Text Box 36"/>
          <p:cNvSpPr txBox="1">
            <a:spLocks noChangeArrowheads="1"/>
          </p:cNvSpPr>
          <p:nvPr/>
        </p:nvSpPr>
        <p:spPr bwMode="auto">
          <a:xfrm>
            <a:off x="340948" y="4605266"/>
            <a:ext cx="8613648" cy="246221"/>
          </a:xfrm>
          <a:prstGeom prst="rect">
            <a:avLst/>
          </a:prstGeom>
          <a:noFill/>
          <a:ln w="9525" algn="ctr">
            <a:noFill/>
            <a:miter lim="800000"/>
            <a:headEnd/>
            <a:tailEnd/>
          </a:ln>
        </p:spPr>
        <p:txBody>
          <a:bodyPr wrap="none" lIns="45720" rIns="45720" anchor="b" anchorCtr="0">
            <a:noAutofit/>
          </a:bodyPr>
          <a:lstStyle>
            <a:defPPr>
              <a:defRPr lang="fr-FR"/>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CA" sz="1000" dirty="0">
                <a:solidFill>
                  <a:srgbClr val="000000"/>
                </a:solidFill>
              </a:rPr>
              <a:t>1</a:t>
            </a:r>
            <a:r>
              <a:rPr lang="en-CA" sz="1000" dirty="0"/>
              <a:t>. De </a:t>
            </a:r>
            <a:r>
              <a:rPr lang="en-CA" sz="1000" dirty="0" err="1"/>
              <a:t>Caterina</a:t>
            </a:r>
            <a:r>
              <a:rPr lang="en-CA" sz="1000" dirty="0"/>
              <a:t> </a:t>
            </a:r>
            <a:r>
              <a:rPr lang="en-CA" sz="1000" dirty="0" smtClean="0"/>
              <a:t>R, </a:t>
            </a:r>
            <a:r>
              <a:rPr lang="en-CA" sz="1000" dirty="0" err="1" smtClean="0"/>
              <a:t>Hylek</a:t>
            </a:r>
            <a:r>
              <a:rPr lang="en-CA" sz="1000" dirty="0" smtClean="0"/>
              <a:t> EM. </a:t>
            </a:r>
            <a:r>
              <a:rPr lang="en-CA" sz="1000" dirty="0"/>
              <a:t>Am J Med </a:t>
            </a:r>
            <a:r>
              <a:rPr lang="en-CA" sz="1000" dirty="0" smtClean="0"/>
              <a:t>2011;124:793-9</a:t>
            </a:r>
            <a:r>
              <a:rPr lang="en-CA" sz="1000" dirty="0"/>
              <a:t>; 2. </a:t>
            </a:r>
            <a:r>
              <a:rPr lang="en-CA" sz="1000" dirty="0" err="1" smtClean="0"/>
              <a:t>Camm</a:t>
            </a:r>
            <a:r>
              <a:rPr lang="en-CA" sz="1000" dirty="0" smtClean="0"/>
              <a:t> AJ. </a:t>
            </a:r>
            <a:r>
              <a:rPr lang="en-CA" sz="1000" dirty="0" err="1"/>
              <a:t>Eur</a:t>
            </a:r>
            <a:r>
              <a:rPr lang="en-CA" sz="1000" dirty="0"/>
              <a:t> </a:t>
            </a:r>
            <a:r>
              <a:rPr lang="en-CA" sz="1000" dirty="0" err="1"/>
              <a:t>Cardiol</a:t>
            </a:r>
            <a:r>
              <a:rPr lang="en-CA" sz="1000" dirty="0"/>
              <a:t> </a:t>
            </a:r>
            <a:r>
              <a:rPr lang="en-CA" sz="1000" dirty="0" smtClean="0"/>
              <a:t>2011;7:187-95</a:t>
            </a:r>
            <a:r>
              <a:rPr lang="en-CA" sz="1000" dirty="0"/>
              <a:t>; </a:t>
            </a:r>
            <a:r>
              <a:rPr lang="en-CA" sz="1000" dirty="0" smtClean="0"/>
              <a:t> 3</a:t>
            </a:r>
            <a:r>
              <a:rPr lang="en-CA" sz="1000" dirty="0"/>
              <a:t>. </a:t>
            </a:r>
            <a:r>
              <a:rPr lang="da-DK" sz="1000" dirty="0"/>
              <a:t>Lip </a:t>
            </a:r>
            <a:r>
              <a:rPr lang="da-DK" sz="1000" dirty="0" smtClean="0"/>
              <a:t>GY, </a:t>
            </a:r>
            <a:r>
              <a:rPr lang="da-DK" sz="1000" i="1" dirty="0" smtClean="0"/>
              <a:t>et </a:t>
            </a:r>
            <a:r>
              <a:rPr lang="da-DK" sz="1000" i="1" dirty="0"/>
              <a:t>al</a:t>
            </a:r>
            <a:r>
              <a:rPr lang="da-DK" sz="1000" dirty="0"/>
              <a:t>.</a:t>
            </a:r>
            <a:r>
              <a:rPr lang="da-DK" sz="1000" i="1" dirty="0"/>
              <a:t> </a:t>
            </a:r>
            <a:r>
              <a:rPr lang="da-DK" sz="1000" dirty="0"/>
              <a:t>Eur J Intern Med </a:t>
            </a:r>
            <a:r>
              <a:rPr lang="da-DK" sz="1000" dirty="0" smtClean="0"/>
              <a:t>2007;18:202-8</a:t>
            </a:r>
            <a:r>
              <a:rPr lang="da-DK" sz="1000" dirty="0"/>
              <a:t>.</a:t>
            </a:r>
            <a:endParaRPr lang="en-CA" sz="1000" dirty="0"/>
          </a:p>
        </p:txBody>
      </p:sp>
    </p:spTree>
    <p:extLst>
      <p:ext uri="{BB962C8B-B14F-4D97-AF65-F5344CB8AC3E}">
        <p14:creationId xmlns:p14="http://schemas.microsoft.com/office/powerpoint/2010/main" val="2252058940"/>
      </p:ext>
    </p:extLst>
  </p:cSld>
  <p:clrMapOvr>
    <a:masterClrMapping/>
  </p:clrMapOvr>
  <p:transition spd="med">
    <p:wipe dir="d"/>
  </p:transition>
  <p:timing>
    <p:tnLst>
      <p:par>
        <p:cTn id="1" dur="indefinite" restart="never" nodeType="tmRoot"/>
      </p:par>
    </p:tnLst>
  </p:timing>
</p:sld>
</file>

<file path=ppt/theme/theme1.xml><?xml version="1.0" encoding="utf-8"?>
<a:theme xmlns:a="http://schemas.openxmlformats.org/drawingml/2006/main" name="wdttList">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7B7A8E"/>
        </a:dk1>
        <a:lt1>
          <a:srgbClr val="FFFFFF"/>
        </a:lt1>
        <a:dk2>
          <a:srgbClr val="9B9AB3"/>
        </a:dk2>
        <a:lt2>
          <a:srgbClr val="FFFFFF"/>
        </a:lt2>
        <a:accent1>
          <a:srgbClr val="807EB0"/>
        </a:accent1>
        <a:accent2>
          <a:srgbClr val="333399"/>
        </a:accent2>
        <a:accent3>
          <a:srgbClr val="CBCAD6"/>
        </a:accent3>
        <a:accent4>
          <a:srgbClr val="DADADA"/>
        </a:accent4>
        <a:accent5>
          <a:srgbClr val="C0C0D4"/>
        </a:accent5>
        <a:accent6>
          <a:srgbClr val="2D2D8A"/>
        </a:accent6>
        <a:hlink>
          <a:srgbClr val="DEE8F9"/>
        </a:hlink>
        <a:folHlink>
          <a:srgbClr val="D1CFFB"/>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33BC32C-F8D7-4EBA-BEB4-0BB364DB42A3}">
  <ds:schemaRefs>
    <ds:schemaRef ds:uri="http://schemas.microsoft.com/office/2006/metadata/longProperties"/>
  </ds:schemaRefs>
</ds:datastoreItem>
</file>

<file path=customXml/itemProps2.xml><?xml version="1.0" encoding="utf-8"?>
<ds:datastoreItem xmlns:ds="http://schemas.openxmlformats.org/officeDocument/2006/customXml" ds:itemID="{DFE9E8D2-148D-4E7A-B2D0-DC72172C39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wdttList</Template>
  <TotalTime>0</TotalTime>
  <Words>1880</Words>
  <Application>Microsoft Office PowerPoint</Application>
  <PresentationFormat>On-screen Show (16:9)</PresentationFormat>
  <Paragraphs>192</Paragraphs>
  <Slides>33</Slides>
  <Notes>19</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wdttList</vt:lpstr>
      <vt:lpstr>The Use of New Oral Anticoagulant in Cerebral Venous Sinus Thrombosis : Alternative Therapy with Excellent Result</vt:lpstr>
      <vt:lpstr>Disclosure</vt:lpstr>
      <vt:lpstr>Introduction</vt:lpstr>
      <vt:lpstr>CVST</vt:lpstr>
      <vt:lpstr>Case Illustration</vt:lpstr>
      <vt:lpstr>PowerPoint Presentation</vt:lpstr>
      <vt:lpstr>PowerPoint Presentation</vt:lpstr>
      <vt:lpstr>Discussion</vt:lpstr>
      <vt:lpstr>PowerPoint Presentation</vt:lpstr>
      <vt:lpstr>CVST’s risk factors</vt:lpstr>
      <vt:lpstr>Oral contraceptives</vt:lpstr>
      <vt:lpstr>PowerPoint Presentation</vt:lpstr>
      <vt:lpstr>Management</vt:lpstr>
      <vt:lpstr>Current available anticoagulant</vt:lpstr>
      <vt:lpstr>Warfarin</vt:lpstr>
      <vt:lpstr>Challenges and limitations of VKA</vt:lpstr>
      <vt:lpstr>Pharmacological of NOACs</vt:lpstr>
      <vt:lpstr>NOACs advantages</vt:lpstr>
      <vt:lpstr>Recommended doses of NOACs for approved indications in US </vt:lpstr>
      <vt:lpstr>Rivaroxaban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Rivaroxaban in CVST case</vt:lpstr>
      <vt:lpstr>Summary</vt:lpstr>
      <vt:lpstr>PowerPoint Presentation</vt:lpstr>
      <vt:lpstr>The Anticoagulant Journey</vt:lpstr>
      <vt:lpstr>Main reasons for the underuse of VKA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2015-01-15T05:54:45Z</dcterms:created>
  <dcterms:modified xsi:type="dcterms:W3CDTF">2017-06-06T08:35:48Z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TC028289969991</vt:lpwstr>
  </property>
</Properties>
</file>