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4.xml" ContentType="application/vnd.openxmlformats-officedocument.presentationml.tags+xml"/>
  <Override PartName="/ppt/charts/chart5.xml" ContentType="application/vnd.openxmlformats-officedocument.drawingml.chart+xml"/>
  <Override PartName="/ppt/charts/chart6.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472" r:id="rId1"/>
  </p:sldMasterIdLst>
  <p:notesMasterIdLst>
    <p:notesMasterId r:id="rId17"/>
  </p:notesMasterIdLst>
  <p:handoutMasterIdLst>
    <p:handoutMasterId r:id="rId18"/>
  </p:handoutMasterIdLst>
  <p:sldIdLst>
    <p:sldId id="256" r:id="rId2"/>
    <p:sldId id="437" r:id="rId3"/>
    <p:sldId id="460" r:id="rId4"/>
    <p:sldId id="471" r:id="rId5"/>
    <p:sldId id="472" r:id="rId6"/>
    <p:sldId id="474" r:id="rId7"/>
    <p:sldId id="475" r:id="rId8"/>
    <p:sldId id="478" r:id="rId9"/>
    <p:sldId id="443" r:id="rId10"/>
    <p:sldId id="445" r:id="rId11"/>
    <p:sldId id="450" r:id="rId12"/>
    <p:sldId id="455" r:id="rId13"/>
    <p:sldId id="456" r:id="rId14"/>
    <p:sldId id="477" r:id="rId15"/>
    <p:sldId id="465"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000000"/>
    <a:srgbClr val="00FF00"/>
    <a:srgbClr val="99CCFF"/>
    <a:srgbClr val="6699FF"/>
    <a:srgbClr val="FF99CC"/>
    <a:srgbClr val="FFFF99"/>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27F97BB-C833-4FB7-BDE5-3F7075034690}" styleName="テーマ スタイル 2 - アクセント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9967" autoAdjust="0"/>
  </p:normalViewPr>
  <p:slideViewPr>
    <p:cSldViewPr>
      <p:cViewPr varScale="1">
        <p:scale>
          <a:sx n="75" d="100"/>
          <a:sy n="75" d="100"/>
        </p:scale>
        <p:origin x="-1482" y="-84"/>
      </p:cViewPr>
      <p:guideLst>
        <p:guide orient="horz" pos="2160"/>
        <p:guide pos="2880"/>
      </p:guideLst>
    </p:cSldViewPr>
  </p:slideViewPr>
  <p:outlineViewPr>
    <p:cViewPr>
      <p:scale>
        <a:sx n="33" d="100"/>
        <a:sy n="33" d="100"/>
      </p:scale>
      <p:origin x="0" y="31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290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wner\Desktop\&#35542;&#25991;&#29992;&#12487;&#12540;&#12479;\Excel-jpg\Fig-8,9,1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esktop\&#35542;&#25991;&#29992;&#12487;&#12540;&#12479;\Excel-jpg\Fig-8,9,1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owner\Desktop\&#35542;&#25991;&#29992;&#12487;&#12540;&#12479;\Excel-jpg\Fig-8,9,1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owner\Desktop\&#35542;&#25991;&#29992;&#12487;&#12540;&#12479;\Excel-jpg\Fig-8,9,1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owner\Desktop\&#35542;&#25991;&#29992;&#12487;&#12540;&#12479;\Excel-jpg\Fig-8,9,1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owner\Desktop\&#35542;&#25991;&#29992;&#12487;&#12540;&#12479;\Excel-jpg\Fig-8,9,1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70481786176758"/>
          <c:y val="5.5231436273162626E-2"/>
          <c:w val="0.81579528504119103"/>
          <c:h val="0.76269084136850807"/>
        </c:manualLayout>
      </c:layout>
      <c:scatterChart>
        <c:scatterStyle val="lineMarker"/>
        <c:varyColors val="0"/>
        <c:ser>
          <c:idx val="0"/>
          <c:order val="0"/>
          <c:tx>
            <c:strRef>
              <c:f>Sheet1!$A$2</c:f>
              <c:strCache>
                <c:ptCount val="1"/>
                <c:pt idx="0">
                  <c:v>長さ L[mm]</c:v>
                </c:pt>
              </c:strCache>
            </c:strRef>
          </c:tx>
          <c:spPr>
            <a:ln w="28575">
              <a:noFill/>
            </a:ln>
          </c:spPr>
          <c:marker>
            <c:symbol val="diamond"/>
            <c:size val="10"/>
          </c:marker>
          <c:trendline>
            <c:spPr>
              <a:ln w="38100" cap="flat" cmpd="sng" algn="ctr">
                <a:solidFill>
                  <a:schemeClr val="accent1"/>
                </a:solidFill>
                <a:prstDash val="solid"/>
              </a:ln>
              <a:effectLst/>
            </c:spPr>
            <c:trendlineType val="log"/>
            <c:dispRSqr val="0"/>
            <c:dispEq val="0"/>
          </c:trendline>
          <c:xVal>
            <c:numRef>
              <c:f>Sheet1!$A$4:$A$6</c:f>
              <c:numCache>
                <c:formatCode>General</c:formatCode>
                <c:ptCount val="3"/>
                <c:pt idx="0">
                  <c:v>500</c:v>
                </c:pt>
                <c:pt idx="1">
                  <c:v>1000</c:v>
                </c:pt>
                <c:pt idx="2">
                  <c:v>5000</c:v>
                </c:pt>
              </c:numCache>
            </c:numRef>
          </c:xVal>
          <c:yVal>
            <c:numRef>
              <c:f>Sheet1!$H$16:$H$18</c:f>
              <c:numCache>
                <c:formatCode>General</c:formatCode>
                <c:ptCount val="3"/>
                <c:pt idx="0">
                  <c:v>4386.973388795087</c:v>
                </c:pt>
                <c:pt idx="1">
                  <c:v>3958.7219577922974</c:v>
                </c:pt>
                <c:pt idx="2">
                  <c:v>3402.0445779737602</c:v>
                </c:pt>
              </c:numCache>
            </c:numRef>
          </c:yVal>
          <c:smooth val="0"/>
        </c:ser>
        <c:dLbls>
          <c:showLegendKey val="0"/>
          <c:showVal val="0"/>
          <c:showCatName val="0"/>
          <c:showSerName val="0"/>
          <c:showPercent val="0"/>
          <c:showBubbleSize val="0"/>
        </c:dLbls>
        <c:axId val="114973696"/>
        <c:axId val="114979968"/>
      </c:scatterChart>
      <c:valAx>
        <c:axId val="114973696"/>
        <c:scaling>
          <c:orientation val="minMax"/>
          <c:max val="5100"/>
          <c:min val="0"/>
        </c:scaling>
        <c:delete val="0"/>
        <c:axPos val="b"/>
        <c:title>
          <c:tx>
            <c:rich>
              <a:bodyPr/>
              <a:lstStyle/>
              <a:p>
                <a:pPr>
                  <a:defRPr b="0"/>
                </a:pPr>
                <a:r>
                  <a:rPr lang="en-US" b="0" dirty="0"/>
                  <a:t>Length of hose </a:t>
                </a:r>
                <a:r>
                  <a:rPr lang="en-US" b="0" i="1" dirty="0"/>
                  <a:t>L</a:t>
                </a:r>
                <a:r>
                  <a:rPr lang="en-US" b="0" dirty="0"/>
                  <a:t>[mm]</a:t>
                </a:r>
                <a:endParaRPr lang="ja-JP" b="0" dirty="0"/>
              </a:p>
            </c:rich>
          </c:tx>
          <c:layout/>
          <c:overlay val="0"/>
        </c:title>
        <c:numFmt formatCode="General" sourceLinked="1"/>
        <c:majorTickMark val="in"/>
        <c:minorTickMark val="none"/>
        <c:tickLblPos val="nextTo"/>
        <c:crossAx val="114979968"/>
        <c:crosses val="autoZero"/>
        <c:crossBetween val="midCat"/>
      </c:valAx>
      <c:valAx>
        <c:axId val="114979968"/>
        <c:scaling>
          <c:orientation val="minMax"/>
          <c:max val="5000"/>
          <c:min val="3200"/>
        </c:scaling>
        <c:delete val="0"/>
        <c:axPos val="l"/>
        <c:numFmt formatCode="General" sourceLinked="1"/>
        <c:majorTickMark val="in"/>
        <c:minorTickMark val="none"/>
        <c:tickLblPos val="nextTo"/>
        <c:crossAx val="114973696"/>
        <c:crosses val="autoZero"/>
        <c:crossBetween val="midCat"/>
      </c:valAx>
      <c:spPr>
        <a:ln>
          <a:solidFill>
            <a:schemeClr val="bg1">
              <a:lumMod val="50000"/>
            </a:schemeClr>
          </a:solidFill>
        </a:ln>
      </c:spPr>
    </c:plotArea>
    <c:plotVisOnly val="1"/>
    <c:dispBlanksAs val="gap"/>
    <c:showDLblsOverMax val="0"/>
  </c:chart>
  <c:spPr>
    <a:ln>
      <a:noFill/>
    </a:ln>
  </c:spPr>
  <c:txPr>
    <a:bodyPr/>
    <a:lstStyle/>
    <a:p>
      <a:pPr>
        <a:defRPr sz="1200">
          <a:latin typeface="Times New Roman" pitchFamily="18" charset="0"/>
          <a:cs typeface="Times New Roman" pitchFamily="18" charset="0"/>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74974121311755"/>
          <c:y val="7.4902851040589066E-2"/>
          <c:w val="0.81242295748297699"/>
          <c:h val="0.70247204186435019"/>
        </c:manualLayout>
      </c:layout>
      <c:scatterChart>
        <c:scatterStyle val="lineMarker"/>
        <c:varyColors val="0"/>
        <c:ser>
          <c:idx val="0"/>
          <c:order val="0"/>
          <c:tx>
            <c:strRef>
              <c:f>Sheet1!$B$2</c:f>
              <c:strCache>
                <c:ptCount val="1"/>
                <c:pt idx="0">
                  <c:v>空気圧P[MPa]</c:v>
                </c:pt>
              </c:strCache>
            </c:strRef>
          </c:tx>
          <c:spPr>
            <a:ln w="28575">
              <a:noFill/>
            </a:ln>
          </c:spPr>
          <c:marker>
            <c:symbol val="diamond"/>
            <c:size val="10"/>
          </c:marker>
          <c:trendline>
            <c:spPr>
              <a:ln w="38100">
                <a:solidFill>
                  <a:schemeClr val="accent1"/>
                </a:solidFill>
              </a:ln>
            </c:spPr>
            <c:trendlineType val="poly"/>
            <c:order val="2"/>
            <c:dispRSqr val="0"/>
            <c:dispEq val="0"/>
          </c:trendline>
          <c:xVal>
            <c:numRef>
              <c:f>Sheet1!$B$4:$B$6</c:f>
              <c:numCache>
                <c:formatCode>General</c:formatCode>
                <c:ptCount val="3"/>
                <c:pt idx="0">
                  <c:v>0.05</c:v>
                </c:pt>
                <c:pt idx="1">
                  <c:v>0.2</c:v>
                </c:pt>
                <c:pt idx="2">
                  <c:v>0.4</c:v>
                </c:pt>
              </c:numCache>
            </c:numRef>
          </c:xVal>
          <c:yVal>
            <c:numRef>
              <c:f>Sheet1!$I$16:$I$18</c:f>
              <c:numCache>
                <c:formatCode>General</c:formatCode>
                <c:ptCount val="3"/>
                <c:pt idx="0">
                  <c:v>3522.6135393650225</c:v>
                </c:pt>
                <c:pt idx="1">
                  <c:v>4737.0721556078724</c:v>
                </c:pt>
                <c:pt idx="2">
                  <c:v>3540.6255580979196</c:v>
                </c:pt>
              </c:numCache>
            </c:numRef>
          </c:yVal>
          <c:smooth val="0"/>
        </c:ser>
        <c:dLbls>
          <c:showLegendKey val="0"/>
          <c:showVal val="0"/>
          <c:showCatName val="0"/>
          <c:showSerName val="0"/>
          <c:showPercent val="0"/>
          <c:showBubbleSize val="0"/>
        </c:dLbls>
        <c:axId val="115008640"/>
        <c:axId val="115010560"/>
      </c:scatterChart>
      <c:valAx>
        <c:axId val="115008640"/>
        <c:scaling>
          <c:orientation val="minMax"/>
          <c:max val="0.41000000000000031"/>
          <c:min val="0"/>
        </c:scaling>
        <c:delete val="0"/>
        <c:axPos val="b"/>
        <c:title>
          <c:tx>
            <c:rich>
              <a:bodyPr/>
              <a:lstStyle/>
              <a:p>
                <a:pPr algn="ctr" rtl="0">
                  <a:defRPr b="0"/>
                </a:pPr>
                <a:r>
                  <a:rPr lang="en-US" b="0" dirty="0"/>
                  <a:t>Air pressure </a:t>
                </a:r>
                <a:r>
                  <a:rPr lang="en-US" b="0" i="1" dirty="0"/>
                  <a:t>P</a:t>
                </a:r>
                <a:r>
                  <a:rPr lang="en-US" b="0" dirty="0"/>
                  <a:t>[</a:t>
                </a:r>
                <a:r>
                  <a:rPr lang="en-US" b="0" dirty="0" err="1"/>
                  <a:t>MPa</a:t>
                </a:r>
                <a:r>
                  <a:rPr lang="en-US" b="0" dirty="0"/>
                  <a:t>]</a:t>
                </a:r>
                <a:endParaRPr lang="ja-JP" b="0" dirty="0"/>
              </a:p>
            </c:rich>
          </c:tx>
          <c:layout/>
          <c:overlay val="0"/>
        </c:title>
        <c:numFmt formatCode="General" sourceLinked="1"/>
        <c:majorTickMark val="in"/>
        <c:minorTickMark val="none"/>
        <c:tickLblPos val="nextTo"/>
        <c:crossAx val="115010560"/>
        <c:crosses val="autoZero"/>
        <c:crossBetween val="midCat"/>
      </c:valAx>
      <c:valAx>
        <c:axId val="115010560"/>
        <c:scaling>
          <c:orientation val="minMax"/>
          <c:max val="5050"/>
          <c:min val="3400"/>
        </c:scaling>
        <c:delete val="0"/>
        <c:axPos val="l"/>
        <c:numFmt formatCode="General" sourceLinked="1"/>
        <c:majorTickMark val="in"/>
        <c:minorTickMark val="none"/>
        <c:tickLblPos val="nextTo"/>
        <c:crossAx val="115008640"/>
        <c:crosses val="autoZero"/>
        <c:crossBetween val="midCat"/>
      </c:valAx>
      <c:spPr>
        <a:ln>
          <a:solidFill>
            <a:schemeClr val="bg1">
              <a:lumMod val="50000"/>
            </a:schemeClr>
          </a:solidFill>
        </a:ln>
      </c:spPr>
    </c:plotArea>
    <c:plotVisOnly val="1"/>
    <c:dispBlanksAs val="gap"/>
    <c:showDLblsOverMax val="0"/>
  </c:chart>
  <c:spPr>
    <a:ln>
      <a:noFill/>
    </a:ln>
  </c:spPr>
  <c:txPr>
    <a:bodyPr/>
    <a:lstStyle/>
    <a:p>
      <a:pPr>
        <a:defRPr sz="1200">
          <a:latin typeface="Times New Roman" pitchFamily="18" charset="0"/>
          <a:cs typeface="Times New Roman" pitchFamily="18" charset="0"/>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Sheet1!$C$2</c:f>
              <c:strCache>
                <c:ptCount val="1"/>
                <c:pt idx="0">
                  <c:v>水流量Q[L/min]</c:v>
                </c:pt>
              </c:strCache>
            </c:strRef>
          </c:tx>
          <c:spPr>
            <a:ln w="28575">
              <a:noFill/>
            </a:ln>
          </c:spPr>
          <c:marker>
            <c:symbol val="diamond"/>
            <c:size val="10"/>
          </c:marker>
          <c:trendline>
            <c:spPr>
              <a:ln w="38100">
                <a:solidFill>
                  <a:schemeClr val="accent1"/>
                </a:solidFill>
              </a:ln>
            </c:spPr>
            <c:trendlineType val="poly"/>
            <c:order val="2"/>
            <c:dispRSqr val="0"/>
            <c:dispEq val="0"/>
          </c:trendline>
          <c:xVal>
            <c:numRef>
              <c:f>Sheet1!$C$4:$C$6</c:f>
              <c:numCache>
                <c:formatCode>General</c:formatCode>
                <c:ptCount val="3"/>
                <c:pt idx="0">
                  <c:v>0.5</c:v>
                </c:pt>
                <c:pt idx="1">
                  <c:v>3</c:v>
                </c:pt>
                <c:pt idx="2">
                  <c:v>6</c:v>
                </c:pt>
              </c:numCache>
            </c:numRef>
          </c:xVal>
          <c:yVal>
            <c:numRef>
              <c:f>Sheet1!$J$16:$J$18</c:f>
              <c:numCache>
                <c:formatCode>General</c:formatCode>
                <c:ptCount val="3"/>
                <c:pt idx="0">
                  <c:v>3560.1229767847358</c:v>
                </c:pt>
                <c:pt idx="1">
                  <c:v>3367.014603305643</c:v>
                </c:pt>
                <c:pt idx="2">
                  <c:v>4928.8999198811434</c:v>
                </c:pt>
              </c:numCache>
            </c:numRef>
          </c:yVal>
          <c:smooth val="0"/>
        </c:ser>
        <c:dLbls>
          <c:showLegendKey val="0"/>
          <c:showVal val="0"/>
          <c:showCatName val="0"/>
          <c:showSerName val="0"/>
          <c:showPercent val="0"/>
          <c:showBubbleSize val="0"/>
        </c:dLbls>
        <c:axId val="115883008"/>
        <c:axId val="115885184"/>
      </c:scatterChart>
      <c:valAx>
        <c:axId val="115883008"/>
        <c:scaling>
          <c:orientation val="minMax"/>
          <c:max val="6.1"/>
          <c:min val="0"/>
        </c:scaling>
        <c:delete val="0"/>
        <c:axPos val="b"/>
        <c:title>
          <c:tx>
            <c:rich>
              <a:bodyPr/>
              <a:lstStyle/>
              <a:p>
                <a:pPr algn="ctr" rtl="0">
                  <a:defRPr b="0"/>
                </a:pPr>
                <a:r>
                  <a:rPr lang="en-US" b="0" dirty="0"/>
                  <a:t>Quantity of flow for strong alkaline water </a:t>
                </a:r>
                <a:r>
                  <a:rPr lang="en-US" b="0" i="1" dirty="0"/>
                  <a:t>Q</a:t>
                </a:r>
                <a:r>
                  <a:rPr lang="en-US" b="0" dirty="0"/>
                  <a:t>[l/min]</a:t>
                </a:r>
                <a:endParaRPr lang="ja-JP" b="0" dirty="0"/>
              </a:p>
            </c:rich>
          </c:tx>
          <c:layout/>
          <c:overlay val="0"/>
        </c:title>
        <c:numFmt formatCode="General" sourceLinked="1"/>
        <c:majorTickMark val="in"/>
        <c:minorTickMark val="none"/>
        <c:tickLblPos val="nextTo"/>
        <c:crossAx val="115885184"/>
        <c:crosses val="autoZero"/>
        <c:crossBetween val="midCat"/>
        <c:majorUnit val="1"/>
      </c:valAx>
      <c:valAx>
        <c:axId val="115885184"/>
        <c:scaling>
          <c:orientation val="minMax"/>
          <c:max val="5000"/>
          <c:min val="3200"/>
        </c:scaling>
        <c:delete val="0"/>
        <c:axPos val="l"/>
        <c:numFmt formatCode="General" sourceLinked="1"/>
        <c:majorTickMark val="in"/>
        <c:minorTickMark val="none"/>
        <c:tickLblPos val="nextTo"/>
        <c:crossAx val="115883008"/>
        <c:crosses val="autoZero"/>
        <c:crossBetween val="midCat"/>
      </c:valAx>
      <c:spPr>
        <a:ln>
          <a:solidFill>
            <a:schemeClr val="bg1">
              <a:lumMod val="50000"/>
            </a:schemeClr>
          </a:solidFill>
        </a:ln>
      </c:spPr>
    </c:plotArea>
    <c:plotVisOnly val="1"/>
    <c:dispBlanksAs val="gap"/>
    <c:showDLblsOverMax val="0"/>
  </c:chart>
  <c:spPr>
    <a:ln>
      <a:noFill/>
    </a:ln>
  </c:spPr>
  <c:txPr>
    <a:bodyPr/>
    <a:lstStyle/>
    <a:p>
      <a:pPr>
        <a:defRPr sz="1200">
          <a:latin typeface="Times New Roman" pitchFamily="18" charset="0"/>
          <a:cs typeface="Times New Roman" pitchFamily="18" charset="0"/>
        </a:defRPr>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Sheet1!$D$2</c:f>
              <c:strCache>
                <c:ptCount val="1"/>
                <c:pt idx="0">
                  <c:v>長さD[mm]</c:v>
                </c:pt>
              </c:strCache>
            </c:strRef>
          </c:tx>
          <c:spPr>
            <a:ln w="28575">
              <a:noFill/>
            </a:ln>
          </c:spPr>
          <c:marker>
            <c:symbol val="diamond"/>
            <c:size val="10"/>
          </c:marker>
          <c:trendline>
            <c:spPr>
              <a:ln w="38100">
                <a:solidFill>
                  <a:schemeClr val="accent1"/>
                </a:solidFill>
              </a:ln>
            </c:spPr>
            <c:trendlineType val="poly"/>
            <c:order val="2"/>
            <c:dispRSqr val="0"/>
            <c:dispEq val="0"/>
          </c:trendline>
          <c:xVal>
            <c:numRef>
              <c:f>Sheet1!$D$4:$D$6</c:f>
              <c:numCache>
                <c:formatCode>General</c:formatCode>
                <c:ptCount val="3"/>
                <c:pt idx="0">
                  <c:v>10</c:v>
                </c:pt>
                <c:pt idx="1">
                  <c:v>200</c:v>
                </c:pt>
                <c:pt idx="2">
                  <c:v>400</c:v>
                </c:pt>
              </c:numCache>
            </c:numRef>
          </c:xVal>
          <c:yVal>
            <c:numRef>
              <c:f>Sheet1!$K$16:$K$18</c:f>
              <c:numCache>
                <c:formatCode>General</c:formatCode>
                <c:ptCount val="3"/>
                <c:pt idx="0">
                  <c:v>3513.176750372877</c:v>
                </c:pt>
                <c:pt idx="1">
                  <c:v>4617.9050603549804</c:v>
                </c:pt>
                <c:pt idx="2">
                  <c:v>3641.7908465596888</c:v>
                </c:pt>
              </c:numCache>
            </c:numRef>
          </c:yVal>
          <c:smooth val="0"/>
        </c:ser>
        <c:dLbls>
          <c:showLegendKey val="0"/>
          <c:showVal val="0"/>
          <c:showCatName val="0"/>
          <c:showSerName val="0"/>
          <c:showPercent val="0"/>
          <c:showBubbleSize val="0"/>
        </c:dLbls>
        <c:axId val="115930240"/>
        <c:axId val="115932160"/>
      </c:scatterChart>
      <c:valAx>
        <c:axId val="115930240"/>
        <c:scaling>
          <c:orientation val="minMax"/>
          <c:max val="410"/>
          <c:min val="0"/>
        </c:scaling>
        <c:delete val="0"/>
        <c:axPos val="b"/>
        <c:title>
          <c:tx>
            <c:rich>
              <a:bodyPr/>
              <a:lstStyle/>
              <a:p>
                <a:pPr algn="ctr" rtl="0">
                  <a:defRPr b="0"/>
                </a:pPr>
                <a:r>
                  <a:rPr lang="en-US" b="0" dirty="0"/>
                  <a:t>Distance from outlet of nozzle </a:t>
                </a:r>
                <a:r>
                  <a:rPr lang="en-US" b="0" i="1" dirty="0"/>
                  <a:t>D</a:t>
                </a:r>
                <a:r>
                  <a:rPr lang="en-US" b="0" dirty="0"/>
                  <a:t>[mm]</a:t>
                </a:r>
                <a:endParaRPr lang="ja-JP" b="0" dirty="0"/>
              </a:p>
            </c:rich>
          </c:tx>
          <c:layout/>
          <c:overlay val="0"/>
        </c:title>
        <c:numFmt formatCode="General" sourceLinked="1"/>
        <c:majorTickMark val="in"/>
        <c:minorTickMark val="none"/>
        <c:tickLblPos val="nextTo"/>
        <c:crossAx val="115932160"/>
        <c:crosses val="autoZero"/>
        <c:crossBetween val="midCat"/>
      </c:valAx>
      <c:valAx>
        <c:axId val="115932160"/>
        <c:scaling>
          <c:orientation val="minMax"/>
          <c:max val="5000"/>
          <c:min val="3400"/>
        </c:scaling>
        <c:delete val="0"/>
        <c:axPos val="l"/>
        <c:numFmt formatCode="General" sourceLinked="1"/>
        <c:majorTickMark val="in"/>
        <c:minorTickMark val="none"/>
        <c:tickLblPos val="nextTo"/>
        <c:crossAx val="115930240"/>
        <c:crosses val="autoZero"/>
        <c:crossBetween val="midCat"/>
      </c:valAx>
      <c:spPr>
        <a:ln>
          <a:solidFill>
            <a:schemeClr val="bg1">
              <a:lumMod val="50000"/>
            </a:schemeClr>
          </a:solidFill>
        </a:ln>
      </c:spPr>
    </c:plotArea>
    <c:plotVisOnly val="1"/>
    <c:dispBlanksAs val="gap"/>
    <c:showDLblsOverMax val="0"/>
  </c:chart>
  <c:spPr>
    <a:ln>
      <a:noFill/>
    </a:ln>
  </c:spPr>
  <c:txPr>
    <a:bodyPr/>
    <a:lstStyle/>
    <a:p>
      <a:pPr>
        <a:defRPr sz="1200">
          <a:latin typeface="Times New Roman" pitchFamily="18" charset="0"/>
          <a:cs typeface="Times New Roman" pitchFamily="18" charset="0"/>
        </a:defRPr>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manualLayout>
          <c:layoutTarget val="inner"/>
          <c:xMode val="edge"/>
          <c:yMode val="edge"/>
          <c:x val="0.16379637471738423"/>
          <c:y val="4.1847622991384802E-2"/>
          <c:w val="0.67683569069526572"/>
          <c:h val="0.82021012816757732"/>
        </c:manualLayout>
      </c:layout>
      <c:surface3DChart>
        <c:wireframe val="0"/>
        <c:ser>
          <c:idx val="0"/>
          <c:order val="0"/>
          <c:tx>
            <c:strRef>
              <c:f>Sheet1!$M$24</c:f>
              <c:strCache>
                <c:ptCount val="1"/>
                <c:pt idx="0">
                  <c:v>10</c:v>
                </c:pt>
              </c:strCache>
            </c:strRef>
          </c:tx>
          <c:cat>
            <c:numRef>
              <c:f>Sheet1!$N$23:$R$23</c:f>
              <c:numCache>
                <c:formatCode>General</c:formatCode>
                <c:ptCount val="5"/>
                <c:pt idx="0">
                  <c:v>70</c:v>
                </c:pt>
                <c:pt idx="1">
                  <c:v>250</c:v>
                </c:pt>
                <c:pt idx="2">
                  <c:v>500</c:v>
                </c:pt>
                <c:pt idx="3">
                  <c:v>1000</c:v>
                </c:pt>
                <c:pt idx="4">
                  <c:v>5000</c:v>
                </c:pt>
              </c:numCache>
            </c:numRef>
          </c:cat>
          <c:val>
            <c:numRef>
              <c:f>Sheet1!$N$24:$R$24</c:f>
              <c:numCache>
                <c:formatCode>General</c:formatCode>
                <c:ptCount val="5"/>
                <c:pt idx="0">
                  <c:v>5800</c:v>
                </c:pt>
                <c:pt idx="1">
                  <c:v>5400</c:v>
                </c:pt>
                <c:pt idx="2">
                  <c:v>5332</c:v>
                </c:pt>
                <c:pt idx="3">
                  <c:v>4817</c:v>
                </c:pt>
                <c:pt idx="4">
                  <c:v>4723</c:v>
                </c:pt>
              </c:numCache>
            </c:numRef>
          </c:val>
        </c:ser>
        <c:ser>
          <c:idx val="1"/>
          <c:order val="1"/>
          <c:tx>
            <c:strRef>
              <c:f>Sheet1!$M$25</c:f>
              <c:strCache>
                <c:ptCount val="1"/>
                <c:pt idx="0">
                  <c:v>150</c:v>
                </c:pt>
              </c:strCache>
            </c:strRef>
          </c:tx>
          <c:cat>
            <c:numRef>
              <c:f>Sheet1!$N$23:$R$23</c:f>
              <c:numCache>
                <c:formatCode>General</c:formatCode>
                <c:ptCount val="5"/>
                <c:pt idx="0">
                  <c:v>70</c:v>
                </c:pt>
                <c:pt idx="1">
                  <c:v>250</c:v>
                </c:pt>
                <c:pt idx="2">
                  <c:v>500</c:v>
                </c:pt>
                <c:pt idx="3">
                  <c:v>1000</c:v>
                </c:pt>
                <c:pt idx="4">
                  <c:v>5000</c:v>
                </c:pt>
              </c:numCache>
            </c:numRef>
          </c:cat>
          <c:val>
            <c:numRef>
              <c:f>Sheet1!$N$25:$R$25</c:f>
              <c:numCache>
                <c:formatCode>General</c:formatCode>
                <c:ptCount val="5"/>
                <c:pt idx="0">
                  <c:v>6172</c:v>
                </c:pt>
                <c:pt idx="1">
                  <c:v>5449</c:v>
                </c:pt>
                <c:pt idx="2">
                  <c:v>5123</c:v>
                </c:pt>
                <c:pt idx="3">
                  <c:v>5000</c:v>
                </c:pt>
                <c:pt idx="4">
                  <c:v>4800</c:v>
                </c:pt>
              </c:numCache>
            </c:numRef>
          </c:val>
        </c:ser>
        <c:ser>
          <c:idx val="2"/>
          <c:order val="2"/>
          <c:tx>
            <c:strRef>
              <c:f>Sheet1!$M$26</c:f>
              <c:strCache>
                <c:ptCount val="1"/>
                <c:pt idx="0">
                  <c:v>200</c:v>
                </c:pt>
              </c:strCache>
            </c:strRef>
          </c:tx>
          <c:cat>
            <c:numRef>
              <c:f>Sheet1!$N$23:$R$23</c:f>
              <c:numCache>
                <c:formatCode>General</c:formatCode>
                <c:ptCount val="5"/>
                <c:pt idx="0">
                  <c:v>70</c:v>
                </c:pt>
                <c:pt idx="1">
                  <c:v>250</c:v>
                </c:pt>
                <c:pt idx="2">
                  <c:v>500</c:v>
                </c:pt>
                <c:pt idx="3">
                  <c:v>1000</c:v>
                </c:pt>
                <c:pt idx="4">
                  <c:v>5000</c:v>
                </c:pt>
              </c:numCache>
            </c:numRef>
          </c:cat>
          <c:val>
            <c:numRef>
              <c:f>Sheet1!$N$26:$R$26</c:f>
              <c:numCache>
                <c:formatCode>General</c:formatCode>
                <c:ptCount val="5"/>
                <c:pt idx="0">
                  <c:v>8500</c:v>
                </c:pt>
                <c:pt idx="1">
                  <c:v>7305</c:v>
                </c:pt>
                <c:pt idx="2">
                  <c:v>7153</c:v>
                </c:pt>
                <c:pt idx="3">
                  <c:v>7224</c:v>
                </c:pt>
                <c:pt idx="4">
                  <c:v>6208</c:v>
                </c:pt>
              </c:numCache>
            </c:numRef>
          </c:val>
        </c:ser>
        <c:ser>
          <c:idx val="3"/>
          <c:order val="3"/>
          <c:tx>
            <c:strRef>
              <c:f>Sheet1!$M$27</c:f>
              <c:strCache>
                <c:ptCount val="1"/>
                <c:pt idx="0">
                  <c:v>250</c:v>
                </c:pt>
              </c:strCache>
            </c:strRef>
          </c:tx>
          <c:cat>
            <c:numRef>
              <c:f>Sheet1!$N$23:$R$23</c:f>
              <c:numCache>
                <c:formatCode>General</c:formatCode>
                <c:ptCount val="5"/>
                <c:pt idx="0">
                  <c:v>70</c:v>
                </c:pt>
                <c:pt idx="1">
                  <c:v>250</c:v>
                </c:pt>
                <c:pt idx="2">
                  <c:v>500</c:v>
                </c:pt>
                <c:pt idx="3">
                  <c:v>1000</c:v>
                </c:pt>
                <c:pt idx="4">
                  <c:v>5000</c:v>
                </c:pt>
              </c:numCache>
            </c:numRef>
          </c:cat>
          <c:val>
            <c:numRef>
              <c:f>Sheet1!$N$27:$R$27</c:f>
              <c:numCache>
                <c:formatCode>General</c:formatCode>
                <c:ptCount val="5"/>
                <c:pt idx="0">
                  <c:v>6362</c:v>
                </c:pt>
                <c:pt idx="1">
                  <c:v>5616</c:v>
                </c:pt>
                <c:pt idx="2">
                  <c:v>4908</c:v>
                </c:pt>
                <c:pt idx="3">
                  <c:v>4800</c:v>
                </c:pt>
                <c:pt idx="4">
                  <c:v>4600</c:v>
                </c:pt>
              </c:numCache>
            </c:numRef>
          </c:val>
        </c:ser>
        <c:ser>
          <c:idx val="4"/>
          <c:order val="4"/>
          <c:tx>
            <c:strRef>
              <c:f>Sheet1!$M$28</c:f>
              <c:strCache>
                <c:ptCount val="1"/>
                <c:pt idx="0">
                  <c:v>400</c:v>
                </c:pt>
              </c:strCache>
            </c:strRef>
          </c:tx>
          <c:cat>
            <c:numRef>
              <c:f>Sheet1!$N$23:$R$23</c:f>
              <c:numCache>
                <c:formatCode>General</c:formatCode>
                <c:ptCount val="5"/>
                <c:pt idx="0">
                  <c:v>70</c:v>
                </c:pt>
                <c:pt idx="1">
                  <c:v>250</c:v>
                </c:pt>
                <c:pt idx="2">
                  <c:v>500</c:v>
                </c:pt>
                <c:pt idx="3">
                  <c:v>1000</c:v>
                </c:pt>
                <c:pt idx="4">
                  <c:v>5000</c:v>
                </c:pt>
              </c:numCache>
            </c:numRef>
          </c:cat>
          <c:val>
            <c:numRef>
              <c:f>Sheet1!$N$28:$R$28</c:f>
              <c:numCache>
                <c:formatCode>General</c:formatCode>
                <c:ptCount val="5"/>
                <c:pt idx="0">
                  <c:v>5700</c:v>
                </c:pt>
                <c:pt idx="1">
                  <c:v>5400</c:v>
                </c:pt>
                <c:pt idx="2">
                  <c:v>5312</c:v>
                </c:pt>
                <c:pt idx="3">
                  <c:v>4625</c:v>
                </c:pt>
                <c:pt idx="4">
                  <c:v>4523</c:v>
                </c:pt>
              </c:numCache>
            </c:numRef>
          </c:val>
        </c:ser>
        <c:bandFmts/>
        <c:axId val="114463104"/>
        <c:axId val="114465024"/>
        <c:axId val="116456064"/>
      </c:surface3DChart>
      <c:catAx>
        <c:axId val="114463104"/>
        <c:scaling>
          <c:orientation val="minMax"/>
        </c:scaling>
        <c:delete val="0"/>
        <c:axPos val="b"/>
        <c:minorGridlines/>
        <c:title>
          <c:tx>
            <c:rich>
              <a:bodyPr/>
              <a:lstStyle/>
              <a:p>
                <a:pPr>
                  <a:defRPr b="0"/>
                </a:pPr>
                <a:r>
                  <a:rPr lang="en-US" b="0" dirty="0"/>
                  <a:t>Length of hose </a:t>
                </a:r>
                <a:r>
                  <a:rPr lang="en-US" b="0" i="1" dirty="0"/>
                  <a:t>L</a:t>
                </a:r>
                <a:r>
                  <a:rPr lang="en-US" b="0" dirty="0"/>
                  <a:t> mm</a:t>
                </a:r>
                <a:endParaRPr lang="ja-JP" b="0" dirty="0"/>
              </a:p>
            </c:rich>
          </c:tx>
          <c:layout/>
          <c:overlay val="0"/>
        </c:title>
        <c:numFmt formatCode="General" sourceLinked="1"/>
        <c:majorTickMark val="none"/>
        <c:minorTickMark val="none"/>
        <c:tickLblPos val="nextTo"/>
        <c:crossAx val="114465024"/>
        <c:crosses val="autoZero"/>
        <c:auto val="1"/>
        <c:lblAlgn val="ctr"/>
        <c:lblOffset val="100"/>
        <c:noMultiLvlLbl val="0"/>
      </c:catAx>
      <c:valAx>
        <c:axId val="114465024"/>
        <c:scaling>
          <c:orientation val="minMax"/>
          <c:max val="9000"/>
          <c:min val="3000"/>
        </c:scaling>
        <c:delete val="0"/>
        <c:axPos val="l"/>
        <c:majorGridlines/>
        <c:title>
          <c:tx>
            <c:rich>
              <a:bodyPr rot="-5400000" vert="horz"/>
              <a:lstStyle/>
              <a:p>
                <a:pPr>
                  <a:defRPr b="0"/>
                </a:pPr>
                <a:r>
                  <a:rPr lang="en-US" b="0" dirty="0"/>
                  <a:t>Heat transfer coefficient W/m</a:t>
                </a:r>
                <a:r>
                  <a:rPr lang="en-US" b="0" baseline="30000" dirty="0"/>
                  <a:t>2</a:t>
                </a:r>
                <a:r>
                  <a:rPr lang="en-US" b="0" dirty="0"/>
                  <a:t>K</a:t>
                </a:r>
                <a:endParaRPr lang="ja-JP" b="0" dirty="0"/>
              </a:p>
            </c:rich>
          </c:tx>
          <c:layout>
            <c:manualLayout>
              <c:xMode val="edge"/>
              <c:yMode val="edge"/>
              <c:x val="1.4836382558800654E-2"/>
              <c:y val="0.13980123066248076"/>
            </c:manualLayout>
          </c:layout>
          <c:overlay val="0"/>
        </c:title>
        <c:numFmt formatCode="General" sourceLinked="1"/>
        <c:majorTickMark val="none"/>
        <c:minorTickMark val="none"/>
        <c:tickLblPos val="nextTo"/>
        <c:crossAx val="114463104"/>
        <c:crosses val="autoZero"/>
        <c:crossBetween val="midCat"/>
      </c:valAx>
      <c:serAx>
        <c:axId val="116456064"/>
        <c:scaling>
          <c:orientation val="minMax"/>
        </c:scaling>
        <c:delete val="0"/>
        <c:axPos val="b"/>
        <c:minorGridlines/>
        <c:title>
          <c:tx>
            <c:rich>
              <a:bodyPr rot="0" vert="horz"/>
              <a:lstStyle/>
              <a:p>
                <a:pPr>
                  <a:defRPr b="0"/>
                </a:pPr>
                <a:r>
                  <a:rPr lang="en-US" b="0" dirty="0"/>
                  <a:t>Distance</a:t>
                </a:r>
              </a:p>
              <a:p>
                <a:pPr>
                  <a:defRPr b="0"/>
                </a:pPr>
                <a:r>
                  <a:rPr lang="en-US" b="0" dirty="0"/>
                  <a:t>from</a:t>
                </a:r>
              </a:p>
              <a:p>
                <a:pPr>
                  <a:defRPr b="0"/>
                </a:pPr>
                <a:r>
                  <a:rPr lang="en-US" b="0" dirty="0"/>
                  <a:t>outlet of</a:t>
                </a:r>
              </a:p>
              <a:p>
                <a:pPr>
                  <a:defRPr b="0"/>
                </a:pPr>
                <a:r>
                  <a:rPr lang="en-US" b="0" dirty="0"/>
                  <a:t>nozzle</a:t>
                </a:r>
              </a:p>
              <a:p>
                <a:pPr>
                  <a:defRPr b="0"/>
                </a:pPr>
                <a:r>
                  <a:rPr lang="en-US" b="0" i="1" dirty="0"/>
                  <a:t>D</a:t>
                </a:r>
                <a:r>
                  <a:rPr lang="en-US" b="0" dirty="0"/>
                  <a:t> mm</a:t>
                </a:r>
                <a:endParaRPr lang="ja-JP" b="0" dirty="0"/>
              </a:p>
            </c:rich>
          </c:tx>
          <c:layout>
            <c:manualLayout>
              <c:xMode val="edge"/>
              <c:yMode val="edge"/>
              <c:x val="0.80553161576818355"/>
              <c:y val="0.74080232124745959"/>
            </c:manualLayout>
          </c:layout>
          <c:overlay val="0"/>
        </c:title>
        <c:majorTickMark val="none"/>
        <c:minorTickMark val="none"/>
        <c:tickLblPos val="nextTo"/>
        <c:crossAx val="114465024"/>
        <c:crosses val="autoZero"/>
        <c:tickLblSkip val="1"/>
      </c:serAx>
    </c:plotArea>
    <c:plotVisOnly val="1"/>
    <c:dispBlanksAs val="zero"/>
    <c:showDLblsOverMax val="0"/>
  </c:chart>
  <c:txPr>
    <a:bodyPr/>
    <a:lstStyle/>
    <a:p>
      <a:pPr>
        <a:defRPr sz="1400">
          <a:latin typeface="Times New Roman" pitchFamily="18" charset="0"/>
          <a:cs typeface="Times New Roman" pitchFamily="18" charset="0"/>
        </a:defRPr>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manualLayout>
          <c:layoutTarget val="inner"/>
          <c:xMode val="edge"/>
          <c:yMode val="edge"/>
          <c:x val="0.14564973261229314"/>
          <c:y val="3.0282382103263686E-2"/>
          <c:w val="0.66151771424796646"/>
          <c:h val="0.82021012816757732"/>
        </c:manualLayout>
      </c:layout>
      <c:surface3DChart>
        <c:wireframe val="0"/>
        <c:ser>
          <c:idx val="0"/>
          <c:order val="0"/>
          <c:tx>
            <c:strRef>
              <c:f>Sheet1!$M$35</c:f>
              <c:strCache>
                <c:ptCount val="1"/>
                <c:pt idx="0">
                  <c:v>0.5</c:v>
                </c:pt>
              </c:strCache>
            </c:strRef>
          </c:tx>
          <c:cat>
            <c:numRef>
              <c:f>Sheet1!$N$34:$R$34</c:f>
              <c:numCache>
                <c:formatCode>General</c:formatCode>
                <c:ptCount val="5"/>
                <c:pt idx="0">
                  <c:v>0.05</c:v>
                </c:pt>
                <c:pt idx="1">
                  <c:v>0.15000000000000024</c:v>
                </c:pt>
                <c:pt idx="2">
                  <c:v>0.2</c:v>
                </c:pt>
                <c:pt idx="3">
                  <c:v>0.25</c:v>
                </c:pt>
                <c:pt idx="4">
                  <c:v>0.4</c:v>
                </c:pt>
              </c:numCache>
            </c:numRef>
          </c:cat>
          <c:val>
            <c:numRef>
              <c:f>Sheet1!$N$35:$R$35</c:f>
              <c:numCache>
                <c:formatCode>General</c:formatCode>
                <c:ptCount val="5"/>
                <c:pt idx="0">
                  <c:v>4300</c:v>
                </c:pt>
                <c:pt idx="1">
                  <c:v>4600</c:v>
                </c:pt>
                <c:pt idx="2">
                  <c:v>5782</c:v>
                </c:pt>
                <c:pt idx="3">
                  <c:v>4400</c:v>
                </c:pt>
                <c:pt idx="4">
                  <c:v>4322</c:v>
                </c:pt>
              </c:numCache>
            </c:numRef>
          </c:val>
        </c:ser>
        <c:ser>
          <c:idx val="1"/>
          <c:order val="1"/>
          <c:tx>
            <c:strRef>
              <c:f>Sheet1!$M$36</c:f>
              <c:strCache>
                <c:ptCount val="1"/>
                <c:pt idx="0">
                  <c:v>3</c:v>
                </c:pt>
              </c:strCache>
            </c:strRef>
          </c:tx>
          <c:cat>
            <c:numRef>
              <c:f>Sheet1!$N$34:$R$34</c:f>
              <c:numCache>
                <c:formatCode>General</c:formatCode>
                <c:ptCount val="5"/>
                <c:pt idx="0">
                  <c:v>0.05</c:v>
                </c:pt>
                <c:pt idx="1">
                  <c:v>0.15000000000000024</c:v>
                </c:pt>
                <c:pt idx="2">
                  <c:v>0.2</c:v>
                </c:pt>
                <c:pt idx="3">
                  <c:v>0.25</c:v>
                </c:pt>
                <c:pt idx="4">
                  <c:v>0.4</c:v>
                </c:pt>
              </c:numCache>
            </c:numRef>
          </c:cat>
          <c:val>
            <c:numRef>
              <c:f>Sheet1!$N$36:$R$36</c:f>
              <c:numCache>
                <c:formatCode>General</c:formatCode>
                <c:ptCount val="5"/>
                <c:pt idx="0">
                  <c:v>4067</c:v>
                </c:pt>
                <c:pt idx="1">
                  <c:v>4000</c:v>
                </c:pt>
                <c:pt idx="2">
                  <c:v>5469</c:v>
                </c:pt>
                <c:pt idx="3">
                  <c:v>4000</c:v>
                </c:pt>
                <c:pt idx="4">
                  <c:v>4088</c:v>
                </c:pt>
              </c:numCache>
            </c:numRef>
          </c:val>
        </c:ser>
        <c:ser>
          <c:idx val="2"/>
          <c:order val="2"/>
          <c:tx>
            <c:strRef>
              <c:f>Sheet1!$M$37</c:f>
              <c:strCache>
                <c:ptCount val="1"/>
                <c:pt idx="0">
                  <c:v>4</c:v>
                </c:pt>
              </c:strCache>
            </c:strRef>
          </c:tx>
          <c:cat>
            <c:numRef>
              <c:f>Sheet1!$N$34:$R$34</c:f>
              <c:numCache>
                <c:formatCode>General</c:formatCode>
                <c:ptCount val="5"/>
                <c:pt idx="0">
                  <c:v>0.05</c:v>
                </c:pt>
                <c:pt idx="1">
                  <c:v>0.15000000000000024</c:v>
                </c:pt>
                <c:pt idx="2">
                  <c:v>0.2</c:v>
                </c:pt>
                <c:pt idx="3">
                  <c:v>0.25</c:v>
                </c:pt>
                <c:pt idx="4">
                  <c:v>0.4</c:v>
                </c:pt>
              </c:numCache>
            </c:numRef>
          </c:cat>
          <c:val>
            <c:numRef>
              <c:f>Sheet1!$N$37:$R$37</c:f>
              <c:numCache>
                <c:formatCode>General</c:formatCode>
                <c:ptCount val="5"/>
                <c:pt idx="0">
                  <c:v>4300</c:v>
                </c:pt>
                <c:pt idx="1">
                  <c:v>5127</c:v>
                </c:pt>
                <c:pt idx="2">
                  <c:v>5740</c:v>
                </c:pt>
                <c:pt idx="3">
                  <c:v>4820</c:v>
                </c:pt>
                <c:pt idx="4">
                  <c:v>4200</c:v>
                </c:pt>
              </c:numCache>
            </c:numRef>
          </c:val>
        </c:ser>
        <c:ser>
          <c:idx val="3"/>
          <c:order val="3"/>
          <c:tx>
            <c:strRef>
              <c:f>Sheet1!$M$38</c:f>
              <c:strCache>
                <c:ptCount val="1"/>
                <c:pt idx="0">
                  <c:v>5</c:v>
                </c:pt>
              </c:strCache>
            </c:strRef>
          </c:tx>
          <c:cat>
            <c:numRef>
              <c:f>Sheet1!$N$34:$R$34</c:f>
              <c:numCache>
                <c:formatCode>General</c:formatCode>
                <c:ptCount val="5"/>
                <c:pt idx="0">
                  <c:v>0.05</c:v>
                </c:pt>
                <c:pt idx="1">
                  <c:v>0.15000000000000024</c:v>
                </c:pt>
                <c:pt idx="2">
                  <c:v>0.2</c:v>
                </c:pt>
                <c:pt idx="3">
                  <c:v>0.25</c:v>
                </c:pt>
                <c:pt idx="4">
                  <c:v>0.4</c:v>
                </c:pt>
              </c:numCache>
            </c:numRef>
          </c:cat>
          <c:val>
            <c:numRef>
              <c:f>Sheet1!$N$38:$R$38</c:f>
              <c:numCache>
                <c:formatCode>General</c:formatCode>
                <c:ptCount val="5"/>
                <c:pt idx="0">
                  <c:v>4800</c:v>
                </c:pt>
                <c:pt idx="1">
                  <c:v>5557</c:v>
                </c:pt>
                <c:pt idx="2">
                  <c:v>7016</c:v>
                </c:pt>
                <c:pt idx="3">
                  <c:v>5315</c:v>
                </c:pt>
                <c:pt idx="4">
                  <c:v>4600</c:v>
                </c:pt>
              </c:numCache>
            </c:numRef>
          </c:val>
        </c:ser>
        <c:ser>
          <c:idx val="4"/>
          <c:order val="4"/>
          <c:tx>
            <c:strRef>
              <c:f>Sheet1!$M$39</c:f>
              <c:strCache>
                <c:ptCount val="1"/>
                <c:pt idx="0">
                  <c:v>6</c:v>
                </c:pt>
              </c:strCache>
            </c:strRef>
          </c:tx>
          <c:cat>
            <c:numRef>
              <c:f>Sheet1!$N$34:$R$34</c:f>
              <c:numCache>
                <c:formatCode>General</c:formatCode>
                <c:ptCount val="5"/>
                <c:pt idx="0">
                  <c:v>0.05</c:v>
                </c:pt>
                <c:pt idx="1">
                  <c:v>0.15000000000000024</c:v>
                </c:pt>
                <c:pt idx="2">
                  <c:v>0.2</c:v>
                </c:pt>
                <c:pt idx="3">
                  <c:v>0.25</c:v>
                </c:pt>
                <c:pt idx="4">
                  <c:v>0.4</c:v>
                </c:pt>
              </c:numCache>
            </c:numRef>
          </c:cat>
          <c:val>
            <c:numRef>
              <c:f>Sheet1!$N$39:$R$39</c:f>
              <c:numCache>
                <c:formatCode>General</c:formatCode>
                <c:ptCount val="5"/>
                <c:pt idx="0">
                  <c:v>5953</c:v>
                </c:pt>
                <c:pt idx="1">
                  <c:v>6253</c:v>
                </c:pt>
                <c:pt idx="2">
                  <c:v>8500</c:v>
                </c:pt>
                <c:pt idx="3">
                  <c:v>6050</c:v>
                </c:pt>
                <c:pt idx="4">
                  <c:v>5625</c:v>
                </c:pt>
              </c:numCache>
            </c:numRef>
          </c:val>
        </c:ser>
        <c:bandFmts/>
        <c:axId val="114945024"/>
        <c:axId val="114361472"/>
        <c:axId val="114473152"/>
      </c:surface3DChart>
      <c:catAx>
        <c:axId val="114945024"/>
        <c:scaling>
          <c:orientation val="minMax"/>
        </c:scaling>
        <c:delete val="0"/>
        <c:axPos val="b"/>
        <c:minorGridlines/>
        <c:title>
          <c:tx>
            <c:rich>
              <a:bodyPr/>
              <a:lstStyle/>
              <a:p>
                <a:pPr>
                  <a:defRPr b="0"/>
                </a:pPr>
                <a:r>
                  <a:rPr lang="en-US" altLang="ja-JP" b="0" dirty="0" smtClean="0"/>
                  <a:t>Air pressure</a:t>
                </a:r>
              </a:p>
              <a:p>
                <a:pPr>
                  <a:defRPr b="0"/>
                </a:pPr>
                <a:r>
                  <a:rPr lang="en-US" altLang="ja-JP" b="0" i="1" dirty="0" smtClean="0"/>
                  <a:t>P</a:t>
                </a:r>
                <a:r>
                  <a:rPr lang="en-US" altLang="ja-JP" b="0" dirty="0" smtClean="0"/>
                  <a:t> </a:t>
                </a:r>
                <a:r>
                  <a:rPr lang="en-US" altLang="ja-JP" b="0" dirty="0" err="1" smtClean="0"/>
                  <a:t>MPa</a:t>
                </a:r>
                <a:endParaRPr lang="en-US" altLang="ja-JP" b="0" dirty="0" smtClean="0"/>
              </a:p>
            </c:rich>
          </c:tx>
          <c:layout/>
          <c:overlay val="0"/>
        </c:title>
        <c:numFmt formatCode="General" sourceLinked="1"/>
        <c:majorTickMark val="none"/>
        <c:minorTickMark val="none"/>
        <c:tickLblPos val="nextTo"/>
        <c:crossAx val="114361472"/>
        <c:crosses val="autoZero"/>
        <c:auto val="1"/>
        <c:lblAlgn val="ctr"/>
        <c:lblOffset val="100"/>
        <c:noMultiLvlLbl val="0"/>
      </c:catAx>
      <c:valAx>
        <c:axId val="114361472"/>
        <c:scaling>
          <c:orientation val="minMax"/>
          <c:max val="9000"/>
          <c:min val="3000"/>
        </c:scaling>
        <c:delete val="0"/>
        <c:axPos val="l"/>
        <c:majorGridlines/>
        <c:title>
          <c:tx>
            <c:rich>
              <a:bodyPr rot="-5400000" vert="horz"/>
              <a:lstStyle/>
              <a:p>
                <a:pPr>
                  <a:defRPr sz="1400"/>
                </a:pPr>
                <a:r>
                  <a:rPr lang="en-US" altLang="ja-JP" sz="1400" b="0" i="0" baseline="0" dirty="0" smtClean="0"/>
                  <a:t>Heat transfer coefficient W/m</a:t>
                </a:r>
                <a:r>
                  <a:rPr lang="en-US" altLang="ja-JP" sz="1400" b="0" i="0" baseline="30000" dirty="0" smtClean="0"/>
                  <a:t>2</a:t>
                </a:r>
                <a:r>
                  <a:rPr lang="en-US" altLang="ja-JP" sz="1400" b="0" i="0" baseline="0" dirty="0" smtClean="0"/>
                  <a:t>K</a:t>
                </a:r>
                <a:endParaRPr lang="ja-JP" altLang="ja-JP" sz="1400" b="0" i="0" baseline="0" dirty="0"/>
              </a:p>
            </c:rich>
          </c:tx>
          <c:layout>
            <c:manualLayout>
              <c:xMode val="edge"/>
              <c:yMode val="edge"/>
              <c:x val="6.0663304677858612E-3"/>
              <c:y val="0.13495540568352149"/>
            </c:manualLayout>
          </c:layout>
          <c:overlay val="0"/>
        </c:title>
        <c:numFmt formatCode="General" sourceLinked="1"/>
        <c:majorTickMark val="none"/>
        <c:minorTickMark val="none"/>
        <c:tickLblPos val="nextTo"/>
        <c:crossAx val="114945024"/>
        <c:crosses val="autoZero"/>
        <c:crossBetween val="midCat"/>
      </c:valAx>
      <c:serAx>
        <c:axId val="114473152"/>
        <c:scaling>
          <c:orientation val="minMax"/>
        </c:scaling>
        <c:delete val="0"/>
        <c:axPos val="b"/>
        <c:minorGridlines/>
        <c:title>
          <c:tx>
            <c:rich>
              <a:bodyPr rot="0" vert="horz"/>
              <a:lstStyle/>
              <a:p>
                <a:pPr>
                  <a:defRPr b="0"/>
                </a:pPr>
                <a:r>
                  <a:rPr kumimoji="1" lang="en-US" altLang="ja-JP" sz="1400" b="0" i="0" u="none" strike="noStrike" baseline="0" dirty="0" smtClean="0"/>
                  <a:t>Quantity </a:t>
                </a:r>
              </a:p>
              <a:p>
                <a:pPr>
                  <a:defRPr b="0"/>
                </a:pPr>
                <a:r>
                  <a:rPr kumimoji="1" lang="en-US" altLang="ja-JP" sz="1400" b="0" i="0" u="none" strike="noStrike" baseline="0" dirty="0" smtClean="0"/>
                  <a:t>of flow for strong alkaline water</a:t>
                </a:r>
              </a:p>
              <a:p>
                <a:pPr>
                  <a:defRPr b="0"/>
                </a:pPr>
                <a:r>
                  <a:rPr kumimoji="1" lang="en-US" altLang="ja-JP" sz="1400" b="0" i="1" u="none" strike="noStrike" baseline="0" dirty="0" smtClean="0"/>
                  <a:t>Q</a:t>
                </a:r>
                <a:r>
                  <a:rPr kumimoji="1" lang="en-US" altLang="ja-JP" sz="1400" b="0" i="0" u="none" strike="noStrike" baseline="0" dirty="0" smtClean="0"/>
                  <a:t> l/min </a:t>
                </a:r>
                <a:endParaRPr lang="ja-JP" b="0" dirty="0"/>
              </a:p>
            </c:rich>
          </c:tx>
          <c:layout>
            <c:manualLayout>
              <c:xMode val="edge"/>
              <c:yMode val="edge"/>
              <c:x val="0.74995608596041852"/>
              <c:y val="0.68569066096481279"/>
            </c:manualLayout>
          </c:layout>
          <c:overlay val="0"/>
        </c:title>
        <c:numFmt formatCode="General" sourceLinked="0"/>
        <c:majorTickMark val="none"/>
        <c:minorTickMark val="none"/>
        <c:tickLblPos val="nextTo"/>
        <c:crossAx val="114361472"/>
        <c:crosses val="autoZero"/>
        <c:tickLblSkip val="1"/>
      </c:serAx>
    </c:plotArea>
    <c:plotVisOnly val="1"/>
    <c:dispBlanksAs val="zero"/>
    <c:showDLblsOverMax val="0"/>
  </c:chart>
  <c:txPr>
    <a:bodyPr/>
    <a:lstStyle/>
    <a:p>
      <a:pPr>
        <a:defRPr sz="1400">
          <a:latin typeface="Times New Roman" pitchFamily="18" charset="0"/>
          <a:cs typeface="Times New Roman" pitchFamily="18" charset="0"/>
        </a:defRPr>
      </a:pPr>
      <a:endParaRPr lang="ja-JP"/>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BC2D62D-7D82-466F-9E46-62F25DEA6673}" type="datetimeFigureOut">
              <a:rPr kumimoji="1" lang="ja-JP" altLang="en-US" smtClean="0"/>
              <a:pPr/>
              <a:t>2016/7/18</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7658C3-815F-414B-B724-50078120E387}" type="slidenum">
              <a:rPr kumimoji="1" lang="ja-JP" altLang="en-US" smtClean="0"/>
              <a:pPr/>
              <a:t>‹#›</a:t>
            </a:fld>
            <a:endParaRPr kumimoji="1" lang="ja-JP" altLang="en-US"/>
          </a:p>
        </p:txBody>
      </p:sp>
    </p:spTree>
    <p:extLst>
      <p:ext uri="{BB962C8B-B14F-4D97-AF65-F5344CB8AC3E}">
        <p14:creationId xmlns:p14="http://schemas.microsoft.com/office/powerpoint/2010/main" val="6987022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C33309-771D-494F-BA21-4CE06F2D67B9}" type="datetimeFigureOut">
              <a:rPr kumimoji="1" lang="ja-JP" altLang="en-US" smtClean="0"/>
              <a:pPr/>
              <a:t>2016/7/18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CB05EA-17D0-476F-97CF-304441B17936}" type="slidenum">
              <a:rPr kumimoji="1" lang="ja-JP" altLang="en-US" smtClean="0"/>
              <a:pPr/>
              <a:t>‹#›</a:t>
            </a:fld>
            <a:endParaRPr kumimoji="1" lang="ja-JP" altLang="en-US"/>
          </a:p>
        </p:txBody>
      </p:sp>
    </p:spTree>
    <p:extLst>
      <p:ext uri="{BB962C8B-B14F-4D97-AF65-F5344CB8AC3E}">
        <p14:creationId xmlns:p14="http://schemas.microsoft.com/office/powerpoint/2010/main" val="175995743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CB05EA-17D0-476F-97CF-304441B17936}" type="slidenum">
              <a:rPr kumimoji="1" lang="ja-JP" altLang="en-US" smtClean="0"/>
              <a:pPr/>
              <a:t>1</a:t>
            </a:fld>
            <a:endParaRPr kumimoji="1" lang="ja-JP" altLang="en-US" dirty="0"/>
          </a:p>
        </p:txBody>
      </p:sp>
    </p:spTree>
    <p:extLst>
      <p:ext uri="{BB962C8B-B14F-4D97-AF65-F5344CB8AC3E}">
        <p14:creationId xmlns:p14="http://schemas.microsoft.com/office/powerpoint/2010/main" val="989101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何度も失敗し，トライアルを繰り返す中でどんどん良い値が出てきて成功につながる．というのが一般的に行われている．</a:t>
            </a:r>
            <a:endParaRPr kumimoji="1" lang="en-US" altLang="ja-JP" dirty="0" smtClean="0"/>
          </a:p>
          <a:p>
            <a:r>
              <a:rPr kumimoji="1" lang="ja-JP" altLang="en-US" dirty="0" smtClean="0"/>
              <a:t>成功に至らないこともある．</a:t>
            </a:r>
            <a:endParaRPr kumimoji="1" lang="ja-JP" altLang="en-US" dirty="0"/>
          </a:p>
        </p:txBody>
      </p:sp>
      <p:sp>
        <p:nvSpPr>
          <p:cNvPr id="4" name="スライド番号プレースホルダ 3"/>
          <p:cNvSpPr>
            <a:spLocks noGrp="1"/>
          </p:cNvSpPr>
          <p:nvPr>
            <p:ph type="sldNum" sz="quarter" idx="10"/>
          </p:nvPr>
        </p:nvSpPr>
        <p:spPr/>
        <p:txBody>
          <a:bodyPr/>
          <a:lstStyle/>
          <a:p>
            <a:fld id="{27CB05EA-17D0-476F-97CF-304441B17936}" type="slidenum">
              <a:rPr kumimoji="1" lang="ja-JP" altLang="en-US" smtClean="0"/>
              <a:pPr/>
              <a:t>2</a:t>
            </a:fld>
            <a:endParaRPr kumimoji="1" lang="ja-JP" altLang="en-US"/>
          </a:p>
        </p:txBody>
      </p:sp>
    </p:spTree>
    <p:extLst>
      <p:ext uri="{BB962C8B-B14F-4D97-AF65-F5344CB8AC3E}">
        <p14:creationId xmlns:p14="http://schemas.microsoft.com/office/powerpoint/2010/main" val="1970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ja-JP" sz="1200" kern="1200" dirty="0" smtClean="0">
                <a:solidFill>
                  <a:schemeClr val="tx1"/>
                </a:solidFill>
                <a:latin typeface="+mn-lt"/>
                <a:ea typeface="+mn-ea"/>
                <a:cs typeface="+mn-cs"/>
              </a:rPr>
              <a:t>品質工学を利用して，対象となる機能を最高水準にするための制御因子の組合せを，きわめて短時間・容易に探索し，迅速・安価に工業製品の開発を行うことが</a:t>
            </a:r>
            <a:r>
              <a:rPr kumimoji="1" lang="ja-JP" altLang="en-US" sz="1200" kern="1200" dirty="0" smtClean="0">
                <a:solidFill>
                  <a:schemeClr val="tx1"/>
                </a:solidFill>
                <a:latin typeface="+mn-lt"/>
                <a:ea typeface="+mn-ea"/>
                <a:cs typeface="+mn-cs"/>
              </a:rPr>
              <a:t>可能</a:t>
            </a:r>
            <a:r>
              <a:rPr kumimoji="1" lang="ja-JP" altLang="ja-JP" sz="1200" kern="1200" dirty="0" smtClean="0">
                <a:solidFill>
                  <a:schemeClr val="tx1"/>
                </a:solidFill>
                <a:latin typeface="+mn-lt"/>
                <a:ea typeface="+mn-ea"/>
                <a:cs typeface="+mn-cs"/>
              </a:rPr>
              <a:t>なソフトウエアの開発を</a:t>
            </a:r>
            <a:r>
              <a:rPr kumimoji="1" lang="ja-JP" altLang="en-US" sz="1200" kern="1200" dirty="0" smtClean="0">
                <a:solidFill>
                  <a:schemeClr val="tx1"/>
                </a:solidFill>
                <a:latin typeface="+mn-lt"/>
                <a:ea typeface="+mn-ea"/>
                <a:cs typeface="+mn-cs"/>
              </a:rPr>
              <a:t>目的としています．</a:t>
            </a:r>
            <a:endParaRPr kumimoji="1" lang="ja-JP" altLang="en-US" dirty="0"/>
          </a:p>
        </p:txBody>
      </p:sp>
      <p:sp>
        <p:nvSpPr>
          <p:cNvPr id="4" name="スライド番号プレースホルダ 3"/>
          <p:cNvSpPr>
            <a:spLocks noGrp="1"/>
          </p:cNvSpPr>
          <p:nvPr>
            <p:ph type="sldNum" sz="quarter" idx="10"/>
          </p:nvPr>
        </p:nvSpPr>
        <p:spPr/>
        <p:txBody>
          <a:bodyPr/>
          <a:lstStyle/>
          <a:p>
            <a:fld id="{27CB05EA-17D0-476F-97CF-304441B17936}" type="slidenum">
              <a:rPr kumimoji="1" lang="ja-JP" altLang="en-US" smtClean="0"/>
              <a:pPr/>
              <a:t>3</a:t>
            </a:fld>
            <a:endParaRPr kumimoji="1" lang="ja-JP" altLang="en-US"/>
          </a:p>
        </p:txBody>
      </p:sp>
    </p:spTree>
    <p:extLst>
      <p:ext uri="{BB962C8B-B14F-4D97-AF65-F5344CB8AC3E}">
        <p14:creationId xmlns:p14="http://schemas.microsoft.com/office/powerpoint/2010/main" val="1191519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a:t>
            </a:r>
            <a:r>
              <a:rPr kumimoji="1" lang="ja-JP" altLang="en-US" dirty="0" smtClean="0"/>
              <a:t>　</a:t>
            </a:r>
            <a:r>
              <a:rPr kumimoji="1" lang="en-US" altLang="ja-JP" dirty="0" smtClean="0"/>
              <a:t>Next</a:t>
            </a:r>
            <a:r>
              <a:rPr kumimoji="1" lang="en-US" altLang="ja-JP" baseline="0" dirty="0" smtClean="0"/>
              <a:t> explanation is this.</a:t>
            </a:r>
            <a:endParaRPr kumimoji="1" lang="en-US" altLang="ja-JP" dirty="0" smtClean="0"/>
          </a:p>
          <a:p>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019E646F-DDB2-4842-84F3-EA1055CF4CF7}" type="slidenum">
              <a:rPr kumimoji="1" lang="ja-JP" altLang="en-US" smtClean="0"/>
              <a:pPr/>
              <a:t>4</a:t>
            </a:fld>
            <a:endParaRPr kumimoji="1" lang="ja-JP" altLang="en-US"/>
          </a:p>
        </p:txBody>
      </p:sp>
    </p:spTree>
    <p:extLst>
      <p:ext uri="{BB962C8B-B14F-4D97-AF65-F5344CB8AC3E}">
        <p14:creationId xmlns:p14="http://schemas.microsoft.com/office/powerpoint/2010/main" val="697951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baseline="0" dirty="0" smtClean="0"/>
              <a:t>☆　</a:t>
            </a:r>
            <a:r>
              <a:rPr kumimoji="1" lang="en-US" altLang="ja-JP" baseline="0" dirty="0" smtClean="0"/>
              <a:t>This graph is a distribution for a property of a product.</a:t>
            </a:r>
          </a:p>
          <a:p>
            <a:r>
              <a:rPr kumimoji="1" lang="ja-JP" altLang="en-US" baseline="0" dirty="0" smtClean="0"/>
              <a:t>☆　</a:t>
            </a:r>
            <a:r>
              <a:rPr kumimoji="1" lang="en-US" altLang="ja-JP" baseline="0" dirty="0" smtClean="0"/>
              <a:t>When the distribution is defined by the normal distribution, Cumulative distribution </a:t>
            </a:r>
          </a:p>
          <a:p>
            <a:r>
              <a:rPr kumimoji="1" lang="en-US" altLang="ja-JP" baseline="0" dirty="0" smtClean="0"/>
              <a:t>      functions for all combinations using all parameters are calculated using results of the </a:t>
            </a:r>
          </a:p>
          <a:p>
            <a:r>
              <a:rPr kumimoji="1" lang="en-US" altLang="ja-JP" baseline="0" dirty="0" smtClean="0"/>
              <a:t>      Taguchi methods. This is an example. </a:t>
            </a:r>
          </a:p>
          <a:p>
            <a:r>
              <a:rPr kumimoji="1" lang="ja-JP" altLang="en-US" dirty="0" smtClean="0"/>
              <a:t>☆　</a:t>
            </a:r>
            <a:r>
              <a:rPr kumimoji="1" lang="en-US" altLang="ja-JP" dirty="0" smtClean="0"/>
              <a:t>This is order condition &amp;</a:t>
            </a:r>
            <a:r>
              <a:rPr kumimoji="1" lang="en-US" altLang="ja-JP" baseline="0" dirty="0" smtClean="0"/>
              <a:t> cost table. When the tolerance was decided, Non-defective</a:t>
            </a:r>
          </a:p>
          <a:p>
            <a:r>
              <a:rPr kumimoji="1" lang="en-US" altLang="ja-JP" baseline="0" dirty="0" smtClean="0"/>
              <a:t>      unit rate decide. </a:t>
            </a:r>
            <a:endParaRPr kumimoji="1" lang="en-US" altLang="ja-JP" dirty="0" smtClean="0"/>
          </a:p>
          <a:p>
            <a:r>
              <a:rPr kumimoji="1" lang="ja-JP" altLang="en-US" dirty="0" smtClean="0"/>
              <a:t>☆　</a:t>
            </a:r>
            <a:r>
              <a:rPr kumimoji="1" lang="en-US" altLang="ja-JP" dirty="0" smtClean="0"/>
              <a:t>Then</a:t>
            </a:r>
            <a:r>
              <a:rPr kumimoji="1" lang="en-US" altLang="ja-JP" baseline="0" dirty="0" smtClean="0"/>
              <a:t> when the order entry was decided, Number of products, Cost, Time </a:t>
            </a:r>
          </a:p>
          <a:p>
            <a:r>
              <a:rPr kumimoji="1" lang="en-US" altLang="ja-JP" baseline="0" dirty="0" smtClean="0"/>
              <a:t>      can calculate by these equations</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019E646F-DDB2-4842-84F3-EA1055CF4CF7}" type="slidenum">
              <a:rPr kumimoji="1" lang="ja-JP" altLang="en-US" smtClean="0"/>
              <a:pPr/>
              <a:t>5</a:t>
            </a:fld>
            <a:endParaRPr kumimoji="1" lang="ja-JP" altLang="en-US"/>
          </a:p>
        </p:txBody>
      </p:sp>
    </p:spTree>
    <p:extLst>
      <p:ext uri="{BB962C8B-B14F-4D97-AF65-F5344CB8AC3E}">
        <p14:creationId xmlns:p14="http://schemas.microsoft.com/office/powerpoint/2010/main" val="417625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baseline="0" dirty="0" smtClean="0"/>
              <a:t>☆　</a:t>
            </a:r>
            <a:r>
              <a:rPr kumimoji="1" lang="en-US" altLang="ja-JP" baseline="0" dirty="0" smtClean="0"/>
              <a:t>The example is the spring back</a:t>
            </a:r>
          </a:p>
          <a:p>
            <a:r>
              <a:rPr kumimoji="1" lang="ja-JP" altLang="en-US" dirty="0" smtClean="0"/>
              <a:t>☆　</a:t>
            </a:r>
            <a:r>
              <a:rPr kumimoji="1" lang="en-US" altLang="ja-JP" dirty="0" smtClean="0"/>
              <a:t>Warm</a:t>
            </a:r>
            <a:r>
              <a:rPr kumimoji="1" lang="en-US" altLang="ja-JP" baseline="0" dirty="0" smtClean="0"/>
              <a:t> p</a:t>
            </a:r>
            <a:r>
              <a:rPr kumimoji="1" lang="en-US" altLang="ja-JP" dirty="0" smtClean="0"/>
              <a:t>ress</a:t>
            </a:r>
            <a:r>
              <a:rPr kumimoji="1" lang="en-US" altLang="ja-JP" baseline="0" dirty="0" smtClean="0"/>
              <a:t> forming consists of Die, Punch, Blank holder and Blank.</a:t>
            </a:r>
            <a:endParaRPr kumimoji="1" lang="en-US" altLang="ja-JP" dirty="0" smtClean="0"/>
          </a:p>
          <a:p>
            <a:r>
              <a:rPr kumimoji="1" lang="ja-JP" altLang="en-US" dirty="0" smtClean="0"/>
              <a:t>☆　</a:t>
            </a:r>
            <a:r>
              <a:rPr kumimoji="1" lang="en-US" altLang="ja-JP" dirty="0" smtClean="0"/>
              <a:t>Products are here. The product back</a:t>
            </a:r>
            <a:r>
              <a:rPr kumimoji="1" lang="en-US" altLang="ja-JP" baseline="0" dirty="0" smtClean="0"/>
              <a:t> a little after the forming, that is spring back. Blow 2 are good,</a:t>
            </a:r>
          </a:p>
          <a:p>
            <a:r>
              <a:rPr kumimoji="1" lang="en-US" altLang="ja-JP" baseline="0" dirty="0" smtClean="0"/>
              <a:t>     however upper 3 are not good.</a:t>
            </a:r>
            <a:endParaRPr kumimoji="1" lang="en-US" altLang="ja-JP" dirty="0" smtClean="0"/>
          </a:p>
          <a:p>
            <a:r>
              <a:rPr kumimoji="1" lang="ja-JP" altLang="en-US" dirty="0" smtClean="0"/>
              <a:t>☆　</a:t>
            </a:r>
            <a:r>
              <a:rPr kumimoji="1" lang="en-US" altLang="ja-JP" dirty="0" smtClean="0"/>
              <a:t>This CAE model was used for the trial. Commercial CAE used was Pam-stamp.</a:t>
            </a:r>
          </a:p>
          <a:p>
            <a:r>
              <a:rPr kumimoji="1" lang="ja-JP" altLang="en-US" dirty="0" smtClean="0"/>
              <a:t>☆　</a:t>
            </a:r>
            <a:r>
              <a:rPr kumimoji="1" lang="en-US" altLang="ja-JP" dirty="0" smtClean="0"/>
              <a:t>These</a:t>
            </a:r>
            <a:r>
              <a:rPr kumimoji="1" lang="en-US" altLang="ja-JP" baseline="0" dirty="0" smtClean="0"/>
              <a:t> are control factors; Holding force, Punch speed, Temperature, Lubricant, </a:t>
            </a:r>
          </a:p>
          <a:p>
            <a:r>
              <a:rPr kumimoji="1" lang="en-US" altLang="ja-JP" baseline="0" dirty="0" smtClean="0"/>
              <a:t>      Material, Die radius and Clearance. Number of all combinations is 4374. Very big.</a:t>
            </a:r>
            <a:endParaRPr kumimoji="1" lang="en-US" altLang="ja-JP" dirty="0" smtClean="0"/>
          </a:p>
          <a:p>
            <a:r>
              <a:rPr kumimoji="1" lang="ja-JP" altLang="en-US" dirty="0" smtClean="0"/>
              <a:t>☆　</a:t>
            </a:r>
            <a:r>
              <a:rPr kumimoji="1" lang="en-US" altLang="ja-JP" dirty="0" smtClean="0"/>
              <a:t>Noise factors are here.</a:t>
            </a:r>
            <a:r>
              <a:rPr kumimoji="1" lang="en-US" altLang="ja-JP" baseline="0" dirty="0" smtClean="0"/>
              <a:t> Holding force, Temperature and Property of material are  </a:t>
            </a:r>
          </a:p>
          <a:p>
            <a:r>
              <a:rPr kumimoji="1" lang="en-US" altLang="ja-JP" baseline="0" dirty="0" smtClean="0"/>
              <a:t>      distribute. Influences of noise factors were inputted by the bar graph with 5 divide</a:t>
            </a:r>
          </a:p>
          <a:p>
            <a:r>
              <a:rPr kumimoji="1" lang="ja-JP" altLang="en-US" dirty="0" smtClean="0"/>
              <a:t>☆　</a:t>
            </a:r>
            <a:r>
              <a:rPr kumimoji="1" lang="en-US" altLang="ja-JP" dirty="0" smtClean="0"/>
              <a:t>4374</a:t>
            </a:r>
            <a:r>
              <a:rPr kumimoji="1" lang="en-US" altLang="ja-JP" baseline="0" dirty="0" smtClean="0"/>
              <a:t> combinations are compressed to 18 combinations by orthogonal table.</a:t>
            </a:r>
          </a:p>
          <a:p>
            <a:r>
              <a:rPr kumimoji="1" lang="ja-JP" altLang="en-US" dirty="0" smtClean="0"/>
              <a:t>☆　</a:t>
            </a:r>
            <a:r>
              <a:rPr kumimoji="1" lang="en-US" altLang="ja-JP" dirty="0" smtClean="0"/>
              <a:t>Then the trials with influence of noise were performed by the</a:t>
            </a:r>
            <a:r>
              <a:rPr kumimoji="1" lang="en-US" altLang="ja-JP" baseline="0" dirty="0" smtClean="0"/>
              <a:t> CAE model</a:t>
            </a:r>
            <a:endParaRPr kumimoji="1" lang="en-US" altLang="ja-JP" dirty="0" smtClean="0"/>
          </a:p>
        </p:txBody>
      </p:sp>
      <p:sp>
        <p:nvSpPr>
          <p:cNvPr id="4" name="スライド番号プレースホルダ 3"/>
          <p:cNvSpPr>
            <a:spLocks noGrp="1"/>
          </p:cNvSpPr>
          <p:nvPr>
            <p:ph type="sldNum" sz="quarter" idx="10"/>
          </p:nvPr>
        </p:nvSpPr>
        <p:spPr/>
        <p:txBody>
          <a:bodyPr/>
          <a:lstStyle/>
          <a:p>
            <a:fld id="{019E646F-DDB2-4842-84F3-EA1055CF4CF7}" type="slidenum">
              <a:rPr kumimoji="1" lang="ja-JP" altLang="en-US" smtClean="0"/>
              <a:pPr/>
              <a:t>6</a:t>
            </a:fld>
            <a:endParaRPr kumimoji="1" lang="ja-JP" altLang="en-US"/>
          </a:p>
        </p:txBody>
      </p:sp>
    </p:spTree>
    <p:extLst>
      <p:ext uri="{BB962C8B-B14F-4D97-AF65-F5344CB8AC3E}">
        <p14:creationId xmlns:p14="http://schemas.microsoft.com/office/powerpoint/2010/main" val="3142325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baseline="0" dirty="0" smtClean="0"/>
              <a:t>☆　</a:t>
            </a:r>
            <a:r>
              <a:rPr kumimoji="1" lang="en-US" altLang="ja-JP" baseline="0" dirty="0" smtClean="0"/>
              <a:t>This is results. For example, This is  the optimum condition for accuracy, the spring back is 0.0039.</a:t>
            </a:r>
          </a:p>
          <a:p>
            <a:r>
              <a:rPr kumimoji="1" lang="en-US" altLang="ja-JP" baseline="0" dirty="0" smtClean="0"/>
              <a:t>      This is the highest accuracy.  And this is  the optimum condition for working </a:t>
            </a:r>
          </a:p>
          <a:p>
            <a:r>
              <a:rPr kumimoji="1" lang="en-US" altLang="ja-JP" baseline="0" dirty="0" smtClean="0"/>
              <a:t>       time, the time is 5.0 hours. This is the most first time. . </a:t>
            </a:r>
          </a:p>
          <a:p>
            <a:r>
              <a:rPr kumimoji="1" lang="ja-JP" altLang="en-US" dirty="0" smtClean="0"/>
              <a:t>☆　</a:t>
            </a:r>
            <a:r>
              <a:rPr kumimoji="1" lang="en-US" altLang="ja-JP" dirty="0" smtClean="0"/>
              <a:t>This</a:t>
            </a:r>
            <a:r>
              <a:rPr kumimoji="1" lang="en-US" altLang="ja-JP" baseline="0" dirty="0" smtClean="0"/>
              <a:t> is results of calculation before the performance. Therefore I experiment for </a:t>
            </a:r>
          </a:p>
          <a:p>
            <a:r>
              <a:rPr kumimoji="1" lang="en-US" altLang="ja-JP" baseline="0" dirty="0" smtClean="0"/>
              <a:t>      evaluation regarding best and worst condition. Experimental results are similar to </a:t>
            </a:r>
          </a:p>
          <a:p>
            <a:r>
              <a:rPr kumimoji="1" lang="en-US" altLang="ja-JP" baseline="0" dirty="0" smtClean="0"/>
              <a:t>      calculated results. Therefore this system can calculate the optimum condition </a:t>
            </a:r>
          </a:p>
          <a:p>
            <a:r>
              <a:rPr kumimoji="1" lang="en-US" altLang="ja-JP" dirty="0" smtClean="0"/>
              <a:t>      before the performance.</a:t>
            </a:r>
          </a:p>
          <a:p>
            <a:endParaRPr kumimoji="1" lang="ja-JP" altLang="en-US" dirty="0"/>
          </a:p>
        </p:txBody>
      </p:sp>
      <p:sp>
        <p:nvSpPr>
          <p:cNvPr id="4" name="スライド番号プレースホルダ 3"/>
          <p:cNvSpPr>
            <a:spLocks noGrp="1"/>
          </p:cNvSpPr>
          <p:nvPr>
            <p:ph type="sldNum" sz="quarter" idx="10"/>
          </p:nvPr>
        </p:nvSpPr>
        <p:spPr/>
        <p:txBody>
          <a:bodyPr/>
          <a:lstStyle/>
          <a:p>
            <a:fld id="{019E646F-DDB2-4842-84F3-EA1055CF4CF7}" type="slidenum">
              <a:rPr kumimoji="1" lang="ja-JP" altLang="en-US" smtClean="0"/>
              <a:pPr/>
              <a:t>7</a:t>
            </a:fld>
            <a:endParaRPr kumimoji="1" lang="ja-JP" altLang="en-US"/>
          </a:p>
        </p:txBody>
      </p:sp>
    </p:spTree>
    <p:extLst>
      <p:ext uri="{BB962C8B-B14F-4D97-AF65-F5344CB8AC3E}">
        <p14:creationId xmlns:p14="http://schemas.microsoft.com/office/powerpoint/2010/main" val="4020641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要因効果図をもっと物理的に大小関係がしっかり分かるような図に書き換えて，ソフトウエアの操作者に直感的・視覚的な判断を委ね，その判断結果で最適値を探るソフトウエア</a:t>
            </a:r>
            <a:endParaRPr kumimoji="1" lang="ja-JP" altLang="en-US" dirty="0"/>
          </a:p>
        </p:txBody>
      </p:sp>
      <p:sp>
        <p:nvSpPr>
          <p:cNvPr id="4" name="スライド番号プレースホルダ 3"/>
          <p:cNvSpPr>
            <a:spLocks noGrp="1"/>
          </p:cNvSpPr>
          <p:nvPr>
            <p:ph type="sldNum" sz="quarter" idx="10"/>
          </p:nvPr>
        </p:nvSpPr>
        <p:spPr/>
        <p:txBody>
          <a:bodyPr/>
          <a:lstStyle/>
          <a:p>
            <a:fld id="{27CB05EA-17D0-476F-97CF-304441B17936}" type="slidenum">
              <a:rPr kumimoji="1" lang="ja-JP" altLang="en-US" smtClean="0"/>
              <a:pPr/>
              <a:t>8</a:t>
            </a:fld>
            <a:endParaRPr kumimoji="1" lang="ja-JP" altLang="en-US"/>
          </a:p>
        </p:txBody>
      </p:sp>
    </p:spTree>
    <p:extLst>
      <p:ext uri="{BB962C8B-B14F-4D97-AF65-F5344CB8AC3E}">
        <p14:creationId xmlns:p14="http://schemas.microsoft.com/office/powerpoint/2010/main" val="3525671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sz="1200" kern="1200" dirty="0" smtClean="0">
                <a:solidFill>
                  <a:schemeClr val="tx1"/>
                </a:solidFill>
                <a:latin typeface="+mn-lt"/>
                <a:ea typeface="+mn-ea"/>
                <a:cs typeface="+mn-cs"/>
              </a:rPr>
              <a:t>指数・線形・対数・多項式・累乗</a:t>
            </a:r>
            <a:endParaRPr kumimoji="1" lang="en-US" altLang="ja-JP" sz="1200" kern="1200" dirty="0" smtClean="0">
              <a:solidFill>
                <a:schemeClr val="tx1"/>
              </a:solidFill>
              <a:latin typeface="+mn-lt"/>
              <a:ea typeface="+mn-ea"/>
              <a:cs typeface="+mn-cs"/>
            </a:endParaRPr>
          </a:p>
          <a:p>
            <a:r>
              <a:rPr kumimoji="1" lang="ja-JP" altLang="en-US" sz="1200" kern="1200" dirty="0" smtClean="0">
                <a:solidFill>
                  <a:schemeClr val="tx1"/>
                </a:solidFill>
                <a:latin typeface="+mn-lt"/>
                <a:ea typeface="+mn-ea"/>
                <a:cs typeface="+mn-cs"/>
              </a:rPr>
              <a:t>カーブフィットにより，物理的な影響力がよりイメージしやすくなる．</a:t>
            </a:r>
            <a:endParaRPr kumimoji="1" lang="ja-JP" altLang="en-US" dirty="0"/>
          </a:p>
        </p:txBody>
      </p:sp>
      <p:sp>
        <p:nvSpPr>
          <p:cNvPr id="4" name="スライド番号プレースホルダ 3"/>
          <p:cNvSpPr>
            <a:spLocks noGrp="1"/>
          </p:cNvSpPr>
          <p:nvPr>
            <p:ph type="sldNum" sz="quarter" idx="10"/>
          </p:nvPr>
        </p:nvSpPr>
        <p:spPr/>
        <p:txBody>
          <a:bodyPr/>
          <a:lstStyle/>
          <a:p>
            <a:fld id="{27CB05EA-17D0-476F-97CF-304441B17936}" type="slidenum">
              <a:rPr kumimoji="1" lang="ja-JP" altLang="en-US" smtClean="0"/>
              <a:pPr/>
              <a:t>9</a:t>
            </a:fld>
            <a:endParaRPr kumimoji="1" lang="ja-JP" altLang="en-US"/>
          </a:p>
        </p:txBody>
      </p:sp>
    </p:spTree>
    <p:extLst>
      <p:ext uri="{BB962C8B-B14F-4D97-AF65-F5344CB8AC3E}">
        <p14:creationId xmlns:p14="http://schemas.microsoft.com/office/powerpoint/2010/main" val="3522632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ja-JP" sz="1200" kern="1200" dirty="0" smtClean="0">
                <a:solidFill>
                  <a:schemeClr val="tx1"/>
                </a:solidFill>
                <a:latin typeface="+mn-lt"/>
                <a:ea typeface="+mn-ea"/>
                <a:cs typeface="+mn-cs"/>
              </a:rPr>
              <a:t>強制冷却能力を向上させるための条件探索の実験で本ソフトウエアの総合評価を行った．</a:t>
            </a:r>
            <a:endParaRPr kumimoji="1" lang="ja-JP" altLang="en-US" dirty="0"/>
          </a:p>
        </p:txBody>
      </p:sp>
      <p:sp>
        <p:nvSpPr>
          <p:cNvPr id="4" name="スライド番号プレースホルダ 3"/>
          <p:cNvSpPr>
            <a:spLocks noGrp="1"/>
          </p:cNvSpPr>
          <p:nvPr>
            <p:ph type="sldNum" sz="quarter" idx="10"/>
          </p:nvPr>
        </p:nvSpPr>
        <p:spPr/>
        <p:txBody>
          <a:bodyPr/>
          <a:lstStyle/>
          <a:p>
            <a:fld id="{27CB05EA-17D0-476F-97CF-304441B17936}" type="slidenum">
              <a:rPr kumimoji="1" lang="ja-JP" altLang="en-US" smtClean="0"/>
              <a:pPr/>
              <a:t>10</a:t>
            </a:fld>
            <a:endParaRPr kumimoji="1" lang="ja-JP" altLang="en-US"/>
          </a:p>
        </p:txBody>
      </p:sp>
    </p:spTree>
    <p:extLst>
      <p:ext uri="{BB962C8B-B14F-4D97-AF65-F5344CB8AC3E}">
        <p14:creationId xmlns:p14="http://schemas.microsoft.com/office/powerpoint/2010/main" val="3301836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ja-JP" sz="1200" kern="1200" dirty="0" smtClean="0">
                <a:solidFill>
                  <a:schemeClr val="tx1"/>
                </a:solidFill>
                <a:latin typeface="+mn-lt"/>
                <a:ea typeface="+mn-ea"/>
                <a:cs typeface="+mn-cs"/>
              </a:rPr>
              <a:t>制御因子は，空気混合器から吹き出し口までのホースの長さ</a:t>
            </a:r>
            <a:r>
              <a:rPr kumimoji="1" lang="de-DE" altLang="ja-JP" sz="1200" i="1" kern="1200" dirty="0" smtClean="0">
                <a:solidFill>
                  <a:schemeClr val="tx1"/>
                </a:solidFill>
                <a:latin typeface="+mn-lt"/>
                <a:ea typeface="+mn-ea"/>
                <a:cs typeface="+mn-cs"/>
              </a:rPr>
              <a:t>L </a:t>
            </a:r>
            <a:r>
              <a:rPr kumimoji="1" lang="de-DE" altLang="ja-JP" sz="1200" kern="1200" dirty="0" smtClean="0">
                <a:solidFill>
                  <a:schemeClr val="tx1"/>
                </a:solidFill>
                <a:latin typeface="+mn-lt"/>
                <a:ea typeface="+mn-ea"/>
                <a:cs typeface="+mn-cs"/>
              </a:rPr>
              <a:t>[mm]</a:t>
            </a:r>
            <a:r>
              <a:rPr kumimoji="1" lang="ja-JP" altLang="ja-JP" sz="1200" kern="1200" dirty="0" err="1" smtClean="0">
                <a:solidFill>
                  <a:schemeClr val="tx1"/>
                </a:solidFill>
                <a:latin typeface="+mn-lt"/>
                <a:ea typeface="+mn-ea"/>
                <a:cs typeface="+mn-cs"/>
              </a:rPr>
              <a:t>，</a:t>
            </a:r>
            <a:r>
              <a:rPr kumimoji="1" lang="ja-JP" altLang="ja-JP" sz="1200" kern="1200" dirty="0" smtClean="0">
                <a:solidFill>
                  <a:schemeClr val="tx1"/>
                </a:solidFill>
                <a:latin typeface="+mn-lt"/>
                <a:ea typeface="+mn-ea"/>
                <a:cs typeface="+mn-cs"/>
              </a:rPr>
              <a:t>混合する空気の圧力</a:t>
            </a:r>
            <a:r>
              <a:rPr kumimoji="1" lang="de-DE" altLang="ja-JP" sz="1200" i="1" kern="1200" dirty="0" smtClean="0">
                <a:solidFill>
                  <a:schemeClr val="tx1"/>
                </a:solidFill>
                <a:latin typeface="+mn-lt"/>
                <a:ea typeface="+mn-ea"/>
                <a:cs typeface="+mn-cs"/>
              </a:rPr>
              <a:t>P </a:t>
            </a:r>
            <a:r>
              <a:rPr kumimoji="1" lang="en-US" altLang="ja-JP" sz="1200" kern="1200" dirty="0" smtClean="0">
                <a:solidFill>
                  <a:schemeClr val="tx1"/>
                </a:solidFill>
                <a:latin typeface="+mn-lt"/>
                <a:ea typeface="+mn-ea"/>
                <a:cs typeface="+mn-cs"/>
              </a:rPr>
              <a:t>[</a:t>
            </a:r>
            <a:r>
              <a:rPr kumimoji="1" lang="en-US" altLang="ja-JP" sz="1200" kern="1200" dirty="0" err="1" smtClean="0">
                <a:solidFill>
                  <a:schemeClr val="tx1"/>
                </a:solidFill>
                <a:latin typeface="+mn-lt"/>
                <a:ea typeface="+mn-ea"/>
                <a:cs typeface="+mn-cs"/>
              </a:rPr>
              <a:t>MPa</a:t>
            </a:r>
            <a:r>
              <a:rPr kumimoji="1" lang="en-US" altLang="ja-JP" sz="1200" kern="1200" dirty="0" smtClean="0">
                <a:solidFill>
                  <a:schemeClr val="tx1"/>
                </a:solidFill>
                <a:latin typeface="+mn-lt"/>
                <a:ea typeface="+mn-ea"/>
                <a:cs typeface="+mn-cs"/>
              </a:rPr>
              <a:t>]</a:t>
            </a:r>
            <a:r>
              <a:rPr kumimoji="1" lang="ja-JP" altLang="ja-JP" sz="1200" kern="1200" dirty="0" err="1" smtClean="0">
                <a:solidFill>
                  <a:schemeClr val="tx1"/>
                </a:solidFill>
                <a:latin typeface="+mn-lt"/>
                <a:ea typeface="+mn-ea"/>
                <a:cs typeface="+mn-cs"/>
              </a:rPr>
              <a:t>，</a:t>
            </a:r>
            <a:r>
              <a:rPr kumimoji="1" lang="ja-JP" altLang="ja-JP" sz="1200" kern="1200" dirty="0" smtClean="0">
                <a:solidFill>
                  <a:schemeClr val="tx1"/>
                </a:solidFill>
                <a:latin typeface="+mn-lt"/>
                <a:ea typeface="+mn-ea"/>
                <a:cs typeface="+mn-cs"/>
              </a:rPr>
              <a:t>強アルカリ水の流量</a:t>
            </a:r>
            <a:r>
              <a:rPr kumimoji="1" lang="de-DE" altLang="ja-JP" sz="1200" i="1" kern="1200" dirty="0" smtClean="0">
                <a:solidFill>
                  <a:schemeClr val="tx1"/>
                </a:solidFill>
                <a:latin typeface="+mn-lt"/>
                <a:ea typeface="+mn-ea"/>
                <a:cs typeface="+mn-cs"/>
              </a:rPr>
              <a:t>Q</a:t>
            </a:r>
            <a:r>
              <a:rPr kumimoji="1" lang="en-US" altLang="ja-JP" sz="1200" kern="1200" dirty="0" smtClean="0">
                <a:solidFill>
                  <a:schemeClr val="tx1"/>
                </a:solidFill>
                <a:latin typeface="+mn-lt"/>
                <a:ea typeface="+mn-ea"/>
                <a:cs typeface="+mn-cs"/>
              </a:rPr>
              <a:t>[l/min]</a:t>
            </a:r>
            <a:r>
              <a:rPr kumimoji="1" lang="ja-JP" altLang="ja-JP" sz="1200" kern="1200" dirty="0" err="1" smtClean="0">
                <a:solidFill>
                  <a:schemeClr val="tx1"/>
                </a:solidFill>
                <a:latin typeface="+mn-lt"/>
                <a:ea typeface="+mn-ea"/>
                <a:cs typeface="+mn-cs"/>
              </a:rPr>
              <a:t>，</a:t>
            </a:r>
            <a:r>
              <a:rPr kumimoji="1" lang="ja-JP" altLang="ja-JP" sz="1200" kern="1200" dirty="0" smtClean="0">
                <a:solidFill>
                  <a:schemeClr val="tx1"/>
                </a:solidFill>
                <a:latin typeface="+mn-lt"/>
                <a:ea typeface="+mn-ea"/>
                <a:cs typeface="+mn-cs"/>
              </a:rPr>
              <a:t>空気吹き出し口から熱伝達率測定器までの距離</a:t>
            </a:r>
            <a:r>
              <a:rPr kumimoji="1" lang="de-DE" altLang="ja-JP" sz="1200" i="1" kern="1200" dirty="0" smtClean="0">
                <a:solidFill>
                  <a:schemeClr val="tx1"/>
                </a:solidFill>
                <a:latin typeface="+mn-lt"/>
                <a:ea typeface="+mn-ea"/>
                <a:cs typeface="+mn-cs"/>
              </a:rPr>
              <a:t>D</a:t>
            </a:r>
            <a:r>
              <a:rPr kumimoji="1" lang="de-DE" altLang="ja-JP" sz="1200" kern="1200" dirty="0" smtClean="0">
                <a:solidFill>
                  <a:schemeClr val="tx1"/>
                </a:solidFill>
                <a:latin typeface="+mn-lt"/>
                <a:ea typeface="+mn-ea"/>
                <a:cs typeface="+mn-cs"/>
              </a:rPr>
              <a:t>[mm]</a:t>
            </a:r>
            <a:r>
              <a:rPr kumimoji="1" lang="ja-JP" altLang="ja-JP" sz="1200" kern="1200" dirty="0" smtClean="0">
                <a:solidFill>
                  <a:schemeClr val="tx1"/>
                </a:solidFill>
                <a:latin typeface="+mn-lt"/>
                <a:ea typeface="+mn-ea"/>
                <a:cs typeface="+mn-cs"/>
              </a:rPr>
              <a:t>の</a:t>
            </a:r>
            <a:r>
              <a:rPr kumimoji="1" lang="de-DE" altLang="ja-JP" sz="1200" kern="1200" dirty="0" smtClean="0">
                <a:solidFill>
                  <a:schemeClr val="tx1"/>
                </a:solidFill>
                <a:latin typeface="+mn-lt"/>
                <a:ea typeface="+mn-ea"/>
                <a:cs typeface="+mn-cs"/>
              </a:rPr>
              <a:t>4</a:t>
            </a:r>
            <a:r>
              <a:rPr kumimoji="1" lang="ja-JP" altLang="ja-JP" sz="1200" kern="1200" dirty="0" smtClean="0">
                <a:solidFill>
                  <a:schemeClr val="tx1"/>
                </a:solidFill>
                <a:latin typeface="+mn-lt"/>
                <a:ea typeface="+mn-ea"/>
                <a:cs typeface="+mn-cs"/>
              </a:rPr>
              <a:t>因子</a:t>
            </a:r>
            <a:r>
              <a:rPr kumimoji="1" lang="ja-JP" altLang="en-US" sz="1200" kern="1200" dirty="0" smtClean="0">
                <a:solidFill>
                  <a:schemeClr val="tx1"/>
                </a:solidFill>
                <a:latin typeface="+mn-lt"/>
                <a:ea typeface="+mn-ea"/>
                <a:cs typeface="+mn-cs"/>
              </a:rPr>
              <a:t>．</a:t>
            </a:r>
            <a:r>
              <a:rPr kumimoji="1" lang="ja-JP" altLang="ja-JP" sz="1200" kern="1200" dirty="0" smtClean="0">
                <a:solidFill>
                  <a:schemeClr val="tx1"/>
                </a:solidFill>
                <a:latin typeface="+mn-lt"/>
                <a:ea typeface="+mn-ea"/>
                <a:cs typeface="+mn-cs"/>
              </a:rPr>
              <a:t>各機器・装置の仕様を考慮して，各</a:t>
            </a:r>
            <a:r>
              <a:rPr kumimoji="1" lang="de-DE" altLang="ja-JP" sz="1200" kern="1200" dirty="0" smtClean="0">
                <a:solidFill>
                  <a:schemeClr val="tx1"/>
                </a:solidFill>
                <a:latin typeface="+mn-lt"/>
                <a:ea typeface="+mn-ea"/>
                <a:cs typeface="+mn-cs"/>
              </a:rPr>
              <a:t>3</a:t>
            </a:r>
            <a:r>
              <a:rPr kumimoji="1" lang="ja-JP" altLang="ja-JP" sz="1200" kern="1200" dirty="0" smtClean="0">
                <a:solidFill>
                  <a:schemeClr val="tx1"/>
                </a:solidFill>
                <a:latin typeface="+mn-lt"/>
                <a:ea typeface="+mn-ea"/>
                <a:cs typeface="+mn-cs"/>
              </a:rPr>
              <a:t>水準を設定した．</a:t>
            </a:r>
            <a:r>
              <a:rPr kumimoji="1" lang="en-US" altLang="ja-JP" sz="1200" kern="1200" dirty="0" smtClean="0">
                <a:solidFill>
                  <a:schemeClr val="tx1"/>
                </a:solidFill>
                <a:latin typeface="+mn-lt"/>
                <a:ea typeface="+mn-ea"/>
                <a:cs typeface="+mn-cs"/>
              </a:rPr>
              <a:t>L9</a:t>
            </a:r>
            <a:r>
              <a:rPr kumimoji="1" lang="ja-JP" altLang="ja-JP" sz="1200" kern="1200" dirty="0" smtClean="0">
                <a:solidFill>
                  <a:schemeClr val="tx1"/>
                </a:solidFill>
                <a:latin typeface="+mn-lt"/>
                <a:ea typeface="+mn-ea"/>
                <a:cs typeface="+mn-cs"/>
              </a:rPr>
              <a:t>直交表を使用</a:t>
            </a:r>
            <a:r>
              <a:rPr kumimoji="1" lang="ja-JP" altLang="en-US" sz="1200" kern="1200" dirty="0" smtClean="0">
                <a:solidFill>
                  <a:schemeClr val="tx1"/>
                </a:solidFill>
                <a:latin typeface="+mn-lt"/>
                <a:ea typeface="+mn-ea"/>
                <a:cs typeface="+mn-cs"/>
              </a:rPr>
              <a:t>．</a:t>
            </a:r>
            <a:r>
              <a:rPr kumimoji="1" lang="ja-JP" altLang="ja-JP" sz="1200" kern="1200" dirty="0" smtClean="0">
                <a:solidFill>
                  <a:schemeClr val="tx1"/>
                </a:solidFill>
                <a:latin typeface="+mn-lt"/>
                <a:ea typeface="+mn-ea"/>
                <a:cs typeface="+mn-cs"/>
              </a:rPr>
              <a:t>誤差因子は，</a:t>
            </a:r>
            <a:r>
              <a:rPr kumimoji="1" lang="en-US" altLang="ja-JP" sz="1200" kern="1200" dirty="0" smtClean="0">
                <a:solidFill>
                  <a:schemeClr val="tx1"/>
                </a:solidFill>
                <a:latin typeface="+mn-lt"/>
                <a:ea typeface="+mn-ea"/>
                <a:cs typeface="+mn-cs"/>
              </a:rPr>
              <a:t>9</a:t>
            </a:r>
            <a:r>
              <a:rPr kumimoji="1" lang="ja-JP" altLang="ja-JP" sz="1200" kern="1200" dirty="0" smtClean="0">
                <a:solidFill>
                  <a:schemeClr val="tx1"/>
                </a:solidFill>
                <a:latin typeface="+mn-lt"/>
                <a:ea typeface="+mn-ea"/>
                <a:cs typeface="+mn-cs"/>
              </a:rPr>
              <a:t>回の実験回数</a:t>
            </a:r>
            <a:r>
              <a:rPr kumimoji="1" lang="ja-JP" altLang="en-US" sz="1200" kern="1200" dirty="0" smtClean="0">
                <a:solidFill>
                  <a:schemeClr val="tx1"/>
                </a:solidFill>
                <a:latin typeface="+mn-lt"/>
                <a:ea typeface="+mn-ea"/>
                <a:cs typeface="+mn-cs"/>
              </a:rPr>
              <a:t>．</a:t>
            </a:r>
            <a:endParaRPr kumimoji="1" lang="en-US" altLang="ja-JP"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smtClean="0">
                <a:solidFill>
                  <a:schemeClr val="tx1"/>
                </a:solidFill>
                <a:latin typeface="+mn-lt"/>
                <a:ea typeface="+mn-ea"/>
                <a:cs typeface="+mn-cs"/>
              </a:rPr>
              <a:t>冷却効率を上げるためにマイクロバブルを常に</a:t>
            </a:r>
            <a:r>
              <a:rPr kumimoji="1" lang="en-US" altLang="ja-JP" sz="1200" kern="1200" dirty="0" smtClean="0">
                <a:solidFill>
                  <a:schemeClr val="tx1"/>
                </a:solidFill>
                <a:latin typeface="+mn-lt"/>
                <a:ea typeface="+mn-ea"/>
                <a:cs typeface="+mn-cs"/>
              </a:rPr>
              <a:t>8 .0[l/min]</a:t>
            </a:r>
            <a:r>
              <a:rPr kumimoji="1" lang="ja-JP" altLang="ja-JP" sz="1200" kern="1200" dirty="0" smtClean="0">
                <a:solidFill>
                  <a:schemeClr val="tx1"/>
                </a:solidFill>
                <a:latin typeface="+mn-lt"/>
                <a:ea typeface="+mn-ea"/>
                <a:cs typeface="+mn-cs"/>
              </a:rPr>
              <a:t>供給している．特性値は見かけ上の熱伝達率である．</a:t>
            </a:r>
          </a:p>
          <a:p>
            <a:endParaRPr kumimoji="1" lang="ja-JP" altLang="en-US" dirty="0"/>
          </a:p>
        </p:txBody>
      </p:sp>
      <p:sp>
        <p:nvSpPr>
          <p:cNvPr id="4" name="スライド番号プレースホルダ 3"/>
          <p:cNvSpPr>
            <a:spLocks noGrp="1"/>
          </p:cNvSpPr>
          <p:nvPr>
            <p:ph type="sldNum" sz="quarter" idx="10"/>
          </p:nvPr>
        </p:nvSpPr>
        <p:spPr/>
        <p:txBody>
          <a:bodyPr/>
          <a:lstStyle/>
          <a:p>
            <a:fld id="{27CB05EA-17D0-476F-97CF-304441B17936}" type="slidenum">
              <a:rPr kumimoji="1" lang="ja-JP" altLang="en-US" smtClean="0"/>
              <a:pPr/>
              <a:t>11</a:t>
            </a:fld>
            <a:endParaRPr kumimoji="1" lang="ja-JP" altLang="en-US"/>
          </a:p>
        </p:txBody>
      </p:sp>
    </p:spTree>
    <p:extLst>
      <p:ext uri="{BB962C8B-B14F-4D97-AF65-F5344CB8AC3E}">
        <p14:creationId xmlns:p14="http://schemas.microsoft.com/office/powerpoint/2010/main" val="3840764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baseline="0" dirty="0" smtClean="0"/>
              <a:t>☆　</a:t>
            </a:r>
            <a:r>
              <a:rPr kumimoji="1" lang="en-US" altLang="ja-JP" baseline="0" dirty="0" smtClean="0"/>
              <a:t>This</a:t>
            </a:r>
            <a:r>
              <a:rPr kumimoji="1" lang="ja-JP" altLang="en-US" baseline="0" dirty="0" smtClean="0"/>
              <a:t> </a:t>
            </a:r>
            <a:r>
              <a:rPr kumimoji="1" lang="en-US" altLang="ja-JP" baseline="0" dirty="0" smtClean="0"/>
              <a:t>is conclusions.</a:t>
            </a:r>
          </a:p>
          <a:p>
            <a:r>
              <a:rPr kumimoji="1" lang="ja-JP" altLang="en-US" dirty="0" smtClean="0"/>
              <a:t>☆　</a:t>
            </a:r>
            <a:r>
              <a:rPr kumimoji="1" lang="en-US" altLang="ja-JP" dirty="0" smtClean="0"/>
              <a:t>(1) The manufacture support system using</a:t>
            </a:r>
            <a:r>
              <a:rPr kumimoji="1" lang="en-US" altLang="ja-JP" baseline="0" dirty="0" smtClean="0"/>
              <a:t> Taguchi method was made.</a:t>
            </a:r>
            <a:r>
              <a:rPr kumimoji="1" lang="en-US" altLang="ja-JP" dirty="0" smtClean="0"/>
              <a:t> </a:t>
            </a:r>
          </a:p>
          <a:p>
            <a:r>
              <a:rPr kumimoji="1" lang="ja-JP" altLang="en-US" dirty="0" smtClean="0"/>
              <a:t>☆　</a:t>
            </a:r>
            <a:r>
              <a:rPr kumimoji="1" lang="en-US" altLang="ja-JP" dirty="0" smtClean="0"/>
              <a:t>(2) This system </a:t>
            </a:r>
            <a:r>
              <a:rPr kumimoji="1" lang="en-US" altLang="ja-JP" baseline="0" dirty="0" smtClean="0"/>
              <a:t>could calculate the optimum condition for each target before the performance.</a:t>
            </a:r>
            <a:endParaRPr kumimoji="1" lang="en-US" altLang="ja-JP" dirty="0" smtClean="0"/>
          </a:p>
          <a:p>
            <a:r>
              <a:rPr kumimoji="1" lang="ja-JP" altLang="en-US" dirty="0" smtClean="0"/>
              <a:t>☆　</a:t>
            </a:r>
            <a:r>
              <a:rPr kumimoji="1" lang="en-US" altLang="ja-JP" dirty="0" smtClean="0"/>
              <a:t>(3) This system was</a:t>
            </a:r>
            <a:r>
              <a:rPr kumimoji="1" lang="en-US" altLang="ja-JP" baseline="0" dirty="0" smtClean="0"/>
              <a:t> effective for the spring back.</a:t>
            </a:r>
            <a:r>
              <a:rPr kumimoji="1" lang="en-US" altLang="ja-JP" dirty="0" smtClean="0"/>
              <a:t> </a:t>
            </a:r>
          </a:p>
          <a:p>
            <a:endParaRPr kumimoji="1" lang="ja-JP" altLang="en-US" dirty="0"/>
          </a:p>
        </p:txBody>
      </p:sp>
      <p:sp>
        <p:nvSpPr>
          <p:cNvPr id="4" name="スライド番号プレースホルダ 3"/>
          <p:cNvSpPr>
            <a:spLocks noGrp="1"/>
          </p:cNvSpPr>
          <p:nvPr>
            <p:ph type="sldNum" sz="quarter" idx="10"/>
          </p:nvPr>
        </p:nvSpPr>
        <p:spPr/>
        <p:txBody>
          <a:bodyPr/>
          <a:lstStyle/>
          <a:p>
            <a:fld id="{019E646F-DDB2-4842-84F3-EA1055CF4CF7}" type="slidenum">
              <a:rPr kumimoji="1" lang="ja-JP" altLang="en-US" smtClean="0"/>
              <a:pPr/>
              <a:t>14</a:t>
            </a:fld>
            <a:endParaRPr kumimoji="1" lang="ja-JP" altLang="en-US"/>
          </a:p>
        </p:txBody>
      </p:sp>
    </p:spTree>
    <p:extLst>
      <p:ext uri="{BB962C8B-B14F-4D97-AF65-F5344CB8AC3E}">
        <p14:creationId xmlns:p14="http://schemas.microsoft.com/office/powerpoint/2010/main" val="780042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19E646F-DDB2-4842-84F3-EA1055CF4CF7}" type="slidenum">
              <a:rPr kumimoji="1" lang="ja-JP" altLang="en-US" smtClean="0"/>
              <a:pPr/>
              <a:t>15</a:t>
            </a:fld>
            <a:endParaRPr kumimoji="1" lang="ja-JP" altLang="en-US"/>
          </a:p>
        </p:txBody>
      </p:sp>
    </p:spTree>
    <p:extLst>
      <p:ext uri="{BB962C8B-B14F-4D97-AF65-F5344CB8AC3E}">
        <p14:creationId xmlns:p14="http://schemas.microsoft.com/office/powerpoint/2010/main" val="1388022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A579683-1139-44D8-B483-0A7D62F9D141}" type="datetime1">
              <a:rPr kumimoji="1" lang="ja-JP" altLang="en-US" smtClean="0"/>
              <a:pPr/>
              <a:t>2016/7/18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6548407-4A8D-4625-B0FB-E1D365962C7E}" type="datetime1">
              <a:rPr kumimoji="1" lang="ja-JP" altLang="en-US" smtClean="0"/>
              <a:pPr/>
              <a:t>2016/7/18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5E5784C8-C5C4-4E72-8BE8-85145AF6DDF1}" type="datetime1">
              <a:rPr kumimoji="1" lang="ja-JP" altLang="en-US" smtClean="0"/>
              <a:pPr/>
              <a:t>2016/7/18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46417163-D4D7-422A-A0B1-0781051B4303}" type="datetime1">
              <a:rPr kumimoji="1" lang="ja-JP" altLang="en-US" smtClean="0"/>
              <a:pPr/>
              <a:t>2016/7/18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CEDAD00B-07AF-4371-861F-FD47F9E071E0}" type="datetime1">
              <a:rPr kumimoji="1" lang="ja-JP" altLang="en-US" smtClean="0"/>
              <a:pPr/>
              <a:t>2016/7/18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1BC9067B-CB04-49FD-89DA-8DB027994C3E}" type="datetime1">
              <a:rPr kumimoji="1" lang="ja-JP" altLang="en-US" smtClean="0"/>
              <a:pPr/>
              <a:t>2016/7/18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02E8CFD6-1CCB-4235-BEDC-CE39B5E9F2E0}" type="datetime1">
              <a:rPr kumimoji="1" lang="ja-JP" altLang="en-US" smtClean="0"/>
              <a:pPr/>
              <a:t>2016/7/18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FE010063-B504-4BC6-BC6C-8D1CF7EAF08B}" type="datetime1">
              <a:rPr kumimoji="1" lang="ja-JP" altLang="en-US" smtClean="0"/>
              <a:pPr/>
              <a:t>2016/7/18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34CDEE6E-6F8F-4093-B236-F5616945A533}" type="datetime1">
              <a:rPr kumimoji="1" lang="ja-JP" altLang="en-US" smtClean="0"/>
              <a:pPr/>
              <a:t>2016/7/18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FE010063-B504-4BC6-BC6C-8D1CF7EAF08B}" type="datetime1">
              <a:rPr kumimoji="1" lang="ja-JP" altLang="en-US" smtClean="0"/>
              <a:pPr/>
              <a:t>2016/7/18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FE010063-B504-4BC6-BC6C-8D1CF7EAF08B}" type="datetime1">
              <a:rPr kumimoji="1" lang="ja-JP" altLang="en-US" smtClean="0"/>
              <a:pPr/>
              <a:t>2016/7/18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10063-B504-4BC6-BC6C-8D1CF7EAF08B}" type="datetime1">
              <a:rPr kumimoji="1" lang="ja-JP" altLang="en-US" smtClean="0"/>
              <a:pPr/>
              <a:t>2016/7/18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5473" r:id="rId1"/>
    <p:sldLayoutId id="2147485474" r:id="rId2"/>
    <p:sldLayoutId id="2147485475" r:id="rId3"/>
    <p:sldLayoutId id="2147485476" r:id="rId4"/>
    <p:sldLayoutId id="2147485477" r:id="rId5"/>
    <p:sldLayoutId id="2147485478" r:id="rId6"/>
    <p:sldLayoutId id="2147485479" r:id="rId7"/>
    <p:sldLayoutId id="2147485480" r:id="rId8"/>
    <p:sldLayoutId id="2147485481" r:id="rId9"/>
    <p:sldLayoutId id="2147485482" r:id="rId10"/>
    <p:sldLayoutId id="2147485483"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Tel:+0081-258-47-9727"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6.xml"/><Relationship Id="rId7" Type="http://schemas.openxmlformats.org/officeDocument/2006/relationships/image" Target="../media/image7.emf"/><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Microsoft_Excel_97-2003_Worksheet1.xls"/><Relationship Id="rId11" Type="http://schemas.openxmlformats.org/officeDocument/2006/relationships/image" Target="../media/image12.jpeg"/><Relationship Id="rId5" Type="http://schemas.openxmlformats.org/officeDocument/2006/relationships/oleObject" Target="../embeddings/oleObject1.bin"/><Relationship Id="rId10" Type="http://schemas.openxmlformats.org/officeDocument/2006/relationships/image" Target="../media/image11.png"/><Relationship Id="rId4" Type="http://schemas.openxmlformats.org/officeDocument/2006/relationships/image" Target="../media/image8.jpeg"/><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chart" Target="../charts/chart4.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692696"/>
            <a:ext cx="8208912" cy="5760640"/>
          </a:xfrm>
        </p:spPr>
        <p:txBody>
          <a:bodyPr anchor="ctr">
            <a:noAutofit/>
          </a:bodyPr>
          <a:lstStyle/>
          <a:p>
            <a:r>
              <a:rPr lang="en-GB" altLang="ja-JP" sz="4000" dirty="0">
                <a:latin typeface="Times New Roman" panose="02020603050405020304" pitchFamily="18" charset="0"/>
                <a:cs typeface="Times New Roman" panose="02020603050405020304" pitchFamily="18" charset="0"/>
              </a:rPr>
              <a:t>Development of Innovative Tool Using Taguchi-methods for the Near Future</a:t>
            </a:r>
            <a:r>
              <a:rPr lang="ja-JP" altLang="ja-JP" sz="3600" dirty="0">
                <a:latin typeface="Times New Roman" panose="02020603050405020304" pitchFamily="18" charset="0"/>
                <a:cs typeface="Times New Roman" panose="02020603050405020304" pitchFamily="18" charset="0"/>
              </a:rPr>
              <a:t/>
            </a:r>
            <a:br>
              <a:rPr lang="ja-JP" altLang="ja-JP" sz="3600" dirty="0">
                <a:latin typeface="Times New Roman" panose="02020603050405020304" pitchFamily="18" charset="0"/>
                <a:cs typeface="Times New Roman" panose="02020603050405020304" pitchFamily="18" charset="0"/>
              </a:rPr>
            </a:br>
            <a:r>
              <a:rPr lang="en-US" altLang="ja-JP" sz="3600" dirty="0" smtClean="0">
                <a:latin typeface="Times New Roman" panose="02020603050405020304" pitchFamily="18" charset="0"/>
                <a:cs typeface="Times New Roman" panose="02020603050405020304" pitchFamily="18" charset="0"/>
              </a:rPr>
              <a:t/>
            </a:r>
            <a:br>
              <a:rPr lang="en-US" altLang="ja-JP" sz="3600" dirty="0" smtClean="0">
                <a:latin typeface="Times New Roman" panose="02020603050405020304" pitchFamily="18" charset="0"/>
                <a:cs typeface="Times New Roman" panose="02020603050405020304" pitchFamily="18" charset="0"/>
              </a:rPr>
            </a:br>
            <a:r>
              <a:rPr lang="en-US" altLang="ja-JP" sz="3600" dirty="0" smtClean="0">
                <a:latin typeface="Times New Roman" panose="02020603050405020304" pitchFamily="18" charset="0"/>
                <a:cs typeface="Times New Roman" panose="02020603050405020304" pitchFamily="18" charset="0"/>
              </a:rPr>
              <a:t/>
            </a:r>
            <a:br>
              <a:rPr lang="en-US" altLang="ja-JP" sz="3600" dirty="0" smtClean="0">
                <a:latin typeface="Times New Roman" panose="02020603050405020304" pitchFamily="18" charset="0"/>
                <a:cs typeface="Times New Roman" panose="02020603050405020304" pitchFamily="18" charset="0"/>
              </a:rPr>
            </a:br>
            <a:r>
              <a:rPr lang="en-US" altLang="ja-JP" sz="3600" dirty="0">
                <a:latin typeface="Times New Roman" panose="02020603050405020304" pitchFamily="18" charset="0"/>
                <a:cs typeface="Times New Roman" panose="02020603050405020304" pitchFamily="18" charset="0"/>
              </a:rPr>
              <a:t/>
            </a:r>
            <a:br>
              <a:rPr lang="en-US" altLang="ja-JP" sz="3600" dirty="0">
                <a:latin typeface="Times New Roman" panose="02020603050405020304" pitchFamily="18" charset="0"/>
                <a:cs typeface="Times New Roman" panose="02020603050405020304" pitchFamily="18" charset="0"/>
              </a:rPr>
            </a:br>
            <a:r>
              <a:rPr lang="en-US" altLang="ja-JP" sz="3600" dirty="0">
                <a:latin typeface="Times New Roman" panose="02020603050405020304" pitchFamily="18" charset="0"/>
                <a:cs typeface="Times New Roman" panose="02020603050405020304" pitchFamily="18" charset="0"/>
              </a:rPr>
              <a:t/>
            </a:r>
            <a:br>
              <a:rPr lang="en-US" altLang="ja-JP" sz="3600" dirty="0">
                <a:latin typeface="Times New Roman" panose="02020603050405020304" pitchFamily="18" charset="0"/>
                <a:cs typeface="Times New Roman" panose="02020603050405020304" pitchFamily="18" charset="0"/>
              </a:rPr>
            </a:br>
            <a:r>
              <a:rPr lang="en-US" altLang="ja-JP" sz="3600" dirty="0" smtClean="0">
                <a:latin typeface="Times New Roman" panose="02020603050405020304" pitchFamily="18" charset="0"/>
                <a:cs typeface="Times New Roman" panose="02020603050405020304" pitchFamily="18" charset="0"/>
              </a:rPr>
              <a:t>Ikuo </a:t>
            </a:r>
            <a:r>
              <a:rPr lang="en-US" altLang="ja-JP" sz="3600" dirty="0" err="1">
                <a:latin typeface="Times New Roman" panose="02020603050405020304" pitchFamily="18" charset="0"/>
                <a:cs typeface="Times New Roman" panose="02020603050405020304" pitchFamily="18" charset="0"/>
              </a:rPr>
              <a:t>Tanabe</a:t>
            </a:r>
            <a:r>
              <a:rPr lang="en-US" altLang="ja-JP" sz="3600" baseline="30000" dirty="0" err="1">
                <a:latin typeface="Times New Roman" panose="02020603050405020304" pitchFamily="18" charset="0"/>
                <a:cs typeface="Times New Roman" panose="02020603050405020304" pitchFamily="18" charset="0"/>
              </a:rPr>
              <a:t>a</a:t>
            </a:r>
            <a:r>
              <a:rPr lang="ja-JP" altLang="ja-JP" sz="3600" dirty="0">
                <a:latin typeface="Times New Roman" panose="02020603050405020304" pitchFamily="18" charset="0"/>
                <a:cs typeface="Times New Roman" panose="02020603050405020304" pitchFamily="18" charset="0"/>
              </a:rPr>
              <a:t/>
            </a:r>
            <a:br>
              <a:rPr lang="ja-JP" altLang="ja-JP" sz="3600" dirty="0">
                <a:latin typeface="Times New Roman" panose="02020603050405020304" pitchFamily="18" charset="0"/>
                <a:cs typeface="Times New Roman" panose="02020603050405020304" pitchFamily="18" charset="0"/>
              </a:rPr>
            </a:br>
            <a:r>
              <a:rPr lang="en-US" altLang="ja-JP" sz="3600" i="1" dirty="0">
                <a:latin typeface="Times New Roman" panose="02020603050405020304" pitchFamily="18" charset="0"/>
                <a:cs typeface="Times New Roman" panose="02020603050405020304" pitchFamily="18" charset="0"/>
              </a:rPr>
              <a:t>	</a:t>
            </a:r>
            <a:r>
              <a:rPr lang="en-US" altLang="ja-JP" sz="1800" i="1" baseline="30000" dirty="0" err="1">
                <a:latin typeface="Times New Roman" panose="02020603050405020304" pitchFamily="18" charset="0"/>
                <a:cs typeface="Times New Roman" panose="02020603050405020304" pitchFamily="18" charset="0"/>
              </a:rPr>
              <a:t>a</a:t>
            </a:r>
            <a:r>
              <a:rPr lang="en-US" altLang="ja-JP" sz="1800" i="1" dirty="0" err="1">
                <a:latin typeface="Times New Roman" panose="02020603050405020304" pitchFamily="18" charset="0"/>
                <a:cs typeface="Times New Roman" panose="02020603050405020304" pitchFamily="18" charset="0"/>
              </a:rPr>
              <a:t>Nagaoka</a:t>
            </a:r>
            <a:r>
              <a:rPr lang="en-US" altLang="ja-JP" sz="1800" i="1" dirty="0">
                <a:latin typeface="Times New Roman" panose="02020603050405020304" pitchFamily="18" charset="0"/>
                <a:cs typeface="Times New Roman" panose="02020603050405020304" pitchFamily="18" charset="0"/>
              </a:rPr>
              <a:t> University of Technology, 1603-1 </a:t>
            </a:r>
            <a:r>
              <a:rPr lang="en-US" altLang="ja-JP" sz="1800" i="1" dirty="0" err="1">
                <a:latin typeface="Times New Roman" panose="02020603050405020304" pitchFamily="18" charset="0"/>
                <a:cs typeface="Times New Roman" panose="02020603050405020304" pitchFamily="18" charset="0"/>
              </a:rPr>
              <a:t>Kamitomioka</a:t>
            </a:r>
            <a:r>
              <a:rPr lang="en-US" altLang="ja-JP" sz="1800" i="1" dirty="0">
                <a:latin typeface="Times New Roman" panose="02020603050405020304" pitchFamily="18" charset="0"/>
                <a:cs typeface="Times New Roman" panose="02020603050405020304" pitchFamily="18" charset="0"/>
              </a:rPr>
              <a:t>, </a:t>
            </a:r>
            <a:r>
              <a:rPr lang="en-US" altLang="ja-JP" sz="1800" i="1" dirty="0" err="1">
                <a:latin typeface="Times New Roman" panose="02020603050405020304" pitchFamily="18" charset="0"/>
                <a:cs typeface="Times New Roman" panose="02020603050405020304" pitchFamily="18" charset="0"/>
              </a:rPr>
              <a:t>Nagaoka</a:t>
            </a:r>
            <a:r>
              <a:rPr lang="en-US" altLang="ja-JP" sz="1800" i="1" dirty="0">
                <a:latin typeface="Times New Roman" panose="02020603050405020304" pitchFamily="18" charset="0"/>
                <a:cs typeface="Times New Roman" panose="02020603050405020304" pitchFamily="18" charset="0"/>
              </a:rPr>
              <a:t>, Niigata, 940-2188 Japan	</a:t>
            </a:r>
            <a:r>
              <a:rPr lang="ja-JP" altLang="ja-JP" sz="1800" i="1" dirty="0">
                <a:latin typeface="Times New Roman" panose="02020603050405020304" pitchFamily="18" charset="0"/>
                <a:cs typeface="Times New Roman" panose="02020603050405020304" pitchFamily="18" charset="0"/>
              </a:rPr>
              <a:t/>
            </a:r>
            <a:br>
              <a:rPr lang="ja-JP" altLang="ja-JP" sz="1800" i="1" dirty="0">
                <a:latin typeface="Times New Roman" panose="02020603050405020304" pitchFamily="18" charset="0"/>
                <a:cs typeface="Times New Roman" panose="02020603050405020304" pitchFamily="18" charset="0"/>
              </a:rPr>
            </a:br>
            <a:r>
              <a:rPr lang="en-US" altLang="ja-JP" sz="1800" dirty="0">
                <a:latin typeface="Times New Roman" panose="02020603050405020304" pitchFamily="18" charset="0"/>
                <a:cs typeface="Times New Roman" panose="02020603050405020304" pitchFamily="18" charset="0"/>
              </a:rPr>
              <a:t>* Corresponding author. </a:t>
            </a:r>
            <a:r>
              <a:rPr lang="en-US" altLang="ja-JP" sz="1800" dirty="0">
                <a:latin typeface="Times New Roman" panose="02020603050405020304" pitchFamily="18" charset="0"/>
                <a:cs typeface="Times New Roman" panose="02020603050405020304" pitchFamily="18" charset="0"/>
                <a:hlinkClick r:id="rId3"/>
              </a:rPr>
              <a:t>Tel:+0081-258-47-9727</a:t>
            </a:r>
            <a:r>
              <a:rPr lang="en-US" altLang="ja-JP" sz="1800" dirty="0">
                <a:latin typeface="Times New Roman" panose="02020603050405020304" pitchFamily="18" charset="0"/>
                <a:cs typeface="Times New Roman" panose="02020603050405020304" pitchFamily="18" charset="0"/>
              </a:rPr>
              <a:t>; fax:+0081-258-47-9770</a:t>
            </a:r>
            <a:r>
              <a:rPr lang="ja-JP" altLang="ja-JP" sz="1800" dirty="0">
                <a:latin typeface="Times New Roman" panose="02020603050405020304" pitchFamily="18" charset="0"/>
                <a:cs typeface="Times New Roman" panose="02020603050405020304" pitchFamily="18" charset="0"/>
              </a:rPr>
              <a:t/>
            </a:r>
            <a:br>
              <a:rPr lang="ja-JP" altLang="ja-JP" sz="1800" dirty="0">
                <a:latin typeface="Times New Roman" panose="02020603050405020304" pitchFamily="18" charset="0"/>
                <a:cs typeface="Times New Roman" panose="02020603050405020304" pitchFamily="18" charset="0"/>
              </a:rPr>
            </a:br>
            <a:r>
              <a:rPr lang="en-US" altLang="ja-JP" sz="1800" i="1" dirty="0">
                <a:latin typeface="Times New Roman" panose="02020603050405020304" pitchFamily="18" charset="0"/>
                <a:cs typeface="Times New Roman" panose="02020603050405020304" pitchFamily="18" charset="0"/>
              </a:rPr>
              <a:t>E-mail address:</a:t>
            </a:r>
            <a:r>
              <a:rPr lang="en-US" altLang="ja-JP" sz="1800" dirty="0">
                <a:latin typeface="Times New Roman" panose="02020603050405020304" pitchFamily="18" charset="0"/>
                <a:cs typeface="Times New Roman" panose="02020603050405020304" pitchFamily="18" charset="0"/>
              </a:rPr>
              <a:t> tanabe@mech.nagaokaut.ac.jp.</a:t>
            </a:r>
            <a:endParaRPr lang="ja-JP" altLang="ja-JP" sz="1800" dirty="0">
              <a:latin typeface="Times New Roman" panose="02020603050405020304" pitchFamily="18" charset="0"/>
              <a:cs typeface="Times New Roman" panose="02020603050405020304" pitchFamily="18" charset="0"/>
            </a:endParaRPr>
          </a:p>
        </p:txBody>
      </p:sp>
      <p:pic>
        <p:nvPicPr>
          <p:cNvPr id="6" name="図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 name="図 9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3933056"/>
            <a:ext cx="11049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5212" y="6274065"/>
            <a:ext cx="306388" cy="5095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4" name="Rectangle 5"/>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5" name="Rectangle 6"/>
          <p:cNvSpPr>
            <a:spLocks noChangeArrowheads="1"/>
          </p:cNvSpPr>
          <p:nvPr/>
        </p:nvSpPr>
        <p:spPr bwMode="auto">
          <a:xfrm>
            <a:off x="0" y="1438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tabLst>
                <a:tab pos="2987675" algn="ctr"/>
                <a:tab pos="5940425" algn="r"/>
              </a:tabLs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2987675" algn="ctr"/>
                <a:tab pos="5940425" algn="r"/>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Tree>
    <p:extLst>
      <p:ext uri="{BB962C8B-B14F-4D97-AF65-F5344CB8AC3E}">
        <p14:creationId xmlns:p14="http://schemas.microsoft.com/office/powerpoint/2010/main" val="133220447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タイトル 1"/>
          <p:cNvSpPr>
            <a:spLocks noGrp="1"/>
          </p:cNvSpPr>
          <p:nvPr>
            <p:ph type="title"/>
          </p:nvPr>
        </p:nvSpPr>
        <p:spPr>
          <a:xfrm>
            <a:off x="374848" y="188640"/>
            <a:ext cx="8229600" cy="1066800"/>
          </a:xfrm>
        </p:spPr>
        <p:txBody>
          <a:bodyPr>
            <a:normAutofit/>
          </a:bodyPr>
          <a:lstStyle/>
          <a:p>
            <a:r>
              <a:rPr lang="en-US" altLang="ja-JP" sz="4000" dirty="0" smtClean="0">
                <a:latin typeface="Times New Roman" pitchFamily="18" charset="0"/>
                <a:cs typeface="Times New Roman" pitchFamily="18" charset="0"/>
              </a:rPr>
              <a:t>Background for research</a:t>
            </a:r>
            <a:endParaRPr kumimoji="1" lang="ja-JP" altLang="en-US" sz="4000" dirty="0">
              <a:latin typeface="Times New Roman" pitchFamily="18" charset="0"/>
              <a:cs typeface="Times New Roman" pitchFamily="18" charset="0"/>
            </a:endParaRPr>
          </a:p>
        </p:txBody>
      </p:sp>
      <p:sp>
        <p:nvSpPr>
          <p:cNvPr id="16"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2</a:t>
            </a:fld>
            <a:endParaRPr kumimoji="1" lang="ja-JP" altLang="en-US" dirty="0">
              <a:latin typeface="Times New Roman" pitchFamily="18" charset="0"/>
              <a:cs typeface="Times New Roman" pitchFamily="18" charset="0"/>
            </a:endParaRPr>
          </a:p>
        </p:txBody>
      </p:sp>
      <p:sp>
        <p:nvSpPr>
          <p:cNvPr id="5" name="角丸四角形 4"/>
          <p:cNvSpPr/>
          <p:nvPr/>
        </p:nvSpPr>
        <p:spPr>
          <a:xfrm>
            <a:off x="3491880" y="1295540"/>
            <a:ext cx="1944216" cy="909324"/>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ja-JP" sz="2400" dirty="0" smtClean="0">
                <a:latin typeface="Times New Roman" pitchFamily="18" charset="0"/>
                <a:cs typeface="Times New Roman" pitchFamily="18" charset="0"/>
              </a:rPr>
              <a:t>Plan for development</a:t>
            </a:r>
            <a:endParaRPr kumimoji="1" lang="ja-JP" altLang="en-US" sz="2400" dirty="0">
              <a:latin typeface="Times New Roman" pitchFamily="18" charset="0"/>
              <a:cs typeface="Times New Roman" pitchFamily="18" charset="0"/>
            </a:endParaRPr>
          </a:p>
        </p:txBody>
      </p:sp>
      <p:sp>
        <p:nvSpPr>
          <p:cNvPr id="6" name="角丸四角形 5"/>
          <p:cNvSpPr/>
          <p:nvPr/>
        </p:nvSpPr>
        <p:spPr>
          <a:xfrm>
            <a:off x="3419872" y="2852936"/>
            <a:ext cx="2304256" cy="792088"/>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ja-JP" sz="2400" dirty="0" smtClean="0">
                <a:latin typeface="Times New Roman" pitchFamily="18" charset="0"/>
                <a:cs typeface="Times New Roman" pitchFamily="18" charset="0"/>
              </a:rPr>
              <a:t>Experiments</a:t>
            </a:r>
            <a:r>
              <a:rPr kumimoji="1" lang="ja-JP" altLang="en-US" sz="2400" dirty="0" smtClean="0">
                <a:latin typeface="Times New Roman" pitchFamily="18" charset="0"/>
                <a:cs typeface="Times New Roman" pitchFamily="18" charset="0"/>
              </a:rPr>
              <a:t>・</a:t>
            </a:r>
            <a:r>
              <a:rPr lang="en-US" altLang="ja-JP" sz="2400" dirty="0">
                <a:latin typeface="Times New Roman" pitchFamily="18" charset="0"/>
                <a:cs typeface="Times New Roman" pitchFamily="18" charset="0"/>
              </a:rPr>
              <a:t>I</a:t>
            </a:r>
            <a:r>
              <a:rPr kumimoji="1" lang="en-US" altLang="ja-JP" sz="2400" dirty="0" smtClean="0">
                <a:latin typeface="Times New Roman" pitchFamily="18" charset="0"/>
                <a:cs typeface="Times New Roman" pitchFamily="18" charset="0"/>
              </a:rPr>
              <a:t>nvestigation</a:t>
            </a:r>
            <a:endParaRPr kumimoji="1" lang="ja-JP" altLang="en-US" sz="2400" dirty="0">
              <a:latin typeface="Times New Roman" pitchFamily="18" charset="0"/>
              <a:cs typeface="Times New Roman" pitchFamily="18" charset="0"/>
            </a:endParaRPr>
          </a:p>
        </p:txBody>
      </p:sp>
      <p:sp>
        <p:nvSpPr>
          <p:cNvPr id="7" name="角丸四角形 6"/>
          <p:cNvSpPr/>
          <p:nvPr/>
        </p:nvSpPr>
        <p:spPr>
          <a:xfrm>
            <a:off x="3563888" y="4869160"/>
            <a:ext cx="1800200" cy="936104"/>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ja-JP" sz="2400" dirty="0" smtClean="0">
                <a:latin typeface="Times New Roman" pitchFamily="18" charset="0"/>
                <a:cs typeface="Times New Roman" pitchFamily="18" charset="0"/>
              </a:rPr>
              <a:t>Failure</a:t>
            </a:r>
            <a:r>
              <a:rPr lang="ja-JP" altLang="en-US" sz="2400" dirty="0" smtClean="0">
                <a:latin typeface="Times New Roman" pitchFamily="18" charset="0"/>
                <a:cs typeface="Times New Roman" pitchFamily="18" charset="0"/>
              </a:rPr>
              <a:t>・</a:t>
            </a:r>
            <a:endParaRPr lang="en-US" altLang="ja-JP" sz="2400" dirty="0" smtClean="0">
              <a:latin typeface="Times New Roman" pitchFamily="18" charset="0"/>
              <a:cs typeface="Times New Roman" pitchFamily="18" charset="0"/>
            </a:endParaRPr>
          </a:p>
          <a:p>
            <a:pPr algn="ctr"/>
            <a:r>
              <a:rPr kumimoji="1" lang="en-US" altLang="ja-JP" sz="2400" dirty="0">
                <a:latin typeface="Times New Roman" pitchFamily="18" charset="0"/>
                <a:cs typeface="Times New Roman" pitchFamily="18" charset="0"/>
              </a:rPr>
              <a:t>Mistake</a:t>
            </a:r>
            <a:endParaRPr kumimoji="1" lang="ja-JP" altLang="en-US" sz="2400" dirty="0">
              <a:latin typeface="Times New Roman" pitchFamily="18" charset="0"/>
              <a:cs typeface="Times New Roman" pitchFamily="18" charset="0"/>
            </a:endParaRPr>
          </a:p>
        </p:txBody>
      </p:sp>
      <p:sp>
        <p:nvSpPr>
          <p:cNvPr id="8" name="角丸四角形 7"/>
          <p:cNvSpPr/>
          <p:nvPr/>
        </p:nvSpPr>
        <p:spPr>
          <a:xfrm>
            <a:off x="6084168" y="4653136"/>
            <a:ext cx="1728192" cy="64807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ja-JP" sz="2400" dirty="0">
                <a:latin typeface="Times New Roman" pitchFamily="18" charset="0"/>
                <a:cs typeface="Times New Roman" pitchFamily="18" charset="0"/>
              </a:rPr>
              <a:t>Successful</a:t>
            </a:r>
            <a:endParaRPr kumimoji="1" lang="ja-JP" altLang="en-US" sz="2400" dirty="0">
              <a:latin typeface="Times New Roman" pitchFamily="18" charset="0"/>
              <a:cs typeface="Times New Roman" pitchFamily="18" charset="0"/>
            </a:endParaRPr>
          </a:p>
        </p:txBody>
      </p:sp>
      <p:sp>
        <p:nvSpPr>
          <p:cNvPr id="9" name="右矢印 8"/>
          <p:cNvSpPr/>
          <p:nvPr/>
        </p:nvSpPr>
        <p:spPr>
          <a:xfrm rot="5400000">
            <a:off x="4067944" y="2348880"/>
            <a:ext cx="648072" cy="36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400">
              <a:latin typeface="Times New Roman" pitchFamily="18" charset="0"/>
              <a:cs typeface="Times New Roman" pitchFamily="18" charset="0"/>
            </a:endParaRPr>
          </a:p>
        </p:txBody>
      </p:sp>
      <p:sp>
        <p:nvSpPr>
          <p:cNvPr id="10" name="右矢印 9"/>
          <p:cNvSpPr/>
          <p:nvPr/>
        </p:nvSpPr>
        <p:spPr>
          <a:xfrm rot="5400000">
            <a:off x="3815916" y="4113076"/>
            <a:ext cx="1152128" cy="36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400">
              <a:latin typeface="Times New Roman" pitchFamily="18" charset="0"/>
              <a:cs typeface="Times New Roman" pitchFamily="18" charset="0"/>
            </a:endParaRPr>
          </a:p>
        </p:txBody>
      </p:sp>
      <p:sp>
        <p:nvSpPr>
          <p:cNvPr id="11" name="屈折矢印 10"/>
          <p:cNvSpPr/>
          <p:nvPr/>
        </p:nvSpPr>
        <p:spPr>
          <a:xfrm rot="10800000" flipH="1">
            <a:off x="5724129" y="3068960"/>
            <a:ext cx="1440160" cy="1584176"/>
          </a:xfrm>
          <a:prstGeom prst="bentUpArrow">
            <a:avLst>
              <a:gd name="adj1" fmla="val 15667"/>
              <a:gd name="adj2" fmla="val 16877"/>
              <a:gd name="adj3" fmla="val 1597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400">
              <a:latin typeface="Times New Roman" pitchFamily="18" charset="0"/>
              <a:cs typeface="Times New Roman" pitchFamily="18" charset="0"/>
            </a:endParaRPr>
          </a:p>
        </p:txBody>
      </p:sp>
      <p:sp>
        <p:nvSpPr>
          <p:cNvPr id="12" name="U ターン矢印 11"/>
          <p:cNvSpPr/>
          <p:nvPr/>
        </p:nvSpPr>
        <p:spPr>
          <a:xfrm rot="16200000">
            <a:off x="1961456" y="3626768"/>
            <a:ext cx="2196752" cy="864096"/>
          </a:xfrm>
          <a:prstGeom prst="uturnArrow">
            <a:avLst>
              <a:gd name="adj1" fmla="val 17177"/>
              <a:gd name="adj2" fmla="val 25000"/>
              <a:gd name="adj3" fmla="val 33410"/>
              <a:gd name="adj4" fmla="val 39959"/>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400">
              <a:solidFill>
                <a:schemeClr val="tx1"/>
              </a:solidFill>
              <a:latin typeface="Times New Roman" pitchFamily="18" charset="0"/>
              <a:cs typeface="Times New Roman" pitchFamily="18" charset="0"/>
            </a:endParaRPr>
          </a:p>
        </p:txBody>
      </p:sp>
      <p:sp>
        <p:nvSpPr>
          <p:cNvPr id="15" name="爆発 1 14"/>
          <p:cNvSpPr/>
          <p:nvPr/>
        </p:nvSpPr>
        <p:spPr>
          <a:xfrm>
            <a:off x="808988" y="2420888"/>
            <a:ext cx="6372200" cy="2016224"/>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ltLang="ja-JP" sz="2400" dirty="0" smtClean="0">
              <a:latin typeface="Times New Roman" pitchFamily="18" charset="0"/>
              <a:cs typeface="Times New Roman" pitchFamily="18" charset="0"/>
            </a:endParaRPr>
          </a:p>
          <a:p>
            <a:pPr algn="ctr"/>
            <a:r>
              <a:rPr lang="en-US" altLang="ja-JP" sz="2400" dirty="0">
                <a:latin typeface="Times New Roman" pitchFamily="18" charset="0"/>
                <a:cs typeface="Times New Roman" pitchFamily="18" charset="0"/>
              </a:rPr>
              <a:t>Large </a:t>
            </a:r>
            <a:r>
              <a:rPr lang="en-US" altLang="ja-JP" sz="2400" dirty="0" smtClean="0">
                <a:latin typeface="Times New Roman" pitchFamily="18" charset="0"/>
                <a:cs typeface="Times New Roman" pitchFamily="18" charset="0"/>
              </a:rPr>
              <a:t>cost</a:t>
            </a:r>
            <a:r>
              <a:rPr lang="ja-JP" altLang="en-US" sz="2400" dirty="0">
                <a:latin typeface="Times New Roman" pitchFamily="18" charset="0"/>
                <a:cs typeface="Times New Roman" pitchFamily="18" charset="0"/>
              </a:rPr>
              <a:t>・ </a:t>
            </a:r>
            <a:r>
              <a:rPr lang="en-US" altLang="ja-JP" sz="2400" dirty="0">
                <a:latin typeface="Times New Roman" pitchFamily="18" charset="0"/>
                <a:cs typeface="Times New Roman" pitchFamily="18" charset="0"/>
              </a:rPr>
              <a:t>Long </a:t>
            </a:r>
            <a:r>
              <a:rPr lang="en-US" altLang="ja-JP" sz="2400" dirty="0" smtClean="0">
                <a:latin typeface="Times New Roman" pitchFamily="18" charset="0"/>
                <a:cs typeface="Times New Roman" pitchFamily="18" charset="0"/>
              </a:rPr>
              <a:t>time</a:t>
            </a:r>
          </a:p>
          <a:p>
            <a:pPr algn="ctr"/>
            <a:endParaRPr lang="en-US" altLang="ja-JP" sz="2400" dirty="0" smtClean="0">
              <a:latin typeface="Times New Roman" pitchFamily="18" charset="0"/>
              <a:cs typeface="Times New Roman" pitchFamily="18" charset="0"/>
            </a:endParaRPr>
          </a:p>
        </p:txBody>
      </p:sp>
      <p:pic>
        <p:nvPicPr>
          <p:cNvPr id="14" name="図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22" presetClass="entr" presetSubtype="1"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4" fill="hold" grpId="1"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p:stCondLst>
                              <p:cond delay="2500"/>
                            </p:stCondLst>
                            <p:childTnLst>
                              <p:par>
                                <p:cTn id="25" presetID="22" presetClass="entr" presetSubtype="1" fill="hold" grpId="2"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3000"/>
                            </p:stCondLst>
                            <p:childTnLst>
                              <p:par>
                                <p:cTn id="29" presetID="22" presetClass="entr" presetSubtype="4" fill="hold" grpId="2"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500"/>
                            </p:stCondLst>
                            <p:childTnLst>
                              <p:par>
                                <p:cTn id="33" presetID="22" presetClass="exit" presetSubtype="1" fill="hold" grpId="3" nodeType="afterEffect">
                                  <p:stCondLst>
                                    <p:cond delay="0"/>
                                  </p:stCondLst>
                                  <p:childTnLst>
                                    <p:animEffect transition="out" filter="wipe(up)">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childTnLst>
                          </p:cTn>
                        </p:par>
                        <p:par>
                          <p:cTn id="36" fill="hold">
                            <p:stCondLst>
                              <p:cond delay="4000"/>
                            </p:stCondLst>
                            <p:childTnLst>
                              <p:par>
                                <p:cTn id="37" presetID="22" presetClass="exit" presetSubtype="1" fill="hold" grpId="1" nodeType="afterEffect">
                                  <p:stCondLst>
                                    <p:cond delay="0"/>
                                  </p:stCondLst>
                                  <p:childTnLst>
                                    <p:animEffect transition="out" filter="wipe(up)">
                                      <p:cBhvr>
                                        <p:cTn id="38" dur="500"/>
                                        <p:tgtEl>
                                          <p:spTgt spid="7"/>
                                        </p:tgtEl>
                                      </p:cBhvr>
                                    </p:animEffect>
                                    <p:set>
                                      <p:cBhvr>
                                        <p:cTn id="39" dur="1" fill="hold">
                                          <p:stCondLst>
                                            <p:cond delay="499"/>
                                          </p:stCondLst>
                                        </p:cTn>
                                        <p:tgtEl>
                                          <p:spTgt spid="7"/>
                                        </p:tgtEl>
                                        <p:attrNameLst>
                                          <p:attrName>style.visibility</p:attrName>
                                        </p:attrNameLst>
                                      </p:cBhvr>
                                      <p:to>
                                        <p:strVal val="hidden"/>
                                      </p:to>
                                    </p:set>
                                  </p:childTnLst>
                                </p:cTn>
                              </p:par>
                            </p:childTnLst>
                          </p:cTn>
                        </p:par>
                        <p:par>
                          <p:cTn id="40" fill="hold">
                            <p:stCondLst>
                              <p:cond delay="4500"/>
                            </p:stCondLst>
                            <p:childTnLst>
                              <p:par>
                                <p:cTn id="41" presetID="22" presetClass="exit" presetSubtype="4" fill="hold" grpId="3" nodeType="afterEffect">
                                  <p:stCondLst>
                                    <p:cond delay="0"/>
                                  </p:stCondLst>
                                  <p:childTnLst>
                                    <p:animEffect transition="out" filter="wipe(down)">
                                      <p:cBhvr>
                                        <p:cTn id="42" dur="500"/>
                                        <p:tgtEl>
                                          <p:spTgt spid="12"/>
                                        </p:tgtEl>
                                      </p:cBhvr>
                                    </p:animEffect>
                                    <p:set>
                                      <p:cBhvr>
                                        <p:cTn id="43" dur="1" fill="hold">
                                          <p:stCondLst>
                                            <p:cond delay="499"/>
                                          </p:stCondLst>
                                        </p:cTn>
                                        <p:tgtEl>
                                          <p:spTgt spid="12"/>
                                        </p:tgtEl>
                                        <p:attrNameLst>
                                          <p:attrName>style.visibility</p:attrName>
                                        </p:attrNameLst>
                                      </p:cBhvr>
                                      <p:to>
                                        <p:strVal val="hidden"/>
                                      </p:to>
                                    </p:se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dissolv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10" grpId="0" animBg="1"/>
      <p:bldP spid="10" grpId="1" animBg="1"/>
      <p:bldP spid="10" grpId="2" animBg="1"/>
      <p:bldP spid="10" grpId="3" animBg="1"/>
      <p:bldP spid="11" grpId="0" animBg="1"/>
      <p:bldP spid="12" grpId="0" animBg="1"/>
      <p:bldP spid="12" grpId="1" animBg="1"/>
      <p:bldP spid="12" grpId="2" animBg="1"/>
      <p:bldP spid="12" grpId="3"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 2"/>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3</a:t>
            </a:fld>
            <a:endParaRPr kumimoji="1" lang="ja-JP" altLang="en-US" dirty="0">
              <a:latin typeface="Times New Roman" pitchFamily="18" charset="0"/>
              <a:cs typeface="Times New Roman" pitchFamily="18" charset="0"/>
            </a:endParaRPr>
          </a:p>
        </p:txBody>
      </p:sp>
      <p:sp>
        <p:nvSpPr>
          <p:cNvPr id="6" name="正方形/長方形 5"/>
          <p:cNvSpPr/>
          <p:nvPr/>
        </p:nvSpPr>
        <p:spPr>
          <a:xfrm>
            <a:off x="899592" y="2780928"/>
            <a:ext cx="7416824" cy="201622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altLang="ja-JP" sz="2800" dirty="0" smtClean="0">
                <a:latin typeface="Times New Roman" panose="02020603050405020304" pitchFamily="18" charset="0"/>
                <a:cs typeface="Times New Roman" panose="02020603050405020304" pitchFamily="18" charset="0"/>
              </a:rPr>
              <a:t>The </a:t>
            </a:r>
            <a:r>
              <a:rPr lang="en-GB" altLang="ja-JP" sz="2800" dirty="0">
                <a:latin typeface="Times New Roman" panose="02020603050405020304" pitchFamily="18" charset="0"/>
                <a:cs typeface="Times New Roman" panose="02020603050405020304" pitchFamily="18" charset="0"/>
              </a:rPr>
              <a:t>software for innovative tool using Taguchi-methods is developed and </a:t>
            </a:r>
            <a:r>
              <a:rPr lang="en-GB" altLang="ja-JP" sz="2800" dirty="0" smtClean="0">
                <a:latin typeface="Times New Roman" panose="02020603050405020304" pitchFamily="18" charset="0"/>
                <a:cs typeface="Times New Roman" panose="02020603050405020304" pitchFamily="18" charset="0"/>
              </a:rPr>
              <a:t>evaluated</a:t>
            </a:r>
            <a:r>
              <a:rPr lang="en-US" altLang="ja-JP" sz="2800" dirty="0" smtClean="0">
                <a:solidFill>
                  <a:schemeClr val="bg1"/>
                </a:solidFill>
                <a:latin typeface="Times New Roman" panose="02020603050405020304" pitchFamily="18" charset="0"/>
                <a:cs typeface="Times New Roman" panose="02020603050405020304" pitchFamily="18" charset="0"/>
              </a:rPr>
              <a:t>. Because </a:t>
            </a:r>
            <a:r>
              <a:rPr lang="en-GB" altLang="ja-JP" sz="2800" dirty="0" smtClean="0">
                <a:latin typeface="Times New Roman" panose="02020603050405020304" pitchFamily="18" charset="0"/>
                <a:cs typeface="Times New Roman" panose="02020603050405020304" pitchFamily="18" charset="0"/>
              </a:rPr>
              <a:t> </a:t>
            </a:r>
            <a:r>
              <a:rPr lang="en-GB" altLang="ja-JP" sz="2800" dirty="0">
                <a:latin typeface="Times New Roman" panose="02020603050405020304" pitchFamily="18" charset="0"/>
                <a:cs typeface="Times New Roman" panose="02020603050405020304" pitchFamily="18" charset="0"/>
              </a:rPr>
              <a:t>developments with short-term and lower cost are strongly required for shorten products life cycle. </a:t>
            </a:r>
            <a:endParaRPr kumimoji="1" lang="ja-JP" altLang="en-US" sz="2800" dirty="0">
              <a:solidFill>
                <a:schemeClr val="bg1"/>
              </a:solidFill>
              <a:latin typeface="Times New Roman" panose="02020603050405020304" pitchFamily="18" charset="0"/>
              <a:cs typeface="Times New Roman" panose="02020603050405020304" pitchFamily="18" charset="0"/>
            </a:endParaRPr>
          </a:p>
        </p:txBody>
      </p:sp>
      <p:sp>
        <p:nvSpPr>
          <p:cNvPr id="7" name="円/楕円 6"/>
          <p:cNvSpPr/>
          <p:nvPr/>
        </p:nvSpPr>
        <p:spPr>
          <a:xfrm>
            <a:off x="755576" y="2060848"/>
            <a:ext cx="324036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latin typeface="Times New Roman" panose="02020603050405020304" pitchFamily="18" charset="0"/>
                <a:cs typeface="Times New Roman" panose="02020603050405020304" pitchFamily="18" charset="0"/>
              </a:rPr>
              <a:t>Short time</a:t>
            </a:r>
            <a:r>
              <a:rPr kumimoji="1" lang="ja-JP" altLang="en-US" sz="2400" dirty="0" smtClean="0">
                <a:latin typeface="Times New Roman" panose="02020603050405020304" pitchFamily="18" charset="0"/>
                <a:cs typeface="Times New Roman" panose="02020603050405020304" pitchFamily="18" charset="0"/>
              </a:rPr>
              <a:t>・</a:t>
            </a:r>
            <a:r>
              <a:rPr kumimoji="1" lang="en-US" altLang="ja-JP" sz="2400" dirty="0" smtClean="0">
                <a:latin typeface="Times New Roman" panose="02020603050405020304" pitchFamily="18" charset="0"/>
                <a:cs typeface="Times New Roman" panose="02020603050405020304" pitchFamily="18" charset="0"/>
              </a:rPr>
              <a:t>Easy</a:t>
            </a:r>
            <a:endParaRPr kumimoji="1" lang="ja-JP" altLang="en-US" sz="2400" dirty="0">
              <a:latin typeface="Times New Roman" panose="02020603050405020304" pitchFamily="18" charset="0"/>
              <a:cs typeface="Times New Roman" panose="02020603050405020304" pitchFamily="18" charset="0"/>
            </a:endParaRPr>
          </a:p>
        </p:txBody>
      </p:sp>
      <p:sp>
        <p:nvSpPr>
          <p:cNvPr id="8" name="円/楕円 7"/>
          <p:cNvSpPr/>
          <p:nvPr/>
        </p:nvSpPr>
        <p:spPr>
          <a:xfrm>
            <a:off x="6084168" y="4653136"/>
            <a:ext cx="2808312"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latin typeface="Times New Roman" panose="02020603050405020304" pitchFamily="18" charset="0"/>
                <a:cs typeface="Times New Roman" panose="02020603050405020304" pitchFamily="18" charset="0"/>
              </a:rPr>
              <a:t>Speedy</a:t>
            </a:r>
            <a:r>
              <a:rPr kumimoji="1" lang="ja-JP" altLang="en-US" sz="2400" dirty="0" smtClean="0">
                <a:latin typeface="Times New Roman" panose="02020603050405020304" pitchFamily="18" charset="0"/>
                <a:cs typeface="Times New Roman" panose="02020603050405020304" pitchFamily="18" charset="0"/>
              </a:rPr>
              <a:t>・</a:t>
            </a:r>
            <a:r>
              <a:rPr kumimoji="1" lang="en-US" altLang="ja-JP" sz="2400" dirty="0" smtClean="0">
                <a:latin typeface="Times New Roman" panose="02020603050405020304" pitchFamily="18" charset="0"/>
                <a:cs typeface="Times New Roman" panose="02020603050405020304" pitchFamily="18" charset="0"/>
              </a:rPr>
              <a:t>Cheapness</a:t>
            </a:r>
            <a:endParaRPr kumimoji="1" lang="ja-JP" altLang="en-US" sz="2400" dirty="0">
              <a:latin typeface="Times New Roman" panose="02020603050405020304" pitchFamily="18" charset="0"/>
              <a:cs typeface="Times New Roman" panose="02020603050405020304" pitchFamily="18" charset="0"/>
            </a:endParaRPr>
          </a:p>
        </p:txBody>
      </p:sp>
      <p:pic>
        <p:nvPicPr>
          <p:cNvPr id="10" name="図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タイトル 1"/>
          <p:cNvSpPr>
            <a:spLocks noGrp="1"/>
          </p:cNvSpPr>
          <p:nvPr>
            <p:ph type="title"/>
          </p:nvPr>
        </p:nvSpPr>
        <p:spPr>
          <a:xfrm>
            <a:off x="374848" y="188640"/>
            <a:ext cx="8229600" cy="1066800"/>
          </a:xfrm>
        </p:spPr>
        <p:txBody>
          <a:bodyPr>
            <a:normAutofit/>
          </a:bodyPr>
          <a:lstStyle/>
          <a:p>
            <a:r>
              <a:rPr lang="en-US" altLang="ja-JP" sz="4000" dirty="0" smtClean="0">
                <a:latin typeface="Times New Roman" pitchFamily="18" charset="0"/>
                <a:cs typeface="Times New Roman" pitchFamily="18" charset="0"/>
              </a:rPr>
              <a:t>Background for research</a:t>
            </a:r>
            <a:endParaRPr kumimoji="1" lang="ja-JP" altLang="en-US" sz="40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p:cNvCxnSpPr/>
          <p:nvPr/>
        </p:nvCxnSpPr>
        <p:spPr>
          <a:xfrm>
            <a:off x="1285852" y="1498586"/>
            <a:ext cx="6357982" cy="1588"/>
          </a:xfrm>
          <a:prstGeom prst="line">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0" y="0"/>
            <a:ext cx="1776448" cy="369332"/>
          </a:xfrm>
          <a:prstGeom prst="rect">
            <a:avLst/>
          </a:prstGeom>
          <a:solidFill>
            <a:srgbClr val="0000FF"/>
          </a:solidFill>
        </p:spPr>
        <p:txBody>
          <a:bodyPr wrap="none" rtlCol="0">
            <a:spAutoFit/>
          </a:bodyPr>
          <a:lstStyle/>
          <a:p>
            <a:r>
              <a:rPr kumimoji="1" lang="en-US" altLang="ja-JP" dirty="0" smtClean="0">
                <a:solidFill>
                  <a:srgbClr val="FFFF00"/>
                </a:solidFill>
              </a:rPr>
              <a:t>Taguchi methods</a:t>
            </a:r>
            <a:endParaRPr kumimoji="1" lang="ja-JP" altLang="en-US" dirty="0">
              <a:solidFill>
                <a:srgbClr val="FFFF00"/>
              </a:solidFill>
            </a:endParaRPr>
          </a:p>
        </p:txBody>
      </p:sp>
      <p:sp>
        <p:nvSpPr>
          <p:cNvPr id="6" name="テキスト ボックス 5"/>
          <p:cNvSpPr txBox="1"/>
          <p:nvPr/>
        </p:nvSpPr>
        <p:spPr>
          <a:xfrm>
            <a:off x="142844" y="1214422"/>
            <a:ext cx="1285884" cy="489878"/>
          </a:xfrm>
          <a:prstGeom prst="rect">
            <a:avLst/>
          </a:prstGeom>
          <a:solidFill>
            <a:srgbClr val="00B050"/>
          </a:solidFill>
        </p:spPr>
        <p:txBody>
          <a:bodyPr wrap="square" rtlCol="0">
            <a:spAutoFit/>
          </a:bodyPr>
          <a:lstStyle/>
          <a:p>
            <a:pPr>
              <a:lnSpc>
                <a:spcPts val="1500"/>
              </a:lnSpc>
            </a:pPr>
            <a:r>
              <a:rPr kumimoji="1" lang="en-US" altLang="ja-JP" dirty="0" smtClean="0">
                <a:solidFill>
                  <a:srgbClr val="FFFF00"/>
                </a:solidFill>
              </a:rPr>
              <a:t>Many parameters</a:t>
            </a:r>
          </a:p>
        </p:txBody>
      </p:sp>
      <p:sp>
        <p:nvSpPr>
          <p:cNvPr id="7" name="テキスト ボックス 6"/>
          <p:cNvSpPr txBox="1"/>
          <p:nvPr/>
        </p:nvSpPr>
        <p:spPr>
          <a:xfrm>
            <a:off x="1571604" y="1000108"/>
            <a:ext cx="1869423" cy="923330"/>
          </a:xfrm>
          <a:prstGeom prst="rect">
            <a:avLst/>
          </a:prstGeom>
          <a:solidFill>
            <a:srgbClr val="00B050"/>
          </a:solidFill>
        </p:spPr>
        <p:txBody>
          <a:bodyPr wrap="none" rtlCol="0">
            <a:spAutoFit/>
          </a:bodyPr>
          <a:lstStyle/>
          <a:p>
            <a:r>
              <a:rPr kumimoji="1" lang="en-US" altLang="ja-JP" dirty="0" smtClean="0">
                <a:solidFill>
                  <a:srgbClr val="FFFF00"/>
                </a:solidFill>
              </a:rPr>
              <a:t>Compression </a:t>
            </a:r>
            <a:r>
              <a:rPr lang="en-US" altLang="ja-JP" dirty="0" smtClean="0">
                <a:solidFill>
                  <a:srgbClr val="FFFF00"/>
                </a:solidFill>
              </a:rPr>
              <a:t>of</a:t>
            </a:r>
          </a:p>
          <a:p>
            <a:r>
              <a:rPr lang="en-US" altLang="ja-JP" dirty="0" smtClean="0">
                <a:solidFill>
                  <a:srgbClr val="FFFF00"/>
                </a:solidFill>
              </a:rPr>
              <a:t> the parameter </a:t>
            </a:r>
            <a:r>
              <a:rPr kumimoji="1" lang="en-US" altLang="ja-JP" dirty="0" smtClean="0">
                <a:solidFill>
                  <a:srgbClr val="FFFF00"/>
                </a:solidFill>
              </a:rPr>
              <a:t>by</a:t>
            </a:r>
          </a:p>
          <a:p>
            <a:r>
              <a:rPr kumimoji="1" lang="en-US" altLang="ja-JP" dirty="0" smtClean="0">
                <a:solidFill>
                  <a:srgbClr val="FFFF00"/>
                </a:solidFill>
              </a:rPr>
              <a:t> </a:t>
            </a:r>
            <a:r>
              <a:rPr kumimoji="1" lang="en-US" altLang="ja-JP" dirty="0" err="1" smtClean="0">
                <a:solidFill>
                  <a:srgbClr val="FFFF00"/>
                </a:solidFill>
              </a:rPr>
              <a:t>orthoganal</a:t>
            </a:r>
            <a:r>
              <a:rPr kumimoji="1" lang="en-US" altLang="ja-JP" dirty="0" smtClean="0">
                <a:solidFill>
                  <a:srgbClr val="FFFF00"/>
                </a:solidFill>
              </a:rPr>
              <a:t> table</a:t>
            </a:r>
            <a:endParaRPr kumimoji="1" lang="ja-JP" altLang="en-US" dirty="0">
              <a:solidFill>
                <a:srgbClr val="FFFF00"/>
              </a:solidFill>
            </a:endParaRPr>
          </a:p>
        </p:txBody>
      </p:sp>
      <p:sp>
        <p:nvSpPr>
          <p:cNvPr id="8" name="テキスト ボックス 7"/>
          <p:cNvSpPr txBox="1"/>
          <p:nvPr/>
        </p:nvSpPr>
        <p:spPr>
          <a:xfrm>
            <a:off x="3571868" y="1000108"/>
            <a:ext cx="1857388" cy="923330"/>
          </a:xfrm>
          <a:prstGeom prst="rect">
            <a:avLst/>
          </a:prstGeom>
          <a:solidFill>
            <a:srgbClr val="00B050"/>
          </a:solidFill>
        </p:spPr>
        <p:txBody>
          <a:bodyPr wrap="square" rtlCol="0">
            <a:spAutoFit/>
          </a:bodyPr>
          <a:lstStyle/>
          <a:p>
            <a:r>
              <a:rPr kumimoji="1" lang="en-US" altLang="ja-JP" dirty="0" smtClean="0">
                <a:solidFill>
                  <a:srgbClr val="FFFF00"/>
                </a:solidFill>
              </a:rPr>
              <a:t>Trial for influence </a:t>
            </a:r>
          </a:p>
          <a:p>
            <a:r>
              <a:rPr kumimoji="1" lang="en-US" altLang="ja-JP" dirty="0" smtClean="0">
                <a:solidFill>
                  <a:srgbClr val="FFFF00"/>
                </a:solidFill>
              </a:rPr>
              <a:t>of noise by CAE </a:t>
            </a:r>
          </a:p>
          <a:p>
            <a:r>
              <a:rPr kumimoji="1" lang="en-US" altLang="ja-JP" dirty="0" smtClean="0">
                <a:solidFill>
                  <a:srgbClr val="FFFF00"/>
                </a:solidFill>
              </a:rPr>
              <a:t>or experiment</a:t>
            </a:r>
            <a:endParaRPr kumimoji="1" lang="ja-JP" altLang="en-US" dirty="0">
              <a:solidFill>
                <a:srgbClr val="FFFF00"/>
              </a:solidFill>
            </a:endParaRPr>
          </a:p>
        </p:txBody>
      </p:sp>
      <p:grpSp>
        <p:nvGrpSpPr>
          <p:cNvPr id="9" name="グループ化 8"/>
          <p:cNvGrpSpPr/>
          <p:nvPr/>
        </p:nvGrpSpPr>
        <p:grpSpPr>
          <a:xfrm>
            <a:off x="4572000" y="285728"/>
            <a:ext cx="4498275" cy="1643074"/>
            <a:chOff x="4572000" y="285728"/>
            <a:chExt cx="4498275" cy="1643074"/>
          </a:xfrm>
        </p:grpSpPr>
        <p:sp>
          <p:nvSpPr>
            <p:cNvPr id="10" name="テキスト ボックス 9"/>
            <p:cNvSpPr txBox="1"/>
            <p:nvPr/>
          </p:nvSpPr>
          <p:spPr>
            <a:xfrm>
              <a:off x="5572132" y="1005472"/>
              <a:ext cx="2158091" cy="923330"/>
            </a:xfrm>
            <a:prstGeom prst="rect">
              <a:avLst/>
            </a:prstGeom>
            <a:solidFill>
              <a:srgbClr val="00B050"/>
            </a:solidFill>
          </p:spPr>
          <p:txBody>
            <a:bodyPr wrap="none" rtlCol="0">
              <a:spAutoFit/>
            </a:bodyPr>
            <a:lstStyle/>
            <a:p>
              <a:r>
                <a:rPr kumimoji="1" lang="en-US" altLang="ja-JP" dirty="0" smtClean="0">
                  <a:solidFill>
                    <a:srgbClr val="FFFF00"/>
                  </a:solidFill>
                </a:rPr>
                <a:t>Decision of </a:t>
              </a:r>
            </a:p>
            <a:p>
              <a:r>
                <a:rPr kumimoji="1" lang="en-US" altLang="ja-JP" dirty="0" smtClean="0">
                  <a:solidFill>
                    <a:srgbClr val="FFFF00"/>
                  </a:solidFill>
                </a:rPr>
                <a:t>optimum parameter</a:t>
              </a:r>
            </a:p>
            <a:p>
              <a:r>
                <a:rPr kumimoji="1" lang="en-US" altLang="ja-JP" dirty="0" smtClean="0">
                  <a:solidFill>
                    <a:srgbClr val="FFFF00"/>
                  </a:solidFill>
                </a:rPr>
                <a:t>with </a:t>
              </a:r>
              <a:r>
                <a:rPr lang="en-US" altLang="ja-JP" dirty="0" smtClean="0">
                  <a:solidFill>
                    <a:srgbClr val="FFFF00"/>
                  </a:solidFill>
                </a:rPr>
                <a:t>h</a:t>
              </a:r>
              <a:r>
                <a:rPr kumimoji="1" lang="en-US" altLang="ja-JP" dirty="0" smtClean="0">
                  <a:solidFill>
                    <a:srgbClr val="FFFF00"/>
                  </a:solidFill>
                </a:rPr>
                <a:t>igh robustness</a:t>
              </a:r>
              <a:endParaRPr kumimoji="1" lang="ja-JP" altLang="en-US" dirty="0">
                <a:solidFill>
                  <a:srgbClr val="FFFF00"/>
                </a:solidFill>
              </a:endParaRPr>
            </a:p>
          </p:txBody>
        </p:sp>
        <p:sp>
          <p:nvSpPr>
            <p:cNvPr id="11" name="テキスト ボックス 10"/>
            <p:cNvSpPr txBox="1"/>
            <p:nvPr/>
          </p:nvSpPr>
          <p:spPr>
            <a:xfrm>
              <a:off x="4572000" y="285728"/>
              <a:ext cx="3214710" cy="646331"/>
            </a:xfrm>
            <a:prstGeom prst="rect">
              <a:avLst/>
            </a:prstGeom>
            <a:noFill/>
          </p:spPr>
          <p:txBody>
            <a:bodyPr wrap="square" rtlCol="0">
              <a:spAutoFit/>
            </a:bodyPr>
            <a:lstStyle/>
            <a:p>
              <a:r>
                <a:rPr lang="en-US" dirty="0" smtClean="0"/>
                <a:t>SN ratio (db) = 10 log (</a:t>
              </a:r>
              <a:r>
                <a:rPr lang="it-IT" dirty="0" smtClean="0"/>
                <a:t>μ</a:t>
              </a:r>
              <a:r>
                <a:rPr lang="it-IT" i="1" dirty="0" smtClean="0"/>
                <a:t> </a:t>
              </a:r>
              <a:r>
                <a:rPr lang="en-US" baseline="30000" dirty="0" smtClean="0"/>
                <a:t>2</a:t>
              </a:r>
              <a:r>
                <a:rPr lang="en-US" dirty="0" smtClean="0"/>
                <a:t> </a:t>
              </a:r>
              <a:r>
                <a:rPr lang="it-IT" dirty="0" smtClean="0"/>
                <a:t>／σ</a:t>
              </a:r>
              <a:r>
                <a:rPr lang="en-US" baseline="30000" dirty="0" smtClean="0"/>
                <a:t>2</a:t>
              </a:r>
              <a:r>
                <a:rPr lang="en-US" dirty="0" smtClean="0"/>
                <a:t> )                                                                                        </a:t>
              </a:r>
              <a:endParaRPr lang="ja-JP" altLang="en-US" dirty="0" smtClean="0"/>
            </a:p>
            <a:p>
              <a:r>
                <a:rPr lang="en-US" dirty="0" smtClean="0"/>
                <a:t>Sensitivity (db) = 10 log  </a:t>
              </a:r>
              <a:r>
                <a:rPr lang="it-IT" dirty="0" smtClean="0"/>
                <a:t>μ</a:t>
              </a:r>
              <a:r>
                <a:rPr lang="it-IT" i="1" dirty="0" smtClean="0"/>
                <a:t> </a:t>
              </a:r>
              <a:r>
                <a:rPr lang="en-US" baseline="30000" dirty="0" smtClean="0"/>
                <a:t>2</a:t>
              </a:r>
              <a:r>
                <a:rPr lang="en-US" dirty="0" smtClean="0"/>
                <a:t>   </a:t>
              </a:r>
              <a:r>
                <a:rPr lang="it-IT" dirty="0" smtClean="0"/>
                <a:t>　</a:t>
              </a:r>
              <a:endParaRPr kumimoji="1" lang="ja-JP" altLang="en-US" dirty="0"/>
            </a:p>
          </p:txBody>
        </p:sp>
        <p:cxnSp>
          <p:nvCxnSpPr>
            <p:cNvPr id="12" name="直線矢印コネクタ 11"/>
            <p:cNvCxnSpPr/>
            <p:nvPr/>
          </p:nvCxnSpPr>
          <p:spPr>
            <a:xfrm>
              <a:off x="7643834" y="500042"/>
              <a:ext cx="285752"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7858148" y="306524"/>
              <a:ext cx="1212127" cy="369332"/>
            </a:xfrm>
            <a:prstGeom prst="rect">
              <a:avLst/>
            </a:prstGeom>
            <a:noFill/>
          </p:spPr>
          <p:txBody>
            <a:bodyPr wrap="none" rtlCol="0">
              <a:spAutoFit/>
            </a:bodyPr>
            <a:lstStyle/>
            <a:p>
              <a:r>
                <a:rPr kumimoji="1" lang="en-US" altLang="ja-JP" dirty="0" smtClean="0">
                  <a:solidFill>
                    <a:srgbClr val="FF0000"/>
                  </a:solidFill>
                </a:rPr>
                <a:t>More large</a:t>
              </a:r>
              <a:endParaRPr kumimoji="1" lang="ja-JP" altLang="en-US" dirty="0">
                <a:solidFill>
                  <a:srgbClr val="FF0000"/>
                </a:solidFill>
              </a:endParaRPr>
            </a:p>
          </p:txBody>
        </p:sp>
      </p:grpSp>
      <p:grpSp>
        <p:nvGrpSpPr>
          <p:cNvPr id="19" name="グループ化 18"/>
          <p:cNvGrpSpPr/>
          <p:nvPr/>
        </p:nvGrpSpPr>
        <p:grpSpPr>
          <a:xfrm>
            <a:off x="74848" y="2500306"/>
            <a:ext cx="7737580" cy="1571636"/>
            <a:chOff x="74848" y="2500306"/>
            <a:chExt cx="7737580" cy="1571636"/>
          </a:xfrm>
        </p:grpSpPr>
        <p:cxnSp>
          <p:nvCxnSpPr>
            <p:cNvPr id="20" name="直線コネクタ 19"/>
            <p:cNvCxnSpPr/>
            <p:nvPr/>
          </p:nvCxnSpPr>
          <p:spPr>
            <a:xfrm>
              <a:off x="1142976" y="3571876"/>
              <a:ext cx="6357982" cy="15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142844" y="3357562"/>
              <a:ext cx="1285884" cy="489878"/>
            </a:xfrm>
            <a:prstGeom prst="rect">
              <a:avLst/>
            </a:prstGeom>
            <a:solidFill>
              <a:srgbClr val="00B050"/>
            </a:solidFill>
          </p:spPr>
          <p:txBody>
            <a:bodyPr wrap="square" rtlCol="0">
              <a:spAutoFit/>
            </a:bodyPr>
            <a:lstStyle/>
            <a:p>
              <a:pPr>
                <a:lnSpc>
                  <a:spcPts val="1500"/>
                </a:lnSpc>
              </a:pPr>
              <a:r>
                <a:rPr kumimoji="1" lang="en-US" altLang="ja-JP" dirty="0" smtClean="0">
                  <a:solidFill>
                    <a:srgbClr val="FFFF00"/>
                  </a:solidFill>
                </a:rPr>
                <a:t>Many parameters</a:t>
              </a:r>
            </a:p>
          </p:txBody>
        </p:sp>
        <p:sp>
          <p:nvSpPr>
            <p:cNvPr id="22" name="テキスト ボックス 21"/>
            <p:cNvSpPr txBox="1"/>
            <p:nvPr/>
          </p:nvSpPr>
          <p:spPr>
            <a:xfrm>
              <a:off x="1530646" y="3143248"/>
              <a:ext cx="1955215" cy="923330"/>
            </a:xfrm>
            <a:prstGeom prst="rect">
              <a:avLst/>
            </a:prstGeom>
            <a:solidFill>
              <a:srgbClr val="00B050"/>
            </a:solidFill>
          </p:spPr>
          <p:txBody>
            <a:bodyPr wrap="none" rtlCol="0">
              <a:spAutoFit/>
            </a:bodyPr>
            <a:lstStyle/>
            <a:p>
              <a:r>
                <a:rPr kumimoji="1" lang="en-US" altLang="ja-JP" dirty="0" smtClean="0">
                  <a:solidFill>
                    <a:srgbClr val="FFFF00"/>
                  </a:solidFill>
                </a:rPr>
                <a:t>Compression </a:t>
              </a:r>
              <a:r>
                <a:rPr lang="en-US" altLang="ja-JP" dirty="0" smtClean="0">
                  <a:solidFill>
                    <a:srgbClr val="FFFF00"/>
                  </a:solidFill>
                </a:rPr>
                <a:t>of</a:t>
              </a:r>
            </a:p>
            <a:p>
              <a:r>
                <a:rPr lang="en-US" altLang="ja-JP" dirty="0" smtClean="0">
                  <a:solidFill>
                    <a:srgbClr val="FFFF00"/>
                  </a:solidFill>
                </a:rPr>
                <a:t> the parameters </a:t>
              </a:r>
              <a:r>
                <a:rPr kumimoji="1" lang="en-US" altLang="ja-JP" dirty="0" smtClean="0">
                  <a:solidFill>
                    <a:srgbClr val="FFFF00"/>
                  </a:solidFill>
                </a:rPr>
                <a:t>by</a:t>
              </a:r>
            </a:p>
            <a:p>
              <a:r>
                <a:rPr kumimoji="1" lang="en-US" altLang="ja-JP" dirty="0" smtClean="0">
                  <a:solidFill>
                    <a:srgbClr val="FFFF00"/>
                  </a:solidFill>
                </a:rPr>
                <a:t> </a:t>
              </a:r>
              <a:r>
                <a:rPr kumimoji="1" lang="en-US" altLang="ja-JP" dirty="0" err="1" smtClean="0">
                  <a:solidFill>
                    <a:srgbClr val="FFFF00"/>
                  </a:solidFill>
                </a:rPr>
                <a:t>orthoganal</a:t>
              </a:r>
              <a:r>
                <a:rPr kumimoji="1" lang="en-US" altLang="ja-JP" dirty="0" smtClean="0">
                  <a:solidFill>
                    <a:srgbClr val="FFFF00"/>
                  </a:solidFill>
                </a:rPr>
                <a:t> table</a:t>
              </a:r>
              <a:endParaRPr kumimoji="1" lang="ja-JP" altLang="en-US" dirty="0">
                <a:solidFill>
                  <a:srgbClr val="FFFF00"/>
                </a:solidFill>
              </a:endParaRPr>
            </a:p>
          </p:txBody>
        </p:sp>
        <p:sp>
          <p:nvSpPr>
            <p:cNvPr id="23" name="テキスト ボックス 22"/>
            <p:cNvSpPr txBox="1"/>
            <p:nvPr/>
          </p:nvSpPr>
          <p:spPr>
            <a:xfrm>
              <a:off x="3571868" y="3282735"/>
              <a:ext cx="2000264" cy="646331"/>
            </a:xfrm>
            <a:prstGeom prst="rect">
              <a:avLst/>
            </a:prstGeom>
            <a:solidFill>
              <a:srgbClr val="00B050"/>
            </a:solidFill>
          </p:spPr>
          <p:txBody>
            <a:bodyPr wrap="square" rtlCol="0">
              <a:spAutoFit/>
            </a:bodyPr>
            <a:lstStyle/>
            <a:p>
              <a:r>
                <a:rPr kumimoji="1" lang="en-US" altLang="ja-JP" dirty="0" smtClean="0">
                  <a:solidFill>
                    <a:srgbClr val="FFFF00"/>
                  </a:solidFill>
                </a:rPr>
                <a:t>Trial </a:t>
              </a:r>
              <a:r>
                <a:rPr lang="en-US" altLang="ja-JP" dirty="0" smtClean="0">
                  <a:solidFill>
                    <a:srgbClr val="FFFF00"/>
                  </a:solidFill>
                </a:rPr>
                <a:t>with</a:t>
              </a:r>
              <a:r>
                <a:rPr kumimoji="1" lang="en-US" altLang="ja-JP" dirty="0" smtClean="0">
                  <a:solidFill>
                    <a:srgbClr val="FFFF00"/>
                  </a:solidFill>
                </a:rPr>
                <a:t> influence </a:t>
              </a:r>
            </a:p>
            <a:p>
              <a:r>
                <a:rPr kumimoji="1" lang="en-US" altLang="ja-JP" dirty="0" smtClean="0">
                  <a:solidFill>
                    <a:srgbClr val="FFFF00"/>
                  </a:solidFill>
                </a:rPr>
                <a:t>of noise by CAE </a:t>
              </a:r>
            </a:p>
          </p:txBody>
        </p:sp>
        <p:sp>
          <p:nvSpPr>
            <p:cNvPr id="24" name="テキスト ボックス 23"/>
            <p:cNvSpPr txBox="1"/>
            <p:nvPr/>
          </p:nvSpPr>
          <p:spPr>
            <a:xfrm>
              <a:off x="5654337" y="3148612"/>
              <a:ext cx="2158091" cy="923330"/>
            </a:xfrm>
            <a:prstGeom prst="rect">
              <a:avLst/>
            </a:prstGeom>
            <a:solidFill>
              <a:srgbClr val="00B050"/>
            </a:solidFill>
          </p:spPr>
          <p:txBody>
            <a:bodyPr wrap="none" rtlCol="0">
              <a:spAutoFit/>
            </a:bodyPr>
            <a:lstStyle/>
            <a:p>
              <a:r>
                <a:rPr kumimoji="1" lang="en-US" altLang="ja-JP" dirty="0" smtClean="0">
                  <a:solidFill>
                    <a:srgbClr val="FFFF00"/>
                  </a:solidFill>
                </a:rPr>
                <a:t>Decision of </a:t>
              </a:r>
            </a:p>
            <a:p>
              <a:r>
                <a:rPr kumimoji="1" lang="en-US" altLang="ja-JP" dirty="0" smtClean="0">
                  <a:solidFill>
                    <a:srgbClr val="FFFF00"/>
                  </a:solidFill>
                </a:rPr>
                <a:t>optimum parameter</a:t>
              </a:r>
            </a:p>
            <a:p>
              <a:r>
                <a:rPr kumimoji="1" lang="en-US" altLang="ja-JP" dirty="0" smtClean="0">
                  <a:solidFill>
                    <a:srgbClr val="FFFF00"/>
                  </a:solidFill>
                </a:rPr>
                <a:t>with </a:t>
              </a:r>
              <a:r>
                <a:rPr lang="en-US" altLang="ja-JP" dirty="0" smtClean="0">
                  <a:solidFill>
                    <a:srgbClr val="FFFF00"/>
                  </a:solidFill>
                </a:rPr>
                <a:t>h</a:t>
              </a:r>
              <a:r>
                <a:rPr kumimoji="1" lang="en-US" altLang="ja-JP" dirty="0" smtClean="0">
                  <a:solidFill>
                    <a:srgbClr val="FFFF00"/>
                  </a:solidFill>
                </a:rPr>
                <a:t>igh robustness</a:t>
              </a:r>
              <a:endParaRPr kumimoji="1" lang="ja-JP" altLang="en-US" dirty="0">
                <a:solidFill>
                  <a:srgbClr val="FFFF00"/>
                </a:solidFill>
              </a:endParaRPr>
            </a:p>
          </p:txBody>
        </p:sp>
        <p:sp>
          <p:nvSpPr>
            <p:cNvPr id="25" name="テキスト ボックス 24"/>
            <p:cNvSpPr txBox="1"/>
            <p:nvPr/>
          </p:nvSpPr>
          <p:spPr>
            <a:xfrm>
              <a:off x="74848" y="2500306"/>
              <a:ext cx="1496756" cy="369332"/>
            </a:xfrm>
            <a:prstGeom prst="rect">
              <a:avLst/>
            </a:prstGeom>
            <a:solidFill>
              <a:srgbClr val="0000FF"/>
            </a:solidFill>
          </p:spPr>
          <p:txBody>
            <a:bodyPr wrap="none" rtlCol="0">
              <a:spAutoFit/>
            </a:bodyPr>
            <a:lstStyle/>
            <a:p>
              <a:r>
                <a:rPr kumimoji="1" lang="en-US" altLang="ja-JP" dirty="0" smtClean="0">
                  <a:solidFill>
                    <a:srgbClr val="FFFF00"/>
                  </a:solidFill>
                </a:rPr>
                <a:t>New methods</a:t>
              </a:r>
              <a:endParaRPr kumimoji="1" lang="ja-JP" altLang="en-US" dirty="0">
                <a:solidFill>
                  <a:srgbClr val="FFFF00"/>
                </a:solidFill>
              </a:endParaRPr>
            </a:p>
          </p:txBody>
        </p:sp>
      </p:grpSp>
      <p:grpSp>
        <p:nvGrpSpPr>
          <p:cNvPr id="26" name="グループ化 25"/>
          <p:cNvGrpSpPr/>
          <p:nvPr/>
        </p:nvGrpSpPr>
        <p:grpSpPr>
          <a:xfrm>
            <a:off x="4214810" y="4000504"/>
            <a:ext cx="4663456" cy="2500331"/>
            <a:chOff x="4214810" y="4057824"/>
            <a:chExt cx="4663456" cy="2500331"/>
          </a:xfrm>
        </p:grpSpPr>
        <p:cxnSp>
          <p:nvCxnSpPr>
            <p:cNvPr id="27" name="直線コネクタ 26"/>
            <p:cNvCxnSpPr/>
            <p:nvPr/>
          </p:nvCxnSpPr>
          <p:spPr>
            <a:xfrm rot="5400000">
              <a:off x="5850032" y="4850701"/>
              <a:ext cx="1586547" cy="79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671412" y="4286256"/>
              <a:ext cx="4043992" cy="923330"/>
            </a:xfrm>
            <a:prstGeom prst="rect">
              <a:avLst/>
            </a:prstGeom>
            <a:solidFill>
              <a:srgbClr val="00FFFF"/>
            </a:solidFill>
            <a:ln>
              <a:solidFill>
                <a:schemeClr val="tx1"/>
              </a:solidFill>
            </a:ln>
          </p:spPr>
          <p:txBody>
            <a:bodyPr wrap="none" rtlCol="0">
              <a:spAutoFit/>
            </a:bodyPr>
            <a:lstStyle/>
            <a:p>
              <a:r>
                <a:rPr lang="en-US" altLang="ja-JP" dirty="0" smtClean="0"/>
                <a:t>Calculation of Properties, Standard </a:t>
              </a:r>
            </a:p>
            <a:p>
              <a:r>
                <a:rPr lang="en-US" altLang="ja-JP" dirty="0" smtClean="0"/>
                <a:t>deviation, </a:t>
              </a:r>
              <a:r>
                <a:rPr kumimoji="1" lang="en-US" altLang="ja-JP" dirty="0" smtClean="0"/>
                <a:t>Total cost, Working time and </a:t>
              </a:r>
            </a:p>
            <a:p>
              <a:r>
                <a:rPr kumimoji="1" lang="en-US" altLang="ja-JP" dirty="0" smtClean="0"/>
                <a:t>N</a:t>
              </a:r>
              <a:r>
                <a:rPr lang="en-US" dirty="0" smtClean="0"/>
                <a:t>on-defective unit rate  for all parameter</a:t>
              </a:r>
              <a:endParaRPr kumimoji="1" lang="ja-JP" altLang="en-US" dirty="0"/>
            </a:p>
          </p:txBody>
        </p:sp>
        <p:sp>
          <p:nvSpPr>
            <p:cNvPr id="29" name="テキスト ボックス 28"/>
            <p:cNvSpPr txBox="1"/>
            <p:nvPr/>
          </p:nvSpPr>
          <p:spPr>
            <a:xfrm>
              <a:off x="4214810" y="5357826"/>
              <a:ext cx="4663456" cy="1200329"/>
            </a:xfrm>
            <a:prstGeom prst="rect">
              <a:avLst/>
            </a:prstGeom>
            <a:solidFill>
              <a:srgbClr val="00FFFF"/>
            </a:solidFill>
            <a:ln>
              <a:solidFill>
                <a:schemeClr val="tx1"/>
              </a:solidFill>
            </a:ln>
          </p:spPr>
          <p:txBody>
            <a:bodyPr wrap="none" rtlCol="0">
              <a:spAutoFit/>
            </a:bodyPr>
            <a:lstStyle/>
            <a:p>
              <a:r>
                <a:rPr lang="en-US" altLang="ja-JP" dirty="0" smtClean="0"/>
                <a:t>Decision of the optimum combination of</a:t>
              </a:r>
            </a:p>
            <a:p>
              <a:r>
                <a:rPr lang="en-US" altLang="ja-JP" dirty="0" smtClean="0"/>
                <a:t>Parameters for Properties</a:t>
              </a:r>
              <a:r>
                <a:rPr lang="ja-JP" altLang="en-US" dirty="0" smtClean="0"/>
                <a:t>（</a:t>
              </a:r>
              <a:r>
                <a:rPr lang="en-US" altLang="ja-JP" dirty="0" smtClean="0"/>
                <a:t>Accuracy),Standard </a:t>
              </a:r>
            </a:p>
            <a:p>
              <a:r>
                <a:rPr lang="en-US" altLang="ja-JP" dirty="0" smtClean="0"/>
                <a:t>Deviation(Robustness), Total cost, Working time</a:t>
              </a:r>
            </a:p>
            <a:p>
              <a:r>
                <a:rPr lang="en-US" altLang="ja-JP" dirty="0" smtClean="0"/>
                <a:t> and Their plural items</a:t>
              </a:r>
            </a:p>
          </p:txBody>
        </p:sp>
      </p:grpSp>
      <p:grpSp>
        <p:nvGrpSpPr>
          <p:cNvPr id="40" name="グループ化 39"/>
          <p:cNvGrpSpPr/>
          <p:nvPr/>
        </p:nvGrpSpPr>
        <p:grpSpPr>
          <a:xfrm>
            <a:off x="285720" y="2857496"/>
            <a:ext cx="5286412" cy="3147748"/>
            <a:chOff x="285720" y="2857496"/>
            <a:chExt cx="5286412" cy="3147748"/>
          </a:xfrm>
        </p:grpSpPr>
        <p:cxnSp>
          <p:nvCxnSpPr>
            <p:cNvPr id="35" name="直線矢印コネクタ 34"/>
            <p:cNvCxnSpPr/>
            <p:nvPr/>
          </p:nvCxnSpPr>
          <p:spPr>
            <a:xfrm>
              <a:off x="2214546" y="3500438"/>
              <a:ext cx="2428892" cy="928694"/>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6200000" flipH="1">
              <a:off x="2140870" y="3502676"/>
              <a:ext cx="2576244" cy="242889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285720" y="2857496"/>
              <a:ext cx="5286412" cy="707886"/>
            </a:xfrm>
            <a:prstGeom prst="rect">
              <a:avLst/>
            </a:prstGeom>
            <a:solidFill>
              <a:srgbClr val="0000FF"/>
            </a:solidFill>
          </p:spPr>
          <p:txBody>
            <a:bodyPr wrap="square" rtlCol="0">
              <a:spAutoFit/>
            </a:bodyPr>
            <a:lstStyle/>
            <a:p>
              <a:r>
                <a:rPr kumimoji="1" lang="en-US" altLang="ja-JP" sz="4000" dirty="0" smtClean="0">
                  <a:solidFill>
                    <a:srgbClr val="FF0000"/>
                  </a:solidFill>
                </a:rPr>
                <a:t>Next explanation is this</a:t>
              </a:r>
              <a:endParaRPr kumimoji="1" lang="ja-JP" altLang="en-US" sz="4000" dirty="0">
                <a:solidFill>
                  <a:srgbClr val="FF0000"/>
                </a:solidFill>
              </a:endParaRPr>
            </a:p>
          </p:txBody>
        </p:sp>
      </p:grpSp>
      <p:pic>
        <p:nvPicPr>
          <p:cNvPr id="32" name="図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22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000"/>
                                        <p:tgtEl>
                                          <p:spTgt spid="40"/>
                                        </p:tgtEl>
                                      </p:cBhvr>
                                    </p:animEffect>
                                    <p:anim calcmode="lin" valueType="num">
                                      <p:cBhvr>
                                        <p:cTn id="16" dur="2000" fill="hold"/>
                                        <p:tgtEl>
                                          <p:spTgt spid="40"/>
                                        </p:tgtEl>
                                        <p:attrNameLst>
                                          <p:attrName>ppt_w</p:attrName>
                                        </p:attrNameLst>
                                      </p:cBhvr>
                                      <p:tavLst>
                                        <p:tav tm="0" fmla="#ppt_w*sin(2.5*pi*$)">
                                          <p:val>
                                            <p:fltVal val="0"/>
                                          </p:val>
                                        </p:tav>
                                        <p:tav tm="100000">
                                          <p:val>
                                            <p:fltVal val="1"/>
                                          </p:val>
                                        </p:tav>
                                      </p:tavLst>
                                    </p:anim>
                                    <p:anim calcmode="lin" valueType="num">
                                      <p:cBhvr>
                                        <p:cTn id="17" dur="2000" fill="hold"/>
                                        <p:tgtEl>
                                          <p:spTgt spid="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0" y="4836539"/>
            <a:ext cx="1428760" cy="2021461"/>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8643966" y="0"/>
            <a:ext cx="428596" cy="714327"/>
          </a:xfrm>
          <a:prstGeom prst="rect">
            <a:avLst/>
          </a:prstGeom>
          <a:noFill/>
          <a:ln w="9525">
            <a:noFill/>
            <a:miter lim="800000"/>
            <a:headEnd/>
            <a:tailEnd/>
          </a:ln>
          <a:effectLst/>
        </p:spPr>
      </p:pic>
      <p:sp>
        <p:nvSpPr>
          <p:cNvPr id="6" name="Text Box 36"/>
          <p:cNvSpPr txBox="1">
            <a:spLocks noChangeArrowheads="1"/>
          </p:cNvSpPr>
          <p:nvPr/>
        </p:nvSpPr>
        <p:spPr bwMode="auto">
          <a:xfrm>
            <a:off x="0" y="0"/>
            <a:ext cx="6373296" cy="382065"/>
          </a:xfrm>
          <a:prstGeom prst="rect">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pPr lvl="0" algn="just" fontAlgn="base">
              <a:spcBef>
                <a:spcPct val="0"/>
              </a:spcBef>
              <a:spcAft>
                <a:spcPct val="0"/>
              </a:spcAft>
            </a:pPr>
            <a:r>
              <a:rPr kumimoji="1" lang="en-US" altLang="ja-JP" sz="1600" b="0" i="1" u="none" strike="noStrike" cap="none" normalizeH="0" baseline="0" dirty="0" smtClean="0">
                <a:ln>
                  <a:noFill/>
                </a:ln>
                <a:solidFill>
                  <a:srgbClr val="FFFF00"/>
                </a:solidFill>
                <a:effectLst/>
                <a:latin typeface="Century" pitchFamily="18" charset="0"/>
                <a:ea typeface="ＭＳ 明朝" pitchFamily="17" charset="-128"/>
              </a:rPr>
              <a:t>Cumulative distribution function and</a:t>
            </a:r>
            <a:r>
              <a:rPr lang="en-US" sz="1600" i="1" dirty="0" smtClean="0">
                <a:solidFill>
                  <a:srgbClr val="FFFF00"/>
                </a:solidFill>
              </a:rPr>
              <a:t> Order condition and cost table </a:t>
            </a:r>
            <a:r>
              <a:rPr kumimoji="1" lang="en-US" altLang="ja-JP" sz="1600" b="0" i="1" u="none" strike="noStrike" cap="none" normalizeH="0" baseline="0" dirty="0" smtClean="0">
                <a:ln>
                  <a:noFill/>
                </a:ln>
                <a:solidFill>
                  <a:srgbClr val="FFFF00"/>
                </a:solidFill>
                <a:effectLst/>
                <a:latin typeface="Century" pitchFamily="18" charset="0"/>
                <a:ea typeface="ＭＳ 明朝" pitchFamily="17" charset="-128"/>
              </a:rPr>
              <a:t>   </a:t>
            </a:r>
            <a:endParaRPr kumimoji="1" lang="ja-JP" altLang="ja-JP" sz="1600" b="0" i="0" u="none" strike="noStrike" cap="none" normalizeH="0" baseline="0" dirty="0" smtClean="0">
              <a:ln>
                <a:noFill/>
              </a:ln>
              <a:solidFill>
                <a:srgbClr val="FFFF00"/>
              </a:solidFill>
              <a:effectLst/>
              <a:latin typeface="Arial" pitchFamily="34" charset="0"/>
              <a:ea typeface="ＭＳ Ｐゴシック" pitchFamily="50" charset="-128"/>
            </a:endParaRPr>
          </a:p>
        </p:txBody>
      </p:sp>
      <p:grpSp>
        <p:nvGrpSpPr>
          <p:cNvPr id="7" name="グループ化 6"/>
          <p:cNvGrpSpPr/>
          <p:nvPr/>
        </p:nvGrpSpPr>
        <p:grpSpPr>
          <a:xfrm>
            <a:off x="37261" y="500042"/>
            <a:ext cx="5106243" cy="3058071"/>
            <a:chOff x="2394715" y="857232"/>
            <a:chExt cx="5106243" cy="3058071"/>
          </a:xfrm>
        </p:grpSpPr>
        <p:sp>
          <p:nvSpPr>
            <p:cNvPr id="8" name="Text Box 38"/>
            <p:cNvSpPr txBox="1">
              <a:spLocks noChangeArrowheads="1"/>
            </p:cNvSpPr>
            <p:nvPr/>
          </p:nvSpPr>
          <p:spPr bwMode="auto">
            <a:xfrm>
              <a:off x="2479071" y="1475299"/>
              <a:ext cx="2364952" cy="596379"/>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Century" pitchFamily="18" charset="0"/>
                  <a:ea typeface="ＭＳ 明朝" pitchFamily="17" charset="-128"/>
                </a:rPr>
                <a:t>Tolerance (</a:t>
              </a:r>
              <a:r>
                <a:rPr kumimoji="1" lang="en-US" altLang="ja-JP" sz="1600" b="0" i="1" u="none" strike="noStrike" cap="none" normalizeH="0" baseline="0" dirty="0" err="1" smtClean="0">
                  <a:ln>
                    <a:noFill/>
                  </a:ln>
                  <a:solidFill>
                    <a:schemeClr val="tx1"/>
                  </a:solidFill>
                  <a:effectLst/>
                  <a:latin typeface="Century" pitchFamily="18" charset="0"/>
                  <a:ea typeface="ＭＳ ゴシック" pitchFamily="49" charset="-128"/>
                </a:rPr>
                <a:t>η</a:t>
              </a:r>
              <a:r>
                <a:rPr kumimoji="1" lang="en-US" altLang="ja-JP" sz="1600" b="0" i="0" u="none" strike="noStrike" cap="none" normalizeH="0" baseline="-25000" dirty="0" err="1" smtClean="0">
                  <a:ln>
                    <a:noFill/>
                  </a:ln>
                  <a:solidFill>
                    <a:schemeClr val="tx1"/>
                  </a:solidFill>
                  <a:effectLst/>
                  <a:latin typeface="Century" pitchFamily="18" charset="0"/>
                  <a:ea typeface="ＭＳ ゴシック" pitchFamily="49" charset="-128"/>
                </a:rPr>
                <a:t>tol</a:t>
              </a:r>
              <a:r>
                <a:rPr kumimoji="1" lang="en-US" altLang="ja-JP" sz="1600" b="0" i="0" u="none" strike="noStrike" cap="none" normalizeH="0" baseline="0" dirty="0" smtClean="0">
                  <a:ln>
                    <a:noFill/>
                  </a:ln>
                  <a:solidFill>
                    <a:schemeClr val="tx1"/>
                  </a:solidFill>
                  <a:effectLst/>
                  <a:latin typeface="Century" pitchFamily="18" charset="0"/>
                  <a:ea typeface="ＭＳ 明朝" pitchFamily="17" charset="-128"/>
                </a:rPr>
                <a:t> )</a:t>
              </a:r>
              <a:endParaRPr kumimoji="1" lang="ja-JP" altLang="ja-JP" sz="16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9" name="Text Box 39"/>
            <p:cNvSpPr txBox="1">
              <a:spLocks noChangeArrowheads="1"/>
            </p:cNvSpPr>
            <p:nvPr/>
          </p:nvSpPr>
          <p:spPr bwMode="auto">
            <a:xfrm>
              <a:off x="2394715" y="1428736"/>
              <a:ext cx="677087" cy="2010459"/>
            </a:xfrm>
            <a:prstGeom prst="rect">
              <a:avLst/>
            </a:prstGeom>
            <a:noFill/>
            <a:ln w="9525">
              <a:noFill/>
              <a:miter lim="800000"/>
              <a:headEnd/>
              <a:tailEnd/>
            </a:ln>
          </p:spPr>
          <p:txBody>
            <a:bodyPr vert="vert270"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Century" pitchFamily="18" charset="0"/>
                  <a:ea typeface="ＭＳ 明朝" pitchFamily="17" charset="-128"/>
                </a:rPr>
                <a:t>Frequency</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 name="Text Box 40"/>
            <p:cNvSpPr txBox="1">
              <a:spLocks noChangeArrowheads="1"/>
            </p:cNvSpPr>
            <p:nvPr/>
          </p:nvSpPr>
          <p:spPr bwMode="auto">
            <a:xfrm>
              <a:off x="3643306" y="2214554"/>
              <a:ext cx="446538" cy="5884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en-US" altLang="ja-JP" sz="1400" b="0" i="1" u="none" strike="noStrike" cap="none" normalizeH="0" baseline="0" dirty="0" err="1" smtClean="0">
                  <a:ln>
                    <a:noFill/>
                  </a:ln>
                  <a:solidFill>
                    <a:schemeClr val="tx1"/>
                  </a:solidFill>
                  <a:effectLst/>
                  <a:latin typeface="Century" pitchFamily="18" charset="0"/>
                  <a:ea typeface="ＭＳ 明朝" pitchFamily="17" charset="-128"/>
                </a:rPr>
                <a:t>σ</a:t>
              </a:r>
              <a:r>
                <a:rPr kumimoji="1" lang="en-US" altLang="ja-JP" sz="1400" b="0" i="1" u="none" strike="noStrike" cap="none" normalizeH="0" baseline="-25000" dirty="0" err="1" smtClean="0">
                  <a:ln>
                    <a:noFill/>
                  </a:ln>
                  <a:solidFill>
                    <a:schemeClr val="tx1"/>
                  </a:solidFill>
                  <a:effectLst/>
                  <a:latin typeface="Century" pitchFamily="18" charset="0"/>
                  <a:ea typeface="ＭＳ 明朝" pitchFamily="17" charset="-128"/>
                </a:rPr>
                <a:t>η</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1" name="Text Box 41"/>
            <p:cNvSpPr txBox="1">
              <a:spLocks noChangeArrowheads="1"/>
            </p:cNvSpPr>
            <p:nvPr/>
          </p:nvSpPr>
          <p:spPr bwMode="auto">
            <a:xfrm>
              <a:off x="5005158" y="2263768"/>
              <a:ext cx="709850" cy="593728"/>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en-US" altLang="ja-JP" sz="1400" b="0" i="1" u="none" strike="noStrike" cap="none" normalizeH="0" baseline="0" dirty="0" err="1" smtClean="0">
                  <a:ln>
                    <a:noFill/>
                  </a:ln>
                  <a:solidFill>
                    <a:schemeClr val="tx1"/>
                  </a:solidFill>
                  <a:effectLst/>
                  <a:latin typeface="Century" pitchFamily="18" charset="0"/>
                  <a:ea typeface="ＭＳ 明朝" pitchFamily="17" charset="-128"/>
                </a:rPr>
                <a:t>σ</a:t>
              </a:r>
              <a:r>
                <a:rPr kumimoji="1" lang="en-US" altLang="ja-JP" sz="1400" b="0" i="1" u="none" strike="noStrike" cap="none" normalizeH="0" baseline="-25000" dirty="0" err="1" smtClean="0">
                  <a:ln>
                    <a:noFill/>
                  </a:ln>
                  <a:solidFill>
                    <a:schemeClr val="tx1"/>
                  </a:solidFill>
                  <a:effectLst/>
                  <a:latin typeface="Century" pitchFamily="18" charset="0"/>
                  <a:ea typeface="ＭＳ 明朝" pitchFamily="17" charset="-128"/>
                </a:rPr>
                <a:t>η</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2" name="Text Box 42"/>
            <p:cNvSpPr txBox="1">
              <a:spLocks noChangeArrowheads="1"/>
            </p:cNvSpPr>
            <p:nvPr/>
          </p:nvSpPr>
          <p:spPr bwMode="auto">
            <a:xfrm>
              <a:off x="3584495" y="3358683"/>
              <a:ext cx="2465666" cy="556620"/>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Century" pitchFamily="18" charset="0"/>
                  <a:ea typeface="ＭＳ 明朝" pitchFamily="17" charset="-128"/>
                </a:rPr>
                <a:t>Desired property</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3" name="Text Box 43"/>
            <p:cNvSpPr txBox="1">
              <a:spLocks noChangeArrowheads="1"/>
            </p:cNvSpPr>
            <p:nvPr/>
          </p:nvSpPr>
          <p:spPr bwMode="auto">
            <a:xfrm>
              <a:off x="3357554" y="1643050"/>
              <a:ext cx="1214446" cy="602496"/>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25000" dirty="0" smtClean="0">
                  <a:ln>
                    <a:noFill/>
                  </a:ln>
                  <a:solidFill>
                    <a:schemeClr val="tx1"/>
                  </a:solidFill>
                  <a:effectLst/>
                  <a:latin typeface="Arial" pitchFamily="34" charset="0"/>
                  <a:ea typeface="ＭＳ ゴシック" pitchFamily="49" charset="-128"/>
                  <a:cs typeface="Arial" pitchFamily="34" charset="0"/>
                </a:rPr>
                <a:t>Average</a:t>
              </a:r>
              <a:r>
                <a:rPr kumimoji="1" lang="ja-JP" altLang="en-US" sz="2000" b="1" i="0" u="none" strike="noStrike" cap="none" normalizeH="0" baseline="-25000" dirty="0" smtClean="0">
                  <a:ln>
                    <a:noFill/>
                  </a:ln>
                  <a:solidFill>
                    <a:schemeClr val="tx1"/>
                  </a:solidFill>
                  <a:effectLst/>
                  <a:latin typeface="Arial" pitchFamily="34" charset="0"/>
                  <a:ea typeface="ＭＳ ゴシック" pitchFamily="49" charset="-128"/>
                  <a:cs typeface="Arial" pitchFamily="34" charset="0"/>
                </a:rPr>
                <a:t>：</a:t>
              </a:r>
              <a:r>
                <a:rPr kumimoji="1" lang="en-US" altLang="ja-JP" sz="2000" b="0" i="1" u="none" strike="noStrike" cap="none" normalizeH="0" baseline="-25000" dirty="0" smtClean="0">
                  <a:ln>
                    <a:noFill/>
                  </a:ln>
                  <a:solidFill>
                    <a:schemeClr val="tx1"/>
                  </a:solidFill>
                  <a:effectLst/>
                  <a:latin typeface="Arial" pitchFamily="34" charset="0"/>
                  <a:ea typeface="ＭＳ ゴシック" pitchFamily="49" charset="-128"/>
                  <a:cs typeface="Arial" pitchFamily="34" charset="0"/>
                </a:rPr>
                <a:t>μ</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Arial" pitchFamily="34" charset="0"/>
              </a:endParaRPr>
            </a:p>
          </p:txBody>
        </p:sp>
        <p:sp>
          <p:nvSpPr>
            <p:cNvPr id="14" name="Line 44"/>
            <p:cNvSpPr>
              <a:spLocks noChangeShapeType="1"/>
            </p:cNvSpPr>
            <p:nvPr/>
          </p:nvSpPr>
          <p:spPr bwMode="auto">
            <a:xfrm flipV="1">
              <a:off x="4245808" y="2583391"/>
              <a:ext cx="1237687" cy="553969"/>
            </a:xfrm>
            <a:prstGeom prst="line">
              <a:avLst/>
            </a:prstGeom>
            <a:noFill/>
            <a:ln w="12700">
              <a:solidFill>
                <a:srgbClr val="000000"/>
              </a:solidFill>
              <a:round/>
              <a:headEnd type="triangle" w="med" len="me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15" name="Line 45"/>
            <p:cNvSpPr>
              <a:spLocks noChangeShapeType="1"/>
            </p:cNvSpPr>
            <p:nvPr/>
          </p:nvSpPr>
          <p:spPr bwMode="auto">
            <a:xfrm>
              <a:off x="4511547" y="3163866"/>
              <a:ext cx="0" cy="238551"/>
            </a:xfrm>
            <a:prstGeom prst="line">
              <a:avLst/>
            </a:prstGeom>
            <a:noFill/>
            <a:ln w="9525">
              <a:solidFill>
                <a:srgbClr val="000000"/>
              </a:solidFill>
              <a:round/>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16" name="Text Box 46"/>
            <p:cNvSpPr txBox="1">
              <a:spLocks noChangeArrowheads="1"/>
            </p:cNvSpPr>
            <p:nvPr/>
          </p:nvSpPr>
          <p:spPr bwMode="auto">
            <a:xfrm>
              <a:off x="5572132" y="2357430"/>
              <a:ext cx="1928826" cy="626860"/>
            </a:xfrm>
            <a:prstGeom prst="rect">
              <a:avLst/>
            </a:prstGeom>
            <a:solidFill>
              <a:srgbClr val="FFFFFF"/>
            </a:solidFill>
            <a:ln w="3175">
              <a:solidFill>
                <a:srgbClr val="FFFFFF"/>
              </a:solidFill>
              <a:miter lim="800000"/>
              <a:headEnd/>
              <a:tailEnd/>
            </a:ln>
            <a:effectLst/>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600" b="0" i="1" u="none" strike="noStrike" cap="none" normalizeH="0" baseline="0" dirty="0" smtClean="0">
                  <a:ln>
                    <a:noFill/>
                  </a:ln>
                  <a:solidFill>
                    <a:schemeClr val="tx1"/>
                  </a:solidFill>
                  <a:effectLst/>
                  <a:latin typeface="Century" pitchFamily="18" charset="0"/>
                  <a:ea typeface="ＭＳ ゴシック" pitchFamily="49" charset="-128"/>
                </a:rPr>
                <a:t>σ  </a:t>
              </a:r>
              <a:r>
                <a:rPr kumimoji="1" lang="en-US" altLang="ja-JP" sz="1600" b="0" i="0" u="none" strike="noStrike" cap="none" normalizeH="0" baseline="0" dirty="0" smtClean="0">
                  <a:ln>
                    <a:noFill/>
                  </a:ln>
                  <a:solidFill>
                    <a:schemeClr val="tx1"/>
                  </a:solidFill>
                  <a:effectLst/>
                  <a:latin typeface="Century" pitchFamily="18" charset="0"/>
                  <a:ea typeface="ＭＳ ゴシック" pitchFamily="49" charset="-128"/>
                </a:rPr>
                <a:t>: Standard </a:t>
              </a: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Century" pitchFamily="18" charset="0"/>
                  <a:ea typeface="ＭＳ ゴシック" pitchFamily="49" charset="-128"/>
                </a:rPr>
                <a:t>      deviation</a:t>
              </a:r>
            </a:p>
            <a:p>
              <a:pPr marL="0" marR="0" lvl="0" indent="0" algn="l" defTabSz="914400" rtl="0" eaLnBrk="1" fontAlgn="base" latinLnBrk="0" hangingPunct="1">
                <a:lnSpc>
                  <a:spcPts val="1600"/>
                </a:lnSpc>
                <a:spcBef>
                  <a:spcPct val="0"/>
                </a:spcBef>
                <a:spcAft>
                  <a:spcPct val="0"/>
                </a:spcAft>
                <a:buClrTx/>
                <a:buSzTx/>
                <a:buFontTx/>
                <a:buNone/>
                <a:tabLst/>
              </a:pPr>
              <a:endParaRPr kumimoji="1" lang="ja-JP" altLang="ja-JP" sz="16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7" name="Text Box 47"/>
            <p:cNvSpPr txBox="1">
              <a:spLocks noChangeArrowheads="1"/>
            </p:cNvSpPr>
            <p:nvPr/>
          </p:nvSpPr>
          <p:spPr bwMode="auto">
            <a:xfrm>
              <a:off x="4357686" y="857232"/>
              <a:ext cx="2606423" cy="642942"/>
            </a:xfrm>
            <a:prstGeom prst="rect">
              <a:avLst/>
            </a:prstGeom>
            <a:solidFill>
              <a:srgbClr val="FFFFFF"/>
            </a:solidFill>
            <a:ln w="12700">
              <a:solidFill>
                <a:srgbClr val="000000"/>
              </a:solid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216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Century" pitchFamily="18" charset="0"/>
                  <a:ea typeface="ＭＳ 明朝" pitchFamily="17" charset="-128"/>
                </a:rPr>
                <a:t>Non-defective unit rate</a:t>
              </a:r>
            </a:p>
            <a:p>
              <a:pPr marL="0" marR="0" lvl="0" indent="0" algn="just" defTabSz="914400" rtl="0" eaLnBrk="1" fontAlgn="base" latinLnBrk="0" hangingPunct="1">
                <a:lnSpc>
                  <a:spcPts val="2160"/>
                </a:lnSpc>
                <a:spcBef>
                  <a:spcPct val="0"/>
                </a:spcBef>
                <a:spcAft>
                  <a:spcPct val="0"/>
                </a:spcAft>
                <a:buClrTx/>
                <a:buSzTx/>
                <a:buFontTx/>
                <a:buNone/>
                <a:tabLst/>
              </a:pPr>
              <a:r>
                <a:rPr kumimoji="1" lang="en-US" altLang="ja-JP" b="0" i="1" u="none" strike="noStrike" cap="none" normalizeH="0" baseline="0" dirty="0" smtClean="0">
                  <a:ln>
                    <a:noFill/>
                  </a:ln>
                  <a:solidFill>
                    <a:schemeClr val="tx1"/>
                  </a:solidFill>
                  <a:effectLst/>
                  <a:latin typeface="Century" pitchFamily="18" charset="0"/>
                  <a:ea typeface="ＭＳ 明朝" pitchFamily="17" charset="-128"/>
                </a:rPr>
                <a:t>G</a:t>
              </a:r>
              <a:r>
                <a:rPr kumimoji="1" lang="en-US" altLang="ja-JP" b="0" i="0" u="none" strike="noStrike" cap="none" normalizeH="0" baseline="0" dirty="0" smtClean="0">
                  <a:ln>
                    <a:noFill/>
                  </a:ln>
                  <a:solidFill>
                    <a:schemeClr val="tx1"/>
                  </a:solidFill>
                  <a:effectLst/>
                  <a:latin typeface="Century" pitchFamily="18" charset="0"/>
                  <a:ea typeface="ＭＳ 明朝" pitchFamily="17" charset="-128"/>
                </a:rPr>
                <a:t> = f (</a:t>
              </a:r>
              <a:r>
                <a:rPr kumimoji="1" lang="en-US" altLang="ja-JP" b="0" i="1" u="none" strike="noStrike" cap="none" normalizeH="0" baseline="0" dirty="0" err="1" smtClean="0">
                  <a:ln>
                    <a:noFill/>
                  </a:ln>
                  <a:solidFill>
                    <a:schemeClr val="tx1"/>
                  </a:solidFill>
                  <a:effectLst/>
                  <a:latin typeface="ＭＳ ゴシック" pitchFamily="49" charset="-128"/>
                  <a:ea typeface="ＭＳ ゴシック" pitchFamily="49" charset="-128"/>
                </a:rPr>
                <a:t>η</a:t>
              </a:r>
              <a:r>
                <a:rPr kumimoji="1" lang="en-US" altLang="ja-JP" b="0" i="0" u="none" strike="noStrike" cap="none" normalizeH="0" baseline="-25000" dirty="0" err="1" smtClean="0">
                  <a:ln>
                    <a:noFill/>
                  </a:ln>
                  <a:solidFill>
                    <a:schemeClr val="tx1"/>
                  </a:solidFill>
                  <a:effectLst/>
                  <a:latin typeface="ＭＳ ゴシック" pitchFamily="49" charset="-128"/>
                  <a:ea typeface="ＭＳ ゴシック" pitchFamily="49" charset="-128"/>
                </a:rPr>
                <a:t>tol</a:t>
              </a:r>
              <a:r>
                <a:rPr kumimoji="1" lang="en-US" altLang="ja-JP" b="0" i="0" u="none" strike="noStrike" cap="none" normalizeH="0" baseline="0" dirty="0" err="1" smtClean="0">
                  <a:ln>
                    <a:noFill/>
                  </a:ln>
                  <a:solidFill>
                    <a:schemeClr val="tx1"/>
                  </a:solidFill>
                  <a:effectLst/>
                  <a:latin typeface="ＭＳ ゴシック" pitchFamily="49" charset="-128"/>
                  <a:ea typeface="ＭＳ ゴシック" pitchFamily="49" charset="-128"/>
                </a:rPr>
                <a:t>,μ</a:t>
              </a:r>
              <a:r>
                <a:rPr kumimoji="1" lang="en-US" altLang="ja-JP" b="0" i="1" u="none" strike="noStrike" cap="none" normalizeH="0" baseline="-25000" dirty="0" smtClean="0">
                  <a:ln>
                    <a:noFill/>
                  </a:ln>
                  <a:solidFill>
                    <a:schemeClr val="tx1"/>
                  </a:solidFill>
                  <a:effectLst/>
                  <a:latin typeface="ＭＳ ゴシック" pitchFamily="49" charset="-128"/>
                  <a:ea typeface="ＭＳ ゴシック" pitchFamily="49" charset="-128"/>
                </a:rPr>
                <a:t> </a:t>
              </a:r>
              <a:r>
                <a:rPr kumimoji="1" lang="en-US" altLang="ja-JP" b="0" i="0" u="none" strike="noStrike" cap="none" normalizeH="0" baseline="0" dirty="0" smtClean="0">
                  <a:ln>
                    <a:noFill/>
                  </a:ln>
                  <a:solidFill>
                    <a:schemeClr val="tx1"/>
                  </a:solidFill>
                  <a:effectLst/>
                  <a:latin typeface="ＭＳ ゴシック" pitchFamily="49" charset="-128"/>
                  <a:ea typeface="ＭＳ ゴシック" pitchFamily="49" charset="-128"/>
                </a:rPr>
                <a:t>,</a:t>
              </a:r>
              <a:r>
                <a:rPr kumimoji="1" lang="en-US" altLang="ja-JP" b="0" i="1" u="none" strike="noStrike" cap="none" normalizeH="0" baseline="0" dirty="0" smtClean="0">
                  <a:ln>
                    <a:noFill/>
                  </a:ln>
                  <a:solidFill>
                    <a:schemeClr val="tx1"/>
                  </a:solidFill>
                  <a:effectLst/>
                  <a:latin typeface="ＭＳ ゴシック" pitchFamily="49" charset="-128"/>
                  <a:ea typeface="ＭＳ ゴシック" pitchFamily="49" charset="-128"/>
                </a:rPr>
                <a:t>σ</a:t>
              </a:r>
              <a:r>
                <a:rPr kumimoji="1" lang="en-US" altLang="ja-JP" b="0" i="0" u="none" strike="noStrike" cap="none" normalizeH="0" baseline="0" dirty="0" smtClean="0">
                  <a:ln>
                    <a:noFill/>
                  </a:ln>
                  <a:solidFill>
                    <a:schemeClr val="tx1"/>
                  </a:solidFill>
                  <a:effectLst/>
                  <a:latin typeface="Century" pitchFamily="18" charset="0"/>
                  <a:ea typeface="ＭＳ 明朝" pitchFamily="17" charset="-128"/>
                </a:rPr>
                <a:t>)</a:t>
              </a:r>
            </a:p>
            <a:p>
              <a:pPr marL="0" marR="0" lvl="0" indent="0" algn="l" defTabSz="914400" rtl="0" eaLnBrk="1" fontAlgn="base" latinLnBrk="0" hangingPunct="1">
                <a:lnSpc>
                  <a:spcPts val="2160"/>
                </a:lnSpc>
                <a:spcBef>
                  <a:spcPct val="0"/>
                </a:spcBef>
                <a:spcAft>
                  <a:spcPct val="0"/>
                </a:spcAft>
                <a:buClrTx/>
                <a:buSzTx/>
                <a:buFontTx/>
                <a:buNone/>
                <a:tabLst/>
              </a:pP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cxnSp>
          <p:nvCxnSpPr>
            <p:cNvPr id="18" name="AutoShape 48"/>
            <p:cNvCxnSpPr>
              <a:cxnSpLocks noChangeShapeType="1"/>
            </p:cNvCxnSpPr>
            <p:nvPr/>
          </p:nvCxnSpPr>
          <p:spPr bwMode="auto">
            <a:xfrm flipV="1">
              <a:off x="5483495" y="1454248"/>
              <a:ext cx="0" cy="1117216"/>
            </a:xfrm>
            <a:prstGeom prst="straightConnector1">
              <a:avLst/>
            </a:prstGeom>
            <a:noFill/>
            <a:ln w="12700">
              <a:solidFill>
                <a:srgbClr val="000000"/>
              </a:solidFill>
              <a:round/>
              <a:headEnd/>
              <a:tailEnd/>
            </a:ln>
          </p:spPr>
        </p:cxnSp>
        <p:grpSp>
          <p:nvGrpSpPr>
            <p:cNvPr id="19" name="Group 51"/>
            <p:cNvGrpSpPr>
              <a:grpSpLocks noChangeAspect="1"/>
            </p:cNvGrpSpPr>
            <p:nvPr/>
          </p:nvGrpSpPr>
          <p:grpSpPr bwMode="auto">
            <a:xfrm>
              <a:off x="2765425" y="1439863"/>
              <a:ext cx="3841750" cy="1936750"/>
              <a:chOff x="1742" y="907"/>
              <a:chExt cx="2420" cy="1220"/>
            </a:xfrm>
          </p:grpSpPr>
          <p:sp>
            <p:nvSpPr>
              <p:cNvPr id="21" name="AutoShape 50"/>
              <p:cNvSpPr>
                <a:spLocks noChangeAspect="1" noChangeArrowheads="1" noTextEdit="1"/>
              </p:cNvSpPr>
              <p:nvPr/>
            </p:nvSpPr>
            <p:spPr bwMode="auto">
              <a:xfrm>
                <a:off x="1744" y="907"/>
                <a:ext cx="2418" cy="12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 name="Freeform 52"/>
              <p:cNvSpPr>
                <a:spLocks/>
              </p:cNvSpPr>
              <p:nvPr/>
            </p:nvSpPr>
            <p:spPr bwMode="auto">
              <a:xfrm>
                <a:off x="1861" y="1289"/>
                <a:ext cx="1168" cy="803"/>
              </a:xfrm>
              <a:custGeom>
                <a:avLst/>
                <a:gdLst/>
                <a:ahLst/>
                <a:cxnLst>
                  <a:cxn ang="0">
                    <a:pos x="1168" y="25"/>
                  </a:cxn>
                  <a:cxn ang="0">
                    <a:pos x="1159" y="25"/>
                  </a:cxn>
                  <a:cxn ang="0">
                    <a:pos x="1142" y="21"/>
                  </a:cxn>
                  <a:cxn ang="0">
                    <a:pos x="1121" y="18"/>
                  </a:cxn>
                  <a:cxn ang="0">
                    <a:pos x="1082" y="11"/>
                  </a:cxn>
                  <a:cxn ang="0">
                    <a:pos x="1014" y="2"/>
                  </a:cxn>
                  <a:cxn ang="0">
                    <a:pos x="944" y="0"/>
                  </a:cxn>
                  <a:cxn ang="0">
                    <a:pos x="892" y="2"/>
                  </a:cxn>
                  <a:cxn ang="0">
                    <a:pos x="852" y="14"/>
                  </a:cxn>
                  <a:cxn ang="0">
                    <a:pos x="816" y="23"/>
                  </a:cxn>
                  <a:cxn ang="0">
                    <a:pos x="786" y="35"/>
                  </a:cxn>
                  <a:cxn ang="0">
                    <a:pos x="745" y="56"/>
                  </a:cxn>
                  <a:cxn ang="0">
                    <a:pos x="720" y="77"/>
                  </a:cxn>
                  <a:cxn ang="0">
                    <a:pos x="692" y="109"/>
                  </a:cxn>
                  <a:cxn ang="0">
                    <a:pos x="668" y="153"/>
                  </a:cxn>
                  <a:cxn ang="0">
                    <a:pos x="645" y="207"/>
                  </a:cxn>
                  <a:cxn ang="0">
                    <a:pos x="621" y="268"/>
                  </a:cxn>
                  <a:cxn ang="0">
                    <a:pos x="581" y="379"/>
                  </a:cxn>
                  <a:cxn ang="0">
                    <a:pos x="551" y="449"/>
                  </a:cxn>
                  <a:cxn ang="0">
                    <a:pos x="513" y="519"/>
                  </a:cxn>
                  <a:cxn ang="0">
                    <a:pos x="468" y="584"/>
                  </a:cxn>
                  <a:cxn ang="0">
                    <a:pos x="414" y="638"/>
                  </a:cxn>
                  <a:cxn ang="0">
                    <a:pos x="348" y="680"/>
                  </a:cxn>
                  <a:cxn ang="0">
                    <a:pos x="308" y="696"/>
                  </a:cxn>
                  <a:cxn ang="0">
                    <a:pos x="259" y="710"/>
                  </a:cxn>
                  <a:cxn ang="0">
                    <a:pos x="156" y="738"/>
                  </a:cxn>
                  <a:cxn ang="0">
                    <a:pos x="107" y="750"/>
                  </a:cxn>
                  <a:cxn ang="0">
                    <a:pos x="64" y="761"/>
                  </a:cxn>
                  <a:cxn ang="0">
                    <a:pos x="30" y="770"/>
                  </a:cxn>
                  <a:cxn ang="0">
                    <a:pos x="7" y="780"/>
                  </a:cxn>
                  <a:cxn ang="0">
                    <a:pos x="0" y="787"/>
                  </a:cxn>
                  <a:cxn ang="0">
                    <a:pos x="5" y="789"/>
                  </a:cxn>
                  <a:cxn ang="0">
                    <a:pos x="13" y="794"/>
                  </a:cxn>
                  <a:cxn ang="0">
                    <a:pos x="28" y="796"/>
                  </a:cxn>
                  <a:cxn ang="0">
                    <a:pos x="49" y="798"/>
                  </a:cxn>
                  <a:cxn ang="0">
                    <a:pos x="77" y="798"/>
                  </a:cxn>
                  <a:cxn ang="0">
                    <a:pos x="113" y="801"/>
                  </a:cxn>
                  <a:cxn ang="0">
                    <a:pos x="156" y="803"/>
                  </a:cxn>
                  <a:cxn ang="0">
                    <a:pos x="203" y="803"/>
                  </a:cxn>
                  <a:cxn ang="0">
                    <a:pos x="276" y="803"/>
                  </a:cxn>
                  <a:cxn ang="0">
                    <a:pos x="397" y="803"/>
                  </a:cxn>
                  <a:cxn ang="0">
                    <a:pos x="530" y="803"/>
                  </a:cxn>
                  <a:cxn ang="0">
                    <a:pos x="711" y="801"/>
                  </a:cxn>
                  <a:cxn ang="0">
                    <a:pos x="841" y="798"/>
                  </a:cxn>
                  <a:cxn ang="0">
                    <a:pos x="961" y="796"/>
                  </a:cxn>
                  <a:cxn ang="0">
                    <a:pos x="1014" y="796"/>
                  </a:cxn>
                  <a:cxn ang="0">
                    <a:pos x="1063" y="796"/>
                  </a:cxn>
                  <a:cxn ang="0">
                    <a:pos x="1106" y="794"/>
                  </a:cxn>
                  <a:cxn ang="0">
                    <a:pos x="1142" y="794"/>
                  </a:cxn>
                  <a:cxn ang="0">
                    <a:pos x="1168" y="787"/>
                  </a:cxn>
                </a:cxnLst>
                <a:rect l="0" t="0" r="r" b="b"/>
                <a:pathLst>
                  <a:path w="1168" h="803">
                    <a:moveTo>
                      <a:pt x="1168" y="787"/>
                    </a:moveTo>
                    <a:lnTo>
                      <a:pt x="1168" y="28"/>
                    </a:lnTo>
                    <a:lnTo>
                      <a:pt x="1168" y="25"/>
                    </a:lnTo>
                    <a:lnTo>
                      <a:pt x="1166" y="25"/>
                    </a:lnTo>
                    <a:lnTo>
                      <a:pt x="1163" y="25"/>
                    </a:lnTo>
                    <a:lnTo>
                      <a:pt x="1159" y="25"/>
                    </a:lnTo>
                    <a:lnTo>
                      <a:pt x="1155" y="23"/>
                    </a:lnTo>
                    <a:lnTo>
                      <a:pt x="1149" y="23"/>
                    </a:lnTo>
                    <a:lnTo>
                      <a:pt x="1142" y="21"/>
                    </a:lnTo>
                    <a:lnTo>
                      <a:pt x="1136" y="21"/>
                    </a:lnTo>
                    <a:lnTo>
                      <a:pt x="1129" y="18"/>
                    </a:lnTo>
                    <a:lnTo>
                      <a:pt x="1121" y="18"/>
                    </a:lnTo>
                    <a:lnTo>
                      <a:pt x="1112" y="16"/>
                    </a:lnTo>
                    <a:lnTo>
                      <a:pt x="1102" y="14"/>
                    </a:lnTo>
                    <a:lnTo>
                      <a:pt x="1082" y="11"/>
                    </a:lnTo>
                    <a:lnTo>
                      <a:pt x="1059" y="7"/>
                    </a:lnTo>
                    <a:lnTo>
                      <a:pt x="1038" y="4"/>
                    </a:lnTo>
                    <a:lnTo>
                      <a:pt x="1014" y="2"/>
                    </a:lnTo>
                    <a:lnTo>
                      <a:pt x="991" y="0"/>
                    </a:lnTo>
                    <a:lnTo>
                      <a:pt x="967" y="0"/>
                    </a:lnTo>
                    <a:lnTo>
                      <a:pt x="944" y="0"/>
                    </a:lnTo>
                    <a:lnTo>
                      <a:pt x="922" y="0"/>
                    </a:lnTo>
                    <a:lnTo>
                      <a:pt x="901" y="2"/>
                    </a:lnTo>
                    <a:lnTo>
                      <a:pt x="892" y="2"/>
                    </a:lnTo>
                    <a:lnTo>
                      <a:pt x="884" y="4"/>
                    </a:lnTo>
                    <a:lnTo>
                      <a:pt x="867" y="9"/>
                    </a:lnTo>
                    <a:lnTo>
                      <a:pt x="852" y="14"/>
                    </a:lnTo>
                    <a:lnTo>
                      <a:pt x="839" y="16"/>
                    </a:lnTo>
                    <a:lnTo>
                      <a:pt x="826" y="21"/>
                    </a:lnTo>
                    <a:lnTo>
                      <a:pt x="816" y="23"/>
                    </a:lnTo>
                    <a:lnTo>
                      <a:pt x="805" y="25"/>
                    </a:lnTo>
                    <a:lnTo>
                      <a:pt x="796" y="30"/>
                    </a:lnTo>
                    <a:lnTo>
                      <a:pt x="786" y="35"/>
                    </a:lnTo>
                    <a:lnTo>
                      <a:pt x="771" y="42"/>
                    </a:lnTo>
                    <a:lnTo>
                      <a:pt x="754" y="51"/>
                    </a:lnTo>
                    <a:lnTo>
                      <a:pt x="745" y="56"/>
                    </a:lnTo>
                    <a:lnTo>
                      <a:pt x="737" y="63"/>
                    </a:lnTo>
                    <a:lnTo>
                      <a:pt x="728" y="70"/>
                    </a:lnTo>
                    <a:lnTo>
                      <a:pt x="720" y="77"/>
                    </a:lnTo>
                    <a:lnTo>
                      <a:pt x="709" y="86"/>
                    </a:lnTo>
                    <a:lnTo>
                      <a:pt x="700" y="95"/>
                    </a:lnTo>
                    <a:lnTo>
                      <a:pt x="692" y="109"/>
                    </a:lnTo>
                    <a:lnTo>
                      <a:pt x="683" y="121"/>
                    </a:lnTo>
                    <a:lnTo>
                      <a:pt x="675" y="137"/>
                    </a:lnTo>
                    <a:lnTo>
                      <a:pt x="668" y="153"/>
                    </a:lnTo>
                    <a:lnTo>
                      <a:pt x="660" y="170"/>
                    </a:lnTo>
                    <a:lnTo>
                      <a:pt x="653" y="188"/>
                    </a:lnTo>
                    <a:lnTo>
                      <a:pt x="645" y="207"/>
                    </a:lnTo>
                    <a:lnTo>
                      <a:pt x="638" y="226"/>
                    </a:lnTo>
                    <a:lnTo>
                      <a:pt x="630" y="247"/>
                    </a:lnTo>
                    <a:lnTo>
                      <a:pt x="621" y="268"/>
                    </a:lnTo>
                    <a:lnTo>
                      <a:pt x="606" y="312"/>
                    </a:lnTo>
                    <a:lnTo>
                      <a:pt x="589" y="356"/>
                    </a:lnTo>
                    <a:lnTo>
                      <a:pt x="581" y="379"/>
                    </a:lnTo>
                    <a:lnTo>
                      <a:pt x="570" y="403"/>
                    </a:lnTo>
                    <a:lnTo>
                      <a:pt x="562" y="426"/>
                    </a:lnTo>
                    <a:lnTo>
                      <a:pt x="551" y="449"/>
                    </a:lnTo>
                    <a:lnTo>
                      <a:pt x="538" y="472"/>
                    </a:lnTo>
                    <a:lnTo>
                      <a:pt x="528" y="496"/>
                    </a:lnTo>
                    <a:lnTo>
                      <a:pt x="513" y="519"/>
                    </a:lnTo>
                    <a:lnTo>
                      <a:pt x="500" y="540"/>
                    </a:lnTo>
                    <a:lnTo>
                      <a:pt x="485" y="563"/>
                    </a:lnTo>
                    <a:lnTo>
                      <a:pt x="468" y="584"/>
                    </a:lnTo>
                    <a:lnTo>
                      <a:pt x="451" y="603"/>
                    </a:lnTo>
                    <a:lnTo>
                      <a:pt x="434" y="621"/>
                    </a:lnTo>
                    <a:lnTo>
                      <a:pt x="414" y="638"/>
                    </a:lnTo>
                    <a:lnTo>
                      <a:pt x="393" y="654"/>
                    </a:lnTo>
                    <a:lnTo>
                      <a:pt x="372" y="668"/>
                    </a:lnTo>
                    <a:lnTo>
                      <a:pt x="348" y="680"/>
                    </a:lnTo>
                    <a:lnTo>
                      <a:pt x="335" y="684"/>
                    </a:lnTo>
                    <a:lnTo>
                      <a:pt x="321" y="689"/>
                    </a:lnTo>
                    <a:lnTo>
                      <a:pt x="308" y="696"/>
                    </a:lnTo>
                    <a:lnTo>
                      <a:pt x="291" y="701"/>
                    </a:lnTo>
                    <a:lnTo>
                      <a:pt x="276" y="705"/>
                    </a:lnTo>
                    <a:lnTo>
                      <a:pt x="259" y="710"/>
                    </a:lnTo>
                    <a:lnTo>
                      <a:pt x="224" y="719"/>
                    </a:lnTo>
                    <a:lnTo>
                      <a:pt x="190" y="729"/>
                    </a:lnTo>
                    <a:lnTo>
                      <a:pt x="156" y="738"/>
                    </a:lnTo>
                    <a:lnTo>
                      <a:pt x="139" y="743"/>
                    </a:lnTo>
                    <a:lnTo>
                      <a:pt x="122" y="747"/>
                    </a:lnTo>
                    <a:lnTo>
                      <a:pt x="107" y="750"/>
                    </a:lnTo>
                    <a:lnTo>
                      <a:pt x="92" y="754"/>
                    </a:lnTo>
                    <a:lnTo>
                      <a:pt x="77" y="757"/>
                    </a:lnTo>
                    <a:lnTo>
                      <a:pt x="64" y="761"/>
                    </a:lnTo>
                    <a:lnTo>
                      <a:pt x="52" y="763"/>
                    </a:lnTo>
                    <a:lnTo>
                      <a:pt x="39" y="768"/>
                    </a:lnTo>
                    <a:lnTo>
                      <a:pt x="30" y="770"/>
                    </a:lnTo>
                    <a:lnTo>
                      <a:pt x="22" y="773"/>
                    </a:lnTo>
                    <a:lnTo>
                      <a:pt x="13" y="777"/>
                    </a:lnTo>
                    <a:lnTo>
                      <a:pt x="7" y="780"/>
                    </a:lnTo>
                    <a:lnTo>
                      <a:pt x="5" y="782"/>
                    </a:lnTo>
                    <a:lnTo>
                      <a:pt x="3" y="784"/>
                    </a:lnTo>
                    <a:lnTo>
                      <a:pt x="0" y="787"/>
                    </a:lnTo>
                    <a:lnTo>
                      <a:pt x="3" y="787"/>
                    </a:lnTo>
                    <a:lnTo>
                      <a:pt x="3" y="789"/>
                    </a:lnTo>
                    <a:lnTo>
                      <a:pt x="5" y="789"/>
                    </a:lnTo>
                    <a:lnTo>
                      <a:pt x="7" y="791"/>
                    </a:lnTo>
                    <a:lnTo>
                      <a:pt x="11" y="791"/>
                    </a:lnTo>
                    <a:lnTo>
                      <a:pt x="13" y="794"/>
                    </a:lnTo>
                    <a:lnTo>
                      <a:pt x="17" y="794"/>
                    </a:lnTo>
                    <a:lnTo>
                      <a:pt x="22" y="794"/>
                    </a:lnTo>
                    <a:lnTo>
                      <a:pt x="28" y="796"/>
                    </a:lnTo>
                    <a:lnTo>
                      <a:pt x="35" y="796"/>
                    </a:lnTo>
                    <a:lnTo>
                      <a:pt x="41" y="796"/>
                    </a:lnTo>
                    <a:lnTo>
                      <a:pt x="49" y="798"/>
                    </a:lnTo>
                    <a:lnTo>
                      <a:pt x="58" y="798"/>
                    </a:lnTo>
                    <a:lnTo>
                      <a:pt x="67" y="798"/>
                    </a:lnTo>
                    <a:lnTo>
                      <a:pt x="77" y="798"/>
                    </a:lnTo>
                    <a:lnTo>
                      <a:pt x="88" y="801"/>
                    </a:lnTo>
                    <a:lnTo>
                      <a:pt x="101" y="801"/>
                    </a:lnTo>
                    <a:lnTo>
                      <a:pt x="113" y="801"/>
                    </a:lnTo>
                    <a:lnTo>
                      <a:pt x="126" y="801"/>
                    </a:lnTo>
                    <a:lnTo>
                      <a:pt x="141" y="801"/>
                    </a:lnTo>
                    <a:lnTo>
                      <a:pt x="156" y="803"/>
                    </a:lnTo>
                    <a:lnTo>
                      <a:pt x="171" y="803"/>
                    </a:lnTo>
                    <a:lnTo>
                      <a:pt x="188" y="803"/>
                    </a:lnTo>
                    <a:lnTo>
                      <a:pt x="203" y="803"/>
                    </a:lnTo>
                    <a:lnTo>
                      <a:pt x="222" y="803"/>
                    </a:lnTo>
                    <a:lnTo>
                      <a:pt x="239" y="803"/>
                    </a:lnTo>
                    <a:lnTo>
                      <a:pt x="276" y="803"/>
                    </a:lnTo>
                    <a:lnTo>
                      <a:pt x="316" y="803"/>
                    </a:lnTo>
                    <a:lnTo>
                      <a:pt x="357" y="803"/>
                    </a:lnTo>
                    <a:lnTo>
                      <a:pt x="397" y="803"/>
                    </a:lnTo>
                    <a:lnTo>
                      <a:pt x="442" y="803"/>
                    </a:lnTo>
                    <a:lnTo>
                      <a:pt x="485" y="803"/>
                    </a:lnTo>
                    <a:lnTo>
                      <a:pt x="530" y="803"/>
                    </a:lnTo>
                    <a:lnTo>
                      <a:pt x="574" y="803"/>
                    </a:lnTo>
                    <a:lnTo>
                      <a:pt x="666" y="801"/>
                    </a:lnTo>
                    <a:lnTo>
                      <a:pt x="711" y="801"/>
                    </a:lnTo>
                    <a:lnTo>
                      <a:pt x="754" y="801"/>
                    </a:lnTo>
                    <a:lnTo>
                      <a:pt x="799" y="798"/>
                    </a:lnTo>
                    <a:lnTo>
                      <a:pt x="841" y="798"/>
                    </a:lnTo>
                    <a:lnTo>
                      <a:pt x="882" y="798"/>
                    </a:lnTo>
                    <a:lnTo>
                      <a:pt x="922" y="798"/>
                    </a:lnTo>
                    <a:lnTo>
                      <a:pt x="961" y="796"/>
                    </a:lnTo>
                    <a:lnTo>
                      <a:pt x="978" y="796"/>
                    </a:lnTo>
                    <a:lnTo>
                      <a:pt x="997" y="796"/>
                    </a:lnTo>
                    <a:lnTo>
                      <a:pt x="1014" y="796"/>
                    </a:lnTo>
                    <a:lnTo>
                      <a:pt x="1031" y="796"/>
                    </a:lnTo>
                    <a:lnTo>
                      <a:pt x="1046" y="796"/>
                    </a:lnTo>
                    <a:lnTo>
                      <a:pt x="1063" y="796"/>
                    </a:lnTo>
                    <a:lnTo>
                      <a:pt x="1078" y="794"/>
                    </a:lnTo>
                    <a:lnTo>
                      <a:pt x="1091" y="794"/>
                    </a:lnTo>
                    <a:lnTo>
                      <a:pt x="1106" y="794"/>
                    </a:lnTo>
                    <a:lnTo>
                      <a:pt x="1119" y="794"/>
                    </a:lnTo>
                    <a:lnTo>
                      <a:pt x="1129" y="794"/>
                    </a:lnTo>
                    <a:lnTo>
                      <a:pt x="1142" y="794"/>
                    </a:lnTo>
                    <a:lnTo>
                      <a:pt x="1151" y="794"/>
                    </a:lnTo>
                    <a:lnTo>
                      <a:pt x="1161" y="794"/>
                    </a:lnTo>
                    <a:lnTo>
                      <a:pt x="1168" y="787"/>
                    </a:lnTo>
                    <a:lnTo>
                      <a:pt x="1168" y="787"/>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 name="Freeform 53"/>
              <p:cNvSpPr>
                <a:spLocks/>
              </p:cNvSpPr>
              <p:nvPr/>
            </p:nvSpPr>
            <p:spPr bwMode="auto">
              <a:xfrm>
                <a:off x="1861" y="1289"/>
                <a:ext cx="1168" cy="803"/>
              </a:xfrm>
              <a:custGeom>
                <a:avLst/>
                <a:gdLst/>
                <a:ahLst/>
                <a:cxnLst>
                  <a:cxn ang="0">
                    <a:pos x="1168" y="25"/>
                  </a:cxn>
                  <a:cxn ang="0">
                    <a:pos x="1159" y="25"/>
                  </a:cxn>
                  <a:cxn ang="0">
                    <a:pos x="1142" y="21"/>
                  </a:cxn>
                  <a:cxn ang="0">
                    <a:pos x="1121" y="18"/>
                  </a:cxn>
                  <a:cxn ang="0">
                    <a:pos x="1082" y="11"/>
                  </a:cxn>
                  <a:cxn ang="0">
                    <a:pos x="1014" y="2"/>
                  </a:cxn>
                  <a:cxn ang="0">
                    <a:pos x="944" y="0"/>
                  </a:cxn>
                  <a:cxn ang="0">
                    <a:pos x="892" y="2"/>
                  </a:cxn>
                  <a:cxn ang="0">
                    <a:pos x="852" y="14"/>
                  </a:cxn>
                  <a:cxn ang="0">
                    <a:pos x="816" y="23"/>
                  </a:cxn>
                  <a:cxn ang="0">
                    <a:pos x="786" y="35"/>
                  </a:cxn>
                  <a:cxn ang="0">
                    <a:pos x="745" y="56"/>
                  </a:cxn>
                  <a:cxn ang="0">
                    <a:pos x="720" y="77"/>
                  </a:cxn>
                  <a:cxn ang="0">
                    <a:pos x="692" y="109"/>
                  </a:cxn>
                  <a:cxn ang="0">
                    <a:pos x="668" y="153"/>
                  </a:cxn>
                  <a:cxn ang="0">
                    <a:pos x="645" y="207"/>
                  </a:cxn>
                  <a:cxn ang="0">
                    <a:pos x="621" y="268"/>
                  </a:cxn>
                  <a:cxn ang="0">
                    <a:pos x="581" y="379"/>
                  </a:cxn>
                  <a:cxn ang="0">
                    <a:pos x="551" y="449"/>
                  </a:cxn>
                  <a:cxn ang="0">
                    <a:pos x="513" y="519"/>
                  </a:cxn>
                  <a:cxn ang="0">
                    <a:pos x="468" y="584"/>
                  </a:cxn>
                  <a:cxn ang="0">
                    <a:pos x="414" y="638"/>
                  </a:cxn>
                  <a:cxn ang="0">
                    <a:pos x="348" y="680"/>
                  </a:cxn>
                  <a:cxn ang="0">
                    <a:pos x="308" y="696"/>
                  </a:cxn>
                  <a:cxn ang="0">
                    <a:pos x="259" y="710"/>
                  </a:cxn>
                  <a:cxn ang="0">
                    <a:pos x="156" y="738"/>
                  </a:cxn>
                  <a:cxn ang="0">
                    <a:pos x="107" y="750"/>
                  </a:cxn>
                  <a:cxn ang="0">
                    <a:pos x="64" y="761"/>
                  </a:cxn>
                  <a:cxn ang="0">
                    <a:pos x="30" y="770"/>
                  </a:cxn>
                  <a:cxn ang="0">
                    <a:pos x="7" y="780"/>
                  </a:cxn>
                  <a:cxn ang="0">
                    <a:pos x="0" y="787"/>
                  </a:cxn>
                  <a:cxn ang="0">
                    <a:pos x="5" y="789"/>
                  </a:cxn>
                  <a:cxn ang="0">
                    <a:pos x="13" y="794"/>
                  </a:cxn>
                  <a:cxn ang="0">
                    <a:pos x="28" y="796"/>
                  </a:cxn>
                  <a:cxn ang="0">
                    <a:pos x="49" y="798"/>
                  </a:cxn>
                  <a:cxn ang="0">
                    <a:pos x="77" y="798"/>
                  </a:cxn>
                  <a:cxn ang="0">
                    <a:pos x="113" y="801"/>
                  </a:cxn>
                  <a:cxn ang="0">
                    <a:pos x="156" y="803"/>
                  </a:cxn>
                  <a:cxn ang="0">
                    <a:pos x="203" y="803"/>
                  </a:cxn>
                  <a:cxn ang="0">
                    <a:pos x="276" y="803"/>
                  </a:cxn>
                  <a:cxn ang="0">
                    <a:pos x="397" y="803"/>
                  </a:cxn>
                  <a:cxn ang="0">
                    <a:pos x="530" y="803"/>
                  </a:cxn>
                  <a:cxn ang="0">
                    <a:pos x="711" y="801"/>
                  </a:cxn>
                  <a:cxn ang="0">
                    <a:pos x="841" y="798"/>
                  </a:cxn>
                  <a:cxn ang="0">
                    <a:pos x="961" y="796"/>
                  </a:cxn>
                  <a:cxn ang="0">
                    <a:pos x="1014" y="796"/>
                  </a:cxn>
                  <a:cxn ang="0">
                    <a:pos x="1063" y="796"/>
                  </a:cxn>
                  <a:cxn ang="0">
                    <a:pos x="1106" y="794"/>
                  </a:cxn>
                  <a:cxn ang="0">
                    <a:pos x="1142" y="794"/>
                  </a:cxn>
                  <a:cxn ang="0">
                    <a:pos x="1168" y="787"/>
                  </a:cxn>
                </a:cxnLst>
                <a:rect l="0" t="0" r="r" b="b"/>
                <a:pathLst>
                  <a:path w="1168" h="803">
                    <a:moveTo>
                      <a:pt x="1168" y="787"/>
                    </a:moveTo>
                    <a:lnTo>
                      <a:pt x="1168" y="28"/>
                    </a:lnTo>
                    <a:lnTo>
                      <a:pt x="1168" y="25"/>
                    </a:lnTo>
                    <a:lnTo>
                      <a:pt x="1166" y="25"/>
                    </a:lnTo>
                    <a:lnTo>
                      <a:pt x="1163" y="25"/>
                    </a:lnTo>
                    <a:lnTo>
                      <a:pt x="1159" y="25"/>
                    </a:lnTo>
                    <a:lnTo>
                      <a:pt x="1155" y="23"/>
                    </a:lnTo>
                    <a:lnTo>
                      <a:pt x="1149" y="23"/>
                    </a:lnTo>
                    <a:lnTo>
                      <a:pt x="1142" y="21"/>
                    </a:lnTo>
                    <a:lnTo>
                      <a:pt x="1136" y="21"/>
                    </a:lnTo>
                    <a:lnTo>
                      <a:pt x="1129" y="18"/>
                    </a:lnTo>
                    <a:lnTo>
                      <a:pt x="1121" y="18"/>
                    </a:lnTo>
                    <a:lnTo>
                      <a:pt x="1112" y="16"/>
                    </a:lnTo>
                    <a:lnTo>
                      <a:pt x="1102" y="14"/>
                    </a:lnTo>
                    <a:lnTo>
                      <a:pt x="1082" y="11"/>
                    </a:lnTo>
                    <a:lnTo>
                      <a:pt x="1059" y="7"/>
                    </a:lnTo>
                    <a:lnTo>
                      <a:pt x="1038" y="4"/>
                    </a:lnTo>
                    <a:lnTo>
                      <a:pt x="1014" y="2"/>
                    </a:lnTo>
                    <a:lnTo>
                      <a:pt x="991" y="0"/>
                    </a:lnTo>
                    <a:lnTo>
                      <a:pt x="967" y="0"/>
                    </a:lnTo>
                    <a:lnTo>
                      <a:pt x="944" y="0"/>
                    </a:lnTo>
                    <a:lnTo>
                      <a:pt x="922" y="0"/>
                    </a:lnTo>
                    <a:lnTo>
                      <a:pt x="901" y="2"/>
                    </a:lnTo>
                    <a:lnTo>
                      <a:pt x="892" y="2"/>
                    </a:lnTo>
                    <a:lnTo>
                      <a:pt x="884" y="4"/>
                    </a:lnTo>
                    <a:lnTo>
                      <a:pt x="867" y="9"/>
                    </a:lnTo>
                    <a:lnTo>
                      <a:pt x="852" y="14"/>
                    </a:lnTo>
                    <a:lnTo>
                      <a:pt x="839" y="16"/>
                    </a:lnTo>
                    <a:lnTo>
                      <a:pt x="826" y="21"/>
                    </a:lnTo>
                    <a:lnTo>
                      <a:pt x="816" y="23"/>
                    </a:lnTo>
                    <a:lnTo>
                      <a:pt x="805" y="25"/>
                    </a:lnTo>
                    <a:lnTo>
                      <a:pt x="796" y="30"/>
                    </a:lnTo>
                    <a:lnTo>
                      <a:pt x="786" y="35"/>
                    </a:lnTo>
                    <a:lnTo>
                      <a:pt x="771" y="42"/>
                    </a:lnTo>
                    <a:lnTo>
                      <a:pt x="754" y="51"/>
                    </a:lnTo>
                    <a:lnTo>
                      <a:pt x="745" y="56"/>
                    </a:lnTo>
                    <a:lnTo>
                      <a:pt x="737" y="63"/>
                    </a:lnTo>
                    <a:lnTo>
                      <a:pt x="728" y="70"/>
                    </a:lnTo>
                    <a:lnTo>
                      <a:pt x="720" y="77"/>
                    </a:lnTo>
                    <a:lnTo>
                      <a:pt x="709" y="86"/>
                    </a:lnTo>
                    <a:lnTo>
                      <a:pt x="700" y="95"/>
                    </a:lnTo>
                    <a:lnTo>
                      <a:pt x="692" y="109"/>
                    </a:lnTo>
                    <a:lnTo>
                      <a:pt x="683" y="121"/>
                    </a:lnTo>
                    <a:lnTo>
                      <a:pt x="675" y="137"/>
                    </a:lnTo>
                    <a:lnTo>
                      <a:pt x="668" y="153"/>
                    </a:lnTo>
                    <a:lnTo>
                      <a:pt x="660" y="170"/>
                    </a:lnTo>
                    <a:lnTo>
                      <a:pt x="653" y="188"/>
                    </a:lnTo>
                    <a:lnTo>
                      <a:pt x="645" y="207"/>
                    </a:lnTo>
                    <a:lnTo>
                      <a:pt x="638" y="226"/>
                    </a:lnTo>
                    <a:lnTo>
                      <a:pt x="630" y="247"/>
                    </a:lnTo>
                    <a:lnTo>
                      <a:pt x="621" y="268"/>
                    </a:lnTo>
                    <a:lnTo>
                      <a:pt x="606" y="312"/>
                    </a:lnTo>
                    <a:lnTo>
                      <a:pt x="589" y="356"/>
                    </a:lnTo>
                    <a:lnTo>
                      <a:pt x="581" y="379"/>
                    </a:lnTo>
                    <a:lnTo>
                      <a:pt x="570" y="403"/>
                    </a:lnTo>
                    <a:lnTo>
                      <a:pt x="562" y="426"/>
                    </a:lnTo>
                    <a:lnTo>
                      <a:pt x="551" y="449"/>
                    </a:lnTo>
                    <a:lnTo>
                      <a:pt x="538" y="472"/>
                    </a:lnTo>
                    <a:lnTo>
                      <a:pt x="528" y="496"/>
                    </a:lnTo>
                    <a:lnTo>
                      <a:pt x="513" y="519"/>
                    </a:lnTo>
                    <a:lnTo>
                      <a:pt x="500" y="540"/>
                    </a:lnTo>
                    <a:lnTo>
                      <a:pt x="485" y="563"/>
                    </a:lnTo>
                    <a:lnTo>
                      <a:pt x="468" y="584"/>
                    </a:lnTo>
                    <a:lnTo>
                      <a:pt x="451" y="603"/>
                    </a:lnTo>
                    <a:lnTo>
                      <a:pt x="434" y="621"/>
                    </a:lnTo>
                    <a:lnTo>
                      <a:pt x="414" y="638"/>
                    </a:lnTo>
                    <a:lnTo>
                      <a:pt x="393" y="654"/>
                    </a:lnTo>
                    <a:lnTo>
                      <a:pt x="372" y="668"/>
                    </a:lnTo>
                    <a:lnTo>
                      <a:pt x="348" y="680"/>
                    </a:lnTo>
                    <a:lnTo>
                      <a:pt x="335" y="684"/>
                    </a:lnTo>
                    <a:lnTo>
                      <a:pt x="321" y="689"/>
                    </a:lnTo>
                    <a:lnTo>
                      <a:pt x="308" y="696"/>
                    </a:lnTo>
                    <a:lnTo>
                      <a:pt x="291" y="701"/>
                    </a:lnTo>
                    <a:lnTo>
                      <a:pt x="276" y="705"/>
                    </a:lnTo>
                    <a:lnTo>
                      <a:pt x="259" y="710"/>
                    </a:lnTo>
                    <a:lnTo>
                      <a:pt x="224" y="719"/>
                    </a:lnTo>
                    <a:lnTo>
                      <a:pt x="190" y="729"/>
                    </a:lnTo>
                    <a:lnTo>
                      <a:pt x="156" y="738"/>
                    </a:lnTo>
                    <a:lnTo>
                      <a:pt x="139" y="743"/>
                    </a:lnTo>
                    <a:lnTo>
                      <a:pt x="122" y="747"/>
                    </a:lnTo>
                    <a:lnTo>
                      <a:pt x="107" y="750"/>
                    </a:lnTo>
                    <a:lnTo>
                      <a:pt x="92" y="754"/>
                    </a:lnTo>
                    <a:lnTo>
                      <a:pt x="77" y="757"/>
                    </a:lnTo>
                    <a:lnTo>
                      <a:pt x="64" y="761"/>
                    </a:lnTo>
                    <a:lnTo>
                      <a:pt x="52" y="763"/>
                    </a:lnTo>
                    <a:lnTo>
                      <a:pt x="39" y="768"/>
                    </a:lnTo>
                    <a:lnTo>
                      <a:pt x="30" y="770"/>
                    </a:lnTo>
                    <a:lnTo>
                      <a:pt x="22" y="773"/>
                    </a:lnTo>
                    <a:lnTo>
                      <a:pt x="13" y="777"/>
                    </a:lnTo>
                    <a:lnTo>
                      <a:pt x="7" y="780"/>
                    </a:lnTo>
                    <a:lnTo>
                      <a:pt x="5" y="782"/>
                    </a:lnTo>
                    <a:lnTo>
                      <a:pt x="3" y="784"/>
                    </a:lnTo>
                    <a:lnTo>
                      <a:pt x="0" y="787"/>
                    </a:lnTo>
                    <a:lnTo>
                      <a:pt x="3" y="787"/>
                    </a:lnTo>
                    <a:lnTo>
                      <a:pt x="3" y="789"/>
                    </a:lnTo>
                    <a:lnTo>
                      <a:pt x="5" y="789"/>
                    </a:lnTo>
                    <a:lnTo>
                      <a:pt x="7" y="791"/>
                    </a:lnTo>
                    <a:lnTo>
                      <a:pt x="11" y="791"/>
                    </a:lnTo>
                    <a:lnTo>
                      <a:pt x="13" y="794"/>
                    </a:lnTo>
                    <a:lnTo>
                      <a:pt x="17" y="794"/>
                    </a:lnTo>
                    <a:lnTo>
                      <a:pt x="22" y="794"/>
                    </a:lnTo>
                    <a:lnTo>
                      <a:pt x="28" y="796"/>
                    </a:lnTo>
                    <a:lnTo>
                      <a:pt x="35" y="796"/>
                    </a:lnTo>
                    <a:lnTo>
                      <a:pt x="41" y="796"/>
                    </a:lnTo>
                    <a:lnTo>
                      <a:pt x="49" y="798"/>
                    </a:lnTo>
                    <a:lnTo>
                      <a:pt x="58" y="798"/>
                    </a:lnTo>
                    <a:lnTo>
                      <a:pt x="67" y="798"/>
                    </a:lnTo>
                    <a:lnTo>
                      <a:pt x="77" y="798"/>
                    </a:lnTo>
                    <a:lnTo>
                      <a:pt x="88" y="801"/>
                    </a:lnTo>
                    <a:lnTo>
                      <a:pt x="101" y="801"/>
                    </a:lnTo>
                    <a:lnTo>
                      <a:pt x="113" y="801"/>
                    </a:lnTo>
                    <a:lnTo>
                      <a:pt x="126" y="801"/>
                    </a:lnTo>
                    <a:lnTo>
                      <a:pt x="141" y="801"/>
                    </a:lnTo>
                    <a:lnTo>
                      <a:pt x="156" y="803"/>
                    </a:lnTo>
                    <a:lnTo>
                      <a:pt x="171" y="803"/>
                    </a:lnTo>
                    <a:lnTo>
                      <a:pt x="188" y="803"/>
                    </a:lnTo>
                    <a:lnTo>
                      <a:pt x="203" y="803"/>
                    </a:lnTo>
                    <a:lnTo>
                      <a:pt x="222" y="803"/>
                    </a:lnTo>
                    <a:lnTo>
                      <a:pt x="239" y="803"/>
                    </a:lnTo>
                    <a:lnTo>
                      <a:pt x="276" y="803"/>
                    </a:lnTo>
                    <a:lnTo>
                      <a:pt x="316" y="803"/>
                    </a:lnTo>
                    <a:lnTo>
                      <a:pt x="357" y="803"/>
                    </a:lnTo>
                    <a:lnTo>
                      <a:pt x="397" y="803"/>
                    </a:lnTo>
                    <a:lnTo>
                      <a:pt x="442" y="803"/>
                    </a:lnTo>
                    <a:lnTo>
                      <a:pt x="485" y="803"/>
                    </a:lnTo>
                    <a:lnTo>
                      <a:pt x="530" y="803"/>
                    </a:lnTo>
                    <a:lnTo>
                      <a:pt x="574" y="803"/>
                    </a:lnTo>
                    <a:lnTo>
                      <a:pt x="666" y="801"/>
                    </a:lnTo>
                    <a:lnTo>
                      <a:pt x="711" y="801"/>
                    </a:lnTo>
                    <a:lnTo>
                      <a:pt x="754" y="801"/>
                    </a:lnTo>
                    <a:lnTo>
                      <a:pt x="799" y="798"/>
                    </a:lnTo>
                    <a:lnTo>
                      <a:pt x="841" y="798"/>
                    </a:lnTo>
                    <a:lnTo>
                      <a:pt x="882" y="798"/>
                    </a:lnTo>
                    <a:lnTo>
                      <a:pt x="922" y="798"/>
                    </a:lnTo>
                    <a:lnTo>
                      <a:pt x="961" y="796"/>
                    </a:lnTo>
                    <a:lnTo>
                      <a:pt x="978" y="796"/>
                    </a:lnTo>
                    <a:lnTo>
                      <a:pt x="997" y="796"/>
                    </a:lnTo>
                    <a:lnTo>
                      <a:pt x="1014" y="796"/>
                    </a:lnTo>
                    <a:lnTo>
                      <a:pt x="1031" y="796"/>
                    </a:lnTo>
                    <a:lnTo>
                      <a:pt x="1046" y="796"/>
                    </a:lnTo>
                    <a:lnTo>
                      <a:pt x="1063" y="796"/>
                    </a:lnTo>
                    <a:lnTo>
                      <a:pt x="1078" y="794"/>
                    </a:lnTo>
                    <a:lnTo>
                      <a:pt x="1091" y="794"/>
                    </a:lnTo>
                    <a:lnTo>
                      <a:pt x="1106" y="794"/>
                    </a:lnTo>
                    <a:lnTo>
                      <a:pt x="1119" y="794"/>
                    </a:lnTo>
                    <a:lnTo>
                      <a:pt x="1129" y="794"/>
                    </a:lnTo>
                    <a:lnTo>
                      <a:pt x="1142" y="794"/>
                    </a:lnTo>
                    <a:lnTo>
                      <a:pt x="1151" y="794"/>
                    </a:lnTo>
                    <a:lnTo>
                      <a:pt x="1161" y="794"/>
                    </a:lnTo>
                    <a:lnTo>
                      <a:pt x="1168" y="787"/>
                    </a:lnTo>
                    <a:lnTo>
                      <a:pt x="1168" y="787"/>
                    </a:lnTo>
                  </a:path>
                </a:pathLst>
              </a:custGeom>
              <a:noFill/>
              <a:ln w="4">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 name="Line 54"/>
              <p:cNvSpPr>
                <a:spLocks noChangeShapeType="1"/>
              </p:cNvSpPr>
              <p:nvPr/>
            </p:nvSpPr>
            <p:spPr bwMode="auto">
              <a:xfrm>
                <a:off x="1750" y="2094"/>
                <a:ext cx="2384" cy="1"/>
              </a:xfrm>
              <a:prstGeom prst="line">
                <a:avLst/>
              </a:pr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 name="Line 55"/>
              <p:cNvSpPr>
                <a:spLocks noChangeShapeType="1"/>
              </p:cNvSpPr>
              <p:nvPr/>
            </p:nvSpPr>
            <p:spPr bwMode="auto">
              <a:xfrm flipV="1">
                <a:off x="2849" y="1156"/>
                <a:ext cx="1" cy="936"/>
              </a:xfrm>
              <a:prstGeom prst="line">
                <a:avLst/>
              </a:pr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 name="Freeform 56"/>
              <p:cNvSpPr>
                <a:spLocks/>
              </p:cNvSpPr>
              <p:nvPr/>
            </p:nvSpPr>
            <p:spPr bwMode="auto">
              <a:xfrm>
                <a:off x="1857" y="1289"/>
                <a:ext cx="992" cy="803"/>
              </a:xfrm>
              <a:custGeom>
                <a:avLst/>
                <a:gdLst/>
                <a:ahLst/>
                <a:cxnLst>
                  <a:cxn ang="0">
                    <a:pos x="9" y="801"/>
                  </a:cxn>
                  <a:cxn ang="0">
                    <a:pos x="26" y="794"/>
                  </a:cxn>
                  <a:cxn ang="0">
                    <a:pos x="49" y="787"/>
                  </a:cxn>
                  <a:cxn ang="0">
                    <a:pos x="75" y="780"/>
                  </a:cxn>
                  <a:cxn ang="0">
                    <a:pos x="103" y="773"/>
                  </a:cxn>
                  <a:cxn ang="0">
                    <a:pos x="150" y="761"/>
                  </a:cxn>
                  <a:cxn ang="0">
                    <a:pos x="216" y="743"/>
                  </a:cxn>
                  <a:cxn ang="0">
                    <a:pos x="284" y="719"/>
                  </a:cxn>
                  <a:cxn ang="0">
                    <a:pos x="350" y="691"/>
                  </a:cxn>
                  <a:cxn ang="0">
                    <a:pos x="397" y="666"/>
                  </a:cxn>
                  <a:cxn ang="0">
                    <a:pos x="425" y="647"/>
                  </a:cxn>
                  <a:cxn ang="0">
                    <a:pos x="450" y="626"/>
                  </a:cxn>
                  <a:cxn ang="0">
                    <a:pos x="474" y="603"/>
                  </a:cxn>
                  <a:cxn ang="0">
                    <a:pos x="493" y="577"/>
                  </a:cxn>
                  <a:cxn ang="0">
                    <a:pos x="512" y="547"/>
                  </a:cxn>
                  <a:cxn ang="0">
                    <a:pos x="529" y="514"/>
                  </a:cxn>
                  <a:cxn ang="0">
                    <a:pos x="555" y="461"/>
                  </a:cxn>
                  <a:cxn ang="0">
                    <a:pos x="583" y="384"/>
                  </a:cxn>
                  <a:cxn ang="0">
                    <a:pos x="610" y="307"/>
                  </a:cxn>
                  <a:cxn ang="0">
                    <a:pos x="636" y="233"/>
                  </a:cxn>
                  <a:cxn ang="0">
                    <a:pos x="649" y="198"/>
                  </a:cxn>
                  <a:cxn ang="0">
                    <a:pos x="662" y="165"/>
                  </a:cxn>
                  <a:cxn ang="0">
                    <a:pos x="677" y="135"/>
                  </a:cxn>
                  <a:cxn ang="0">
                    <a:pos x="692" y="109"/>
                  </a:cxn>
                  <a:cxn ang="0">
                    <a:pos x="709" y="88"/>
                  </a:cxn>
                  <a:cxn ang="0">
                    <a:pos x="726" y="70"/>
                  </a:cxn>
                  <a:cxn ang="0">
                    <a:pos x="743" y="56"/>
                  </a:cxn>
                  <a:cxn ang="0">
                    <a:pos x="762" y="44"/>
                  </a:cxn>
                  <a:cxn ang="0">
                    <a:pos x="781" y="35"/>
                  </a:cxn>
                  <a:cxn ang="0">
                    <a:pos x="820" y="21"/>
                  </a:cxn>
                  <a:cxn ang="0">
                    <a:pos x="860" y="14"/>
                  </a:cxn>
                  <a:cxn ang="0">
                    <a:pos x="899" y="9"/>
                  </a:cxn>
                  <a:cxn ang="0">
                    <a:pos x="935" y="7"/>
                  </a:cxn>
                  <a:cxn ang="0">
                    <a:pos x="967" y="4"/>
                  </a:cxn>
                  <a:cxn ang="0">
                    <a:pos x="992" y="0"/>
                  </a:cxn>
                </a:cxnLst>
                <a:rect l="0" t="0" r="r" b="b"/>
                <a:pathLst>
                  <a:path w="992" h="803">
                    <a:moveTo>
                      <a:pt x="0" y="803"/>
                    </a:moveTo>
                    <a:lnTo>
                      <a:pt x="9" y="801"/>
                    </a:lnTo>
                    <a:lnTo>
                      <a:pt x="17" y="796"/>
                    </a:lnTo>
                    <a:lnTo>
                      <a:pt x="26" y="794"/>
                    </a:lnTo>
                    <a:lnTo>
                      <a:pt x="36" y="791"/>
                    </a:lnTo>
                    <a:lnTo>
                      <a:pt x="49" y="787"/>
                    </a:lnTo>
                    <a:lnTo>
                      <a:pt x="62" y="784"/>
                    </a:lnTo>
                    <a:lnTo>
                      <a:pt x="75" y="780"/>
                    </a:lnTo>
                    <a:lnTo>
                      <a:pt x="88" y="777"/>
                    </a:lnTo>
                    <a:lnTo>
                      <a:pt x="103" y="773"/>
                    </a:lnTo>
                    <a:lnTo>
                      <a:pt x="117" y="770"/>
                    </a:lnTo>
                    <a:lnTo>
                      <a:pt x="150" y="761"/>
                    </a:lnTo>
                    <a:lnTo>
                      <a:pt x="182" y="752"/>
                    </a:lnTo>
                    <a:lnTo>
                      <a:pt x="216" y="743"/>
                    </a:lnTo>
                    <a:lnTo>
                      <a:pt x="250" y="731"/>
                    </a:lnTo>
                    <a:lnTo>
                      <a:pt x="284" y="719"/>
                    </a:lnTo>
                    <a:lnTo>
                      <a:pt x="318" y="705"/>
                    </a:lnTo>
                    <a:lnTo>
                      <a:pt x="350" y="691"/>
                    </a:lnTo>
                    <a:lnTo>
                      <a:pt x="382" y="675"/>
                    </a:lnTo>
                    <a:lnTo>
                      <a:pt x="397" y="666"/>
                    </a:lnTo>
                    <a:lnTo>
                      <a:pt x="412" y="656"/>
                    </a:lnTo>
                    <a:lnTo>
                      <a:pt x="425" y="647"/>
                    </a:lnTo>
                    <a:lnTo>
                      <a:pt x="438" y="638"/>
                    </a:lnTo>
                    <a:lnTo>
                      <a:pt x="450" y="626"/>
                    </a:lnTo>
                    <a:lnTo>
                      <a:pt x="463" y="617"/>
                    </a:lnTo>
                    <a:lnTo>
                      <a:pt x="474" y="603"/>
                    </a:lnTo>
                    <a:lnTo>
                      <a:pt x="485" y="591"/>
                    </a:lnTo>
                    <a:lnTo>
                      <a:pt x="493" y="577"/>
                    </a:lnTo>
                    <a:lnTo>
                      <a:pt x="504" y="563"/>
                    </a:lnTo>
                    <a:lnTo>
                      <a:pt x="512" y="547"/>
                    </a:lnTo>
                    <a:lnTo>
                      <a:pt x="521" y="531"/>
                    </a:lnTo>
                    <a:lnTo>
                      <a:pt x="529" y="514"/>
                    </a:lnTo>
                    <a:lnTo>
                      <a:pt x="538" y="498"/>
                    </a:lnTo>
                    <a:lnTo>
                      <a:pt x="555" y="461"/>
                    </a:lnTo>
                    <a:lnTo>
                      <a:pt x="570" y="424"/>
                    </a:lnTo>
                    <a:lnTo>
                      <a:pt x="583" y="384"/>
                    </a:lnTo>
                    <a:lnTo>
                      <a:pt x="598" y="344"/>
                    </a:lnTo>
                    <a:lnTo>
                      <a:pt x="610" y="307"/>
                    </a:lnTo>
                    <a:lnTo>
                      <a:pt x="623" y="268"/>
                    </a:lnTo>
                    <a:lnTo>
                      <a:pt x="636" y="233"/>
                    </a:lnTo>
                    <a:lnTo>
                      <a:pt x="642" y="214"/>
                    </a:lnTo>
                    <a:lnTo>
                      <a:pt x="649" y="198"/>
                    </a:lnTo>
                    <a:lnTo>
                      <a:pt x="655" y="181"/>
                    </a:lnTo>
                    <a:lnTo>
                      <a:pt x="662" y="165"/>
                    </a:lnTo>
                    <a:lnTo>
                      <a:pt x="670" y="149"/>
                    </a:lnTo>
                    <a:lnTo>
                      <a:pt x="677" y="135"/>
                    </a:lnTo>
                    <a:lnTo>
                      <a:pt x="685" y="121"/>
                    </a:lnTo>
                    <a:lnTo>
                      <a:pt x="692" y="109"/>
                    </a:lnTo>
                    <a:lnTo>
                      <a:pt x="700" y="98"/>
                    </a:lnTo>
                    <a:lnTo>
                      <a:pt x="709" y="88"/>
                    </a:lnTo>
                    <a:lnTo>
                      <a:pt x="715" y="79"/>
                    </a:lnTo>
                    <a:lnTo>
                      <a:pt x="726" y="70"/>
                    </a:lnTo>
                    <a:lnTo>
                      <a:pt x="734" y="63"/>
                    </a:lnTo>
                    <a:lnTo>
                      <a:pt x="743" y="56"/>
                    </a:lnTo>
                    <a:lnTo>
                      <a:pt x="751" y="49"/>
                    </a:lnTo>
                    <a:lnTo>
                      <a:pt x="762" y="44"/>
                    </a:lnTo>
                    <a:lnTo>
                      <a:pt x="771" y="39"/>
                    </a:lnTo>
                    <a:lnTo>
                      <a:pt x="781" y="35"/>
                    </a:lnTo>
                    <a:lnTo>
                      <a:pt x="800" y="25"/>
                    </a:lnTo>
                    <a:lnTo>
                      <a:pt x="820" y="21"/>
                    </a:lnTo>
                    <a:lnTo>
                      <a:pt x="841" y="16"/>
                    </a:lnTo>
                    <a:lnTo>
                      <a:pt x="860" y="14"/>
                    </a:lnTo>
                    <a:lnTo>
                      <a:pt x="879" y="11"/>
                    </a:lnTo>
                    <a:lnTo>
                      <a:pt x="899" y="9"/>
                    </a:lnTo>
                    <a:lnTo>
                      <a:pt x="918" y="9"/>
                    </a:lnTo>
                    <a:lnTo>
                      <a:pt x="935" y="7"/>
                    </a:lnTo>
                    <a:lnTo>
                      <a:pt x="952" y="7"/>
                    </a:lnTo>
                    <a:lnTo>
                      <a:pt x="967" y="4"/>
                    </a:lnTo>
                    <a:lnTo>
                      <a:pt x="980" y="4"/>
                    </a:lnTo>
                    <a:lnTo>
                      <a:pt x="992" y="0"/>
                    </a:lnTo>
                  </a:path>
                </a:pathLst>
              </a:cu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 name="Freeform 57"/>
              <p:cNvSpPr>
                <a:spLocks/>
              </p:cNvSpPr>
              <p:nvPr/>
            </p:nvSpPr>
            <p:spPr bwMode="auto">
              <a:xfrm>
                <a:off x="2849" y="1289"/>
                <a:ext cx="986" cy="803"/>
              </a:xfrm>
              <a:custGeom>
                <a:avLst/>
                <a:gdLst/>
                <a:ahLst/>
                <a:cxnLst>
                  <a:cxn ang="0">
                    <a:pos x="980" y="801"/>
                  </a:cxn>
                  <a:cxn ang="0">
                    <a:pos x="961" y="794"/>
                  </a:cxn>
                  <a:cxn ang="0">
                    <a:pos x="937" y="787"/>
                  </a:cxn>
                  <a:cxn ang="0">
                    <a:pos x="912" y="780"/>
                  </a:cxn>
                  <a:cxn ang="0">
                    <a:pos x="884" y="773"/>
                  </a:cxn>
                  <a:cxn ang="0">
                    <a:pos x="839" y="761"/>
                  </a:cxn>
                  <a:cxn ang="0">
                    <a:pos x="773" y="743"/>
                  </a:cxn>
                  <a:cxn ang="0">
                    <a:pos x="705" y="719"/>
                  </a:cxn>
                  <a:cxn ang="0">
                    <a:pos x="639" y="691"/>
                  </a:cxn>
                  <a:cxn ang="0">
                    <a:pos x="592" y="666"/>
                  </a:cxn>
                  <a:cxn ang="0">
                    <a:pos x="564" y="647"/>
                  </a:cxn>
                  <a:cxn ang="0">
                    <a:pos x="538" y="626"/>
                  </a:cxn>
                  <a:cxn ang="0">
                    <a:pos x="515" y="603"/>
                  </a:cxn>
                  <a:cxn ang="0">
                    <a:pos x="496" y="577"/>
                  </a:cxn>
                  <a:cxn ang="0">
                    <a:pos x="476" y="547"/>
                  </a:cxn>
                  <a:cxn ang="0">
                    <a:pos x="459" y="514"/>
                  </a:cxn>
                  <a:cxn ang="0">
                    <a:pos x="436" y="461"/>
                  </a:cxn>
                  <a:cxn ang="0">
                    <a:pos x="406" y="384"/>
                  </a:cxn>
                  <a:cxn ang="0">
                    <a:pos x="380" y="307"/>
                  </a:cxn>
                  <a:cxn ang="0">
                    <a:pos x="355" y="233"/>
                  </a:cxn>
                  <a:cxn ang="0">
                    <a:pos x="342" y="198"/>
                  </a:cxn>
                  <a:cxn ang="0">
                    <a:pos x="327" y="165"/>
                  </a:cxn>
                  <a:cxn ang="0">
                    <a:pos x="314" y="135"/>
                  </a:cxn>
                  <a:cxn ang="0">
                    <a:pos x="299" y="109"/>
                  </a:cxn>
                  <a:cxn ang="0">
                    <a:pos x="282" y="88"/>
                  </a:cxn>
                  <a:cxn ang="0">
                    <a:pos x="265" y="70"/>
                  </a:cxn>
                  <a:cxn ang="0">
                    <a:pos x="248" y="56"/>
                  </a:cxn>
                  <a:cxn ang="0">
                    <a:pos x="229" y="44"/>
                  </a:cxn>
                  <a:cxn ang="0">
                    <a:pos x="210" y="35"/>
                  </a:cxn>
                  <a:cxn ang="0">
                    <a:pos x="171" y="21"/>
                  </a:cxn>
                  <a:cxn ang="0">
                    <a:pos x="131" y="14"/>
                  </a:cxn>
                  <a:cxn ang="0">
                    <a:pos x="92" y="9"/>
                  </a:cxn>
                  <a:cxn ang="0">
                    <a:pos x="56" y="7"/>
                  </a:cxn>
                  <a:cxn ang="0">
                    <a:pos x="26" y="4"/>
                  </a:cxn>
                  <a:cxn ang="0">
                    <a:pos x="0" y="0"/>
                  </a:cxn>
                </a:cxnLst>
                <a:rect l="0" t="0" r="r" b="b"/>
                <a:pathLst>
                  <a:path w="986" h="803">
                    <a:moveTo>
                      <a:pt x="986" y="803"/>
                    </a:moveTo>
                    <a:lnTo>
                      <a:pt x="980" y="801"/>
                    </a:lnTo>
                    <a:lnTo>
                      <a:pt x="969" y="796"/>
                    </a:lnTo>
                    <a:lnTo>
                      <a:pt x="961" y="794"/>
                    </a:lnTo>
                    <a:lnTo>
                      <a:pt x="950" y="791"/>
                    </a:lnTo>
                    <a:lnTo>
                      <a:pt x="937" y="787"/>
                    </a:lnTo>
                    <a:lnTo>
                      <a:pt x="927" y="784"/>
                    </a:lnTo>
                    <a:lnTo>
                      <a:pt x="912" y="780"/>
                    </a:lnTo>
                    <a:lnTo>
                      <a:pt x="899" y="777"/>
                    </a:lnTo>
                    <a:lnTo>
                      <a:pt x="884" y="773"/>
                    </a:lnTo>
                    <a:lnTo>
                      <a:pt x="869" y="770"/>
                    </a:lnTo>
                    <a:lnTo>
                      <a:pt x="839" y="761"/>
                    </a:lnTo>
                    <a:lnTo>
                      <a:pt x="805" y="752"/>
                    </a:lnTo>
                    <a:lnTo>
                      <a:pt x="773" y="743"/>
                    </a:lnTo>
                    <a:lnTo>
                      <a:pt x="739" y="731"/>
                    </a:lnTo>
                    <a:lnTo>
                      <a:pt x="705" y="719"/>
                    </a:lnTo>
                    <a:lnTo>
                      <a:pt x="671" y="705"/>
                    </a:lnTo>
                    <a:lnTo>
                      <a:pt x="639" y="691"/>
                    </a:lnTo>
                    <a:lnTo>
                      <a:pt x="607" y="675"/>
                    </a:lnTo>
                    <a:lnTo>
                      <a:pt x="592" y="666"/>
                    </a:lnTo>
                    <a:lnTo>
                      <a:pt x="577" y="656"/>
                    </a:lnTo>
                    <a:lnTo>
                      <a:pt x="564" y="647"/>
                    </a:lnTo>
                    <a:lnTo>
                      <a:pt x="551" y="638"/>
                    </a:lnTo>
                    <a:lnTo>
                      <a:pt x="538" y="626"/>
                    </a:lnTo>
                    <a:lnTo>
                      <a:pt x="528" y="617"/>
                    </a:lnTo>
                    <a:lnTo>
                      <a:pt x="515" y="603"/>
                    </a:lnTo>
                    <a:lnTo>
                      <a:pt x="506" y="591"/>
                    </a:lnTo>
                    <a:lnTo>
                      <a:pt x="496" y="577"/>
                    </a:lnTo>
                    <a:lnTo>
                      <a:pt x="485" y="563"/>
                    </a:lnTo>
                    <a:lnTo>
                      <a:pt x="476" y="547"/>
                    </a:lnTo>
                    <a:lnTo>
                      <a:pt x="468" y="531"/>
                    </a:lnTo>
                    <a:lnTo>
                      <a:pt x="459" y="514"/>
                    </a:lnTo>
                    <a:lnTo>
                      <a:pt x="451" y="498"/>
                    </a:lnTo>
                    <a:lnTo>
                      <a:pt x="436" y="461"/>
                    </a:lnTo>
                    <a:lnTo>
                      <a:pt x="421" y="424"/>
                    </a:lnTo>
                    <a:lnTo>
                      <a:pt x="406" y="384"/>
                    </a:lnTo>
                    <a:lnTo>
                      <a:pt x="393" y="344"/>
                    </a:lnTo>
                    <a:lnTo>
                      <a:pt x="380" y="307"/>
                    </a:lnTo>
                    <a:lnTo>
                      <a:pt x="368" y="268"/>
                    </a:lnTo>
                    <a:lnTo>
                      <a:pt x="355" y="233"/>
                    </a:lnTo>
                    <a:lnTo>
                      <a:pt x="348" y="214"/>
                    </a:lnTo>
                    <a:lnTo>
                      <a:pt x="342" y="198"/>
                    </a:lnTo>
                    <a:lnTo>
                      <a:pt x="333" y="181"/>
                    </a:lnTo>
                    <a:lnTo>
                      <a:pt x="327" y="165"/>
                    </a:lnTo>
                    <a:lnTo>
                      <a:pt x="321" y="149"/>
                    </a:lnTo>
                    <a:lnTo>
                      <a:pt x="314" y="135"/>
                    </a:lnTo>
                    <a:lnTo>
                      <a:pt x="306" y="121"/>
                    </a:lnTo>
                    <a:lnTo>
                      <a:pt x="299" y="109"/>
                    </a:lnTo>
                    <a:lnTo>
                      <a:pt x="291" y="98"/>
                    </a:lnTo>
                    <a:lnTo>
                      <a:pt x="282" y="88"/>
                    </a:lnTo>
                    <a:lnTo>
                      <a:pt x="274" y="79"/>
                    </a:lnTo>
                    <a:lnTo>
                      <a:pt x="265" y="70"/>
                    </a:lnTo>
                    <a:lnTo>
                      <a:pt x="257" y="63"/>
                    </a:lnTo>
                    <a:lnTo>
                      <a:pt x="248" y="56"/>
                    </a:lnTo>
                    <a:lnTo>
                      <a:pt x="237" y="49"/>
                    </a:lnTo>
                    <a:lnTo>
                      <a:pt x="229" y="44"/>
                    </a:lnTo>
                    <a:lnTo>
                      <a:pt x="220" y="39"/>
                    </a:lnTo>
                    <a:lnTo>
                      <a:pt x="210" y="35"/>
                    </a:lnTo>
                    <a:lnTo>
                      <a:pt x="190" y="25"/>
                    </a:lnTo>
                    <a:lnTo>
                      <a:pt x="171" y="21"/>
                    </a:lnTo>
                    <a:lnTo>
                      <a:pt x="150" y="16"/>
                    </a:lnTo>
                    <a:lnTo>
                      <a:pt x="131" y="14"/>
                    </a:lnTo>
                    <a:lnTo>
                      <a:pt x="111" y="11"/>
                    </a:lnTo>
                    <a:lnTo>
                      <a:pt x="92" y="9"/>
                    </a:lnTo>
                    <a:lnTo>
                      <a:pt x="73" y="9"/>
                    </a:lnTo>
                    <a:lnTo>
                      <a:pt x="56" y="7"/>
                    </a:lnTo>
                    <a:lnTo>
                      <a:pt x="41" y="7"/>
                    </a:lnTo>
                    <a:lnTo>
                      <a:pt x="26" y="4"/>
                    </a:lnTo>
                    <a:lnTo>
                      <a:pt x="11" y="4"/>
                    </a:lnTo>
                    <a:lnTo>
                      <a:pt x="0" y="0"/>
                    </a:lnTo>
                  </a:path>
                </a:pathLst>
              </a:cu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 name="Line 58"/>
              <p:cNvSpPr>
                <a:spLocks noChangeShapeType="1"/>
              </p:cNvSpPr>
              <p:nvPr/>
            </p:nvSpPr>
            <p:spPr bwMode="auto">
              <a:xfrm flipV="1">
                <a:off x="1750" y="914"/>
                <a:ext cx="1" cy="1180"/>
              </a:xfrm>
              <a:prstGeom prst="line">
                <a:avLst/>
              </a:pr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 name="Freeform 59"/>
              <p:cNvSpPr>
                <a:spLocks noEditPoints="1"/>
              </p:cNvSpPr>
              <p:nvPr/>
            </p:nvSpPr>
            <p:spPr bwMode="auto">
              <a:xfrm>
                <a:off x="3024" y="1037"/>
                <a:ext cx="13" cy="261"/>
              </a:xfrm>
              <a:custGeom>
                <a:avLst/>
                <a:gdLst/>
                <a:ahLst/>
                <a:cxnLst>
                  <a:cxn ang="0">
                    <a:pos x="0" y="254"/>
                  </a:cxn>
                  <a:cxn ang="0">
                    <a:pos x="0" y="212"/>
                  </a:cxn>
                  <a:cxn ang="0">
                    <a:pos x="0" y="208"/>
                  </a:cxn>
                  <a:cxn ang="0">
                    <a:pos x="3" y="205"/>
                  </a:cxn>
                  <a:cxn ang="0">
                    <a:pos x="5" y="205"/>
                  </a:cxn>
                  <a:cxn ang="0">
                    <a:pos x="7" y="203"/>
                  </a:cxn>
                  <a:cxn ang="0">
                    <a:pos x="9" y="205"/>
                  </a:cxn>
                  <a:cxn ang="0">
                    <a:pos x="11" y="205"/>
                  </a:cxn>
                  <a:cxn ang="0">
                    <a:pos x="13" y="208"/>
                  </a:cxn>
                  <a:cxn ang="0">
                    <a:pos x="13" y="212"/>
                  </a:cxn>
                  <a:cxn ang="0">
                    <a:pos x="13" y="254"/>
                  </a:cxn>
                  <a:cxn ang="0">
                    <a:pos x="13" y="256"/>
                  </a:cxn>
                  <a:cxn ang="0">
                    <a:pos x="11" y="259"/>
                  </a:cxn>
                  <a:cxn ang="0">
                    <a:pos x="9" y="261"/>
                  </a:cxn>
                  <a:cxn ang="0">
                    <a:pos x="7" y="261"/>
                  </a:cxn>
                  <a:cxn ang="0">
                    <a:pos x="5" y="261"/>
                  </a:cxn>
                  <a:cxn ang="0">
                    <a:pos x="3" y="259"/>
                  </a:cxn>
                  <a:cxn ang="0">
                    <a:pos x="0" y="256"/>
                  </a:cxn>
                  <a:cxn ang="0">
                    <a:pos x="0" y="254"/>
                  </a:cxn>
                  <a:cxn ang="0">
                    <a:pos x="0" y="254"/>
                  </a:cxn>
                  <a:cxn ang="0">
                    <a:pos x="0" y="154"/>
                  </a:cxn>
                  <a:cxn ang="0">
                    <a:pos x="0" y="110"/>
                  </a:cxn>
                  <a:cxn ang="0">
                    <a:pos x="0" y="107"/>
                  </a:cxn>
                  <a:cxn ang="0">
                    <a:pos x="3" y="105"/>
                  </a:cxn>
                  <a:cxn ang="0">
                    <a:pos x="5" y="103"/>
                  </a:cxn>
                  <a:cxn ang="0">
                    <a:pos x="7" y="103"/>
                  </a:cxn>
                  <a:cxn ang="0">
                    <a:pos x="9" y="103"/>
                  </a:cxn>
                  <a:cxn ang="0">
                    <a:pos x="11" y="105"/>
                  </a:cxn>
                  <a:cxn ang="0">
                    <a:pos x="13" y="107"/>
                  </a:cxn>
                  <a:cxn ang="0">
                    <a:pos x="13" y="110"/>
                  </a:cxn>
                  <a:cxn ang="0">
                    <a:pos x="13" y="154"/>
                  </a:cxn>
                  <a:cxn ang="0">
                    <a:pos x="13" y="156"/>
                  </a:cxn>
                  <a:cxn ang="0">
                    <a:pos x="11" y="159"/>
                  </a:cxn>
                  <a:cxn ang="0">
                    <a:pos x="9" y="159"/>
                  </a:cxn>
                  <a:cxn ang="0">
                    <a:pos x="7" y="161"/>
                  </a:cxn>
                  <a:cxn ang="0">
                    <a:pos x="5" y="159"/>
                  </a:cxn>
                  <a:cxn ang="0">
                    <a:pos x="3" y="159"/>
                  </a:cxn>
                  <a:cxn ang="0">
                    <a:pos x="0" y="156"/>
                  </a:cxn>
                  <a:cxn ang="0">
                    <a:pos x="0" y="154"/>
                  </a:cxn>
                  <a:cxn ang="0">
                    <a:pos x="0" y="154"/>
                  </a:cxn>
                  <a:cxn ang="0">
                    <a:pos x="0" y="52"/>
                  </a:cxn>
                  <a:cxn ang="0">
                    <a:pos x="0" y="7"/>
                  </a:cxn>
                  <a:cxn ang="0">
                    <a:pos x="0" y="5"/>
                  </a:cxn>
                  <a:cxn ang="0">
                    <a:pos x="3" y="3"/>
                  </a:cxn>
                  <a:cxn ang="0">
                    <a:pos x="5" y="0"/>
                  </a:cxn>
                  <a:cxn ang="0">
                    <a:pos x="7" y="0"/>
                  </a:cxn>
                  <a:cxn ang="0">
                    <a:pos x="9" y="0"/>
                  </a:cxn>
                  <a:cxn ang="0">
                    <a:pos x="11" y="3"/>
                  </a:cxn>
                  <a:cxn ang="0">
                    <a:pos x="13" y="5"/>
                  </a:cxn>
                  <a:cxn ang="0">
                    <a:pos x="13" y="7"/>
                  </a:cxn>
                  <a:cxn ang="0">
                    <a:pos x="13" y="52"/>
                  </a:cxn>
                  <a:cxn ang="0">
                    <a:pos x="13" y="54"/>
                  </a:cxn>
                  <a:cxn ang="0">
                    <a:pos x="11" y="56"/>
                  </a:cxn>
                  <a:cxn ang="0">
                    <a:pos x="9" y="59"/>
                  </a:cxn>
                  <a:cxn ang="0">
                    <a:pos x="7" y="59"/>
                  </a:cxn>
                  <a:cxn ang="0">
                    <a:pos x="5" y="59"/>
                  </a:cxn>
                  <a:cxn ang="0">
                    <a:pos x="3" y="56"/>
                  </a:cxn>
                  <a:cxn ang="0">
                    <a:pos x="0" y="54"/>
                  </a:cxn>
                  <a:cxn ang="0">
                    <a:pos x="0" y="52"/>
                  </a:cxn>
                  <a:cxn ang="0">
                    <a:pos x="0" y="52"/>
                  </a:cxn>
                </a:cxnLst>
                <a:rect l="0" t="0" r="r" b="b"/>
                <a:pathLst>
                  <a:path w="13" h="261">
                    <a:moveTo>
                      <a:pt x="0" y="254"/>
                    </a:moveTo>
                    <a:lnTo>
                      <a:pt x="0" y="212"/>
                    </a:lnTo>
                    <a:lnTo>
                      <a:pt x="0" y="208"/>
                    </a:lnTo>
                    <a:lnTo>
                      <a:pt x="3" y="205"/>
                    </a:lnTo>
                    <a:lnTo>
                      <a:pt x="5" y="205"/>
                    </a:lnTo>
                    <a:lnTo>
                      <a:pt x="7" y="203"/>
                    </a:lnTo>
                    <a:lnTo>
                      <a:pt x="9" y="205"/>
                    </a:lnTo>
                    <a:lnTo>
                      <a:pt x="11" y="205"/>
                    </a:lnTo>
                    <a:lnTo>
                      <a:pt x="13" y="208"/>
                    </a:lnTo>
                    <a:lnTo>
                      <a:pt x="13" y="212"/>
                    </a:lnTo>
                    <a:lnTo>
                      <a:pt x="13" y="254"/>
                    </a:lnTo>
                    <a:lnTo>
                      <a:pt x="13" y="256"/>
                    </a:lnTo>
                    <a:lnTo>
                      <a:pt x="11" y="259"/>
                    </a:lnTo>
                    <a:lnTo>
                      <a:pt x="9" y="261"/>
                    </a:lnTo>
                    <a:lnTo>
                      <a:pt x="7" y="261"/>
                    </a:lnTo>
                    <a:lnTo>
                      <a:pt x="5" y="261"/>
                    </a:lnTo>
                    <a:lnTo>
                      <a:pt x="3" y="259"/>
                    </a:lnTo>
                    <a:lnTo>
                      <a:pt x="0" y="256"/>
                    </a:lnTo>
                    <a:lnTo>
                      <a:pt x="0" y="254"/>
                    </a:lnTo>
                    <a:lnTo>
                      <a:pt x="0" y="254"/>
                    </a:lnTo>
                    <a:close/>
                    <a:moveTo>
                      <a:pt x="0" y="154"/>
                    </a:moveTo>
                    <a:lnTo>
                      <a:pt x="0" y="110"/>
                    </a:lnTo>
                    <a:lnTo>
                      <a:pt x="0" y="107"/>
                    </a:lnTo>
                    <a:lnTo>
                      <a:pt x="3" y="105"/>
                    </a:lnTo>
                    <a:lnTo>
                      <a:pt x="5" y="103"/>
                    </a:lnTo>
                    <a:lnTo>
                      <a:pt x="7" y="103"/>
                    </a:lnTo>
                    <a:lnTo>
                      <a:pt x="9" y="103"/>
                    </a:lnTo>
                    <a:lnTo>
                      <a:pt x="11" y="105"/>
                    </a:lnTo>
                    <a:lnTo>
                      <a:pt x="13" y="107"/>
                    </a:lnTo>
                    <a:lnTo>
                      <a:pt x="13" y="110"/>
                    </a:lnTo>
                    <a:lnTo>
                      <a:pt x="13" y="154"/>
                    </a:lnTo>
                    <a:lnTo>
                      <a:pt x="13" y="156"/>
                    </a:lnTo>
                    <a:lnTo>
                      <a:pt x="11" y="159"/>
                    </a:lnTo>
                    <a:lnTo>
                      <a:pt x="9" y="159"/>
                    </a:lnTo>
                    <a:lnTo>
                      <a:pt x="7" y="161"/>
                    </a:lnTo>
                    <a:lnTo>
                      <a:pt x="5" y="159"/>
                    </a:lnTo>
                    <a:lnTo>
                      <a:pt x="3" y="159"/>
                    </a:lnTo>
                    <a:lnTo>
                      <a:pt x="0" y="156"/>
                    </a:lnTo>
                    <a:lnTo>
                      <a:pt x="0" y="154"/>
                    </a:lnTo>
                    <a:lnTo>
                      <a:pt x="0" y="154"/>
                    </a:lnTo>
                    <a:close/>
                    <a:moveTo>
                      <a:pt x="0" y="52"/>
                    </a:moveTo>
                    <a:lnTo>
                      <a:pt x="0" y="7"/>
                    </a:lnTo>
                    <a:lnTo>
                      <a:pt x="0" y="5"/>
                    </a:lnTo>
                    <a:lnTo>
                      <a:pt x="3" y="3"/>
                    </a:lnTo>
                    <a:lnTo>
                      <a:pt x="5" y="0"/>
                    </a:lnTo>
                    <a:lnTo>
                      <a:pt x="7" y="0"/>
                    </a:lnTo>
                    <a:lnTo>
                      <a:pt x="9" y="0"/>
                    </a:lnTo>
                    <a:lnTo>
                      <a:pt x="11" y="3"/>
                    </a:lnTo>
                    <a:lnTo>
                      <a:pt x="13" y="5"/>
                    </a:lnTo>
                    <a:lnTo>
                      <a:pt x="13" y="7"/>
                    </a:lnTo>
                    <a:lnTo>
                      <a:pt x="13" y="52"/>
                    </a:lnTo>
                    <a:lnTo>
                      <a:pt x="13" y="54"/>
                    </a:lnTo>
                    <a:lnTo>
                      <a:pt x="11" y="56"/>
                    </a:lnTo>
                    <a:lnTo>
                      <a:pt x="9" y="59"/>
                    </a:lnTo>
                    <a:lnTo>
                      <a:pt x="7" y="59"/>
                    </a:lnTo>
                    <a:lnTo>
                      <a:pt x="5" y="59"/>
                    </a:lnTo>
                    <a:lnTo>
                      <a:pt x="3" y="56"/>
                    </a:lnTo>
                    <a:lnTo>
                      <a:pt x="0" y="54"/>
                    </a:lnTo>
                    <a:lnTo>
                      <a:pt x="0" y="52"/>
                    </a:lnTo>
                    <a:lnTo>
                      <a:pt x="0" y="52"/>
                    </a:lnTo>
                    <a:close/>
                  </a:path>
                </a:pathLst>
              </a:custGeom>
              <a:solidFill>
                <a:srgbClr val="FF0000"/>
              </a:solidFill>
              <a:ln w="2">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 name="Freeform 60"/>
              <p:cNvSpPr>
                <a:spLocks noEditPoints="1"/>
              </p:cNvSpPr>
              <p:nvPr/>
            </p:nvSpPr>
            <p:spPr bwMode="auto">
              <a:xfrm>
                <a:off x="1742" y="1040"/>
                <a:ext cx="1289" cy="116"/>
              </a:xfrm>
              <a:custGeom>
                <a:avLst/>
                <a:gdLst/>
                <a:ahLst/>
                <a:cxnLst>
                  <a:cxn ang="0">
                    <a:pos x="8" y="49"/>
                  </a:cxn>
                  <a:cxn ang="0">
                    <a:pos x="1199" y="49"/>
                  </a:cxn>
                  <a:cxn ang="0">
                    <a:pos x="1204" y="49"/>
                  </a:cxn>
                  <a:cxn ang="0">
                    <a:pos x="1206" y="51"/>
                  </a:cxn>
                  <a:cxn ang="0">
                    <a:pos x="1208" y="53"/>
                  </a:cxn>
                  <a:cxn ang="0">
                    <a:pos x="1210" y="58"/>
                  </a:cxn>
                  <a:cxn ang="0">
                    <a:pos x="1208" y="63"/>
                  </a:cxn>
                  <a:cxn ang="0">
                    <a:pos x="1206" y="65"/>
                  </a:cxn>
                  <a:cxn ang="0">
                    <a:pos x="1204" y="67"/>
                  </a:cxn>
                  <a:cxn ang="0">
                    <a:pos x="1199" y="67"/>
                  </a:cxn>
                  <a:cxn ang="0">
                    <a:pos x="8" y="67"/>
                  </a:cxn>
                  <a:cxn ang="0">
                    <a:pos x="4" y="67"/>
                  </a:cxn>
                  <a:cxn ang="0">
                    <a:pos x="2" y="65"/>
                  </a:cxn>
                  <a:cxn ang="0">
                    <a:pos x="0" y="63"/>
                  </a:cxn>
                  <a:cxn ang="0">
                    <a:pos x="0" y="58"/>
                  </a:cxn>
                  <a:cxn ang="0">
                    <a:pos x="0" y="53"/>
                  </a:cxn>
                  <a:cxn ang="0">
                    <a:pos x="2" y="51"/>
                  </a:cxn>
                  <a:cxn ang="0">
                    <a:pos x="4" y="49"/>
                  </a:cxn>
                  <a:cxn ang="0">
                    <a:pos x="8" y="49"/>
                  </a:cxn>
                  <a:cxn ang="0">
                    <a:pos x="8" y="49"/>
                  </a:cxn>
                  <a:cxn ang="0">
                    <a:pos x="1182" y="0"/>
                  </a:cxn>
                  <a:cxn ang="0">
                    <a:pos x="1289" y="58"/>
                  </a:cxn>
                  <a:cxn ang="0">
                    <a:pos x="1182" y="116"/>
                  </a:cxn>
                  <a:cxn ang="0">
                    <a:pos x="1182" y="0"/>
                  </a:cxn>
                </a:cxnLst>
                <a:rect l="0" t="0" r="r" b="b"/>
                <a:pathLst>
                  <a:path w="1289" h="116">
                    <a:moveTo>
                      <a:pt x="8" y="49"/>
                    </a:moveTo>
                    <a:lnTo>
                      <a:pt x="1199" y="49"/>
                    </a:lnTo>
                    <a:lnTo>
                      <a:pt x="1204" y="49"/>
                    </a:lnTo>
                    <a:lnTo>
                      <a:pt x="1206" y="51"/>
                    </a:lnTo>
                    <a:lnTo>
                      <a:pt x="1208" y="53"/>
                    </a:lnTo>
                    <a:lnTo>
                      <a:pt x="1210" y="58"/>
                    </a:lnTo>
                    <a:lnTo>
                      <a:pt x="1208" y="63"/>
                    </a:lnTo>
                    <a:lnTo>
                      <a:pt x="1206" y="65"/>
                    </a:lnTo>
                    <a:lnTo>
                      <a:pt x="1204" y="67"/>
                    </a:lnTo>
                    <a:lnTo>
                      <a:pt x="1199" y="67"/>
                    </a:lnTo>
                    <a:lnTo>
                      <a:pt x="8" y="67"/>
                    </a:lnTo>
                    <a:lnTo>
                      <a:pt x="4" y="67"/>
                    </a:lnTo>
                    <a:lnTo>
                      <a:pt x="2" y="65"/>
                    </a:lnTo>
                    <a:lnTo>
                      <a:pt x="0" y="63"/>
                    </a:lnTo>
                    <a:lnTo>
                      <a:pt x="0" y="58"/>
                    </a:lnTo>
                    <a:lnTo>
                      <a:pt x="0" y="53"/>
                    </a:lnTo>
                    <a:lnTo>
                      <a:pt x="2" y="51"/>
                    </a:lnTo>
                    <a:lnTo>
                      <a:pt x="4" y="49"/>
                    </a:lnTo>
                    <a:lnTo>
                      <a:pt x="8" y="49"/>
                    </a:lnTo>
                    <a:lnTo>
                      <a:pt x="8" y="49"/>
                    </a:lnTo>
                    <a:close/>
                    <a:moveTo>
                      <a:pt x="1182" y="0"/>
                    </a:moveTo>
                    <a:lnTo>
                      <a:pt x="1289" y="58"/>
                    </a:lnTo>
                    <a:lnTo>
                      <a:pt x="1182" y="116"/>
                    </a:lnTo>
                    <a:lnTo>
                      <a:pt x="1182" y="0"/>
                    </a:lnTo>
                    <a:close/>
                  </a:path>
                </a:pathLst>
              </a:custGeom>
              <a:solidFill>
                <a:srgbClr val="FF0000"/>
              </a:solidFill>
              <a:ln w="2">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 name="Freeform 61"/>
              <p:cNvSpPr>
                <a:spLocks/>
              </p:cNvSpPr>
              <p:nvPr/>
            </p:nvSpPr>
            <p:spPr bwMode="auto">
              <a:xfrm>
                <a:off x="2506" y="1452"/>
                <a:ext cx="339" cy="107"/>
              </a:xfrm>
              <a:custGeom>
                <a:avLst/>
                <a:gdLst/>
                <a:ahLst/>
                <a:cxnLst>
                  <a:cxn ang="0">
                    <a:pos x="0" y="53"/>
                  </a:cxn>
                  <a:cxn ang="0">
                    <a:pos x="68" y="107"/>
                  </a:cxn>
                  <a:cxn ang="0">
                    <a:pos x="68" y="79"/>
                  </a:cxn>
                  <a:cxn ang="0">
                    <a:pos x="271" y="79"/>
                  </a:cxn>
                  <a:cxn ang="0">
                    <a:pos x="271" y="107"/>
                  </a:cxn>
                  <a:cxn ang="0">
                    <a:pos x="339" y="53"/>
                  </a:cxn>
                  <a:cxn ang="0">
                    <a:pos x="271" y="0"/>
                  </a:cxn>
                  <a:cxn ang="0">
                    <a:pos x="271" y="28"/>
                  </a:cxn>
                  <a:cxn ang="0">
                    <a:pos x="68" y="28"/>
                  </a:cxn>
                  <a:cxn ang="0">
                    <a:pos x="68" y="0"/>
                  </a:cxn>
                  <a:cxn ang="0">
                    <a:pos x="0" y="53"/>
                  </a:cxn>
                </a:cxnLst>
                <a:rect l="0" t="0" r="r" b="b"/>
                <a:pathLst>
                  <a:path w="339" h="107">
                    <a:moveTo>
                      <a:pt x="0" y="53"/>
                    </a:moveTo>
                    <a:lnTo>
                      <a:pt x="68" y="107"/>
                    </a:lnTo>
                    <a:lnTo>
                      <a:pt x="68" y="79"/>
                    </a:lnTo>
                    <a:lnTo>
                      <a:pt x="271" y="79"/>
                    </a:lnTo>
                    <a:lnTo>
                      <a:pt x="271" y="107"/>
                    </a:lnTo>
                    <a:lnTo>
                      <a:pt x="339" y="53"/>
                    </a:lnTo>
                    <a:lnTo>
                      <a:pt x="271" y="0"/>
                    </a:lnTo>
                    <a:lnTo>
                      <a:pt x="271" y="28"/>
                    </a:lnTo>
                    <a:lnTo>
                      <a:pt x="68" y="28"/>
                    </a:lnTo>
                    <a:lnTo>
                      <a:pt x="68" y="0"/>
                    </a:lnTo>
                    <a:lnTo>
                      <a:pt x="0" y="5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 name="Freeform 62"/>
              <p:cNvSpPr>
                <a:spLocks/>
              </p:cNvSpPr>
              <p:nvPr/>
            </p:nvSpPr>
            <p:spPr bwMode="auto">
              <a:xfrm>
                <a:off x="2506" y="1452"/>
                <a:ext cx="339" cy="107"/>
              </a:xfrm>
              <a:custGeom>
                <a:avLst/>
                <a:gdLst/>
                <a:ahLst/>
                <a:cxnLst>
                  <a:cxn ang="0">
                    <a:pos x="0" y="53"/>
                  </a:cxn>
                  <a:cxn ang="0">
                    <a:pos x="68" y="107"/>
                  </a:cxn>
                  <a:cxn ang="0">
                    <a:pos x="68" y="79"/>
                  </a:cxn>
                  <a:cxn ang="0">
                    <a:pos x="271" y="79"/>
                  </a:cxn>
                  <a:cxn ang="0">
                    <a:pos x="271" y="107"/>
                  </a:cxn>
                  <a:cxn ang="0">
                    <a:pos x="339" y="53"/>
                  </a:cxn>
                  <a:cxn ang="0">
                    <a:pos x="271" y="0"/>
                  </a:cxn>
                  <a:cxn ang="0">
                    <a:pos x="271" y="28"/>
                  </a:cxn>
                  <a:cxn ang="0">
                    <a:pos x="68" y="28"/>
                  </a:cxn>
                  <a:cxn ang="0">
                    <a:pos x="68" y="0"/>
                  </a:cxn>
                  <a:cxn ang="0">
                    <a:pos x="0" y="53"/>
                  </a:cxn>
                </a:cxnLst>
                <a:rect l="0" t="0" r="r" b="b"/>
                <a:pathLst>
                  <a:path w="339" h="107">
                    <a:moveTo>
                      <a:pt x="0" y="53"/>
                    </a:moveTo>
                    <a:lnTo>
                      <a:pt x="68" y="107"/>
                    </a:lnTo>
                    <a:lnTo>
                      <a:pt x="68" y="79"/>
                    </a:lnTo>
                    <a:lnTo>
                      <a:pt x="271" y="79"/>
                    </a:lnTo>
                    <a:lnTo>
                      <a:pt x="271" y="107"/>
                    </a:lnTo>
                    <a:lnTo>
                      <a:pt x="339" y="53"/>
                    </a:lnTo>
                    <a:lnTo>
                      <a:pt x="271" y="0"/>
                    </a:lnTo>
                    <a:lnTo>
                      <a:pt x="271" y="28"/>
                    </a:lnTo>
                    <a:lnTo>
                      <a:pt x="68" y="28"/>
                    </a:lnTo>
                    <a:lnTo>
                      <a:pt x="68" y="0"/>
                    </a:lnTo>
                    <a:lnTo>
                      <a:pt x="0" y="53"/>
                    </a:lnTo>
                    <a:close/>
                  </a:path>
                </a:pathLst>
              </a:custGeom>
              <a:noFill/>
              <a:ln w="17">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3" name="Freeform 63"/>
              <p:cNvSpPr>
                <a:spLocks/>
              </p:cNvSpPr>
              <p:nvPr/>
            </p:nvSpPr>
            <p:spPr bwMode="auto">
              <a:xfrm>
                <a:off x="2856" y="1454"/>
                <a:ext cx="337" cy="107"/>
              </a:xfrm>
              <a:custGeom>
                <a:avLst/>
                <a:gdLst/>
                <a:ahLst/>
                <a:cxnLst>
                  <a:cxn ang="0">
                    <a:pos x="0" y="54"/>
                  </a:cxn>
                  <a:cxn ang="0">
                    <a:pos x="66" y="107"/>
                  </a:cxn>
                  <a:cxn ang="0">
                    <a:pos x="66" y="82"/>
                  </a:cxn>
                  <a:cxn ang="0">
                    <a:pos x="269" y="82"/>
                  </a:cxn>
                  <a:cxn ang="0">
                    <a:pos x="269" y="107"/>
                  </a:cxn>
                  <a:cxn ang="0">
                    <a:pos x="337" y="54"/>
                  </a:cxn>
                  <a:cxn ang="0">
                    <a:pos x="269" y="0"/>
                  </a:cxn>
                  <a:cxn ang="0">
                    <a:pos x="269" y="28"/>
                  </a:cxn>
                  <a:cxn ang="0">
                    <a:pos x="66" y="28"/>
                  </a:cxn>
                  <a:cxn ang="0">
                    <a:pos x="66" y="0"/>
                  </a:cxn>
                  <a:cxn ang="0">
                    <a:pos x="0" y="54"/>
                  </a:cxn>
                </a:cxnLst>
                <a:rect l="0" t="0" r="r" b="b"/>
                <a:pathLst>
                  <a:path w="337" h="107">
                    <a:moveTo>
                      <a:pt x="0" y="54"/>
                    </a:moveTo>
                    <a:lnTo>
                      <a:pt x="66" y="107"/>
                    </a:lnTo>
                    <a:lnTo>
                      <a:pt x="66" y="82"/>
                    </a:lnTo>
                    <a:lnTo>
                      <a:pt x="269" y="82"/>
                    </a:lnTo>
                    <a:lnTo>
                      <a:pt x="269" y="107"/>
                    </a:lnTo>
                    <a:lnTo>
                      <a:pt x="337" y="54"/>
                    </a:lnTo>
                    <a:lnTo>
                      <a:pt x="269" y="0"/>
                    </a:lnTo>
                    <a:lnTo>
                      <a:pt x="269" y="28"/>
                    </a:lnTo>
                    <a:lnTo>
                      <a:pt x="66" y="28"/>
                    </a:lnTo>
                    <a:lnTo>
                      <a:pt x="66" y="0"/>
                    </a:lnTo>
                    <a:lnTo>
                      <a:pt x="0" y="5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4" name="Freeform 64"/>
              <p:cNvSpPr>
                <a:spLocks/>
              </p:cNvSpPr>
              <p:nvPr/>
            </p:nvSpPr>
            <p:spPr bwMode="auto">
              <a:xfrm>
                <a:off x="2856" y="1454"/>
                <a:ext cx="337" cy="107"/>
              </a:xfrm>
              <a:custGeom>
                <a:avLst/>
                <a:gdLst/>
                <a:ahLst/>
                <a:cxnLst>
                  <a:cxn ang="0">
                    <a:pos x="0" y="54"/>
                  </a:cxn>
                  <a:cxn ang="0">
                    <a:pos x="66" y="107"/>
                  </a:cxn>
                  <a:cxn ang="0">
                    <a:pos x="66" y="82"/>
                  </a:cxn>
                  <a:cxn ang="0">
                    <a:pos x="269" y="82"/>
                  </a:cxn>
                  <a:cxn ang="0">
                    <a:pos x="269" y="107"/>
                  </a:cxn>
                  <a:cxn ang="0">
                    <a:pos x="337" y="54"/>
                  </a:cxn>
                  <a:cxn ang="0">
                    <a:pos x="269" y="0"/>
                  </a:cxn>
                  <a:cxn ang="0">
                    <a:pos x="269" y="28"/>
                  </a:cxn>
                  <a:cxn ang="0">
                    <a:pos x="66" y="28"/>
                  </a:cxn>
                  <a:cxn ang="0">
                    <a:pos x="66" y="0"/>
                  </a:cxn>
                  <a:cxn ang="0">
                    <a:pos x="0" y="54"/>
                  </a:cxn>
                </a:cxnLst>
                <a:rect l="0" t="0" r="r" b="b"/>
                <a:pathLst>
                  <a:path w="337" h="107">
                    <a:moveTo>
                      <a:pt x="0" y="54"/>
                    </a:moveTo>
                    <a:lnTo>
                      <a:pt x="66" y="107"/>
                    </a:lnTo>
                    <a:lnTo>
                      <a:pt x="66" y="82"/>
                    </a:lnTo>
                    <a:lnTo>
                      <a:pt x="269" y="82"/>
                    </a:lnTo>
                    <a:lnTo>
                      <a:pt x="269" y="107"/>
                    </a:lnTo>
                    <a:lnTo>
                      <a:pt x="337" y="54"/>
                    </a:lnTo>
                    <a:lnTo>
                      <a:pt x="269" y="0"/>
                    </a:lnTo>
                    <a:lnTo>
                      <a:pt x="269" y="28"/>
                    </a:lnTo>
                    <a:lnTo>
                      <a:pt x="66" y="28"/>
                    </a:lnTo>
                    <a:lnTo>
                      <a:pt x="66" y="0"/>
                    </a:lnTo>
                    <a:lnTo>
                      <a:pt x="0" y="54"/>
                    </a:lnTo>
                    <a:close/>
                  </a:path>
                </a:pathLst>
              </a:custGeom>
              <a:noFill/>
              <a:ln w="17">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5" name="Freeform 65"/>
              <p:cNvSpPr>
                <a:spLocks/>
              </p:cNvSpPr>
              <p:nvPr/>
            </p:nvSpPr>
            <p:spPr bwMode="auto">
              <a:xfrm>
                <a:off x="1861" y="1289"/>
                <a:ext cx="1168" cy="803"/>
              </a:xfrm>
              <a:custGeom>
                <a:avLst/>
                <a:gdLst/>
                <a:ahLst/>
                <a:cxnLst>
                  <a:cxn ang="0">
                    <a:pos x="1168" y="25"/>
                  </a:cxn>
                  <a:cxn ang="0">
                    <a:pos x="1159" y="25"/>
                  </a:cxn>
                  <a:cxn ang="0">
                    <a:pos x="1142" y="21"/>
                  </a:cxn>
                  <a:cxn ang="0">
                    <a:pos x="1121" y="18"/>
                  </a:cxn>
                  <a:cxn ang="0">
                    <a:pos x="1082" y="11"/>
                  </a:cxn>
                  <a:cxn ang="0">
                    <a:pos x="1014" y="2"/>
                  </a:cxn>
                  <a:cxn ang="0">
                    <a:pos x="944" y="0"/>
                  </a:cxn>
                  <a:cxn ang="0">
                    <a:pos x="892" y="2"/>
                  </a:cxn>
                  <a:cxn ang="0">
                    <a:pos x="852" y="14"/>
                  </a:cxn>
                  <a:cxn ang="0">
                    <a:pos x="816" y="23"/>
                  </a:cxn>
                  <a:cxn ang="0">
                    <a:pos x="786" y="35"/>
                  </a:cxn>
                  <a:cxn ang="0">
                    <a:pos x="745" y="56"/>
                  </a:cxn>
                  <a:cxn ang="0">
                    <a:pos x="720" y="77"/>
                  </a:cxn>
                  <a:cxn ang="0">
                    <a:pos x="692" y="109"/>
                  </a:cxn>
                  <a:cxn ang="0">
                    <a:pos x="668" y="153"/>
                  </a:cxn>
                  <a:cxn ang="0">
                    <a:pos x="645" y="207"/>
                  </a:cxn>
                  <a:cxn ang="0">
                    <a:pos x="621" y="268"/>
                  </a:cxn>
                  <a:cxn ang="0">
                    <a:pos x="581" y="379"/>
                  </a:cxn>
                  <a:cxn ang="0">
                    <a:pos x="551" y="449"/>
                  </a:cxn>
                  <a:cxn ang="0">
                    <a:pos x="513" y="519"/>
                  </a:cxn>
                  <a:cxn ang="0">
                    <a:pos x="468" y="584"/>
                  </a:cxn>
                  <a:cxn ang="0">
                    <a:pos x="414" y="638"/>
                  </a:cxn>
                  <a:cxn ang="0">
                    <a:pos x="348" y="680"/>
                  </a:cxn>
                  <a:cxn ang="0">
                    <a:pos x="308" y="696"/>
                  </a:cxn>
                  <a:cxn ang="0">
                    <a:pos x="259" y="710"/>
                  </a:cxn>
                  <a:cxn ang="0">
                    <a:pos x="156" y="738"/>
                  </a:cxn>
                  <a:cxn ang="0">
                    <a:pos x="107" y="750"/>
                  </a:cxn>
                  <a:cxn ang="0">
                    <a:pos x="64" y="761"/>
                  </a:cxn>
                  <a:cxn ang="0">
                    <a:pos x="30" y="770"/>
                  </a:cxn>
                  <a:cxn ang="0">
                    <a:pos x="7" y="780"/>
                  </a:cxn>
                  <a:cxn ang="0">
                    <a:pos x="0" y="787"/>
                  </a:cxn>
                  <a:cxn ang="0">
                    <a:pos x="5" y="789"/>
                  </a:cxn>
                  <a:cxn ang="0">
                    <a:pos x="13" y="794"/>
                  </a:cxn>
                  <a:cxn ang="0">
                    <a:pos x="28" y="796"/>
                  </a:cxn>
                  <a:cxn ang="0">
                    <a:pos x="49" y="798"/>
                  </a:cxn>
                  <a:cxn ang="0">
                    <a:pos x="77" y="798"/>
                  </a:cxn>
                  <a:cxn ang="0">
                    <a:pos x="113" y="801"/>
                  </a:cxn>
                  <a:cxn ang="0">
                    <a:pos x="156" y="803"/>
                  </a:cxn>
                  <a:cxn ang="0">
                    <a:pos x="203" y="803"/>
                  </a:cxn>
                  <a:cxn ang="0">
                    <a:pos x="276" y="803"/>
                  </a:cxn>
                  <a:cxn ang="0">
                    <a:pos x="397" y="803"/>
                  </a:cxn>
                  <a:cxn ang="0">
                    <a:pos x="530" y="803"/>
                  </a:cxn>
                  <a:cxn ang="0">
                    <a:pos x="711" y="801"/>
                  </a:cxn>
                  <a:cxn ang="0">
                    <a:pos x="841" y="798"/>
                  </a:cxn>
                  <a:cxn ang="0">
                    <a:pos x="961" y="796"/>
                  </a:cxn>
                  <a:cxn ang="0">
                    <a:pos x="1014" y="796"/>
                  </a:cxn>
                  <a:cxn ang="0">
                    <a:pos x="1063" y="796"/>
                  </a:cxn>
                  <a:cxn ang="0">
                    <a:pos x="1106" y="794"/>
                  </a:cxn>
                  <a:cxn ang="0">
                    <a:pos x="1142" y="794"/>
                  </a:cxn>
                  <a:cxn ang="0">
                    <a:pos x="1168" y="787"/>
                  </a:cxn>
                </a:cxnLst>
                <a:rect l="0" t="0" r="r" b="b"/>
                <a:pathLst>
                  <a:path w="1168" h="803">
                    <a:moveTo>
                      <a:pt x="1168" y="787"/>
                    </a:moveTo>
                    <a:lnTo>
                      <a:pt x="1168" y="28"/>
                    </a:lnTo>
                    <a:lnTo>
                      <a:pt x="1168" y="25"/>
                    </a:lnTo>
                    <a:lnTo>
                      <a:pt x="1166" y="25"/>
                    </a:lnTo>
                    <a:lnTo>
                      <a:pt x="1163" y="25"/>
                    </a:lnTo>
                    <a:lnTo>
                      <a:pt x="1159" y="25"/>
                    </a:lnTo>
                    <a:lnTo>
                      <a:pt x="1155" y="23"/>
                    </a:lnTo>
                    <a:lnTo>
                      <a:pt x="1149" y="23"/>
                    </a:lnTo>
                    <a:lnTo>
                      <a:pt x="1142" y="21"/>
                    </a:lnTo>
                    <a:lnTo>
                      <a:pt x="1136" y="21"/>
                    </a:lnTo>
                    <a:lnTo>
                      <a:pt x="1129" y="18"/>
                    </a:lnTo>
                    <a:lnTo>
                      <a:pt x="1121" y="18"/>
                    </a:lnTo>
                    <a:lnTo>
                      <a:pt x="1112" y="16"/>
                    </a:lnTo>
                    <a:lnTo>
                      <a:pt x="1102" y="14"/>
                    </a:lnTo>
                    <a:lnTo>
                      <a:pt x="1082" y="11"/>
                    </a:lnTo>
                    <a:lnTo>
                      <a:pt x="1059" y="7"/>
                    </a:lnTo>
                    <a:lnTo>
                      <a:pt x="1038" y="4"/>
                    </a:lnTo>
                    <a:lnTo>
                      <a:pt x="1014" y="2"/>
                    </a:lnTo>
                    <a:lnTo>
                      <a:pt x="991" y="0"/>
                    </a:lnTo>
                    <a:lnTo>
                      <a:pt x="967" y="0"/>
                    </a:lnTo>
                    <a:lnTo>
                      <a:pt x="944" y="0"/>
                    </a:lnTo>
                    <a:lnTo>
                      <a:pt x="922" y="0"/>
                    </a:lnTo>
                    <a:lnTo>
                      <a:pt x="901" y="2"/>
                    </a:lnTo>
                    <a:lnTo>
                      <a:pt x="892" y="2"/>
                    </a:lnTo>
                    <a:lnTo>
                      <a:pt x="884" y="4"/>
                    </a:lnTo>
                    <a:lnTo>
                      <a:pt x="867" y="9"/>
                    </a:lnTo>
                    <a:lnTo>
                      <a:pt x="852" y="14"/>
                    </a:lnTo>
                    <a:lnTo>
                      <a:pt x="839" y="16"/>
                    </a:lnTo>
                    <a:lnTo>
                      <a:pt x="826" y="21"/>
                    </a:lnTo>
                    <a:lnTo>
                      <a:pt x="816" y="23"/>
                    </a:lnTo>
                    <a:lnTo>
                      <a:pt x="805" y="25"/>
                    </a:lnTo>
                    <a:lnTo>
                      <a:pt x="796" y="30"/>
                    </a:lnTo>
                    <a:lnTo>
                      <a:pt x="786" y="35"/>
                    </a:lnTo>
                    <a:lnTo>
                      <a:pt x="771" y="42"/>
                    </a:lnTo>
                    <a:lnTo>
                      <a:pt x="754" y="51"/>
                    </a:lnTo>
                    <a:lnTo>
                      <a:pt x="745" y="56"/>
                    </a:lnTo>
                    <a:lnTo>
                      <a:pt x="737" y="63"/>
                    </a:lnTo>
                    <a:lnTo>
                      <a:pt x="728" y="70"/>
                    </a:lnTo>
                    <a:lnTo>
                      <a:pt x="720" y="77"/>
                    </a:lnTo>
                    <a:lnTo>
                      <a:pt x="709" y="86"/>
                    </a:lnTo>
                    <a:lnTo>
                      <a:pt x="700" y="95"/>
                    </a:lnTo>
                    <a:lnTo>
                      <a:pt x="692" y="109"/>
                    </a:lnTo>
                    <a:lnTo>
                      <a:pt x="683" y="121"/>
                    </a:lnTo>
                    <a:lnTo>
                      <a:pt x="675" y="137"/>
                    </a:lnTo>
                    <a:lnTo>
                      <a:pt x="668" y="153"/>
                    </a:lnTo>
                    <a:lnTo>
                      <a:pt x="660" y="170"/>
                    </a:lnTo>
                    <a:lnTo>
                      <a:pt x="653" y="188"/>
                    </a:lnTo>
                    <a:lnTo>
                      <a:pt x="645" y="207"/>
                    </a:lnTo>
                    <a:lnTo>
                      <a:pt x="638" y="226"/>
                    </a:lnTo>
                    <a:lnTo>
                      <a:pt x="630" y="247"/>
                    </a:lnTo>
                    <a:lnTo>
                      <a:pt x="621" y="268"/>
                    </a:lnTo>
                    <a:lnTo>
                      <a:pt x="606" y="312"/>
                    </a:lnTo>
                    <a:lnTo>
                      <a:pt x="589" y="356"/>
                    </a:lnTo>
                    <a:lnTo>
                      <a:pt x="581" y="379"/>
                    </a:lnTo>
                    <a:lnTo>
                      <a:pt x="570" y="403"/>
                    </a:lnTo>
                    <a:lnTo>
                      <a:pt x="562" y="426"/>
                    </a:lnTo>
                    <a:lnTo>
                      <a:pt x="551" y="449"/>
                    </a:lnTo>
                    <a:lnTo>
                      <a:pt x="538" y="472"/>
                    </a:lnTo>
                    <a:lnTo>
                      <a:pt x="528" y="496"/>
                    </a:lnTo>
                    <a:lnTo>
                      <a:pt x="513" y="519"/>
                    </a:lnTo>
                    <a:lnTo>
                      <a:pt x="500" y="540"/>
                    </a:lnTo>
                    <a:lnTo>
                      <a:pt x="485" y="563"/>
                    </a:lnTo>
                    <a:lnTo>
                      <a:pt x="468" y="584"/>
                    </a:lnTo>
                    <a:lnTo>
                      <a:pt x="451" y="603"/>
                    </a:lnTo>
                    <a:lnTo>
                      <a:pt x="434" y="621"/>
                    </a:lnTo>
                    <a:lnTo>
                      <a:pt x="414" y="638"/>
                    </a:lnTo>
                    <a:lnTo>
                      <a:pt x="393" y="654"/>
                    </a:lnTo>
                    <a:lnTo>
                      <a:pt x="372" y="668"/>
                    </a:lnTo>
                    <a:lnTo>
                      <a:pt x="348" y="680"/>
                    </a:lnTo>
                    <a:lnTo>
                      <a:pt x="335" y="684"/>
                    </a:lnTo>
                    <a:lnTo>
                      <a:pt x="321" y="689"/>
                    </a:lnTo>
                    <a:lnTo>
                      <a:pt x="308" y="696"/>
                    </a:lnTo>
                    <a:lnTo>
                      <a:pt x="291" y="701"/>
                    </a:lnTo>
                    <a:lnTo>
                      <a:pt x="276" y="705"/>
                    </a:lnTo>
                    <a:lnTo>
                      <a:pt x="259" y="710"/>
                    </a:lnTo>
                    <a:lnTo>
                      <a:pt x="224" y="719"/>
                    </a:lnTo>
                    <a:lnTo>
                      <a:pt x="190" y="729"/>
                    </a:lnTo>
                    <a:lnTo>
                      <a:pt x="156" y="738"/>
                    </a:lnTo>
                    <a:lnTo>
                      <a:pt x="139" y="743"/>
                    </a:lnTo>
                    <a:lnTo>
                      <a:pt x="122" y="747"/>
                    </a:lnTo>
                    <a:lnTo>
                      <a:pt x="107" y="750"/>
                    </a:lnTo>
                    <a:lnTo>
                      <a:pt x="92" y="754"/>
                    </a:lnTo>
                    <a:lnTo>
                      <a:pt x="77" y="757"/>
                    </a:lnTo>
                    <a:lnTo>
                      <a:pt x="64" y="761"/>
                    </a:lnTo>
                    <a:lnTo>
                      <a:pt x="52" y="763"/>
                    </a:lnTo>
                    <a:lnTo>
                      <a:pt x="39" y="768"/>
                    </a:lnTo>
                    <a:lnTo>
                      <a:pt x="30" y="770"/>
                    </a:lnTo>
                    <a:lnTo>
                      <a:pt x="22" y="773"/>
                    </a:lnTo>
                    <a:lnTo>
                      <a:pt x="13" y="777"/>
                    </a:lnTo>
                    <a:lnTo>
                      <a:pt x="7" y="780"/>
                    </a:lnTo>
                    <a:lnTo>
                      <a:pt x="5" y="782"/>
                    </a:lnTo>
                    <a:lnTo>
                      <a:pt x="3" y="784"/>
                    </a:lnTo>
                    <a:lnTo>
                      <a:pt x="0" y="787"/>
                    </a:lnTo>
                    <a:lnTo>
                      <a:pt x="3" y="787"/>
                    </a:lnTo>
                    <a:lnTo>
                      <a:pt x="3" y="789"/>
                    </a:lnTo>
                    <a:lnTo>
                      <a:pt x="5" y="789"/>
                    </a:lnTo>
                    <a:lnTo>
                      <a:pt x="7" y="791"/>
                    </a:lnTo>
                    <a:lnTo>
                      <a:pt x="11" y="791"/>
                    </a:lnTo>
                    <a:lnTo>
                      <a:pt x="13" y="794"/>
                    </a:lnTo>
                    <a:lnTo>
                      <a:pt x="17" y="794"/>
                    </a:lnTo>
                    <a:lnTo>
                      <a:pt x="22" y="794"/>
                    </a:lnTo>
                    <a:lnTo>
                      <a:pt x="28" y="796"/>
                    </a:lnTo>
                    <a:lnTo>
                      <a:pt x="35" y="796"/>
                    </a:lnTo>
                    <a:lnTo>
                      <a:pt x="41" y="796"/>
                    </a:lnTo>
                    <a:lnTo>
                      <a:pt x="49" y="798"/>
                    </a:lnTo>
                    <a:lnTo>
                      <a:pt x="58" y="798"/>
                    </a:lnTo>
                    <a:lnTo>
                      <a:pt x="67" y="798"/>
                    </a:lnTo>
                    <a:lnTo>
                      <a:pt x="77" y="798"/>
                    </a:lnTo>
                    <a:lnTo>
                      <a:pt x="88" y="801"/>
                    </a:lnTo>
                    <a:lnTo>
                      <a:pt x="101" y="801"/>
                    </a:lnTo>
                    <a:lnTo>
                      <a:pt x="113" y="801"/>
                    </a:lnTo>
                    <a:lnTo>
                      <a:pt x="126" y="801"/>
                    </a:lnTo>
                    <a:lnTo>
                      <a:pt x="141" y="801"/>
                    </a:lnTo>
                    <a:lnTo>
                      <a:pt x="156" y="803"/>
                    </a:lnTo>
                    <a:lnTo>
                      <a:pt x="171" y="803"/>
                    </a:lnTo>
                    <a:lnTo>
                      <a:pt x="188" y="803"/>
                    </a:lnTo>
                    <a:lnTo>
                      <a:pt x="203" y="803"/>
                    </a:lnTo>
                    <a:lnTo>
                      <a:pt x="222" y="803"/>
                    </a:lnTo>
                    <a:lnTo>
                      <a:pt x="239" y="803"/>
                    </a:lnTo>
                    <a:lnTo>
                      <a:pt x="276" y="803"/>
                    </a:lnTo>
                    <a:lnTo>
                      <a:pt x="316" y="803"/>
                    </a:lnTo>
                    <a:lnTo>
                      <a:pt x="357" y="803"/>
                    </a:lnTo>
                    <a:lnTo>
                      <a:pt x="397" y="803"/>
                    </a:lnTo>
                    <a:lnTo>
                      <a:pt x="442" y="803"/>
                    </a:lnTo>
                    <a:lnTo>
                      <a:pt x="485" y="803"/>
                    </a:lnTo>
                    <a:lnTo>
                      <a:pt x="530" y="803"/>
                    </a:lnTo>
                    <a:lnTo>
                      <a:pt x="574" y="803"/>
                    </a:lnTo>
                    <a:lnTo>
                      <a:pt x="666" y="801"/>
                    </a:lnTo>
                    <a:lnTo>
                      <a:pt x="711" y="801"/>
                    </a:lnTo>
                    <a:lnTo>
                      <a:pt x="754" y="801"/>
                    </a:lnTo>
                    <a:lnTo>
                      <a:pt x="799" y="798"/>
                    </a:lnTo>
                    <a:lnTo>
                      <a:pt x="841" y="798"/>
                    </a:lnTo>
                    <a:lnTo>
                      <a:pt x="882" y="798"/>
                    </a:lnTo>
                    <a:lnTo>
                      <a:pt x="922" y="798"/>
                    </a:lnTo>
                    <a:lnTo>
                      <a:pt x="961" y="796"/>
                    </a:lnTo>
                    <a:lnTo>
                      <a:pt x="978" y="796"/>
                    </a:lnTo>
                    <a:lnTo>
                      <a:pt x="997" y="796"/>
                    </a:lnTo>
                    <a:lnTo>
                      <a:pt x="1014" y="796"/>
                    </a:lnTo>
                    <a:lnTo>
                      <a:pt x="1031" y="796"/>
                    </a:lnTo>
                    <a:lnTo>
                      <a:pt x="1046" y="796"/>
                    </a:lnTo>
                    <a:lnTo>
                      <a:pt x="1063" y="796"/>
                    </a:lnTo>
                    <a:lnTo>
                      <a:pt x="1078" y="794"/>
                    </a:lnTo>
                    <a:lnTo>
                      <a:pt x="1091" y="794"/>
                    </a:lnTo>
                    <a:lnTo>
                      <a:pt x="1106" y="794"/>
                    </a:lnTo>
                    <a:lnTo>
                      <a:pt x="1119" y="794"/>
                    </a:lnTo>
                    <a:lnTo>
                      <a:pt x="1129" y="794"/>
                    </a:lnTo>
                    <a:lnTo>
                      <a:pt x="1142" y="794"/>
                    </a:lnTo>
                    <a:lnTo>
                      <a:pt x="1151" y="794"/>
                    </a:lnTo>
                    <a:lnTo>
                      <a:pt x="1161" y="794"/>
                    </a:lnTo>
                    <a:lnTo>
                      <a:pt x="1168" y="787"/>
                    </a:lnTo>
                    <a:lnTo>
                      <a:pt x="1168" y="787"/>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6" name="Freeform 66"/>
              <p:cNvSpPr>
                <a:spLocks/>
              </p:cNvSpPr>
              <p:nvPr/>
            </p:nvSpPr>
            <p:spPr bwMode="auto">
              <a:xfrm>
                <a:off x="1861" y="1289"/>
                <a:ext cx="1168" cy="803"/>
              </a:xfrm>
              <a:custGeom>
                <a:avLst/>
                <a:gdLst/>
                <a:ahLst/>
                <a:cxnLst>
                  <a:cxn ang="0">
                    <a:pos x="1168" y="25"/>
                  </a:cxn>
                  <a:cxn ang="0">
                    <a:pos x="1159" y="25"/>
                  </a:cxn>
                  <a:cxn ang="0">
                    <a:pos x="1142" y="21"/>
                  </a:cxn>
                  <a:cxn ang="0">
                    <a:pos x="1121" y="18"/>
                  </a:cxn>
                  <a:cxn ang="0">
                    <a:pos x="1082" y="11"/>
                  </a:cxn>
                  <a:cxn ang="0">
                    <a:pos x="1014" y="2"/>
                  </a:cxn>
                  <a:cxn ang="0">
                    <a:pos x="944" y="0"/>
                  </a:cxn>
                  <a:cxn ang="0">
                    <a:pos x="892" y="2"/>
                  </a:cxn>
                  <a:cxn ang="0">
                    <a:pos x="852" y="14"/>
                  </a:cxn>
                  <a:cxn ang="0">
                    <a:pos x="816" y="23"/>
                  </a:cxn>
                  <a:cxn ang="0">
                    <a:pos x="786" y="35"/>
                  </a:cxn>
                  <a:cxn ang="0">
                    <a:pos x="745" y="56"/>
                  </a:cxn>
                  <a:cxn ang="0">
                    <a:pos x="720" y="77"/>
                  </a:cxn>
                  <a:cxn ang="0">
                    <a:pos x="692" y="109"/>
                  </a:cxn>
                  <a:cxn ang="0">
                    <a:pos x="668" y="153"/>
                  </a:cxn>
                  <a:cxn ang="0">
                    <a:pos x="645" y="207"/>
                  </a:cxn>
                  <a:cxn ang="0">
                    <a:pos x="621" y="268"/>
                  </a:cxn>
                  <a:cxn ang="0">
                    <a:pos x="581" y="379"/>
                  </a:cxn>
                  <a:cxn ang="0">
                    <a:pos x="551" y="449"/>
                  </a:cxn>
                  <a:cxn ang="0">
                    <a:pos x="513" y="519"/>
                  </a:cxn>
                  <a:cxn ang="0">
                    <a:pos x="468" y="584"/>
                  </a:cxn>
                  <a:cxn ang="0">
                    <a:pos x="414" y="638"/>
                  </a:cxn>
                  <a:cxn ang="0">
                    <a:pos x="348" y="680"/>
                  </a:cxn>
                  <a:cxn ang="0">
                    <a:pos x="308" y="696"/>
                  </a:cxn>
                  <a:cxn ang="0">
                    <a:pos x="259" y="710"/>
                  </a:cxn>
                  <a:cxn ang="0">
                    <a:pos x="156" y="738"/>
                  </a:cxn>
                  <a:cxn ang="0">
                    <a:pos x="107" y="750"/>
                  </a:cxn>
                  <a:cxn ang="0">
                    <a:pos x="64" y="761"/>
                  </a:cxn>
                  <a:cxn ang="0">
                    <a:pos x="30" y="770"/>
                  </a:cxn>
                  <a:cxn ang="0">
                    <a:pos x="7" y="780"/>
                  </a:cxn>
                  <a:cxn ang="0">
                    <a:pos x="0" y="787"/>
                  </a:cxn>
                  <a:cxn ang="0">
                    <a:pos x="5" y="789"/>
                  </a:cxn>
                  <a:cxn ang="0">
                    <a:pos x="13" y="794"/>
                  </a:cxn>
                  <a:cxn ang="0">
                    <a:pos x="28" y="796"/>
                  </a:cxn>
                  <a:cxn ang="0">
                    <a:pos x="49" y="798"/>
                  </a:cxn>
                  <a:cxn ang="0">
                    <a:pos x="77" y="798"/>
                  </a:cxn>
                  <a:cxn ang="0">
                    <a:pos x="113" y="801"/>
                  </a:cxn>
                  <a:cxn ang="0">
                    <a:pos x="156" y="803"/>
                  </a:cxn>
                  <a:cxn ang="0">
                    <a:pos x="203" y="803"/>
                  </a:cxn>
                  <a:cxn ang="0">
                    <a:pos x="276" y="803"/>
                  </a:cxn>
                  <a:cxn ang="0">
                    <a:pos x="397" y="803"/>
                  </a:cxn>
                  <a:cxn ang="0">
                    <a:pos x="530" y="803"/>
                  </a:cxn>
                  <a:cxn ang="0">
                    <a:pos x="711" y="801"/>
                  </a:cxn>
                  <a:cxn ang="0">
                    <a:pos x="841" y="798"/>
                  </a:cxn>
                  <a:cxn ang="0">
                    <a:pos x="961" y="796"/>
                  </a:cxn>
                  <a:cxn ang="0">
                    <a:pos x="1014" y="796"/>
                  </a:cxn>
                  <a:cxn ang="0">
                    <a:pos x="1063" y="796"/>
                  </a:cxn>
                  <a:cxn ang="0">
                    <a:pos x="1106" y="794"/>
                  </a:cxn>
                  <a:cxn ang="0">
                    <a:pos x="1142" y="794"/>
                  </a:cxn>
                  <a:cxn ang="0">
                    <a:pos x="1168" y="787"/>
                  </a:cxn>
                </a:cxnLst>
                <a:rect l="0" t="0" r="r" b="b"/>
                <a:pathLst>
                  <a:path w="1168" h="803">
                    <a:moveTo>
                      <a:pt x="1168" y="787"/>
                    </a:moveTo>
                    <a:lnTo>
                      <a:pt x="1168" y="28"/>
                    </a:lnTo>
                    <a:lnTo>
                      <a:pt x="1168" y="25"/>
                    </a:lnTo>
                    <a:lnTo>
                      <a:pt x="1166" y="25"/>
                    </a:lnTo>
                    <a:lnTo>
                      <a:pt x="1163" y="25"/>
                    </a:lnTo>
                    <a:lnTo>
                      <a:pt x="1159" y="25"/>
                    </a:lnTo>
                    <a:lnTo>
                      <a:pt x="1155" y="23"/>
                    </a:lnTo>
                    <a:lnTo>
                      <a:pt x="1149" y="23"/>
                    </a:lnTo>
                    <a:lnTo>
                      <a:pt x="1142" y="21"/>
                    </a:lnTo>
                    <a:lnTo>
                      <a:pt x="1136" y="21"/>
                    </a:lnTo>
                    <a:lnTo>
                      <a:pt x="1129" y="18"/>
                    </a:lnTo>
                    <a:lnTo>
                      <a:pt x="1121" y="18"/>
                    </a:lnTo>
                    <a:lnTo>
                      <a:pt x="1112" y="16"/>
                    </a:lnTo>
                    <a:lnTo>
                      <a:pt x="1102" y="14"/>
                    </a:lnTo>
                    <a:lnTo>
                      <a:pt x="1082" y="11"/>
                    </a:lnTo>
                    <a:lnTo>
                      <a:pt x="1059" y="7"/>
                    </a:lnTo>
                    <a:lnTo>
                      <a:pt x="1038" y="4"/>
                    </a:lnTo>
                    <a:lnTo>
                      <a:pt x="1014" y="2"/>
                    </a:lnTo>
                    <a:lnTo>
                      <a:pt x="991" y="0"/>
                    </a:lnTo>
                    <a:lnTo>
                      <a:pt x="967" y="0"/>
                    </a:lnTo>
                    <a:lnTo>
                      <a:pt x="944" y="0"/>
                    </a:lnTo>
                    <a:lnTo>
                      <a:pt x="922" y="0"/>
                    </a:lnTo>
                    <a:lnTo>
                      <a:pt x="901" y="2"/>
                    </a:lnTo>
                    <a:lnTo>
                      <a:pt x="892" y="2"/>
                    </a:lnTo>
                    <a:lnTo>
                      <a:pt x="884" y="4"/>
                    </a:lnTo>
                    <a:lnTo>
                      <a:pt x="867" y="9"/>
                    </a:lnTo>
                    <a:lnTo>
                      <a:pt x="852" y="14"/>
                    </a:lnTo>
                    <a:lnTo>
                      <a:pt x="839" y="16"/>
                    </a:lnTo>
                    <a:lnTo>
                      <a:pt x="826" y="21"/>
                    </a:lnTo>
                    <a:lnTo>
                      <a:pt x="816" y="23"/>
                    </a:lnTo>
                    <a:lnTo>
                      <a:pt x="805" y="25"/>
                    </a:lnTo>
                    <a:lnTo>
                      <a:pt x="796" y="30"/>
                    </a:lnTo>
                    <a:lnTo>
                      <a:pt x="786" y="35"/>
                    </a:lnTo>
                    <a:lnTo>
                      <a:pt x="771" y="42"/>
                    </a:lnTo>
                    <a:lnTo>
                      <a:pt x="754" y="51"/>
                    </a:lnTo>
                    <a:lnTo>
                      <a:pt x="745" y="56"/>
                    </a:lnTo>
                    <a:lnTo>
                      <a:pt x="737" y="63"/>
                    </a:lnTo>
                    <a:lnTo>
                      <a:pt x="728" y="70"/>
                    </a:lnTo>
                    <a:lnTo>
                      <a:pt x="720" y="77"/>
                    </a:lnTo>
                    <a:lnTo>
                      <a:pt x="709" y="86"/>
                    </a:lnTo>
                    <a:lnTo>
                      <a:pt x="700" y="95"/>
                    </a:lnTo>
                    <a:lnTo>
                      <a:pt x="692" y="109"/>
                    </a:lnTo>
                    <a:lnTo>
                      <a:pt x="683" y="121"/>
                    </a:lnTo>
                    <a:lnTo>
                      <a:pt x="675" y="137"/>
                    </a:lnTo>
                    <a:lnTo>
                      <a:pt x="668" y="153"/>
                    </a:lnTo>
                    <a:lnTo>
                      <a:pt x="660" y="170"/>
                    </a:lnTo>
                    <a:lnTo>
                      <a:pt x="653" y="188"/>
                    </a:lnTo>
                    <a:lnTo>
                      <a:pt x="645" y="207"/>
                    </a:lnTo>
                    <a:lnTo>
                      <a:pt x="638" y="226"/>
                    </a:lnTo>
                    <a:lnTo>
                      <a:pt x="630" y="247"/>
                    </a:lnTo>
                    <a:lnTo>
                      <a:pt x="621" y="268"/>
                    </a:lnTo>
                    <a:lnTo>
                      <a:pt x="606" y="312"/>
                    </a:lnTo>
                    <a:lnTo>
                      <a:pt x="589" y="356"/>
                    </a:lnTo>
                    <a:lnTo>
                      <a:pt x="581" y="379"/>
                    </a:lnTo>
                    <a:lnTo>
                      <a:pt x="570" y="403"/>
                    </a:lnTo>
                    <a:lnTo>
                      <a:pt x="562" y="426"/>
                    </a:lnTo>
                    <a:lnTo>
                      <a:pt x="551" y="449"/>
                    </a:lnTo>
                    <a:lnTo>
                      <a:pt x="538" y="472"/>
                    </a:lnTo>
                    <a:lnTo>
                      <a:pt x="528" y="496"/>
                    </a:lnTo>
                    <a:lnTo>
                      <a:pt x="513" y="519"/>
                    </a:lnTo>
                    <a:lnTo>
                      <a:pt x="500" y="540"/>
                    </a:lnTo>
                    <a:lnTo>
                      <a:pt x="485" y="563"/>
                    </a:lnTo>
                    <a:lnTo>
                      <a:pt x="468" y="584"/>
                    </a:lnTo>
                    <a:lnTo>
                      <a:pt x="451" y="603"/>
                    </a:lnTo>
                    <a:lnTo>
                      <a:pt x="434" y="621"/>
                    </a:lnTo>
                    <a:lnTo>
                      <a:pt x="414" y="638"/>
                    </a:lnTo>
                    <a:lnTo>
                      <a:pt x="393" y="654"/>
                    </a:lnTo>
                    <a:lnTo>
                      <a:pt x="372" y="668"/>
                    </a:lnTo>
                    <a:lnTo>
                      <a:pt x="348" y="680"/>
                    </a:lnTo>
                    <a:lnTo>
                      <a:pt x="335" y="684"/>
                    </a:lnTo>
                    <a:lnTo>
                      <a:pt x="321" y="689"/>
                    </a:lnTo>
                    <a:lnTo>
                      <a:pt x="308" y="696"/>
                    </a:lnTo>
                    <a:lnTo>
                      <a:pt x="291" y="701"/>
                    </a:lnTo>
                    <a:lnTo>
                      <a:pt x="276" y="705"/>
                    </a:lnTo>
                    <a:lnTo>
                      <a:pt x="259" y="710"/>
                    </a:lnTo>
                    <a:lnTo>
                      <a:pt x="224" y="719"/>
                    </a:lnTo>
                    <a:lnTo>
                      <a:pt x="190" y="729"/>
                    </a:lnTo>
                    <a:lnTo>
                      <a:pt x="156" y="738"/>
                    </a:lnTo>
                    <a:lnTo>
                      <a:pt x="139" y="743"/>
                    </a:lnTo>
                    <a:lnTo>
                      <a:pt x="122" y="747"/>
                    </a:lnTo>
                    <a:lnTo>
                      <a:pt x="107" y="750"/>
                    </a:lnTo>
                    <a:lnTo>
                      <a:pt x="92" y="754"/>
                    </a:lnTo>
                    <a:lnTo>
                      <a:pt x="77" y="757"/>
                    </a:lnTo>
                    <a:lnTo>
                      <a:pt x="64" y="761"/>
                    </a:lnTo>
                    <a:lnTo>
                      <a:pt x="52" y="763"/>
                    </a:lnTo>
                    <a:lnTo>
                      <a:pt x="39" y="768"/>
                    </a:lnTo>
                    <a:lnTo>
                      <a:pt x="30" y="770"/>
                    </a:lnTo>
                    <a:lnTo>
                      <a:pt x="22" y="773"/>
                    </a:lnTo>
                    <a:lnTo>
                      <a:pt x="13" y="777"/>
                    </a:lnTo>
                    <a:lnTo>
                      <a:pt x="7" y="780"/>
                    </a:lnTo>
                    <a:lnTo>
                      <a:pt x="5" y="782"/>
                    </a:lnTo>
                    <a:lnTo>
                      <a:pt x="3" y="784"/>
                    </a:lnTo>
                    <a:lnTo>
                      <a:pt x="0" y="787"/>
                    </a:lnTo>
                    <a:lnTo>
                      <a:pt x="3" y="787"/>
                    </a:lnTo>
                    <a:lnTo>
                      <a:pt x="3" y="789"/>
                    </a:lnTo>
                    <a:lnTo>
                      <a:pt x="5" y="789"/>
                    </a:lnTo>
                    <a:lnTo>
                      <a:pt x="7" y="791"/>
                    </a:lnTo>
                    <a:lnTo>
                      <a:pt x="11" y="791"/>
                    </a:lnTo>
                    <a:lnTo>
                      <a:pt x="13" y="794"/>
                    </a:lnTo>
                    <a:lnTo>
                      <a:pt x="17" y="794"/>
                    </a:lnTo>
                    <a:lnTo>
                      <a:pt x="22" y="794"/>
                    </a:lnTo>
                    <a:lnTo>
                      <a:pt x="28" y="796"/>
                    </a:lnTo>
                    <a:lnTo>
                      <a:pt x="35" y="796"/>
                    </a:lnTo>
                    <a:lnTo>
                      <a:pt x="41" y="796"/>
                    </a:lnTo>
                    <a:lnTo>
                      <a:pt x="49" y="798"/>
                    </a:lnTo>
                    <a:lnTo>
                      <a:pt x="58" y="798"/>
                    </a:lnTo>
                    <a:lnTo>
                      <a:pt x="67" y="798"/>
                    </a:lnTo>
                    <a:lnTo>
                      <a:pt x="77" y="798"/>
                    </a:lnTo>
                    <a:lnTo>
                      <a:pt x="88" y="801"/>
                    </a:lnTo>
                    <a:lnTo>
                      <a:pt x="101" y="801"/>
                    </a:lnTo>
                    <a:lnTo>
                      <a:pt x="113" y="801"/>
                    </a:lnTo>
                    <a:lnTo>
                      <a:pt x="126" y="801"/>
                    </a:lnTo>
                    <a:lnTo>
                      <a:pt x="141" y="801"/>
                    </a:lnTo>
                    <a:lnTo>
                      <a:pt x="156" y="803"/>
                    </a:lnTo>
                    <a:lnTo>
                      <a:pt x="171" y="803"/>
                    </a:lnTo>
                    <a:lnTo>
                      <a:pt x="188" y="803"/>
                    </a:lnTo>
                    <a:lnTo>
                      <a:pt x="203" y="803"/>
                    </a:lnTo>
                    <a:lnTo>
                      <a:pt x="222" y="803"/>
                    </a:lnTo>
                    <a:lnTo>
                      <a:pt x="239" y="803"/>
                    </a:lnTo>
                    <a:lnTo>
                      <a:pt x="276" y="803"/>
                    </a:lnTo>
                    <a:lnTo>
                      <a:pt x="316" y="803"/>
                    </a:lnTo>
                    <a:lnTo>
                      <a:pt x="357" y="803"/>
                    </a:lnTo>
                    <a:lnTo>
                      <a:pt x="397" y="803"/>
                    </a:lnTo>
                    <a:lnTo>
                      <a:pt x="442" y="803"/>
                    </a:lnTo>
                    <a:lnTo>
                      <a:pt x="485" y="803"/>
                    </a:lnTo>
                    <a:lnTo>
                      <a:pt x="530" y="803"/>
                    </a:lnTo>
                    <a:lnTo>
                      <a:pt x="574" y="803"/>
                    </a:lnTo>
                    <a:lnTo>
                      <a:pt x="666" y="801"/>
                    </a:lnTo>
                    <a:lnTo>
                      <a:pt x="711" y="801"/>
                    </a:lnTo>
                    <a:lnTo>
                      <a:pt x="754" y="801"/>
                    </a:lnTo>
                    <a:lnTo>
                      <a:pt x="799" y="798"/>
                    </a:lnTo>
                    <a:lnTo>
                      <a:pt x="841" y="798"/>
                    </a:lnTo>
                    <a:lnTo>
                      <a:pt x="882" y="798"/>
                    </a:lnTo>
                    <a:lnTo>
                      <a:pt x="922" y="798"/>
                    </a:lnTo>
                    <a:lnTo>
                      <a:pt x="961" y="796"/>
                    </a:lnTo>
                    <a:lnTo>
                      <a:pt x="978" y="796"/>
                    </a:lnTo>
                    <a:lnTo>
                      <a:pt x="997" y="796"/>
                    </a:lnTo>
                    <a:lnTo>
                      <a:pt x="1014" y="796"/>
                    </a:lnTo>
                    <a:lnTo>
                      <a:pt x="1031" y="796"/>
                    </a:lnTo>
                    <a:lnTo>
                      <a:pt x="1046" y="796"/>
                    </a:lnTo>
                    <a:lnTo>
                      <a:pt x="1063" y="796"/>
                    </a:lnTo>
                    <a:lnTo>
                      <a:pt x="1078" y="794"/>
                    </a:lnTo>
                    <a:lnTo>
                      <a:pt x="1091" y="794"/>
                    </a:lnTo>
                    <a:lnTo>
                      <a:pt x="1106" y="794"/>
                    </a:lnTo>
                    <a:lnTo>
                      <a:pt x="1119" y="794"/>
                    </a:lnTo>
                    <a:lnTo>
                      <a:pt x="1129" y="794"/>
                    </a:lnTo>
                    <a:lnTo>
                      <a:pt x="1142" y="794"/>
                    </a:lnTo>
                    <a:lnTo>
                      <a:pt x="1151" y="794"/>
                    </a:lnTo>
                    <a:lnTo>
                      <a:pt x="1161" y="794"/>
                    </a:lnTo>
                    <a:lnTo>
                      <a:pt x="1168" y="787"/>
                    </a:lnTo>
                    <a:lnTo>
                      <a:pt x="1168" y="787"/>
                    </a:lnTo>
                  </a:path>
                </a:pathLst>
              </a:custGeom>
              <a:noFill/>
              <a:ln w="4">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 name="Line 67"/>
              <p:cNvSpPr>
                <a:spLocks noChangeShapeType="1"/>
              </p:cNvSpPr>
              <p:nvPr/>
            </p:nvSpPr>
            <p:spPr bwMode="auto">
              <a:xfrm>
                <a:off x="1750" y="2094"/>
                <a:ext cx="2384" cy="1"/>
              </a:xfrm>
              <a:prstGeom prst="line">
                <a:avLst/>
              </a:pr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 name="Line 68"/>
              <p:cNvSpPr>
                <a:spLocks noChangeShapeType="1"/>
              </p:cNvSpPr>
              <p:nvPr/>
            </p:nvSpPr>
            <p:spPr bwMode="auto">
              <a:xfrm flipV="1">
                <a:off x="2849" y="1156"/>
                <a:ext cx="1" cy="936"/>
              </a:xfrm>
              <a:prstGeom prst="line">
                <a:avLst/>
              </a:pr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 name="Freeform 69"/>
              <p:cNvSpPr>
                <a:spLocks/>
              </p:cNvSpPr>
              <p:nvPr/>
            </p:nvSpPr>
            <p:spPr bwMode="auto">
              <a:xfrm>
                <a:off x="1857" y="1289"/>
                <a:ext cx="992" cy="803"/>
              </a:xfrm>
              <a:custGeom>
                <a:avLst/>
                <a:gdLst/>
                <a:ahLst/>
                <a:cxnLst>
                  <a:cxn ang="0">
                    <a:pos x="9" y="801"/>
                  </a:cxn>
                  <a:cxn ang="0">
                    <a:pos x="26" y="794"/>
                  </a:cxn>
                  <a:cxn ang="0">
                    <a:pos x="49" y="787"/>
                  </a:cxn>
                  <a:cxn ang="0">
                    <a:pos x="75" y="780"/>
                  </a:cxn>
                  <a:cxn ang="0">
                    <a:pos x="103" y="773"/>
                  </a:cxn>
                  <a:cxn ang="0">
                    <a:pos x="150" y="761"/>
                  </a:cxn>
                  <a:cxn ang="0">
                    <a:pos x="216" y="743"/>
                  </a:cxn>
                  <a:cxn ang="0">
                    <a:pos x="284" y="719"/>
                  </a:cxn>
                  <a:cxn ang="0">
                    <a:pos x="350" y="691"/>
                  </a:cxn>
                  <a:cxn ang="0">
                    <a:pos x="397" y="666"/>
                  </a:cxn>
                  <a:cxn ang="0">
                    <a:pos x="425" y="647"/>
                  </a:cxn>
                  <a:cxn ang="0">
                    <a:pos x="450" y="626"/>
                  </a:cxn>
                  <a:cxn ang="0">
                    <a:pos x="474" y="603"/>
                  </a:cxn>
                  <a:cxn ang="0">
                    <a:pos x="493" y="577"/>
                  </a:cxn>
                  <a:cxn ang="0">
                    <a:pos x="512" y="547"/>
                  </a:cxn>
                  <a:cxn ang="0">
                    <a:pos x="529" y="514"/>
                  </a:cxn>
                  <a:cxn ang="0">
                    <a:pos x="555" y="461"/>
                  </a:cxn>
                  <a:cxn ang="0">
                    <a:pos x="583" y="384"/>
                  </a:cxn>
                  <a:cxn ang="0">
                    <a:pos x="610" y="307"/>
                  </a:cxn>
                  <a:cxn ang="0">
                    <a:pos x="636" y="233"/>
                  </a:cxn>
                  <a:cxn ang="0">
                    <a:pos x="649" y="198"/>
                  </a:cxn>
                  <a:cxn ang="0">
                    <a:pos x="662" y="165"/>
                  </a:cxn>
                  <a:cxn ang="0">
                    <a:pos x="677" y="135"/>
                  </a:cxn>
                  <a:cxn ang="0">
                    <a:pos x="692" y="109"/>
                  </a:cxn>
                  <a:cxn ang="0">
                    <a:pos x="709" y="88"/>
                  </a:cxn>
                  <a:cxn ang="0">
                    <a:pos x="726" y="70"/>
                  </a:cxn>
                  <a:cxn ang="0">
                    <a:pos x="743" y="56"/>
                  </a:cxn>
                  <a:cxn ang="0">
                    <a:pos x="762" y="44"/>
                  </a:cxn>
                  <a:cxn ang="0">
                    <a:pos x="781" y="35"/>
                  </a:cxn>
                  <a:cxn ang="0">
                    <a:pos x="820" y="21"/>
                  </a:cxn>
                  <a:cxn ang="0">
                    <a:pos x="860" y="14"/>
                  </a:cxn>
                  <a:cxn ang="0">
                    <a:pos x="899" y="9"/>
                  </a:cxn>
                  <a:cxn ang="0">
                    <a:pos x="935" y="7"/>
                  </a:cxn>
                  <a:cxn ang="0">
                    <a:pos x="967" y="4"/>
                  </a:cxn>
                  <a:cxn ang="0">
                    <a:pos x="992" y="0"/>
                  </a:cxn>
                </a:cxnLst>
                <a:rect l="0" t="0" r="r" b="b"/>
                <a:pathLst>
                  <a:path w="992" h="803">
                    <a:moveTo>
                      <a:pt x="0" y="803"/>
                    </a:moveTo>
                    <a:lnTo>
                      <a:pt x="9" y="801"/>
                    </a:lnTo>
                    <a:lnTo>
                      <a:pt x="17" y="796"/>
                    </a:lnTo>
                    <a:lnTo>
                      <a:pt x="26" y="794"/>
                    </a:lnTo>
                    <a:lnTo>
                      <a:pt x="36" y="791"/>
                    </a:lnTo>
                    <a:lnTo>
                      <a:pt x="49" y="787"/>
                    </a:lnTo>
                    <a:lnTo>
                      <a:pt x="62" y="784"/>
                    </a:lnTo>
                    <a:lnTo>
                      <a:pt x="75" y="780"/>
                    </a:lnTo>
                    <a:lnTo>
                      <a:pt x="88" y="777"/>
                    </a:lnTo>
                    <a:lnTo>
                      <a:pt x="103" y="773"/>
                    </a:lnTo>
                    <a:lnTo>
                      <a:pt x="117" y="770"/>
                    </a:lnTo>
                    <a:lnTo>
                      <a:pt x="150" y="761"/>
                    </a:lnTo>
                    <a:lnTo>
                      <a:pt x="182" y="752"/>
                    </a:lnTo>
                    <a:lnTo>
                      <a:pt x="216" y="743"/>
                    </a:lnTo>
                    <a:lnTo>
                      <a:pt x="250" y="731"/>
                    </a:lnTo>
                    <a:lnTo>
                      <a:pt x="284" y="719"/>
                    </a:lnTo>
                    <a:lnTo>
                      <a:pt x="318" y="705"/>
                    </a:lnTo>
                    <a:lnTo>
                      <a:pt x="350" y="691"/>
                    </a:lnTo>
                    <a:lnTo>
                      <a:pt x="382" y="675"/>
                    </a:lnTo>
                    <a:lnTo>
                      <a:pt x="397" y="666"/>
                    </a:lnTo>
                    <a:lnTo>
                      <a:pt x="412" y="656"/>
                    </a:lnTo>
                    <a:lnTo>
                      <a:pt x="425" y="647"/>
                    </a:lnTo>
                    <a:lnTo>
                      <a:pt x="438" y="638"/>
                    </a:lnTo>
                    <a:lnTo>
                      <a:pt x="450" y="626"/>
                    </a:lnTo>
                    <a:lnTo>
                      <a:pt x="463" y="617"/>
                    </a:lnTo>
                    <a:lnTo>
                      <a:pt x="474" y="603"/>
                    </a:lnTo>
                    <a:lnTo>
                      <a:pt x="485" y="591"/>
                    </a:lnTo>
                    <a:lnTo>
                      <a:pt x="493" y="577"/>
                    </a:lnTo>
                    <a:lnTo>
                      <a:pt x="504" y="563"/>
                    </a:lnTo>
                    <a:lnTo>
                      <a:pt x="512" y="547"/>
                    </a:lnTo>
                    <a:lnTo>
                      <a:pt x="521" y="531"/>
                    </a:lnTo>
                    <a:lnTo>
                      <a:pt x="529" y="514"/>
                    </a:lnTo>
                    <a:lnTo>
                      <a:pt x="538" y="498"/>
                    </a:lnTo>
                    <a:lnTo>
                      <a:pt x="555" y="461"/>
                    </a:lnTo>
                    <a:lnTo>
                      <a:pt x="570" y="424"/>
                    </a:lnTo>
                    <a:lnTo>
                      <a:pt x="583" y="384"/>
                    </a:lnTo>
                    <a:lnTo>
                      <a:pt x="598" y="344"/>
                    </a:lnTo>
                    <a:lnTo>
                      <a:pt x="610" y="307"/>
                    </a:lnTo>
                    <a:lnTo>
                      <a:pt x="623" y="268"/>
                    </a:lnTo>
                    <a:lnTo>
                      <a:pt x="636" y="233"/>
                    </a:lnTo>
                    <a:lnTo>
                      <a:pt x="642" y="214"/>
                    </a:lnTo>
                    <a:lnTo>
                      <a:pt x="649" y="198"/>
                    </a:lnTo>
                    <a:lnTo>
                      <a:pt x="655" y="181"/>
                    </a:lnTo>
                    <a:lnTo>
                      <a:pt x="662" y="165"/>
                    </a:lnTo>
                    <a:lnTo>
                      <a:pt x="670" y="149"/>
                    </a:lnTo>
                    <a:lnTo>
                      <a:pt x="677" y="135"/>
                    </a:lnTo>
                    <a:lnTo>
                      <a:pt x="685" y="121"/>
                    </a:lnTo>
                    <a:lnTo>
                      <a:pt x="692" y="109"/>
                    </a:lnTo>
                    <a:lnTo>
                      <a:pt x="700" y="98"/>
                    </a:lnTo>
                    <a:lnTo>
                      <a:pt x="709" y="88"/>
                    </a:lnTo>
                    <a:lnTo>
                      <a:pt x="715" y="79"/>
                    </a:lnTo>
                    <a:lnTo>
                      <a:pt x="726" y="70"/>
                    </a:lnTo>
                    <a:lnTo>
                      <a:pt x="734" y="63"/>
                    </a:lnTo>
                    <a:lnTo>
                      <a:pt x="743" y="56"/>
                    </a:lnTo>
                    <a:lnTo>
                      <a:pt x="751" y="49"/>
                    </a:lnTo>
                    <a:lnTo>
                      <a:pt x="762" y="44"/>
                    </a:lnTo>
                    <a:lnTo>
                      <a:pt x="771" y="39"/>
                    </a:lnTo>
                    <a:lnTo>
                      <a:pt x="781" y="35"/>
                    </a:lnTo>
                    <a:lnTo>
                      <a:pt x="800" y="25"/>
                    </a:lnTo>
                    <a:lnTo>
                      <a:pt x="820" y="21"/>
                    </a:lnTo>
                    <a:lnTo>
                      <a:pt x="841" y="16"/>
                    </a:lnTo>
                    <a:lnTo>
                      <a:pt x="860" y="14"/>
                    </a:lnTo>
                    <a:lnTo>
                      <a:pt x="879" y="11"/>
                    </a:lnTo>
                    <a:lnTo>
                      <a:pt x="899" y="9"/>
                    </a:lnTo>
                    <a:lnTo>
                      <a:pt x="918" y="9"/>
                    </a:lnTo>
                    <a:lnTo>
                      <a:pt x="935" y="7"/>
                    </a:lnTo>
                    <a:lnTo>
                      <a:pt x="952" y="7"/>
                    </a:lnTo>
                    <a:lnTo>
                      <a:pt x="967" y="4"/>
                    </a:lnTo>
                    <a:lnTo>
                      <a:pt x="980" y="4"/>
                    </a:lnTo>
                    <a:lnTo>
                      <a:pt x="992" y="0"/>
                    </a:lnTo>
                  </a:path>
                </a:pathLst>
              </a:cu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 name="Freeform 70"/>
              <p:cNvSpPr>
                <a:spLocks/>
              </p:cNvSpPr>
              <p:nvPr/>
            </p:nvSpPr>
            <p:spPr bwMode="auto">
              <a:xfrm>
                <a:off x="2849" y="1289"/>
                <a:ext cx="986" cy="803"/>
              </a:xfrm>
              <a:custGeom>
                <a:avLst/>
                <a:gdLst/>
                <a:ahLst/>
                <a:cxnLst>
                  <a:cxn ang="0">
                    <a:pos x="980" y="801"/>
                  </a:cxn>
                  <a:cxn ang="0">
                    <a:pos x="961" y="794"/>
                  </a:cxn>
                  <a:cxn ang="0">
                    <a:pos x="937" y="787"/>
                  </a:cxn>
                  <a:cxn ang="0">
                    <a:pos x="912" y="780"/>
                  </a:cxn>
                  <a:cxn ang="0">
                    <a:pos x="884" y="773"/>
                  </a:cxn>
                  <a:cxn ang="0">
                    <a:pos x="839" y="761"/>
                  </a:cxn>
                  <a:cxn ang="0">
                    <a:pos x="773" y="743"/>
                  </a:cxn>
                  <a:cxn ang="0">
                    <a:pos x="705" y="719"/>
                  </a:cxn>
                  <a:cxn ang="0">
                    <a:pos x="639" y="691"/>
                  </a:cxn>
                  <a:cxn ang="0">
                    <a:pos x="592" y="666"/>
                  </a:cxn>
                  <a:cxn ang="0">
                    <a:pos x="564" y="647"/>
                  </a:cxn>
                  <a:cxn ang="0">
                    <a:pos x="538" y="626"/>
                  </a:cxn>
                  <a:cxn ang="0">
                    <a:pos x="515" y="603"/>
                  </a:cxn>
                  <a:cxn ang="0">
                    <a:pos x="496" y="577"/>
                  </a:cxn>
                  <a:cxn ang="0">
                    <a:pos x="476" y="547"/>
                  </a:cxn>
                  <a:cxn ang="0">
                    <a:pos x="459" y="514"/>
                  </a:cxn>
                  <a:cxn ang="0">
                    <a:pos x="436" y="461"/>
                  </a:cxn>
                  <a:cxn ang="0">
                    <a:pos x="406" y="384"/>
                  </a:cxn>
                  <a:cxn ang="0">
                    <a:pos x="380" y="307"/>
                  </a:cxn>
                  <a:cxn ang="0">
                    <a:pos x="355" y="233"/>
                  </a:cxn>
                  <a:cxn ang="0">
                    <a:pos x="342" y="198"/>
                  </a:cxn>
                  <a:cxn ang="0">
                    <a:pos x="327" y="165"/>
                  </a:cxn>
                  <a:cxn ang="0">
                    <a:pos x="314" y="135"/>
                  </a:cxn>
                  <a:cxn ang="0">
                    <a:pos x="299" y="109"/>
                  </a:cxn>
                  <a:cxn ang="0">
                    <a:pos x="282" y="88"/>
                  </a:cxn>
                  <a:cxn ang="0">
                    <a:pos x="265" y="70"/>
                  </a:cxn>
                  <a:cxn ang="0">
                    <a:pos x="248" y="56"/>
                  </a:cxn>
                  <a:cxn ang="0">
                    <a:pos x="229" y="44"/>
                  </a:cxn>
                  <a:cxn ang="0">
                    <a:pos x="210" y="35"/>
                  </a:cxn>
                  <a:cxn ang="0">
                    <a:pos x="171" y="21"/>
                  </a:cxn>
                  <a:cxn ang="0">
                    <a:pos x="131" y="14"/>
                  </a:cxn>
                  <a:cxn ang="0">
                    <a:pos x="92" y="9"/>
                  </a:cxn>
                  <a:cxn ang="0">
                    <a:pos x="56" y="7"/>
                  </a:cxn>
                  <a:cxn ang="0">
                    <a:pos x="26" y="4"/>
                  </a:cxn>
                  <a:cxn ang="0">
                    <a:pos x="0" y="0"/>
                  </a:cxn>
                </a:cxnLst>
                <a:rect l="0" t="0" r="r" b="b"/>
                <a:pathLst>
                  <a:path w="986" h="803">
                    <a:moveTo>
                      <a:pt x="986" y="803"/>
                    </a:moveTo>
                    <a:lnTo>
                      <a:pt x="980" y="801"/>
                    </a:lnTo>
                    <a:lnTo>
                      <a:pt x="969" y="796"/>
                    </a:lnTo>
                    <a:lnTo>
                      <a:pt x="961" y="794"/>
                    </a:lnTo>
                    <a:lnTo>
                      <a:pt x="950" y="791"/>
                    </a:lnTo>
                    <a:lnTo>
                      <a:pt x="937" y="787"/>
                    </a:lnTo>
                    <a:lnTo>
                      <a:pt x="927" y="784"/>
                    </a:lnTo>
                    <a:lnTo>
                      <a:pt x="912" y="780"/>
                    </a:lnTo>
                    <a:lnTo>
                      <a:pt x="899" y="777"/>
                    </a:lnTo>
                    <a:lnTo>
                      <a:pt x="884" y="773"/>
                    </a:lnTo>
                    <a:lnTo>
                      <a:pt x="869" y="770"/>
                    </a:lnTo>
                    <a:lnTo>
                      <a:pt x="839" y="761"/>
                    </a:lnTo>
                    <a:lnTo>
                      <a:pt x="805" y="752"/>
                    </a:lnTo>
                    <a:lnTo>
                      <a:pt x="773" y="743"/>
                    </a:lnTo>
                    <a:lnTo>
                      <a:pt x="739" y="731"/>
                    </a:lnTo>
                    <a:lnTo>
                      <a:pt x="705" y="719"/>
                    </a:lnTo>
                    <a:lnTo>
                      <a:pt x="671" y="705"/>
                    </a:lnTo>
                    <a:lnTo>
                      <a:pt x="639" y="691"/>
                    </a:lnTo>
                    <a:lnTo>
                      <a:pt x="607" y="675"/>
                    </a:lnTo>
                    <a:lnTo>
                      <a:pt x="592" y="666"/>
                    </a:lnTo>
                    <a:lnTo>
                      <a:pt x="577" y="656"/>
                    </a:lnTo>
                    <a:lnTo>
                      <a:pt x="564" y="647"/>
                    </a:lnTo>
                    <a:lnTo>
                      <a:pt x="551" y="638"/>
                    </a:lnTo>
                    <a:lnTo>
                      <a:pt x="538" y="626"/>
                    </a:lnTo>
                    <a:lnTo>
                      <a:pt x="528" y="617"/>
                    </a:lnTo>
                    <a:lnTo>
                      <a:pt x="515" y="603"/>
                    </a:lnTo>
                    <a:lnTo>
                      <a:pt x="506" y="591"/>
                    </a:lnTo>
                    <a:lnTo>
                      <a:pt x="496" y="577"/>
                    </a:lnTo>
                    <a:lnTo>
                      <a:pt x="485" y="563"/>
                    </a:lnTo>
                    <a:lnTo>
                      <a:pt x="476" y="547"/>
                    </a:lnTo>
                    <a:lnTo>
                      <a:pt x="468" y="531"/>
                    </a:lnTo>
                    <a:lnTo>
                      <a:pt x="459" y="514"/>
                    </a:lnTo>
                    <a:lnTo>
                      <a:pt x="451" y="498"/>
                    </a:lnTo>
                    <a:lnTo>
                      <a:pt x="436" y="461"/>
                    </a:lnTo>
                    <a:lnTo>
                      <a:pt x="421" y="424"/>
                    </a:lnTo>
                    <a:lnTo>
                      <a:pt x="406" y="384"/>
                    </a:lnTo>
                    <a:lnTo>
                      <a:pt x="393" y="344"/>
                    </a:lnTo>
                    <a:lnTo>
                      <a:pt x="380" y="307"/>
                    </a:lnTo>
                    <a:lnTo>
                      <a:pt x="368" y="268"/>
                    </a:lnTo>
                    <a:lnTo>
                      <a:pt x="355" y="233"/>
                    </a:lnTo>
                    <a:lnTo>
                      <a:pt x="348" y="214"/>
                    </a:lnTo>
                    <a:lnTo>
                      <a:pt x="342" y="198"/>
                    </a:lnTo>
                    <a:lnTo>
                      <a:pt x="333" y="181"/>
                    </a:lnTo>
                    <a:lnTo>
                      <a:pt x="327" y="165"/>
                    </a:lnTo>
                    <a:lnTo>
                      <a:pt x="321" y="149"/>
                    </a:lnTo>
                    <a:lnTo>
                      <a:pt x="314" y="135"/>
                    </a:lnTo>
                    <a:lnTo>
                      <a:pt x="306" y="121"/>
                    </a:lnTo>
                    <a:lnTo>
                      <a:pt x="299" y="109"/>
                    </a:lnTo>
                    <a:lnTo>
                      <a:pt x="291" y="98"/>
                    </a:lnTo>
                    <a:lnTo>
                      <a:pt x="282" y="88"/>
                    </a:lnTo>
                    <a:lnTo>
                      <a:pt x="274" y="79"/>
                    </a:lnTo>
                    <a:lnTo>
                      <a:pt x="265" y="70"/>
                    </a:lnTo>
                    <a:lnTo>
                      <a:pt x="257" y="63"/>
                    </a:lnTo>
                    <a:lnTo>
                      <a:pt x="248" y="56"/>
                    </a:lnTo>
                    <a:lnTo>
                      <a:pt x="237" y="49"/>
                    </a:lnTo>
                    <a:lnTo>
                      <a:pt x="229" y="44"/>
                    </a:lnTo>
                    <a:lnTo>
                      <a:pt x="220" y="39"/>
                    </a:lnTo>
                    <a:lnTo>
                      <a:pt x="210" y="35"/>
                    </a:lnTo>
                    <a:lnTo>
                      <a:pt x="190" y="25"/>
                    </a:lnTo>
                    <a:lnTo>
                      <a:pt x="171" y="21"/>
                    </a:lnTo>
                    <a:lnTo>
                      <a:pt x="150" y="16"/>
                    </a:lnTo>
                    <a:lnTo>
                      <a:pt x="131" y="14"/>
                    </a:lnTo>
                    <a:lnTo>
                      <a:pt x="111" y="11"/>
                    </a:lnTo>
                    <a:lnTo>
                      <a:pt x="92" y="9"/>
                    </a:lnTo>
                    <a:lnTo>
                      <a:pt x="73" y="9"/>
                    </a:lnTo>
                    <a:lnTo>
                      <a:pt x="56" y="7"/>
                    </a:lnTo>
                    <a:lnTo>
                      <a:pt x="41" y="7"/>
                    </a:lnTo>
                    <a:lnTo>
                      <a:pt x="26" y="4"/>
                    </a:lnTo>
                    <a:lnTo>
                      <a:pt x="11" y="4"/>
                    </a:lnTo>
                    <a:lnTo>
                      <a:pt x="0" y="0"/>
                    </a:lnTo>
                  </a:path>
                </a:pathLst>
              </a:cu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1" name="Line 71"/>
              <p:cNvSpPr>
                <a:spLocks noChangeShapeType="1"/>
              </p:cNvSpPr>
              <p:nvPr/>
            </p:nvSpPr>
            <p:spPr bwMode="auto">
              <a:xfrm flipV="1">
                <a:off x="1750" y="914"/>
                <a:ext cx="1" cy="1180"/>
              </a:xfrm>
              <a:prstGeom prst="line">
                <a:avLst/>
              </a:prstGeom>
              <a:noFill/>
              <a:ln w="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2" name="Freeform 72"/>
              <p:cNvSpPr>
                <a:spLocks noEditPoints="1"/>
              </p:cNvSpPr>
              <p:nvPr/>
            </p:nvSpPr>
            <p:spPr bwMode="auto">
              <a:xfrm>
                <a:off x="3024" y="1037"/>
                <a:ext cx="13" cy="261"/>
              </a:xfrm>
              <a:custGeom>
                <a:avLst/>
                <a:gdLst/>
                <a:ahLst/>
                <a:cxnLst>
                  <a:cxn ang="0">
                    <a:pos x="0" y="254"/>
                  </a:cxn>
                  <a:cxn ang="0">
                    <a:pos x="0" y="212"/>
                  </a:cxn>
                  <a:cxn ang="0">
                    <a:pos x="0" y="208"/>
                  </a:cxn>
                  <a:cxn ang="0">
                    <a:pos x="3" y="205"/>
                  </a:cxn>
                  <a:cxn ang="0">
                    <a:pos x="5" y="205"/>
                  </a:cxn>
                  <a:cxn ang="0">
                    <a:pos x="7" y="203"/>
                  </a:cxn>
                  <a:cxn ang="0">
                    <a:pos x="9" y="205"/>
                  </a:cxn>
                  <a:cxn ang="0">
                    <a:pos x="11" y="205"/>
                  </a:cxn>
                  <a:cxn ang="0">
                    <a:pos x="13" y="208"/>
                  </a:cxn>
                  <a:cxn ang="0">
                    <a:pos x="13" y="212"/>
                  </a:cxn>
                  <a:cxn ang="0">
                    <a:pos x="13" y="254"/>
                  </a:cxn>
                  <a:cxn ang="0">
                    <a:pos x="13" y="256"/>
                  </a:cxn>
                  <a:cxn ang="0">
                    <a:pos x="11" y="259"/>
                  </a:cxn>
                  <a:cxn ang="0">
                    <a:pos x="9" y="261"/>
                  </a:cxn>
                  <a:cxn ang="0">
                    <a:pos x="7" y="261"/>
                  </a:cxn>
                  <a:cxn ang="0">
                    <a:pos x="5" y="261"/>
                  </a:cxn>
                  <a:cxn ang="0">
                    <a:pos x="3" y="259"/>
                  </a:cxn>
                  <a:cxn ang="0">
                    <a:pos x="0" y="256"/>
                  </a:cxn>
                  <a:cxn ang="0">
                    <a:pos x="0" y="254"/>
                  </a:cxn>
                  <a:cxn ang="0">
                    <a:pos x="0" y="254"/>
                  </a:cxn>
                  <a:cxn ang="0">
                    <a:pos x="0" y="154"/>
                  </a:cxn>
                  <a:cxn ang="0">
                    <a:pos x="0" y="110"/>
                  </a:cxn>
                  <a:cxn ang="0">
                    <a:pos x="0" y="107"/>
                  </a:cxn>
                  <a:cxn ang="0">
                    <a:pos x="3" y="105"/>
                  </a:cxn>
                  <a:cxn ang="0">
                    <a:pos x="5" y="103"/>
                  </a:cxn>
                  <a:cxn ang="0">
                    <a:pos x="7" y="103"/>
                  </a:cxn>
                  <a:cxn ang="0">
                    <a:pos x="9" y="103"/>
                  </a:cxn>
                  <a:cxn ang="0">
                    <a:pos x="11" y="105"/>
                  </a:cxn>
                  <a:cxn ang="0">
                    <a:pos x="13" y="107"/>
                  </a:cxn>
                  <a:cxn ang="0">
                    <a:pos x="13" y="110"/>
                  </a:cxn>
                  <a:cxn ang="0">
                    <a:pos x="13" y="154"/>
                  </a:cxn>
                  <a:cxn ang="0">
                    <a:pos x="13" y="156"/>
                  </a:cxn>
                  <a:cxn ang="0">
                    <a:pos x="11" y="159"/>
                  </a:cxn>
                  <a:cxn ang="0">
                    <a:pos x="9" y="159"/>
                  </a:cxn>
                  <a:cxn ang="0">
                    <a:pos x="7" y="161"/>
                  </a:cxn>
                  <a:cxn ang="0">
                    <a:pos x="5" y="159"/>
                  </a:cxn>
                  <a:cxn ang="0">
                    <a:pos x="3" y="159"/>
                  </a:cxn>
                  <a:cxn ang="0">
                    <a:pos x="0" y="156"/>
                  </a:cxn>
                  <a:cxn ang="0">
                    <a:pos x="0" y="154"/>
                  </a:cxn>
                  <a:cxn ang="0">
                    <a:pos x="0" y="154"/>
                  </a:cxn>
                  <a:cxn ang="0">
                    <a:pos x="0" y="52"/>
                  </a:cxn>
                  <a:cxn ang="0">
                    <a:pos x="0" y="7"/>
                  </a:cxn>
                  <a:cxn ang="0">
                    <a:pos x="0" y="5"/>
                  </a:cxn>
                  <a:cxn ang="0">
                    <a:pos x="3" y="3"/>
                  </a:cxn>
                  <a:cxn ang="0">
                    <a:pos x="5" y="0"/>
                  </a:cxn>
                  <a:cxn ang="0">
                    <a:pos x="7" y="0"/>
                  </a:cxn>
                  <a:cxn ang="0">
                    <a:pos x="9" y="0"/>
                  </a:cxn>
                  <a:cxn ang="0">
                    <a:pos x="11" y="3"/>
                  </a:cxn>
                  <a:cxn ang="0">
                    <a:pos x="13" y="5"/>
                  </a:cxn>
                  <a:cxn ang="0">
                    <a:pos x="13" y="7"/>
                  </a:cxn>
                  <a:cxn ang="0">
                    <a:pos x="13" y="52"/>
                  </a:cxn>
                  <a:cxn ang="0">
                    <a:pos x="13" y="54"/>
                  </a:cxn>
                  <a:cxn ang="0">
                    <a:pos x="11" y="56"/>
                  </a:cxn>
                  <a:cxn ang="0">
                    <a:pos x="9" y="59"/>
                  </a:cxn>
                  <a:cxn ang="0">
                    <a:pos x="7" y="59"/>
                  </a:cxn>
                  <a:cxn ang="0">
                    <a:pos x="5" y="59"/>
                  </a:cxn>
                  <a:cxn ang="0">
                    <a:pos x="3" y="56"/>
                  </a:cxn>
                  <a:cxn ang="0">
                    <a:pos x="0" y="54"/>
                  </a:cxn>
                  <a:cxn ang="0">
                    <a:pos x="0" y="52"/>
                  </a:cxn>
                  <a:cxn ang="0">
                    <a:pos x="0" y="52"/>
                  </a:cxn>
                </a:cxnLst>
                <a:rect l="0" t="0" r="r" b="b"/>
                <a:pathLst>
                  <a:path w="13" h="261">
                    <a:moveTo>
                      <a:pt x="0" y="254"/>
                    </a:moveTo>
                    <a:lnTo>
                      <a:pt x="0" y="212"/>
                    </a:lnTo>
                    <a:lnTo>
                      <a:pt x="0" y="208"/>
                    </a:lnTo>
                    <a:lnTo>
                      <a:pt x="3" y="205"/>
                    </a:lnTo>
                    <a:lnTo>
                      <a:pt x="5" y="205"/>
                    </a:lnTo>
                    <a:lnTo>
                      <a:pt x="7" y="203"/>
                    </a:lnTo>
                    <a:lnTo>
                      <a:pt x="9" y="205"/>
                    </a:lnTo>
                    <a:lnTo>
                      <a:pt x="11" y="205"/>
                    </a:lnTo>
                    <a:lnTo>
                      <a:pt x="13" y="208"/>
                    </a:lnTo>
                    <a:lnTo>
                      <a:pt x="13" y="212"/>
                    </a:lnTo>
                    <a:lnTo>
                      <a:pt x="13" y="254"/>
                    </a:lnTo>
                    <a:lnTo>
                      <a:pt x="13" y="256"/>
                    </a:lnTo>
                    <a:lnTo>
                      <a:pt x="11" y="259"/>
                    </a:lnTo>
                    <a:lnTo>
                      <a:pt x="9" y="261"/>
                    </a:lnTo>
                    <a:lnTo>
                      <a:pt x="7" y="261"/>
                    </a:lnTo>
                    <a:lnTo>
                      <a:pt x="5" y="261"/>
                    </a:lnTo>
                    <a:lnTo>
                      <a:pt x="3" y="259"/>
                    </a:lnTo>
                    <a:lnTo>
                      <a:pt x="0" y="256"/>
                    </a:lnTo>
                    <a:lnTo>
                      <a:pt x="0" y="254"/>
                    </a:lnTo>
                    <a:lnTo>
                      <a:pt x="0" y="254"/>
                    </a:lnTo>
                    <a:close/>
                    <a:moveTo>
                      <a:pt x="0" y="154"/>
                    </a:moveTo>
                    <a:lnTo>
                      <a:pt x="0" y="110"/>
                    </a:lnTo>
                    <a:lnTo>
                      <a:pt x="0" y="107"/>
                    </a:lnTo>
                    <a:lnTo>
                      <a:pt x="3" y="105"/>
                    </a:lnTo>
                    <a:lnTo>
                      <a:pt x="5" y="103"/>
                    </a:lnTo>
                    <a:lnTo>
                      <a:pt x="7" y="103"/>
                    </a:lnTo>
                    <a:lnTo>
                      <a:pt x="9" y="103"/>
                    </a:lnTo>
                    <a:lnTo>
                      <a:pt x="11" y="105"/>
                    </a:lnTo>
                    <a:lnTo>
                      <a:pt x="13" y="107"/>
                    </a:lnTo>
                    <a:lnTo>
                      <a:pt x="13" y="110"/>
                    </a:lnTo>
                    <a:lnTo>
                      <a:pt x="13" y="154"/>
                    </a:lnTo>
                    <a:lnTo>
                      <a:pt x="13" y="156"/>
                    </a:lnTo>
                    <a:lnTo>
                      <a:pt x="11" y="159"/>
                    </a:lnTo>
                    <a:lnTo>
                      <a:pt x="9" y="159"/>
                    </a:lnTo>
                    <a:lnTo>
                      <a:pt x="7" y="161"/>
                    </a:lnTo>
                    <a:lnTo>
                      <a:pt x="5" y="159"/>
                    </a:lnTo>
                    <a:lnTo>
                      <a:pt x="3" y="159"/>
                    </a:lnTo>
                    <a:lnTo>
                      <a:pt x="0" y="156"/>
                    </a:lnTo>
                    <a:lnTo>
                      <a:pt x="0" y="154"/>
                    </a:lnTo>
                    <a:lnTo>
                      <a:pt x="0" y="154"/>
                    </a:lnTo>
                    <a:close/>
                    <a:moveTo>
                      <a:pt x="0" y="52"/>
                    </a:moveTo>
                    <a:lnTo>
                      <a:pt x="0" y="7"/>
                    </a:lnTo>
                    <a:lnTo>
                      <a:pt x="0" y="5"/>
                    </a:lnTo>
                    <a:lnTo>
                      <a:pt x="3" y="3"/>
                    </a:lnTo>
                    <a:lnTo>
                      <a:pt x="5" y="0"/>
                    </a:lnTo>
                    <a:lnTo>
                      <a:pt x="7" y="0"/>
                    </a:lnTo>
                    <a:lnTo>
                      <a:pt x="9" y="0"/>
                    </a:lnTo>
                    <a:lnTo>
                      <a:pt x="11" y="3"/>
                    </a:lnTo>
                    <a:lnTo>
                      <a:pt x="13" y="5"/>
                    </a:lnTo>
                    <a:lnTo>
                      <a:pt x="13" y="7"/>
                    </a:lnTo>
                    <a:lnTo>
                      <a:pt x="13" y="52"/>
                    </a:lnTo>
                    <a:lnTo>
                      <a:pt x="13" y="54"/>
                    </a:lnTo>
                    <a:lnTo>
                      <a:pt x="11" y="56"/>
                    </a:lnTo>
                    <a:lnTo>
                      <a:pt x="9" y="59"/>
                    </a:lnTo>
                    <a:lnTo>
                      <a:pt x="7" y="59"/>
                    </a:lnTo>
                    <a:lnTo>
                      <a:pt x="5" y="59"/>
                    </a:lnTo>
                    <a:lnTo>
                      <a:pt x="3" y="56"/>
                    </a:lnTo>
                    <a:lnTo>
                      <a:pt x="0" y="54"/>
                    </a:lnTo>
                    <a:lnTo>
                      <a:pt x="0" y="52"/>
                    </a:lnTo>
                    <a:lnTo>
                      <a:pt x="0" y="52"/>
                    </a:lnTo>
                    <a:close/>
                  </a:path>
                </a:pathLst>
              </a:custGeom>
              <a:solidFill>
                <a:srgbClr val="FF0000"/>
              </a:solidFill>
              <a:ln w="2">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 name="Freeform 73"/>
              <p:cNvSpPr>
                <a:spLocks noEditPoints="1"/>
              </p:cNvSpPr>
              <p:nvPr/>
            </p:nvSpPr>
            <p:spPr bwMode="auto">
              <a:xfrm>
                <a:off x="1742" y="1040"/>
                <a:ext cx="1289" cy="116"/>
              </a:xfrm>
              <a:custGeom>
                <a:avLst/>
                <a:gdLst/>
                <a:ahLst/>
                <a:cxnLst>
                  <a:cxn ang="0">
                    <a:pos x="8" y="49"/>
                  </a:cxn>
                  <a:cxn ang="0">
                    <a:pos x="1199" y="49"/>
                  </a:cxn>
                  <a:cxn ang="0">
                    <a:pos x="1204" y="49"/>
                  </a:cxn>
                  <a:cxn ang="0">
                    <a:pos x="1206" y="51"/>
                  </a:cxn>
                  <a:cxn ang="0">
                    <a:pos x="1208" y="53"/>
                  </a:cxn>
                  <a:cxn ang="0">
                    <a:pos x="1210" y="58"/>
                  </a:cxn>
                  <a:cxn ang="0">
                    <a:pos x="1208" y="63"/>
                  </a:cxn>
                  <a:cxn ang="0">
                    <a:pos x="1206" y="65"/>
                  </a:cxn>
                  <a:cxn ang="0">
                    <a:pos x="1204" y="67"/>
                  </a:cxn>
                  <a:cxn ang="0">
                    <a:pos x="1199" y="67"/>
                  </a:cxn>
                  <a:cxn ang="0">
                    <a:pos x="8" y="67"/>
                  </a:cxn>
                  <a:cxn ang="0">
                    <a:pos x="4" y="67"/>
                  </a:cxn>
                  <a:cxn ang="0">
                    <a:pos x="2" y="65"/>
                  </a:cxn>
                  <a:cxn ang="0">
                    <a:pos x="0" y="63"/>
                  </a:cxn>
                  <a:cxn ang="0">
                    <a:pos x="0" y="58"/>
                  </a:cxn>
                  <a:cxn ang="0">
                    <a:pos x="0" y="53"/>
                  </a:cxn>
                  <a:cxn ang="0">
                    <a:pos x="2" y="51"/>
                  </a:cxn>
                  <a:cxn ang="0">
                    <a:pos x="4" y="49"/>
                  </a:cxn>
                  <a:cxn ang="0">
                    <a:pos x="8" y="49"/>
                  </a:cxn>
                  <a:cxn ang="0">
                    <a:pos x="8" y="49"/>
                  </a:cxn>
                  <a:cxn ang="0">
                    <a:pos x="1182" y="0"/>
                  </a:cxn>
                  <a:cxn ang="0">
                    <a:pos x="1289" y="58"/>
                  </a:cxn>
                  <a:cxn ang="0">
                    <a:pos x="1182" y="116"/>
                  </a:cxn>
                  <a:cxn ang="0">
                    <a:pos x="1182" y="0"/>
                  </a:cxn>
                </a:cxnLst>
                <a:rect l="0" t="0" r="r" b="b"/>
                <a:pathLst>
                  <a:path w="1289" h="116">
                    <a:moveTo>
                      <a:pt x="8" y="49"/>
                    </a:moveTo>
                    <a:lnTo>
                      <a:pt x="1199" y="49"/>
                    </a:lnTo>
                    <a:lnTo>
                      <a:pt x="1204" y="49"/>
                    </a:lnTo>
                    <a:lnTo>
                      <a:pt x="1206" y="51"/>
                    </a:lnTo>
                    <a:lnTo>
                      <a:pt x="1208" y="53"/>
                    </a:lnTo>
                    <a:lnTo>
                      <a:pt x="1210" y="58"/>
                    </a:lnTo>
                    <a:lnTo>
                      <a:pt x="1208" y="63"/>
                    </a:lnTo>
                    <a:lnTo>
                      <a:pt x="1206" y="65"/>
                    </a:lnTo>
                    <a:lnTo>
                      <a:pt x="1204" y="67"/>
                    </a:lnTo>
                    <a:lnTo>
                      <a:pt x="1199" y="67"/>
                    </a:lnTo>
                    <a:lnTo>
                      <a:pt x="8" y="67"/>
                    </a:lnTo>
                    <a:lnTo>
                      <a:pt x="4" y="67"/>
                    </a:lnTo>
                    <a:lnTo>
                      <a:pt x="2" y="65"/>
                    </a:lnTo>
                    <a:lnTo>
                      <a:pt x="0" y="63"/>
                    </a:lnTo>
                    <a:lnTo>
                      <a:pt x="0" y="58"/>
                    </a:lnTo>
                    <a:lnTo>
                      <a:pt x="0" y="53"/>
                    </a:lnTo>
                    <a:lnTo>
                      <a:pt x="2" y="51"/>
                    </a:lnTo>
                    <a:lnTo>
                      <a:pt x="4" y="49"/>
                    </a:lnTo>
                    <a:lnTo>
                      <a:pt x="8" y="49"/>
                    </a:lnTo>
                    <a:lnTo>
                      <a:pt x="8" y="49"/>
                    </a:lnTo>
                    <a:close/>
                    <a:moveTo>
                      <a:pt x="1182" y="0"/>
                    </a:moveTo>
                    <a:lnTo>
                      <a:pt x="1289" y="58"/>
                    </a:lnTo>
                    <a:lnTo>
                      <a:pt x="1182" y="116"/>
                    </a:lnTo>
                    <a:lnTo>
                      <a:pt x="1182" y="0"/>
                    </a:lnTo>
                    <a:close/>
                  </a:path>
                </a:pathLst>
              </a:custGeom>
              <a:solidFill>
                <a:srgbClr val="FF0000"/>
              </a:solidFill>
              <a:ln w="2">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 name="Freeform 74"/>
              <p:cNvSpPr>
                <a:spLocks/>
              </p:cNvSpPr>
              <p:nvPr/>
            </p:nvSpPr>
            <p:spPr bwMode="auto">
              <a:xfrm>
                <a:off x="2506" y="1452"/>
                <a:ext cx="339" cy="107"/>
              </a:xfrm>
              <a:custGeom>
                <a:avLst/>
                <a:gdLst/>
                <a:ahLst/>
                <a:cxnLst>
                  <a:cxn ang="0">
                    <a:pos x="0" y="53"/>
                  </a:cxn>
                  <a:cxn ang="0">
                    <a:pos x="68" y="107"/>
                  </a:cxn>
                  <a:cxn ang="0">
                    <a:pos x="68" y="79"/>
                  </a:cxn>
                  <a:cxn ang="0">
                    <a:pos x="271" y="79"/>
                  </a:cxn>
                  <a:cxn ang="0">
                    <a:pos x="271" y="107"/>
                  </a:cxn>
                  <a:cxn ang="0">
                    <a:pos x="339" y="53"/>
                  </a:cxn>
                  <a:cxn ang="0">
                    <a:pos x="271" y="0"/>
                  </a:cxn>
                  <a:cxn ang="0">
                    <a:pos x="271" y="28"/>
                  </a:cxn>
                  <a:cxn ang="0">
                    <a:pos x="68" y="28"/>
                  </a:cxn>
                  <a:cxn ang="0">
                    <a:pos x="68" y="0"/>
                  </a:cxn>
                  <a:cxn ang="0">
                    <a:pos x="0" y="53"/>
                  </a:cxn>
                </a:cxnLst>
                <a:rect l="0" t="0" r="r" b="b"/>
                <a:pathLst>
                  <a:path w="339" h="107">
                    <a:moveTo>
                      <a:pt x="0" y="53"/>
                    </a:moveTo>
                    <a:lnTo>
                      <a:pt x="68" y="107"/>
                    </a:lnTo>
                    <a:lnTo>
                      <a:pt x="68" y="79"/>
                    </a:lnTo>
                    <a:lnTo>
                      <a:pt x="271" y="79"/>
                    </a:lnTo>
                    <a:lnTo>
                      <a:pt x="271" y="107"/>
                    </a:lnTo>
                    <a:lnTo>
                      <a:pt x="339" y="53"/>
                    </a:lnTo>
                    <a:lnTo>
                      <a:pt x="271" y="0"/>
                    </a:lnTo>
                    <a:lnTo>
                      <a:pt x="271" y="28"/>
                    </a:lnTo>
                    <a:lnTo>
                      <a:pt x="68" y="28"/>
                    </a:lnTo>
                    <a:lnTo>
                      <a:pt x="68" y="0"/>
                    </a:lnTo>
                    <a:lnTo>
                      <a:pt x="0" y="5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 name="Freeform 75"/>
              <p:cNvSpPr>
                <a:spLocks/>
              </p:cNvSpPr>
              <p:nvPr/>
            </p:nvSpPr>
            <p:spPr bwMode="auto">
              <a:xfrm>
                <a:off x="2506" y="1452"/>
                <a:ext cx="339" cy="107"/>
              </a:xfrm>
              <a:custGeom>
                <a:avLst/>
                <a:gdLst/>
                <a:ahLst/>
                <a:cxnLst>
                  <a:cxn ang="0">
                    <a:pos x="0" y="53"/>
                  </a:cxn>
                  <a:cxn ang="0">
                    <a:pos x="68" y="107"/>
                  </a:cxn>
                  <a:cxn ang="0">
                    <a:pos x="68" y="79"/>
                  </a:cxn>
                  <a:cxn ang="0">
                    <a:pos x="271" y="79"/>
                  </a:cxn>
                  <a:cxn ang="0">
                    <a:pos x="271" y="107"/>
                  </a:cxn>
                  <a:cxn ang="0">
                    <a:pos x="339" y="53"/>
                  </a:cxn>
                  <a:cxn ang="0">
                    <a:pos x="271" y="0"/>
                  </a:cxn>
                  <a:cxn ang="0">
                    <a:pos x="271" y="28"/>
                  </a:cxn>
                  <a:cxn ang="0">
                    <a:pos x="68" y="28"/>
                  </a:cxn>
                  <a:cxn ang="0">
                    <a:pos x="68" y="0"/>
                  </a:cxn>
                  <a:cxn ang="0">
                    <a:pos x="0" y="53"/>
                  </a:cxn>
                </a:cxnLst>
                <a:rect l="0" t="0" r="r" b="b"/>
                <a:pathLst>
                  <a:path w="339" h="107">
                    <a:moveTo>
                      <a:pt x="0" y="53"/>
                    </a:moveTo>
                    <a:lnTo>
                      <a:pt x="68" y="107"/>
                    </a:lnTo>
                    <a:lnTo>
                      <a:pt x="68" y="79"/>
                    </a:lnTo>
                    <a:lnTo>
                      <a:pt x="271" y="79"/>
                    </a:lnTo>
                    <a:lnTo>
                      <a:pt x="271" y="107"/>
                    </a:lnTo>
                    <a:lnTo>
                      <a:pt x="339" y="53"/>
                    </a:lnTo>
                    <a:lnTo>
                      <a:pt x="271" y="0"/>
                    </a:lnTo>
                    <a:lnTo>
                      <a:pt x="271" y="28"/>
                    </a:lnTo>
                    <a:lnTo>
                      <a:pt x="68" y="28"/>
                    </a:lnTo>
                    <a:lnTo>
                      <a:pt x="68" y="0"/>
                    </a:lnTo>
                    <a:lnTo>
                      <a:pt x="0" y="53"/>
                    </a:lnTo>
                    <a:close/>
                  </a:path>
                </a:pathLst>
              </a:custGeom>
              <a:noFill/>
              <a:ln w="17">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6" name="Freeform 76"/>
              <p:cNvSpPr>
                <a:spLocks/>
              </p:cNvSpPr>
              <p:nvPr/>
            </p:nvSpPr>
            <p:spPr bwMode="auto">
              <a:xfrm>
                <a:off x="2856" y="1454"/>
                <a:ext cx="337" cy="107"/>
              </a:xfrm>
              <a:custGeom>
                <a:avLst/>
                <a:gdLst/>
                <a:ahLst/>
                <a:cxnLst>
                  <a:cxn ang="0">
                    <a:pos x="0" y="54"/>
                  </a:cxn>
                  <a:cxn ang="0">
                    <a:pos x="66" y="107"/>
                  </a:cxn>
                  <a:cxn ang="0">
                    <a:pos x="66" y="82"/>
                  </a:cxn>
                  <a:cxn ang="0">
                    <a:pos x="269" y="82"/>
                  </a:cxn>
                  <a:cxn ang="0">
                    <a:pos x="269" y="107"/>
                  </a:cxn>
                  <a:cxn ang="0">
                    <a:pos x="337" y="54"/>
                  </a:cxn>
                  <a:cxn ang="0">
                    <a:pos x="269" y="0"/>
                  </a:cxn>
                  <a:cxn ang="0">
                    <a:pos x="269" y="28"/>
                  </a:cxn>
                  <a:cxn ang="0">
                    <a:pos x="66" y="28"/>
                  </a:cxn>
                  <a:cxn ang="0">
                    <a:pos x="66" y="0"/>
                  </a:cxn>
                  <a:cxn ang="0">
                    <a:pos x="0" y="54"/>
                  </a:cxn>
                </a:cxnLst>
                <a:rect l="0" t="0" r="r" b="b"/>
                <a:pathLst>
                  <a:path w="337" h="107">
                    <a:moveTo>
                      <a:pt x="0" y="54"/>
                    </a:moveTo>
                    <a:lnTo>
                      <a:pt x="66" y="107"/>
                    </a:lnTo>
                    <a:lnTo>
                      <a:pt x="66" y="82"/>
                    </a:lnTo>
                    <a:lnTo>
                      <a:pt x="269" y="82"/>
                    </a:lnTo>
                    <a:lnTo>
                      <a:pt x="269" y="107"/>
                    </a:lnTo>
                    <a:lnTo>
                      <a:pt x="337" y="54"/>
                    </a:lnTo>
                    <a:lnTo>
                      <a:pt x="269" y="0"/>
                    </a:lnTo>
                    <a:lnTo>
                      <a:pt x="269" y="28"/>
                    </a:lnTo>
                    <a:lnTo>
                      <a:pt x="66" y="28"/>
                    </a:lnTo>
                    <a:lnTo>
                      <a:pt x="66" y="0"/>
                    </a:lnTo>
                    <a:lnTo>
                      <a:pt x="0" y="5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7" name="Freeform 77"/>
              <p:cNvSpPr>
                <a:spLocks/>
              </p:cNvSpPr>
              <p:nvPr/>
            </p:nvSpPr>
            <p:spPr bwMode="auto">
              <a:xfrm>
                <a:off x="2856" y="1454"/>
                <a:ext cx="337" cy="107"/>
              </a:xfrm>
              <a:custGeom>
                <a:avLst/>
                <a:gdLst/>
                <a:ahLst/>
                <a:cxnLst>
                  <a:cxn ang="0">
                    <a:pos x="0" y="54"/>
                  </a:cxn>
                  <a:cxn ang="0">
                    <a:pos x="66" y="107"/>
                  </a:cxn>
                  <a:cxn ang="0">
                    <a:pos x="66" y="82"/>
                  </a:cxn>
                  <a:cxn ang="0">
                    <a:pos x="269" y="82"/>
                  </a:cxn>
                  <a:cxn ang="0">
                    <a:pos x="269" y="107"/>
                  </a:cxn>
                  <a:cxn ang="0">
                    <a:pos x="337" y="54"/>
                  </a:cxn>
                  <a:cxn ang="0">
                    <a:pos x="269" y="0"/>
                  </a:cxn>
                  <a:cxn ang="0">
                    <a:pos x="269" y="28"/>
                  </a:cxn>
                  <a:cxn ang="0">
                    <a:pos x="66" y="28"/>
                  </a:cxn>
                  <a:cxn ang="0">
                    <a:pos x="66" y="0"/>
                  </a:cxn>
                  <a:cxn ang="0">
                    <a:pos x="0" y="54"/>
                  </a:cxn>
                </a:cxnLst>
                <a:rect l="0" t="0" r="r" b="b"/>
                <a:pathLst>
                  <a:path w="337" h="107">
                    <a:moveTo>
                      <a:pt x="0" y="54"/>
                    </a:moveTo>
                    <a:lnTo>
                      <a:pt x="66" y="107"/>
                    </a:lnTo>
                    <a:lnTo>
                      <a:pt x="66" y="82"/>
                    </a:lnTo>
                    <a:lnTo>
                      <a:pt x="269" y="82"/>
                    </a:lnTo>
                    <a:lnTo>
                      <a:pt x="269" y="107"/>
                    </a:lnTo>
                    <a:lnTo>
                      <a:pt x="337" y="54"/>
                    </a:lnTo>
                    <a:lnTo>
                      <a:pt x="269" y="0"/>
                    </a:lnTo>
                    <a:lnTo>
                      <a:pt x="269" y="28"/>
                    </a:lnTo>
                    <a:lnTo>
                      <a:pt x="66" y="28"/>
                    </a:lnTo>
                    <a:lnTo>
                      <a:pt x="66" y="0"/>
                    </a:lnTo>
                    <a:lnTo>
                      <a:pt x="0" y="54"/>
                    </a:lnTo>
                    <a:close/>
                  </a:path>
                </a:pathLst>
              </a:custGeom>
              <a:noFill/>
              <a:ln w="17">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cxnSp>
          <p:nvCxnSpPr>
            <p:cNvPr id="20" name="直線コネクタ 19"/>
            <p:cNvCxnSpPr/>
            <p:nvPr/>
          </p:nvCxnSpPr>
          <p:spPr>
            <a:xfrm rot="10800000">
              <a:off x="4357686" y="1928802"/>
              <a:ext cx="214314" cy="142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 name="グループ化 47"/>
          <p:cNvGrpSpPr/>
          <p:nvPr/>
        </p:nvGrpSpPr>
        <p:grpSpPr>
          <a:xfrm>
            <a:off x="5072066" y="692189"/>
            <a:ext cx="4143404" cy="2593935"/>
            <a:chOff x="2786050" y="4057692"/>
            <a:chExt cx="4143404" cy="2593935"/>
          </a:xfrm>
        </p:grpSpPr>
        <p:sp>
          <p:nvSpPr>
            <p:cNvPr id="49" name="正方形/長方形 48"/>
            <p:cNvSpPr/>
            <p:nvPr/>
          </p:nvSpPr>
          <p:spPr>
            <a:xfrm>
              <a:off x="4286248" y="4857760"/>
              <a:ext cx="237566" cy="369332"/>
            </a:xfrm>
            <a:prstGeom prst="rect">
              <a:avLst/>
            </a:prstGeom>
          </p:spPr>
          <p:txBody>
            <a:bodyPr wrap="none">
              <a:spAutoFit/>
            </a:bodyPr>
            <a:lstStyle/>
            <a:p>
              <a:r>
                <a:rPr lang="en-US" i="1" dirty="0"/>
                <a:t> </a:t>
              </a:r>
              <a:endParaRPr lang="ja-JP" altLang="en-US" dirty="0"/>
            </a:p>
          </p:txBody>
        </p:sp>
        <p:sp>
          <p:nvSpPr>
            <p:cNvPr id="50" name="Rectangle 81"/>
            <p:cNvSpPr>
              <a:spLocks noChangeArrowheads="1"/>
            </p:cNvSpPr>
            <p:nvPr/>
          </p:nvSpPr>
          <p:spPr bwMode="auto">
            <a:xfrm>
              <a:off x="2786051" y="4078550"/>
              <a:ext cx="3749218" cy="2352176"/>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200"/>
            </a:p>
          </p:txBody>
        </p:sp>
        <p:cxnSp>
          <p:nvCxnSpPr>
            <p:cNvPr id="51" name="AutoShape 82"/>
            <p:cNvCxnSpPr>
              <a:cxnSpLocks noChangeShapeType="1"/>
            </p:cNvCxnSpPr>
            <p:nvPr/>
          </p:nvCxnSpPr>
          <p:spPr bwMode="auto">
            <a:xfrm>
              <a:off x="3588986" y="4078550"/>
              <a:ext cx="0" cy="2352176"/>
            </a:xfrm>
            <a:prstGeom prst="straightConnector1">
              <a:avLst/>
            </a:prstGeom>
            <a:noFill/>
            <a:ln w="9525">
              <a:solidFill>
                <a:srgbClr val="000000"/>
              </a:solidFill>
              <a:round/>
              <a:headEnd/>
              <a:tailEnd/>
            </a:ln>
          </p:spPr>
        </p:cxnSp>
        <p:cxnSp>
          <p:nvCxnSpPr>
            <p:cNvPr id="52" name="AutoShape 83"/>
            <p:cNvCxnSpPr>
              <a:cxnSpLocks noChangeShapeType="1"/>
            </p:cNvCxnSpPr>
            <p:nvPr/>
          </p:nvCxnSpPr>
          <p:spPr bwMode="auto">
            <a:xfrm>
              <a:off x="5821924" y="4078550"/>
              <a:ext cx="17176" cy="2352176"/>
            </a:xfrm>
            <a:prstGeom prst="straightConnector1">
              <a:avLst/>
            </a:prstGeom>
            <a:noFill/>
            <a:ln w="9525">
              <a:solidFill>
                <a:srgbClr val="000000"/>
              </a:solidFill>
              <a:round/>
              <a:headEnd/>
              <a:tailEnd/>
            </a:ln>
          </p:spPr>
        </p:cxnSp>
        <p:sp>
          <p:nvSpPr>
            <p:cNvPr id="53" name="Text Box 84"/>
            <p:cNvSpPr txBox="1">
              <a:spLocks noChangeArrowheads="1"/>
            </p:cNvSpPr>
            <p:nvPr/>
          </p:nvSpPr>
          <p:spPr bwMode="auto">
            <a:xfrm>
              <a:off x="3525704" y="4057692"/>
              <a:ext cx="3403750" cy="2593935"/>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Tolerance ( Spring back)                  0.01</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Order entry (unit)                           1000</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Delivery  (hour)                                  24</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Mat. M (yen/unit)       260</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Magnesium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Mat.O</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(yen/unit)       180</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Sheet          </a:t>
              </a:r>
              <a:r>
                <a:rPr kumimoji="1" lang="en-US" altLang="ja-JP" sz="120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Mat.Ob</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(yen/unit)       180</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Teflon  (yen/unit)          50</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Lubricant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Lub</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D  (yen/unit)   0.00531</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Lub</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C  (yen/unit)    0.304</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Disposal cost   (yen/unit)                 2.16</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Charge rate     (yen/unit)                2000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54" name="Text Box 85"/>
            <p:cNvSpPr txBox="1">
              <a:spLocks noChangeArrowheads="1"/>
            </p:cNvSpPr>
            <p:nvPr/>
          </p:nvSpPr>
          <p:spPr bwMode="auto">
            <a:xfrm>
              <a:off x="2989677" y="5429264"/>
              <a:ext cx="582191" cy="73760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Cost</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cxnSp>
          <p:nvCxnSpPr>
            <p:cNvPr id="55" name="AutoShape 86"/>
            <p:cNvCxnSpPr>
              <a:cxnSpLocks noChangeShapeType="1"/>
            </p:cNvCxnSpPr>
            <p:nvPr/>
          </p:nvCxnSpPr>
          <p:spPr bwMode="auto">
            <a:xfrm>
              <a:off x="2895600" y="4715080"/>
              <a:ext cx="3637791" cy="0"/>
            </a:xfrm>
            <a:prstGeom prst="straightConnector1">
              <a:avLst/>
            </a:prstGeom>
            <a:noFill/>
            <a:ln w="9525">
              <a:solidFill>
                <a:srgbClr val="000000"/>
              </a:solidFill>
              <a:round/>
              <a:headEnd/>
              <a:tailEnd/>
            </a:ln>
          </p:spPr>
        </p:cxnSp>
        <p:cxnSp>
          <p:nvCxnSpPr>
            <p:cNvPr id="56" name="AutoShape 87"/>
            <p:cNvCxnSpPr>
              <a:cxnSpLocks noChangeShapeType="1"/>
            </p:cNvCxnSpPr>
            <p:nvPr/>
          </p:nvCxnSpPr>
          <p:spPr bwMode="auto">
            <a:xfrm>
              <a:off x="3588986" y="5352763"/>
              <a:ext cx="2944405" cy="0"/>
            </a:xfrm>
            <a:prstGeom prst="straightConnector1">
              <a:avLst/>
            </a:prstGeom>
            <a:noFill/>
            <a:ln w="9525">
              <a:solidFill>
                <a:srgbClr val="000000"/>
              </a:solidFill>
              <a:round/>
              <a:headEnd/>
              <a:tailEnd/>
            </a:ln>
          </p:spPr>
        </p:cxnSp>
        <p:cxnSp>
          <p:nvCxnSpPr>
            <p:cNvPr id="57" name="AutoShape 88"/>
            <p:cNvCxnSpPr>
              <a:cxnSpLocks noChangeShapeType="1"/>
            </p:cNvCxnSpPr>
            <p:nvPr/>
          </p:nvCxnSpPr>
          <p:spPr bwMode="auto">
            <a:xfrm>
              <a:off x="3588986" y="5998403"/>
              <a:ext cx="2944405" cy="0"/>
            </a:xfrm>
            <a:prstGeom prst="straightConnector1">
              <a:avLst/>
            </a:prstGeom>
            <a:noFill/>
            <a:ln w="9525">
              <a:solidFill>
                <a:srgbClr val="000000"/>
              </a:solidFill>
              <a:round/>
              <a:headEnd/>
              <a:tailEnd/>
            </a:ln>
          </p:spPr>
        </p:cxnSp>
        <p:cxnSp>
          <p:nvCxnSpPr>
            <p:cNvPr id="58" name="AutoShape 89"/>
            <p:cNvCxnSpPr>
              <a:cxnSpLocks noChangeShapeType="1"/>
            </p:cNvCxnSpPr>
            <p:nvPr/>
          </p:nvCxnSpPr>
          <p:spPr bwMode="auto">
            <a:xfrm>
              <a:off x="3579946" y="6230310"/>
              <a:ext cx="2944405" cy="0"/>
            </a:xfrm>
            <a:prstGeom prst="straightConnector1">
              <a:avLst/>
            </a:prstGeom>
            <a:noFill/>
            <a:ln w="9525">
              <a:solidFill>
                <a:srgbClr val="000000"/>
              </a:solidFill>
              <a:round/>
              <a:headEnd/>
              <a:tailEnd/>
            </a:ln>
          </p:spPr>
        </p:cxnSp>
        <p:cxnSp>
          <p:nvCxnSpPr>
            <p:cNvPr id="59" name="AutoShape 90"/>
            <p:cNvCxnSpPr>
              <a:cxnSpLocks noChangeShapeType="1"/>
            </p:cNvCxnSpPr>
            <p:nvPr/>
          </p:nvCxnSpPr>
          <p:spPr bwMode="auto">
            <a:xfrm>
              <a:off x="4509282" y="4743955"/>
              <a:ext cx="0" cy="1244823"/>
            </a:xfrm>
            <a:prstGeom prst="straightConnector1">
              <a:avLst/>
            </a:prstGeom>
            <a:noFill/>
            <a:ln w="9525">
              <a:solidFill>
                <a:srgbClr val="000000"/>
              </a:solidFill>
              <a:round/>
              <a:headEnd/>
              <a:tailEnd/>
            </a:ln>
          </p:spPr>
        </p:cxnSp>
        <p:cxnSp>
          <p:nvCxnSpPr>
            <p:cNvPr id="60" name="AutoShape 91"/>
            <p:cNvCxnSpPr>
              <a:cxnSpLocks noChangeShapeType="1"/>
            </p:cNvCxnSpPr>
            <p:nvPr/>
          </p:nvCxnSpPr>
          <p:spPr bwMode="auto">
            <a:xfrm>
              <a:off x="4509282" y="4927077"/>
              <a:ext cx="2015069" cy="0"/>
            </a:xfrm>
            <a:prstGeom prst="straightConnector1">
              <a:avLst/>
            </a:prstGeom>
            <a:noFill/>
            <a:ln w="9525">
              <a:solidFill>
                <a:srgbClr val="000000"/>
              </a:solidFill>
              <a:round/>
              <a:headEnd/>
              <a:tailEnd/>
            </a:ln>
          </p:spPr>
        </p:cxnSp>
        <p:cxnSp>
          <p:nvCxnSpPr>
            <p:cNvPr id="61" name="AutoShape 92"/>
            <p:cNvCxnSpPr>
              <a:cxnSpLocks noChangeShapeType="1"/>
            </p:cNvCxnSpPr>
            <p:nvPr/>
          </p:nvCxnSpPr>
          <p:spPr bwMode="auto">
            <a:xfrm>
              <a:off x="4509282" y="5154616"/>
              <a:ext cx="2015069" cy="0"/>
            </a:xfrm>
            <a:prstGeom prst="straightConnector1">
              <a:avLst/>
            </a:prstGeom>
            <a:noFill/>
            <a:ln w="9525">
              <a:solidFill>
                <a:srgbClr val="000000"/>
              </a:solidFill>
              <a:round/>
              <a:headEnd/>
              <a:tailEnd/>
            </a:ln>
          </p:spPr>
        </p:cxnSp>
        <p:cxnSp>
          <p:nvCxnSpPr>
            <p:cNvPr id="62" name="AutoShape 93"/>
            <p:cNvCxnSpPr>
              <a:cxnSpLocks noChangeShapeType="1"/>
            </p:cNvCxnSpPr>
            <p:nvPr/>
          </p:nvCxnSpPr>
          <p:spPr bwMode="auto">
            <a:xfrm>
              <a:off x="4509282" y="5562288"/>
              <a:ext cx="2015069" cy="0"/>
            </a:xfrm>
            <a:prstGeom prst="straightConnector1">
              <a:avLst/>
            </a:prstGeom>
            <a:noFill/>
            <a:ln w="9525">
              <a:solidFill>
                <a:srgbClr val="000000"/>
              </a:solidFill>
              <a:round/>
              <a:headEnd/>
              <a:tailEnd/>
            </a:ln>
          </p:spPr>
        </p:cxnSp>
        <p:cxnSp>
          <p:nvCxnSpPr>
            <p:cNvPr id="63" name="AutoShape 94"/>
            <p:cNvCxnSpPr>
              <a:cxnSpLocks noChangeShapeType="1"/>
            </p:cNvCxnSpPr>
            <p:nvPr/>
          </p:nvCxnSpPr>
          <p:spPr bwMode="auto">
            <a:xfrm>
              <a:off x="4509282" y="5789826"/>
              <a:ext cx="2015069" cy="0"/>
            </a:xfrm>
            <a:prstGeom prst="straightConnector1">
              <a:avLst/>
            </a:prstGeom>
            <a:noFill/>
            <a:ln w="9525">
              <a:solidFill>
                <a:srgbClr val="000000"/>
              </a:solidFill>
              <a:round/>
              <a:headEnd/>
              <a:tailEnd/>
            </a:ln>
          </p:spPr>
        </p:cxnSp>
        <p:sp>
          <p:nvSpPr>
            <p:cNvPr id="64" name="Text Box 95"/>
            <p:cNvSpPr txBox="1">
              <a:spLocks noChangeArrowheads="1"/>
            </p:cNvSpPr>
            <p:nvPr/>
          </p:nvSpPr>
          <p:spPr bwMode="auto">
            <a:xfrm>
              <a:off x="2786050" y="4233359"/>
              <a:ext cx="1301794" cy="91015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4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Ordering</a:t>
              </a:r>
            </a:p>
            <a:p>
              <a:pPr marL="0" marR="0" lvl="0" indent="0" algn="just" defTabSz="914400" rtl="0" eaLnBrk="1" fontAlgn="base" latinLnBrk="0" hangingPunct="1">
                <a:lnSpc>
                  <a:spcPts val="14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Condition</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cxnSp>
          <p:nvCxnSpPr>
            <p:cNvPr id="65" name="AutoShape 96"/>
            <p:cNvCxnSpPr>
              <a:cxnSpLocks noChangeShapeType="1"/>
            </p:cNvCxnSpPr>
            <p:nvPr/>
          </p:nvCxnSpPr>
          <p:spPr bwMode="auto">
            <a:xfrm>
              <a:off x="3588986" y="4289537"/>
              <a:ext cx="2944405" cy="0"/>
            </a:xfrm>
            <a:prstGeom prst="straightConnector1">
              <a:avLst/>
            </a:prstGeom>
            <a:noFill/>
            <a:ln w="9525">
              <a:solidFill>
                <a:srgbClr val="000000"/>
              </a:solidFill>
              <a:round/>
              <a:headEnd/>
              <a:tailEnd/>
            </a:ln>
          </p:spPr>
        </p:cxnSp>
        <p:cxnSp>
          <p:nvCxnSpPr>
            <p:cNvPr id="66" name="AutoShape 97"/>
            <p:cNvCxnSpPr>
              <a:cxnSpLocks noChangeShapeType="1"/>
            </p:cNvCxnSpPr>
            <p:nvPr/>
          </p:nvCxnSpPr>
          <p:spPr bwMode="auto">
            <a:xfrm>
              <a:off x="3589571" y="4507595"/>
              <a:ext cx="2944405" cy="0"/>
            </a:xfrm>
            <a:prstGeom prst="straightConnector1">
              <a:avLst/>
            </a:prstGeom>
            <a:noFill/>
            <a:ln w="9525">
              <a:solidFill>
                <a:srgbClr val="000000"/>
              </a:solidFill>
              <a:round/>
              <a:headEnd/>
              <a:tailEnd/>
            </a:ln>
          </p:spPr>
        </p:cxnSp>
        <p:cxnSp>
          <p:nvCxnSpPr>
            <p:cNvPr id="67" name="AutoShape 86"/>
            <p:cNvCxnSpPr>
              <a:cxnSpLocks noChangeShapeType="1"/>
            </p:cNvCxnSpPr>
            <p:nvPr/>
          </p:nvCxnSpPr>
          <p:spPr bwMode="auto">
            <a:xfrm>
              <a:off x="2797750" y="4714884"/>
              <a:ext cx="3637791" cy="0"/>
            </a:xfrm>
            <a:prstGeom prst="straightConnector1">
              <a:avLst/>
            </a:prstGeom>
            <a:noFill/>
            <a:ln w="9525">
              <a:solidFill>
                <a:srgbClr val="000000"/>
              </a:solidFill>
              <a:round/>
              <a:headEnd/>
              <a:tailEnd/>
            </a:ln>
          </p:spPr>
        </p:cxnSp>
      </p:grpSp>
      <p:sp>
        <p:nvSpPr>
          <p:cNvPr id="68" name="テキスト ボックス 67"/>
          <p:cNvSpPr txBox="1"/>
          <p:nvPr/>
        </p:nvSpPr>
        <p:spPr>
          <a:xfrm>
            <a:off x="1571604" y="3441704"/>
            <a:ext cx="7786742" cy="3416320"/>
          </a:xfrm>
          <a:prstGeom prst="rect">
            <a:avLst/>
          </a:prstGeom>
          <a:noFill/>
        </p:spPr>
        <p:txBody>
          <a:bodyPr wrap="square" rtlCol="0">
            <a:spAutoFit/>
          </a:bodyPr>
          <a:lstStyle/>
          <a:p>
            <a:r>
              <a:rPr lang="en-US" dirty="0">
                <a:solidFill>
                  <a:srgbClr val="0000FF"/>
                </a:solidFill>
                <a:latin typeface="Century" pitchFamily="18" charset="0"/>
              </a:rPr>
              <a:t>N</a:t>
            </a:r>
            <a:r>
              <a:rPr lang="en-US" dirty="0" smtClean="0">
                <a:solidFill>
                  <a:srgbClr val="0000FF"/>
                </a:solidFill>
                <a:latin typeface="Century" pitchFamily="18" charset="0"/>
              </a:rPr>
              <a:t>on-defective </a:t>
            </a:r>
            <a:r>
              <a:rPr lang="en-US" dirty="0">
                <a:solidFill>
                  <a:srgbClr val="0000FF"/>
                </a:solidFill>
                <a:latin typeface="Century" pitchFamily="18" charset="0"/>
              </a:rPr>
              <a:t>unit rate </a:t>
            </a:r>
            <a:r>
              <a:rPr lang="en-US" i="1" dirty="0" smtClean="0">
                <a:solidFill>
                  <a:srgbClr val="FFC000"/>
                </a:solidFill>
                <a:latin typeface="Century" pitchFamily="18" charset="0"/>
              </a:rPr>
              <a:t>G</a:t>
            </a:r>
            <a:r>
              <a:rPr lang="en-US" i="1" dirty="0" smtClean="0">
                <a:latin typeface="Century" pitchFamily="18" charset="0"/>
              </a:rPr>
              <a:t>  </a:t>
            </a:r>
            <a:r>
              <a:rPr lang="it-IT" dirty="0">
                <a:latin typeface="Century" pitchFamily="18" charset="0"/>
              </a:rPr>
              <a:t>＝  </a:t>
            </a:r>
            <a:r>
              <a:rPr lang="en-US" dirty="0">
                <a:latin typeface="Century" pitchFamily="18" charset="0"/>
              </a:rPr>
              <a:t>f (</a:t>
            </a:r>
            <a:r>
              <a:rPr lang="en-US" dirty="0">
                <a:solidFill>
                  <a:srgbClr val="00FF00"/>
                </a:solidFill>
                <a:latin typeface="Century" pitchFamily="18" charset="0"/>
              </a:rPr>
              <a:t> </a:t>
            </a:r>
            <a:r>
              <a:rPr lang="en-US" i="1" dirty="0" err="1" smtClean="0">
                <a:solidFill>
                  <a:srgbClr val="00FF00"/>
                </a:solidFill>
                <a:latin typeface="Century" pitchFamily="18" charset="0"/>
              </a:rPr>
              <a:t>η</a:t>
            </a:r>
            <a:r>
              <a:rPr lang="en-US" baseline="-25000" dirty="0" err="1" smtClean="0">
                <a:solidFill>
                  <a:srgbClr val="00FF00"/>
                </a:solidFill>
                <a:latin typeface="Century" pitchFamily="18" charset="0"/>
              </a:rPr>
              <a:t>tol</a:t>
            </a:r>
            <a:r>
              <a:rPr lang="it-IT" dirty="0" smtClean="0">
                <a:latin typeface="Century" pitchFamily="18" charset="0"/>
              </a:rPr>
              <a:t>，</a:t>
            </a:r>
            <a:r>
              <a:rPr lang="en-US" altLang="ja-JP" b="1" dirty="0" smtClean="0">
                <a:solidFill>
                  <a:srgbClr val="0000FF"/>
                </a:solidFill>
                <a:latin typeface="Century" pitchFamily="18" charset="0"/>
              </a:rPr>
              <a:t>μ</a:t>
            </a:r>
            <a:r>
              <a:rPr lang="it-IT" dirty="0" smtClean="0">
                <a:latin typeface="Century" pitchFamily="18" charset="0"/>
              </a:rPr>
              <a:t>，</a:t>
            </a:r>
            <a:r>
              <a:rPr lang="en-US" altLang="ja-JP" b="1" i="1" dirty="0" smtClean="0">
                <a:solidFill>
                  <a:srgbClr val="FF0066"/>
                </a:solidFill>
                <a:latin typeface="Century" pitchFamily="18" charset="0"/>
              </a:rPr>
              <a:t>σ</a:t>
            </a:r>
            <a:r>
              <a:rPr lang="ja-JP" altLang="en-US" i="1" baseline="-25000" dirty="0" smtClean="0">
                <a:latin typeface="Century" pitchFamily="18" charset="0"/>
              </a:rPr>
              <a:t> </a:t>
            </a:r>
            <a:r>
              <a:rPr lang="it-IT" dirty="0" smtClean="0">
                <a:latin typeface="Century" pitchFamily="18" charset="0"/>
              </a:rPr>
              <a:t>）</a:t>
            </a:r>
            <a:r>
              <a:rPr lang="en-US" dirty="0" smtClean="0">
                <a:latin typeface="Century" pitchFamily="18" charset="0"/>
              </a:rPr>
              <a:t> </a:t>
            </a:r>
          </a:p>
          <a:p>
            <a:r>
              <a:rPr lang="en-US" dirty="0" smtClean="0">
                <a:latin typeface="Century" pitchFamily="18" charset="0"/>
              </a:rPr>
              <a:t>           </a:t>
            </a:r>
            <a:r>
              <a:rPr lang="en-US" sz="1600" dirty="0" smtClean="0">
                <a:latin typeface="Century" pitchFamily="18" charset="0"/>
              </a:rPr>
              <a:t>When  </a:t>
            </a:r>
            <a:r>
              <a:rPr lang="en-US" sz="1600" i="1" dirty="0" err="1" smtClean="0">
                <a:solidFill>
                  <a:srgbClr val="00FF00"/>
                </a:solidFill>
                <a:latin typeface="Century" pitchFamily="18" charset="0"/>
              </a:rPr>
              <a:t>η</a:t>
            </a:r>
            <a:r>
              <a:rPr lang="en-US" sz="1600" baseline="-25000" dirty="0" err="1" smtClean="0">
                <a:solidFill>
                  <a:srgbClr val="00FF00"/>
                </a:solidFill>
                <a:latin typeface="Century" pitchFamily="18" charset="0"/>
              </a:rPr>
              <a:t>tol</a:t>
            </a:r>
            <a:r>
              <a:rPr lang="en-US" sz="1600" dirty="0" smtClean="0">
                <a:latin typeface="Century" pitchFamily="18" charset="0"/>
              </a:rPr>
              <a:t> :the tolerance , </a:t>
            </a:r>
            <a:r>
              <a:rPr lang="en-US" altLang="ja-JP" sz="1600" b="1" dirty="0" smtClean="0">
                <a:latin typeface="Century" pitchFamily="18" charset="0"/>
              </a:rPr>
              <a:t> </a:t>
            </a:r>
            <a:r>
              <a:rPr lang="en-US" altLang="ja-JP" sz="1600" b="1" dirty="0" smtClean="0">
                <a:solidFill>
                  <a:srgbClr val="0000FF"/>
                </a:solidFill>
                <a:latin typeface="Century" pitchFamily="18" charset="0"/>
              </a:rPr>
              <a:t>μ</a:t>
            </a:r>
            <a:r>
              <a:rPr lang="en-US" altLang="ja-JP" sz="1600" b="1" dirty="0" smtClean="0">
                <a:latin typeface="Century" pitchFamily="18" charset="0"/>
              </a:rPr>
              <a:t>:</a:t>
            </a:r>
            <a:r>
              <a:rPr lang="en-US" altLang="ja-JP" sz="1600" dirty="0" smtClean="0">
                <a:latin typeface="Century" pitchFamily="18" charset="0"/>
              </a:rPr>
              <a:t>Average</a:t>
            </a:r>
            <a:r>
              <a:rPr lang="it-IT" sz="1600" dirty="0" smtClean="0">
                <a:latin typeface="Century" pitchFamily="18" charset="0"/>
              </a:rPr>
              <a:t>，</a:t>
            </a:r>
            <a:r>
              <a:rPr lang="en-US" altLang="ja-JP" sz="1600" b="1" i="1" dirty="0" smtClean="0">
                <a:solidFill>
                  <a:srgbClr val="FF0066"/>
                </a:solidFill>
                <a:latin typeface="Century" pitchFamily="18" charset="0"/>
              </a:rPr>
              <a:t>σ </a:t>
            </a:r>
            <a:r>
              <a:rPr lang="en-US" sz="1600" dirty="0" smtClean="0">
                <a:latin typeface="Century" pitchFamily="18" charset="0"/>
              </a:rPr>
              <a:t>:Standard deviation</a:t>
            </a:r>
          </a:p>
          <a:p>
            <a:r>
              <a:rPr lang="en-US" dirty="0" smtClean="0">
                <a:solidFill>
                  <a:srgbClr val="00B050"/>
                </a:solidFill>
                <a:latin typeface="Century" pitchFamily="18" charset="0"/>
              </a:rPr>
              <a:t>Number </a:t>
            </a:r>
            <a:r>
              <a:rPr lang="en-US" i="1" dirty="0">
                <a:solidFill>
                  <a:srgbClr val="00B050"/>
                </a:solidFill>
                <a:latin typeface="Century" pitchFamily="18" charset="0"/>
              </a:rPr>
              <a:t>N </a:t>
            </a:r>
            <a:r>
              <a:rPr lang="en-US" dirty="0" smtClean="0">
                <a:solidFill>
                  <a:srgbClr val="00B050"/>
                </a:solidFill>
                <a:latin typeface="Century" pitchFamily="18" charset="0"/>
              </a:rPr>
              <a:t>of </a:t>
            </a:r>
            <a:r>
              <a:rPr lang="en-US" dirty="0">
                <a:solidFill>
                  <a:srgbClr val="00B050"/>
                </a:solidFill>
                <a:latin typeface="Century" pitchFamily="18" charset="0"/>
              </a:rPr>
              <a:t>all </a:t>
            </a:r>
            <a:r>
              <a:rPr lang="en-US" dirty="0" smtClean="0">
                <a:solidFill>
                  <a:srgbClr val="00B050"/>
                </a:solidFill>
                <a:latin typeface="Century" pitchFamily="18" charset="0"/>
              </a:rPr>
              <a:t>products </a:t>
            </a:r>
            <a:r>
              <a:rPr lang="en-US" i="1" dirty="0" smtClean="0">
                <a:solidFill>
                  <a:srgbClr val="7030A0"/>
                </a:solidFill>
                <a:latin typeface="Century" pitchFamily="18" charset="0"/>
              </a:rPr>
              <a:t>N </a:t>
            </a:r>
            <a:r>
              <a:rPr lang="en-US" i="1" dirty="0" smtClean="0">
                <a:latin typeface="Century" pitchFamily="18" charset="0"/>
              </a:rPr>
              <a:t> </a:t>
            </a:r>
            <a:r>
              <a:rPr lang="it-IT" dirty="0">
                <a:latin typeface="Century" pitchFamily="18" charset="0"/>
              </a:rPr>
              <a:t>＝</a:t>
            </a:r>
            <a:r>
              <a:rPr lang="en-US" dirty="0">
                <a:latin typeface="Century" pitchFamily="18" charset="0"/>
              </a:rPr>
              <a:t>  </a:t>
            </a:r>
            <a:r>
              <a:rPr lang="en-US" i="1" dirty="0">
                <a:solidFill>
                  <a:srgbClr val="C00000"/>
                </a:solidFill>
                <a:latin typeface="Century" pitchFamily="18" charset="0"/>
              </a:rPr>
              <a:t>N</a:t>
            </a:r>
            <a:r>
              <a:rPr lang="en-US" baseline="-25000" dirty="0">
                <a:solidFill>
                  <a:srgbClr val="C00000"/>
                </a:solidFill>
                <a:latin typeface="Century" pitchFamily="18" charset="0"/>
              </a:rPr>
              <a:t>ord</a:t>
            </a:r>
            <a:r>
              <a:rPr lang="en-US" i="1" dirty="0">
                <a:solidFill>
                  <a:srgbClr val="C00000"/>
                </a:solidFill>
                <a:latin typeface="Century" pitchFamily="18" charset="0"/>
              </a:rPr>
              <a:t> </a:t>
            </a:r>
            <a:r>
              <a:rPr lang="en-US" i="1" dirty="0">
                <a:latin typeface="Century" pitchFamily="18" charset="0"/>
              </a:rPr>
              <a:t> </a:t>
            </a:r>
            <a:r>
              <a:rPr lang="it-IT" dirty="0">
                <a:latin typeface="Century" pitchFamily="18" charset="0"/>
              </a:rPr>
              <a:t>／</a:t>
            </a:r>
            <a:r>
              <a:rPr lang="en-US" dirty="0">
                <a:latin typeface="Century" pitchFamily="18" charset="0"/>
              </a:rPr>
              <a:t>  </a:t>
            </a:r>
            <a:r>
              <a:rPr lang="en-US" i="1" dirty="0">
                <a:solidFill>
                  <a:srgbClr val="FFC000"/>
                </a:solidFill>
                <a:latin typeface="Century" pitchFamily="18" charset="0"/>
              </a:rPr>
              <a:t>G</a:t>
            </a:r>
            <a:r>
              <a:rPr lang="en-US" dirty="0">
                <a:latin typeface="Century" pitchFamily="18" charset="0"/>
              </a:rPr>
              <a:t>   </a:t>
            </a:r>
            <a:r>
              <a:rPr lang="it-IT" dirty="0">
                <a:latin typeface="Century" pitchFamily="18" charset="0"/>
              </a:rPr>
              <a:t>　　　　</a:t>
            </a:r>
            <a:r>
              <a:rPr lang="en-US" dirty="0">
                <a:latin typeface="Century" pitchFamily="18" charset="0"/>
              </a:rPr>
              <a:t>                                                                                                 </a:t>
            </a:r>
            <a:endParaRPr lang="en-US" dirty="0" smtClean="0">
              <a:latin typeface="Century" pitchFamily="18" charset="0"/>
            </a:endParaRPr>
          </a:p>
          <a:p>
            <a:r>
              <a:rPr lang="en-US" dirty="0" smtClean="0">
                <a:latin typeface="Century" pitchFamily="18" charset="0"/>
              </a:rPr>
              <a:t>          </a:t>
            </a:r>
            <a:r>
              <a:rPr lang="en-US" sz="1600" dirty="0" smtClean="0">
                <a:latin typeface="Century" pitchFamily="18" charset="0"/>
              </a:rPr>
              <a:t>When </a:t>
            </a:r>
            <a:r>
              <a:rPr lang="en-US" sz="1600" i="1" dirty="0" smtClean="0">
                <a:solidFill>
                  <a:srgbClr val="C00000"/>
                </a:solidFill>
                <a:latin typeface="Century" pitchFamily="18" charset="0"/>
              </a:rPr>
              <a:t>N</a:t>
            </a:r>
            <a:r>
              <a:rPr lang="en-US" sz="1600" baseline="-25000" dirty="0" smtClean="0">
                <a:solidFill>
                  <a:srgbClr val="C00000"/>
                </a:solidFill>
                <a:latin typeface="Century" pitchFamily="18" charset="0"/>
              </a:rPr>
              <a:t>ord</a:t>
            </a:r>
            <a:r>
              <a:rPr lang="en-US" sz="1600" dirty="0" smtClean="0">
                <a:solidFill>
                  <a:srgbClr val="C00000"/>
                </a:solidFill>
                <a:latin typeface="Century" pitchFamily="18" charset="0"/>
              </a:rPr>
              <a:t> </a:t>
            </a:r>
            <a:r>
              <a:rPr lang="en-US" sz="1600" dirty="0" smtClean="0">
                <a:latin typeface="Century" pitchFamily="18" charset="0"/>
              </a:rPr>
              <a:t>: order entry</a:t>
            </a:r>
            <a:endParaRPr lang="en-US" dirty="0" smtClean="0">
              <a:latin typeface="Century" pitchFamily="18" charset="0"/>
            </a:endParaRPr>
          </a:p>
          <a:p>
            <a:r>
              <a:rPr lang="en-US" dirty="0" smtClean="0">
                <a:solidFill>
                  <a:srgbClr val="0000FF"/>
                </a:solidFill>
                <a:latin typeface="Century" pitchFamily="18" charset="0"/>
              </a:rPr>
              <a:t>Working time for the product</a:t>
            </a:r>
            <a:r>
              <a:rPr lang="en-US" dirty="0" smtClean="0">
                <a:latin typeface="Century" pitchFamily="18" charset="0"/>
              </a:rPr>
              <a:t>   </a:t>
            </a:r>
            <a:r>
              <a:rPr lang="en-US" i="1" dirty="0" smtClean="0">
                <a:solidFill>
                  <a:srgbClr val="00B0F0"/>
                </a:solidFill>
                <a:latin typeface="Century" pitchFamily="18" charset="0"/>
              </a:rPr>
              <a:t>T</a:t>
            </a:r>
            <a:r>
              <a:rPr lang="it-IT" baseline="-25000" dirty="0" smtClean="0">
                <a:solidFill>
                  <a:srgbClr val="00B0F0"/>
                </a:solidFill>
                <a:latin typeface="Century" pitchFamily="18" charset="0"/>
              </a:rPr>
              <a:t>ｍ</a:t>
            </a:r>
            <a:r>
              <a:rPr lang="it-IT" dirty="0" smtClean="0">
                <a:solidFill>
                  <a:srgbClr val="00B0F0"/>
                </a:solidFill>
                <a:latin typeface="Century" pitchFamily="18" charset="0"/>
              </a:rPr>
              <a:t> </a:t>
            </a:r>
            <a:r>
              <a:rPr lang="it-IT" dirty="0" smtClean="0">
                <a:latin typeface="Century" pitchFamily="18" charset="0"/>
              </a:rPr>
              <a:t>＝</a:t>
            </a:r>
            <a:r>
              <a:rPr lang="en-US" dirty="0" smtClean="0">
                <a:latin typeface="Century" pitchFamily="18" charset="0"/>
              </a:rPr>
              <a:t>  </a:t>
            </a:r>
            <a:r>
              <a:rPr lang="it-IT" dirty="0" smtClean="0">
                <a:latin typeface="Century" pitchFamily="18" charset="0"/>
              </a:rPr>
              <a:t>Σ</a:t>
            </a:r>
            <a:r>
              <a:rPr lang="en-US" baseline="30000" dirty="0" smtClean="0">
                <a:latin typeface="Century" pitchFamily="18" charset="0"/>
              </a:rPr>
              <a:t>(from 1 to final machine number)   </a:t>
            </a:r>
            <a:r>
              <a:rPr lang="en-US" i="1" baseline="30000" dirty="0" smtClean="0">
                <a:latin typeface="Century" pitchFamily="18" charset="0"/>
              </a:rPr>
              <a:t> </a:t>
            </a:r>
            <a:r>
              <a:rPr lang="en-US" i="1" dirty="0" smtClean="0">
                <a:solidFill>
                  <a:srgbClr val="FF66FF"/>
                </a:solidFill>
                <a:latin typeface="Century" pitchFamily="18" charset="0"/>
              </a:rPr>
              <a:t>T</a:t>
            </a:r>
            <a:r>
              <a:rPr lang="en-US" baseline="-25000" dirty="0" smtClean="0">
                <a:solidFill>
                  <a:srgbClr val="FF66FF"/>
                </a:solidFill>
                <a:latin typeface="Century" pitchFamily="18" charset="0"/>
              </a:rPr>
              <a:t>V</a:t>
            </a:r>
            <a:r>
              <a:rPr lang="it-IT" dirty="0" smtClean="0">
                <a:latin typeface="Century" pitchFamily="18" charset="0"/>
              </a:rPr>
              <a:t>　</a:t>
            </a:r>
            <a:endParaRPr lang="en-US" dirty="0">
              <a:latin typeface="Century" pitchFamily="18" charset="0"/>
            </a:endParaRPr>
          </a:p>
          <a:p>
            <a:r>
              <a:rPr lang="ja-JP" altLang="en-US" dirty="0" smtClean="0">
                <a:latin typeface="Century" pitchFamily="18" charset="0"/>
              </a:rPr>
              <a:t>　　　　</a:t>
            </a:r>
            <a:r>
              <a:rPr lang="en-US" altLang="ja-JP" dirty="0" smtClean="0">
                <a:latin typeface="Century" pitchFamily="18" charset="0"/>
              </a:rPr>
              <a:t>When</a:t>
            </a:r>
            <a:r>
              <a:rPr lang="ja-JP" altLang="en-US" dirty="0">
                <a:latin typeface="Century" pitchFamily="18" charset="0"/>
              </a:rPr>
              <a:t>　</a:t>
            </a:r>
            <a:r>
              <a:rPr lang="en-US" sz="1600" i="1" dirty="0" smtClean="0">
                <a:solidFill>
                  <a:srgbClr val="FF66FF"/>
                </a:solidFill>
                <a:latin typeface="Century" pitchFamily="18" charset="0"/>
              </a:rPr>
              <a:t>T</a:t>
            </a:r>
            <a:r>
              <a:rPr lang="en-US" sz="1600" baseline="-25000" dirty="0" smtClean="0">
                <a:solidFill>
                  <a:srgbClr val="FF66FF"/>
                </a:solidFill>
                <a:latin typeface="Century" pitchFamily="18" charset="0"/>
              </a:rPr>
              <a:t>V</a:t>
            </a:r>
            <a:r>
              <a:rPr lang="en-US" sz="1600" baseline="-25000" dirty="0" smtClean="0">
                <a:solidFill>
                  <a:srgbClr val="FFFF00"/>
                </a:solidFill>
                <a:latin typeface="Century" pitchFamily="18" charset="0"/>
              </a:rPr>
              <a:t> </a:t>
            </a:r>
            <a:r>
              <a:rPr lang="ja-JP" altLang="en-US" sz="1600" dirty="0" smtClean="0">
                <a:latin typeface="Century" pitchFamily="18" charset="0"/>
              </a:rPr>
              <a:t>：</a:t>
            </a:r>
            <a:r>
              <a:rPr lang="en-US" sz="1600" dirty="0" smtClean="0">
                <a:latin typeface="Century" pitchFamily="18" charset="0"/>
              </a:rPr>
              <a:t>the </a:t>
            </a:r>
            <a:r>
              <a:rPr lang="en-US" sz="1600" dirty="0">
                <a:latin typeface="Century" pitchFamily="18" charset="0"/>
              </a:rPr>
              <a:t>working time </a:t>
            </a:r>
            <a:r>
              <a:rPr lang="en-US" sz="1600" dirty="0" smtClean="0">
                <a:latin typeface="Century" pitchFamily="18" charset="0"/>
              </a:rPr>
              <a:t>for </a:t>
            </a:r>
            <a:r>
              <a:rPr lang="en-US" sz="1600" dirty="0">
                <a:latin typeface="Century" pitchFamily="18" charset="0"/>
              </a:rPr>
              <a:t>the machine tool </a:t>
            </a:r>
            <a:r>
              <a:rPr lang="en-US" sz="1600" i="1" dirty="0">
                <a:latin typeface="Century" pitchFamily="18" charset="0"/>
              </a:rPr>
              <a:t>V</a:t>
            </a:r>
            <a:r>
              <a:rPr lang="en-US" sz="1600" dirty="0">
                <a:latin typeface="Century" pitchFamily="18" charset="0"/>
              </a:rPr>
              <a:t> </a:t>
            </a:r>
            <a:endParaRPr lang="en-US" sz="1600" dirty="0" smtClean="0">
              <a:latin typeface="Century" pitchFamily="18" charset="0"/>
            </a:endParaRPr>
          </a:p>
          <a:p>
            <a:r>
              <a:rPr lang="en-US" altLang="ja-JP" dirty="0" smtClean="0">
                <a:solidFill>
                  <a:srgbClr val="00B050"/>
                </a:solidFill>
                <a:latin typeface="Century" pitchFamily="18" charset="0"/>
              </a:rPr>
              <a:t>T</a:t>
            </a:r>
            <a:r>
              <a:rPr lang="en-US" dirty="0" smtClean="0">
                <a:solidFill>
                  <a:srgbClr val="00B050"/>
                </a:solidFill>
                <a:latin typeface="Century" pitchFamily="18" charset="0"/>
              </a:rPr>
              <a:t>otal </a:t>
            </a:r>
            <a:r>
              <a:rPr lang="en-US" dirty="0">
                <a:solidFill>
                  <a:srgbClr val="00B050"/>
                </a:solidFill>
                <a:latin typeface="Century" pitchFamily="18" charset="0"/>
              </a:rPr>
              <a:t>working time </a:t>
            </a:r>
            <a:r>
              <a:rPr lang="ja-JP" altLang="en-US" baseline="-25000" dirty="0" smtClean="0">
                <a:latin typeface="Century" pitchFamily="18" charset="0"/>
              </a:rPr>
              <a:t>　</a:t>
            </a:r>
            <a:r>
              <a:rPr lang="en-US" i="1" dirty="0" smtClean="0">
                <a:solidFill>
                  <a:srgbClr val="996600"/>
                </a:solidFill>
                <a:latin typeface="Century" pitchFamily="18" charset="0"/>
              </a:rPr>
              <a:t>T</a:t>
            </a:r>
            <a:r>
              <a:rPr lang="en-US" baseline="-25000" dirty="0" smtClean="0">
                <a:solidFill>
                  <a:srgbClr val="996600"/>
                </a:solidFill>
                <a:latin typeface="Century" pitchFamily="18" charset="0"/>
              </a:rPr>
              <a:t>all</a:t>
            </a:r>
            <a:r>
              <a:rPr lang="en-US" baseline="-25000" dirty="0" smtClean="0">
                <a:latin typeface="Century" pitchFamily="18" charset="0"/>
              </a:rPr>
              <a:t>  </a:t>
            </a:r>
            <a:r>
              <a:rPr lang="it-IT" dirty="0" smtClean="0">
                <a:latin typeface="Century" pitchFamily="18" charset="0"/>
              </a:rPr>
              <a:t>＝</a:t>
            </a:r>
            <a:r>
              <a:rPr lang="en-US" dirty="0" smtClean="0">
                <a:latin typeface="Century" pitchFamily="18" charset="0"/>
              </a:rPr>
              <a:t>   </a:t>
            </a:r>
            <a:r>
              <a:rPr lang="en-US" i="1" dirty="0" smtClean="0">
                <a:solidFill>
                  <a:srgbClr val="7030A0"/>
                </a:solidFill>
                <a:latin typeface="Century" pitchFamily="18" charset="0"/>
              </a:rPr>
              <a:t>N</a:t>
            </a:r>
            <a:r>
              <a:rPr lang="en-US" dirty="0" smtClean="0">
                <a:solidFill>
                  <a:srgbClr val="7030A0"/>
                </a:solidFill>
                <a:latin typeface="Century" pitchFamily="18" charset="0"/>
              </a:rPr>
              <a:t> </a:t>
            </a:r>
            <a:r>
              <a:rPr lang="en-US" dirty="0" smtClean="0">
                <a:latin typeface="Century" pitchFamily="18" charset="0"/>
              </a:rPr>
              <a:t>   </a:t>
            </a:r>
            <a:r>
              <a:rPr lang="en-US" i="1" dirty="0" smtClean="0">
                <a:solidFill>
                  <a:srgbClr val="00B0F0"/>
                </a:solidFill>
                <a:latin typeface="Century" pitchFamily="18" charset="0"/>
              </a:rPr>
              <a:t>T</a:t>
            </a:r>
            <a:r>
              <a:rPr lang="it-IT" baseline="-25000" dirty="0" smtClean="0">
                <a:solidFill>
                  <a:srgbClr val="00B0F0"/>
                </a:solidFill>
                <a:latin typeface="Century" pitchFamily="18" charset="0"/>
              </a:rPr>
              <a:t>ｍ</a:t>
            </a:r>
            <a:r>
              <a:rPr lang="it-IT" dirty="0" smtClean="0">
                <a:latin typeface="Century" pitchFamily="18" charset="0"/>
              </a:rPr>
              <a:t>　</a:t>
            </a:r>
          </a:p>
          <a:p>
            <a:r>
              <a:rPr lang="ja-JP" altLang="en-US" dirty="0">
                <a:latin typeface="Century" pitchFamily="18" charset="0"/>
              </a:rPr>
              <a:t>　</a:t>
            </a:r>
            <a:r>
              <a:rPr lang="ja-JP" altLang="en-US" dirty="0" smtClean="0">
                <a:latin typeface="Century" pitchFamily="18" charset="0"/>
              </a:rPr>
              <a:t>　　　</a:t>
            </a:r>
            <a:r>
              <a:rPr lang="en-US" altLang="ja-JP" sz="1600" dirty="0" smtClean="0">
                <a:latin typeface="Century" pitchFamily="18" charset="0"/>
              </a:rPr>
              <a:t>When </a:t>
            </a:r>
            <a:r>
              <a:rPr lang="it-IT" sz="1600" i="1" dirty="0" smtClean="0">
                <a:latin typeface="Century" pitchFamily="18" charset="0"/>
              </a:rPr>
              <a:t>Ｎ </a:t>
            </a:r>
            <a:r>
              <a:rPr lang="ja-JP" altLang="en-US" sz="1600" dirty="0" smtClean="0">
                <a:latin typeface="Century" pitchFamily="18" charset="0"/>
              </a:rPr>
              <a:t>：</a:t>
            </a:r>
            <a:r>
              <a:rPr lang="en-US" sz="1600" dirty="0" err="1" smtClean="0">
                <a:latin typeface="Century" pitchFamily="18" charset="0"/>
              </a:rPr>
              <a:t>Numberof</a:t>
            </a:r>
            <a:r>
              <a:rPr lang="en-US" sz="1600" dirty="0" smtClean="0">
                <a:latin typeface="Century" pitchFamily="18" charset="0"/>
              </a:rPr>
              <a:t> </a:t>
            </a:r>
            <a:r>
              <a:rPr lang="en-US" sz="1600" dirty="0">
                <a:latin typeface="Century" pitchFamily="18" charset="0"/>
              </a:rPr>
              <a:t>all products  </a:t>
            </a:r>
            <a:endParaRPr lang="ja-JP" altLang="en-US" sz="1600" dirty="0">
              <a:latin typeface="Century" pitchFamily="18" charset="0"/>
            </a:endParaRPr>
          </a:p>
          <a:p>
            <a:r>
              <a:rPr lang="en-US" altLang="ja-JP" dirty="0" smtClean="0">
                <a:solidFill>
                  <a:srgbClr val="0000FF"/>
                </a:solidFill>
                <a:latin typeface="Century" pitchFamily="18" charset="0"/>
              </a:rPr>
              <a:t>Total</a:t>
            </a:r>
            <a:r>
              <a:rPr lang="ja-JP" altLang="en-US" dirty="0" smtClean="0">
                <a:solidFill>
                  <a:srgbClr val="0000FF"/>
                </a:solidFill>
                <a:latin typeface="Century" pitchFamily="18" charset="0"/>
              </a:rPr>
              <a:t> </a:t>
            </a:r>
            <a:r>
              <a:rPr lang="en-US" altLang="ja-JP" dirty="0" smtClean="0">
                <a:solidFill>
                  <a:srgbClr val="0000FF"/>
                </a:solidFill>
                <a:latin typeface="Century" pitchFamily="18" charset="0"/>
              </a:rPr>
              <a:t>cost </a:t>
            </a:r>
            <a:r>
              <a:rPr lang="en-US" dirty="0" smtClean="0">
                <a:solidFill>
                  <a:srgbClr val="0000FF"/>
                </a:solidFill>
                <a:latin typeface="Century" pitchFamily="18" charset="0"/>
              </a:rPr>
              <a:t>  </a:t>
            </a:r>
            <a:r>
              <a:rPr lang="en-US" i="1" dirty="0" smtClean="0">
                <a:latin typeface="Century" pitchFamily="18" charset="0"/>
              </a:rPr>
              <a:t>C</a:t>
            </a:r>
            <a:r>
              <a:rPr lang="en-US" baseline="-25000" dirty="0" smtClean="0">
                <a:latin typeface="Century" pitchFamily="18" charset="0"/>
              </a:rPr>
              <a:t>all  </a:t>
            </a:r>
            <a:r>
              <a:rPr lang="it-IT" dirty="0" smtClean="0">
                <a:latin typeface="Century" pitchFamily="18" charset="0"/>
              </a:rPr>
              <a:t>＝</a:t>
            </a:r>
            <a:r>
              <a:rPr lang="en-US" dirty="0" smtClean="0">
                <a:latin typeface="Century" pitchFamily="18" charset="0"/>
              </a:rPr>
              <a:t> [ </a:t>
            </a:r>
            <a:r>
              <a:rPr lang="en-US" i="1" dirty="0" err="1" smtClean="0">
                <a:solidFill>
                  <a:srgbClr val="0000FF"/>
                </a:solidFill>
                <a:latin typeface="Century" pitchFamily="18" charset="0"/>
              </a:rPr>
              <a:t>C</a:t>
            </a:r>
            <a:r>
              <a:rPr lang="en-US" baseline="-25000" dirty="0" err="1" smtClean="0">
                <a:solidFill>
                  <a:srgbClr val="0000FF"/>
                </a:solidFill>
                <a:latin typeface="Century" pitchFamily="18" charset="0"/>
              </a:rPr>
              <a:t>mat</a:t>
            </a:r>
            <a:r>
              <a:rPr lang="it-IT" dirty="0" smtClean="0">
                <a:latin typeface="Century" pitchFamily="18" charset="0"/>
              </a:rPr>
              <a:t>＋</a:t>
            </a:r>
            <a:r>
              <a:rPr lang="en-US" i="1" dirty="0" err="1" smtClean="0">
                <a:solidFill>
                  <a:srgbClr val="0000FF"/>
                </a:solidFill>
                <a:latin typeface="Century" pitchFamily="18" charset="0"/>
              </a:rPr>
              <a:t>C</a:t>
            </a:r>
            <a:r>
              <a:rPr lang="en-US" baseline="-25000" dirty="0" err="1" smtClean="0">
                <a:solidFill>
                  <a:srgbClr val="0000FF"/>
                </a:solidFill>
                <a:latin typeface="Century" pitchFamily="18" charset="0"/>
              </a:rPr>
              <a:t>was</a:t>
            </a:r>
            <a:r>
              <a:rPr lang="it-IT" dirty="0" smtClean="0">
                <a:latin typeface="Century" pitchFamily="18" charset="0"/>
              </a:rPr>
              <a:t>＋</a:t>
            </a:r>
            <a:r>
              <a:rPr lang="en-US" i="1" dirty="0" err="1" smtClean="0">
                <a:solidFill>
                  <a:srgbClr val="0000FF"/>
                </a:solidFill>
                <a:latin typeface="Century" pitchFamily="18" charset="0"/>
              </a:rPr>
              <a:t>C</a:t>
            </a:r>
            <a:r>
              <a:rPr lang="en-US" baseline="-25000" dirty="0" err="1" smtClean="0">
                <a:solidFill>
                  <a:srgbClr val="0000FF"/>
                </a:solidFill>
                <a:latin typeface="Century" pitchFamily="18" charset="0"/>
              </a:rPr>
              <a:t>dis</a:t>
            </a:r>
            <a:r>
              <a:rPr lang="en-US" dirty="0" smtClean="0">
                <a:latin typeface="Century" pitchFamily="18" charset="0"/>
              </a:rPr>
              <a:t>(1</a:t>
            </a:r>
            <a:r>
              <a:rPr lang="it-IT" dirty="0" smtClean="0">
                <a:latin typeface="Century" pitchFamily="18" charset="0"/>
              </a:rPr>
              <a:t>－</a:t>
            </a:r>
            <a:r>
              <a:rPr lang="en-US" i="1" dirty="0" smtClean="0">
                <a:solidFill>
                  <a:srgbClr val="FFC000"/>
                </a:solidFill>
                <a:latin typeface="Century" pitchFamily="18" charset="0"/>
              </a:rPr>
              <a:t>G</a:t>
            </a:r>
            <a:r>
              <a:rPr lang="en-US" i="1" dirty="0" smtClean="0">
                <a:latin typeface="Century" pitchFamily="18" charset="0"/>
              </a:rPr>
              <a:t>  </a:t>
            </a:r>
            <a:r>
              <a:rPr lang="en-US" dirty="0" smtClean="0">
                <a:latin typeface="Century" pitchFamily="18" charset="0"/>
              </a:rPr>
              <a:t>) </a:t>
            </a:r>
            <a:r>
              <a:rPr lang="it-IT" dirty="0" smtClean="0">
                <a:latin typeface="Century" pitchFamily="18" charset="0"/>
              </a:rPr>
              <a:t>＋</a:t>
            </a:r>
            <a:r>
              <a:rPr lang="en-US" i="1" dirty="0" smtClean="0">
                <a:solidFill>
                  <a:srgbClr val="0000FF"/>
                </a:solidFill>
                <a:latin typeface="Century" pitchFamily="18" charset="0"/>
              </a:rPr>
              <a:t>C</a:t>
            </a:r>
            <a:r>
              <a:rPr lang="en-US" baseline="-25000" dirty="0" smtClean="0">
                <a:solidFill>
                  <a:srgbClr val="0000FF"/>
                </a:solidFill>
                <a:latin typeface="Century" pitchFamily="18" charset="0"/>
              </a:rPr>
              <a:t>m-</a:t>
            </a:r>
            <a:r>
              <a:rPr lang="en-US" baseline="-25000" dirty="0" err="1" smtClean="0">
                <a:solidFill>
                  <a:srgbClr val="0000FF"/>
                </a:solidFill>
                <a:latin typeface="Century" pitchFamily="18" charset="0"/>
              </a:rPr>
              <a:t>pri</a:t>
            </a:r>
            <a:r>
              <a:rPr lang="it-IT" baseline="-25000" dirty="0" smtClean="0">
                <a:solidFill>
                  <a:srgbClr val="0000FF"/>
                </a:solidFill>
                <a:latin typeface="Century" pitchFamily="18" charset="0"/>
              </a:rPr>
              <a:t>　</a:t>
            </a:r>
            <a:r>
              <a:rPr lang="en-US" i="1" dirty="0" smtClean="0">
                <a:solidFill>
                  <a:srgbClr val="7030A0"/>
                </a:solidFill>
                <a:latin typeface="Century" pitchFamily="18" charset="0"/>
              </a:rPr>
              <a:t>N</a:t>
            </a:r>
            <a:r>
              <a:rPr lang="en-US" i="1" dirty="0" smtClean="0">
                <a:latin typeface="Century" pitchFamily="18" charset="0"/>
              </a:rPr>
              <a:t>  </a:t>
            </a:r>
            <a:r>
              <a:rPr lang="en-US" dirty="0" smtClean="0">
                <a:latin typeface="Century" pitchFamily="18" charset="0"/>
              </a:rPr>
              <a:t>]</a:t>
            </a:r>
            <a:r>
              <a:rPr lang="it-IT" dirty="0" smtClean="0">
                <a:latin typeface="Century" pitchFamily="18" charset="0"/>
              </a:rPr>
              <a:t>＋</a:t>
            </a:r>
            <a:r>
              <a:rPr lang="en-US" i="1" dirty="0" err="1" smtClean="0">
                <a:solidFill>
                  <a:srgbClr val="996600"/>
                </a:solidFill>
                <a:latin typeface="Century" pitchFamily="18" charset="0"/>
              </a:rPr>
              <a:t>T</a:t>
            </a:r>
            <a:r>
              <a:rPr lang="en-US" baseline="-25000" dirty="0" err="1" smtClean="0">
                <a:solidFill>
                  <a:srgbClr val="996600"/>
                </a:solidFill>
                <a:latin typeface="Century" pitchFamily="18" charset="0"/>
              </a:rPr>
              <a:t>all</a:t>
            </a:r>
            <a:r>
              <a:rPr lang="en-US" i="1" dirty="0" err="1" smtClean="0">
                <a:solidFill>
                  <a:srgbClr val="0000FF"/>
                </a:solidFill>
                <a:latin typeface="Century" pitchFamily="18" charset="0"/>
              </a:rPr>
              <a:t>C</a:t>
            </a:r>
            <a:r>
              <a:rPr lang="it-IT" baseline="-25000" dirty="0" smtClean="0">
                <a:solidFill>
                  <a:srgbClr val="0000FF"/>
                </a:solidFill>
                <a:latin typeface="Century" pitchFamily="18" charset="0"/>
              </a:rPr>
              <a:t>ｍ</a:t>
            </a:r>
            <a:r>
              <a:rPr lang="en-US" dirty="0" smtClean="0">
                <a:latin typeface="Century" pitchFamily="18" charset="0"/>
              </a:rPr>
              <a:t>                                                    </a:t>
            </a:r>
            <a:endParaRPr lang="ja-JP" altLang="en-US" dirty="0" smtClean="0">
              <a:latin typeface="Century" pitchFamily="18" charset="0"/>
            </a:endParaRPr>
          </a:p>
          <a:p>
            <a:r>
              <a:rPr lang="en-US" dirty="0" smtClean="0">
                <a:latin typeface="Century" pitchFamily="18" charset="0"/>
              </a:rPr>
              <a:t>          When </a:t>
            </a:r>
            <a:r>
              <a:rPr lang="en-US" i="1" dirty="0" err="1" smtClean="0">
                <a:solidFill>
                  <a:srgbClr val="0000FF"/>
                </a:solidFill>
                <a:latin typeface="Century" pitchFamily="18" charset="0"/>
              </a:rPr>
              <a:t>C</a:t>
            </a:r>
            <a:r>
              <a:rPr lang="en-US" baseline="-25000" dirty="0" err="1" smtClean="0">
                <a:solidFill>
                  <a:srgbClr val="0000FF"/>
                </a:solidFill>
                <a:latin typeface="Century" pitchFamily="18" charset="0"/>
              </a:rPr>
              <a:t>mat</a:t>
            </a:r>
            <a:r>
              <a:rPr lang="en-US" dirty="0" smtClean="0">
                <a:latin typeface="Century" pitchFamily="18" charset="0"/>
              </a:rPr>
              <a:t>: unit cost of material, </a:t>
            </a:r>
            <a:r>
              <a:rPr lang="en-US" i="1" dirty="0" err="1" smtClean="0">
                <a:solidFill>
                  <a:srgbClr val="0000FF"/>
                </a:solidFill>
                <a:latin typeface="Century" pitchFamily="18" charset="0"/>
              </a:rPr>
              <a:t>C</a:t>
            </a:r>
            <a:r>
              <a:rPr lang="en-US" baseline="-25000" dirty="0" err="1" smtClean="0">
                <a:solidFill>
                  <a:srgbClr val="0000FF"/>
                </a:solidFill>
                <a:latin typeface="Century" pitchFamily="18" charset="0"/>
              </a:rPr>
              <a:t>was</a:t>
            </a:r>
            <a:r>
              <a:rPr lang="en-US" baseline="-25000" dirty="0" smtClean="0">
                <a:latin typeface="Century" pitchFamily="18" charset="0"/>
              </a:rPr>
              <a:t> </a:t>
            </a:r>
            <a:r>
              <a:rPr lang="en-US" dirty="0" smtClean="0">
                <a:latin typeface="Century" pitchFamily="18" charset="0"/>
              </a:rPr>
              <a:t>:unit </a:t>
            </a:r>
            <a:r>
              <a:rPr lang="en-US" dirty="0">
                <a:latin typeface="Century" pitchFamily="18" charset="0"/>
              </a:rPr>
              <a:t>cost of </a:t>
            </a:r>
            <a:r>
              <a:rPr lang="en-US" dirty="0" smtClean="0">
                <a:latin typeface="Century" pitchFamily="18" charset="0"/>
              </a:rPr>
              <a:t>consumption </a:t>
            </a:r>
          </a:p>
          <a:p>
            <a:r>
              <a:rPr lang="en-US" dirty="0">
                <a:latin typeface="Century" pitchFamily="18" charset="0"/>
              </a:rPr>
              <a:t> </a:t>
            </a:r>
            <a:r>
              <a:rPr lang="en-US" dirty="0" smtClean="0">
                <a:latin typeface="Century" pitchFamily="18" charset="0"/>
              </a:rPr>
              <a:t>          article, </a:t>
            </a:r>
            <a:r>
              <a:rPr lang="en-US" i="1" dirty="0" err="1" smtClean="0">
                <a:solidFill>
                  <a:srgbClr val="0000FF"/>
                </a:solidFill>
                <a:latin typeface="Century" pitchFamily="18" charset="0"/>
              </a:rPr>
              <a:t>C</a:t>
            </a:r>
            <a:r>
              <a:rPr lang="en-US" baseline="-25000" dirty="0" err="1" smtClean="0">
                <a:solidFill>
                  <a:srgbClr val="0000FF"/>
                </a:solidFill>
                <a:latin typeface="Century" pitchFamily="18" charset="0"/>
              </a:rPr>
              <a:t>dis</a:t>
            </a:r>
            <a:r>
              <a:rPr lang="en-US" dirty="0" smtClean="0">
                <a:latin typeface="Century" pitchFamily="18" charset="0"/>
              </a:rPr>
              <a:t>, :waste cost </a:t>
            </a:r>
            <a:r>
              <a:rPr lang="en-US" dirty="0">
                <a:latin typeface="Century" pitchFamily="18" charset="0"/>
              </a:rPr>
              <a:t>for inferior </a:t>
            </a:r>
            <a:r>
              <a:rPr lang="en-US" dirty="0" smtClean="0">
                <a:latin typeface="Century" pitchFamily="18" charset="0"/>
              </a:rPr>
              <a:t>goods, </a:t>
            </a:r>
            <a:r>
              <a:rPr lang="en-US" i="1" dirty="0" smtClean="0">
                <a:solidFill>
                  <a:srgbClr val="0000FF"/>
                </a:solidFill>
                <a:latin typeface="Century" pitchFamily="18" charset="0"/>
              </a:rPr>
              <a:t>C</a:t>
            </a:r>
            <a:r>
              <a:rPr lang="en-US" baseline="-25000" dirty="0" smtClean="0">
                <a:solidFill>
                  <a:srgbClr val="0000FF"/>
                </a:solidFill>
                <a:latin typeface="Century" pitchFamily="18" charset="0"/>
              </a:rPr>
              <a:t>m-</a:t>
            </a:r>
            <a:r>
              <a:rPr lang="en-US" baseline="-25000" dirty="0" err="1" smtClean="0">
                <a:solidFill>
                  <a:srgbClr val="0000FF"/>
                </a:solidFill>
                <a:latin typeface="Century" pitchFamily="18" charset="0"/>
              </a:rPr>
              <a:t>pri</a:t>
            </a:r>
            <a:r>
              <a:rPr lang="en-US" baseline="-25000" dirty="0" smtClean="0">
                <a:latin typeface="Century" pitchFamily="18" charset="0"/>
              </a:rPr>
              <a:t> </a:t>
            </a:r>
            <a:r>
              <a:rPr lang="en-US" dirty="0" smtClean="0">
                <a:latin typeface="Century" pitchFamily="18" charset="0"/>
              </a:rPr>
              <a:t>:amortize </a:t>
            </a:r>
            <a:r>
              <a:rPr lang="en-US" dirty="0">
                <a:latin typeface="Century" pitchFamily="18" charset="0"/>
              </a:rPr>
              <a:t>cost </a:t>
            </a:r>
            <a:r>
              <a:rPr lang="en-US" dirty="0" smtClean="0">
                <a:latin typeface="Century" pitchFamily="18" charset="0"/>
              </a:rPr>
              <a:t/>
            </a:r>
            <a:br>
              <a:rPr lang="en-US" dirty="0" smtClean="0">
                <a:latin typeface="Century" pitchFamily="18" charset="0"/>
              </a:rPr>
            </a:br>
            <a:r>
              <a:rPr lang="en-US" dirty="0" smtClean="0">
                <a:latin typeface="Century" pitchFamily="18" charset="0"/>
              </a:rPr>
              <a:t>           of </a:t>
            </a:r>
            <a:r>
              <a:rPr lang="en-US" dirty="0">
                <a:latin typeface="Century" pitchFamily="18" charset="0"/>
              </a:rPr>
              <a:t>the used machine </a:t>
            </a:r>
            <a:r>
              <a:rPr lang="en-US" dirty="0" smtClean="0">
                <a:latin typeface="Century" pitchFamily="18" charset="0"/>
              </a:rPr>
              <a:t>tools, </a:t>
            </a:r>
            <a:r>
              <a:rPr lang="en-US" i="1" dirty="0" smtClean="0">
                <a:solidFill>
                  <a:srgbClr val="0000FF"/>
                </a:solidFill>
                <a:latin typeface="Century" pitchFamily="18" charset="0"/>
              </a:rPr>
              <a:t>C</a:t>
            </a:r>
            <a:r>
              <a:rPr lang="it-IT" baseline="-25000" dirty="0" smtClean="0">
                <a:solidFill>
                  <a:srgbClr val="0000FF"/>
                </a:solidFill>
                <a:latin typeface="Century" pitchFamily="18" charset="0"/>
              </a:rPr>
              <a:t>ｍ</a:t>
            </a:r>
            <a:r>
              <a:rPr lang="it-IT" baseline="-25000" dirty="0" smtClean="0">
                <a:latin typeface="Century" pitchFamily="18" charset="0"/>
              </a:rPr>
              <a:t> </a:t>
            </a:r>
            <a:r>
              <a:rPr lang="en-US" dirty="0" smtClean="0">
                <a:latin typeface="Century" pitchFamily="18" charset="0"/>
              </a:rPr>
              <a:t>:labor </a:t>
            </a:r>
            <a:r>
              <a:rPr lang="en-US" dirty="0">
                <a:latin typeface="Century" pitchFamily="18" charset="0"/>
              </a:rPr>
              <a:t>cost for one </a:t>
            </a:r>
            <a:r>
              <a:rPr lang="en-US" dirty="0" smtClean="0">
                <a:latin typeface="Century" pitchFamily="18" charset="0"/>
              </a:rPr>
              <a:t>hour</a:t>
            </a:r>
            <a:endParaRPr lang="ja-JP" altLang="en-US" dirty="0">
              <a:latin typeface="Century" pitchFamily="18" charset="0"/>
            </a:endParaRPr>
          </a:p>
        </p:txBody>
      </p:sp>
      <p:pic>
        <p:nvPicPr>
          <p:cNvPr id="69" name="図 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3595" y="-9593"/>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6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checkerboard(across)">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checkerboard(across)">
                                      <p:cBhvr>
                                        <p:cTn id="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4" cstate="print"/>
          <a:srcRect/>
          <a:stretch>
            <a:fillRect/>
          </a:stretch>
        </p:blipFill>
        <p:spPr bwMode="auto">
          <a:xfrm>
            <a:off x="-31" y="5357826"/>
            <a:ext cx="1060334" cy="1500198"/>
          </a:xfrm>
          <a:prstGeom prst="rect">
            <a:avLst/>
          </a:prstGeom>
          <a:noFill/>
          <a:ln w="9525">
            <a:noFill/>
            <a:miter lim="800000"/>
            <a:headEnd/>
            <a:tailEnd/>
          </a:ln>
          <a:effectLst/>
        </p:spPr>
      </p:pic>
      <p:sp>
        <p:nvSpPr>
          <p:cNvPr id="9" name="正方形/長方形 8"/>
          <p:cNvSpPr/>
          <p:nvPr/>
        </p:nvSpPr>
        <p:spPr>
          <a:xfrm>
            <a:off x="0" y="0"/>
            <a:ext cx="8001024" cy="338554"/>
          </a:xfrm>
          <a:prstGeom prst="rect">
            <a:avLst/>
          </a:prstGeom>
          <a:solidFill>
            <a:srgbClr val="0000FF"/>
          </a:solidFill>
        </p:spPr>
        <p:txBody>
          <a:bodyPr wrap="square">
            <a:spAutoFit/>
          </a:bodyPr>
          <a:lstStyle/>
          <a:p>
            <a:r>
              <a:rPr lang="en-US" sz="1600" i="1" dirty="0" smtClean="0">
                <a:solidFill>
                  <a:srgbClr val="FFFF00"/>
                </a:solidFill>
                <a:latin typeface="Arial" pitchFamily="34" charset="0"/>
                <a:cs typeface="Arial" pitchFamily="34" charset="0"/>
              </a:rPr>
              <a:t> </a:t>
            </a:r>
            <a:r>
              <a:rPr lang="en-US" sz="1600" i="1" dirty="0">
                <a:solidFill>
                  <a:srgbClr val="FFFF00"/>
                </a:solidFill>
                <a:latin typeface="Arial" pitchFamily="34" charset="0"/>
                <a:cs typeface="Arial" pitchFamily="34" charset="0"/>
              </a:rPr>
              <a:t>Experimental set-up for </a:t>
            </a:r>
            <a:r>
              <a:rPr lang="en-US" sz="1600" i="1" dirty="0" smtClean="0">
                <a:solidFill>
                  <a:srgbClr val="FFFF00"/>
                </a:solidFill>
                <a:latin typeface="Arial" pitchFamily="34" charset="0"/>
                <a:cs typeface="Arial" pitchFamily="34" charset="0"/>
              </a:rPr>
              <a:t>evaluation , Spring back and  </a:t>
            </a:r>
            <a:r>
              <a:rPr lang="en-US" sz="1600" i="1" dirty="0">
                <a:solidFill>
                  <a:srgbClr val="FFFF00"/>
                </a:solidFill>
                <a:latin typeface="Arial" pitchFamily="34" charset="0"/>
                <a:cs typeface="Arial" pitchFamily="34" charset="0"/>
              </a:rPr>
              <a:t>Simulation model for the </a:t>
            </a:r>
            <a:r>
              <a:rPr lang="en-US" sz="1600" i="1" dirty="0" smtClean="0">
                <a:solidFill>
                  <a:srgbClr val="FFFF00"/>
                </a:solidFill>
                <a:latin typeface="Arial" pitchFamily="34" charset="0"/>
                <a:cs typeface="Arial" pitchFamily="34" charset="0"/>
              </a:rPr>
              <a:t>CAE </a:t>
            </a:r>
          </a:p>
        </p:txBody>
      </p:sp>
      <p:grpSp>
        <p:nvGrpSpPr>
          <p:cNvPr id="127" name="グループ化 126"/>
          <p:cNvGrpSpPr/>
          <p:nvPr/>
        </p:nvGrpSpPr>
        <p:grpSpPr>
          <a:xfrm>
            <a:off x="4886356" y="3059668"/>
            <a:ext cx="4114800" cy="3726918"/>
            <a:chOff x="4886356" y="3059668"/>
            <a:chExt cx="4114800" cy="3726918"/>
          </a:xfrm>
        </p:grpSpPr>
        <p:graphicFrame>
          <p:nvGraphicFramePr>
            <p:cNvPr id="24772" name="Object 196"/>
            <p:cNvGraphicFramePr>
              <a:graphicFrameLocks noChangeAspect="1"/>
            </p:cNvGraphicFramePr>
            <p:nvPr/>
          </p:nvGraphicFramePr>
          <p:xfrm>
            <a:off x="4886356" y="3413148"/>
            <a:ext cx="4114800" cy="3373438"/>
          </p:xfrm>
          <a:graphic>
            <a:graphicData uri="http://schemas.openxmlformats.org/presentationml/2006/ole">
              <mc:AlternateContent xmlns:mc="http://schemas.openxmlformats.org/markup-compatibility/2006">
                <mc:Choice xmlns:v="urn:schemas-microsoft-com:vml" Requires="v">
                  <p:oleObj spid="_x0000_s1030" name="Worksheet" r:id="rId6" imgW="4644720" imgH="3804120" progId="Excel.Sheet.8">
                    <p:embed/>
                  </p:oleObj>
                </mc:Choice>
                <mc:Fallback>
                  <p:oleObj name="Worksheet" r:id="rId6" imgW="4644720" imgH="3804120" progId="Excel.Shee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6356" y="3413148"/>
                          <a:ext cx="4114800" cy="337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2" name="テキスト ボックス 211"/>
            <p:cNvSpPr txBox="1"/>
            <p:nvPr/>
          </p:nvSpPr>
          <p:spPr>
            <a:xfrm>
              <a:off x="5975205" y="3059668"/>
              <a:ext cx="2095445" cy="369332"/>
            </a:xfrm>
            <a:prstGeom prst="rect">
              <a:avLst/>
            </a:prstGeom>
            <a:solidFill>
              <a:srgbClr val="0000FF"/>
            </a:solidFill>
          </p:spPr>
          <p:txBody>
            <a:bodyPr wrap="none" rtlCol="0">
              <a:spAutoFit/>
            </a:bodyPr>
            <a:lstStyle/>
            <a:p>
              <a:r>
                <a:rPr lang="en-US" b="1" i="1" dirty="0" smtClean="0">
                  <a:solidFill>
                    <a:srgbClr val="FFFF00"/>
                  </a:solidFill>
                  <a:latin typeface="Arial" pitchFamily="34" charset="0"/>
                  <a:cs typeface="Arial" pitchFamily="34" charset="0"/>
                </a:rPr>
                <a:t>Orthogonal  table</a:t>
              </a:r>
              <a:endParaRPr lang="ja-JP" altLang="en-US" b="1" dirty="0">
                <a:solidFill>
                  <a:srgbClr val="FFFF00"/>
                </a:solidFill>
                <a:latin typeface="Arial" pitchFamily="34" charset="0"/>
                <a:cs typeface="Arial" pitchFamily="34" charset="0"/>
              </a:endParaRPr>
            </a:p>
          </p:txBody>
        </p:sp>
      </p:grpSp>
      <p:grpSp>
        <p:nvGrpSpPr>
          <p:cNvPr id="126" name="グループ化 125"/>
          <p:cNvGrpSpPr/>
          <p:nvPr/>
        </p:nvGrpSpPr>
        <p:grpSpPr>
          <a:xfrm>
            <a:off x="7662" y="3382864"/>
            <a:ext cx="5921660" cy="3475160"/>
            <a:chOff x="0" y="3429000"/>
            <a:chExt cx="5921660" cy="3475160"/>
          </a:xfrm>
        </p:grpSpPr>
        <p:sp>
          <p:nvSpPr>
            <p:cNvPr id="63" name="テキスト ボックス 62"/>
            <p:cNvSpPr txBox="1"/>
            <p:nvPr/>
          </p:nvSpPr>
          <p:spPr>
            <a:xfrm>
              <a:off x="1500166" y="3429000"/>
              <a:ext cx="3071802" cy="369332"/>
            </a:xfrm>
            <a:prstGeom prst="rect">
              <a:avLst/>
            </a:prstGeom>
            <a:solidFill>
              <a:srgbClr val="0000FF"/>
            </a:solidFill>
          </p:spPr>
          <p:txBody>
            <a:bodyPr wrap="square" rtlCol="0">
              <a:spAutoFit/>
            </a:bodyPr>
            <a:lstStyle/>
            <a:p>
              <a:r>
                <a:rPr lang="en-US" b="1" i="1" dirty="0" smtClean="0">
                  <a:solidFill>
                    <a:srgbClr val="FFFF00"/>
                  </a:solidFill>
                  <a:latin typeface="Arial" pitchFamily="34" charset="0"/>
                  <a:cs typeface="Arial" pitchFamily="34" charset="0"/>
                </a:rPr>
                <a:t>Control  </a:t>
              </a:r>
              <a:r>
                <a:rPr lang="en-US" b="1" i="1" dirty="0">
                  <a:solidFill>
                    <a:srgbClr val="FFFF00"/>
                  </a:solidFill>
                  <a:latin typeface="Arial" pitchFamily="34" charset="0"/>
                  <a:cs typeface="Arial" pitchFamily="34" charset="0"/>
                </a:rPr>
                <a:t>and noise </a:t>
              </a:r>
              <a:r>
                <a:rPr lang="en-US" b="1" i="1" dirty="0" smtClean="0">
                  <a:solidFill>
                    <a:srgbClr val="FFFF00"/>
                  </a:solidFill>
                  <a:latin typeface="Arial" pitchFamily="34" charset="0"/>
                  <a:cs typeface="Arial" pitchFamily="34" charset="0"/>
                </a:rPr>
                <a:t>factors</a:t>
              </a:r>
            </a:p>
          </p:txBody>
        </p:sp>
        <p:grpSp>
          <p:nvGrpSpPr>
            <p:cNvPr id="214" name="グループ化 213"/>
            <p:cNvGrpSpPr/>
            <p:nvPr/>
          </p:nvGrpSpPr>
          <p:grpSpPr>
            <a:xfrm>
              <a:off x="1214414" y="3838378"/>
              <a:ext cx="4707246" cy="3065782"/>
              <a:chOff x="961600" y="3838378"/>
              <a:chExt cx="4707246" cy="3065782"/>
            </a:xfrm>
          </p:grpSpPr>
          <p:grpSp>
            <p:nvGrpSpPr>
              <p:cNvPr id="213" name="グループ化 212"/>
              <p:cNvGrpSpPr/>
              <p:nvPr/>
            </p:nvGrpSpPr>
            <p:grpSpPr>
              <a:xfrm>
                <a:off x="961600" y="3838378"/>
                <a:ext cx="4707246" cy="2980687"/>
                <a:chOff x="961600" y="3915837"/>
                <a:chExt cx="4707246" cy="2980687"/>
              </a:xfrm>
            </p:grpSpPr>
            <p:sp>
              <p:nvSpPr>
                <p:cNvPr id="24699" name="Rectangle 123"/>
                <p:cNvSpPr>
                  <a:spLocks noChangeArrowheads="1"/>
                </p:cNvSpPr>
                <p:nvPr/>
              </p:nvSpPr>
              <p:spPr bwMode="auto">
                <a:xfrm>
                  <a:off x="1048340" y="3915837"/>
                  <a:ext cx="3378387" cy="2866219"/>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cxnSp>
              <p:nvCxnSpPr>
                <p:cNvPr id="24700" name="AutoShape 124"/>
                <p:cNvCxnSpPr>
                  <a:cxnSpLocks noChangeShapeType="1"/>
                </p:cNvCxnSpPr>
                <p:nvPr/>
              </p:nvCxnSpPr>
              <p:spPr bwMode="auto">
                <a:xfrm>
                  <a:off x="1264310" y="3915837"/>
                  <a:ext cx="0" cy="2866219"/>
                </a:xfrm>
                <a:prstGeom prst="straightConnector1">
                  <a:avLst/>
                </a:prstGeom>
                <a:noFill/>
                <a:ln w="9525">
                  <a:solidFill>
                    <a:srgbClr val="000000"/>
                  </a:solidFill>
                  <a:round/>
                  <a:headEnd/>
                  <a:tailEnd/>
                </a:ln>
              </p:spPr>
            </p:cxnSp>
            <p:cxnSp>
              <p:nvCxnSpPr>
                <p:cNvPr id="24701" name="AutoShape 125"/>
                <p:cNvCxnSpPr>
                  <a:cxnSpLocks noChangeShapeType="1"/>
                </p:cNvCxnSpPr>
                <p:nvPr/>
              </p:nvCxnSpPr>
              <p:spPr bwMode="auto">
                <a:xfrm>
                  <a:off x="1264310" y="4108908"/>
                  <a:ext cx="3162417" cy="0"/>
                </a:xfrm>
                <a:prstGeom prst="straightConnector1">
                  <a:avLst/>
                </a:prstGeom>
                <a:noFill/>
                <a:ln w="9525">
                  <a:solidFill>
                    <a:srgbClr val="000000"/>
                  </a:solidFill>
                  <a:round/>
                  <a:headEnd/>
                  <a:tailEnd/>
                </a:ln>
              </p:spPr>
            </p:cxnSp>
            <p:cxnSp>
              <p:nvCxnSpPr>
                <p:cNvPr id="24702" name="AutoShape 126"/>
                <p:cNvCxnSpPr>
                  <a:cxnSpLocks noChangeShapeType="1"/>
                </p:cNvCxnSpPr>
                <p:nvPr/>
              </p:nvCxnSpPr>
              <p:spPr bwMode="auto">
                <a:xfrm>
                  <a:off x="1264310" y="4296383"/>
                  <a:ext cx="3162417" cy="0"/>
                </a:xfrm>
                <a:prstGeom prst="straightConnector1">
                  <a:avLst/>
                </a:prstGeom>
                <a:noFill/>
                <a:ln w="9525">
                  <a:solidFill>
                    <a:srgbClr val="000000"/>
                  </a:solidFill>
                  <a:round/>
                  <a:headEnd/>
                  <a:tailEnd/>
                </a:ln>
              </p:spPr>
            </p:cxnSp>
            <p:cxnSp>
              <p:nvCxnSpPr>
                <p:cNvPr id="24703" name="AutoShape 127"/>
                <p:cNvCxnSpPr>
                  <a:cxnSpLocks noChangeShapeType="1"/>
                </p:cNvCxnSpPr>
                <p:nvPr/>
              </p:nvCxnSpPr>
              <p:spPr bwMode="auto">
                <a:xfrm>
                  <a:off x="1264310" y="4501579"/>
                  <a:ext cx="3162417" cy="0"/>
                </a:xfrm>
                <a:prstGeom prst="straightConnector1">
                  <a:avLst/>
                </a:prstGeom>
                <a:noFill/>
                <a:ln w="9525">
                  <a:solidFill>
                    <a:srgbClr val="000000"/>
                  </a:solidFill>
                  <a:round/>
                  <a:headEnd/>
                  <a:tailEnd/>
                </a:ln>
              </p:spPr>
            </p:cxnSp>
            <p:cxnSp>
              <p:nvCxnSpPr>
                <p:cNvPr id="24704" name="AutoShape 128"/>
                <p:cNvCxnSpPr>
                  <a:cxnSpLocks noChangeShapeType="1"/>
                </p:cNvCxnSpPr>
                <p:nvPr/>
              </p:nvCxnSpPr>
              <p:spPr bwMode="auto">
                <a:xfrm>
                  <a:off x="1264310" y="4680659"/>
                  <a:ext cx="3162417" cy="0"/>
                </a:xfrm>
                <a:prstGeom prst="straightConnector1">
                  <a:avLst/>
                </a:prstGeom>
                <a:noFill/>
                <a:ln w="9525">
                  <a:solidFill>
                    <a:srgbClr val="000000"/>
                  </a:solidFill>
                  <a:round/>
                  <a:headEnd/>
                  <a:tailEnd/>
                </a:ln>
              </p:spPr>
            </p:cxnSp>
            <p:cxnSp>
              <p:nvCxnSpPr>
                <p:cNvPr id="24705" name="AutoShape 129"/>
                <p:cNvCxnSpPr>
                  <a:cxnSpLocks noChangeShapeType="1"/>
                </p:cNvCxnSpPr>
                <p:nvPr/>
              </p:nvCxnSpPr>
              <p:spPr bwMode="auto">
                <a:xfrm>
                  <a:off x="1264310" y="4871865"/>
                  <a:ext cx="3162417" cy="0"/>
                </a:xfrm>
                <a:prstGeom prst="straightConnector1">
                  <a:avLst/>
                </a:prstGeom>
                <a:noFill/>
                <a:ln w="9525">
                  <a:solidFill>
                    <a:srgbClr val="000000"/>
                  </a:solidFill>
                  <a:round/>
                  <a:headEnd/>
                  <a:tailEnd/>
                </a:ln>
              </p:spPr>
            </p:cxnSp>
            <p:cxnSp>
              <p:nvCxnSpPr>
                <p:cNvPr id="24706" name="AutoShape 130"/>
                <p:cNvCxnSpPr>
                  <a:cxnSpLocks noChangeShapeType="1"/>
                </p:cNvCxnSpPr>
                <p:nvPr/>
              </p:nvCxnSpPr>
              <p:spPr bwMode="auto">
                <a:xfrm>
                  <a:off x="1264310" y="5061205"/>
                  <a:ext cx="3162417" cy="0"/>
                </a:xfrm>
                <a:prstGeom prst="straightConnector1">
                  <a:avLst/>
                </a:prstGeom>
                <a:noFill/>
                <a:ln w="9525">
                  <a:solidFill>
                    <a:srgbClr val="000000"/>
                  </a:solidFill>
                  <a:round/>
                  <a:headEnd/>
                  <a:tailEnd/>
                </a:ln>
              </p:spPr>
            </p:cxnSp>
            <p:cxnSp>
              <p:nvCxnSpPr>
                <p:cNvPr id="24707" name="AutoShape 131"/>
                <p:cNvCxnSpPr>
                  <a:cxnSpLocks noChangeShapeType="1"/>
                </p:cNvCxnSpPr>
                <p:nvPr/>
              </p:nvCxnSpPr>
              <p:spPr bwMode="auto">
                <a:xfrm>
                  <a:off x="1264310" y="5271998"/>
                  <a:ext cx="3162417" cy="0"/>
                </a:xfrm>
                <a:prstGeom prst="straightConnector1">
                  <a:avLst/>
                </a:prstGeom>
                <a:noFill/>
                <a:ln w="9525">
                  <a:solidFill>
                    <a:srgbClr val="000000"/>
                  </a:solidFill>
                  <a:round/>
                  <a:headEnd/>
                  <a:tailEnd/>
                </a:ln>
              </p:spPr>
            </p:cxnSp>
            <p:cxnSp>
              <p:nvCxnSpPr>
                <p:cNvPr id="24708" name="AutoShape 132"/>
                <p:cNvCxnSpPr>
                  <a:cxnSpLocks noChangeShapeType="1"/>
                </p:cNvCxnSpPr>
                <p:nvPr/>
              </p:nvCxnSpPr>
              <p:spPr bwMode="auto">
                <a:xfrm>
                  <a:off x="1264310" y="5452011"/>
                  <a:ext cx="3162417" cy="0"/>
                </a:xfrm>
                <a:prstGeom prst="straightConnector1">
                  <a:avLst/>
                </a:prstGeom>
                <a:noFill/>
                <a:ln w="9525">
                  <a:solidFill>
                    <a:srgbClr val="000000"/>
                  </a:solidFill>
                  <a:round/>
                  <a:headEnd/>
                  <a:tailEnd/>
                </a:ln>
              </p:spPr>
            </p:cxnSp>
            <p:cxnSp>
              <p:nvCxnSpPr>
                <p:cNvPr id="24709" name="AutoShape 133"/>
                <p:cNvCxnSpPr>
                  <a:cxnSpLocks noChangeShapeType="1"/>
                </p:cNvCxnSpPr>
                <p:nvPr/>
              </p:nvCxnSpPr>
              <p:spPr bwMode="auto">
                <a:xfrm>
                  <a:off x="1048340" y="5639485"/>
                  <a:ext cx="3378387" cy="0"/>
                </a:xfrm>
                <a:prstGeom prst="straightConnector1">
                  <a:avLst/>
                </a:prstGeom>
                <a:noFill/>
                <a:ln w="9525">
                  <a:solidFill>
                    <a:srgbClr val="000000"/>
                  </a:solidFill>
                  <a:round/>
                  <a:headEnd/>
                  <a:tailEnd/>
                </a:ln>
              </p:spPr>
            </p:cxnSp>
            <p:cxnSp>
              <p:nvCxnSpPr>
                <p:cNvPr id="24710" name="AutoShape 134"/>
                <p:cNvCxnSpPr>
                  <a:cxnSpLocks noChangeShapeType="1"/>
                </p:cNvCxnSpPr>
                <p:nvPr/>
              </p:nvCxnSpPr>
              <p:spPr bwMode="auto">
                <a:xfrm>
                  <a:off x="1264310" y="5836287"/>
                  <a:ext cx="3162417" cy="0"/>
                </a:xfrm>
                <a:prstGeom prst="straightConnector1">
                  <a:avLst/>
                </a:prstGeom>
                <a:noFill/>
                <a:ln w="9525">
                  <a:solidFill>
                    <a:srgbClr val="000000"/>
                  </a:solidFill>
                  <a:round/>
                  <a:headEnd/>
                  <a:tailEnd/>
                </a:ln>
              </p:spPr>
            </p:cxnSp>
            <p:cxnSp>
              <p:nvCxnSpPr>
                <p:cNvPr id="24711" name="AutoShape 135"/>
                <p:cNvCxnSpPr>
                  <a:cxnSpLocks noChangeShapeType="1"/>
                </p:cNvCxnSpPr>
                <p:nvPr/>
              </p:nvCxnSpPr>
              <p:spPr bwMode="auto">
                <a:xfrm>
                  <a:off x="1264310" y="6024695"/>
                  <a:ext cx="3162417" cy="0"/>
                </a:xfrm>
                <a:prstGeom prst="straightConnector1">
                  <a:avLst/>
                </a:prstGeom>
                <a:noFill/>
                <a:ln w="9525">
                  <a:solidFill>
                    <a:srgbClr val="000000"/>
                  </a:solidFill>
                  <a:round/>
                  <a:headEnd/>
                  <a:tailEnd/>
                </a:ln>
              </p:spPr>
            </p:cxnSp>
            <p:cxnSp>
              <p:nvCxnSpPr>
                <p:cNvPr id="24712" name="AutoShape 136"/>
                <p:cNvCxnSpPr>
                  <a:cxnSpLocks noChangeShapeType="1"/>
                </p:cNvCxnSpPr>
                <p:nvPr/>
              </p:nvCxnSpPr>
              <p:spPr bwMode="auto">
                <a:xfrm>
                  <a:off x="1264310" y="6212170"/>
                  <a:ext cx="3162417" cy="0"/>
                </a:xfrm>
                <a:prstGeom prst="straightConnector1">
                  <a:avLst/>
                </a:prstGeom>
                <a:noFill/>
                <a:ln w="9525">
                  <a:solidFill>
                    <a:srgbClr val="000000"/>
                  </a:solidFill>
                  <a:round/>
                  <a:headEnd/>
                  <a:tailEnd/>
                </a:ln>
              </p:spPr>
            </p:cxnSp>
            <p:cxnSp>
              <p:nvCxnSpPr>
                <p:cNvPr id="24713" name="AutoShape 137"/>
                <p:cNvCxnSpPr>
                  <a:cxnSpLocks noChangeShapeType="1"/>
                </p:cNvCxnSpPr>
                <p:nvPr/>
              </p:nvCxnSpPr>
              <p:spPr bwMode="auto">
                <a:xfrm>
                  <a:off x="1866798" y="6408972"/>
                  <a:ext cx="2559929" cy="933"/>
                </a:xfrm>
                <a:prstGeom prst="straightConnector1">
                  <a:avLst/>
                </a:prstGeom>
                <a:noFill/>
                <a:ln w="9525">
                  <a:solidFill>
                    <a:srgbClr val="000000"/>
                  </a:solidFill>
                  <a:round/>
                  <a:headEnd/>
                  <a:tailEnd/>
                </a:ln>
              </p:spPr>
            </p:cxnSp>
            <p:cxnSp>
              <p:nvCxnSpPr>
                <p:cNvPr id="24714" name="AutoShape 138"/>
                <p:cNvCxnSpPr>
                  <a:cxnSpLocks noChangeShapeType="1"/>
                </p:cNvCxnSpPr>
                <p:nvPr/>
              </p:nvCxnSpPr>
              <p:spPr bwMode="auto">
                <a:xfrm>
                  <a:off x="1874511" y="6597379"/>
                  <a:ext cx="2552216" cy="0"/>
                </a:xfrm>
                <a:prstGeom prst="straightConnector1">
                  <a:avLst/>
                </a:prstGeom>
                <a:noFill/>
                <a:ln w="9525">
                  <a:solidFill>
                    <a:srgbClr val="000000"/>
                  </a:solidFill>
                  <a:round/>
                  <a:headEnd/>
                  <a:tailEnd/>
                </a:ln>
              </p:spPr>
            </p:cxnSp>
            <p:cxnSp>
              <p:nvCxnSpPr>
                <p:cNvPr id="24715" name="AutoShape 139"/>
                <p:cNvCxnSpPr>
                  <a:cxnSpLocks noChangeShapeType="1"/>
                </p:cNvCxnSpPr>
                <p:nvPr/>
              </p:nvCxnSpPr>
              <p:spPr bwMode="auto">
                <a:xfrm>
                  <a:off x="2673257" y="3915837"/>
                  <a:ext cx="0" cy="2866219"/>
                </a:xfrm>
                <a:prstGeom prst="straightConnector1">
                  <a:avLst/>
                </a:prstGeom>
                <a:noFill/>
                <a:ln w="9525">
                  <a:solidFill>
                    <a:srgbClr val="000000"/>
                  </a:solidFill>
                  <a:round/>
                  <a:headEnd/>
                  <a:tailEnd/>
                </a:ln>
              </p:spPr>
            </p:cxnSp>
            <p:cxnSp>
              <p:nvCxnSpPr>
                <p:cNvPr id="24716" name="AutoShape 140"/>
                <p:cNvCxnSpPr>
                  <a:cxnSpLocks noChangeShapeType="1"/>
                </p:cNvCxnSpPr>
                <p:nvPr/>
              </p:nvCxnSpPr>
              <p:spPr bwMode="auto">
                <a:xfrm>
                  <a:off x="3529424" y="5639485"/>
                  <a:ext cx="0" cy="1142570"/>
                </a:xfrm>
                <a:prstGeom prst="straightConnector1">
                  <a:avLst/>
                </a:prstGeom>
                <a:noFill/>
                <a:ln w="9525">
                  <a:solidFill>
                    <a:srgbClr val="000000"/>
                  </a:solidFill>
                  <a:round/>
                  <a:headEnd/>
                  <a:tailEnd/>
                </a:ln>
              </p:spPr>
            </p:cxnSp>
            <p:cxnSp>
              <p:nvCxnSpPr>
                <p:cNvPr id="24717" name="AutoShape 141"/>
                <p:cNvCxnSpPr>
                  <a:cxnSpLocks noChangeShapeType="1"/>
                </p:cNvCxnSpPr>
                <p:nvPr/>
              </p:nvCxnSpPr>
              <p:spPr bwMode="auto">
                <a:xfrm flipH="1">
                  <a:off x="1866798" y="6212170"/>
                  <a:ext cx="7713" cy="569886"/>
                </a:xfrm>
                <a:prstGeom prst="straightConnector1">
                  <a:avLst/>
                </a:prstGeom>
                <a:noFill/>
                <a:ln w="9525">
                  <a:solidFill>
                    <a:srgbClr val="000000"/>
                  </a:solidFill>
                  <a:round/>
                  <a:headEnd/>
                  <a:tailEnd/>
                </a:ln>
              </p:spPr>
            </p:cxnSp>
            <p:cxnSp>
              <p:nvCxnSpPr>
                <p:cNvPr id="24718" name="AutoShape 142"/>
                <p:cNvCxnSpPr>
                  <a:cxnSpLocks noChangeShapeType="1"/>
                </p:cNvCxnSpPr>
                <p:nvPr/>
              </p:nvCxnSpPr>
              <p:spPr bwMode="auto">
                <a:xfrm>
                  <a:off x="3265460" y="3915837"/>
                  <a:ext cx="857" cy="1723649"/>
                </a:xfrm>
                <a:prstGeom prst="straightConnector1">
                  <a:avLst/>
                </a:prstGeom>
                <a:noFill/>
                <a:ln w="9525">
                  <a:solidFill>
                    <a:srgbClr val="000000"/>
                  </a:solidFill>
                  <a:round/>
                  <a:headEnd/>
                  <a:tailEnd/>
                </a:ln>
              </p:spPr>
            </p:cxnSp>
            <p:cxnSp>
              <p:nvCxnSpPr>
                <p:cNvPr id="24719" name="AutoShape 143"/>
                <p:cNvCxnSpPr>
                  <a:cxnSpLocks noChangeShapeType="1"/>
                </p:cNvCxnSpPr>
                <p:nvPr/>
              </p:nvCxnSpPr>
              <p:spPr bwMode="auto">
                <a:xfrm>
                  <a:off x="3856807" y="3915837"/>
                  <a:ext cx="857" cy="1723649"/>
                </a:xfrm>
                <a:prstGeom prst="straightConnector1">
                  <a:avLst/>
                </a:prstGeom>
                <a:noFill/>
                <a:ln w="9525">
                  <a:solidFill>
                    <a:srgbClr val="000000"/>
                  </a:solidFill>
                  <a:round/>
                  <a:headEnd/>
                  <a:tailEnd/>
                </a:ln>
              </p:spPr>
            </p:cxnSp>
            <p:cxnSp>
              <p:nvCxnSpPr>
                <p:cNvPr id="24720" name="AutoShape 144"/>
                <p:cNvCxnSpPr>
                  <a:cxnSpLocks noChangeShapeType="1"/>
                </p:cNvCxnSpPr>
                <p:nvPr/>
              </p:nvCxnSpPr>
              <p:spPr bwMode="auto">
                <a:xfrm>
                  <a:off x="2944076" y="3915837"/>
                  <a:ext cx="0" cy="380546"/>
                </a:xfrm>
                <a:prstGeom prst="straightConnector1">
                  <a:avLst/>
                </a:prstGeom>
                <a:noFill/>
                <a:ln w="9525">
                  <a:solidFill>
                    <a:srgbClr val="000000"/>
                  </a:solidFill>
                  <a:round/>
                  <a:headEnd/>
                  <a:tailEnd/>
                </a:ln>
              </p:spPr>
            </p:cxnSp>
            <p:cxnSp>
              <p:nvCxnSpPr>
                <p:cNvPr id="24721" name="AutoShape 145"/>
                <p:cNvCxnSpPr>
                  <a:cxnSpLocks noChangeShapeType="1"/>
                </p:cNvCxnSpPr>
                <p:nvPr/>
              </p:nvCxnSpPr>
              <p:spPr bwMode="auto">
                <a:xfrm>
                  <a:off x="3529424" y="3915837"/>
                  <a:ext cx="0" cy="380546"/>
                </a:xfrm>
                <a:prstGeom prst="straightConnector1">
                  <a:avLst/>
                </a:prstGeom>
                <a:noFill/>
                <a:ln w="9525">
                  <a:solidFill>
                    <a:srgbClr val="000000"/>
                  </a:solidFill>
                  <a:round/>
                  <a:headEnd/>
                  <a:tailEnd/>
                </a:ln>
              </p:spPr>
            </p:cxnSp>
            <p:cxnSp>
              <p:nvCxnSpPr>
                <p:cNvPr id="24722" name="AutoShape 146"/>
                <p:cNvCxnSpPr>
                  <a:cxnSpLocks noChangeShapeType="1"/>
                </p:cNvCxnSpPr>
                <p:nvPr/>
              </p:nvCxnSpPr>
              <p:spPr bwMode="auto">
                <a:xfrm>
                  <a:off x="4137053" y="3915837"/>
                  <a:ext cx="0" cy="380546"/>
                </a:xfrm>
                <a:prstGeom prst="straightConnector1">
                  <a:avLst/>
                </a:prstGeom>
                <a:noFill/>
                <a:ln w="9525">
                  <a:solidFill>
                    <a:srgbClr val="000000"/>
                  </a:solidFill>
                  <a:round/>
                  <a:headEnd/>
                  <a:tailEnd/>
                </a:ln>
              </p:spPr>
            </p:cxnSp>
            <p:sp>
              <p:nvSpPr>
                <p:cNvPr id="24723" name="Text Box 147"/>
                <p:cNvSpPr txBox="1">
                  <a:spLocks noChangeArrowheads="1"/>
                </p:cNvSpPr>
                <p:nvPr/>
              </p:nvSpPr>
              <p:spPr bwMode="auto">
                <a:xfrm>
                  <a:off x="1357290" y="3918387"/>
                  <a:ext cx="3957546" cy="439307"/>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rgbClr val="0000FF"/>
                      </a:solidFill>
                      <a:effectLst/>
                      <a:latin typeface="Century" pitchFamily="18" charset="0"/>
                      <a:ea typeface="ＭＳ 明朝" pitchFamily="17" charset="-128"/>
                    </a:rPr>
                    <a:t>Levels  </a:t>
                  </a:r>
                  <a:r>
                    <a:rPr kumimoji="1" lang="ja-JP" altLang="en-US" sz="1200" b="0" i="0" u="none" strike="noStrike" cap="none" normalizeH="0" baseline="0" dirty="0" smtClean="0">
                      <a:ln>
                        <a:noFill/>
                      </a:ln>
                      <a:solidFill>
                        <a:srgbClr val="0000FF"/>
                      </a:solidFill>
                      <a:effectLst/>
                      <a:latin typeface="Century" pitchFamily="18" charset="0"/>
                      <a:ea typeface="ＭＳ 明朝" pitchFamily="17" charset="-128"/>
                    </a:rPr>
                    <a:t>　　  </a:t>
                  </a:r>
                  <a:r>
                    <a:rPr lang="ja-JP" altLang="en-US" sz="1200" dirty="0">
                      <a:solidFill>
                        <a:srgbClr val="0000FF"/>
                      </a:solidFill>
                      <a:latin typeface="Times New Roman" pitchFamily="18" charset="0"/>
                      <a:ea typeface="ＭＳ 明朝" pitchFamily="17" charset="-128"/>
                    </a:rPr>
                    <a:t> </a:t>
                  </a:r>
                  <a:r>
                    <a:rPr lang="ja-JP" altLang="en-US" sz="1200" dirty="0" smtClean="0">
                      <a:solidFill>
                        <a:srgbClr val="0000FF"/>
                      </a:solidFill>
                      <a:latin typeface="Times New Roman" pitchFamily="18" charset="0"/>
                      <a:ea typeface="ＭＳ 明朝" pitchFamily="17" charset="-128"/>
                    </a:rPr>
                    <a:t>          </a:t>
                  </a:r>
                  <a:r>
                    <a:rPr kumimoji="1" lang="en-US" altLang="ja-JP" sz="1200" b="0" i="0" u="none" strike="noStrike" cap="none" normalizeH="0" baseline="0" dirty="0" smtClean="0">
                      <a:ln>
                        <a:noFill/>
                      </a:ln>
                      <a:solidFill>
                        <a:srgbClr val="0000FF"/>
                      </a:solidFill>
                      <a:effectLst/>
                      <a:latin typeface="Century" pitchFamily="18" charset="0"/>
                      <a:ea typeface="ＭＳ 明朝" pitchFamily="17" charset="-128"/>
                    </a:rPr>
                    <a:t>1    2     3     4      5     6</a:t>
                  </a:r>
                  <a:endParaRPr kumimoji="1" lang="ja-JP" altLang="ja-JP" sz="1200" b="0" i="0" u="none" strike="noStrike" cap="none" normalizeH="0" baseline="0" dirty="0" smtClean="0">
                    <a:ln>
                      <a:noFill/>
                    </a:ln>
                    <a:solidFill>
                      <a:srgbClr val="0000FF"/>
                    </a:solidFill>
                    <a:effectLst/>
                    <a:latin typeface="Arial" pitchFamily="34" charset="0"/>
                    <a:ea typeface="ＭＳ Ｐゴシック" pitchFamily="50" charset="-128"/>
                  </a:endParaRPr>
                </a:p>
              </p:txBody>
            </p:sp>
            <p:sp>
              <p:nvSpPr>
                <p:cNvPr id="24724" name="Text Box 148"/>
                <p:cNvSpPr txBox="1">
                  <a:spLocks noChangeArrowheads="1"/>
                </p:cNvSpPr>
                <p:nvPr/>
              </p:nvSpPr>
              <p:spPr bwMode="auto">
                <a:xfrm>
                  <a:off x="1285852" y="4097261"/>
                  <a:ext cx="3364006" cy="515789"/>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Tension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MPa</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10   50    90  130 170 210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25" name="Text Box 149"/>
                <p:cNvSpPr txBox="1">
                  <a:spLocks noChangeArrowheads="1"/>
                </p:cNvSpPr>
                <p:nvPr/>
              </p:nvSpPr>
              <p:spPr bwMode="auto">
                <a:xfrm>
                  <a:off x="1357290" y="4305506"/>
                  <a:ext cx="3085285" cy="439307"/>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rgbClr val="0000FF"/>
                      </a:solidFill>
                      <a:effectLst/>
                      <a:latin typeface="Century" pitchFamily="18" charset="0"/>
                      <a:ea typeface="ＭＳ 明朝" pitchFamily="17" charset="-128"/>
                    </a:rPr>
                    <a:t>Levels  </a:t>
                  </a:r>
                  <a:r>
                    <a:rPr kumimoji="1" lang="ja-JP" altLang="en-US" sz="1200" b="0" i="0" u="none" strike="noStrike" cap="none" normalizeH="0" baseline="0" dirty="0" smtClean="0">
                      <a:ln>
                        <a:noFill/>
                      </a:ln>
                      <a:solidFill>
                        <a:srgbClr val="0000FF"/>
                      </a:solidFill>
                      <a:effectLst/>
                      <a:latin typeface="Century" pitchFamily="18" charset="0"/>
                      <a:ea typeface="ＭＳ 明朝" pitchFamily="17" charset="-128"/>
                    </a:rPr>
                    <a:t>　　　　</a:t>
                  </a:r>
                  <a:r>
                    <a:rPr lang="ja-JP" altLang="en-US" sz="1200" dirty="0">
                      <a:solidFill>
                        <a:srgbClr val="0000FF"/>
                      </a:solidFill>
                      <a:latin typeface="Times New Roman" pitchFamily="18" charset="0"/>
                      <a:ea typeface="ＭＳ 明朝" pitchFamily="17" charset="-128"/>
                    </a:rPr>
                    <a:t> </a:t>
                  </a:r>
                  <a:r>
                    <a:rPr lang="ja-JP" altLang="en-US" sz="1200" dirty="0" smtClean="0">
                      <a:solidFill>
                        <a:srgbClr val="0000FF"/>
                      </a:solidFill>
                      <a:latin typeface="Times New Roman" pitchFamily="18" charset="0"/>
                      <a:ea typeface="ＭＳ 明朝" pitchFamily="17" charset="-128"/>
                    </a:rPr>
                    <a:t>     </a:t>
                  </a:r>
                  <a:r>
                    <a:rPr kumimoji="1" lang="ja-JP" altLang="en-US" sz="1200" b="0" i="0" u="none" strike="noStrike" cap="none" normalizeH="0" baseline="0" dirty="0" smtClean="0">
                      <a:ln>
                        <a:noFill/>
                      </a:ln>
                      <a:solidFill>
                        <a:srgbClr val="0000FF"/>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rgbClr val="0000FF"/>
                      </a:solidFill>
                      <a:effectLst/>
                      <a:latin typeface="Century" pitchFamily="18" charset="0"/>
                      <a:ea typeface="ＭＳ 明朝" pitchFamily="17" charset="-128"/>
                    </a:rPr>
                    <a:t>1            2            3  </a:t>
                  </a:r>
                  <a:endParaRPr kumimoji="1" lang="ja-JP" altLang="ja-JP" sz="1200" b="0" i="0" u="none" strike="noStrike" cap="none" normalizeH="0" baseline="0" dirty="0" smtClean="0">
                    <a:ln>
                      <a:noFill/>
                    </a:ln>
                    <a:solidFill>
                      <a:srgbClr val="0000FF"/>
                    </a:solidFill>
                    <a:effectLst/>
                    <a:latin typeface="Arial" pitchFamily="34" charset="0"/>
                    <a:ea typeface="ＭＳ Ｐゴシック" pitchFamily="50" charset="-128"/>
                  </a:endParaRPr>
                </a:p>
              </p:txBody>
            </p:sp>
            <p:sp>
              <p:nvSpPr>
                <p:cNvPr id="24726" name="Text Box 150"/>
                <p:cNvSpPr txBox="1">
                  <a:spLocks noChangeArrowheads="1"/>
                </p:cNvSpPr>
                <p:nvPr/>
              </p:nvSpPr>
              <p:spPr bwMode="auto">
                <a:xfrm>
                  <a:off x="1357290" y="5632899"/>
                  <a:ext cx="3085285" cy="439307"/>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rgbClr val="0000FF"/>
                      </a:solidFill>
                      <a:effectLst/>
                      <a:latin typeface="Century" pitchFamily="18" charset="0"/>
                      <a:ea typeface="ＭＳ 明朝" pitchFamily="17" charset="-128"/>
                    </a:rPr>
                    <a:t>Levels  </a:t>
                  </a:r>
                  <a:r>
                    <a:rPr kumimoji="1" lang="ja-JP" altLang="en-US" sz="1200" b="0" i="0" u="none" strike="noStrike" cap="none" normalizeH="0" baseline="0" dirty="0" smtClean="0">
                      <a:ln>
                        <a:noFill/>
                      </a:ln>
                      <a:solidFill>
                        <a:srgbClr val="0000FF"/>
                      </a:solidFill>
                      <a:effectLst/>
                      <a:latin typeface="Century" pitchFamily="18" charset="0"/>
                      <a:ea typeface="ＭＳ 明朝" pitchFamily="17" charset="-128"/>
                    </a:rPr>
                    <a:t>　　　　</a:t>
                  </a:r>
                  <a:r>
                    <a:rPr lang="ja-JP" altLang="en-US" sz="1200" dirty="0">
                      <a:solidFill>
                        <a:srgbClr val="0000FF"/>
                      </a:solidFill>
                      <a:latin typeface="Times New Roman" pitchFamily="18" charset="0"/>
                      <a:ea typeface="ＭＳ 明朝" pitchFamily="17" charset="-128"/>
                    </a:rPr>
                    <a:t> </a:t>
                  </a:r>
                  <a:r>
                    <a:rPr lang="ja-JP" altLang="en-US" sz="1200" dirty="0" smtClean="0">
                      <a:solidFill>
                        <a:srgbClr val="0000FF"/>
                      </a:solidFill>
                      <a:latin typeface="Times New Roman" pitchFamily="18" charset="0"/>
                      <a:ea typeface="ＭＳ 明朝" pitchFamily="17" charset="-128"/>
                    </a:rPr>
                    <a:t>     </a:t>
                  </a:r>
                  <a:r>
                    <a:rPr kumimoji="1" lang="ja-JP" altLang="en-US" sz="1200" b="0" i="0" u="none" strike="noStrike" cap="none" normalizeH="0" baseline="0" dirty="0" smtClean="0">
                      <a:ln>
                        <a:noFill/>
                      </a:ln>
                      <a:solidFill>
                        <a:srgbClr val="0000FF"/>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rgbClr val="0000FF"/>
                      </a:solidFill>
                      <a:effectLst/>
                      <a:latin typeface="Century" pitchFamily="18" charset="0"/>
                      <a:ea typeface="ＭＳ 明朝" pitchFamily="17" charset="-128"/>
                    </a:rPr>
                    <a:t>1                    2</a:t>
                  </a:r>
                  <a:endParaRPr kumimoji="1" lang="ja-JP" altLang="ja-JP" sz="1200" b="0" i="0" u="none" strike="noStrike" cap="none" normalizeH="0" baseline="0" dirty="0" smtClean="0">
                    <a:ln>
                      <a:noFill/>
                    </a:ln>
                    <a:solidFill>
                      <a:srgbClr val="0000FF"/>
                    </a:solidFill>
                    <a:effectLst/>
                    <a:latin typeface="Arial" pitchFamily="34" charset="0"/>
                    <a:ea typeface="ＭＳ Ｐゴシック" pitchFamily="50" charset="-128"/>
                  </a:endParaRPr>
                </a:p>
              </p:txBody>
            </p:sp>
            <p:sp>
              <p:nvSpPr>
                <p:cNvPr id="24727" name="Text Box 151"/>
                <p:cNvSpPr txBox="1">
                  <a:spLocks noChangeArrowheads="1"/>
                </p:cNvSpPr>
                <p:nvPr/>
              </p:nvSpPr>
              <p:spPr bwMode="auto">
                <a:xfrm>
                  <a:off x="1252914" y="4481320"/>
                  <a:ext cx="3587501" cy="492471"/>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Speed  mm/min          150        300        500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28" name="Text Box 152"/>
                <p:cNvSpPr txBox="1">
                  <a:spLocks noChangeArrowheads="1"/>
                </p:cNvSpPr>
                <p:nvPr/>
              </p:nvSpPr>
              <p:spPr bwMode="auto">
                <a:xfrm>
                  <a:off x="1264310" y="4671819"/>
                  <a:ext cx="3734909" cy="51019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Temperature  </a:t>
                  </a:r>
                  <a:r>
                    <a:rPr kumimoji="1" lang="en-US" altLang="ja-JP" sz="1200" b="1" i="0" u="none" strike="noStrike" cap="none" normalizeH="0" baseline="0" dirty="0" smtClean="0">
                      <a:ln>
                        <a:noFill/>
                      </a:ln>
                      <a:solidFill>
                        <a:schemeClr val="tx1"/>
                      </a:solidFill>
                      <a:effectLst/>
                      <a:latin typeface="ＭＳ Ｐゴシック" pitchFamily="50" charset="-128"/>
                      <a:ea typeface="ＭＳ Ｐゴシック" pitchFamily="50"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150        200        250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29" name="Text Box 153"/>
                <p:cNvSpPr txBox="1">
                  <a:spLocks noChangeArrowheads="1"/>
                </p:cNvSpPr>
                <p:nvPr/>
              </p:nvSpPr>
              <p:spPr bwMode="auto">
                <a:xfrm>
                  <a:off x="1264640" y="4876372"/>
                  <a:ext cx="3496656" cy="725649"/>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Lubricant                 Teflon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Lub</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C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Lub.D</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0" name="Text Box 154"/>
                <p:cNvSpPr txBox="1">
                  <a:spLocks noChangeArrowheads="1"/>
                </p:cNvSpPr>
                <p:nvPr/>
              </p:nvSpPr>
              <p:spPr bwMode="auto">
                <a:xfrm>
                  <a:off x="1285852" y="5088063"/>
                  <a:ext cx="4382994" cy="484077"/>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Material                  Mat. M  Mat. O </a:t>
                  </a:r>
                  <a:r>
                    <a:rPr kumimoji="1" lang="en-US" altLang="ja-JP" sz="1200" b="0" i="0" u="none" strike="noStrike" cap="none" normalizeH="0" baseline="0" dirty="0" err="1" smtClean="0">
                      <a:ln>
                        <a:noFill/>
                      </a:ln>
                      <a:solidFill>
                        <a:schemeClr val="tx1"/>
                      </a:solidFill>
                      <a:effectLst/>
                      <a:latin typeface="Century" pitchFamily="18" charset="0"/>
                      <a:ea typeface="ＭＳ 明朝" pitchFamily="17" charset="-128"/>
                    </a:rPr>
                    <a:t>Mat.Ob</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1" name="Text Box 155"/>
                <p:cNvSpPr txBox="1">
                  <a:spLocks noChangeArrowheads="1"/>
                </p:cNvSpPr>
                <p:nvPr/>
              </p:nvSpPr>
              <p:spPr bwMode="auto">
                <a:xfrm>
                  <a:off x="1265233" y="5276763"/>
                  <a:ext cx="3768333" cy="456095"/>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Die radius  mm            6          </a:t>
                  </a:r>
                  <a:r>
                    <a:rPr kumimoji="1" lang="en-US" altLang="ja-JP" sz="120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8          10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2" name="Text Box 156"/>
                <p:cNvSpPr txBox="1">
                  <a:spLocks noChangeArrowheads="1"/>
                </p:cNvSpPr>
                <p:nvPr/>
              </p:nvSpPr>
              <p:spPr bwMode="auto">
                <a:xfrm>
                  <a:off x="1259168" y="5443483"/>
                  <a:ext cx="3464089" cy="134310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Clearance   mm            5          10          15</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3" name="Text Box 157"/>
                <p:cNvSpPr txBox="1">
                  <a:spLocks noChangeArrowheads="1"/>
                </p:cNvSpPr>
                <p:nvPr/>
              </p:nvSpPr>
              <p:spPr bwMode="auto">
                <a:xfrm>
                  <a:off x="1194694" y="5820573"/>
                  <a:ext cx="3702342" cy="51392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altLang="ja-JP" sz="1200" dirty="0">
                      <a:latin typeface="Century" pitchFamily="18" charset="0"/>
                      <a:ea typeface="ＭＳ 明朝" pitchFamily="17" charset="-128"/>
                    </a:rPr>
                    <a:t>H</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olding force  %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10</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4" name="Text Box 158"/>
                <p:cNvSpPr txBox="1">
                  <a:spLocks noChangeArrowheads="1"/>
                </p:cNvSpPr>
                <p:nvPr/>
              </p:nvSpPr>
              <p:spPr bwMode="auto">
                <a:xfrm>
                  <a:off x="1221459" y="6019849"/>
                  <a:ext cx="3702342" cy="51392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Temperature  %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5</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5</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5" name="Text Box 159"/>
                <p:cNvSpPr txBox="1">
                  <a:spLocks noChangeArrowheads="1"/>
                </p:cNvSpPr>
                <p:nvPr/>
              </p:nvSpPr>
              <p:spPr bwMode="auto">
                <a:xfrm>
                  <a:off x="1844054" y="6197388"/>
                  <a:ext cx="2919022" cy="51392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Mat. M  %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1.5</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1.5</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6" name="Text Box 160"/>
                <p:cNvSpPr txBox="1">
                  <a:spLocks noChangeArrowheads="1"/>
                </p:cNvSpPr>
                <p:nvPr/>
              </p:nvSpPr>
              <p:spPr bwMode="auto">
                <a:xfrm>
                  <a:off x="1852624" y="6382601"/>
                  <a:ext cx="2919022" cy="51392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Mat. O  %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3</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3</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39" name="Text Box 163"/>
                <p:cNvSpPr txBox="1">
                  <a:spLocks noChangeArrowheads="1"/>
                </p:cNvSpPr>
                <p:nvPr/>
              </p:nvSpPr>
              <p:spPr bwMode="auto">
                <a:xfrm>
                  <a:off x="1191101" y="6402227"/>
                  <a:ext cx="789319" cy="465422"/>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Material</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740" name="Text Box 164"/>
                <p:cNvSpPr txBox="1">
                  <a:spLocks noChangeArrowheads="1"/>
                </p:cNvSpPr>
                <p:nvPr/>
              </p:nvSpPr>
              <p:spPr bwMode="auto">
                <a:xfrm>
                  <a:off x="961600" y="3962310"/>
                  <a:ext cx="428628" cy="2806525"/>
                </a:xfrm>
                <a:prstGeom prst="rect">
                  <a:avLst/>
                </a:prstGeom>
                <a:noFill/>
                <a:ln w="9525">
                  <a:noFill/>
                  <a:miter lim="800000"/>
                  <a:headEnd/>
                  <a:tailEnd/>
                </a:ln>
              </p:spPr>
              <p:txBody>
                <a:bodyPr vert="vert270"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dirty="0" smtClean="0">
                      <a:ln>
                        <a:noFill/>
                      </a:ln>
                      <a:solidFill>
                        <a:srgbClr val="008000"/>
                      </a:solidFill>
                      <a:effectLst/>
                      <a:latin typeface="Century" pitchFamily="18" charset="0"/>
                      <a:ea typeface="ＭＳ 明朝" pitchFamily="17" charset="-128"/>
                    </a:rPr>
                    <a:t>Noise factors       Control factors</a:t>
                  </a:r>
                  <a:endParaRPr kumimoji="1" lang="ja-JP" altLang="ja-JP" sz="1400" b="1" i="0" u="none" strike="noStrike" cap="none" normalizeH="0" baseline="0" dirty="0" smtClean="0">
                    <a:ln>
                      <a:noFill/>
                    </a:ln>
                    <a:solidFill>
                      <a:srgbClr val="008000"/>
                    </a:solidFill>
                    <a:effectLst/>
                    <a:latin typeface="Arial" pitchFamily="34" charset="0"/>
                    <a:ea typeface="ＭＳ Ｐゴシック" pitchFamily="50" charset="-128"/>
                  </a:endParaRPr>
                </a:p>
              </p:txBody>
            </p:sp>
          </p:grpSp>
          <p:sp>
            <p:nvSpPr>
              <p:cNvPr id="24738" name="Text Box 162"/>
              <p:cNvSpPr txBox="1">
                <a:spLocks noChangeArrowheads="1"/>
              </p:cNvSpPr>
              <p:nvPr/>
            </p:nvSpPr>
            <p:spPr bwMode="auto">
              <a:xfrm>
                <a:off x="1847218" y="6500834"/>
                <a:ext cx="2919022" cy="403326"/>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Mat. Ob %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10</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grpSp>
          <p:nvGrpSpPr>
            <p:cNvPr id="218" name="グループ化 217"/>
            <p:cNvGrpSpPr/>
            <p:nvPr/>
          </p:nvGrpSpPr>
          <p:grpSpPr>
            <a:xfrm>
              <a:off x="0" y="3838709"/>
              <a:ext cx="1500166" cy="2090621"/>
              <a:chOff x="0" y="3838709"/>
              <a:chExt cx="1500166" cy="2090621"/>
            </a:xfrm>
          </p:grpSpPr>
          <p:sp>
            <p:nvSpPr>
              <p:cNvPr id="215" name="テキスト ボックス 214"/>
              <p:cNvSpPr txBox="1"/>
              <p:nvPr/>
            </p:nvSpPr>
            <p:spPr>
              <a:xfrm>
                <a:off x="0" y="3838709"/>
                <a:ext cx="1500166" cy="1661993"/>
              </a:xfrm>
              <a:prstGeom prst="rect">
                <a:avLst/>
              </a:prstGeom>
              <a:noFill/>
            </p:spPr>
            <p:txBody>
              <a:bodyPr wrap="square" rtlCol="0">
                <a:spAutoFit/>
              </a:bodyPr>
              <a:lstStyle/>
              <a:p>
                <a:r>
                  <a:rPr lang="en-US" altLang="ja-JP" sz="1400" dirty="0" smtClean="0">
                    <a:solidFill>
                      <a:srgbClr val="FF0000"/>
                    </a:solidFill>
                    <a:latin typeface="Century" pitchFamily="18" charset="0"/>
                  </a:rPr>
                  <a:t>New method with five divisions was used for normal distribution of noise factors</a:t>
                </a:r>
              </a:p>
              <a:p>
                <a:endParaRPr kumimoji="1" lang="ja-JP" altLang="en-US" dirty="0"/>
              </a:p>
            </p:txBody>
          </p:sp>
          <p:cxnSp>
            <p:nvCxnSpPr>
              <p:cNvPr id="217" name="直線矢印コネクタ 216"/>
              <p:cNvCxnSpPr/>
              <p:nvPr/>
            </p:nvCxnSpPr>
            <p:spPr>
              <a:xfrm rot="16200000" flipH="1">
                <a:off x="678629" y="5322107"/>
                <a:ext cx="785818" cy="42862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sp>
        <p:nvSpPr>
          <p:cNvPr id="24942" name="Text Box 366"/>
          <p:cNvSpPr txBox="1">
            <a:spLocks noChangeArrowheads="1"/>
          </p:cNvSpPr>
          <p:nvPr/>
        </p:nvSpPr>
        <p:spPr bwMode="auto">
          <a:xfrm>
            <a:off x="8761105" y="1876330"/>
            <a:ext cx="887730" cy="4275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Arial" pitchFamily="34" charset="0"/>
                <a:ea typeface="ＭＳ 明朝" pitchFamily="17" charset="-128"/>
              </a:rPr>
              <a:t>Z</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nvGrpSpPr>
          <p:cNvPr id="122" name="グループ化 121"/>
          <p:cNvGrpSpPr/>
          <p:nvPr/>
        </p:nvGrpSpPr>
        <p:grpSpPr>
          <a:xfrm>
            <a:off x="4462" y="464005"/>
            <a:ext cx="4281786" cy="2679243"/>
            <a:chOff x="4462" y="464005"/>
            <a:chExt cx="4281786" cy="2679243"/>
          </a:xfrm>
        </p:grpSpPr>
        <p:sp>
          <p:nvSpPr>
            <p:cNvPr id="24866" name="Text Box 290"/>
            <p:cNvSpPr txBox="1">
              <a:spLocks noChangeArrowheads="1"/>
            </p:cNvSpPr>
            <p:nvPr/>
          </p:nvSpPr>
          <p:spPr bwMode="auto">
            <a:xfrm>
              <a:off x="2962146" y="2601087"/>
              <a:ext cx="1324102" cy="3278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Heater</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pic>
          <p:nvPicPr>
            <p:cNvPr id="24868" name="Picture 292" descr="fig1"/>
            <p:cNvPicPr>
              <a:picLocks noChangeAspect="1" noChangeArrowheads="1"/>
            </p:cNvPicPr>
            <p:nvPr/>
          </p:nvPicPr>
          <p:blipFill>
            <a:blip r:embed="rId8"/>
            <a:srcRect/>
            <a:stretch>
              <a:fillRect/>
            </a:stretch>
          </p:blipFill>
          <p:spPr bwMode="auto">
            <a:xfrm>
              <a:off x="438088" y="591776"/>
              <a:ext cx="3054045" cy="1708569"/>
            </a:xfrm>
            <a:prstGeom prst="rect">
              <a:avLst/>
            </a:prstGeom>
            <a:noFill/>
          </p:spPr>
        </p:pic>
        <p:sp>
          <p:nvSpPr>
            <p:cNvPr id="24869" name="Text Box 293"/>
            <p:cNvSpPr txBox="1">
              <a:spLocks noChangeArrowheads="1"/>
            </p:cNvSpPr>
            <p:nvPr/>
          </p:nvSpPr>
          <p:spPr bwMode="auto">
            <a:xfrm>
              <a:off x="1547341" y="618533"/>
              <a:ext cx="1451923" cy="3852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Load cell</a:t>
              </a:r>
              <a:endParaRPr kumimoji="1" lang="ja-JP" altLang="ja-JP" sz="14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870" name="Text Box 294"/>
            <p:cNvSpPr txBox="1">
              <a:spLocks noChangeArrowheads="1"/>
            </p:cNvSpPr>
            <p:nvPr/>
          </p:nvSpPr>
          <p:spPr bwMode="auto">
            <a:xfrm>
              <a:off x="1682234" y="1195966"/>
              <a:ext cx="1350093" cy="3882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Punch</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871" name="AutoShape 295"/>
            <p:cNvSpPr>
              <a:spLocks noChangeArrowheads="1"/>
            </p:cNvSpPr>
            <p:nvPr/>
          </p:nvSpPr>
          <p:spPr bwMode="auto">
            <a:xfrm rot="5400000">
              <a:off x="498586" y="863568"/>
              <a:ext cx="446704" cy="20620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72" name="AutoShape 296"/>
            <p:cNvSpPr>
              <a:spLocks noChangeArrowheads="1"/>
            </p:cNvSpPr>
            <p:nvPr/>
          </p:nvSpPr>
          <p:spPr bwMode="auto">
            <a:xfrm rot="5400000">
              <a:off x="858456" y="871421"/>
              <a:ext cx="445714" cy="20535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73" name="Text Box 297"/>
            <p:cNvSpPr txBox="1">
              <a:spLocks noChangeArrowheads="1"/>
            </p:cNvSpPr>
            <p:nvPr/>
          </p:nvSpPr>
          <p:spPr bwMode="auto">
            <a:xfrm>
              <a:off x="2486124" y="2053717"/>
              <a:ext cx="1013206" cy="391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Die</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874" name="AutoShape 298"/>
            <p:cNvSpPr>
              <a:spLocks noChangeArrowheads="1"/>
            </p:cNvSpPr>
            <p:nvPr/>
          </p:nvSpPr>
          <p:spPr bwMode="auto">
            <a:xfrm>
              <a:off x="1867099" y="994899"/>
              <a:ext cx="195174" cy="590323"/>
            </a:xfrm>
            <a:prstGeom prst="downArrow">
              <a:avLst>
                <a:gd name="adj1" fmla="val 50000"/>
                <a:gd name="adj2" fmla="val 64783"/>
              </a:avLst>
            </a:prstGeom>
            <a:solidFill>
              <a:srgbClr val="000000"/>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ja-JP" altLang="en-US" sz="1400"/>
            </a:p>
          </p:txBody>
        </p:sp>
        <p:sp>
          <p:nvSpPr>
            <p:cNvPr id="24875" name="Text Box 299"/>
            <p:cNvSpPr txBox="1">
              <a:spLocks noChangeArrowheads="1"/>
            </p:cNvSpPr>
            <p:nvPr/>
          </p:nvSpPr>
          <p:spPr bwMode="auto">
            <a:xfrm>
              <a:off x="1117801" y="2470707"/>
              <a:ext cx="1589393" cy="5289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Test piece</a:t>
              </a:r>
              <a:endParaRPr kumimoji="1" lang="ja-JP" altLang="ja-JP" sz="14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876" name="Rectangle 300" descr="右下がり対角線 (太)"/>
            <p:cNvSpPr>
              <a:spLocks noChangeArrowheads="1"/>
            </p:cNvSpPr>
            <p:nvPr/>
          </p:nvSpPr>
          <p:spPr bwMode="auto">
            <a:xfrm>
              <a:off x="2555092" y="2666821"/>
              <a:ext cx="460780" cy="166400"/>
            </a:xfrm>
            <a:prstGeom prst="rect">
              <a:avLst/>
            </a:prstGeom>
            <a:pattFill prst="wdDnDiag">
              <a:fgClr>
                <a:srgbClr val="FF0000"/>
              </a:fgClr>
              <a:bgClr>
                <a:srgbClr val="FFFFFF"/>
              </a:bgClr>
            </a:pattFill>
            <a:ln w="952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78" name="Line 302"/>
            <p:cNvSpPr>
              <a:spLocks noChangeShapeType="1"/>
            </p:cNvSpPr>
            <p:nvPr/>
          </p:nvSpPr>
          <p:spPr bwMode="auto">
            <a:xfrm flipH="1">
              <a:off x="1788181" y="1895241"/>
              <a:ext cx="128984" cy="286247"/>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ja-JP" altLang="en-US" sz="1400"/>
            </a:p>
          </p:txBody>
        </p:sp>
        <p:sp>
          <p:nvSpPr>
            <p:cNvPr id="24879" name="Text Box 303"/>
            <p:cNvSpPr txBox="1">
              <a:spLocks noChangeArrowheads="1"/>
            </p:cNvSpPr>
            <p:nvPr/>
          </p:nvSpPr>
          <p:spPr bwMode="auto">
            <a:xfrm>
              <a:off x="1503057" y="1651584"/>
              <a:ext cx="1134554" cy="4358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Century" pitchFamily="18" charset="0"/>
                  <a:ea typeface="ＭＳ 明朝" pitchFamily="17" charset="-128"/>
                </a:rPr>
                <a:t>r 100 mm</a:t>
              </a:r>
              <a:endParaRPr kumimoji="1" lang="ja-JP" altLang="ja-JP" sz="14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880" name="Text Box 304"/>
            <p:cNvSpPr txBox="1">
              <a:spLocks noChangeArrowheads="1"/>
            </p:cNvSpPr>
            <p:nvPr/>
          </p:nvSpPr>
          <p:spPr bwMode="auto">
            <a:xfrm>
              <a:off x="441482" y="2063622"/>
              <a:ext cx="933440" cy="3337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Century" pitchFamily="18" charset="0"/>
                  <a:ea typeface="ＭＳ 明朝" pitchFamily="17" charset="-128"/>
                </a:rPr>
                <a:t>r 8 mm</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881" name="Line 305"/>
            <p:cNvSpPr>
              <a:spLocks noChangeShapeType="1"/>
            </p:cNvSpPr>
            <p:nvPr/>
          </p:nvSpPr>
          <p:spPr bwMode="auto">
            <a:xfrm flipV="1">
              <a:off x="1686351" y="2239926"/>
              <a:ext cx="173111" cy="33577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82" name="Line 306"/>
            <p:cNvSpPr>
              <a:spLocks noChangeShapeType="1"/>
            </p:cNvSpPr>
            <p:nvPr/>
          </p:nvSpPr>
          <p:spPr bwMode="auto">
            <a:xfrm flipH="1" flipV="1">
              <a:off x="2572270" y="716576"/>
              <a:ext cx="146805" cy="48929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83" name="Line 307"/>
            <p:cNvSpPr>
              <a:spLocks noChangeShapeType="1"/>
            </p:cNvSpPr>
            <p:nvPr/>
          </p:nvSpPr>
          <p:spPr bwMode="auto">
            <a:xfrm flipH="1">
              <a:off x="2747927" y="1930898"/>
              <a:ext cx="108618" cy="23375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84" name="Line 308"/>
            <p:cNvSpPr>
              <a:spLocks noChangeShapeType="1"/>
            </p:cNvSpPr>
            <p:nvPr/>
          </p:nvSpPr>
          <p:spPr bwMode="auto">
            <a:xfrm flipH="1">
              <a:off x="2190409" y="1474289"/>
              <a:ext cx="87404" cy="26742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85" name="AutoShape 309"/>
            <p:cNvSpPr>
              <a:spLocks noChangeArrowheads="1"/>
            </p:cNvSpPr>
            <p:nvPr/>
          </p:nvSpPr>
          <p:spPr bwMode="auto">
            <a:xfrm rot="5400000">
              <a:off x="2660843" y="864488"/>
              <a:ext cx="445714" cy="20535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86" name="AutoShape 310"/>
            <p:cNvSpPr>
              <a:spLocks noChangeArrowheads="1"/>
            </p:cNvSpPr>
            <p:nvPr/>
          </p:nvSpPr>
          <p:spPr bwMode="auto">
            <a:xfrm rot="5400000">
              <a:off x="3020641" y="863568"/>
              <a:ext cx="445714" cy="20620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87" name="Text Box 311"/>
            <p:cNvSpPr txBox="1">
              <a:spLocks noChangeArrowheads="1"/>
            </p:cNvSpPr>
            <p:nvPr/>
          </p:nvSpPr>
          <p:spPr bwMode="auto">
            <a:xfrm>
              <a:off x="4462" y="464005"/>
              <a:ext cx="2304748" cy="5843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80000"/>
                </a:lnSpc>
                <a:spcBef>
                  <a:spcPct val="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Blank holding force</a:t>
              </a:r>
              <a:endParaRPr kumimoji="1" lang="ja-JP" altLang="ja-JP" sz="14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888" name="Line 312"/>
            <p:cNvSpPr>
              <a:spLocks noChangeShapeType="1"/>
            </p:cNvSpPr>
            <p:nvPr/>
          </p:nvSpPr>
          <p:spPr bwMode="auto">
            <a:xfrm>
              <a:off x="1157685" y="2149793"/>
              <a:ext cx="188385"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ja-JP" altLang="en-US" sz="1400"/>
            </a:p>
          </p:txBody>
        </p:sp>
        <p:sp>
          <p:nvSpPr>
            <p:cNvPr id="24889" name="Line 313"/>
            <p:cNvSpPr>
              <a:spLocks noChangeShapeType="1"/>
            </p:cNvSpPr>
            <p:nvPr/>
          </p:nvSpPr>
          <p:spPr bwMode="auto">
            <a:xfrm>
              <a:off x="1485237" y="1693184"/>
              <a:ext cx="0" cy="52396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90" name="Line 314"/>
            <p:cNvSpPr>
              <a:spLocks noChangeShapeType="1"/>
            </p:cNvSpPr>
            <p:nvPr/>
          </p:nvSpPr>
          <p:spPr bwMode="auto">
            <a:xfrm>
              <a:off x="1347767" y="1926936"/>
              <a:ext cx="0" cy="29020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91" name="Line 315"/>
            <p:cNvSpPr>
              <a:spLocks noChangeShapeType="1"/>
            </p:cNvSpPr>
            <p:nvPr/>
          </p:nvSpPr>
          <p:spPr bwMode="auto">
            <a:xfrm flipH="1">
              <a:off x="1483540" y="2162669"/>
              <a:ext cx="188385"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ja-JP" altLang="en-US" sz="1400"/>
            </a:p>
          </p:txBody>
        </p:sp>
        <p:sp>
          <p:nvSpPr>
            <p:cNvPr id="24892" name="Text Box 316"/>
            <p:cNvSpPr txBox="1">
              <a:spLocks noChangeArrowheads="1"/>
            </p:cNvSpPr>
            <p:nvPr/>
          </p:nvSpPr>
          <p:spPr bwMode="auto">
            <a:xfrm>
              <a:off x="1093193" y="2119088"/>
              <a:ext cx="836701" cy="370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Century" pitchFamily="18" charset="0"/>
                  <a:ea typeface="ＭＳ 明朝" pitchFamily="17" charset="-128"/>
                </a:rPr>
                <a:t>10 mm</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893" name="Rectangle 317" descr="右下がり対角線 (太)"/>
            <p:cNvSpPr>
              <a:spLocks noChangeArrowheads="1"/>
            </p:cNvSpPr>
            <p:nvPr/>
          </p:nvSpPr>
          <p:spPr bwMode="auto">
            <a:xfrm>
              <a:off x="468636" y="1742708"/>
              <a:ext cx="792575" cy="102019"/>
            </a:xfrm>
            <a:prstGeom prst="rect">
              <a:avLst/>
            </a:prstGeom>
            <a:pattFill prst="wdDnDiag">
              <a:fgClr>
                <a:srgbClr val="FF0000"/>
              </a:fgClr>
              <a:bgClr>
                <a:srgbClr val="FFFFFF"/>
              </a:bgClr>
            </a:pattFill>
            <a:ln w="952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94" name="Rectangle 318" descr="右下がり対角線 (太)"/>
            <p:cNvSpPr>
              <a:spLocks noChangeArrowheads="1"/>
            </p:cNvSpPr>
            <p:nvPr/>
          </p:nvSpPr>
          <p:spPr bwMode="auto">
            <a:xfrm>
              <a:off x="2674949" y="1765489"/>
              <a:ext cx="792575" cy="103009"/>
            </a:xfrm>
            <a:prstGeom prst="rect">
              <a:avLst/>
            </a:prstGeom>
            <a:pattFill prst="wdDnDiag">
              <a:fgClr>
                <a:srgbClr val="FF0000"/>
              </a:fgClr>
              <a:bgClr>
                <a:srgbClr val="FFFFFF"/>
              </a:bgClr>
            </a:pattFill>
            <a:ln w="952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95" name="Rectangle 319" descr="右下がり対角線 (太)"/>
            <p:cNvSpPr>
              <a:spLocks noChangeArrowheads="1"/>
            </p:cNvSpPr>
            <p:nvPr/>
          </p:nvSpPr>
          <p:spPr bwMode="auto">
            <a:xfrm>
              <a:off x="461848" y="1307889"/>
              <a:ext cx="792575" cy="103009"/>
            </a:xfrm>
            <a:prstGeom prst="rect">
              <a:avLst/>
            </a:prstGeom>
            <a:pattFill prst="wdDnDiag">
              <a:fgClr>
                <a:srgbClr val="FF0000"/>
              </a:fgClr>
              <a:bgClr>
                <a:srgbClr val="FFFFFF"/>
              </a:bgClr>
            </a:pattFill>
            <a:ln w="952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96" name="Rectangle 320" descr="右下がり対角線 (太)"/>
            <p:cNvSpPr>
              <a:spLocks noChangeArrowheads="1"/>
            </p:cNvSpPr>
            <p:nvPr/>
          </p:nvSpPr>
          <p:spPr bwMode="auto">
            <a:xfrm>
              <a:off x="2682586" y="1324727"/>
              <a:ext cx="791727" cy="102019"/>
            </a:xfrm>
            <a:prstGeom prst="rect">
              <a:avLst/>
            </a:prstGeom>
            <a:pattFill prst="wdDnDiag">
              <a:fgClr>
                <a:srgbClr val="FF0000"/>
              </a:fgClr>
              <a:bgClr>
                <a:srgbClr val="FFFFFF"/>
              </a:bgClr>
            </a:pattFill>
            <a:ln w="952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endParaRPr lang="ja-JP" altLang="en-US" sz="1400"/>
            </a:p>
          </p:txBody>
        </p:sp>
        <p:sp>
          <p:nvSpPr>
            <p:cNvPr id="24897" name="Oval 321" descr="右下がり対角線 (太)"/>
            <p:cNvSpPr>
              <a:spLocks noChangeArrowheads="1"/>
            </p:cNvSpPr>
            <p:nvPr/>
          </p:nvSpPr>
          <p:spPr bwMode="auto">
            <a:xfrm>
              <a:off x="1737266" y="1922974"/>
              <a:ext cx="101830" cy="115886"/>
            </a:xfrm>
            <a:prstGeom prst="ellipse">
              <a:avLst/>
            </a:prstGeom>
            <a:pattFill prst="wdDnDiag">
              <a:fgClr>
                <a:srgbClr val="000000"/>
              </a:fgClr>
              <a:bgClr>
                <a:srgbClr val="FFFFFF"/>
              </a:bgClr>
            </a:pattFill>
            <a:ln w="9525">
              <a:solidFill>
                <a:srgbClr val="FF0000"/>
              </a:solidFill>
              <a:prstDash val="sysDot"/>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FF0000"/>
                </a:solidFill>
              </a:endParaRPr>
            </a:p>
          </p:txBody>
        </p:sp>
        <p:sp>
          <p:nvSpPr>
            <p:cNvPr id="24898" name="Oval 322" descr="右下がり対角線 (太)"/>
            <p:cNvSpPr>
              <a:spLocks noChangeArrowheads="1"/>
            </p:cNvSpPr>
            <p:nvPr/>
          </p:nvSpPr>
          <p:spPr bwMode="auto">
            <a:xfrm>
              <a:off x="2096216" y="1922974"/>
              <a:ext cx="101830" cy="115886"/>
            </a:xfrm>
            <a:prstGeom prst="ellipse">
              <a:avLst/>
            </a:prstGeom>
            <a:pattFill prst="wdDnDiag">
              <a:fgClr>
                <a:srgbClr val="000000"/>
              </a:fgClr>
              <a:bgClr>
                <a:srgbClr val="FFFFFF"/>
              </a:bgClr>
            </a:pattFill>
            <a:ln w="9525">
              <a:solidFill>
                <a:srgbClr val="FF0000"/>
              </a:solidFill>
              <a:prstDash val="sysDot"/>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FF0000"/>
                </a:solidFill>
              </a:endParaRPr>
            </a:p>
          </p:txBody>
        </p:sp>
        <p:sp>
          <p:nvSpPr>
            <p:cNvPr id="24899" name="Line 323"/>
            <p:cNvSpPr>
              <a:spLocks noChangeShapeType="1"/>
            </p:cNvSpPr>
            <p:nvPr/>
          </p:nvSpPr>
          <p:spPr bwMode="auto">
            <a:xfrm flipV="1">
              <a:off x="1014274" y="1610975"/>
              <a:ext cx="313975" cy="579428"/>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ja-JP" altLang="en-US" sz="1400"/>
            </a:p>
          </p:txBody>
        </p:sp>
        <p:sp>
          <p:nvSpPr>
            <p:cNvPr id="24900" name="Text Box 324"/>
            <p:cNvSpPr txBox="1">
              <a:spLocks noChangeArrowheads="1"/>
            </p:cNvSpPr>
            <p:nvPr/>
          </p:nvSpPr>
          <p:spPr bwMode="auto">
            <a:xfrm>
              <a:off x="2292144" y="470938"/>
              <a:ext cx="1636914" cy="5170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Blank holder</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18" name="テキスト ボックス 117"/>
            <p:cNvSpPr txBox="1"/>
            <p:nvPr/>
          </p:nvSpPr>
          <p:spPr>
            <a:xfrm>
              <a:off x="143944" y="2773916"/>
              <a:ext cx="2390398" cy="369332"/>
            </a:xfrm>
            <a:prstGeom prst="rect">
              <a:avLst/>
            </a:prstGeom>
            <a:solidFill>
              <a:srgbClr val="0000FF"/>
            </a:solidFill>
          </p:spPr>
          <p:txBody>
            <a:bodyPr wrap="none" rtlCol="0">
              <a:spAutoFit/>
            </a:bodyPr>
            <a:lstStyle/>
            <a:p>
              <a:r>
                <a:rPr lang="en-US" altLang="ja-JP" b="1" i="1" dirty="0" smtClean="0">
                  <a:solidFill>
                    <a:srgbClr val="FFFF00"/>
                  </a:solidFill>
                  <a:latin typeface="Arial" pitchFamily="34" charset="0"/>
                  <a:cs typeface="Arial" pitchFamily="34" charset="0"/>
                </a:rPr>
                <a:t>Experimental set-up</a:t>
              </a:r>
              <a:endParaRPr lang="ja-JP" altLang="en-US" b="1" i="1" dirty="0">
                <a:solidFill>
                  <a:srgbClr val="FFFF00"/>
                </a:solidFill>
                <a:latin typeface="Arial" pitchFamily="34" charset="0"/>
                <a:cs typeface="Arial" pitchFamily="34" charset="0"/>
              </a:endParaRPr>
            </a:p>
          </p:txBody>
        </p:sp>
      </p:grpSp>
      <p:grpSp>
        <p:nvGrpSpPr>
          <p:cNvPr id="123" name="グループ化 122"/>
          <p:cNvGrpSpPr/>
          <p:nvPr/>
        </p:nvGrpSpPr>
        <p:grpSpPr>
          <a:xfrm>
            <a:off x="3714744" y="285728"/>
            <a:ext cx="3000396" cy="2714644"/>
            <a:chOff x="3786182" y="285728"/>
            <a:chExt cx="3000396" cy="2714644"/>
          </a:xfrm>
        </p:grpSpPr>
        <p:grpSp>
          <p:nvGrpSpPr>
            <p:cNvPr id="241" name="グループ化 240"/>
            <p:cNvGrpSpPr/>
            <p:nvPr/>
          </p:nvGrpSpPr>
          <p:grpSpPr>
            <a:xfrm>
              <a:off x="3786182" y="285728"/>
              <a:ext cx="3000396" cy="2714644"/>
              <a:chOff x="3571868" y="285728"/>
              <a:chExt cx="3000396" cy="2714644"/>
            </a:xfrm>
          </p:grpSpPr>
          <p:grpSp>
            <p:nvGrpSpPr>
              <p:cNvPr id="240" name="グループ化 239"/>
              <p:cNvGrpSpPr/>
              <p:nvPr/>
            </p:nvGrpSpPr>
            <p:grpSpPr>
              <a:xfrm>
                <a:off x="3571868" y="285728"/>
                <a:ext cx="2241212" cy="2500330"/>
                <a:chOff x="3806654" y="571480"/>
                <a:chExt cx="2241212" cy="2500330"/>
              </a:xfrm>
            </p:grpSpPr>
            <p:pic>
              <p:nvPicPr>
                <p:cNvPr id="24913" name="Picture 337" descr="試験後の試験片"/>
                <p:cNvPicPr>
                  <a:picLocks noChangeAspect="1" noChangeArrowheads="1"/>
                </p:cNvPicPr>
                <p:nvPr/>
              </p:nvPicPr>
              <p:blipFill>
                <a:blip r:embed="rId9">
                  <a:lum bright="20000"/>
                </a:blip>
                <a:srcRect/>
                <a:stretch>
                  <a:fillRect/>
                </a:stretch>
              </p:blipFill>
              <p:spPr bwMode="auto">
                <a:xfrm>
                  <a:off x="4147041" y="882742"/>
                  <a:ext cx="1900825" cy="2112581"/>
                </a:xfrm>
                <a:prstGeom prst="rect">
                  <a:avLst/>
                </a:prstGeom>
                <a:noFill/>
              </p:spPr>
            </p:pic>
            <p:sp>
              <p:nvSpPr>
                <p:cNvPr id="24914" name="Line 338"/>
                <p:cNvSpPr>
                  <a:spLocks noChangeShapeType="1"/>
                </p:cNvSpPr>
                <p:nvPr/>
              </p:nvSpPr>
              <p:spPr bwMode="auto">
                <a:xfrm>
                  <a:off x="5211376" y="1668782"/>
                  <a:ext cx="114875" cy="404181"/>
                </a:xfrm>
                <a:prstGeom prst="line">
                  <a:avLst/>
                </a:prstGeom>
                <a:noFill/>
                <a:ln w="9525">
                  <a:solidFill>
                    <a:srgbClr val="FFFFFF"/>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sz="1600"/>
                </a:p>
              </p:txBody>
            </p:sp>
            <p:sp>
              <p:nvSpPr>
                <p:cNvPr id="24915" name="Line 339"/>
                <p:cNvSpPr>
                  <a:spLocks noChangeShapeType="1"/>
                </p:cNvSpPr>
                <p:nvPr/>
              </p:nvSpPr>
              <p:spPr bwMode="auto">
                <a:xfrm>
                  <a:off x="5037477" y="2314514"/>
                  <a:ext cx="304640" cy="507019"/>
                </a:xfrm>
                <a:prstGeom prst="line">
                  <a:avLst/>
                </a:prstGeom>
                <a:noFill/>
                <a:ln w="9525">
                  <a:solidFill>
                    <a:srgbClr val="FFFFFF"/>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sz="1600"/>
                </a:p>
              </p:txBody>
            </p:sp>
            <p:sp>
              <p:nvSpPr>
                <p:cNvPr id="24916" name="Arc 340"/>
                <p:cNvSpPr>
                  <a:spLocks/>
                </p:cNvSpPr>
                <p:nvPr/>
              </p:nvSpPr>
              <p:spPr bwMode="auto">
                <a:xfrm flipV="1">
                  <a:off x="4612251" y="2314514"/>
                  <a:ext cx="991983" cy="592320"/>
                </a:xfrm>
                <a:custGeom>
                  <a:avLst/>
                  <a:gdLst>
                    <a:gd name="G0" fmla="+- 21599 0 0"/>
                    <a:gd name="G1" fmla="+- 21600 0 0"/>
                    <a:gd name="G2" fmla="+- 21600 0 0"/>
                    <a:gd name="T0" fmla="*/ 0 w 43199"/>
                    <a:gd name="T1" fmla="*/ 21401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400"/>
                      </a:moveTo>
                      <a:cubicBezTo>
                        <a:pt x="109" y="9549"/>
                        <a:pt x="9747" y="-1"/>
                        <a:pt x="21599" y="0"/>
                      </a:cubicBezTo>
                      <a:cubicBezTo>
                        <a:pt x="33528" y="0"/>
                        <a:pt x="43199" y="9670"/>
                        <a:pt x="43199" y="21600"/>
                      </a:cubicBezTo>
                    </a:path>
                    <a:path w="43199" h="21600" stroke="0" extrusionOk="0">
                      <a:moveTo>
                        <a:pt x="-1" y="21400"/>
                      </a:moveTo>
                      <a:cubicBezTo>
                        <a:pt x="109" y="9549"/>
                        <a:pt x="9747" y="-1"/>
                        <a:pt x="21599" y="0"/>
                      </a:cubicBezTo>
                      <a:cubicBezTo>
                        <a:pt x="33528" y="0"/>
                        <a:pt x="43199" y="9670"/>
                        <a:pt x="43199" y="21600"/>
                      </a:cubicBezTo>
                      <a:lnTo>
                        <a:pt x="21599" y="21600"/>
                      </a:lnTo>
                      <a:close/>
                    </a:path>
                  </a:pathLst>
                </a:cu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24917" name="Text Box 341"/>
                <p:cNvSpPr txBox="1">
                  <a:spLocks noChangeArrowheads="1"/>
                </p:cNvSpPr>
                <p:nvPr/>
              </p:nvSpPr>
              <p:spPr bwMode="auto">
                <a:xfrm>
                  <a:off x="4426294" y="2116808"/>
                  <a:ext cx="1320740" cy="4480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rgbClr val="FFFFFF"/>
                      </a:solidFill>
                      <a:effectLst/>
                      <a:latin typeface="Arial" pitchFamily="34" charset="0"/>
                      <a:ea typeface="ＭＳ 明朝" pitchFamily="17" charset="-128"/>
                    </a:rPr>
                    <a:t>Punch radius </a:t>
                  </a:r>
                  <a:r>
                    <a:rPr kumimoji="1" lang="en-US" altLang="ja-JP" sz="1600" b="0" i="1" u="none" strike="noStrike" cap="none" normalizeH="0" baseline="0" smtClean="0">
                      <a:ln>
                        <a:noFill/>
                      </a:ln>
                      <a:solidFill>
                        <a:srgbClr val="FFFFFF"/>
                      </a:solidFill>
                      <a:effectLst/>
                      <a:latin typeface="Arial" pitchFamily="34" charset="0"/>
                      <a:ea typeface="ＭＳ 明朝" pitchFamily="17" charset="-128"/>
                    </a:rPr>
                    <a:t>r</a:t>
                  </a:r>
                  <a:r>
                    <a:rPr kumimoji="1" lang="en-US" altLang="ja-JP" sz="1600" b="0" i="1" u="none" strike="noStrike" cap="none" normalizeH="0" baseline="-25000" smtClean="0">
                      <a:ln>
                        <a:noFill/>
                      </a:ln>
                      <a:solidFill>
                        <a:srgbClr val="FFFFFF"/>
                      </a:solidFill>
                      <a:effectLst/>
                      <a:latin typeface="Arial" pitchFamily="34" charset="0"/>
                      <a:ea typeface="ＭＳ 明朝" pitchFamily="17" charset="-128"/>
                    </a:rPr>
                    <a:t>in</a:t>
                  </a:r>
                  <a:endParaRPr kumimoji="1" lang="ja-JP" altLang="ja-JP" sz="16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918" name="Text Box 342"/>
                <p:cNvSpPr txBox="1">
                  <a:spLocks noChangeArrowheads="1"/>
                </p:cNvSpPr>
                <p:nvPr/>
              </p:nvSpPr>
              <p:spPr bwMode="auto">
                <a:xfrm>
                  <a:off x="4931488" y="1437594"/>
                  <a:ext cx="482981" cy="3818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1" u="none" strike="noStrike" cap="none" normalizeH="0" baseline="0" smtClean="0">
                      <a:ln>
                        <a:noFill/>
                      </a:ln>
                      <a:solidFill>
                        <a:srgbClr val="FFFFFF"/>
                      </a:solidFill>
                      <a:effectLst/>
                      <a:latin typeface="Arial" pitchFamily="34" charset="0"/>
                      <a:ea typeface="ＭＳ 明朝" pitchFamily="17" charset="-128"/>
                    </a:rPr>
                    <a:t>r’</a:t>
                  </a:r>
                  <a:r>
                    <a:rPr kumimoji="1" lang="en-US" altLang="ja-JP" sz="1600" b="0" i="1" u="none" strike="noStrike" cap="none" normalizeH="0" baseline="-25000" smtClean="0">
                      <a:ln>
                        <a:noFill/>
                      </a:ln>
                      <a:solidFill>
                        <a:srgbClr val="FFFFFF"/>
                      </a:solidFill>
                      <a:effectLst/>
                      <a:latin typeface="Arial" pitchFamily="34" charset="0"/>
                      <a:ea typeface="ＭＳ 明朝" pitchFamily="17" charset="-128"/>
                    </a:rPr>
                    <a:t>in</a:t>
                  </a:r>
                  <a:endParaRPr kumimoji="1" lang="ja-JP" altLang="ja-JP" sz="1600"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919" name="Text Box 343"/>
                <p:cNvSpPr txBox="1">
                  <a:spLocks noChangeArrowheads="1"/>
                </p:cNvSpPr>
                <p:nvPr/>
              </p:nvSpPr>
              <p:spPr bwMode="auto">
                <a:xfrm rot="16200000">
                  <a:off x="2903443" y="1474691"/>
                  <a:ext cx="2500330" cy="6939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Arial" pitchFamily="34" charset="0"/>
                      <a:ea typeface="ＭＳ 明朝" pitchFamily="17" charset="-128"/>
                    </a:rPr>
                    <a:t>0   ←  Spring back  →  1</a:t>
                  </a:r>
                  <a:endParaRPr kumimoji="1" lang="ja-JP" altLang="ja-JP" sz="1600"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sp>
            <p:nvSpPr>
              <p:cNvPr id="24920" name="Text Box 344"/>
              <p:cNvSpPr txBox="1">
                <a:spLocks noChangeArrowheads="1"/>
              </p:cNvSpPr>
              <p:nvPr/>
            </p:nvSpPr>
            <p:spPr bwMode="auto">
              <a:xfrm>
                <a:off x="3571868" y="2714620"/>
                <a:ext cx="3000396" cy="285752"/>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effectLst/>
                    <a:latin typeface="Arial" pitchFamily="34" charset="0"/>
                    <a:ea typeface="ＭＳ 明朝" pitchFamily="17" charset="-128"/>
                  </a:rPr>
                  <a:t>Spring back=│</a:t>
                </a:r>
                <a:r>
                  <a:rPr kumimoji="1" lang="en-US" altLang="ja-JP" sz="1600" b="0" i="1" u="none" strike="noStrike" cap="none" normalizeH="0" baseline="0" dirty="0" err="1" smtClean="0">
                    <a:ln>
                      <a:noFill/>
                    </a:ln>
                    <a:effectLst/>
                    <a:latin typeface="Arial" pitchFamily="34" charset="0"/>
                    <a:ea typeface="ＭＳ 明朝" pitchFamily="17" charset="-128"/>
                  </a:rPr>
                  <a:t>r’</a:t>
                </a:r>
                <a:r>
                  <a:rPr kumimoji="1" lang="en-US" altLang="ja-JP" sz="1600" b="0" i="0" u="none" strike="noStrike" cap="none" normalizeH="0" baseline="-25000" dirty="0" err="1" smtClean="0">
                    <a:ln>
                      <a:noFill/>
                    </a:ln>
                    <a:effectLst/>
                    <a:latin typeface="Arial" pitchFamily="34" charset="0"/>
                    <a:ea typeface="ＭＳ 明朝" pitchFamily="17" charset="-128"/>
                  </a:rPr>
                  <a:t>in</a:t>
                </a:r>
                <a:r>
                  <a:rPr kumimoji="1" lang="ja-JP" altLang="en-US" sz="1600" b="0" i="0" u="none" strike="noStrike" cap="none" normalizeH="0" baseline="0" dirty="0" smtClean="0">
                    <a:ln>
                      <a:noFill/>
                    </a:ln>
                    <a:effectLst/>
                    <a:latin typeface="Arial" pitchFamily="34" charset="0"/>
                    <a:ea typeface="ＭＳ 明朝" pitchFamily="17" charset="-128"/>
                  </a:rPr>
                  <a:t>－</a:t>
                </a:r>
                <a:r>
                  <a:rPr kumimoji="1" lang="en-US" altLang="ja-JP" sz="1600" b="0" i="1" u="none" strike="noStrike" cap="none" normalizeH="0" baseline="0" dirty="0" err="1" smtClean="0">
                    <a:ln>
                      <a:noFill/>
                    </a:ln>
                    <a:effectLst/>
                    <a:latin typeface="Arial" pitchFamily="34" charset="0"/>
                    <a:ea typeface="ＭＳ 明朝" pitchFamily="17" charset="-128"/>
                  </a:rPr>
                  <a:t>r</a:t>
                </a:r>
                <a:r>
                  <a:rPr kumimoji="1" lang="en-US" altLang="ja-JP" sz="1600" b="0" i="0" u="none" strike="noStrike" cap="none" normalizeH="0" baseline="-25000" dirty="0" err="1" smtClean="0">
                    <a:ln>
                      <a:noFill/>
                    </a:ln>
                    <a:effectLst/>
                    <a:latin typeface="Arial" pitchFamily="34" charset="0"/>
                    <a:ea typeface="ＭＳ 明朝" pitchFamily="17" charset="-128"/>
                  </a:rPr>
                  <a:t>in</a:t>
                </a:r>
                <a:r>
                  <a:rPr kumimoji="1" lang="en-US" altLang="ja-JP" sz="1600" b="0" i="0" u="none" strike="noStrike" cap="none" normalizeH="0" baseline="0" dirty="0" smtClean="0">
                    <a:ln>
                      <a:noFill/>
                    </a:ln>
                    <a:effectLst/>
                    <a:latin typeface="Arial" pitchFamily="34" charset="0"/>
                    <a:ea typeface="ＭＳ 明朝" pitchFamily="17" charset="-128"/>
                  </a:rPr>
                  <a:t>│/ </a:t>
                </a:r>
                <a:r>
                  <a:rPr kumimoji="1" lang="en-US" altLang="ja-JP" sz="1600" b="0" i="1" u="none" strike="noStrike" cap="none" normalizeH="0" baseline="0" dirty="0" err="1" smtClean="0">
                    <a:ln>
                      <a:noFill/>
                    </a:ln>
                    <a:effectLst/>
                    <a:latin typeface="Arial" pitchFamily="34" charset="0"/>
                    <a:ea typeface="ＭＳ 明朝" pitchFamily="17" charset="-128"/>
                  </a:rPr>
                  <a:t>r’</a:t>
                </a:r>
                <a:r>
                  <a:rPr kumimoji="1" lang="en-US" altLang="ja-JP" sz="1600" b="0" i="0" u="none" strike="noStrike" cap="none" normalizeH="0" baseline="-25000" dirty="0" err="1" smtClean="0">
                    <a:ln>
                      <a:noFill/>
                    </a:ln>
                    <a:effectLst/>
                    <a:latin typeface="Arial" pitchFamily="34" charset="0"/>
                    <a:ea typeface="ＭＳ 明朝" pitchFamily="17" charset="-128"/>
                  </a:rPr>
                  <a:t>in</a:t>
                </a:r>
                <a:endParaRPr kumimoji="1" lang="ja-JP" altLang="ja-JP" sz="1600" b="0" i="0" u="none" strike="noStrike" cap="none" normalizeH="0" baseline="0" dirty="0" smtClean="0">
                  <a:ln>
                    <a:noFill/>
                  </a:ln>
                  <a:effectLst/>
                  <a:latin typeface="Arial" pitchFamily="34" charset="0"/>
                  <a:ea typeface="ＭＳ Ｐゴシック" pitchFamily="50" charset="-128"/>
                </a:endParaRPr>
              </a:p>
            </p:txBody>
          </p:sp>
        </p:grpSp>
        <p:sp>
          <p:nvSpPr>
            <p:cNvPr id="119" name="テキスト ボックス 118"/>
            <p:cNvSpPr txBox="1"/>
            <p:nvPr/>
          </p:nvSpPr>
          <p:spPr>
            <a:xfrm>
              <a:off x="4301488" y="387646"/>
              <a:ext cx="1505540" cy="369332"/>
            </a:xfrm>
            <a:prstGeom prst="rect">
              <a:avLst/>
            </a:prstGeom>
            <a:solidFill>
              <a:srgbClr val="0000FF"/>
            </a:solidFill>
          </p:spPr>
          <p:txBody>
            <a:bodyPr wrap="none" rtlCol="0">
              <a:spAutoFit/>
            </a:bodyPr>
            <a:lstStyle/>
            <a:p>
              <a:r>
                <a:rPr lang="en-US" altLang="ja-JP" b="1" i="1" dirty="0" smtClean="0">
                  <a:solidFill>
                    <a:srgbClr val="FFFF00"/>
                  </a:solidFill>
                  <a:latin typeface="Arial" pitchFamily="34" charset="0"/>
                  <a:cs typeface="Arial" pitchFamily="34" charset="0"/>
                </a:rPr>
                <a:t>Spring back</a:t>
              </a:r>
              <a:endParaRPr lang="ja-JP" altLang="en-US" b="1" i="1" dirty="0">
                <a:solidFill>
                  <a:srgbClr val="FFFF00"/>
                </a:solidFill>
                <a:latin typeface="Arial" pitchFamily="34" charset="0"/>
                <a:cs typeface="Arial" pitchFamily="34" charset="0"/>
              </a:endParaRPr>
            </a:p>
          </p:txBody>
        </p:sp>
      </p:grpSp>
      <p:grpSp>
        <p:nvGrpSpPr>
          <p:cNvPr id="125" name="グループ化 124"/>
          <p:cNvGrpSpPr/>
          <p:nvPr/>
        </p:nvGrpSpPr>
        <p:grpSpPr>
          <a:xfrm>
            <a:off x="6102360" y="716518"/>
            <a:ext cx="3239135" cy="2283854"/>
            <a:chOff x="6102360" y="716518"/>
            <a:chExt cx="3239135" cy="2283854"/>
          </a:xfrm>
        </p:grpSpPr>
        <p:pic>
          <p:nvPicPr>
            <p:cNvPr id="24924" name="Picture 348" descr="springbackmodel"/>
            <p:cNvPicPr>
              <a:picLocks noChangeAspect="1" noChangeArrowheads="1"/>
            </p:cNvPicPr>
            <p:nvPr/>
          </p:nvPicPr>
          <p:blipFill>
            <a:blip r:embed="rId10"/>
            <a:srcRect/>
            <a:stretch>
              <a:fillRect/>
            </a:stretch>
          </p:blipFill>
          <p:spPr bwMode="auto">
            <a:xfrm>
              <a:off x="6102360" y="716518"/>
              <a:ext cx="2886710" cy="1736817"/>
            </a:xfrm>
            <a:prstGeom prst="rect">
              <a:avLst/>
            </a:prstGeom>
            <a:noFill/>
          </p:spPr>
        </p:pic>
        <p:sp>
          <p:nvSpPr>
            <p:cNvPr id="24925" name="Line 349"/>
            <p:cNvSpPr>
              <a:spLocks noChangeShapeType="1"/>
            </p:cNvSpPr>
            <p:nvPr/>
          </p:nvSpPr>
          <p:spPr bwMode="auto">
            <a:xfrm>
              <a:off x="6692275" y="1119277"/>
              <a:ext cx="339090" cy="27888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926" name="Text Box 350"/>
            <p:cNvSpPr txBox="1">
              <a:spLocks noChangeArrowheads="1"/>
            </p:cNvSpPr>
            <p:nvPr/>
          </p:nvSpPr>
          <p:spPr bwMode="auto">
            <a:xfrm>
              <a:off x="6209675" y="898839"/>
              <a:ext cx="943610" cy="3621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smtClean="0">
                  <a:ln>
                    <a:noFill/>
                  </a:ln>
                  <a:solidFill>
                    <a:schemeClr val="tx1"/>
                  </a:solidFill>
                  <a:effectLst/>
                  <a:latin typeface="Arial" pitchFamily="34" charset="0"/>
                  <a:ea typeface="ＭＳ 明朝" pitchFamily="17" charset="-128"/>
                </a:rPr>
                <a:t>Punch</a:t>
              </a:r>
              <a:endParaRPr kumimoji="1" lang="ja-JP" altLang="ja-JP"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927" name="Line 351"/>
            <p:cNvSpPr>
              <a:spLocks noChangeShapeType="1"/>
            </p:cNvSpPr>
            <p:nvPr/>
          </p:nvSpPr>
          <p:spPr bwMode="auto">
            <a:xfrm flipH="1">
              <a:off x="6804035" y="2015002"/>
              <a:ext cx="232410" cy="37099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928" name="Line 352"/>
            <p:cNvSpPr>
              <a:spLocks noChangeShapeType="1"/>
            </p:cNvSpPr>
            <p:nvPr/>
          </p:nvSpPr>
          <p:spPr bwMode="auto">
            <a:xfrm flipH="1" flipV="1">
              <a:off x="8078480" y="1238071"/>
              <a:ext cx="142240" cy="21217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929" name="Line 353"/>
            <p:cNvSpPr>
              <a:spLocks noChangeShapeType="1"/>
            </p:cNvSpPr>
            <p:nvPr/>
          </p:nvSpPr>
          <p:spPr bwMode="auto">
            <a:xfrm>
              <a:off x="8227705" y="2057565"/>
              <a:ext cx="231140" cy="1969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931" name="Text Box 355"/>
            <p:cNvSpPr txBox="1">
              <a:spLocks noChangeArrowheads="1"/>
            </p:cNvSpPr>
            <p:nvPr/>
          </p:nvSpPr>
          <p:spPr bwMode="auto">
            <a:xfrm>
              <a:off x="8190240" y="2154782"/>
              <a:ext cx="810895" cy="31445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Arial" pitchFamily="34" charset="0"/>
                  <a:ea typeface="ＭＳ 明朝" pitchFamily="17" charset="-128"/>
                </a:rPr>
                <a:t>Die</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932" name="Text Box 356"/>
            <p:cNvSpPr txBox="1">
              <a:spLocks noChangeArrowheads="1"/>
            </p:cNvSpPr>
            <p:nvPr/>
          </p:nvSpPr>
          <p:spPr bwMode="auto">
            <a:xfrm>
              <a:off x="6215390" y="2348517"/>
              <a:ext cx="1217930" cy="2769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smtClean="0">
                  <a:ln>
                    <a:noFill/>
                  </a:ln>
                  <a:solidFill>
                    <a:schemeClr val="tx1"/>
                  </a:solidFill>
                  <a:effectLst/>
                  <a:latin typeface="Arial" pitchFamily="34" charset="0"/>
                  <a:ea typeface="ＭＳ 明朝" pitchFamily="17" charset="-128"/>
                </a:rPr>
                <a:t>Test piece</a:t>
              </a:r>
              <a:endParaRPr kumimoji="1" lang="ja-JP" altLang="ja-JP" b="0" i="0" u="none" strike="noStrike" cap="none" normalizeH="0" baseline="0" smtClean="0">
                <a:ln>
                  <a:noFill/>
                </a:ln>
                <a:solidFill>
                  <a:schemeClr val="tx1"/>
                </a:solidFill>
                <a:effectLst/>
                <a:latin typeface="Arial" pitchFamily="34" charset="0"/>
                <a:ea typeface="ＭＳ Ｐゴシック" pitchFamily="50" charset="-128"/>
              </a:endParaRPr>
            </a:p>
          </p:txBody>
        </p:sp>
        <p:sp>
          <p:nvSpPr>
            <p:cNvPr id="24933" name="AutoShape 357"/>
            <p:cNvSpPr>
              <a:spLocks noChangeArrowheads="1"/>
            </p:cNvSpPr>
            <p:nvPr/>
          </p:nvSpPr>
          <p:spPr bwMode="auto">
            <a:xfrm>
              <a:off x="6203960" y="1317480"/>
              <a:ext cx="255270" cy="649242"/>
            </a:xfrm>
            <a:prstGeom prst="downArrow">
              <a:avLst>
                <a:gd name="adj1" fmla="val 50000"/>
                <a:gd name="adj2" fmla="val 63557"/>
              </a:avLst>
            </a:prstGeom>
            <a:solidFill>
              <a:srgbClr val="FFFFFF"/>
            </a:solidFill>
            <a:ln w="9525">
              <a:solidFill>
                <a:srgbClr val="000000"/>
              </a:solidFill>
              <a:miter lim="800000"/>
              <a:headEnd/>
              <a:tailEnd/>
            </a:ln>
          </p:spPr>
          <p:txBody>
            <a:bodyPr vert="eaVert" wrap="square" lIns="74295" tIns="8890" rIns="74295" bIns="8890" numCol="1" anchor="t" anchorCtr="0" compatLnSpc="1">
              <a:prstTxWarp prst="textNoShape">
                <a:avLst/>
              </a:prstTxWarp>
            </a:bodyPr>
            <a:lstStyle/>
            <a:p>
              <a:endParaRPr lang="ja-JP" altLang="en-US"/>
            </a:p>
          </p:txBody>
        </p:sp>
        <p:sp>
          <p:nvSpPr>
            <p:cNvPr id="24934" name="Line 358"/>
            <p:cNvSpPr>
              <a:spLocks noChangeShapeType="1"/>
            </p:cNvSpPr>
            <p:nvPr/>
          </p:nvSpPr>
          <p:spPr bwMode="auto">
            <a:xfrm>
              <a:off x="7613025" y="1394347"/>
              <a:ext cx="0" cy="235684"/>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35" name="Line 359"/>
            <p:cNvSpPr>
              <a:spLocks noChangeShapeType="1"/>
            </p:cNvSpPr>
            <p:nvPr/>
          </p:nvSpPr>
          <p:spPr bwMode="auto">
            <a:xfrm>
              <a:off x="8067050" y="1332091"/>
              <a:ext cx="0" cy="236319"/>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36" name="Line 360"/>
            <p:cNvSpPr>
              <a:spLocks noChangeShapeType="1"/>
            </p:cNvSpPr>
            <p:nvPr/>
          </p:nvSpPr>
          <p:spPr bwMode="auto">
            <a:xfrm>
              <a:off x="8382645" y="1267294"/>
              <a:ext cx="0" cy="236319"/>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37" name="Line 361"/>
            <p:cNvSpPr>
              <a:spLocks noChangeShapeType="1"/>
            </p:cNvSpPr>
            <p:nvPr/>
          </p:nvSpPr>
          <p:spPr bwMode="auto">
            <a:xfrm>
              <a:off x="8704590" y="1208214"/>
              <a:ext cx="0" cy="236319"/>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38" name="Line 362"/>
            <p:cNvSpPr>
              <a:spLocks noChangeShapeType="1"/>
            </p:cNvSpPr>
            <p:nvPr/>
          </p:nvSpPr>
          <p:spPr bwMode="auto">
            <a:xfrm>
              <a:off x="7425700" y="1436274"/>
              <a:ext cx="0" cy="235684"/>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39" name="Line 363"/>
            <p:cNvSpPr>
              <a:spLocks noChangeShapeType="1"/>
            </p:cNvSpPr>
            <p:nvPr/>
          </p:nvSpPr>
          <p:spPr bwMode="auto">
            <a:xfrm flipV="1">
              <a:off x="8823335" y="2173183"/>
              <a:ext cx="0" cy="266176"/>
            </a:xfrm>
            <a:prstGeom prst="line">
              <a:avLst/>
            </a:prstGeom>
            <a:noFill/>
            <a:ln w="63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40" name="Line 364"/>
            <p:cNvSpPr>
              <a:spLocks noChangeShapeType="1"/>
            </p:cNvSpPr>
            <p:nvPr/>
          </p:nvSpPr>
          <p:spPr bwMode="auto">
            <a:xfrm>
              <a:off x="8823335" y="2439360"/>
              <a:ext cx="163195" cy="146746"/>
            </a:xfrm>
            <a:prstGeom prst="line">
              <a:avLst/>
            </a:prstGeom>
            <a:noFill/>
            <a:ln w="63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41" name="Line 365"/>
            <p:cNvSpPr>
              <a:spLocks noChangeShapeType="1"/>
            </p:cNvSpPr>
            <p:nvPr/>
          </p:nvSpPr>
          <p:spPr bwMode="auto">
            <a:xfrm flipH="1">
              <a:off x="8563620" y="2443171"/>
              <a:ext cx="256540" cy="52727"/>
            </a:xfrm>
            <a:prstGeom prst="line">
              <a:avLst/>
            </a:prstGeom>
            <a:noFill/>
            <a:ln w="63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ja-JP" altLang="en-US"/>
            </a:p>
          </p:txBody>
        </p:sp>
        <p:sp>
          <p:nvSpPr>
            <p:cNvPr id="24943" name="Text Box 367"/>
            <p:cNvSpPr txBox="1">
              <a:spLocks noChangeArrowheads="1"/>
            </p:cNvSpPr>
            <p:nvPr/>
          </p:nvSpPr>
          <p:spPr bwMode="auto">
            <a:xfrm>
              <a:off x="8822700" y="2503522"/>
              <a:ext cx="518795" cy="2661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Arial" pitchFamily="34" charset="0"/>
                  <a:ea typeface="ＭＳ 明朝" pitchFamily="17" charset="-128"/>
                </a:rPr>
                <a:t>Y</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944" name="Text Box 368"/>
            <p:cNvSpPr txBox="1">
              <a:spLocks noChangeArrowheads="1"/>
            </p:cNvSpPr>
            <p:nvPr/>
          </p:nvSpPr>
          <p:spPr bwMode="auto">
            <a:xfrm>
              <a:off x="8446799" y="2445077"/>
              <a:ext cx="446405" cy="3288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Arial" pitchFamily="34" charset="0"/>
                  <a:ea typeface="ＭＳ 明朝" pitchFamily="17" charset="-128"/>
                </a:rPr>
                <a:t>X</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4930" name="Text Box 354"/>
            <p:cNvSpPr txBox="1">
              <a:spLocks noChangeArrowheads="1"/>
            </p:cNvSpPr>
            <p:nvPr/>
          </p:nvSpPr>
          <p:spPr bwMode="auto">
            <a:xfrm>
              <a:off x="7393950" y="921746"/>
              <a:ext cx="1637665" cy="281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b="0" i="0" u="none" strike="noStrike" cap="none" normalizeH="0" baseline="0" dirty="0" smtClean="0">
                  <a:ln>
                    <a:noFill/>
                  </a:ln>
                  <a:solidFill>
                    <a:schemeClr val="tx1"/>
                  </a:solidFill>
                  <a:effectLst/>
                  <a:latin typeface="Arial" pitchFamily="34" charset="0"/>
                  <a:ea typeface="ＭＳ 明朝" pitchFamily="17" charset="-128"/>
                </a:rPr>
                <a:t>Blank holder</a:t>
              </a:r>
              <a:endParaRPr kumimoji="1" lang="ja-JP" altLang="ja-JP"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20" name="テキスト ボックス 119"/>
            <p:cNvSpPr txBox="1"/>
            <p:nvPr/>
          </p:nvSpPr>
          <p:spPr>
            <a:xfrm>
              <a:off x="7013880" y="2631040"/>
              <a:ext cx="1415772" cy="369332"/>
            </a:xfrm>
            <a:prstGeom prst="rect">
              <a:avLst/>
            </a:prstGeom>
            <a:solidFill>
              <a:srgbClr val="0000FF"/>
            </a:solidFill>
          </p:spPr>
          <p:txBody>
            <a:bodyPr wrap="none" rtlCol="0">
              <a:spAutoFit/>
            </a:bodyPr>
            <a:lstStyle/>
            <a:p>
              <a:r>
                <a:rPr lang="en-US" altLang="ja-JP" b="1" i="1" dirty="0" smtClean="0">
                  <a:solidFill>
                    <a:srgbClr val="FFFF00"/>
                  </a:solidFill>
                  <a:latin typeface="Arial" pitchFamily="34" charset="0"/>
                  <a:cs typeface="Arial" pitchFamily="34" charset="0"/>
                </a:rPr>
                <a:t>CAE model</a:t>
              </a:r>
              <a:endParaRPr lang="ja-JP" altLang="en-US" b="1" i="1" dirty="0">
                <a:solidFill>
                  <a:srgbClr val="FFFF00"/>
                </a:solidFill>
                <a:latin typeface="Arial" pitchFamily="34" charset="0"/>
                <a:cs typeface="Arial" pitchFamily="34" charset="0"/>
              </a:endParaRPr>
            </a:p>
          </p:txBody>
        </p:sp>
      </p:grpSp>
      <p:pic>
        <p:nvPicPr>
          <p:cNvPr id="5" name="Picture 3"/>
          <p:cNvPicPr>
            <a:picLocks noChangeAspect="1" noChangeArrowheads="1"/>
          </p:cNvPicPr>
          <p:nvPr/>
        </p:nvPicPr>
        <p:blipFill>
          <a:blip r:embed="rId11"/>
          <a:srcRect/>
          <a:stretch>
            <a:fillRect/>
          </a:stretch>
        </p:blipFill>
        <p:spPr bwMode="auto">
          <a:xfrm>
            <a:off x="8501072" y="0"/>
            <a:ext cx="642927" cy="1071546"/>
          </a:xfrm>
          <a:prstGeom prst="rect">
            <a:avLst/>
          </a:prstGeom>
          <a:noFill/>
          <a:ln w="9525">
            <a:noFill/>
            <a:miter lim="800000"/>
            <a:headEnd/>
            <a:tailEnd/>
          </a:ln>
          <a:effectLst/>
        </p:spPr>
      </p:pic>
      <p:pic>
        <p:nvPicPr>
          <p:cNvPr id="128" name="図 1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33955" y="-17800"/>
            <a:ext cx="661732" cy="45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9783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checkerboard(across)">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checkerboard(across)">
                                      <p:cBhvr>
                                        <p:cTn id="12" dur="500"/>
                                        <p:tgtEl>
                                          <p:spTgt spid="12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5"/>
                                        </p:tgtEl>
                                        <p:attrNameLst>
                                          <p:attrName>style.visibility</p:attrName>
                                        </p:attrNameLst>
                                      </p:cBhvr>
                                      <p:to>
                                        <p:strVal val="visible"/>
                                      </p:to>
                                    </p:set>
                                    <p:animEffect transition="in" filter="checkerboard(across)">
                                      <p:cBhvr>
                                        <p:cTn id="17" dur="500"/>
                                        <p:tgtEl>
                                          <p:spTgt spid="12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checkerboard(across)">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7"/>
                                        </p:tgtEl>
                                        <p:attrNameLst>
                                          <p:attrName>style.visibility</p:attrName>
                                        </p:attrNameLst>
                                      </p:cBhvr>
                                      <p:to>
                                        <p:strVal val="visible"/>
                                      </p:to>
                                    </p:set>
                                    <p:animEffect transition="in" filter="checkerboard(across)">
                                      <p:cBhvr>
                                        <p:cTn id="27"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0" y="4572008"/>
            <a:ext cx="1615731" cy="2285992"/>
          </a:xfrm>
          <a:prstGeom prst="rect">
            <a:avLst/>
          </a:prstGeom>
          <a:noFill/>
          <a:ln w="9525">
            <a:noFill/>
            <a:miter lim="800000"/>
            <a:headEnd/>
            <a:tailEnd/>
          </a:ln>
          <a:effectLst/>
        </p:spPr>
      </p:pic>
      <p:pic>
        <p:nvPicPr>
          <p:cNvPr id="5" name="Picture 3"/>
          <p:cNvPicPr>
            <a:picLocks noChangeAspect="1" noChangeArrowheads="1"/>
          </p:cNvPicPr>
          <p:nvPr/>
        </p:nvPicPr>
        <p:blipFill>
          <a:blip r:embed="rId4"/>
          <a:srcRect/>
          <a:stretch>
            <a:fillRect/>
          </a:stretch>
        </p:blipFill>
        <p:spPr bwMode="auto">
          <a:xfrm>
            <a:off x="8286776" y="0"/>
            <a:ext cx="714380" cy="1190633"/>
          </a:xfrm>
          <a:prstGeom prst="rect">
            <a:avLst/>
          </a:prstGeom>
          <a:noFill/>
          <a:ln w="9525">
            <a:noFill/>
            <a:miter lim="800000"/>
            <a:headEnd/>
            <a:tailEnd/>
          </a:ln>
          <a:effectLst/>
        </p:spPr>
      </p:pic>
      <p:grpSp>
        <p:nvGrpSpPr>
          <p:cNvPr id="74" name="グループ化 73"/>
          <p:cNvGrpSpPr/>
          <p:nvPr/>
        </p:nvGrpSpPr>
        <p:grpSpPr>
          <a:xfrm>
            <a:off x="357158" y="428604"/>
            <a:ext cx="3832840" cy="3929090"/>
            <a:chOff x="357158" y="428604"/>
            <a:chExt cx="3832840" cy="3929090"/>
          </a:xfrm>
        </p:grpSpPr>
        <p:sp>
          <p:nvSpPr>
            <p:cNvPr id="12" name="テキスト ボックス 11"/>
            <p:cNvSpPr txBox="1"/>
            <p:nvPr/>
          </p:nvSpPr>
          <p:spPr>
            <a:xfrm>
              <a:off x="357158" y="428604"/>
              <a:ext cx="3531801" cy="369332"/>
            </a:xfrm>
            <a:prstGeom prst="rect">
              <a:avLst/>
            </a:prstGeom>
            <a:solidFill>
              <a:srgbClr val="0000FF"/>
            </a:solidFill>
          </p:spPr>
          <p:txBody>
            <a:bodyPr wrap="none" rtlCol="0">
              <a:spAutoFit/>
            </a:bodyPr>
            <a:lstStyle/>
            <a:p>
              <a:r>
                <a:rPr lang="en-US" i="1" dirty="0">
                  <a:solidFill>
                    <a:srgbClr val="FFFF00"/>
                  </a:solidFill>
                </a:rPr>
                <a:t>Results of evaluation for this system</a:t>
              </a:r>
              <a:endParaRPr kumimoji="1" lang="ja-JP" altLang="en-US" dirty="0">
                <a:solidFill>
                  <a:srgbClr val="FFFF00"/>
                </a:solidFill>
              </a:endParaRPr>
            </a:p>
          </p:txBody>
        </p:sp>
        <p:grpSp>
          <p:nvGrpSpPr>
            <p:cNvPr id="57" name="グループ化 56"/>
            <p:cNvGrpSpPr/>
            <p:nvPr/>
          </p:nvGrpSpPr>
          <p:grpSpPr>
            <a:xfrm>
              <a:off x="428596" y="642918"/>
              <a:ext cx="3761402" cy="3714776"/>
              <a:chOff x="2810862" y="1857364"/>
              <a:chExt cx="3761402" cy="3714776"/>
            </a:xfrm>
          </p:grpSpPr>
          <p:sp>
            <p:nvSpPr>
              <p:cNvPr id="29702" name="Rectangle 6"/>
              <p:cNvSpPr>
                <a:spLocks noChangeArrowheads="1"/>
              </p:cNvSpPr>
              <p:nvPr/>
            </p:nvSpPr>
            <p:spPr bwMode="auto">
              <a:xfrm>
                <a:off x="2891132" y="2118521"/>
                <a:ext cx="3410813" cy="2953553"/>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cxnSp>
            <p:nvCxnSpPr>
              <p:cNvPr id="29703" name="AutoShape 7"/>
              <p:cNvCxnSpPr>
                <a:cxnSpLocks noChangeShapeType="1"/>
              </p:cNvCxnSpPr>
              <p:nvPr/>
            </p:nvCxnSpPr>
            <p:spPr bwMode="auto">
              <a:xfrm>
                <a:off x="2880359" y="2589541"/>
                <a:ext cx="3421585" cy="0"/>
              </a:xfrm>
              <a:prstGeom prst="straightConnector1">
                <a:avLst/>
              </a:prstGeom>
              <a:noFill/>
              <a:ln w="9525">
                <a:solidFill>
                  <a:srgbClr val="000000"/>
                </a:solidFill>
                <a:round/>
                <a:headEnd/>
                <a:tailEnd/>
              </a:ln>
            </p:spPr>
          </p:cxnSp>
          <p:cxnSp>
            <p:nvCxnSpPr>
              <p:cNvPr id="29704" name="AutoShape 8"/>
              <p:cNvCxnSpPr>
                <a:cxnSpLocks noChangeShapeType="1"/>
              </p:cNvCxnSpPr>
              <p:nvPr/>
            </p:nvCxnSpPr>
            <p:spPr bwMode="auto">
              <a:xfrm flipH="1">
                <a:off x="3056038" y="2589691"/>
                <a:ext cx="15745" cy="2410593"/>
              </a:xfrm>
              <a:prstGeom prst="straightConnector1">
                <a:avLst/>
              </a:prstGeom>
              <a:noFill/>
              <a:ln w="9525">
                <a:solidFill>
                  <a:srgbClr val="000000"/>
                </a:solidFill>
                <a:round/>
                <a:headEnd/>
                <a:tailEnd/>
              </a:ln>
            </p:spPr>
          </p:cxnSp>
          <p:cxnSp>
            <p:nvCxnSpPr>
              <p:cNvPr id="29705" name="AutoShape 9"/>
              <p:cNvCxnSpPr>
                <a:cxnSpLocks noChangeShapeType="1"/>
              </p:cNvCxnSpPr>
              <p:nvPr/>
            </p:nvCxnSpPr>
            <p:spPr bwMode="auto">
              <a:xfrm>
                <a:off x="3889681" y="2118521"/>
                <a:ext cx="0" cy="2881763"/>
              </a:xfrm>
              <a:prstGeom prst="straightConnector1">
                <a:avLst/>
              </a:prstGeom>
              <a:noFill/>
              <a:ln w="9525">
                <a:solidFill>
                  <a:srgbClr val="000000"/>
                </a:solidFill>
                <a:round/>
                <a:headEnd/>
                <a:tailEnd/>
              </a:ln>
            </p:spPr>
          </p:cxnSp>
          <p:cxnSp>
            <p:nvCxnSpPr>
              <p:cNvPr id="29706" name="AutoShape 10"/>
              <p:cNvCxnSpPr>
                <a:cxnSpLocks noChangeShapeType="1"/>
              </p:cNvCxnSpPr>
              <p:nvPr/>
            </p:nvCxnSpPr>
            <p:spPr bwMode="auto">
              <a:xfrm>
                <a:off x="4929190" y="2118521"/>
                <a:ext cx="0" cy="2881763"/>
              </a:xfrm>
              <a:prstGeom prst="straightConnector1">
                <a:avLst/>
              </a:prstGeom>
              <a:noFill/>
              <a:ln w="9525">
                <a:solidFill>
                  <a:srgbClr val="000000"/>
                </a:solidFill>
                <a:round/>
                <a:headEnd/>
                <a:tailEnd/>
              </a:ln>
            </p:spPr>
          </p:cxnSp>
          <p:cxnSp>
            <p:nvCxnSpPr>
              <p:cNvPr id="29707" name="AutoShape 11"/>
              <p:cNvCxnSpPr>
                <a:cxnSpLocks noChangeShapeType="1"/>
              </p:cNvCxnSpPr>
              <p:nvPr/>
            </p:nvCxnSpPr>
            <p:spPr bwMode="auto">
              <a:xfrm>
                <a:off x="5429256" y="2108746"/>
                <a:ext cx="0" cy="2881763"/>
              </a:xfrm>
              <a:prstGeom prst="straightConnector1">
                <a:avLst/>
              </a:prstGeom>
              <a:noFill/>
              <a:ln w="9525">
                <a:solidFill>
                  <a:srgbClr val="000000"/>
                </a:solidFill>
                <a:round/>
                <a:headEnd/>
                <a:tailEnd/>
              </a:ln>
            </p:spPr>
          </p:cxnSp>
          <p:cxnSp>
            <p:nvCxnSpPr>
              <p:cNvPr id="29708" name="AutoShape 12"/>
              <p:cNvCxnSpPr>
                <a:cxnSpLocks noChangeShapeType="1"/>
              </p:cNvCxnSpPr>
              <p:nvPr/>
            </p:nvCxnSpPr>
            <p:spPr bwMode="auto">
              <a:xfrm>
                <a:off x="3071783" y="2750984"/>
                <a:ext cx="3230162" cy="0"/>
              </a:xfrm>
              <a:prstGeom prst="straightConnector1">
                <a:avLst/>
              </a:prstGeom>
              <a:noFill/>
              <a:ln w="9525">
                <a:solidFill>
                  <a:srgbClr val="000000"/>
                </a:solidFill>
                <a:round/>
                <a:headEnd/>
                <a:tailEnd/>
              </a:ln>
            </p:spPr>
          </p:cxnSp>
          <p:cxnSp>
            <p:nvCxnSpPr>
              <p:cNvPr id="29709" name="AutoShape 13"/>
              <p:cNvCxnSpPr>
                <a:cxnSpLocks noChangeShapeType="1"/>
              </p:cNvCxnSpPr>
              <p:nvPr/>
            </p:nvCxnSpPr>
            <p:spPr bwMode="auto">
              <a:xfrm>
                <a:off x="3071783" y="2907389"/>
                <a:ext cx="3230162" cy="0"/>
              </a:xfrm>
              <a:prstGeom prst="straightConnector1">
                <a:avLst/>
              </a:prstGeom>
              <a:noFill/>
              <a:ln w="9525">
                <a:solidFill>
                  <a:srgbClr val="000000"/>
                </a:solidFill>
                <a:round/>
                <a:headEnd/>
                <a:tailEnd/>
              </a:ln>
            </p:spPr>
          </p:cxnSp>
          <p:cxnSp>
            <p:nvCxnSpPr>
              <p:cNvPr id="29710" name="AutoShape 14"/>
              <p:cNvCxnSpPr>
                <a:cxnSpLocks noChangeShapeType="1"/>
              </p:cNvCxnSpPr>
              <p:nvPr/>
            </p:nvCxnSpPr>
            <p:spPr bwMode="auto">
              <a:xfrm>
                <a:off x="3063496" y="3091060"/>
                <a:ext cx="3230162" cy="0"/>
              </a:xfrm>
              <a:prstGeom prst="straightConnector1">
                <a:avLst/>
              </a:prstGeom>
              <a:noFill/>
              <a:ln w="9525">
                <a:solidFill>
                  <a:srgbClr val="000000"/>
                </a:solidFill>
                <a:round/>
                <a:headEnd/>
                <a:tailEnd/>
              </a:ln>
            </p:spPr>
          </p:cxnSp>
          <p:cxnSp>
            <p:nvCxnSpPr>
              <p:cNvPr id="29711" name="AutoShape 15"/>
              <p:cNvCxnSpPr>
                <a:cxnSpLocks noChangeShapeType="1"/>
              </p:cNvCxnSpPr>
              <p:nvPr/>
            </p:nvCxnSpPr>
            <p:spPr bwMode="auto">
              <a:xfrm>
                <a:off x="3063496" y="3249074"/>
                <a:ext cx="3230162" cy="0"/>
              </a:xfrm>
              <a:prstGeom prst="straightConnector1">
                <a:avLst/>
              </a:prstGeom>
              <a:noFill/>
              <a:ln w="9525">
                <a:solidFill>
                  <a:srgbClr val="000000"/>
                </a:solidFill>
                <a:round/>
                <a:headEnd/>
                <a:tailEnd/>
              </a:ln>
            </p:spPr>
          </p:cxnSp>
          <p:cxnSp>
            <p:nvCxnSpPr>
              <p:cNvPr id="29712" name="AutoShape 16"/>
              <p:cNvCxnSpPr>
                <a:cxnSpLocks noChangeShapeType="1"/>
              </p:cNvCxnSpPr>
              <p:nvPr/>
            </p:nvCxnSpPr>
            <p:spPr bwMode="auto">
              <a:xfrm>
                <a:off x="3063496" y="3415104"/>
                <a:ext cx="3230162" cy="0"/>
              </a:xfrm>
              <a:prstGeom prst="straightConnector1">
                <a:avLst/>
              </a:prstGeom>
              <a:noFill/>
              <a:ln w="9525">
                <a:solidFill>
                  <a:srgbClr val="000000"/>
                </a:solidFill>
                <a:round/>
                <a:headEnd/>
                <a:tailEnd/>
              </a:ln>
            </p:spPr>
          </p:cxnSp>
          <p:cxnSp>
            <p:nvCxnSpPr>
              <p:cNvPr id="29713" name="AutoShape 17"/>
              <p:cNvCxnSpPr>
                <a:cxnSpLocks noChangeShapeType="1"/>
              </p:cNvCxnSpPr>
              <p:nvPr/>
            </p:nvCxnSpPr>
            <p:spPr bwMode="auto">
              <a:xfrm>
                <a:off x="3063496" y="3590759"/>
                <a:ext cx="3230162" cy="0"/>
              </a:xfrm>
              <a:prstGeom prst="straightConnector1">
                <a:avLst/>
              </a:prstGeom>
              <a:noFill/>
              <a:ln w="9525">
                <a:solidFill>
                  <a:srgbClr val="000000"/>
                </a:solidFill>
                <a:round/>
                <a:headEnd/>
                <a:tailEnd/>
              </a:ln>
            </p:spPr>
          </p:cxnSp>
          <p:cxnSp>
            <p:nvCxnSpPr>
              <p:cNvPr id="29714" name="AutoShape 18"/>
              <p:cNvCxnSpPr>
                <a:cxnSpLocks noChangeShapeType="1"/>
              </p:cNvCxnSpPr>
              <p:nvPr/>
            </p:nvCxnSpPr>
            <p:spPr bwMode="auto">
              <a:xfrm>
                <a:off x="2891132" y="3757767"/>
                <a:ext cx="3394239" cy="0"/>
              </a:xfrm>
              <a:prstGeom prst="straightConnector1">
                <a:avLst/>
              </a:prstGeom>
              <a:noFill/>
              <a:ln w="9525">
                <a:solidFill>
                  <a:srgbClr val="000000"/>
                </a:solidFill>
                <a:round/>
                <a:headEnd/>
                <a:tailEnd/>
              </a:ln>
            </p:spPr>
          </p:cxnSp>
          <p:cxnSp>
            <p:nvCxnSpPr>
              <p:cNvPr id="29715" name="AutoShape 19"/>
              <p:cNvCxnSpPr>
                <a:cxnSpLocks noChangeShapeType="1"/>
              </p:cNvCxnSpPr>
              <p:nvPr/>
            </p:nvCxnSpPr>
            <p:spPr bwMode="auto">
              <a:xfrm>
                <a:off x="3064834" y="3913194"/>
                <a:ext cx="3230162" cy="0"/>
              </a:xfrm>
              <a:prstGeom prst="straightConnector1">
                <a:avLst/>
              </a:prstGeom>
              <a:noFill/>
              <a:ln w="9525">
                <a:solidFill>
                  <a:srgbClr val="000000"/>
                </a:solidFill>
                <a:round/>
                <a:headEnd/>
                <a:tailEnd/>
              </a:ln>
            </p:spPr>
          </p:cxnSp>
          <p:cxnSp>
            <p:nvCxnSpPr>
              <p:cNvPr id="29716" name="AutoShape 20"/>
              <p:cNvCxnSpPr>
                <a:cxnSpLocks noChangeShapeType="1"/>
              </p:cNvCxnSpPr>
              <p:nvPr/>
            </p:nvCxnSpPr>
            <p:spPr bwMode="auto">
              <a:xfrm>
                <a:off x="3063496" y="4235629"/>
                <a:ext cx="3230162" cy="0"/>
              </a:xfrm>
              <a:prstGeom prst="straightConnector1">
                <a:avLst/>
              </a:prstGeom>
              <a:noFill/>
              <a:ln w="9525">
                <a:solidFill>
                  <a:srgbClr val="000000"/>
                </a:solidFill>
                <a:round/>
                <a:headEnd/>
                <a:tailEnd/>
              </a:ln>
            </p:spPr>
          </p:cxnSp>
          <p:cxnSp>
            <p:nvCxnSpPr>
              <p:cNvPr id="29717" name="AutoShape 21"/>
              <p:cNvCxnSpPr>
                <a:cxnSpLocks noChangeShapeType="1"/>
              </p:cNvCxnSpPr>
              <p:nvPr/>
            </p:nvCxnSpPr>
            <p:spPr bwMode="auto">
              <a:xfrm>
                <a:off x="3055209" y="4572008"/>
                <a:ext cx="3246736" cy="0"/>
              </a:xfrm>
              <a:prstGeom prst="straightConnector1">
                <a:avLst/>
              </a:prstGeom>
              <a:noFill/>
              <a:ln w="9525">
                <a:solidFill>
                  <a:srgbClr val="000000"/>
                </a:solidFill>
                <a:round/>
                <a:headEnd/>
                <a:tailEnd/>
              </a:ln>
            </p:spPr>
          </p:cxnSp>
          <p:sp>
            <p:nvSpPr>
              <p:cNvPr id="29718" name="Text Box 22"/>
              <p:cNvSpPr txBox="1">
                <a:spLocks noChangeArrowheads="1"/>
              </p:cNvSpPr>
              <p:nvPr/>
            </p:nvSpPr>
            <p:spPr bwMode="auto">
              <a:xfrm>
                <a:off x="2810862" y="1857364"/>
                <a:ext cx="428628" cy="2932712"/>
              </a:xfrm>
              <a:prstGeom prst="rect">
                <a:avLst/>
              </a:prstGeom>
              <a:noFill/>
              <a:ln w="9525">
                <a:noFill/>
                <a:miter lim="800000"/>
                <a:headEnd/>
                <a:tailEnd/>
              </a:ln>
            </p:spPr>
            <p:txBody>
              <a:bodyPr vert="vert270"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1" i="0" u="none" strike="noStrike" cap="none" normalizeH="0" baseline="0" dirty="0" smtClean="0">
                    <a:ln>
                      <a:noFill/>
                    </a:ln>
                    <a:solidFill>
                      <a:schemeClr val="tx1"/>
                    </a:solidFill>
                    <a:effectLst/>
                    <a:latin typeface="Century" pitchFamily="18" charset="0"/>
                    <a:ea typeface="ＭＳ 明朝" pitchFamily="17" charset="-128"/>
                  </a:rPr>
                  <a:t>Result                     Condition</a:t>
                </a:r>
                <a:endParaRPr kumimoji="1" lang="ja-JP" altLang="ja-JP" sz="1200" b="1"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9719" name="Text Box 23"/>
              <p:cNvSpPr txBox="1">
                <a:spLocks noChangeArrowheads="1"/>
              </p:cNvSpPr>
              <p:nvPr/>
            </p:nvSpPr>
            <p:spPr bwMode="auto">
              <a:xfrm>
                <a:off x="3823882" y="2143116"/>
                <a:ext cx="819556" cy="71946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440"/>
                  </a:lnSpc>
                  <a:spcBef>
                    <a:spcPct val="0"/>
                  </a:spcBef>
                  <a:spcAft>
                    <a:spcPct val="0"/>
                  </a:spcAft>
                  <a:buClrTx/>
                  <a:buSzTx/>
                  <a:buFontTx/>
                  <a:buNone/>
                  <a:tabLst/>
                </a:pPr>
                <a:r>
                  <a:rPr kumimoji="1" lang="en-US" altLang="ja-JP" sz="1000" b="0" i="0" u="none" strike="noStrike" cap="none" normalizeH="0" baseline="0" dirty="0" smtClean="0">
                    <a:ln>
                      <a:noFill/>
                    </a:ln>
                    <a:solidFill>
                      <a:schemeClr val="tx1"/>
                    </a:solidFill>
                    <a:effectLst/>
                    <a:latin typeface="Century" pitchFamily="18" charset="0"/>
                    <a:ea typeface="ＭＳ 明朝" pitchFamily="17" charset="-128"/>
                  </a:rPr>
                  <a:t>Accuracy</a:t>
                </a:r>
              </a:p>
              <a:p>
                <a:pPr marL="0" marR="0" lvl="0" indent="0" algn="just" defTabSz="914400" rtl="0" eaLnBrk="1" fontAlgn="base" latinLnBrk="0" hangingPunct="1">
                  <a:lnSpc>
                    <a:spcPts val="1440"/>
                  </a:lnSpc>
                  <a:spcBef>
                    <a:spcPct val="0"/>
                  </a:spcBef>
                  <a:spcAft>
                    <a:spcPct val="0"/>
                  </a:spcAft>
                  <a:buClrTx/>
                  <a:buSzTx/>
                  <a:buFontTx/>
                  <a:buNone/>
                  <a:tabLst/>
                </a:pPr>
                <a:r>
                  <a:rPr kumimoji="1" lang="en-US" altLang="ja-JP" sz="1200" i="0" u="none" strike="noStrike" cap="none" normalizeH="0" baseline="0" dirty="0" err="1" smtClean="0">
                    <a:ln>
                      <a:noFill/>
                    </a:ln>
                    <a:solidFill>
                      <a:schemeClr val="tx1"/>
                    </a:solidFill>
                    <a:effectLst/>
                    <a:latin typeface="ＭＳ 明朝" pitchFamily="17" charset="-128"/>
                    <a:ea typeface="ＭＳ 明朝" pitchFamily="17" charset="-128"/>
                  </a:rPr>
                  <a:t>η</a:t>
                </a:r>
                <a:r>
                  <a:rPr kumimoji="1" lang="en-US" altLang="ja-JP" sz="800" b="0" i="0" u="none" strike="noStrike" cap="none" normalizeH="0" baseline="0" dirty="0" err="1" smtClean="0">
                    <a:ln>
                      <a:noFill/>
                    </a:ln>
                    <a:solidFill>
                      <a:schemeClr val="tx1"/>
                    </a:solidFill>
                    <a:effectLst/>
                    <a:latin typeface="ＭＳ 明朝" pitchFamily="17" charset="-128"/>
                    <a:ea typeface="ＭＳ 明朝" pitchFamily="17" charset="-128"/>
                  </a:rPr>
                  <a:t>ave</a:t>
                </a:r>
                <a:endParaRPr kumimoji="1" lang="ja-JP" altLang="ja-JP" sz="1200" b="0" i="0" u="none" strike="noStrike" cap="none" normalizeH="0" baseline="0" dirty="0" smtClean="0">
                  <a:ln>
                    <a:noFill/>
                  </a:ln>
                  <a:solidFill>
                    <a:schemeClr val="tx1"/>
                  </a:solidFill>
                  <a:effectLst/>
                  <a:latin typeface="ＭＳ 明朝" pitchFamily="17" charset="-128"/>
                  <a:ea typeface="ＭＳ 明朝" pitchFamily="17" charset="-128"/>
                </a:endParaRPr>
              </a:p>
            </p:txBody>
          </p:sp>
          <p:sp>
            <p:nvSpPr>
              <p:cNvPr id="29722" name="Text Box 26"/>
              <p:cNvSpPr txBox="1">
                <a:spLocks noChangeArrowheads="1"/>
              </p:cNvSpPr>
              <p:nvPr/>
            </p:nvSpPr>
            <p:spPr bwMode="auto">
              <a:xfrm>
                <a:off x="2830639" y="2214554"/>
                <a:ext cx="1241295" cy="428628"/>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Priority</a:t>
                </a:r>
                <a:r>
                  <a:rPr kumimoji="1" lang="ja-JP" altLang="en-US" sz="120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dirty="0" smtClean="0">
                    <a:ln>
                      <a:noFill/>
                    </a:ln>
                    <a:solidFill>
                      <a:schemeClr val="tx1"/>
                    </a:solidFill>
                    <a:effectLst/>
                    <a:latin typeface="Century" pitchFamily="18" charset="0"/>
                    <a:ea typeface="ＭＳ 明朝" pitchFamily="17" charset="-128"/>
                  </a:rPr>
                  <a:t>item</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9723" name="Text Box 27"/>
              <p:cNvSpPr txBox="1">
                <a:spLocks noChangeArrowheads="1"/>
              </p:cNvSpPr>
              <p:nvPr/>
            </p:nvSpPr>
            <p:spPr bwMode="auto">
              <a:xfrm>
                <a:off x="3033854" y="2724637"/>
                <a:ext cx="760721" cy="481923"/>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Speed</a:t>
                </a:r>
                <a:endParaRPr kumimoji="1" lang="ja-JP" altLang="ja-JP" sz="105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9724" name="Text Box 28"/>
              <p:cNvSpPr txBox="1">
                <a:spLocks noChangeArrowheads="1"/>
              </p:cNvSpPr>
              <p:nvPr/>
            </p:nvSpPr>
            <p:spPr bwMode="auto">
              <a:xfrm>
                <a:off x="3023720" y="2890979"/>
                <a:ext cx="1193287" cy="252269"/>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normalizeH="0" baseline="0" dirty="0" smtClean="0">
                    <a:ln>
                      <a:noFill/>
                    </a:ln>
                    <a:solidFill>
                      <a:schemeClr val="tx1"/>
                    </a:solidFill>
                    <a:effectLst/>
                    <a:latin typeface="Century" pitchFamily="18" charset="0"/>
                    <a:ea typeface="ＭＳ 明朝" pitchFamily="17" charset="-128"/>
                  </a:rPr>
                  <a:t>Temperature</a:t>
                </a:r>
                <a:endParaRPr kumimoji="1" lang="ja-JP"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9725" name="Text Box 29"/>
              <p:cNvSpPr txBox="1">
                <a:spLocks noChangeArrowheads="1"/>
              </p:cNvSpPr>
              <p:nvPr/>
            </p:nvSpPr>
            <p:spPr bwMode="auto">
              <a:xfrm>
                <a:off x="3044426" y="3734323"/>
                <a:ext cx="943857" cy="451620"/>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Spring back</a:t>
                </a:r>
                <a:endParaRPr kumimoji="1" lang="ja-JP" altLang="ja-JP" sz="105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9727" name="Rectangle 31"/>
              <p:cNvSpPr>
                <a:spLocks noChangeArrowheads="1"/>
              </p:cNvSpPr>
              <p:nvPr/>
            </p:nvSpPr>
            <p:spPr bwMode="auto">
              <a:xfrm>
                <a:off x="3889681" y="3758572"/>
                <a:ext cx="555210" cy="155428"/>
              </a:xfrm>
              <a:prstGeom prst="rect">
                <a:avLst/>
              </a:prstGeom>
              <a:solidFill>
                <a:srgbClr val="00B0F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9728" name="Rectangle 32"/>
              <p:cNvSpPr>
                <a:spLocks noChangeArrowheads="1"/>
              </p:cNvSpPr>
              <p:nvPr/>
            </p:nvSpPr>
            <p:spPr bwMode="auto">
              <a:xfrm>
                <a:off x="4454837" y="4721251"/>
                <a:ext cx="474354" cy="341198"/>
              </a:xfrm>
              <a:prstGeom prst="rect">
                <a:avLst/>
              </a:prstGeom>
              <a:solidFill>
                <a:srgbClr val="00B0F0"/>
              </a:solidFill>
              <a:ln w="9525">
                <a:solidFill>
                  <a:srgbClr val="FFFFFF"/>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9729" name="Rectangle 33"/>
              <p:cNvSpPr>
                <a:spLocks noChangeArrowheads="1"/>
              </p:cNvSpPr>
              <p:nvPr/>
            </p:nvSpPr>
            <p:spPr bwMode="auto">
              <a:xfrm>
                <a:off x="4929190" y="4578120"/>
                <a:ext cx="522063" cy="156405"/>
              </a:xfrm>
              <a:prstGeom prst="rect">
                <a:avLst/>
              </a:prstGeom>
              <a:solidFill>
                <a:srgbClr val="00B0F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9730" name="Rectangle 34"/>
              <p:cNvSpPr>
                <a:spLocks noChangeArrowheads="1"/>
              </p:cNvSpPr>
              <p:nvPr/>
            </p:nvSpPr>
            <p:spPr bwMode="auto">
              <a:xfrm>
                <a:off x="5429256" y="4239630"/>
                <a:ext cx="872689" cy="328059"/>
              </a:xfrm>
              <a:prstGeom prst="rect">
                <a:avLst/>
              </a:prstGeom>
              <a:solidFill>
                <a:srgbClr val="00B0F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9733" name="Rectangle 37"/>
              <p:cNvSpPr>
                <a:spLocks noChangeArrowheads="1"/>
              </p:cNvSpPr>
              <p:nvPr/>
            </p:nvSpPr>
            <p:spPr bwMode="auto">
              <a:xfrm>
                <a:off x="5097885" y="5182261"/>
                <a:ext cx="444997" cy="139787"/>
              </a:xfrm>
              <a:prstGeom prst="rect">
                <a:avLst/>
              </a:prstGeom>
              <a:solidFill>
                <a:srgbClr val="00B0F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9734" name="Text Box 38"/>
              <p:cNvSpPr txBox="1">
                <a:spLocks noChangeArrowheads="1"/>
              </p:cNvSpPr>
              <p:nvPr/>
            </p:nvSpPr>
            <p:spPr bwMode="auto">
              <a:xfrm>
                <a:off x="5479074" y="5145936"/>
                <a:ext cx="1021752" cy="426204"/>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Best result</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cxnSp>
            <p:nvCxnSpPr>
              <p:cNvPr id="29735" name="AutoShape 39"/>
              <p:cNvCxnSpPr>
                <a:cxnSpLocks noChangeShapeType="1"/>
              </p:cNvCxnSpPr>
              <p:nvPr/>
            </p:nvCxnSpPr>
            <p:spPr bwMode="auto">
              <a:xfrm>
                <a:off x="4444892" y="2118521"/>
                <a:ext cx="0" cy="2881763"/>
              </a:xfrm>
              <a:prstGeom prst="straightConnector1">
                <a:avLst/>
              </a:prstGeom>
              <a:noFill/>
              <a:ln w="9525">
                <a:solidFill>
                  <a:srgbClr val="000000"/>
                </a:solidFill>
                <a:round/>
                <a:headEnd/>
                <a:tailEnd/>
              </a:ln>
            </p:spPr>
          </p:cxnSp>
          <p:cxnSp>
            <p:nvCxnSpPr>
              <p:cNvPr id="29736" name="AutoShape 40"/>
              <p:cNvCxnSpPr>
                <a:cxnSpLocks noChangeShapeType="1"/>
              </p:cNvCxnSpPr>
              <p:nvPr/>
            </p:nvCxnSpPr>
            <p:spPr bwMode="auto">
              <a:xfrm>
                <a:off x="3071802" y="4744014"/>
                <a:ext cx="3246736" cy="0"/>
              </a:xfrm>
              <a:prstGeom prst="straightConnector1">
                <a:avLst/>
              </a:prstGeom>
              <a:noFill/>
              <a:ln w="9525">
                <a:solidFill>
                  <a:srgbClr val="000000"/>
                </a:solidFill>
                <a:round/>
                <a:headEnd/>
                <a:tailEnd/>
              </a:ln>
            </p:spPr>
          </p:cxnSp>
          <p:sp>
            <p:nvSpPr>
              <p:cNvPr id="29731" name="Text Box 35"/>
              <p:cNvSpPr txBox="1">
                <a:spLocks noChangeArrowheads="1"/>
              </p:cNvSpPr>
              <p:nvPr/>
            </p:nvSpPr>
            <p:spPr bwMode="auto">
              <a:xfrm>
                <a:off x="2898581" y="2100553"/>
                <a:ext cx="3673683" cy="2909055"/>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a:t>
                </a:r>
                <a:r>
                  <a:rPr lang="en-US" altLang="ja-JP" sz="1050" dirty="0">
                    <a:latin typeface="Century" pitchFamily="18" charset="0"/>
                    <a:ea typeface="ＭＳ 明朝" pitchFamily="17" charset="-128"/>
                  </a:rPr>
                  <a:t> </a:t>
                </a:r>
                <a:r>
                  <a:rPr lang="en-US" altLang="ja-JP" sz="1050" dirty="0" smtClean="0">
                    <a:latin typeface="Century" pitchFamily="18" charset="0"/>
                    <a:ea typeface="ＭＳ 明朝" pitchFamily="17" charset="-128"/>
                  </a:rPr>
                  <a:t>   </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Total</a:t>
                </a:r>
                <a:r>
                  <a:rPr kumimoji="1" lang="en-US" altLang="ja-JP" sz="105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050" b="0" i="0" u="none" strike="noStrike" cap="none" normalizeH="0" baseline="0" dirty="0" err="1" smtClean="0">
                    <a:ln>
                      <a:noFill/>
                    </a:ln>
                    <a:solidFill>
                      <a:schemeClr val="tx1"/>
                    </a:solidFill>
                    <a:effectLst/>
                    <a:latin typeface="Century" pitchFamily="18" charset="0"/>
                    <a:ea typeface="ＭＳ 明朝" pitchFamily="17" charset="-128"/>
                  </a:rPr>
                  <a:t>Total</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Non-defective</a:t>
                </a: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cost       time   </a:t>
                </a:r>
                <a:r>
                  <a:rPr kumimoji="1" lang="en-US" altLang="ja-JP" sz="1050" b="0" i="0" u="none" strike="noStrike" cap="none" normalizeH="0" baseline="0" dirty="0" err="1" smtClean="0">
                    <a:ln>
                      <a:noFill/>
                    </a:ln>
                    <a:solidFill>
                      <a:schemeClr val="tx1"/>
                    </a:solidFill>
                    <a:effectLst/>
                    <a:latin typeface="Century" pitchFamily="18" charset="0"/>
                    <a:ea typeface="ＭＳ 明朝" pitchFamily="17" charset="-128"/>
                  </a:rPr>
                  <a:t>uinte</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rate</a:t>
                </a: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a:t>
                </a:r>
                <a:r>
                  <a:rPr kumimoji="1" lang="ja-JP" altLang="en-US" sz="1050" b="0" i="0" u="none" strike="noStrike" cap="none" normalizeH="0" baseline="0" dirty="0" smtClean="0">
                    <a:ln>
                      <a:noFill/>
                    </a:ln>
                    <a:solidFill>
                      <a:schemeClr val="tx1"/>
                    </a:solidFill>
                    <a:effectLst/>
                    <a:latin typeface="Century" pitchFamily="18" charset="0"/>
                    <a:ea typeface="ＭＳ 明朝" pitchFamily="17" charset="-128"/>
                  </a:rPr>
                  <a:t>　</a:t>
                </a:r>
                <a:r>
                  <a:rPr lang="ja-JP" altLang="en-US" sz="1050" dirty="0">
                    <a:latin typeface="Century" pitchFamily="18" charset="0"/>
                    <a:ea typeface="ＭＳ 明朝" pitchFamily="17" charset="-128"/>
                  </a:rPr>
                  <a:t> </a:t>
                </a:r>
                <a:r>
                  <a:rPr lang="ja-JP" altLang="en-US" sz="1050" dirty="0" smtClean="0">
                    <a:latin typeface="Century" pitchFamily="18" charset="0"/>
                    <a:ea typeface="ＭＳ 明朝" pitchFamily="17" charset="-128"/>
                  </a:rPr>
                  <a:t>       </a:t>
                </a:r>
                <a:r>
                  <a:rPr kumimoji="1" lang="ja-JP" altLang="en-US" sz="1050" b="0" i="0" u="none" strike="noStrike" cap="none" normalizeH="0" baseline="0" dirty="0" smtClean="0">
                    <a:ln>
                      <a:noFill/>
                    </a:ln>
                    <a:solidFill>
                      <a:schemeClr val="tx1"/>
                    </a:solidFill>
                    <a:effectLst/>
                    <a:latin typeface="Century" pitchFamily="18" charset="0"/>
                    <a:ea typeface="ＭＳ 明朝" pitchFamily="17" charset="-128"/>
                  </a:rPr>
                  <a:t>　</a:t>
                </a:r>
                <a:r>
                  <a:rPr kumimoji="1" lang="ja-JP" altLang="en-US" sz="1050" b="0" i="0" u="none" strike="noStrike" cap="none" normalizeH="0" dirty="0" smtClean="0">
                    <a:ln>
                      <a:noFill/>
                    </a:ln>
                    <a:solidFill>
                      <a:schemeClr val="tx1"/>
                    </a:solidFill>
                    <a:effectLst/>
                    <a:latin typeface="Century" pitchFamily="18" charset="0"/>
                    <a:ea typeface="ＭＳ 明朝" pitchFamily="17" charset="-128"/>
                  </a:rPr>
                  <a:t>  </a:t>
                </a:r>
                <a:r>
                  <a:rPr lang="en-US" altLang="ja-JP" sz="1050" i="1" dirty="0" smtClean="0">
                    <a:latin typeface="Century" pitchFamily="18" charset="0"/>
                    <a:ea typeface="ＭＳ 明朝" pitchFamily="17" charset="-128"/>
                  </a:rPr>
                  <a:t>C</a:t>
                </a:r>
                <a:r>
                  <a:rPr kumimoji="1" lang="en-US" altLang="ja-JP" sz="800" b="0" i="0" u="none" strike="noStrike" cap="none" normalizeH="0" baseline="0" dirty="0" smtClean="0">
                    <a:ln>
                      <a:noFill/>
                    </a:ln>
                    <a:solidFill>
                      <a:schemeClr val="tx1"/>
                    </a:solidFill>
                    <a:effectLst/>
                    <a:latin typeface="Century" pitchFamily="18" charset="0"/>
                    <a:ea typeface="ＭＳ 明朝" pitchFamily="17" charset="-128"/>
                  </a:rPr>
                  <a:t>all</a:t>
                </a:r>
                <a:r>
                  <a:rPr kumimoji="1" lang="ja-JP" altLang="en-US" sz="105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050" b="0" i="1" u="none" strike="noStrike" cap="none" normalizeH="0" baseline="0" dirty="0" smtClean="0">
                    <a:ln>
                      <a:noFill/>
                    </a:ln>
                    <a:solidFill>
                      <a:schemeClr val="tx1"/>
                    </a:solidFill>
                    <a:effectLst/>
                    <a:latin typeface="Century" pitchFamily="18" charset="0"/>
                    <a:ea typeface="ＭＳ 明朝" pitchFamily="17" charset="-128"/>
                  </a:rPr>
                  <a:t>T</a:t>
                </a:r>
                <a:r>
                  <a:rPr kumimoji="1" lang="en-US" altLang="ja-JP" sz="800" b="0" i="0" u="none" strike="noStrike" cap="none" normalizeH="0" baseline="0" dirty="0" smtClean="0">
                    <a:ln>
                      <a:noFill/>
                    </a:ln>
                    <a:solidFill>
                      <a:schemeClr val="tx1"/>
                    </a:solidFill>
                    <a:effectLst/>
                    <a:latin typeface="Century" pitchFamily="18" charset="0"/>
                    <a:ea typeface="ＭＳ 明朝" pitchFamily="17" charset="-128"/>
                  </a:rPr>
                  <a:t>all</a:t>
                </a:r>
                <a:r>
                  <a:rPr kumimoji="1" lang="ja-JP" altLang="en-US" sz="1050" b="0" i="0" u="none" strike="noStrike" cap="none" normalizeH="0" baseline="0" dirty="0" smtClean="0">
                    <a:ln>
                      <a:noFill/>
                    </a:ln>
                    <a:solidFill>
                      <a:schemeClr val="tx1"/>
                    </a:solidFill>
                    <a:effectLst/>
                    <a:latin typeface="Century" pitchFamily="18" charset="0"/>
                    <a:ea typeface="ＭＳ 明朝" pitchFamily="17" charset="-128"/>
                  </a:rPr>
                  <a:t>　　      </a:t>
                </a:r>
                <a:r>
                  <a:rPr kumimoji="1" lang="ja-JP" altLang="en-US" sz="1050" b="0" i="1"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050" b="0" i="1" u="none" strike="noStrike" cap="none" normalizeH="0" baseline="0" dirty="0" smtClean="0">
                    <a:ln>
                      <a:noFill/>
                    </a:ln>
                    <a:solidFill>
                      <a:schemeClr val="tx1"/>
                    </a:solidFill>
                    <a:effectLst/>
                    <a:latin typeface="Century" pitchFamily="18" charset="0"/>
                    <a:ea typeface="ＭＳ 明朝" pitchFamily="17" charset="-128"/>
                  </a:rPr>
                  <a:t>G</a:t>
                </a:r>
              </a:p>
              <a:p>
                <a:pPr marL="0" marR="0" lvl="0" indent="0" algn="just" defTabSz="914400" rtl="0" eaLnBrk="1" fontAlgn="base" latinLnBrk="0" hangingPunct="1">
                  <a:lnSpc>
                    <a:spcPts val="1300"/>
                  </a:lnSpc>
                  <a:spcBef>
                    <a:spcPct val="0"/>
                  </a:spcBef>
                  <a:spcAft>
                    <a:spcPct val="0"/>
                  </a:spcAft>
                  <a:buClrTx/>
                  <a:buSzTx/>
                  <a:buFontTx/>
                  <a:buNone/>
                  <a:tabLst/>
                </a:pPr>
                <a:r>
                  <a:rPr kumimoji="1" lang="ja-JP" altLang="en-US" sz="105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Tension               5             5          5                 5</a:t>
                </a: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2             2          3                 2</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2             2          2                 2</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Lubricant           1             3          1                 1</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Material             2             2          2                 2</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Die radius      </a:t>
                </a:r>
                <a:r>
                  <a:rPr kumimoji="1" lang="en-US" altLang="ja-JP" sz="105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3             3          3                 3</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Clearance       </a:t>
                </a:r>
                <a:r>
                  <a:rPr kumimoji="1" lang="en-US" altLang="ja-JP" sz="105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1           </a:t>
                </a:r>
                <a:r>
                  <a:rPr kumimoji="1" lang="en-US" altLang="ja-JP" sz="105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1          3               </a:t>
                </a:r>
                <a:r>
                  <a:rPr kumimoji="1" lang="en-US" altLang="ja-JP" sz="105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3</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0.0039  0.0091  0.0071       0.0042</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No-defective      100          87        93             100</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unit rate  %</a:t>
                </a: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Number of       1000      1152     1073          1000</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forming unit</a:t>
                </a: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Total time h      7.8         9.0         5.0             7.8</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50" b="0" i="0" u="none" strike="noStrike" cap="none" normalizeH="0" baseline="0" dirty="0" smtClean="0">
                    <a:ln>
                      <a:noFill/>
                    </a:ln>
                    <a:solidFill>
                      <a:schemeClr val="tx1"/>
                    </a:solidFill>
                    <a:effectLst/>
                    <a:latin typeface="Century" pitchFamily="18" charset="0"/>
                    <a:ea typeface="ＭＳ 明朝" pitchFamily="17" charset="-128"/>
                  </a:rPr>
                  <a:t>     Total cost       24.6       22.6       25.7           24.6</a:t>
                </a:r>
                <a:endParaRPr kumimoji="1" lang="en-US" altLang="ja-JP" sz="105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300"/>
                  </a:lnSpc>
                  <a:spcBef>
                    <a:spcPct val="0"/>
                  </a:spcBef>
                  <a:spcAft>
                    <a:spcPct val="0"/>
                  </a:spcAft>
                  <a:buClrTx/>
                  <a:buSzTx/>
                  <a:buFontTx/>
                  <a:buNone/>
                  <a:tabLst/>
                </a:pPr>
                <a:r>
                  <a:rPr kumimoji="1" lang="en-US" altLang="ja-JP" sz="1000" b="0" i="0" u="none" strike="noStrike" cap="none" normalizeH="0" baseline="0" dirty="0" smtClean="0">
                    <a:ln>
                      <a:noFill/>
                    </a:ln>
                    <a:solidFill>
                      <a:schemeClr val="tx1"/>
                    </a:solidFill>
                    <a:effectLst/>
                    <a:latin typeface="Century" pitchFamily="18" charset="0"/>
                    <a:ea typeface="ＭＳ 明朝" pitchFamily="17" charset="-128"/>
                  </a:rPr>
                  <a:t>    ×1000 yen</a:t>
                </a:r>
                <a:endParaRPr kumimoji="1" lang="ja-JP"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p:txBody>
          </p:sp>
          <p:cxnSp>
            <p:nvCxnSpPr>
              <p:cNvPr id="52" name="AutoShape 8"/>
              <p:cNvCxnSpPr>
                <a:cxnSpLocks noChangeShapeType="1"/>
              </p:cNvCxnSpPr>
              <p:nvPr/>
            </p:nvCxnSpPr>
            <p:spPr bwMode="auto">
              <a:xfrm flipH="1">
                <a:off x="3058114" y="2665091"/>
                <a:ext cx="15745" cy="2410593"/>
              </a:xfrm>
              <a:prstGeom prst="straightConnector1">
                <a:avLst/>
              </a:prstGeom>
              <a:noFill/>
              <a:ln w="9525">
                <a:solidFill>
                  <a:srgbClr val="000000"/>
                </a:solidFill>
                <a:round/>
                <a:headEnd/>
                <a:tailEnd/>
              </a:ln>
            </p:spPr>
          </p:cxnSp>
          <p:cxnSp>
            <p:nvCxnSpPr>
              <p:cNvPr id="53" name="AutoShape 9"/>
              <p:cNvCxnSpPr>
                <a:cxnSpLocks noChangeShapeType="1"/>
              </p:cNvCxnSpPr>
              <p:nvPr/>
            </p:nvCxnSpPr>
            <p:spPr bwMode="auto">
              <a:xfrm>
                <a:off x="3890558" y="2193921"/>
                <a:ext cx="0" cy="2881763"/>
              </a:xfrm>
              <a:prstGeom prst="straightConnector1">
                <a:avLst/>
              </a:prstGeom>
              <a:noFill/>
              <a:ln w="9525">
                <a:solidFill>
                  <a:srgbClr val="000000"/>
                </a:solidFill>
                <a:round/>
                <a:headEnd/>
                <a:tailEnd/>
              </a:ln>
            </p:spPr>
          </p:cxnSp>
          <p:cxnSp>
            <p:nvCxnSpPr>
              <p:cNvPr id="54" name="AutoShape 39"/>
              <p:cNvCxnSpPr>
                <a:cxnSpLocks noChangeShapeType="1"/>
              </p:cNvCxnSpPr>
              <p:nvPr/>
            </p:nvCxnSpPr>
            <p:spPr bwMode="auto">
              <a:xfrm>
                <a:off x="4442812" y="2193921"/>
                <a:ext cx="0" cy="2881763"/>
              </a:xfrm>
              <a:prstGeom prst="straightConnector1">
                <a:avLst/>
              </a:prstGeom>
              <a:noFill/>
              <a:ln w="9525">
                <a:solidFill>
                  <a:srgbClr val="000000"/>
                </a:solidFill>
                <a:round/>
                <a:headEnd/>
                <a:tailEnd/>
              </a:ln>
            </p:spPr>
          </p:cxnSp>
          <p:cxnSp>
            <p:nvCxnSpPr>
              <p:cNvPr id="55" name="AutoShape 10"/>
              <p:cNvCxnSpPr>
                <a:cxnSpLocks noChangeShapeType="1"/>
              </p:cNvCxnSpPr>
              <p:nvPr/>
            </p:nvCxnSpPr>
            <p:spPr bwMode="auto">
              <a:xfrm>
                <a:off x="4927590" y="2185679"/>
                <a:ext cx="0" cy="2881763"/>
              </a:xfrm>
              <a:prstGeom prst="straightConnector1">
                <a:avLst/>
              </a:prstGeom>
              <a:noFill/>
              <a:ln w="9525">
                <a:solidFill>
                  <a:srgbClr val="000000"/>
                </a:solidFill>
                <a:round/>
                <a:headEnd/>
                <a:tailEnd/>
              </a:ln>
            </p:spPr>
          </p:cxnSp>
          <p:cxnSp>
            <p:nvCxnSpPr>
              <p:cNvPr id="56" name="AutoShape 11"/>
              <p:cNvCxnSpPr>
                <a:cxnSpLocks noChangeShapeType="1"/>
              </p:cNvCxnSpPr>
              <p:nvPr/>
            </p:nvCxnSpPr>
            <p:spPr bwMode="auto">
              <a:xfrm>
                <a:off x="5429256" y="2184146"/>
                <a:ext cx="0" cy="2881763"/>
              </a:xfrm>
              <a:prstGeom prst="straightConnector1">
                <a:avLst/>
              </a:prstGeom>
              <a:noFill/>
              <a:ln w="9525">
                <a:solidFill>
                  <a:srgbClr val="000000"/>
                </a:solidFill>
                <a:round/>
                <a:headEnd/>
                <a:tailEnd/>
              </a:ln>
            </p:spPr>
          </p:cxnSp>
        </p:grpSp>
      </p:grpSp>
      <p:grpSp>
        <p:nvGrpSpPr>
          <p:cNvPr id="76" name="グループ化 75"/>
          <p:cNvGrpSpPr/>
          <p:nvPr/>
        </p:nvGrpSpPr>
        <p:grpSpPr>
          <a:xfrm>
            <a:off x="5181901" y="571480"/>
            <a:ext cx="3533503" cy="3040260"/>
            <a:chOff x="5181901" y="571480"/>
            <a:chExt cx="3533503" cy="3040260"/>
          </a:xfrm>
        </p:grpSpPr>
        <p:sp>
          <p:nvSpPr>
            <p:cNvPr id="29738" name="Rectangle 42"/>
            <p:cNvSpPr>
              <a:spLocks noChangeArrowheads="1"/>
            </p:cNvSpPr>
            <p:nvPr/>
          </p:nvSpPr>
          <p:spPr bwMode="auto">
            <a:xfrm>
              <a:off x="5260615" y="1134785"/>
              <a:ext cx="3157210" cy="2424194"/>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9739" name="Text Box 43"/>
            <p:cNvSpPr txBox="1">
              <a:spLocks noChangeArrowheads="1"/>
            </p:cNvSpPr>
            <p:nvPr/>
          </p:nvSpPr>
          <p:spPr bwMode="auto">
            <a:xfrm>
              <a:off x="5181901" y="1142984"/>
              <a:ext cx="3533503" cy="2468756"/>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Best             Worst</a:t>
              </a: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Spring back        0.09                   0.45</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Std. deviation     0.007                0.100</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SN ratio db         22.18                13.03</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Sensitivity  db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20.92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6.94</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a: Tension               6                     2</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b: Punch speed        1                     2</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c: Temp. of die          3                    3</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d: Lubricant             2                    1</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e: Test piece             1                    1</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f: Die radius             2                    2</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g: Clearance             2                    2</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l" defTabSz="914400" rtl="0" eaLnBrk="1" fontAlgn="base" latinLnBrk="0" hangingPunct="1">
                <a:lnSpc>
                  <a:spcPts val="1600"/>
                </a:lnSpc>
                <a:spcBef>
                  <a:spcPct val="0"/>
                </a:spcBef>
                <a:spcAft>
                  <a:spcPct val="0"/>
                </a:spcAft>
                <a:buClrTx/>
                <a:buSzTx/>
                <a:buFontTx/>
                <a:buNone/>
                <a:tabLst/>
              </a:pP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cxnSp>
          <p:nvCxnSpPr>
            <p:cNvPr id="29740" name="AutoShape 44"/>
            <p:cNvCxnSpPr>
              <a:cxnSpLocks noChangeShapeType="1"/>
            </p:cNvCxnSpPr>
            <p:nvPr/>
          </p:nvCxnSpPr>
          <p:spPr bwMode="auto">
            <a:xfrm>
              <a:off x="5260615" y="1317986"/>
              <a:ext cx="3157210" cy="0"/>
            </a:xfrm>
            <a:prstGeom prst="straightConnector1">
              <a:avLst/>
            </a:prstGeom>
            <a:noFill/>
            <a:ln w="9525">
              <a:solidFill>
                <a:srgbClr val="000000"/>
              </a:solidFill>
              <a:round/>
              <a:headEnd/>
              <a:tailEnd/>
            </a:ln>
          </p:spPr>
        </p:cxnSp>
        <p:cxnSp>
          <p:nvCxnSpPr>
            <p:cNvPr id="29741" name="AutoShape 45"/>
            <p:cNvCxnSpPr>
              <a:cxnSpLocks noChangeShapeType="1"/>
            </p:cNvCxnSpPr>
            <p:nvPr/>
          </p:nvCxnSpPr>
          <p:spPr bwMode="auto">
            <a:xfrm>
              <a:off x="6759066" y="1134785"/>
              <a:ext cx="0" cy="2424194"/>
            </a:xfrm>
            <a:prstGeom prst="straightConnector1">
              <a:avLst/>
            </a:prstGeom>
            <a:noFill/>
            <a:ln w="9525">
              <a:solidFill>
                <a:srgbClr val="000000"/>
              </a:solidFill>
              <a:round/>
              <a:headEnd/>
              <a:tailEnd/>
            </a:ln>
          </p:spPr>
        </p:cxnSp>
        <p:cxnSp>
          <p:nvCxnSpPr>
            <p:cNvPr id="29742" name="AutoShape 46"/>
            <p:cNvCxnSpPr>
              <a:cxnSpLocks noChangeShapeType="1"/>
            </p:cNvCxnSpPr>
            <p:nvPr/>
          </p:nvCxnSpPr>
          <p:spPr bwMode="auto">
            <a:xfrm>
              <a:off x="7596125" y="1134785"/>
              <a:ext cx="0" cy="2424194"/>
            </a:xfrm>
            <a:prstGeom prst="straightConnector1">
              <a:avLst/>
            </a:prstGeom>
            <a:noFill/>
            <a:ln w="9525">
              <a:solidFill>
                <a:srgbClr val="000000"/>
              </a:solidFill>
              <a:round/>
              <a:headEnd/>
              <a:tailEnd/>
            </a:ln>
          </p:spPr>
        </p:cxnSp>
        <p:cxnSp>
          <p:nvCxnSpPr>
            <p:cNvPr id="29743" name="AutoShape 47"/>
            <p:cNvCxnSpPr>
              <a:cxnSpLocks noChangeShapeType="1"/>
            </p:cNvCxnSpPr>
            <p:nvPr/>
          </p:nvCxnSpPr>
          <p:spPr bwMode="auto">
            <a:xfrm>
              <a:off x="5658986" y="1317986"/>
              <a:ext cx="0" cy="2240993"/>
            </a:xfrm>
            <a:prstGeom prst="straightConnector1">
              <a:avLst/>
            </a:prstGeom>
            <a:noFill/>
            <a:ln w="9525">
              <a:solidFill>
                <a:srgbClr val="000000"/>
              </a:solidFill>
              <a:round/>
              <a:headEnd/>
              <a:tailEnd/>
            </a:ln>
          </p:spPr>
        </p:cxnSp>
        <p:cxnSp>
          <p:nvCxnSpPr>
            <p:cNvPr id="29744" name="AutoShape 48"/>
            <p:cNvCxnSpPr>
              <a:cxnSpLocks noChangeShapeType="1"/>
            </p:cNvCxnSpPr>
            <p:nvPr/>
          </p:nvCxnSpPr>
          <p:spPr bwMode="auto">
            <a:xfrm>
              <a:off x="5658986" y="1561316"/>
              <a:ext cx="2758839" cy="0"/>
            </a:xfrm>
            <a:prstGeom prst="straightConnector1">
              <a:avLst/>
            </a:prstGeom>
            <a:noFill/>
            <a:ln w="9525">
              <a:solidFill>
                <a:srgbClr val="000000"/>
              </a:solidFill>
              <a:round/>
              <a:headEnd/>
              <a:tailEnd/>
            </a:ln>
          </p:spPr>
        </p:cxnSp>
        <p:cxnSp>
          <p:nvCxnSpPr>
            <p:cNvPr id="29745" name="AutoShape 49"/>
            <p:cNvCxnSpPr>
              <a:cxnSpLocks noChangeShapeType="1"/>
            </p:cNvCxnSpPr>
            <p:nvPr/>
          </p:nvCxnSpPr>
          <p:spPr bwMode="auto">
            <a:xfrm>
              <a:off x="5658986" y="1749746"/>
              <a:ext cx="2758839" cy="0"/>
            </a:xfrm>
            <a:prstGeom prst="straightConnector1">
              <a:avLst/>
            </a:prstGeom>
            <a:noFill/>
            <a:ln w="9525">
              <a:solidFill>
                <a:srgbClr val="000000"/>
              </a:solidFill>
              <a:round/>
              <a:headEnd/>
              <a:tailEnd/>
            </a:ln>
          </p:spPr>
        </p:cxnSp>
        <p:cxnSp>
          <p:nvCxnSpPr>
            <p:cNvPr id="29746" name="AutoShape 50"/>
            <p:cNvCxnSpPr>
              <a:cxnSpLocks noChangeShapeType="1"/>
            </p:cNvCxnSpPr>
            <p:nvPr/>
          </p:nvCxnSpPr>
          <p:spPr bwMode="auto">
            <a:xfrm>
              <a:off x="5658986" y="1947524"/>
              <a:ext cx="2758839" cy="0"/>
            </a:xfrm>
            <a:prstGeom prst="straightConnector1">
              <a:avLst/>
            </a:prstGeom>
            <a:noFill/>
            <a:ln w="9525">
              <a:solidFill>
                <a:srgbClr val="000000"/>
              </a:solidFill>
              <a:round/>
              <a:headEnd/>
              <a:tailEnd/>
            </a:ln>
          </p:spPr>
        </p:cxnSp>
        <p:cxnSp>
          <p:nvCxnSpPr>
            <p:cNvPr id="29747" name="AutoShape 51"/>
            <p:cNvCxnSpPr>
              <a:cxnSpLocks noChangeShapeType="1"/>
            </p:cNvCxnSpPr>
            <p:nvPr/>
          </p:nvCxnSpPr>
          <p:spPr bwMode="auto">
            <a:xfrm>
              <a:off x="5260615" y="2165819"/>
              <a:ext cx="3157210" cy="0"/>
            </a:xfrm>
            <a:prstGeom prst="straightConnector1">
              <a:avLst/>
            </a:prstGeom>
            <a:noFill/>
            <a:ln w="9525">
              <a:solidFill>
                <a:srgbClr val="000000"/>
              </a:solidFill>
              <a:round/>
              <a:headEnd/>
              <a:tailEnd/>
            </a:ln>
          </p:spPr>
        </p:cxnSp>
        <p:cxnSp>
          <p:nvCxnSpPr>
            <p:cNvPr id="29748" name="AutoShape 52"/>
            <p:cNvCxnSpPr>
              <a:cxnSpLocks noChangeShapeType="1"/>
            </p:cNvCxnSpPr>
            <p:nvPr/>
          </p:nvCxnSpPr>
          <p:spPr bwMode="auto">
            <a:xfrm>
              <a:off x="5658986" y="2367009"/>
              <a:ext cx="2758839" cy="0"/>
            </a:xfrm>
            <a:prstGeom prst="straightConnector1">
              <a:avLst/>
            </a:prstGeom>
            <a:noFill/>
            <a:ln w="9525">
              <a:solidFill>
                <a:srgbClr val="000000"/>
              </a:solidFill>
              <a:round/>
              <a:headEnd/>
              <a:tailEnd/>
            </a:ln>
          </p:spPr>
        </p:cxnSp>
        <p:cxnSp>
          <p:nvCxnSpPr>
            <p:cNvPr id="29749" name="AutoShape 53"/>
            <p:cNvCxnSpPr>
              <a:cxnSpLocks noChangeShapeType="1"/>
            </p:cNvCxnSpPr>
            <p:nvPr/>
          </p:nvCxnSpPr>
          <p:spPr bwMode="auto">
            <a:xfrm>
              <a:off x="5658986" y="2565064"/>
              <a:ext cx="2758839" cy="0"/>
            </a:xfrm>
            <a:prstGeom prst="straightConnector1">
              <a:avLst/>
            </a:prstGeom>
            <a:noFill/>
            <a:ln w="9525">
              <a:solidFill>
                <a:srgbClr val="000000"/>
              </a:solidFill>
              <a:round/>
              <a:headEnd/>
              <a:tailEnd/>
            </a:ln>
          </p:spPr>
        </p:cxnSp>
        <p:cxnSp>
          <p:nvCxnSpPr>
            <p:cNvPr id="29750" name="AutoShape 54"/>
            <p:cNvCxnSpPr>
              <a:cxnSpLocks noChangeShapeType="1"/>
            </p:cNvCxnSpPr>
            <p:nvPr/>
          </p:nvCxnSpPr>
          <p:spPr bwMode="auto">
            <a:xfrm>
              <a:off x="5658986" y="2753216"/>
              <a:ext cx="2758839" cy="0"/>
            </a:xfrm>
            <a:prstGeom prst="straightConnector1">
              <a:avLst/>
            </a:prstGeom>
            <a:noFill/>
            <a:ln w="9525">
              <a:solidFill>
                <a:srgbClr val="000000"/>
              </a:solidFill>
              <a:round/>
              <a:headEnd/>
              <a:tailEnd/>
            </a:ln>
          </p:spPr>
        </p:cxnSp>
        <p:cxnSp>
          <p:nvCxnSpPr>
            <p:cNvPr id="29751" name="AutoShape 55"/>
            <p:cNvCxnSpPr>
              <a:cxnSpLocks noChangeShapeType="1"/>
            </p:cNvCxnSpPr>
            <p:nvPr/>
          </p:nvCxnSpPr>
          <p:spPr bwMode="auto">
            <a:xfrm>
              <a:off x="5658986" y="2951272"/>
              <a:ext cx="2758839" cy="0"/>
            </a:xfrm>
            <a:prstGeom prst="straightConnector1">
              <a:avLst/>
            </a:prstGeom>
            <a:noFill/>
            <a:ln w="9525">
              <a:solidFill>
                <a:srgbClr val="000000"/>
              </a:solidFill>
              <a:round/>
              <a:headEnd/>
              <a:tailEnd/>
            </a:ln>
          </p:spPr>
        </p:cxnSp>
        <p:cxnSp>
          <p:nvCxnSpPr>
            <p:cNvPr id="29752" name="AutoShape 56"/>
            <p:cNvCxnSpPr>
              <a:cxnSpLocks noChangeShapeType="1"/>
            </p:cNvCxnSpPr>
            <p:nvPr/>
          </p:nvCxnSpPr>
          <p:spPr bwMode="auto">
            <a:xfrm>
              <a:off x="5668586" y="3159229"/>
              <a:ext cx="2758839" cy="0"/>
            </a:xfrm>
            <a:prstGeom prst="straightConnector1">
              <a:avLst/>
            </a:prstGeom>
            <a:noFill/>
            <a:ln w="9525">
              <a:solidFill>
                <a:srgbClr val="000000"/>
              </a:solidFill>
              <a:round/>
              <a:headEnd/>
              <a:tailEnd/>
            </a:ln>
          </p:spPr>
        </p:cxnSp>
        <p:cxnSp>
          <p:nvCxnSpPr>
            <p:cNvPr id="29753" name="AutoShape 57"/>
            <p:cNvCxnSpPr>
              <a:cxnSpLocks noChangeShapeType="1"/>
            </p:cNvCxnSpPr>
            <p:nvPr/>
          </p:nvCxnSpPr>
          <p:spPr bwMode="auto">
            <a:xfrm>
              <a:off x="5668586" y="3367187"/>
              <a:ext cx="2758839" cy="0"/>
            </a:xfrm>
            <a:prstGeom prst="straightConnector1">
              <a:avLst/>
            </a:prstGeom>
            <a:noFill/>
            <a:ln w="9525">
              <a:solidFill>
                <a:srgbClr val="000000"/>
              </a:solidFill>
              <a:round/>
              <a:headEnd/>
              <a:tailEnd/>
            </a:ln>
          </p:spPr>
        </p:cxnSp>
        <p:sp>
          <p:nvSpPr>
            <p:cNvPr id="29754" name="Text Box 58"/>
            <p:cNvSpPr txBox="1">
              <a:spLocks noChangeArrowheads="1"/>
            </p:cNvSpPr>
            <p:nvPr/>
          </p:nvSpPr>
          <p:spPr bwMode="auto">
            <a:xfrm>
              <a:off x="5357818" y="571480"/>
              <a:ext cx="2874991" cy="500066"/>
            </a:xfrm>
            <a:prstGeom prst="rect">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ts val="1920"/>
                </a:lnSpc>
                <a:spcBef>
                  <a:spcPct val="0"/>
                </a:spcBef>
                <a:spcAft>
                  <a:spcPct val="0"/>
                </a:spcAft>
                <a:buClrTx/>
                <a:buSzTx/>
                <a:buFontTx/>
                <a:buNone/>
                <a:tabLst/>
              </a:pPr>
              <a:r>
                <a:rPr kumimoji="1" lang="en-US" altLang="ja-JP" sz="1600" b="0" i="1" u="none" strike="noStrike" cap="none" normalizeH="0" baseline="0" dirty="0" smtClean="0">
                  <a:ln>
                    <a:noFill/>
                  </a:ln>
                  <a:solidFill>
                    <a:srgbClr val="FFFF00"/>
                  </a:solidFill>
                  <a:effectLst/>
                  <a:latin typeface="Arial" pitchFamily="34" charset="0"/>
                  <a:ea typeface="ＭＳ 明朝" pitchFamily="17" charset="-128"/>
                  <a:cs typeface="Arial" pitchFamily="34" charset="0"/>
                </a:rPr>
                <a:t>Machining conditions for </a:t>
              </a:r>
            </a:p>
            <a:p>
              <a:pPr marL="0" marR="0" lvl="0" indent="0" algn="just" defTabSz="914400" rtl="0" eaLnBrk="1" fontAlgn="base" latinLnBrk="0" hangingPunct="1">
                <a:lnSpc>
                  <a:spcPts val="1920"/>
                </a:lnSpc>
                <a:spcBef>
                  <a:spcPct val="0"/>
                </a:spcBef>
                <a:spcAft>
                  <a:spcPct val="0"/>
                </a:spcAft>
                <a:buClrTx/>
                <a:buSzTx/>
                <a:buFontTx/>
                <a:buNone/>
                <a:tabLst/>
              </a:pPr>
              <a:r>
                <a:rPr kumimoji="1" lang="en-US" altLang="ja-JP" sz="1600" b="0" i="1" u="none" strike="noStrike" cap="none" normalizeH="0" baseline="0" dirty="0" smtClean="0">
                  <a:ln>
                    <a:noFill/>
                  </a:ln>
                  <a:solidFill>
                    <a:srgbClr val="FFFF00"/>
                  </a:solidFill>
                  <a:effectLst/>
                  <a:latin typeface="Arial" pitchFamily="34" charset="0"/>
                  <a:ea typeface="ＭＳ 明朝" pitchFamily="17" charset="-128"/>
                  <a:cs typeface="Arial" pitchFamily="34" charset="0"/>
                </a:rPr>
                <a:t>confirmation experiment</a:t>
              </a:r>
              <a:endParaRPr kumimoji="1" lang="ja-JP" altLang="ja-JP" sz="1600" b="0" i="0" u="none" strike="noStrike" cap="none" normalizeH="0" baseline="0" dirty="0" smtClean="0">
                <a:ln>
                  <a:noFill/>
                </a:ln>
                <a:solidFill>
                  <a:srgbClr val="FFFF00"/>
                </a:solidFill>
                <a:effectLst/>
                <a:latin typeface="Arial" pitchFamily="34" charset="0"/>
                <a:ea typeface="ＭＳ Ｐゴシック" pitchFamily="50" charset="-128"/>
                <a:cs typeface="Arial" pitchFamily="34" charset="0"/>
              </a:endParaRPr>
            </a:p>
          </p:txBody>
        </p:sp>
        <p:sp>
          <p:nvSpPr>
            <p:cNvPr id="29755" name="Text Box 59"/>
            <p:cNvSpPr txBox="1">
              <a:spLocks noChangeArrowheads="1"/>
            </p:cNvSpPr>
            <p:nvPr/>
          </p:nvSpPr>
          <p:spPr bwMode="auto">
            <a:xfrm>
              <a:off x="5286380" y="2217318"/>
              <a:ext cx="357190" cy="1211682"/>
            </a:xfrm>
            <a:prstGeom prst="rect">
              <a:avLst/>
            </a:prstGeom>
            <a:noFill/>
            <a:ln w="9525">
              <a:noFill/>
              <a:miter lim="800000"/>
              <a:headEnd/>
              <a:tailEnd/>
            </a:ln>
          </p:spPr>
          <p:txBody>
            <a:bodyPr vert="vert270"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Conditions</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29756" name="Text Box 60"/>
            <p:cNvSpPr txBox="1">
              <a:spLocks noChangeArrowheads="1"/>
            </p:cNvSpPr>
            <p:nvPr/>
          </p:nvSpPr>
          <p:spPr bwMode="auto">
            <a:xfrm>
              <a:off x="5214942" y="1142984"/>
              <a:ext cx="525082" cy="928694"/>
            </a:xfrm>
            <a:prstGeom prst="rect">
              <a:avLst/>
            </a:prstGeom>
            <a:noFill/>
            <a:ln w="9525">
              <a:noFill/>
              <a:miter lim="800000"/>
              <a:headEnd/>
              <a:tailEnd/>
            </a:ln>
          </p:spPr>
          <p:txBody>
            <a:bodyPr vert="vert270"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44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Predicted</a:t>
              </a:r>
            </a:p>
            <a:p>
              <a:pPr marL="0" marR="0" lvl="0" indent="0" algn="just" defTabSz="914400" rtl="0" eaLnBrk="1" fontAlgn="base" latinLnBrk="0" hangingPunct="1">
                <a:lnSpc>
                  <a:spcPts val="144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results</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grpSp>
        <p:nvGrpSpPr>
          <p:cNvPr id="77" name="グループ化 76"/>
          <p:cNvGrpSpPr/>
          <p:nvPr/>
        </p:nvGrpSpPr>
        <p:grpSpPr>
          <a:xfrm>
            <a:off x="3929058" y="3857628"/>
            <a:ext cx="5214974" cy="1956751"/>
            <a:chOff x="3929058" y="3857628"/>
            <a:chExt cx="5214974" cy="1956751"/>
          </a:xfrm>
        </p:grpSpPr>
        <p:sp>
          <p:nvSpPr>
            <p:cNvPr id="29790" name="Text Box 94"/>
            <p:cNvSpPr txBox="1">
              <a:spLocks noChangeArrowheads="1"/>
            </p:cNvSpPr>
            <p:nvPr/>
          </p:nvSpPr>
          <p:spPr bwMode="auto">
            <a:xfrm>
              <a:off x="5214942" y="3857628"/>
              <a:ext cx="2928958" cy="585443"/>
            </a:xfrm>
            <a:prstGeom prst="rect">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ts val="1680"/>
                </a:lnSpc>
                <a:spcBef>
                  <a:spcPct val="0"/>
                </a:spcBef>
                <a:spcAft>
                  <a:spcPct val="0"/>
                </a:spcAft>
                <a:buClrTx/>
                <a:buSzTx/>
                <a:buFontTx/>
                <a:buNone/>
                <a:tabLst/>
              </a:pPr>
              <a:r>
                <a:rPr kumimoji="1" lang="en-US" altLang="ja-JP" sz="1600" b="0" i="1" u="none" strike="noStrike" cap="none" normalizeH="0" baseline="0" dirty="0" smtClean="0">
                  <a:ln>
                    <a:noFill/>
                  </a:ln>
                  <a:solidFill>
                    <a:srgbClr val="FFFF00"/>
                  </a:solidFill>
                  <a:effectLst/>
                  <a:latin typeface="Arial" pitchFamily="34" charset="0"/>
                  <a:ea typeface="ＭＳ 明朝" pitchFamily="17" charset="-128"/>
                  <a:cs typeface="Arial" pitchFamily="34" charset="0"/>
                </a:rPr>
                <a:t>Comparison results between</a:t>
              </a:r>
            </a:p>
            <a:p>
              <a:pPr marL="0" marR="0" lvl="0" indent="0" algn="just" defTabSz="914400" rtl="0" eaLnBrk="1" fontAlgn="base" latinLnBrk="0" hangingPunct="1">
                <a:lnSpc>
                  <a:spcPts val="1680"/>
                </a:lnSpc>
                <a:spcBef>
                  <a:spcPct val="0"/>
                </a:spcBef>
                <a:spcAft>
                  <a:spcPct val="0"/>
                </a:spcAft>
                <a:buClrTx/>
                <a:buSzTx/>
                <a:buFontTx/>
                <a:buNone/>
                <a:tabLst/>
              </a:pPr>
              <a:r>
                <a:rPr kumimoji="1" lang="en-US" altLang="ja-JP" sz="1600" b="0" i="1" u="none" strike="noStrike" cap="none" normalizeH="0" baseline="0" dirty="0" smtClean="0">
                  <a:ln>
                    <a:noFill/>
                  </a:ln>
                  <a:solidFill>
                    <a:srgbClr val="FFFF00"/>
                  </a:solidFill>
                  <a:effectLst/>
                  <a:latin typeface="Arial" pitchFamily="34" charset="0"/>
                  <a:ea typeface="ＭＳ 明朝" pitchFamily="17" charset="-128"/>
                  <a:cs typeface="Arial" pitchFamily="34" charset="0"/>
                </a:rPr>
                <a:t> prediction</a:t>
              </a:r>
              <a:r>
                <a:rPr lang="en-US" altLang="ja-JP" sz="1600" i="1" dirty="0">
                  <a:solidFill>
                    <a:srgbClr val="FFFF00"/>
                  </a:solidFill>
                  <a:latin typeface="Arial" pitchFamily="34" charset="0"/>
                  <a:ea typeface="ＭＳ 明朝" pitchFamily="17" charset="-128"/>
                  <a:cs typeface="Arial" pitchFamily="34" charset="0"/>
                </a:rPr>
                <a:t> </a:t>
              </a:r>
              <a:r>
                <a:rPr kumimoji="1" lang="en-US" altLang="ja-JP" sz="1600" b="0" i="1" u="none" strike="noStrike" cap="none" normalizeH="0" baseline="0" dirty="0" smtClean="0">
                  <a:ln>
                    <a:noFill/>
                  </a:ln>
                  <a:solidFill>
                    <a:srgbClr val="FFFF00"/>
                  </a:solidFill>
                  <a:effectLst/>
                  <a:latin typeface="Arial" pitchFamily="34" charset="0"/>
                  <a:ea typeface="ＭＳ 明朝" pitchFamily="17" charset="-128"/>
                  <a:cs typeface="Arial" pitchFamily="34" charset="0"/>
                </a:rPr>
                <a:t>and experiment</a:t>
              </a:r>
              <a:endParaRPr kumimoji="1" lang="ja-JP" altLang="ja-JP" sz="1600" b="0" i="0" u="none" strike="noStrike" cap="none" normalizeH="0" baseline="0" dirty="0" smtClean="0">
                <a:ln>
                  <a:noFill/>
                </a:ln>
                <a:solidFill>
                  <a:srgbClr val="FFFF00"/>
                </a:solidFill>
                <a:effectLst/>
                <a:latin typeface="Arial" pitchFamily="34" charset="0"/>
                <a:ea typeface="ＭＳ 明朝" pitchFamily="17" charset="-128"/>
                <a:cs typeface="Arial" pitchFamily="34" charset="0"/>
              </a:endParaRPr>
            </a:p>
          </p:txBody>
        </p:sp>
        <p:grpSp>
          <p:nvGrpSpPr>
            <p:cNvPr id="123" name="グループ化 122"/>
            <p:cNvGrpSpPr/>
            <p:nvPr/>
          </p:nvGrpSpPr>
          <p:grpSpPr>
            <a:xfrm>
              <a:off x="3929058" y="4500570"/>
              <a:ext cx="5214974" cy="1313809"/>
              <a:chOff x="3357554" y="4829835"/>
              <a:chExt cx="5214974" cy="1313809"/>
            </a:xfrm>
          </p:grpSpPr>
          <p:grpSp>
            <p:nvGrpSpPr>
              <p:cNvPr id="122" name="グループ化 121"/>
              <p:cNvGrpSpPr/>
              <p:nvPr/>
            </p:nvGrpSpPr>
            <p:grpSpPr>
              <a:xfrm>
                <a:off x="3357554" y="4829835"/>
                <a:ext cx="5039950" cy="1156205"/>
                <a:chOff x="2841733" y="4829835"/>
                <a:chExt cx="5555771" cy="1156205"/>
              </a:xfrm>
            </p:grpSpPr>
            <p:sp>
              <p:nvSpPr>
                <p:cNvPr id="29791" name="Rectangle 95"/>
                <p:cNvSpPr>
                  <a:spLocks noChangeArrowheads="1"/>
                </p:cNvSpPr>
                <p:nvPr/>
              </p:nvSpPr>
              <p:spPr bwMode="auto">
                <a:xfrm>
                  <a:off x="2841733" y="4829835"/>
                  <a:ext cx="5555770" cy="115620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cxnSp>
              <p:nvCxnSpPr>
                <p:cNvPr id="29793" name="AutoShape 97"/>
                <p:cNvCxnSpPr>
                  <a:cxnSpLocks noChangeShapeType="1"/>
                </p:cNvCxnSpPr>
                <p:nvPr/>
              </p:nvCxnSpPr>
              <p:spPr bwMode="auto">
                <a:xfrm>
                  <a:off x="4904788" y="4829835"/>
                  <a:ext cx="0" cy="1156205"/>
                </a:xfrm>
                <a:prstGeom prst="straightConnector1">
                  <a:avLst/>
                </a:prstGeom>
                <a:noFill/>
                <a:ln w="9525">
                  <a:solidFill>
                    <a:srgbClr val="000000"/>
                  </a:solidFill>
                  <a:round/>
                  <a:headEnd/>
                  <a:tailEnd/>
                </a:ln>
              </p:spPr>
            </p:cxnSp>
            <p:cxnSp>
              <p:nvCxnSpPr>
                <p:cNvPr id="29794" name="AutoShape 98"/>
                <p:cNvCxnSpPr>
                  <a:cxnSpLocks noChangeShapeType="1"/>
                </p:cNvCxnSpPr>
                <p:nvPr/>
              </p:nvCxnSpPr>
              <p:spPr bwMode="auto">
                <a:xfrm>
                  <a:off x="6217514" y="4829835"/>
                  <a:ext cx="0" cy="1156205"/>
                </a:xfrm>
                <a:prstGeom prst="straightConnector1">
                  <a:avLst/>
                </a:prstGeom>
                <a:noFill/>
                <a:ln w="9525">
                  <a:solidFill>
                    <a:srgbClr val="000000"/>
                  </a:solidFill>
                  <a:round/>
                  <a:headEnd/>
                  <a:tailEnd/>
                </a:ln>
              </p:spPr>
            </p:cxnSp>
            <p:cxnSp>
              <p:nvCxnSpPr>
                <p:cNvPr id="29795" name="AutoShape 99"/>
                <p:cNvCxnSpPr>
                  <a:cxnSpLocks noChangeShapeType="1"/>
                </p:cNvCxnSpPr>
                <p:nvPr/>
              </p:nvCxnSpPr>
              <p:spPr bwMode="auto">
                <a:xfrm>
                  <a:off x="7502399" y="4829835"/>
                  <a:ext cx="0" cy="1156205"/>
                </a:xfrm>
                <a:prstGeom prst="straightConnector1">
                  <a:avLst/>
                </a:prstGeom>
                <a:noFill/>
                <a:ln w="9525">
                  <a:solidFill>
                    <a:srgbClr val="000000"/>
                  </a:solidFill>
                  <a:round/>
                  <a:headEnd/>
                  <a:tailEnd/>
                </a:ln>
              </p:spPr>
            </p:cxnSp>
            <p:cxnSp>
              <p:nvCxnSpPr>
                <p:cNvPr id="29796" name="AutoShape 100"/>
                <p:cNvCxnSpPr>
                  <a:cxnSpLocks noChangeShapeType="1"/>
                </p:cNvCxnSpPr>
                <p:nvPr/>
              </p:nvCxnSpPr>
              <p:spPr bwMode="auto">
                <a:xfrm>
                  <a:off x="2841733" y="5078481"/>
                  <a:ext cx="5555770" cy="0"/>
                </a:xfrm>
                <a:prstGeom prst="straightConnector1">
                  <a:avLst/>
                </a:prstGeom>
                <a:noFill/>
                <a:ln w="9525">
                  <a:solidFill>
                    <a:srgbClr val="000000"/>
                  </a:solidFill>
                  <a:round/>
                  <a:headEnd/>
                  <a:tailEnd/>
                </a:ln>
              </p:spPr>
            </p:cxnSp>
            <p:cxnSp>
              <p:nvCxnSpPr>
                <p:cNvPr id="29797" name="AutoShape 101"/>
                <p:cNvCxnSpPr>
                  <a:cxnSpLocks noChangeShapeType="1"/>
                </p:cNvCxnSpPr>
                <p:nvPr/>
              </p:nvCxnSpPr>
              <p:spPr bwMode="auto">
                <a:xfrm>
                  <a:off x="2841733" y="5519829"/>
                  <a:ext cx="5555770" cy="0"/>
                </a:xfrm>
                <a:prstGeom prst="straightConnector1">
                  <a:avLst/>
                </a:prstGeom>
                <a:noFill/>
                <a:ln w="9525">
                  <a:solidFill>
                    <a:srgbClr val="000000"/>
                  </a:solidFill>
                  <a:round/>
                  <a:headEnd/>
                  <a:tailEnd/>
                </a:ln>
              </p:spPr>
            </p:cxnSp>
            <p:cxnSp>
              <p:nvCxnSpPr>
                <p:cNvPr id="29798" name="AutoShape 102"/>
                <p:cNvCxnSpPr>
                  <a:cxnSpLocks noChangeShapeType="1"/>
                </p:cNvCxnSpPr>
                <p:nvPr/>
              </p:nvCxnSpPr>
              <p:spPr bwMode="auto">
                <a:xfrm>
                  <a:off x="3803657" y="5078481"/>
                  <a:ext cx="0" cy="907559"/>
                </a:xfrm>
                <a:prstGeom prst="straightConnector1">
                  <a:avLst/>
                </a:prstGeom>
                <a:noFill/>
                <a:ln w="9525">
                  <a:solidFill>
                    <a:srgbClr val="000000"/>
                  </a:solidFill>
                  <a:round/>
                  <a:headEnd/>
                  <a:tailEnd/>
                </a:ln>
              </p:spPr>
            </p:cxnSp>
            <p:cxnSp>
              <p:nvCxnSpPr>
                <p:cNvPr id="29799" name="AutoShape 103"/>
                <p:cNvCxnSpPr>
                  <a:cxnSpLocks noChangeShapeType="1"/>
                </p:cNvCxnSpPr>
                <p:nvPr/>
              </p:nvCxnSpPr>
              <p:spPr bwMode="auto">
                <a:xfrm>
                  <a:off x="3803657" y="5293560"/>
                  <a:ext cx="4593847" cy="0"/>
                </a:xfrm>
                <a:prstGeom prst="straightConnector1">
                  <a:avLst/>
                </a:prstGeom>
                <a:noFill/>
                <a:ln w="9525">
                  <a:solidFill>
                    <a:srgbClr val="000000"/>
                  </a:solidFill>
                  <a:round/>
                  <a:headEnd/>
                  <a:tailEnd/>
                </a:ln>
              </p:spPr>
            </p:cxnSp>
            <p:cxnSp>
              <p:nvCxnSpPr>
                <p:cNvPr id="29800" name="AutoShape 104"/>
                <p:cNvCxnSpPr>
                  <a:cxnSpLocks noChangeShapeType="1"/>
                </p:cNvCxnSpPr>
                <p:nvPr/>
              </p:nvCxnSpPr>
              <p:spPr bwMode="auto">
                <a:xfrm>
                  <a:off x="3803657" y="5741124"/>
                  <a:ext cx="4593847" cy="0"/>
                </a:xfrm>
                <a:prstGeom prst="straightConnector1">
                  <a:avLst/>
                </a:prstGeom>
                <a:noFill/>
                <a:ln w="9525">
                  <a:solidFill>
                    <a:srgbClr val="000000"/>
                  </a:solidFill>
                  <a:round/>
                  <a:headEnd/>
                  <a:tailEnd/>
                </a:ln>
              </p:spPr>
            </p:cxnSp>
          </p:grpSp>
          <p:sp>
            <p:nvSpPr>
              <p:cNvPr id="29792" name="Text Box 96"/>
              <p:cNvSpPr txBox="1">
                <a:spLocks noChangeArrowheads="1"/>
              </p:cNvSpPr>
              <p:nvPr/>
            </p:nvSpPr>
            <p:spPr bwMode="auto">
              <a:xfrm>
                <a:off x="3357554" y="4871818"/>
                <a:ext cx="5214974" cy="1271826"/>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Best condition   </a:t>
                </a:r>
                <a:r>
                  <a:rPr kumimoji="1" lang="en-US" altLang="ja-JP" sz="1200" b="0" i="0" u="none" strike="noStrike" cap="none" normalizeH="0" dirty="0" smtClean="0">
                    <a:ln>
                      <a:noFill/>
                    </a:ln>
                    <a:solidFill>
                      <a:schemeClr val="tx1"/>
                    </a:solidFill>
                    <a:effectLst/>
                    <a:latin typeface="Century" pitchFamily="18" charset="0"/>
                    <a:ea typeface="ＭＳ 明朝" pitchFamily="17" charset="-128"/>
                  </a:rPr>
                  <a:t> </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Worst condition     Gain</a:t>
                </a:r>
                <a:endPar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endParaRP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SN ratio        Prediction           22.18                    13.03               9.15</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db           Experiment         22.06                    12.98               9.08</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Sensitivity    Prediction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20.92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6.94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13.98</a:t>
                </a:r>
              </a:p>
              <a:p>
                <a:pPr marL="0" marR="0" lvl="0" indent="0" algn="just" defTabSz="914400" rtl="0" eaLnBrk="1" fontAlgn="base" latinLnBrk="0" hangingPunct="1">
                  <a:lnSpc>
                    <a:spcPts val="17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      db          Experiment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20.92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9.12            </a:t>
                </a:r>
                <a:r>
                  <a:rPr kumimoji="1" lang="ja-JP" altLang="en-US" sz="1200" b="0" i="0" u="none" strike="noStrike" cap="none" normalizeH="0" baseline="0" dirty="0" smtClean="0">
                    <a:ln>
                      <a:noFill/>
                    </a:ln>
                    <a:solidFill>
                      <a:schemeClr val="tx1"/>
                    </a:solidFill>
                    <a:effectLst/>
                    <a:latin typeface="Century" pitchFamily="18" charset="0"/>
                    <a:ea typeface="ＭＳ 明朝" pitchFamily="17" charset="-128"/>
                  </a:rPr>
                  <a:t>－</a:t>
                </a:r>
                <a:r>
                  <a:rPr kumimoji="1" lang="en-US" altLang="ja-JP" sz="1200" b="0" i="0" u="none" strike="noStrike" cap="none" normalizeH="0" baseline="0" dirty="0" smtClean="0">
                    <a:ln>
                      <a:noFill/>
                    </a:ln>
                    <a:solidFill>
                      <a:schemeClr val="tx1"/>
                    </a:solidFill>
                    <a:effectLst/>
                    <a:latin typeface="Century" pitchFamily="18" charset="0"/>
                    <a:ea typeface="ＭＳ 明朝" pitchFamily="17" charset="-128"/>
                  </a:rPr>
                  <a:t>11.80</a:t>
                </a:r>
                <a:endParaRPr kumimoji="1" lang="ja-JP" altLang="ja-JP" sz="1200" b="0" i="0" u="none" strike="noStrike" cap="none" normalizeH="0" baseline="0" dirty="0" smtClean="0">
                  <a:ln>
                    <a:noFill/>
                  </a:ln>
                  <a:solidFill>
                    <a:schemeClr val="tx1"/>
                  </a:solidFill>
                  <a:effectLst/>
                  <a:latin typeface="Arial" pitchFamily="34" charset="0"/>
                  <a:ea typeface="ＭＳ Ｐゴシック" pitchFamily="50" charset="-128"/>
                </a:endParaRPr>
              </a:p>
            </p:txBody>
          </p:sp>
        </p:grpSp>
      </p:grpSp>
      <p:pic>
        <p:nvPicPr>
          <p:cNvPr id="78" name="図 7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7008" y="6130970"/>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47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checkerboard(across)">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checkerboard(across)">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checkerboard(across)">
                                      <p:cBhvr>
                                        <p:cTn id="1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699792" y="537117"/>
            <a:ext cx="6768752" cy="1066800"/>
          </a:xfrm>
        </p:spPr>
        <p:txBody>
          <a:bodyPr>
            <a:normAutofit/>
          </a:bodyPr>
          <a:lstStyle/>
          <a:p>
            <a:r>
              <a:rPr kumimoji="1" lang="en-US" altLang="ja-JP" sz="4000" dirty="0" smtClean="0">
                <a:latin typeface="Times New Roman" pitchFamily="18" charset="0"/>
                <a:cs typeface="Times New Roman" pitchFamily="18" charset="0"/>
              </a:rPr>
              <a:t>Flow of my</a:t>
            </a:r>
            <a:r>
              <a:rPr lang="ja-JP" altLang="en-US" sz="4000" dirty="0">
                <a:latin typeface="Times New Roman" pitchFamily="18" charset="0"/>
                <a:cs typeface="Times New Roman" pitchFamily="18" charset="0"/>
              </a:rPr>
              <a:t> </a:t>
            </a:r>
            <a:r>
              <a:rPr kumimoji="1" lang="en-US" altLang="ja-JP" sz="4000" dirty="0" smtClean="0">
                <a:latin typeface="Times New Roman" pitchFamily="18" charset="0"/>
                <a:cs typeface="Times New Roman" pitchFamily="18" charset="0"/>
              </a:rPr>
              <a:t>software</a:t>
            </a:r>
            <a:endParaRPr kumimoji="1" lang="ja-JP" altLang="en-US" sz="4000" dirty="0">
              <a:latin typeface="Times New Roman" pitchFamily="18" charset="0"/>
              <a:cs typeface="Times New Roman" pitchFamily="18" charset="0"/>
            </a:endParaRPr>
          </a:p>
        </p:txBody>
      </p:sp>
      <p:sp>
        <p:nvSpPr>
          <p:cNvPr id="15"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8</a:t>
            </a:fld>
            <a:endParaRPr kumimoji="1" lang="ja-JP" altLang="en-US" dirty="0">
              <a:latin typeface="Times New Roman" pitchFamily="18" charset="0"/>
              <a:cs typeface="Times New Roman" pitchFamily="18" charset="0"/>
            </a:endParaRPr>
          </a:p>
        </p:txBody>
      </p:sp>
      <p:sp>
        <p:nvSpPr>
          <p:cNvPr id="5" name="角丸四角形 4"/>
          <p:cNvSpPr/>
          <p:nvPr/>
        </p:nvSpPr>
        <p:spPr>
          <a:xfrm>
            <a:off x="971601" y="1052736"/>
            <a:ext cx="2304255" cy="576064"/>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2400" dirty="0" smtClean="0">
                <a:latin typeface="Times New Roman" pitchFamily="18" charset="0"/>
                <a:cs typeface="Times New Roman" pitchFamily="18" charset="0"/>
              </a:rPr>
              <a:t>1</a:t>
            </a:r>
            <a:r>
              <a:rPr kumimoji="1" lang="en-US" altLang="ja-JP" sz="2400" baseline="30000" dirty="0" smtClean="0">
                <a:latin typeface="Times New Roman" pitchFamily="18" charset="0"/>
                <a:cs typeface="Times New Roman" pitchFamily="18" charset="0"/>
              </a:rPr>
              <a:t>st</a:t>
            </a:r>
            <a:r>
              <a:rPr kumimoji="1" lang="en-US" altLang="ja-JP" sz="2400" dirty="0" smtClean="0">
                <a:latin typeface="Times New Roman" pitchFamily="18" charset="0"/>
                <a:cs typeface="Times New Roman" pitchFamily="18" charset="0"/>
              </a:rPr>
              <a:t> </a:t>
            </a:r>
            <a:r>
              <a:rPr lang="en-US" altLang="ja-JP" sz="2400" dirty="0" smtClean="0">
                <a:latin typeface="Times New Roman" pitchFamily="18" charset="0"/>
                <a:cs typeface="Times New Roman" pitchFamily="18" charset="0"/>
              </a:rPr>
              <a:t>Trial</a:t>
            </a:r>
            <a:endParaRPr kumimoji="1" lang="ja-JP" altLang="en-US" sz="2400" dirty="0">
              <a:latin typeface="Times New Roman" pitchFamily="18" charset="0"/>
              <a:cs typeface="Times New Roman" pitchFamily="18" charset="0"/>
            </a:endParaRPr>
          </a:p>
        </p:txBody>
      </p:sp>
      <p:sp>
        <p:nvSpPr>
          <p:cNvPr id="6" name="角丸四角形 5"/>
          <p:cNvSpPr/>
          <p:nvPr/>
        </p:nvSpPr>
        <p:spPr>
          <a:xfrm>
            <a:off x="971600" y="6165304"/>
            <a:ext cx="2376263" cy="50405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2400" dirty="0" smtClean="0">
                <a:latin typeface="Times New Roman" pitchFamily="18" charset="0"/>
                <a:cs typeface="Times New Roman" pitchFamily="18" charset="0"/>
              </a:rPr>
              <a:t>2</a:t>
            </a:r>
            <a:r>
              <a:rPr kumimoji="1" lang="en-US" altLang="ja-JP" sz="2400" baseline="30000" dirty="0" smtClean="0">
                <a:latin typeface="Times New Roman" pitchFamily="18" charset="0"/>
                <a:cs typeface="Times New Roman" pitchFamily="18" charset="0"/>
              </a:rPr>
              <a:t>nd</a:t>
            </a:r>
            <a:r>
              <a:rPr kumimoji="1" lang="en-US" altLang="ja-JP" sz="2400" dirty="0" smtClean="0">
                <a:latin typeface="Times New Roman" pitchFamily="18" charset="0"/>
                <a:cs typeface="Times New Roman" pitchFamily="18" charset="0"/>
              </a:rPr>
              <a:t> </a:t>
            </a:r>
            <a:r>
              <a:rPr lang="en-US" altLang="ja-JP" sz="2400" dirty="0" smtClean="0">
                <a:latin typeface="Times New Roman" pitchFamily="18" charset="0"/>
                <a:cs typeface="Times New Roman" pitchFamily="18" charset="0"/>
              </a:rPr>
              <a:t>Trial</a:t>
            </a:r>
            <a:endParaRPr kumimoji="1" lang="ja-JP" altLang="en-US" sz="2400" dirty="0">
              <a:latin typeface="Times New Roman" pitchFamily="18" charset="0"/>
              <a:cs typeface="Times New Roman" pitchFamily="18" charset="0"/>
            </a:endParaRPr>
          </a:p>
        </p:txBody>
      </p:sp>
      <p:sp>
        <p:nvSpPr>
          <p:cNvPr id="7" name="右矢印 6"/>
          <p:cNvSpPr/>
          <p:nvPr/>
        </p:nvSpPr>
        <p:spPr>
          <a:xfrm rot="5400000">
            <a:off x="1727684" y="1947896"/>
            <a:ext cx="792088" cy="36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800">
              <a:latin typeface="+mn-ea"/>
              <a:cs typeface="Times New Roman" pitchFamily="18" charset="0"/>
            </a:endParaRPr>
          </a:p>
        </p:txBody>
      </p:sp>
      <p:sp>
        <p:nvSpPr>
          <p:cNvPr id="8" name="角丸四角形 7"/>
          <p:cNvSpPr/>
          <p:nvPr/>
        </p:nvSpPr>
        <p:spPr>
          <a:xfrm>
            <a:off x="179512" y="2564904"/>
            <a:ext cx="3996444" cy="86409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altLang="ja-JP" sz="2400" dirty="0" smtClean="0">
                <a:latin typeface="Times New Roman" panose="02020603050405020304" pitchFamily="18" charset="0"/>
                <a:cs typeface="Times New Roman" panose="02020603050405020304" pitchFamily="18" charset="0"/>
              </a:rPr>
              <a:t>The </a:t>
            </a:r>
            <a:r>
              <a:rPr lang="en-GB" altLang="ja-JP" sz="2400" dirty="0">
                <a:latin typeface="Times New Roman" panose="02020603050405020304" pitchFamily="18" charset="0"/>
                <a:cs typeface="Times New Roman" panose="02020603050405020304" pitchFamily="18" charset="0"/>
              </a:rPr>
              <a:t>effective </a:t>
            </a:r>
            <a:r>
              <a:rPr lang="en-GB" altLang="ja-JP" sz="2400" dirty="0" smtClean="0">
                <a:latin typeface="Times New Roman" panose="02020603050405020304" pitchFamily="18" charset="0"/>
                <a:cs typeface="Times New Roman" panose="02020603050405020304" pitchFamily="18" charset="0"/>
              </a:rPr>
              <a:t>figures for </a:t>
            </a:r>
            <a:r>
              <a:rPr lang="en-GB" altLang="ja-JP" sz="2400" dirty="0">
                <a:latin typeface="Times New Roman" panose="02020603050405020304" pitchFamily="18" charset="0"/>
                <a:cs typeface="Times New Roman" panose="02020603050405020304" pitchFamily="18" charset="0"/>
              </a:rPr>
              <a:t>SN ratio and Sensitivity</a:t>
            </a:r>
            <a:endParaRPr kumimoji="1" lang="ja-JP" altLang="en-US" sz="2400" dirty="0">
              <a:latin typeface="Times New Roman" panose="02020603050405020304" pitchFamily="18" charset="0"/>
              <a:cs typeface="Times New Roman" panose="02020603050405020304" pitchFamily="18" charset="0"/>
            </a:endParaRPr>
          </a:p>
        </p:txBody>
      </p:sp>
      <p:sp>
        <p:nvSpPr>
          <p:cNvPr id="10" name="右矢印 9"/>
          <p:cNvSpPr/>
          <p:nvPr/>
        </p:nvSpPr>
        <p:spPr>
          <a:xfrm rot="5400000">
            <a:off x="1691680" y="3753036"/>
            <a:ext cx="864096" cy="36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800">
              <a:latin typeface="+mn-ea"/>
              <a:cs typeface="Times New Roman" pitchFamily="18" charset="0"/>
            </a:endParaRPr>
          </a:p>
        </p:txBody>
      </p:sp>
      <p:sp>
        <p:nvSpPr>
          <p:cNvPr id="11" name="正方形/長方形 10"/>
          <p:cNvSpPr/>
          <p:nvPr/>
        </p:nvSpPr>
        <p:spPr>
          <a:xfrm>
            <a:off x="4266220" y="1772816"/>
            <a:ext cx="3834172" cy="576064"/>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2400" dirty="0" smtClean="0">
                <a:solidFill>
                  <a:schemeClr val="bg1"/>
                </a:solidFill>
                <a:latin typeface="Times New Roman" panose="02020603050405020304" pitchFamily="18" charset="0"/>
                <a:cs typeface="Times New Roman" panose="02020603050405020304" pitchFamily="18" charset="0"/>
              </a:rPr>
              <a:t>Using Taguchi-methods</a:t>
            </a:r>
          </a:p>
        </p:txBody>
      </p:sp>
      <p:sp>
        <p:nvSpPr>
          <p:cNvPr id="12" name="正方形/長方形 11"/>
          <p:cNvSpPr/>
          <p:nvPr/>
        </p:nvSpPr>
        <p:spPr>
          <a:xfrm>
            <a:off x="3923928" y="3746569"/>
            <a:ext cx="5040560" cy="2664296"/>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ja-JP" altLang="en-US" sz="2400" dirty="0" smtClean="0">
                <a:solidFill>
                  <a:schemeClr val="bg1"/>
                </a:solidFill>
                <a:latin typeface="+mn-ea"/>
                <a:cs typeface="Times New Roman" pitchFamily="18" charset="0"/>
              </a:rPr>
              <a:t>・</a:t>
            </a:r>
            <a:r>
              <a:rPr lang="en-GB" altLang="ja-JP" sz="2400" dirty="0"/>
              <a:t> </a:t>
            </a:r>
            <a:r>
              <a:rPr lang="en-GB" altLang="ja-JP" sz="2400" dirty="0">
                <a:latin typeface="Times New Roman" panose="02020603050405020304" pitchFamily="18" charset="0"/>
                <a:cs typeface="Times New Roman" panose="02020603050405020304" pitchFamily="18" charset="0"/>
              </a:rPr>
              <a:t>The effective figures </a:t>
            </a:r>
            <a:r>
              <a:rPr lang="en-GB" altLang="ja-JP" sz="2400" dirty="0" smtClean="0">
                <a:latin typeface="Times New Roman" panose="02020603050405020304" pitchFamily="18" charset="0"/>
                <a:cs typeface="Times New Roman" panose="02020603050405020304" pitchFamily="18" charset="0"/>
              </a:rPr>
              <a:t>were rewritten </a:t>
            </a:r>
          </a:p>
          <a:p>
            <a:r>
              <a:rPr lang="en-GB" altLang="ja-JP" sz="2400" dirty="0" smtClean="0">
                <a:latin typeface="Times New Roman" panose="02020603050405020304" pitchFamily="18" charset="0"/>
                <a:cs typeface="Times New Roman" panose="02020603050405020304" pitchFamily="18" charset="0"/>
              </a:rPr>
              <a:t>   for </a:t>
            </a:r>
            <a:r>
              <a:rPr lang="en-GB" altLang="ja-JP" sz="2400" dirty="0">
                <a:latin typeface="Times New Roman" panose="02020603050405020304" pitchFamily="18" charset="0"/>
                <a:cs typeface="Times New Roman" panose="02020603050405020304" pitchFamily="18" charset="0"/>
              </a:rPr>
              <a:t>the physical image regarding the </a:t>
            </a:r>
            <a:r>
              <a:rPr lang="en-GB" altLang="ja-JP" sz="2400" dirty="0" smtClean="0">
                <a:latin typeface="Times New Roman" panose="02020603050405020304" pitchFamily="18" charset="0"/>
                <a:cs typeface="Times New Roman" panose="02020603050405020304" pitchFamily="18" charset="0"/>
              </a:rPr>
              <a:t>  </a:t>
            </a:r>
          </a:p>
          <a:p>
            <a:r>
              <a:rPr lang="en-GB" altLang="ja-JP" sz="2400" dirty="0">
                <a:latin typeface="Times New Roman" panose="02020603050405020304" pitchFamily="18" charset="0"/>
                <a:cs typeface="Times New Roman" panose="02020603050405020304" pitchFamily="18" charset="0"/>
              </a:rPr>
              <a:t> </a:t>
            </a:r>
            <a:r>
              <a:rPr lang="en-GB" altLang="ja-JP" sz="2400" dirty="0" smtClean="0">
                <a:latin typeface="Times New Roman" panose="02020603050405020304" pitchFamily="18" charset="0"/>
                <a:cs typeface="Times New Roman" panose="02020603050405020304" pitchFamily="18" charset="0"/>
              </a:rPr>
              <a:t>  influences </a:t>
            </a:r>
            <a:r>
              <a:rPr lang="en-GB" altLang="ja-JP" sz="2400" dirty="0">
                <a:latin typeface="Times New Roman" panose="02020603050405020304" pitchFamily="18" charset="0"/>
                <a:cs typeface="Times New Roman" panose="02020603050405020304" pitchFamily="18" charset="0"/>
              </a:rPr>
              <a:t>of the control factors</a:t>
            </a:r>
            <a:r>
              <a:rPr lang="en-GB" altLang="ja-JP" sz="2400" dirty="0" smtClean="0">
                <a:latin typeface="Times New Roman" panose="02020603050405020304" pitchFamily="18" charset="0"/>
                <a:cs typeface="Times New Roman" panose="02020603050405020304" pitchFamily="18" charset="0"/>
              </a:rPr>
              <a:t>.</a:t>
            </a:r>
          </a:p>
          <a:p>
            <a:r>
              <a:rPr lang="ja-JP" altLang="en-US" sz="2400" dirty="0" smtClean="0">
                <a:solidFill>
                  <a:schemeClr val="bg1"/>
                </a:solidFill>
                <a:latin typeface="Times New Roman" panose="02020603050405020304" pitchFamily="18" charset="0"/>
                <a:cs typeface="Times New Roman" panose="02020603050405020304" pitchFamily="18" charset="0"/>
              </a:rPr>
              <a:t>・</a:t>
            </a:r>
            <a:r>
              <a:rPr lang="en-GB" altLang="ja-JP" sz="2400" dirty="0">
                <a:latin typeface="Times New Roman" panose="02020603050405020304" pitchFamily="18" charset="0"/>
                <a:cs typeface="Times New Roman" panose="02020603050405020304" pitchFamily="18" charset="0"/>
              </a:rPr>
              <a:t> </a:t>
            </a:r>
            <a:r>
              <a:rPr lang="en-GB" altLang="ja-JP" sz="2400" dirty="0" smtClean="0">
                <a:latin typeface="Times New Roman" panose="02020603050405020304" pitchFamily="18" charset="0"/>
                <a:cs typeface="Times New Roman" panose="02020603050405020304" pitchFamily="18" charset="0"/>
              </a:rPr>
              <a:t>An </a:t>
            </a:r>
            <a:r>
              <a:rPr lang="en-GB" altLang="ja-JP" sz="2400" dirty="0">
                <a:latin typeface="Times New Roman" panose="02020603050405020304" pitchFamily="18" charset="0"/>
                <a:cs typeface="Times New Roman" panose="02020603050405020304" pitchFamily="18" charset="0"/>
              </a:rPr>
              <a:t>operator can </a:t>
            </a:r>
            <a:r>
              <a:rPr lang="en-GB" altLang="ja-JP" sz="2400" dirty="0" err="1">
                <a:latin typeface="Times New Roman" panose="02020603050405020304" pitchFamily="18" charset="0"/>
                <a:cs typeface="Times New Roman" panose="02020603050405020304" pitchFamily="18" charset="0"/>
              </a:rPr>
              <a:t>intutively</a:t>
            </a:r>
            <a:r>
              <a:rPr lang="en-GB" altLang="ja-JP" sz="2400" dirty="0">
                <a:latin typeface="Times New Roman" panose="02020603050405020304" pitchFamily="18" charset="0"/>
                <a:cs typeface="Times New Roman" panose="02020603050405020304" pitchFamily="18" charset="0"/>
              </a:rPr>
              <a:t> </a:t>
            </a:r>
            <a:r>
              <a:rPr lang="en-GB" altLang="ja-JP" sz="2400" dirty="0" smtClean="0">
                <a:latin typeface="Times New Roman" panose="02020603050405020304" pitchFamily="18" charset="0"/>
                <a:cs typeface="Times New Roman" panose="02020603050405020304" pitchFamily="18" charset="0"/>
              </a:rPr>
              <a:t>understand</a:t>
            </a:r>
          </a:p>
          <a:p>
            <a:r>
              <a:rPr lang="en-GB" altLang="ja-JP" sz="2400" dirty="0">
                <a:latin typeface="Times New Roman" panose="02020603050405020304" pitchFamily="18" charset="0"/>
                <a:cs typeface="Times New Roman" panose="02020603050405020304" pitchFamily="18" charset="0"/>
              </a:rPr>
              <a:t> </a:t>
            </a:r>
            <a:r>
              <a:rPr lang="en-GB" altLang="ja-JP" sz="2400" dirty="0" smtClean="0">
                <a:latin typeface="Times New Roman" panose="02020603050405020304" pitchFamily="18" charset="0"/>
                <a:cs typeface="Times New Roman" panose="02020603050405020304" pitchFamily="18" charset="0"/>
              </a:rPr>
              <a:t>  and judge the </a:t>
            </a:r>
            <a:r>
              <a:rPr lang="en-GB" altLang="ja-JP" sz="2400" dirty="0">
                <a:latin typeface="Times New Roman" panose="02020603050405020304" pitchFamily="18" charset="0"/>
                <a:cs typeface="Times New Roman" panose="02020603050405020304" pitchFamily="18" charset="0"/>
              </a:rPr>
              <a:t>influences of the </a:t>
            </a:r>
            <a:endParaRPr lang="en-GB" altLang="ja-JP" sz="2400" dirty="0" smtClean="0">
              <a:latin typeface="Times New Roman" panose="02020603050405020304" pitchFamily="18" charset="0"/>
              <a:cs typeface="Times New Roman" panose="02020603050405020304" pitchFamily="18" charset="0"/>
            </a:endParaRPr>
          </a:p>
          <a:p>
            <a:r>
              <a:rPr lang="en-GB" altLang="ja-JP" sz="2400" dirty="0">
                <a:latin typeface="Times New Roman" panose="02020603050405020304" pitchFamily="18" charset="0"/>
                <a:cs typeface="Times New Roman" panose="02020603050405020304" pitchFamily="18" charset="0"/>
              </a:rPr>
              <a:t> </a:t>
            </a:r>
            <a:r>
              <a:rPr lang="en-GB" altLang="ja-JP" sz="2400" dirty="0" smtClean="0">
                <a:latin typeface="Times New Roman" panose="02020603050405020304" pitchFamily="18" charset="0"/>
                <a:cs typeface="Times New Roman" panose="02020603050405020304" pitchFamily="18" charset="0"/>
              </a:rPr>
              <a:t>  control </a:t>
            </a:r>
            <a:r>
              <a:rPr lang="en-GB" altLang="ja-JP" sz="2400" dirty="0">
                <a:latin typeface="Times New Roman" panose="02020603050405020304" pitchFamily="18" charset="0"/>
                <a:cs typeface="Times New Roman" panose="02020603050405020304" pitchFamily="18" charset="0"/>
              </a:rPr>
              <a:t>factors.</a:t>
            </a:r>
            <a:endParaRPr lang="en-US" altLang="ja-JP" sz="2400" dirty="0" smtClean="0">
              <a:solidFill>
                <a:schemeClr val="bg1"/>
              </a:solidFill>
              <a:latin typeface="Times New Roman" panose="02020603050405020304" pitchFamily="18" charset="0"/>
              <a:cs typeface="Times New Roman" panose="02020603050405020304" pitchFamily="18" charset="0"/>
            </a:endParaRPr>
          </a:p>
        </p:txBody>
      </p:sp>
      <p:sp>
        <p:nvSpPr>
          <p:cNvPr id="13" name="右矢印 12"/>
          <p:cNvSpPr/>
          <p:nvPr/>
        </p:nvSpPr>
        <p:spPr>
          <a:xfrm rot="10800000">
            <a:off x="2267744" y="1931904"/>
            <a:ext cx="1998476" cy="2880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2800">
              <a:latin typeface="+mn-ea"/>
              <a:cs typeface="Times New Roman" pitchFamily="18" charset="0"/>
            </a:endParaRPr>
          </a:p>
        </p:txBody>
      </p:sp>
      <p:sp>
        <p:nvSpPr>
          <p:cNvPr id="14" name="右矢印 13"/>
          <p:cNvSpPr/>
          <p:nvPr/>
        </p:nvSpPr>
        <p:spPr>
          <a:xfrm rot="10800000">
            <a:off x="2267744" y="3789037"/>
            <a:ext cx="1656184" cy="28803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2800">
              <a:latin typeface="+mn-ea"/>
              <a:cs typeface="Times New Roman" pitchFamily="18" charset="0"/>
            </a:endParaRPr>
          </a:p>
        </p:txBody>
      </p:sp>
      <p:sp>
        <p:nvSpPr>
          <p:cNvPr id="16" name="角丸四角形 15"/>
          <p:cNvSpPr/>
          <p:nvPr/>
        </p:nvSpPr>
        <p:spPr>
          <a:xfrm>
            <a:off x="539552" y="4437112"/>
            <a:ext cx="3168352" cy="86409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en-US" altLang="ja-JP" sz="2400" dirty="0" smtClean="0">
                <a:latin typeface="Times New Roman" pitchFamily="18" charset="0"/>
                <a:cs typeface="Times New Roman" pitchFamily="18" charset="0"/>
              </a:rPr>
              <a:t>Estimation of optimum </a:t>
            </a:r>
            <a:r>
              <a:rPr kumimoji="1" lang="en-US" altLang="ja-JP" sz="2400" dirty="0" err="1" smtClean="0">
                <a:latin typeface="Times New Roman" pitchFamily="18" charset="0"/>
                <a:cs typeface="Times New Roman" pitchFamily="18" charset="0"/>
              </a:rPr>
              <a:t>condion</a:t>
            </a:r>
            <a:r>
              <a:rPr kumimoji="1" lang="en-US" altLang="ja-JP" sz="2400" dirty="0" smtClean="0">
                <a:latin typeface="Times New Roman" pitchFamily="18" charset="0"/>
                <a:cs typeface="Times New Roman" pitchFamily="18" charset="0"/>
              </a:rPr>
              <a:t> for 2</a:t>
            </a:r>
            <a:r>
              <a:rPr kumimoji="1" lang="en-US" altLang="ja-JP" sz="2400" baseline="30000" dirty="0" smtClean="0">
                <a:latin typeface="Times New Roman" pitchFamily="18" charset="0"/>
                <a:cs typeface="Times New Roman" pitchFamily="18" charset="0"/>
              </a:rPr>
              <a:t>nd</a:t>
            </a:r>
            <a:r>
              <a:rPr kumimoji="1" lang="en-US" altLang="ja-JP" sz="2400" dirty="0" smtClean="0">
                <a:latin typeface="Times New Roman" pitchFamily="18" charset="0"/>
                <a:cs typeface="Times New Roman" pitchFamily="18" charset="0"/>
              </a:rPr>
              <a:t> trial</a:t>
            </a:r>
            <a:endParaRPr kumimoji="1" lang="ja-JP" altLang="en-US" sz="2400" dirty="0">
              <a:latin typeface="Times New Roman" pitchFamily="18" charset="0"/>
              <a:cs typeface="Times New Roman" pitchFamily="18" charset="0"/>
            </a:endParaRPr>
          </a:p>
        </p:txBody>
      </p:sp>
      <p:sp>
        <p:nvSpPr>
          <p:cNvPr id="17" name="右矢印 16"/>
          <p:cNvSpPr/>
          <p:nvPr/>
        </p:nvSpPr>
        <p:spPr>
          <a:xfrm rot="5400000">
            <a:off x="1727684" y="5589240"/>
            <a:ext cx="792088" cy="36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800">
              <a:latin typeface="+mn-ea"/>
              <a:cs typeface="Times New Roman" pitchFamily="18" charset="0"/>
            </a:endParaRPr>
          </a:p>
        </p:txBody>
      </p:sp>
      <p:pic>
        <p:nvPicPr>
          <p:cNvPr id="19" name="図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図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0392" y="0"/>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テキスト ボックス 19"/>
          <p:cNvSpPr txBox="1"/>
          <p:nvPr/>
        </p:nvSpPr>
        <p:spPr>
          <a:xfrm>
            <a:off x="56586" y="116632"/>
            <a:ext cx="5286412" cy="707886"/>
          </a:xfrm>
          <a:prstGeom prst="rect">
            <a:avLst/>
          </a:prstGeom>
          <a:solidFill>
            <a:srgbClr val="0000FF"/>
          </a:solidFill>
        </p:spPr>
        <p:txBody>
          <a:bodyPr wrap="square" rtlCol="0">
            <a:spAutoFit/>
          </a:bodyPr>
          <a:lstStyle/>
          <a:p>
            <a:r>
              <a:rPr kumimoji="1" lang="en-US" altLang="ja-JP" sz="4000" dirty="0" smtClean="0">
                <a:solidFill>
                  <a:srgbClr val="FF0000"/>
                </a:solidFill>
              </a:rPr>
              <a:t>Next explanation is this</a:t>
            </a:r>
            <a:endParaRPr kumimoji="1" lang="ja-JP" altLang="en-US" sz="4000" dirty="0">
              <a:solidFill>
                <a:srgbClr val="FF0000"/>
              </a:solidFill>
            </a:endParaRPr>
          </a:p>
        </p:txBody>
      </p:sp>
    </p:spTree>
    <p:custDataLst>
      <p:tags r:id="rId1"/>
    </p:custDataLst>
    <p:extLst>
      <p:ext uri="{BB962C8B-B14F-4D97-AF65-F5344CB8AC3E}">
        <p14:creationId xmlns:p14="http://schemas.microsoft.com/office/powerpoint/2010/main" val="3358883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2" grpId="0" animBg="1"/>
      <p:bldP spid="14"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9</a:t>
            </a:fld>
            <a:endParaRPr kumimoji="1" lang="ja-JP" altLang="en-US">
              <a:latin typeface="Times New Roman" pitchFamily="18" charset="0"/>
              <a:cs typeface="Times New Roman" pitchFamily="18" charset="0"/>
            </a:endParaRPr>
          </a:p>
        </p:txBody>
      </p:sp>
      <p:sp>
        <p:nvSpPr>
          <p:cNvPr id="118787" name="Rectangle 3"/>
          <p:cNvSpPr>
            <a:spLocks noChangeArrowheads="1"/>
          </p:cNvSpPr>
          <p:nvPr/>
        </p:nvSpPr>
        <p:spPr bwMode="auto">
          <a:xfrm>
            <a:off x="1051208" y="2962895"/>
            <a:ext cx="2976399" cy="2898326"/>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118788" name="Text Box 4"/>
          <p:cNvSpPr txBox="1">
            <a:spLocks noChangeArrowheads="1"/>
          </p:cNvSpPr>
          <p:nvPr/>
        </p:nvSpPr>
        <p:spPr bwMode="auto">
          <a:xfrm>
            <a:off x="1314365" y="6248720"/>
            <a:ext cx="2355153" cy="328332"/>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rPr>
              <a:t>Value of control factor</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1" name="Text Box 7"/>
          <p:cNvSpPr txBox="1">
            <a:spLocks noChangeArrowheads="1"/>
          </p:cNvSpPr>
          <p:nvPr/>
        </p:nvSpPr>
        <p:spPr bwMode="auto">
          <a:xfrm>
            <a:off x="963954" y="6072887"/>
            <a:ext cx="919305"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1"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Level 1 </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2" name="Text Box 8"/>
          <p:cNvSpPr txBox="1">
            <a:spLocks noChangeArrowheads="1"/>
          </p:cNvSpPr>
          <p:nvPr/>
        </p:nvSpPr>
        <p:spPr bwMode="auto">
          <a:xfrm>
            <a:off x="2699954" y="6072887"/>
            <a:ext cx="919305"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1"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Level 2</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3" name="Text Box 9"/>
          <p:cNvSpPr txBox="1">
            <a:spLocks noChangeArrowheads="1"/>
          </p:cNvSpPr>
          <p:nvPr/>
        </p:nvSpPr>
        <p:spPr bwMode="auto">
          <a:xfrm>
            <a:off x="3508971" y="6072887"/>
            <a:ext cx="847408" cy="379999"/>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1"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Level 3 </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4" name="Text Box 10"/>
          <p:cNvSpPr txBox="1">
            <a:spLocks noChangeArrowheads="1"/>
          </p:cNvSpPr>
          <p:nvPr/>
        </p:nvSpPr>
        <p:spPr bwMode="auto">
          <a:xfrm>
            <a:off x="1187324" y="5864554"/>
            <a:ext cx="288286" cy="22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5" name="Text Box 11"/>
          <p:cNvSpPr txBox="1">
            <a:spLocks noChangeArrowheads="1"/>
          </p:cNvSpPr>
          <p:nvPr/>
        </p:nvSpPr>
        <p:spPr bwMode="auto">
          <a:xfrm>
            <a:off x="3067816" y="5861221"/>
            <a:ext cx="711990"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6" name="Text Box 12"/>
          <p:cNvSpPr txBox="1">
            <a:spLocks noChangeArrowheads="1"/>
          </p:cNvSpPr>
          <p:nvPr/>
        </p:nvSpPr>
        <p:spPr bwMode="auto">
          <a:xfrm>
            <a:off x="3645087" y="5864554"/>
            <a:ext cx="710594"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118797" name="AutoShape 13"/>
          <p:cNvCxnSpPr>
            <a:cxnSpLocks noChangeShapeType="1"/>
          </p:cNvCxnSpPr>
          <p:nvPr/>
        </p:nvCxnSpPr>
        <p:spPr bwMode="auto">
          <a:xfrm>
            <a:off x="1287142" y="5094556"/>
            <a:ext cx="0" cy="766665"/>
          </a:xfrm>
          <a:prstGeom prst="straightConnector1">
            <a:avLst/>
          </a:prstGeom>
          <a:noFill/>
          <a:ln w="3175">
            <a:solidFill>
              <a:srgbClr val="000000"/>
            </a:solidFill>
            <a:prstDash val="dash"/>
            <a:round/>
            <a:headEnd/>
            <a:tailEnd/>
          </a:ln>
        </p:spPr>
      </p:cxnSp>
      <p:cxnSp>
        <p:nvCxnSpPr>
          <p:cNvPr id="118799" name="AutoShape 15"/>
          <p:cNvCxnSpPr>
            <a:cxnSpLocks noChangeShapeType="1"/>
          </p:cNvCxnSpPr>
          <p:nvPr/>
        </p:nvCxnSpPr>
        <p:spPr bwMode="auto">
          <a:xfrm>
            <a:off x="3164144" y="3636226"/>
            <a:ext cx="0" cy="2224994"/>
          </a:xfrm>
          <a:prstGeom prst="straightConnector1">
            <a:avLst/>
          </a:prstGeom>
          <a:noFill/>
          <a:ln w="3175">
            <a:solidFill>
              <a:srgbClr val="000000"/>
            </a:solidFill>
            <a:prstDash val="dash"/>
            <a:round/>
            <a:headEnd/>
            <a:tailEnd/>
          </a:ln>
        </p:spPr>
      </p:cxnSp>
      <p:cxnSp>
        <p:nvCxnSpPr>
          <p:cNvPr id="118800" name="AutoShape 16"/>
          <p:cNvCxnSpPr>
            <a:cxnSpLocks noChangeShapeType="1"/>
          </p:cNvCxnSpPr>
          <p:nvPr/>
        </p:nvCxnSpPr>
        <p:spPr bwMode="auto">
          <a:xfrm>
            <a:off x="3746999" y="4000392"/>
            <a:ext cx="0" cy="1860828"/>
          </a:xfrm>
          <a:prstGeom prst="straightConnector1">
            <a:avLst/>
          </a:prstGeom>
          <a:noFill/>
          <a:ln w="3175">
            <a:solidFill>
              <a:srgbClr val="000000"/>
            </a:solidFill>
            <a:prstDash val="dash"/>
            <a:round/>
            <a:headEnd/>
            <a:tailEnd/>
          </a:ln>
        </p:spPr>
      </p:cxnSp>
      <p:sp>
        <p:nvSpPr>
          <p:cNvPr id="118803" name="Freeform 19"/>
          <p:cNvSpPr>
            <a:spLocks/>
          </p:cNvSpPr>
          <p:nvPr/>
        </p:nvSpPr>
        <p:spPr bwMode="auto">
          <a:xfrm>
            <a:off x="1260617" y="3368727"/>
            <a:ext cx="2471026" cy="1691662"/>
          </a:xfrm>
          <a:custGeom>
            <a:avLst/>
            <a:gdLst/>
            <a:ahLst/>
            <a:cxnLst>
              <a:cxn ang="0">
                <a:pos x="0" y="1914"/>
              </a:cxn>
              <a:cxn ang="0">
                <a:pos x="465" y="1096"/>
              </a:cxn>
              <a:cxn ang="0">
                <a:pos x="886" y="267"/>
              </a:cxn>
              <a:cxn ang="0">
                <a:pos x="1335" y="27"/>
              </a:cxn>
              <a:cxn ang="0">
                <a:pos x="1874" y="105"/>
              </a:cxn>
              <a:cxn ang="0">
                <a:pos x="2984" y="592"/>
              </a:cxn>
            </a:cxnLst>
            <a:rect l="0" t="0" r="r" b="b"/>
            <a:pathLst>
              <a:path w="2984" h="1914">
                <a:moveTo>
                  <a:pt x="0" y="1914"/>
                </a:moveTo>
                <a:cubicBezTo>
                  <a:pt x="158" y="1642"/>
                  <a:pt x="317" y="1371"/>
                  <a:pt x="465" y="1096"/>
                </a:cubicBezTo>
                <a:cubicBezTo>
                  <a:pt x="613" y="821"/>
                  <a:pt x="741" y="445"/>
                  <a:pt x="886" y="267"/>
                </a:cubicBezTo>
                <a:cubicBezTo>
                  <a:pt x="1031" y="89"/>
                  <a:pt x="1170" y="54"/>
                  <a:pt x="1335" y="27"/>
                </a:cubicBezTo>
                <a:cubicBezTo>
                  <a:pt x="1500" y="0"/>
                  <a:pt x="1599" y="11"/>
                  <a:pt x="1874" y="105"/>
                </a:cubicBezTo>
                <a:cubicBezTo>
                  <a:pt x="2149" y="199"/>
                  <a:pt x="2799" y="511"/>
                  <a:pt x="2984" y="592"/>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cxnSp>
        <p:nvCxnSpPr>
          <p:cNvPr id="118812" name="AutoShape 28"/>
          <p:cNvCxnSpPr>
            <a:cxnSpLocks noChangeShapeType="1"/>
          </p:cNvCxnSpPr>
          <p:nvPr/>
        </p:nvCxnSpPr>
        <p:spPr bwMode="auto">
          <a:xfrm>
            <a:off x="1207567" y="2612062"/>
            <a:ext cx="291078" cy="833"/>
          </a:xfrm>
          <a:prstGeom prst="straightConnector1">
            <a:avLst/>
          </a:prstGeom>
          <a:noFill/>
          <a:ln w="28575">
            <a:solidFill>
              <a:srgbClr val="00B050"/>
            </a:solidFill>
            <a:round/>
            <a:headEnd/>
            <a:tailEnd/>
          </a:ln>
        </p:spPr>
      </p:cxnSp>
      <p:sp>
        <p:nvSpPr>
          <p:cNvPr id="118813" name="Text Box 29"/>
          <p:cNvSpPr txBox="1">
            <a:spLocks noChangeArrowheads="1"/>
          </p:cNvSpPr>
          <p:nvPr/>
        </p:nvSpPr>
        <p:spPr bwMode="auto">
          <a:xfrm>
            <a:off x="1475656" y="2472595"/>
            <a:ext cx="1763921"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Result of 1</a:t>
            </a:r>
            <a:r>
              <a:rPr kumimoji="1" lang="en-US" altLang="ja-JP" sz="1600" b="0" i="0" u="none" strike="noStrike" cap="none" normalizeH="0" baseline="30000" dirty="0" smtClean="0">
                <a:ln>
                  <a:noFill/>
                </a:ln>
                <a:solidFill>
                  <a:srgbClr val="31A53F"/>
                </a:solidFill>
                <a:effectLst/>
                <a:latin typeface="Times New Roman" pitchFamily="18" charset="0"/>
                <a:ea typeface="ＭＳ 明朝" pitchFamily="17" charset="-128"/>
                <a:cs typeface="Times New Roman" pitchFamily="18" charset="0"/>
              </a:rPr>
              <a:t>st </a:t>
            </a: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trial</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nvGrpSpPr>
          <p:cNvPr id="83" name="グループ化 82"/>
          <p:cNvGrpSpPr/>
          <p:nvPr/>
        </p:nvGrpSpPr>
        <p:grpSpPr>
          <a:xfrm>
            <a:off x="1187624" y="2699453"/>
            <a:ext cx="3168057" cy="369507"/>
            <a:chOff x="1187624" y="2699453"/>
            <a:chExt cx="3168057" cy="369507"/>
          </a:xfrm>
        </p:grpSpPr>
        <p:sp>
          <p:nvSpPr>
            <p:cNvPr id="118814" name="Text Box 30"/>
            <p:cNvSpPr txBox="1">
              <a:spLocks noChangeArrowheads="1"/>
            </p:cNvSpPr>
            <p:nvPr/>
          </p:nvSpPr>
          <p:spPr bwMode="auto">
            <a:xfrm>
              <a:off x="1419768" y="2699453"/>
              <a:ext cx="2935913" cy="297499"/>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ctr" defTabSz="914400" rtl="0" eaLnBrk="1" fontAlgn="base" latinLnBrk="0" hangingPunct="1">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Recommended levels for 2</a:t>
              </a:r>
              <a:r>
                <a:rPr kumimoji="1" lang="en-US" altLang="ja-JP" sz="1600" b="0" i="0" u="none" strike="noStrike" cap="none" normalizeH="0" baseline="30000" dirty="0" smtClean="0">
                  <a:ln>
                    <a:noFill/>
                  </a:ln>
                  <a:solidFill>
                    <a:srgbClr val="FF00FF"/>
                  </a:solidFill>
                  <a:effectLst/>
                  <a:latin typeface="Times New Roman" pitchFamily="18" charset="0"/>
                  <a:ea typeface="ＭＳ 明朝" pitchFamily="17" charset="-128"/>
                  <a:cs typeface="Times New Roman" pitchFamily="18" charset="0"/>
                </a:rPr>
                <a:t>nd</a:t>
              </a: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 trial</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15" name="Text Box 31"/>
            <p:cNvSpPr txBox="1">
              <a:spLocks noChangeArrowheads="1"/>
            </p:cNvSpPr>
            <p:nvPr/>
          </p:nvSpPr>
          <p:spPr bwMode="auto">
            <a:xfrm>
              <a:off x="1187624" y="2716229"/>
              <a:ext cx="340639" cy="352731"/>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grpSp>
        <p:nvGrpSpPr>
          <p:cNvPr id="84" name="グループ化 83"/>
          <p:cNvGrpSpPr/>
          <p:nvPr/>
        </p:nvGrpSpPr>
        <p:grpSpPr>
          <a:xfrm>
            <a:off x="1498645" y="3312894"/>
            <a:ext cx="1888170" cy="2548327"/>
            <a:chOff x="1498645" y="3312894"/>
            <a:chExt cx="1888170" cy="2548327"/>
          </a:xfrm>
        </p:grpSpPr>
        <p:sp>
          <p:nvSpPr>
            <p:cNvPr id="118804" name="Text Box 20"/>
            <p:cNvSpPr txBox="1">
              <a:spLocks noChangeArrowheads="1"/>
            </p:cNvSpPr>
            <p:nvPr/>
          </p:nvSpPr>
          <p:spPr bwMode="auto">
            <a:xfrm>
              <a:off x="2288117" y="3312894"/>
              <a:ext cx="340639"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05" name="Text Box 21"/>
            <p:cNvSpPr txBox="1">
              <a:spLocks noChangeArrowheads="1"/>
            </p:cNvSpPr>
            <p:nvPr/>
          </p:nvSpPr>
          <p:spPr bwMode="auto">
            <a:xfrm>
              <a:off x="2674127" y="3405394"/>
              <a:ext cx="339242" cy="309166"/>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06" name="Text Box 22"/>
            <p:cNvSpPr txBox="1">
              <a:spLocks noChangeArrowheads="1"/>
            </p:cNvSpPr>
            <p:nvPr/>
          </p:nvSpPr>
          <p:spPr bwMode="auto">
            <a:xfrm>
              <a:off x="1691999" y="3803726"/>
              <a:ext cx="340639"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118807" name="AutoShape 23"/>
            <p:cNvCxnSpPr>
              <a:cxnSpLocks noChangeShapeType="1"/>
            </p:cNvCxnSpPr>
            <p:nvPr/>
          </p:nvCxnSpPr>
          <p:spPr bwMode="auto">
            <a:xfrm>
              <a:off x="2455644" y="3497060"/>
              <a:ext cx="0" cy="2364160"/>
            </a:xfrm>
            <a:prstGeom prst="straightConnector1">
              <a:avLst/>
            </a:prstGeom>
            <a:noFill/>
            <a:ln w="3175">
              <a:solidFill>
                <a:srgbClr val="FF00FF"/>
              </a:solidFill>
              <a:round/>
              <a:headEnd/>
              <a:tailEnd type="arrow" w="med" len="med"/>
            </a:ln>
          </p:spPr>
        </p:cxnSp>
        <p:cxnSp>
          <p:nvCxnSpPr>
            <p:cNvPr id="118808" name="AutoShape 24"/>
            <p:cNvCxnSpPr>
              <a:cxnSpLocks noChangeShapeType="1"/>
            </p:cNvCxnSpPr>
            <p:nvPr/>
          </p:nvCxnSpPr>
          <p:spPr bwMode="auto">
            <a:xfrm>
              <a:off x="2829090" y="3483727"/>
              <a:ext cx="0" cy="2364160"/>
            </a:xfrm>
            <a:prstGeom prst="straightConnector1">
              <a:avLst/>
            </a:prstGeom>
            <a:noFill/>
            <a:ln w="3175">
              <a:solidFill>
                <a:srgbClr val="FF00FF"/>
              </a:solidFill>
              <a:round/>
              <a:headEnd/>
              <a:tailEnd type="arrow" w="med" len="med"/>
            </a:ln>
          </p:spPr>
        </p:cxnSp>
        <p:sp>
          <p:nvSpPr>
            <p:cNvPr id="118809" name="Text Box 25"/>
            <p:cNvSpPr txBox="1">
              <a:spLocks noChangeArrowheads="1"/>
            </p:cNvSpPr>
            <p:nvPr/>
          </p:nvSpPr>
          <p:spPr bwMode="auto">
            <a:xfrm>
              <a:off x="1498645" y="5109556"/>
              <a:ext cx="919305"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Level 1’</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10" name="Text Box 26"/>
            <p:cNvSpPr txBox="1">
              <a:spLocks noChangeArrowheads="1"/>
            </p:cNvSpPr>
            <p:nvPr/>
          </p:nvSpPr>
          <p:spPr bwMode="auto">
            <a:xfrm>
              <a:off x="2467510" y="4933723"/>
              <a:ext cx="919305"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Level 3’</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11" name="Text Box 27"/>
            <p:cNvSpPr txBox="1">
              <a:spLocks noChangeArrowheads="1"/>
            </p:cNvSpPr>
            <p:nvPr/>
          </p:nvSpPr>
          <p:spPr bwMode="auto">
            <a:xfrm>
              <a:off x="1964231" y="4352891"/>
              <a:ext cx="918607"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Level 2’</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118816" name="AutoShape 32"/>
            <p:cNvCxnSpPr>
              <a:cxnSpLocks noChangeShapeType="1"/>
            </p:cNvCxnSpPr>
            <p:nvPr/>
          </p:nvCxnSpPr>
          <p:spPr bwMode="auto">
            <a:xfrm>
              <a:off x="1876977" y="3883726"/>
              <a:ext cx="0" cy="1977495"/>
            </a:xfrm>
            <a:prstGeom prst="straightConnector1">
              <a:avLst/>
            </a:prstGeom>
            <a:noFill/>
            <a:ln w="3175">
              <a:solidFill>
                <a:srgbClr val="FF00FF"/>
              </a:solidFill>
              <a:round/>
              <a:headEnd/>
              <a:tailEnd type="arrow" w="med" len="med"/>
            </a:ln>
          </p:spPr>
        </p:cxnSp>
      </p:grpSp>
      <p:sp>
        <p:nvSpPr>
          <p:cNvPr id="118818" name="Text Box 34"/>
          <p:cNvSpPr txBox="1">
            <a:spLocks noChangeArrowheads="1"/>
          </p:cNvSpPr>
          <p:nvPr/>
        </p:nvSpPr>
        <p:spPr bwMode="auto">
          <a:xfrm rot="16200000">
            <a:off x="-264327" y="4089273"/>
            <a:ext cx="2232494" cy="62473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ctr"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Average of function (Desired property)</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39" name="AutoShape 95"/>
          <p:cNvSpPr>
            <a:spLocks noChangeArrowheads="1"/>
          </p:cNvSpPr>
          <p:nvPr/>
        </p:nvSpPr>
        <p:spPr bwMode="auto">
          <a:xfrm>
            <a:off x="395536" y="2204864"/>
            <a:ext cx="4032447" cy="4392488"/>
          </a:xfrm>
          <a:prstGeom prst="roundRect">
            <a:avLst>
              <a:gd name="adj" fmla="val 16667"/>
            </a:avLst>
          </a:prstGeom>
          <a:noFill/>
          <a:ln w="28575">
            <a:solidFill>
              <a:srgbClr val="D8D8D8"/>
            </a:solidFill>
            <a:round/>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40" name="テキスト ボックス 39"/>
          <p:cNvSpPr txBox="1"/>
          <p:nvPr/>
        </p:nvSpPr>
        <p:spPr>
          <a:xfrm>
            <a:off x="1331640" y="1700808"/>
            <a:ext cx="216024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altLang="ja-JP" sz="2000" dirty="0" smtClean="0">
                <a:latin typeface="Times New Roman" pitchFamily="18" charset="0"/>
                <a:cs typeface="Times New Roman" pitchFamily="18" charset="0"/>
              </a:rPr>
              <a:t>Estimation for inside</a:t>
            </a:r>
            <a:endParaRPr kumimoji="1" lang="ja-JP" altLang="en-US" sz="2000" dirty="0">
              <a:latin typeface="Times New Roman" pitchFamily="18" charset="0"/>
              <a:cs typeface="Times New Roman" pitchFamily="18" charset="0"/>
            </a:endParaRPr>
          </a:p>
        </p:txBody>
      </p:sp>
      <p:sp>
        <p:nvSpPr>
          <p:cNvPr id="118820" name="Rectangle 36"/>
          <p:cNvSpPr>
            <a:spLocks noChangeArrowheads="1"/>
          </p:cNvSpPr>
          <p:nvPr/>
        </p:nvSpPr>
        <p:spPr bwMode="auto">
          <a:xfrm>
            <a:off x="5398972" y="3087103"/>
            <a:ext cx="3093059" cy="2721441"/>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118821" name="Text Box 37"/>
          <p:cNvSpPr txBox="1">
            <a:spLocks noChangeArrowheads="1"/>
          </p:cNvSpPr>
          <p:nvPr/>
        </p:nvSpPr>
        <p:spPr bwMode="auto">
          <a:xfrm>
            <a:off x="5685286" y="6237312"/>
            <a:ext cx="2378720" cy="29002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ctr"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Value of control factor</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4" name="Text Box 40"/>
          <p:cNvSpPr txBox="1">
            <a:spLocks noChangeArrowheads="1"/>
          </p:cNvSpPr>
          <p:nvPr/>
        </p:nvSpPr>
        <p:spPr bwMode="auto">
          <a:xfrm>
            <a:off x="5220072" y="6019293"/>
            <a:ext cx="928351" cy="29002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1"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Level 1 </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5" name="Text Box 41"/>
          <p:cNvSpPr txBox="1">
            <a:spLocks noChangeArrowheads="1"/>
          </p:cNvSpPr>
          <p:nvPr/>
        </p:nvSpPr>
        <p:spPr bwMode="auto">
          <a:xfrm>
            <a:off x="5947905" y="6020045"/>
            <a:ext cx="928351"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1"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Level 2</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6" name="Text Box 42"/>
          <p:cNvSpPr txBox="1">
            <a:spLocks noChangeArrowheads="1"/>
          </p:cNvSpPr>
          <p:nvPr/>
        </p:nvSpPr>
        <p:spPr bwMode="auto">
          <a:xfrm>
            <a:off x="6667985" y="6020045"/>
            <a:ext cx="928351"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1"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Level 3 </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7" name="Text Box 43"/>
          <p:cNvSpPr txBox="1">
            <a:spLocks noChangeArrowheads="1"/>
          </p:cNvSpPr>
          <p:nvPr/>
        </p:nvSpPr>
        <p:spPr bwMode="auto">
          <a:xfrm>
            <a:off x="5508104" y="5833339"/>
            <a:ext cx="334985" cy="33196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8" name="Text Box 44"/>
          <p:cNvSpPr txBox="1">
            <a:spLocks noChangeArrowheads="1"/>
          </p:cNvSpPr>
          <p:nvPr/>
        </p:nvSpPr>
        <p:spPr bwMode="auto">
          <a:xfrm>
            <a:off x="6084168" y="5833339"/>
            <a:ext cx="337698" cy="33196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9" name="Text Box 45"/>
          <p:cNvSpPr txBox="1">
            <a:spLocks noChangeArrowheads="1"/>
          </p:cNvSpPr>
          <p:nvPr/>
        </p:nvSpPr>
        <p:spPr bwMode="auto">
          <a:xfrm>
            <a:off x="6871460" y="5833339"/>
            <a:ext cx="292828" cy="25995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118831" name="AutoShape 47"/>
          <p:cNvCxnSpPr>
            <a:cxnSpLocks noChangeShapeType="1"/>
          </p:cNvCxnSpPr>
          <p:nvPr/>
        </p:nvCxnSpPr>
        <p:spPr bwMode="auto">
          <a:xfrm>
            <a:off x="6218148" y="5381769"/>
            <a:ext cx="0" cy="409494"/>
          </a:xfrm>
          <a:prstGeom prst="straightConnector1">
            <a:avLst/>
          </a:prstGeom>
          <a:noFill/>
          <a:ln w="3175">
            <a:solidFill>
              <a:srgbClr val="000000"/>
            </a:solidFill>
            <a:prstDash val="dash"/>
            <a:round/>
            <a:headEnd/>
            <a:tailEnd/>
          </a:ln>
        </p:spPr>
      </p:cxnSp>
      <p:cxnSp>
        <p:nvCxnSpPr>
          <p:cNvPr id="118832" name="AutoShape 48"/>
          <p:cNvCxnSpPr>
            <a:cxnSpLocks noChangeShapeType="1"/>
          </p:cNvCxnSpPr>
          <p:nvPr/>
        </p:nvCxnSpPr>
        <p:spPr bwMode="auto">
          <a:xfrm>
            <a:off x="6973699" y="4708547"/>
            <a:ext cx="0" cy="1094738"/>
          </a:xfrm>
          <a:prstGeom prst="straightConnector1">
            <a:avLst/>
          </a:prstGeom>
          <a:noFill/>
          <a:ln w="3175">
            <a:solidFill>
              <a:srgbClr val="000000"/>
            </a:solidFill>
            <a:prstDash val="dash"/>
            <a:round/>
            <a:headEnd/>
            <a:tailEnd/>
          </a:ln>
        </p:spPr>
      </p:cxnSp>
      <p:cxnSp>
        <p:nvCxnSpPr>
          <p:cNvPr id="118835" name="AutoShape 51"/>
          <p:cNvCxnSpPr>
            <a:cxnSpLocks noChangeShapeType="1"/>
          </p:cNvCxnSpPr>
          <p:nvPr/>
        </p:nvCxnSpPr>
        <p:spPr bwMode="auto">
          <a:xfrm>
            <a:off x="5396803" y="2637036"/>
            <a:ext cx="292821" cy="751"/>
          </a:xfrm>
          <a:prstGeom prst="straightConnector1">
            <a:avLst/>
          </a:prstGeom>
          <a:noFill/>
          <a:ln w="28575">
            <a:solidFill>
              <a:srgbClr val="00B050"/>
            </a:solidFill>
            <a:round/>
            <a:headEnd/>
            <a:tailEnd/>
          </a:ln>
        </p:spPr>
      </p:cxnSp>
      <p:sp>
        <p:nvSpPr>
          <p:cNvPr id="118836" name="Text Box 52"/>
          <p:cNvSpPr txBox="1">
            <a:spLocks noChangeArrowheads="1"/>
          </p:cNvSpPr>
          <p:nvPr/>
        </p:nvSpPr>
        <p:spPr bwMode="auto">
          <a:xfrm>
            <a:off x="5701915" y="2492896"/>
            <a:ext cx="1781509"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Result of 1</a:t>
            </a:r>
            <a:r>
              <a:rPr kumimoji="1" lang="en-US" altLang="ja-JP" sz="1600" b="0" i="0" u="none" strike="noStrike" cap="none" normalizeH="0" baseline="30000" dirty="0" smtClean="0">
                <a:ln>
                  <a:noFill/>
                </a:ln>
                <a:solidFill>
                  <a:srgbClr val="31A53F"/>
                </a:solidFill>
                <a:effectLst/>
                <a:latin typeface="Times New Roman" pitchFamily="18" charset="0"/>
                <a:ea typeface="ＭＳ 明朝" pitchFamily="17" charset="-128"/>
                <a:cs typeface="Times New Roman" pitchFamily="18" charset="0"/>
              </a:rPr>
              <a:t>st </a:t>
            </a: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trial</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38" name="Freeform 54"/>
          <p:cNvSpPr>
            <a:spLocks/>
          </p:cNvSpPr>
          <p:nvPr/>
        </p:nvSpPr>
        <p:spPr bwMode="auto">
          <a:xfrm>
            <a:off x="5636844" y="3081843"/>
            <a:ext cx="2583333" cy="2355527"/>
          </a:xfrm>
          <a:custGeom>
            <a:avLst/>
            <a:gdLst/>
            <a:ahLst/>
            <a:cxnLst>
              <a:cxn ang="0">
                <a:pos x="0" y="2839"/>
              </a:cxn>
              <a:cxn ang="0">
                <a:pos x="370" y="2796"/>
              </a:cxn>
              <a:cxn ang="0">
                <a:pos x="786" y="2655"/>
              </a:cxn>
              <a:cxn ang="0">
                <a:pos x="1628" y="1922"/>
              </a:cxn>
              <a:cxn ang="0">
                <a:pos x="3089" y="0"/>
              </a:cxn>
            </a:cxnLst>
            <a:rect l="0" t="0" r="r" b="b"/>
            <a:pathLst>
              <a:path w="3089" h="2839">
                <a:moveTo>
                  <a:pt x="0" y="2839"/>
                </a:moveTo>
                <a:cubicBezTo>
                  <a:pt x="119" y="2833"/>
                  <a:pt x="239" y="2827"/>
                  <a:pt x="370" y="2796"/>
                </a:cubicBezTo>
                <a:cubicBezTo>
                  <a:pt x="501" y="2765"/>
                  <a:pt x="576" y="2801"/>
                  <a:pt x="786" y="2655"/>
                </a:cubicBezTo>
                <a:cubicBezTo>
                  <a:pt x="996" y="2509"/>
                  <a:pt x="1244" y="2365"/>
                  <a:pt x="1628" y="1922"/>
                </a:cubicBezTo>
                <a:cubicBezTo>
                  <a:pt x="2012" y="1479"/>
                  <a:pt x="2846" y="320"/>
                  <a:pt x="3089" y="0"/>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cxnSp>
        <p:nvCxnSpPr>
          <p:cNvPr id="118839" name="AutoShape 55"/>
          <p:cNvCxnSpPr>
            <a:cxnSpLocks noChangeShapeType="1"/>
          </p:cNvCxnSpPr>
          <p:nvPr/>
        </p:nvCxnSpPr>
        <p:spPr bwMode="auto">
          <a:xfrm>
            <a:off x="5628168" y="5455403"/>
            <a:ext cx="0" cy="347882"/>
          </a:xfrm>
          <a:prstGeom prst="straightConnector1">
            <a:avLst/>
          </a:prstGeom>
          <a:noFill/>
          <a:ln w="3175">
            <a:solidFill>
              <a:srgbClr val="000000"/>
            </a:solidFill>
            <a:prstDash val="dash"/>
            <a:round/>
            <a:headEnd/>
            <a:tailEnd/>
          </a:ln>
        </p:spPr>
      </p:cxnSp>
      <p:sp>
        <p:nvSpPr>
          <p:cNvPr id="118853" name="Text Box 69"/>
          <p:cNvSpPr txBox="1">
            <a:spLocks noChangeArrowheads="1"/>
          </p:cNvSpPr>
          <p:nvPr/>
        </p:nvSpPr>
        <p:spPr bwMode="auto">
          <a:xfrm rot="16200000">
            <a:off x="4144731" y="4072267"/>
            <a:ext cx="1944531" cy="657944"/>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Average of function (Desired property)</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nvGrpSpPr>
          <p:cNvPr id="86" name="グループ化 85"/>
          <p:cNvGrpSpPr/>
          <p:nvPr/>
        </p:nvGrpSpPr>
        <p:grpSpPr>
          <a:xfrm>
            <a:off x="6967192" y="3125422"/>
            <a:ext cx="1705592" cy="2677863"/>
            <a:chOff x="6967192" y="3125422"/>
            <a:chExt cx="1705592" cy="2677863"/>
          </a:xfrm>
        </p:grpSpPr>
        <p:sp>
          <p:nvSpPr>
            <p:cNvPr id="118840" name="Text Box 56"/>
            <p:cNvSpPr txBox="1">
              <a:spLocks noChangeArrowheads="1"/>
            </p:cNvSpPr>
            <p:nvPr/>
          </p:nvSpPr>
          <p:spPr bwMode="auto">
            <a:xfrm>
              <a:off x="7941093" y="3125422"/>
              <a:ext cx="343432" cy="29002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41" name="Text Box 57"/>
            <p:cNvSpPr txBox="1">
              <a:spLocks noChangeArrowheads="1"/>
            </p:cNvSpPr>
            <p:nvPr/>
          </p:nvSpPr>
          <p:spPr bwMode="auto">
            <a:xfrm>
              <a:off x="7565125" y="3611555"/>
              <a:ext cx="343432"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42" name="Text Box 58"/>
            <p:cNvSpPr txBox="1">
              <a:spLocks noChangeArrowheads="1"/>
            </p:cNvSpPr>
            <p:nvPr/>
          </p:nvSpPr>
          <p:spPr bwMode="auto">
            <a:xfrm>
              <a:off x="7161683" y="4157797"/>
              <a:ext cx="344155"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118843" name="AutoShape 59"/>
            <p:cNvCxnSpPr>
              <a:cxnSpLocks noChangeShapeType="1"/>
            </p:cNvCxnSpPr>
            <p:nvPr/>
          </p:nvCxnSpPr>
          <p:spPr bwMode="auto">
            <a:xfrm>
              <a:off x="8122570" y="3225354"/>
              <a:ext cx="723" cy="2577931"/>
            </a:xfrm>
            <a:prstGeom prst="straightConnector1">
              <a:avLst/>
            </a:prstGeom>
            <a:noFill/>
            <a:ln w="3175">
              <a:solidFill>
                <a:srgbClr val="FF00FF"/>
              </a:solidFill>
              <a:round/>
              <a:headEnd/>
              <a:tailEnd type="arrow" w="med" len="med"/>
            </a:ln>
          </p:spPr>
        </p:cxnSp>
        <p:cxnSp>
          <p:nvCxnSpPr>
            <p:cNvPr id="118844" name="AutoShape 60"/>
            <p:cNvCxnSpPr>
              <a:cxnSpLocks noChangeShapeType="1"/>
            </p:cNvCxnSpPr>
            <p:nvPr/>
          </p:nvCxnSpPr>
          <p:spPr bwMode="auto">
            <a:xfrm>
              <a:off x="7733588" y="3700216"/>
              <a:ext cx="723" cy="2103069"/>
            </a:xfrm>
            <a:prstGeom prst="straightConnector1">
              <a:avLst/>
            </a:prstGeom>
            <a:noFill/>
            <a:ln w="3175">
              <a:solidFill>
                <a:srgbClr val="FF00FF"/>
              </a:solidFill>
              <a:round/>
              <a:headEnd/>
              <a:tailEnd type="arrow" w="med" len="med"/>
            </a:ln>
          </p:spPr>
        </p:cxnSp>
        <p:cxnSp>
          <p:nvCxnSpPr>
            <p:cNvPr id="118845" name="AutoShape 61"/>
            <p:cNvCxnSpPr>
              <a:cxnSpLocks noChangeShapeType="1"/>
            </p:cNvCxnSpPr>
            <p:nvPr/>
          </p:nvCxnSpPr>
          <p:spPr bwMode="auto">
            <a:xfrm>
              <a:off x="7346052" y="4233685"/>
              <a:ext cx="723" cy="1565092"/>
            </a:xfrm>
            <a:prstGeom prst="straightConnector1">
              <a:avLst/>
            </a:prstGeom>
            <a:noFill/>
            <a:ln w="3175">
              <a:solidFill>
                <a:srgbClr val="FF00FF"/>
              </a:solidFill>
              <a:round/>
              <a:headEnd/>
              <a:tailEnd type="arrow" w="med" len="med"/>
            </a:ln>
          </p:spPr>
        </p:cxnSp>
        <p:sp>
          <p:nvSpPr>
            <p:cNvPr id="118846" name="Text Box 62"/>
            <p:cNvSpPr txBox="1">
              <a:spLocks noChangeArrowheads="1"/>
            </p:cNvSpPr>
            <p:nvPr/>
          </p:nvSpPr>
          <p:spPr bwMode="auto">
            <a:xfrm>
              <a:off x="6967192" y="5384024"/>
              <a:ext cx="928351"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rgbClr val="FF00FF"/>
                  </a:solidFill>
                  <a:effectLst/>
                  <a:latin typeface="Times New Roman" pitchFamily="18" charset="0"/>
                  <a:ea typeface="ＭＳ 明朝" pitchFamily="17" charset="-128"/>
                  <a:cs typeface="Times New Roman" pitchFamily="18" charset="0"/>
                </a:rPr>
                <a:t>Level 1’</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47" name="Text Box 63"/>
            <p:cNvSpPr txBox="1">
              <a:spLocks noChangeArrowheads="1"/>
            </p:cNvSpPr>
            <p:nvPr/>
          </p:nvSpPr>
          <p:spPr bwMode="auto">
            <a:xfrm>
              <a:off x="7744433" y="4459845"/>
              <a:ext cx="928351"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rgbClr val="FF00FF"/>
                  </a:solidFill>
                  <a:effectLst/>
                  <a:latin typeface="Times New Roman" pitchFamily="18" charset="0"/>
                  <a:ea typeface="ＭＳ 明朝" pitchFamily="17" charset="-128"/>
                  <a:cs typeface="Times New Roman" pitchFamily="18" charset="0"/>
                </a:rPr>
                <a:t>Level 3’</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48" name="Text Box 64"/>
            <p:cNvSpPr txBox="1">
              <a:spLocks noChangeArrowheads="1"/>
            </p:cNvSpPr>
            <p:nvPr/>
          </p:nvSpPr>
          <p:spPr bwMode="auto">
            <a:xfrm>
              <a:off x="7374249" y="4897139"/>
              <a:ext cx="928351"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smtClean="0">
                  <a:ln>
                    <a:noFill/>
                  </a:ln>
                  <a:solidFill>
                    <a:srgbClr val="FF00FF"/>
                  </a:solidFill>
                  <a:effectLst/>
                  <a:latin typeface="Times New Roman" pitchFamily="18" charset="0"/>
                  <a:ea typeface="ＭＳ 明朝" pitchFamily="17" charset="-128"/>
                  <a:cs typeface="Times New Roman" pitchFamily="18" charset="0"/>
                </a:rPr>
                <a:t>Level 2’</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grpSp>
      <p:grpSp>
        <p:nvGrpSpPr>
          <p:cNvPr id="85" name="グループ化 84"/>
          <p:cNvGrpSpPr/>
          <p:nvPr/>
        </p:nvGrpSpPr>
        <p:grpSpPr>
          <a:xfrm>
            <a:off x="5396803" y="2778933"/>
            <a:ext cx="3279653" cy="362036"/>
            <a:chOff x="5396803" y="2778933"/>
            <a:chExt cx="3279653" cy="362036"/>
          </a:xfrm>
        </p:grpSpPr>
        <p:sp>
          <p:nvSpPr>
            <p:cNvPr id="118837" name="Text Box 53"/>
            <p:cNvSpPr txBox="1">
              <a:spLocks noChangeArrowheads="1"/>
            </p:cNvSpPr>
            <p:nvPr/>
          </p:nvSpPr>
          <p:spPr bwMode="auto">
            <a:xfrm>
              <a:off x="5628224" y="2778933"/>
              <a:ext cx="3048232" cy="29002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Recommended levels for 2</a:t>
              </a:r>
              <a:r>
                <a:rPr kumimoji="1" lang="en-US" altLang="ja-JP" sz="1600" b="0" i="0" u="none" strike="noStrike" cap="none" normalizeH="0" baseline="30000" dirty="0" smtClean="0">
                  <a:ln>
                    <a:noFill/>
                  </a:ln>
                  <a:solidFill>
                    <a:srgbClr val="FF00FF"/>
                  </a:solidFill>
                  <a:effectLst/>
                  <a:latin typeface="Times New Roman" pitchFamily="18" charset="0"/>
                  <a:ea typeface="ＭＳ 明朝" pitchFamily="17" charset="-128"/>
                  <a:cs typeface="Times New Roman" pitchFamily="18" charset="0"/>
                </a:rPr>
                <a:t>nd</a:t>
              </a: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 trial</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54" name="Text Box 70"/>
            <p:cNvSpPr txBox="1">
              <a:spLocks noChangeArrowheads="1"/>
            </p:cNvSpPr>
            <p:nvPr/>
          </p:nvSpPr>
          <p:spPr bwMode="auto">
            <a:xfrm>
              <a:off x="5396803" y="2781299"/>
              <a:ext cx="343432" cy="359670"/>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F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sp>
        <p:nvSpPr>
          <p:cNvPr id="78" name="AutoShape 95"/>
          <p:cNvSpPr>
            <a:spLocks noChangeArrowheads="1"/>
          </p:cNvSpPr>
          <p:nvPr/>
        </p:nvSpPr>
        <p:spPr bwMode="auto">
          <a:xfrm>
            <a:off x="4716016" y="2204864"/>
            <a:ext cx="4032447" cy="4392488"/>
          </a:xfrm>
          <a:prstGeom prst="roundRect">
            <a:avLst>
              <a:gd name="adj" fmla="val 16667"/>
            </a:avLst>
          </a:prstGeom>
          <a:noFill/>
          <a:ln w="28575">
            <a:solidFill>
              <a:srgbClr val="D8D8D8"/>
            </a:solidFill>
            <a:round/>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77" name="テキスト ボックス 76"/>
          <p:cNvSpPr txBox="1"/>
          <p:nvPr/>
        </p:nvSpPr>
        <p:spPr>
          <a:xfrm>
            <a:off x="5724128" y="1700808"/>
            <a:ext cx="2160240"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altLang="ja-JP" sz="2000" dirty="0" smtClean="0">
                <a:latin typeface="Times New Roman" pitchFamily="18" charset="0"/>
                <a:cs typeface="Times New Roman" pitchFamily="18" charset="0"/>
              </a:rPr>
              <a:t>Estimation for outside</a:t>
            </a:r>
            <a:endParaRPr kumimoji="1" lang="ja-JP" altLang="en-US" sz="2000" dirty="0">
              <a:latin typeface="Times New Roman" pitchFamily="18" charset="0"/>
              <a:cs typeface="Times New Roman" pitchFamily="18" charset="0"/>
            </a:endParaRPr>
          </a:p>
        </p:txBody>
      </p:sp>
      <p:cxnSp>
        <p:nvCxnSpPr>
          <p:cNvPr id="80" name="直線コネクタ 79"/>
          <p:cNvCxnSpPr/>
          <p:nvPr/>
        </p:nvCxnSpPr>
        <p:spPr>
          <a:xfrm flipV="1">
            <a:off x="1331640" y="3645024"/>
            <a:ext cx="1800200" cy="1440160"/>
          </a:xfrm>
          <a:prstGeom prst="line">
            <a:avLst/>
          </a:prstGeom>
          <a:ln>
            <a:solidFill>
              <a:srgbClr val="00B050"/>
            </a:solidFill>
          </a:ln>
          <a:effectLst/>
        </p:spPr>
        <p:style>
          <a:lnRef idx="3">
            <a:schemeClr val="accent3"/>
          </a:lnRef>
          <a:fillRef idx="0">
            <a:schemeClr val="accent3"/>
          </a:fillRef>
          <a:effectRef idx="2">
            <a:schemeClr val="accent3"/>
          </a:effectRef>
          <a:fontRef idx="minor">
            <a:schemeClr val="tx1"/>
          </a:fontRef>
        </p:style>
      </p:cxnSp>
      <p:cxnSp>
        <p:nvCxnSpPr>
          <p:cNvPr id="88" name="直線コネクタ 87"/>
          <p:cNvCxnSpPr/>
          <p:nvPr/>
        </p:nvCxnSpPr>
        <p:spPr>
          <a:xfrm flipH="1" flipV="1">
            <a:off x="3131840" y="3645024"/>
            <a:ext cx="648072" cy="288032"/>
          </a:xfrm>
          <a:prstGeom prst="line">
            <a:avLst/>
          </a:prstGeom>
          <a:ln>
            <a:solidFill>
              <a:srgbClr val="00B050"/>
            </a:solidFill>
          </a:ln>
          <a:effectLst/>
        </p:spPr>
        <p:style>
          <a:lnRef idx="3">
            <a:schemeClr val="accent3"/>
          </a:lnRef>
          <a:fillRef idx="0">
            <a:schemeClr val="accent3"/>
          </a:fillRef>
          <a:effectRef idx="2">
            <a:schemeClr val="accent3"/>
          </a:effectRef>
          <a:fontRef idx="minor">
            <a:schemeClr val="tx1"/>
          </a:fontRef>
        </p:style>
      </p:cxnSp>
      <p:sp>
        <p:nvSpPr>
          <p:cNvPr id="118798" name="Text Box 14"/>
          <p:cNvSpPr txBox="1">
            <a:spLocks noChangeArrowheads="1"/>
          </p:cNvSpPr>
          <p:nvPr/>
        </p:nvSpPr>
        <p:spPr bwMode="auto">
          <a:xfrm>
            <a:off x="1130085" y="5000389"/>
            <a:ext cx="340639" cy="309166"/>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89" name="Text Box 5"/>
          <p:cNvSpPr txBox="1">
            <a:spLocks noChangeArrowheads="1"/>
          </p:cNvSpPr>
          <p:nvPr/>
        </p:nvSpPr>
        <p:spPr bwMode="auto">
          <a:xfrm>
            <a:off x="2994523" y="3546227"/>
            <a:ext cx="340639"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790" name="Text Box 6"/>
          <p:cNvSpPr txBox="1">
            <a:spLocks noChangeArrowheads="1"/>
          </p:cNvSpPr>
          <p:nvPr/>
        </p:nvSpPr>
        <p:spPr bwMode="auto">
          <a:xfrm>
            <a:off x="3581566" y="3799559"/>
            <a:ext cx="340639" cy="308333"/>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94" name="直線コネクタ 93"/>
          <p:cNvCxnSpPr/>
          <p:nvPr/>
        </p:nvCxnSpPr>
        <p:spPr>
          <a:xfrm flipH="1">
            <a:off x="6228184" y="4725144"/>
            <a:ext cx="792088" cy="648072"/>
          </a:xfrm>
          <a:prstGeom prst="line">
            <a:avLst/>
          </a:prstGeom>
          <a:ln>
            <a:solidFill>
              <a:srgbClr val="00B050"/>
            </a:solidFill>
          </a:ln>
          <a:effectLst/>
        </p:spPr>
        <p:style>
          <a:lnRef idx="3">
            <a:schemeClr val="accent3"/>
          </a:lnRef>
          <a:fillRef idx="0">
            <a:schemeClr val="accent3"/>
          </a:fillRef>
          <a:effectRef idx="2">
            <a:schemeClr val="accent3"/>
          </a:effectRef>
          <a:fontRef idx="minor">
            <a:schemeClr val="tx1"/>
          </a:fontRef>
        </p:style>
      </p:cxnSp>
      <p:cxnSp>
        <p:nvCxnSpPr>
          <p:cNvPr id="97" name="直線コネクタ 96"/>
          <p:cNvCxnSpPr/>
          <p:nvPr/>
        </p:nvCxnSpPr>
        <p:spPr>
          <a:xfrm flipV="1">
            <a:off x="5580112" y="5373216"/>
            <a:ext cx="648072" cy="144016"/>
          </a:xfrm>
          <a:prstGeom prst="line">
            <a:avLst/>
          </a:prstGeom>
          <a:ln>
            <a:solidFill>
              <a:srgbClr val="00B050"/>
            </a:solidFill>
          </a:ln>
          <a:effectLst/>
        </p:spPr>
        <p:style>
          <a:lnRef idx="3">
            <a:schemeClr val="accent3"/>
          </a:lnRef>
          <a:fillRef idx="0">
            <a:schemeClr val="accent3"/>
          </a:fillRef>
          <a:effectRef idx="2">
            <a:schemeClr val="accent3"/>
          </a:effectRef>
          <a:fontRef idx="minor">
            <a:schemeClr val="tx1"/>
          </a:fontRef>
        </p:style>
      </p:cxnSp>
      <p:sp>
        <p:nvSpPr>
          <p:cNvPr id="118830" name="Text Box 46"/>
          <p:cNvSpPr txBox="1">
            <a:spLocks noChangeArrowheads="1"/>
          </p:cNvSpPr>
          <p:nvPr/>
        </p:nvSpPr>
        <p:spPr bwMode="auto">
          <a:xfrm>
            <a:off x="5453198" y="5381769"/>
            <a:ext cx="344155"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2" name="Text Box 38"/>
          <p:cNvSpPr txBox="1">
            <a:spLocks noChangeArrowheads="1"/>
          </p:cNvSpPr>
          <p:nvPr/>
        </p:nvSpPr>
        <p:spPr bwMode="auto">
          <a:xfrm>
            <a:off x="6044624" y="5247275"/>
            <a:ext cx="343432" cy="290027"/>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18823" name="Text Box 39"/>
          <p:cNvSpPr txBox="1">
            <a:spLocks noChangeArrowheads="1"/>
          </p:cNvSpPr>
          <p:nvPr/>
        </p:nvSpPr>
        <p:spPr bwMode="auto">
          <a:xfrm>
            <a:off x="6799452" y="4602605"/>
            <a:ext cx="344155" cy="289275"/>
          </a:xfrm>
          <a:prstGeom prst="rect">
            <a:avLst/>
          </a:prstGeom>
          <a:noFill/>
          <a:ln w="3175">
            <a:noFill/>
            <a:miter lim="800000"/>
            <a:headEnd/>
            <a:tailEnd/>
          </a:ln>
        </p:spPr>
        <p:txBody>
          <a:bodyPr vert="horz" wrap="square" lIns="74295" tIns="0" rIns="74295" bIns="0" numCol="1" anchor="t" anchorCtr="0" compatLnSpc="1">
            <a:prstTxWarp prst="textNoShape">
              <a:avLst/>
            </a:prstTxWarp>
          </a:bodyPr>
          <a:lstStyle/>
          <a:p>
            <a:pPr marL="0" marR="0" lvl="0" indent="0" algn="just" defTabSz="914400" rtl="0" eaLnBrk="1" fontAlgn="base" latinLnBrk="0" hangingPunct="1">
              <a:lnSpc>
                <a:spcPct val="88000"/>
              </a:lnSpc>
              <a:spcBef>
                <a:spcPct val="0"/>
              </a:spcBef>
              <a:spcAft>
                <a:spcPct val="0"/>
              </a:spcAft>
              <a:buClrTx/>
              <a:buSzTx/>
              <a:buFontTx/>
              <a:buNone/>
              <a:tabLst/>
            </a:pPr>
            <a:r>
              <a:rPr kumimoji="1" lang="en-US" altLang="ja-JP" sz="1600" b="0" i="0" u="none" strike="noStrike" cap="none" normalizeH="0" baseline="0" dirty="0" smtClean="0">
                <a:ln>
                  <a:noFill/>
                </a:ln>
                <a:solidFill>
                  <a:srgbClr val="31A53F"/>
                </a:solidFill>
                <a:effectLst/>
                <a:latin typeface="Times New Roman" pitchFamily="18" charset="0"/>
                <a:ea typeface="ＭＳ 明朝" pitchFamily="17" charset="-128"/>
                <a:cs typeface="Times New Roman" pitchFamily="18" charset="0"/>
              </a:rPr>
              <a: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pic>
        <p:nvPicPr>
          <p:cNvPr id="75" name="図 7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29" y="-20901"/>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タイトル 1"/>
          <p:cNvSpPr txBox="1">
            <a:spLocks/>
          </p:cNvSpPr>
          <p:nvPr/>
        </p:nvSpPr>
        <p:spPr>
          <a:xfrm>
            <a:off x="-396603" y="136682"/>
            <a:ext cx="8363272"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Explanation for my software</a:t>
            </a:r>
            <a:endParaRPr kumimoji="1" lang="ja-JP" altLang="en-US" sz="4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803"/>
                                        </p:tgtEl>
                                        <p:attrNameLst>
                                          <p:attrName>style.visibility</p:attrName>
                                        </p:attrNameLst>
                                      </p:cBhvr>
                                      <p:to>
                                        <p:strVal val="visible"/>
                                      </p:to>
                                    </p:set>
                                    <p:animEffect transition="in" filter="dissolve">
                                      <p:cBhvr>
                                        <p:cTn id="7" dur="500"/>
                                        <p:tgtEl>
                                          <p:spTgt spid="118803"/>
                                        </p:tgtEl>
                                      </p:cBhvr>
                                    </p:animEffect>
                                  </p:childTnLst>
                                </p:cTn>
                              </p:par>
                              <p:par>
                                <p:cTn id="8" presetID="1" presetClass="exit" presetSubtype="0" fill="hold" nodeType="withEffect">
                                  <p:stCondLst>
                                    <p:cond delay="0"/>
                                  </p:stCondLst>
                                  <p:childTnLst>
                                    <p:set>
                                      <p:cBhvr>
                                        <p:cTn id="9" dur="1" fill="hold">
                                          <p:stCondLst>
                                            <p:cond delay="0"/>
                                          </p:stCondLst>
                                        </p:cTn>
                                        <p:tgtEl>
                                          <p:spTgt spid="88"/>
                                        </p:tgtEl>
                                        <p:attrNameLst>
                                          <p:attrName>style.visibility</p:attrName>
                                        </p:attrNameLst>
                                      </p:cBhvr>
                                      <p:to>
                                        <p:strVal val="hidden"/>
                                      </p:to>
                                    </p:set>
                                  </p:childTnLst>
                                </p:cTn>
                              </p:par>
                              <p:par>
                                <p:cTn id="10" presetID="1" presetClass="exit" presetSubtype="0" fill="hold" nodeType="withEffect">
                                  <p:stCondLst>
                                    <p:cond delay="0"/>
                                  </p:stCondLst>
                                  <p:childTnLst>
                                    <p:set>
                                      <p:cBhvr>
                                        <p:cTn id="11" dur="1" fill="hold">
                                          <p:stCondLst>
                                            <p:cond delay="0"/>
                                          </p:stCondLst>
                                        </p:cTn>
                                        <p:tgtEl>
                                          <p:spTgt spid="8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18838"/>
                                        </p:tgtEl>
                                        <p:attrNameLst>
                                          <p:attrName>style.visibility</p:attrName>
                                        </p:attrNameLst>
                                      </p:cBhvr>
                                      <p:to>
                                        <p:strVal val="visible"/>
                                      </p:to>
                                    </p:set>
                                    <p:animEffect transition="in" filter="dissolve">
                                      <p:cBhvr>
                                        <p:cTn id="16" dur="500"/>
                                        <p:tgtEl>
                                          <p:spTgt spid="118838"/>
                                        </p:tgtEl>
                                      </p:cBhvr>
                                    </p:animEffect>
                                  </p:childTnLst>
                                </p:cTn>
                              </p:par>
                              <p:par>
                                <p:cTn id="17" presetID="1" presetClass="exit" presetSubtype="0" fill="hold" nodeType="withEffect">
                                  <p:stCondLst>
                                    <p:cond delay="0"/>
                                  </p:stCondLst>
                                  <p:childTnLst>
                                    <p:set>
                                      <p:cBhvr>
                                        <p:cTn id="18" dur="1" fill="hold">
                                          <p:stCondLst>
                                            <p:cond delay="0"/>
                                          </p:stCondLst>
                                        </p:cTn>
                                        <p:tgtEl>
                                          <p:spTgt spid="9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9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dissolve">
                                      <p:cBhvr>
                                        <p:cTn id="25" dur="500"/>
                                        <p:tgtEl>
                                          <p:spTgt spid="83"/>
                                        </p:tgtEl>
                                      </p:cBhvr>
                                    </p:animEffect>
                                  </p:childTnLst>
                                </p:cTn>
                              </p:par>
                              <p:par>
                                <p:cTn id="26" presetID="22" presetClass="entr" presetSubtype="1"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wipe(up)">
                                      <p:cBhvr>
                                        <p:cTn id="28" dur="1000"/>
                                        <p:tgtEl>
                                          <p:spTgt spid="8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dissolve">
                                      <p:cBhvr>
                                        <p:cTn id="33" dur="500"/>
                                        <p:tgtEl>
                                          <p:spTgt spid="85"/>
                                        </p:tgtEl>
                                      </p:cBhvr>
                                    </p:animEffect>
                                  </p:childTnLst>
                                </p:cTn>
                              </p:par>
                              <p:par>
                                <p:cTn id="34" presetID="22" presetClass="entr" presetSubtype="1" fill="hold"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up)">
                                      <p:cBhvr>
                                        <p:cTn id="36"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03" grpId="0" animBg="1"/>
      <p:bldP spid="1188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10</a:t>
            </a:fld>
            <a:endParaRPr kumimoji="1" lang="ja-JP" altLang="en-US">
              <a:latin typeface="Times New Roman" pitchFamily="18" charset="0"/>
              <a:cs typeface="Times New Roman" pitchFamily="18" charset="0"/>
            </a:endParaRPr>
          </a:p>
        </p:txBody>
      </p:sp>
      <p:grpSp>
        <p:nvGrpSpPr>
          <p:cNvPr id="310" name="グループ化 309"/>
          <p:cNvGrpSpPr/>
          <p:nvPr/>
        </p:nvGrpSpPr>
        <p:grpSpPr>
          <a:xfrm>
            <a:off x="251520" y="1239742"/>
            <a:ext cx="7992889" cy="5357610"/>
            <a:chOff x="179512" y="1368330"/>
            <a:chExt cx="7992889" cy="5357610"/>
          </a:xfrm>
        </p:grpSpPr>
        <p:grpSp>
          <p:nvGrpSpPr>
            <p:cNvPr id="156" name="グループ化 155"/>
            <p:cNvGrpSpPr/>
            <p:nvPr/>
          </p:nvGrpSpPr>
          <p:grpSpPr>
            <a:xfrm>
              <a:off x="395562" y="1368330"/>
              <a:ext cx="7776839" cy="5357610"/>
              <a:chOff x="395562" y="720823"/>
              <a:chExt cx="7776839" cy="5357610"/>
            </a:xfrm>
          </p:grpSpPr>
          <p:grpSp>
            <p:nvGrpSpPr>
              <p:cNvPr id="157" name="グループ化 156"/>
              <p:cNvGrpSpPr/>
              <p:nvPr/>
            </p:nvGrpSpPr>
            <p:grpSpPr>
              <a:xfrm>
                <a:off x="395562" y="720823"/>
                <a:ext cx="7776839" cy="5357610"/>
                <a:chOff x="683594" y="1008857"/>
                <a:chExt cx="7776839" cy="5357610"/>
              </a:xfrm>
            </p:grpSpPr>
            <p:grpSp>
              <p:nvGrpSpPr>
                <p:cNvPr id="159" name="Group 2"/>
                <p:cNvGrpSpPr>
                  <a:grpSpLocks/>
                </p:cNvGrpSpPr>
                <p:nvPr/>
              </p:nvGrpSpPr>
              <p:grpSpPr bwMode="auto">
                <a:xfrm>
                  <a:off x="683594" y="1008857"/>
                  <a:ext cx="7776839" cy="5357610"/>
                  <a:chOff x="1417" y="7202"/>
                  <a:chExt cx="8749" cy="6598"/>
                </a:xfrm>
              </p:grpSpPr>
              <p:cxnSp>
                <p:nvCxnSpPr>
                  <p:cNvPr id="165" name="直線矢印コネクタ 1049"/>
                  <p:cNvCxnSpPr>
                    <a:cxnSpLocks noChangeShapeType="1"/>
                    <a:stCxn id="233" idx="3"/>
                  </p:cNvCxnSpPr>
                  <p:nvPr/>
                </p:nvCxnSpPr>
                <p:spPr bwMode="auto">
                  <a:xfrm>
                    <a:off x="5116" y="7490"/>
                    <a:ext cx="471" cy="457"/>
                  </a:xfrm>
                  <a:prstGeom prst="straightConnector1">
                    <a:avLst/>
                  </a:prstGeom>
                  <a:noFill/>
                  <a:ln w="3175">
                    <a:solidFill>
                      <a:srgbClr val="000000"/>
                    </a:solidFill>
                    <a:round/>
                    <a:headEnd/>
                    <a:tailEnd/>
                  </a:ln>
                </p:spPr>
              </p:cxnSp>
              <p:grpSp>
                <p:nvGrpSpPr>
                  <p:cNvPr id="166" name="Group 4"/>
                  <p:cNvGrpSpPr>
                    <a:grpSpLocks/>
                  </p:cNvGrpSpPr>
                  <p:nvPr/>
                </p:nvGrpSpPr>
                <p:grpSpPr bwMode="auto">
                  <a:xfrm>
                    <a:off x="1417" y="7202"/>
                    <a:ext cx="8749" cy="6598"/>
                    <a:chOff x="1417" y="7202"/>
                    <a:chExt cx="8749" cy="6598"/>
                  </a:xfrm>
                </p:grpSpPr>
                <p:cxnSp>
                  <p:nvCxnSpPr>
                    <p:cNvPr id="167" name="直線矢印コネクタ 894"/>
                    <p:cNvCxnSpPr>
                      <a:cxnSpLocks noChangeShapeType="1"/>
                    </p:cNvCxnSpPr>
                    <p:nvPr/>
                  </p:nvCxnSpPr>
                  <p:spPr bwMode="auto">
                    <a:xfrm>
                      <a:off x="5618" y="9737"/>
                      <a:ext cx="0" cy="320"/>
                    </a:xfrm>
                    <a:prstGeom prst="straightConnector1">
                      <a:avLst/>
                    </a:prstGeom>
                    <a:noFill/>
                    <a:ln w="3175">
                      <a:solidFill>
                        <a:srgbClr val="000000"/>
                      </a:solidFill>
                      <a:round/>
                      <a:headEnd/>
                      <a:tailEnd/>
                    </a:ln>
                  </p:spPr>
                </p:cxnSp>
                <p:cxnSp>
                  <p:nvCxnSpPr>
                    <p:cNvPr id="168" name="直線矢印コネクタ 895"/>
                    <p:cNvCxnSpPr>
                      <a:cxnSpLocks noChangeShapeType="1"/>
                    </p:cNvCxnSpPr>
                    <p:nvPr/>
                  </p:nvCxnSpPr>
                  <p:spPr bwMode="auto">
                    <a:xfrm>
                      <a:off x="3710" y="9838"/>
                      <a:ext cx="0" cy="217"/>
                    </a:xfrm>
                    <a:prstGeom prst="straightConnector1">
                      <a:avLst/>
                    </a:prstGeom>
                    <a:noFill/>
                    <a:ln w="3175">
                      <a:solidFill>
                        <a:srgbClr val="000000"/>
                      </a:solidFill>
                      <a:round/>
                      <a:headEnd/>
                      <a:tailEnd/>
                    </a:ln>
                  </p:spPr>
                </p:cxnSp>
                <p:grpSp>
                  <p:nvGrpSpPr>
                    <p:cNvPr id="169" name="Group 7"/>
                    <p:cNvGrpSpPr>
                      <a:grpSpLocks/>
                    </p:cNvGrpSpPr>
                    <p:nvPr/>
                  </p:nvGrpSpPr>
                  <p:grpSpPr bwMode="auto">
                    <a:xfrm>
                      <a:off x="1417" y="7202"/>
                      <a:ext cx="8749" cy="6598"/>
                      <a:chOff x="1417" y="7202"/>
                      <a:chExt cx="8749" cy="6598"/>
                    </a:xfrm>
                  </p:grpSpPr>
                  <p:grpSp>
                    <p:nvGrpSpPr>
                      <p:cNvPr id="170" name="Group 8"/>
                      <p:cNvGrpSpPr>
                        <a:grpSpLocks/>
                      </p:cNvGrpSpPr>
                      <p:nvPr/>
                    </p:nvGrpSpPr>
                    <p:grpSpPr bwMode="auto">
                      <a:xfrm>
                        <a:off x="1417" y="7202"/>
                        <a:ext cx="8749" cy="6598"/>
                        <a:chOff x="1417" y="7202"/>
                        <a:chExt cx="8749" cy="6598"/>
                      </a:xfrm>
                    </p:grpSpPr>
                    <p:grpSp>
                      <p:nvGrpSpPr>
                        <p:cNvPr id="172" name="Group 9"/>
                        <p:cNvGrpSpPr>
                          <a:grpSpLocks/>
                        </p:cNvGrpSpPr>
                        <p:nvPr/>
                      </p:nvGrpSpPr>
                      <p:grpSpPr bwMode="auto">
                        <a:xfrm>
                          <a:off x="1417" y="7202"/>
                          <a:ext cx="8749" cy="6598"/>
                          <a:chOff x="1417" y="7202"/>
                          <a:chExt cx="8749" cy="6598"/>
                        </a:xfrm>
                      </p:grpSpPr>
                      <p:grpSp>
                        <p:nvGrpSpPr>
                          <p:cNvPr id="176" name="Group 10"/>
                          <p:cNvGrpSpPr>
                            <a:grpSpLocks/>
                          </p:cNvGrpSpPr>
                          <p:nvPr/>
                        </p:nvGrpSpPr>
                        <p:grpSpPr bwMode="auto">
                          <a:xfrm>
                            <a:off x="1417" y="7202"/>
                            <a:ext cx="8749" cy="6598"/>
                            <a:chOff x="1417" y="7202"/>
                            <a:chExt cx="8749" cy="6598"/>
                          </a:xfrm>
                        </p:grpSpPr>
                        <p:grpSp>
                          <p:nvGrpSpPr>
                            <p:cNvPr id="191" name="Group 11"/>
                            <p:cNvGrpSpPr>
                              <a:grpSpLocks/>
                            </p:cNvGrpSpPr>
                            <p:nvPr/>
                          </p:nvGrpSpPr>
                          <p:grpSpPr bwMode="auto">
                            <a:xfrm>
                              <a:off x="8183" y="13323"/>
                              <a:ext cx="539" cy="245"/>
                              <a:chOff x="7787" y="13229"/>
                              <a:chExt cx="539" cy="223"/>
                            </a:xfrm>
                          </p:grpSpPr>
                          <p:sp>
                            <p:nvSpPr>
                              <p:cNvPr id="298" name="角丸四角形 1"/>
                              <p:cNvSpPr>
                                <a:spLocks noChangeArrowheads="1"/>
                              </p:cNvSpPr>
                              <p:nvPr/>
                            </p:nvSpPr>
                            <p:spPr bwMode="auto">
                              <a:xfrm>
                                <a:off x="8169" y="13283"/>
                                <a:ext cx="157" cy="169"/>
                              </a:xfrm>
                              <a:prstGeom prst="roundRect">
                                <a:avLst>
                                  <a:gd name="adj" fmla="val 16667"/>
                                </a:avLst>
                              </a:prstGeom>
                              <a:pattFill prst="pct30">
                                <a:fgClr>
                                  <a:srgbClr val="000000"/>
                                </a:fgClr>
                                <a:bgClr>
                                  <a:srgbClr val="FFFFFF"/>
                                </a:bgClr>
                              </a:pattFill>
                              <a:ln w="6350">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99" name="角丸四角形 2"/>
                              <p:cNvSpPr>
                                <a:spLocks noChangeArrowheads="1"/>
                              </p:cNvSpPr>
                              <p:nvPr/>
                            </p:nvSpPr>
                            <p:spPr bwMode="auto">
                              <a:xfrm>
                                <a:off x="7787" y="13229"/>
                                <a:ext cx="157" cy="170"/>
                              </a:xfrm>
                              <a:prstGeom prst="roundRect">
                                <a:avLst>
                                  <a:gd name="adj" fmla="val 16667"/>
                                </a:avLst>
                              </a:prstGeom>
                              <a:pattFill prst="pct30">
                                <a:fgClr>
                                  <a:srgbClr val="000000"/>
                                </a:fgClr>
                                <a:bgClr>
                                  <a:srgbClr val="FFFFFF"/>
                                </a:bgClr>
                              </a:pattFill>
                              <a:ln w="6350">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nvGrpSpPr>
                            <p:cNvPr id="192" name="Group 16"/>
                            <p:cNvGrpSpPr>
                              <a:grpSpLocks/>
                            </p:cNvGrpSpPr>
                            <p:nvPr/>
                          </p:nvGrpSpPr>
                          <p:grpSpPr bwMode="auto">
                            <a:xfrm>
                              <a:off x="1417" y="7202"/>
                              <a:ext cx="8749" cy="6598"/>
                              <a:chOff x="1417" y="7202"/>
                              <a:chExt cx="8749" cy="6598"/>
                            </a:xfrm>
                          </p:grpSpPr>
                          <p:cxnSp>
                            <p:nvCxnSpPr>
                              <p:cNvPr id="201" name="直線矢印コネクタ 973"/>
                              <p:cNvCxnSpPr>
                                <a:cxnSpLocks noChangeShapeType="1"/>
                              </p:cNvCxnSpPr>
                              <p:nvPr/>
                            </p:nvCxnSpPr>
                            <p:spPr bwMode="auto">
                              <a:xfrm>
                                <a:off x="4461" y="8174"/>
                                <a:ext cx="2541" cy="0"/>
                              </a:xfrm>
                              <a:prstGeom prst="straightConnector1">
                                <a:avLst/>
                              </a:prstGeom>
                              <a:noFill/>
                              <a:ln w="76200">
                                <a:solidFill>
                                  <a:srgbClr val="0000FF"/>
                                </a:solidFill>
                                <a:round/>
                                <a:headEnd/>
                                <a:tailEnd/>
                              </a:ln>
                            </p:spPr>
                          </p:cxnSp>
                          <p:cxnSp>
                            <p:nvCxnSpPr>
                              <p:cNvPr id="202" name="直線矢印コネクタ 901"/>
                              <p:cNvCxnSpPr>
                                <a:cxnSpLocks noChangeShapeType="1"/>
                              </p:cNvCxnSpPr>
                              <p:nvPr/>
                            </p:nvCxnSpPr>
                            <p:spPr bwMode="auto">
                              <a:xfrm>
                                <a:off x="3933" y="9520"/>
                                <a:ext cx="2031" cy="0"/>
                              </a:xfrm>
                              <a:prstGeom prst="straightConnector1">
                                <a:avLst/>
                              </a:prstGeom>
                              <a:noFill/>
                              <a:ln w="76200">
                                <a:solidFill>
                                  <a:srgbClr val="7030A0"/>
                                </a:solidFill>
                                <a:round/>
                                <a:headEnd/>
                                <a:tailEnd/>
                              </a:ln>
                            </p:spPr>
                          </p:cxnSp>
                          <p:sp>
                            <p:nvSpPr>
                              <p:cNvPr id="203" name="フリーフォーム 972"/>
                              <p:cNvSpPr>
                                <a:spLocks/>
                              </p:cNvSpPr>
                              <p:nvPr/>
                            </p:nvSpPr>
                            <p:spPr bwMode="auto">
                              <a:xfrm>
                                <a:off x="3563" y="8166"/>
                                <a:ext cx="671" cy="1030"/>
                              </a:xfrm>
                              <a:custGeom>
                                <a:avLst/>
                                <a:gdLst>
                                  <a:gd name="T0" fmla="*/ 0 w 395"/>
                                  <a:gd name="T1" fmla="*/ 489585 h 771"/>
                                  <a:gd name="T2" fmla="*/ 16510 w 395"/>
                                  <a:gd name="T3" fmla="*/ 308610 h 771"/>
                                  <a:gd name="T4" fmla="*/ 46355 w 395"/>
                                  <a:gd name="T5" fmla="*/ 160655 h 771"/>
                                  <a:gd name="T6" fmla="*/ 111760 w 395"/>
                                  <a:gd name="T7" fmla="*/ 58420 h 771"/>
                                  <a:gd name="T8" fmla="*/ 250825 w 39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771">
                                    <a:moveTo>
                                      <a:pt x="0" y="771"/>
                                    </a:moveTo>
                                    <a:cubicBezTo>
                                      <a:pt x="5" y="671"/>
                                      <a:pt x="14" y="572"/>
                                      <a:pt x="26" y="486"/>
                                    </a:cubicBezTo>
                                    <a:cubicBezTo>
                                      <a:pt x="38" y="400"/>
                                      <a:pt x="48" y="319"/>
                                      <a:pt x="73" y="253"/>
                                    </a:cubicBezTo>
                                    <a:cubicBezTo>
                                      <a:pt x="98" y="187"/>
                                      <a:pt x="122" y="134"/>
                                      <a:pt x="176" y="92"/>
                                    </a:cubicBezTo>
                                    <a:cubicBezTo>
                                      <a:pt x="230" y="50"/>
                                      <a:pt x="350" y="19"/>
                                      <a:pt x="395" y="0"/>
                                    </a:cubicBezTo>
                                  </a:path>
                                </a:pathLst>
                              </a:custGeom>
                              <a:noFill/>
                              <a:ln w="76200">
                                <a:solidFill>
                                  <a:srgbClr val="0000FF"/>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04" name="Group 20"/>
                              <p:cNvGrpSpPr>
                                <a:grpSpLocks/>
                              </p:cNvGrpSpPr>
                              <p:nvPr/>
                            </p:nvGrpSpPr>
                            <p:grpSpPr bwMode="auto">
                              <a:xfrm>
                                <a:off x="5423" y="7944"/>
                                <a:ext cx="292" cy="351"/>
                                <a:chOff x="5701" y="8064"/>
                                <a:chExt cx="292" cy="351"/>
                              </a:xfrm>
                            </p:grpSpPr>
                            <p:cxnSp>
                              <p:nvCxnSpPr>
                                <p:cNvPr id="295" name="AutoShape 5061"/>
                                <p:cNvCxnSpPr>
                                  <a:cxnSpLocks noChangeShapeType="1"/>
                                </p:cNvCxnSpPr>
                                <p:nvPr/>
                              </p:nvCxnSpPr>
                              <p:spPr bwMode="auto">
                                <a:xfrm flipV="1">
                                  <a:off x="5855" y="8067"/>
                                  <a:ext cx="0" cy="216"/>
                                </a:xfrm>
                                <a:prstGeom prst="straightConnector1">
                                  <a:avLst/>
                                </a:prstGeom>
                                <a:noFill/>
                                <a:ln w="12700">
                                  <a:solidFill>
                                    <a:srgbClr val="000000"/>
                                  </a:solidFill>
                                  <a:round/>
                                  <a:headEnd/>
                                  <a:tailEnd/>
                                </a:ln>
                              </p:spPr>
                            </p:cxnSp>
                            <p:cxnSp>
                              <p:nvCxnSpPr>
                                <p:cNvPr id="296" name="AutoShape 5062"/>
                                <p:cNvCxnSpPr>
                                  <a:cxnSpLocks noChangeShapeType="1"/>
                                </p:cNvCxnSpPr>
                                <p:nvPr/>
                              </p:nvCxnSpPr>
                              <p:spPr bwMode="auto">
                                <a:xfrm>
                                  <a:off x="5709" y="8064"/>
                                  <a:ext cx="271" cy="0"/>
                                </a:xfrm>
                                <a:prstGeom prst="straightConnector1">
                                  <a:avLst/>
                                </a:prstGeom>
                                <a:noFill/>
                                <a:ln w="12700">
                                  <a:solidFill>
                                    <a:srgbClr val="000000"/>
                                  </a:solidFill>
                                  <a:round/>
                                  <a:headEnd/>
                                  <a:tailEnd/>
                                </a:ln>
                              </p:spPr>
                            </p:cxnSp>
                            <p:sp>
                              <p:nvSpPr>
                                <p:cNvPr id="297" name="AutoShape 5063"/>
                                <p:cNvSpPr>
                                  <a:spLocks noChangeArrowheads="1"/>
                                </p:cNvSpPr>
                                <p:nvPr/>
                              </p:nvSpPr>
                              <p:spPr bwMode="auto">
                                <a:xfrm rot="-5400000">
                                  <a:off x="5722" y="8145"/>
                                  <a:ext cx="249" cy="292"/>
                                </a:xfrm>
                                <a:prstGeom prst="flowChartCollate">
                                  <a:avLst/>
                                </a:prstGeom>
                                <a:solidFill>
                                  <a:srgbClr val="FFFFFF"/>
                                </a:solidFill>
                                <a:ln w="12700">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nvGrpSpPr>
                              <p:cNvPr id="205" name="Group 24"/>
                              <p:cNvGrpSpPr>
                                <a:grpSpLocks/>
                              </p:cNvGrpSpPr>
                              <p:nvPr/>
                            </p:nvGrpSpPr>
                            <p:grpSpPr bwMode="auto">
                              <a:xfrm>
                                <a:off x="5150" y="9299"/>
                                <a:ext cx="292" cy="344"/>
                                <a:chOff x="5436" y="9310"/>
                                <a:chExt cx="292" cy="344"/>
                              </a:xfrm>
                            </p:grpSpPr>
                            <p:cxnSp>
                              <p:nvCxnSpPr>
                                <p:cNvPr id="292" name="AutoShape 5065"/>
                                <p:cNvCxnSpPr>
                                  <a:cxnSpLocks noChangeShapeType="1"/>
                                </p:cNvCxnSpPr>
                                <p:nvPr/>
                              </p:nvCxnSpPr>
                              <p:spPr bwMode="auto">
                                <a:xfrm flipV="1">
                                  <a:off x="5590" y="9313"/>
                                  <a:ext cx="0" cy="212"/>
                                </a:xfrm>
                                <a:prstGeom prst="straightConnector1">
                                  <a:avLst/>
                                </a:prstGeom>
                                <a:noFill/>
                                <a:ln w="12700">
                                  <a:solidFill>
                                    <a:srgbClr val="000000"/>
                                  </a:solidFill>
                                  <a:round/>
                                  <a:headEnd/>
                                  <a:tailEnd/>
                                </a:ln>
                              </p:spPr>
                            </p:cxnSp>
                            <p:cxnSp>
                              <p:nvCxnSpPr>
                                <p:cNvPr id="293" name="AutoShape 5066"/>
                                <p:cNvCxnSpPr>
                                  <a:cxnSpLocks noChangeShapeType="1"/>
                                </p:cNvCxnSpPr>
                                <p:nvPr/>
                              </p:nvCxnSpPr>
                              <p:spPr bwMode="auto">
                                <a:xfrm>
                                  <a:off x="5444" y="9310"/>
                                  <a:ext cx="271" cy="0"/>
                                </a:xfrm>
                                <a:prstGeom prst="straightConnector1">
                                  <a:avLst/>
                                </a:prstGeom>
                                <a:noFill/>
                                <a:ln w="12700">
                                  <a:solidFill>
                                    <a:srgbClr val="000000"/>
                                  </a:solidFill>
                                  <a:round/>
                                  <a:headEnd/>
                                  <a:tailEnd/>
                                </a:ln>
                              </p:spPr>
                            </p:cxnSp>
                            <p:sp>
                              <p:nvSpPr>
                                <p:cNvPr id="294" name="AutoShape 5067"/>
                                <p:cNvSpPr>
                                  <a:spLocks noChangeArrowheads="1"/>
                                </p:cNvSpPr>
                                <p:nvPr/>
                              </p:nvSpPr>
                              <p:spPr bwMode="auto">
                                <a:xfrm rot="-5400000">
                                  <a:off x="5460" y="9386"/>
                                  <a:ext cx="244" cy="292"/>
                                </a:xfrm>
                                <a:prstGeom prst="flowChartCollate">
                                  <a:avLst/>
                                </a:prstGeom>
                                <a:solidFill>
                                  <a:srgbClr val="FFFFFF"/>
                                </a:solidFill>
                                <a:ln w="12700">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nvGrpSpPr>
                              <p:cNvPr id="206" name="Group 28"/>
                              <p:cNvGrpSpPr>
                                <a:grpSpLocks/>
                              </p:cNvGrpSpPr>
                              <p:nvPr/>
                            </p:nvGrpSpPr>
                            <p:grpSpPr bwMode="auto">
                              <a:xfrm>
                                <a:off x="4872" y="9369"/>
                                <a:ext cx="167" cy="331"/>
                                <a:chOff x="4872" y="9369"/>
                                <a:chExt cx="167" cy="331"/>
                              </a:xfrm>
                            </p:grpSpPr>
                            <p:sp>
                              <p:nvSpPr>
                                <p:cNvPr id="288" name="Freeform 29"/>
                                <p:cNvSpPr>
                                  <a:spLocks/>
                                </p:cNvSpPr>
                                <p:nvPr/>
                              </p:nvSpPr>
                              <p:spPr bwMode="auto">
                                <a:xfrm rot="4843272">
                                  <a:off x="4800" y="9441"/>
                                  <a:ext cx="311" cy="167"/>
                                </a:xfrm>
                                <a:custGeom>
                                  <a:avLst/>
                                  <a:gdLst>
                                    <a:gd name="T0" fmla="*/ 42 w 385"/>
                                    <a:gd name="T1" fmla="*/ 14 h 212"/>
                                    <a:gd name="T2" fmla="*/ 72 w 385"/>
                                    <a:gd name="T3" fmla="*/ 20 h 212"/>
                                    <a:gd name="T4" fmla="*/ 105 w 385"/>
                                    <a:gd name="T5" fmla="*/ 68 h 212"/>
                                    <a:gd name="T6" fmla="*/ 210 w 385"/>
                                    <a:gd name="T7" fmla="*/ 74 h 212"/>
                                    <a:gd name="T8" fmla="*/ 255 w 385"/>
                                    <a:gd name="T9" fmla="*/ 122 h 212"/>
                                    <a:gd name="T10" fmla="*/ 268 w 385"/>
                                    <a:gd name="T11" fmla="*/ 134 h 212"/>
                                    <a:gd name="T12" fmla="*/ 255 w 385"/>
                                    <a:gd name="T13" fmla="*/ 212 h 212"/>
                                    <a:gd name="T14" fmla="*/ 205 w 385"/>
                                    <a:gd name="T15" fmla="*/ 188 h 212"/>
                                    <a:gd name="T16" fmla="*/ 193 w 385"/>
                                    <a:gd name="T17" fmla="*/ 170 h 212"/>
                                    <a:gd name="T18" fmla="*/ 118 w 385"/>
                                    <a:gd name="T19" fmla="*/ 152 h 212"/>
                                    <a:gd name="T20" fmla="*/ 80 w 385"/>
                                    <a:gd name="T21" fmla="*/ 134 h 212"/>
                                    <a:gd name="T22" fmla="*/ 68 w 385"/>
                                    <a:gd name="T23" fmla="*/ 128 h 212"/>
                                    <a:gd name="T24" fmla="*/ 13 w 385"/>
                                    <a:gd name="T25" fmla="*/ 74 h 212"/>
                                    <a:gd name="T26" fmla="*/ 26 w 385"/>
                                    <a:gd name="T27" fmla="*/ 2 h 212"/>
                                    <a:gd name="T28" fmla="*/ 42 w 385"/>
                                    <a:gd name="T29" fmla="*/ 14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5" h="212">
                                      <a:moveTo>
                                        <a:pt x="61" y="14"/>
                                      </a:moveTo>
                                      <a:cubicBezTo>
                                        <a:pt x="75" y="16"/>
                                        <a:pt x="90" y="14"/>
                                        <a:pt x="103" y="20"/>
                                      </a:cubicBezTo>
                                      <a:cubicBezTo>
                                        <a:pt x="116" y="26"/>
                                        <a:pt x="134" y="66"/>
                                        <a:pt x="151" y="68"/>
                                      </a:cubicBezTo>
                                      <a:cubicBezTo>
                                        <a:pt x="201" y="75"/>
                                        <a:pt x="251" y="72"/>
                                        <a:pt x="301" y="74"/>
                                      </a:cubicBezTo>
                                      <a:cubicBezTo>
                                        <a:pt x="324" y="82"/>
                                        <a:pt x="344" y="107"/>
                                        <a:pt x="367" y="122"/>
                                      </a:cubicBezTo>
                                      <a:cubicBezTo>
                                        <a:pt x="373" y="126"/>
                                        <a:pt x="385" y="134"/>
                                        <a:pt x="385" y="134"/>
                                      </a:cubicBezTo>
                                      <a:cubicBezTo>
                                        <a:pt x="378" y="161"/>
                                        <a:pt x="372" y="185"/>
                                        <a:pt x="367" y="212"/>
                                      </a:cubicBezTo>
                                      <a:cubicBezTo>
                                        <a:pt x="340" y="207"/>
                                        <a:pt x="317" y="206"/>
                                        <a:pt x="295" y="188"/>
                                      </a:cubicBezTo>
                                      <a:cubicBezTo>
                                        <a:pt x="288" y="183"/>
                                        <a:pt x="284" y="174"/>
                                        <a:pt x="277" y="170"/>
                                      </a:cubicBezTo>
                                      <a:cubicBezTo>
                                        <a:pt x="246" y="153"/>
                                        <a:pt x="201" y="155"/>
                                        <a:pt x="169" y="152"/>
                                      </a:cubicBezTo>
                                      <a:cubicBezTo>
                                        <a:pt x="151" y="146"/>
                                        <a:pt x="133" y="140"/>
                                        <a:pt x="115" y="134"/>
                                      </a:cubicBezTo>
                                      <a:cubicBezTo>
                                        <a:pt x="109" y="132"/>
                                        <a:pt x="97" y="128"/>
                                        <a:pt x="97" y="128"/>
                                      </a:cubicBezTo>
                                      <a:cubicBezTo>
                                        <a:pt x="75" y="95"/>
                                        <a:pt x="58" y="82"/>
                                        <a:pt x="19" y="74"/>
                                      </a:cubicBezTo>
                                      <a:cubicBezTo>
                                        <a:pt x="0" y="46"/>
                                        <a:pt x="10" y="20"/>
                                        <a:pt x="37" y="2"/>
                                      </a:cubicBezTo>
                                      <a:cubicBezTo>
                                        <a:pt x="63" y="8"/>
                                        <a:pt x="61" y="0"/>
                                        <a:pt x="61" y="1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89" name="Group 5243"/>
                                <p:cNvGrpSpPr>
                                  <a:grpSpLocks/>
                                </p:cNvGrpSpPr>
                                <p:nvPr/>
                              </p:nvGrpSpPr>
                              <p:grpSpPr bwMode="auto">
                                <a:xfrm rot="4843272">
                                  <a:off x="4782" y="9486"/>
                                  <a:ext cx="326" cy="101"/>
                                  <a:chOff x="9007" y="10822"/>
                                  <a:chExt cx="281" cy="128"/>
                                </a:xfrm>
                              </p:grpSpPr>
                              <p:sp>
                                <p:nvSpPr>
                                  <p:cNvPr id="290" name="Freeform 5244"/>
                                  <p:cNvSpPr>
                                    <a:spLocks/>
                                  </p:cNvSpPr>
                                  <p:nvPr/>
                                </p:nvSpPr>
                                <p:spPr bwMode="auto">
                                  <a:xfrm rot="1923747">
                                    <a:off x="9007" y="10895"/>
                                    <a:ext cx="246" cy="55"/>
                                  </a:xfrm>
                                  <a:custGeom>
                                    <a:avLst/>
                                    <a:gdLst>
                                      <a:gd name="T0" fmla="*/ 246 w 1594"/>
                                      <a:gd name="T1" fmla="*/ 17 h 222"/>
                                      <a:gd name="T2" fmla="*/ 182 w 1594"/>
                                      <a:gd name="T3" fmla="*/ 4 h 222"/>
                                      <a:gd name="T4" fmla="*/ 122 w 1594"/>
                                      <a:gd name="T5" fmla="*/ 43 h 222"/>
                                      <a:gd name="T6" fmla="*/ 62 w 1594"/>
                                      <a:gd name="T7" fmla="*/ 46 h 222"/>
                                      <a:gd name="T8" fmla="*/ 77 w 1594"/>
                                      <a:gd name="T9" fmla="*/ 4 h 222"/>
                                      <a:gd name="T10" fmla="*/ 150 w 1594"/>
                                      <a:gd name="T11" fmla="*/ 25 h 2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94" h="222">
                                        <a:moveTo>
                                          <a:pt x="1594" y="69"/>
                                        </a:moveTo>
                                        <a:cubicBezTo>
                                          <a:pt x="1348" y="12"/>
                                          <a:pt x="1314" y="0"/>
                                          <a:pt x="1180" y="18"/>
                                        </a:cubicBezTo>
                                        <a:cubicBezTo>
                                          <a:pt x="1046" y="36"/>
                                          <a:pt x="920" y="146"/>
                                          <a:pt x="790" y="174"/>
                                        </a:cubicBezTo>
                                        <a:cubicBezTo>
                                          <a:pt x="640" y="210"/>
                                          <a:pt x="568" y="222"/>
                                          <a:pt x="400" y="186"/>
                                        </a:cubicBezTo>
                                        <a:cubicBezTo>
                                          <a:pt x="0" y="40"/>
                                          <a:pt x="476" y="18"/>
                                          <a:pt x="496" y="18"/>
                                        </a:cubicBezTo>
                                        <a:cubicBezTo>
                                          <a:pt x="642" y="3"/>
                                          <a:pt x="778" y="48"/>
                                          <a:pt x="970" y="102"/>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91" name="Freeform 5245"/>
                                  <p:cNvSpPr>
                                    <a:spLocks/>
                                  </p:cNvSpPr>
                                  <p:nvPr/>
                                </p:nvSpPr>
                                <p:spPr bwMode="auto">
                                  <a:xfrm rot="-8876253">
                                    <a:off x="9042" y="10822"/>
                                    <a:ext cx="246" cy="55"/>
                                  </a:xfrm>
                                  <a:custGeom>
                                    <a:avLst/>
                                    <a:gdLst>
                                      <a:gd name="T0" fmla="*/ 246 w 1594"/>
                                      <a:gd name="T1" fmla="*/ 17 h 222"/>
                                      <a:gd name="T2" fmla="*/ 182 w 1594"/>
                                      <a:gd name="T3" fmla="*/ 4 h 222"/>
                                      <a:gd name="T4" fmla="*/ 122 w 1594"/>
                                      <a:gd name="T5" fmla="*/ 43 h 222"/>
                                      <a:gd name="T6" fmla="*/ 62 w 1594"/>
                                      <a:gd name="T7" fmla="*/ 46 h 222"/>
                                      <a:gd name="T8" fmla="*/ 77 w 1594"/>
                                      <a:gd name="T9" fmla="*/ 4 h 222"/>
                                      <a:gd name="T10" fmla="*/ 150 w 1594"/>
                                      <a:gd name="T11" fmla="*/ 25 h 2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94" h="222">
                                        <a:moveTo>
                                          <a:pt x="1594" y="69"/>
                                        </a:moveTo>
                                        <a:cubicBezTo>
                                          <a:pt x="1348" y="12"/>
                                          <a:pt x="1314" y="0"/>
                                          <a:pt x="1180" y="18"/>
                                        </a:cubicBezTo>
                                        <a:cubicBezTo>
                                          <a:pt x="1046" y="36"/>
                                          <a:pt x="920" y="146"/>
                                          <a:pt x="790" y="174"/>
                                        </a:cubicBezTo>
                                        <a:cubicBezTo>
                                          <a:pt x="640" y="210"/>
                                          <a:pt x="568" y="222"/>
                                          <a:pt x="400" y="186"/>
                                        </a:cubicBezTo>
                                        <a:cubicBezTo>
                                          <a:pt x="0" y="40"/>
                                          <a:pt x="476" y="18"/>
                                          <a:pt x="496" y="18"/>
                                        </a:cubicBezTo>
                                        <a:cubicBezTo>
                                          <a:pt x="642" y="3"/>
                                          <a:pt x="778" y="48"/>
                                          <a:pt x="970" y="102"/>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sp>
                            <p:nvSpPr>
                              <p:cNvPr id="207" name="テキスト ボックス 912"/>
                              <p:cNvSpPr>
                                <a:spLocks noChangeArrowheads="1"/>
                              </p:cNvSpPr>
                              <p:nvPr/>
                            </p:nvSpPr>
                            <p:spPr bwMode="auto">
                              <a:xfrm>
                                <a:off x="4186" y="9331"/>
                                <a:ext cx="525" cy="332"/>
                              </a:xfrm>
                              <a:prstGeom prst="rect">
                                <a:avLst/>
                              </a:prstGeom>
                              <a:solidFill>
                                <a:srgbClr val="FFFFFF"/>
                              </a:solidFill>
                              <a:ln w="9525">
                                <a:solidFill>
                                  <a:srgbClr val="000000"/>
                                </a:solidFill>
                                <a:miter lim="800000"/>
                                <a:headEnd/>
                                <a:tailEnd/>
                              </a:ln>
                              <a:effectLst/>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12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rPr>
                                  <a:t>F2</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grpSp>
                            <p:nvGrpSpPr>
                              <p:cNvPr id="208" name="Group 34"/>
                              <p:cNvGrpSpPr>
                                <a:grpSpLocks/>
                              </p:cNvGrpSpPr>
                              <p:nvPr/>
                            </p:nvGrpSpPr>
                            <p:grpSpPr bwMode="auto">
                              <a:xfrm>
                                <a:off x="1417" y="7202"/>
                                <a:ext cx="8749" cy="6598"/>
                                <a:chOff x="1417" y="7202"/>
                                <a:chExt cx="8749" cy="6598"/>
                              </a:xfrm>
                            </p:grpSpPr>
                            <p:grpSp>
                              <p:nvGrpSpPr>
                                <p:cNvPr id="210" name="Group 35"/>
                                <p:cNvGrpSpPr>
                                  <a:grpSpLocks/>
                                </p:cNvGrpSpPr>
                                <p:nvPr/>
                              </p:nvGrpSpPr>
                              <p:grpSpPr bwMode="auto">
                                <a:xfrm>
                                  <a:off x="1417" y="7202"/>
                                  <a:ext cx="8749" cy="6598"/>
                                  <a:chOff x="1417" y="7202"/>
                                  <a:chExt cx="8749" cy="6598"/>
                                </a:xfrm>
                              </p:grpSpPr>
                              <p:grpSp>
                                <p:nvGrpSpPr>
                                  <p:cNvPr id="212" name="Group 36"/>
                                  <p:cNvGrpSpPr>
                                    <a:grpSpLocks/>
                                  </p:cNvGrpSpPr>
                                  <p:nvPr/>
                                </p:nvGrpSpPr>
                                <p:grpSpPr bwMode="auto">
                                  <a:xfrm>
                                    <a:off x="1417" y="7202"/>
                                    <a:ext cx="8749" cy="6598"/>
                                    <a:chOff x="1417" y="7202"/>
                                    <a:chExt cx="8749" cy="6598"/>
                                  </a:xfrm>
                                </p:grpSpPr>
                                <p:cxnSp>
                                  <p:nvCxnSpPr>
                                    <p:cNvPr id="215" name="直線矢印コネクタ 890"/>
                                    <p:cNvCxnSpPr>
                                      <a:cxnSpLocks noChangeShapeType="1"/>
                                    </p:cNvCxnSpPr>
                                    <p:nvPr/>
                                  </p:nvCxnSpPr>
                                  <p:spPr bwMode="auto">
                                    <a:xfrm rot="10800000">
                                      <a:off x="3699" y="9971"/>
                                      <a:ext cx="1889" cy="0"/>
                                    </a:xfrm>
                                    <a:prstGeom prst="straightConnector1">
                                      <a:avLst/>
                                    </a:prstGeom>
                                    <a:noFill/>
                                    <a:ln w="3175">
                                      <a:solidFill>
                                        <a:srgbClr val="000000"/>
                                      </a:solidFill>
                                      <a:round/>
                                      <a:headEnd type="arrow" w="sm" len="med"/>
                                      <a:tailEnd type="arrow" w="sm" len="med"/>
                                    </a:ln>
                                  </p:spPr>
                                </p:cxnSp>
                                <p:sp>
                                  <p:nvSpPr>
                                    <p:cNvPr id="216" name="フリーフォーム 964"/>
                                    <p:cNvSpPr>
                                      <a:spLocks/>
                                    </p:cNvSpPr>
                                    <p:nvPr/>
                                  </p:nvSpPr>
                                  <p:spPr bwMode="auto">
                                    <a:xfrm>
                                      <a:off x="3773" y="8497"/>
                                      <a:ext cx="2741" cy="600"/>
                                    </a:xfrm>
                                    <a:custGeom>
                                      <a:avLst/>
                                      <a:gdLst>
                                        <a:gd name="T0" fmla="*/ 0 w 1926"/>
                                        <a:gd name="T1" fmla="*/ 289560 h 294"/>
                                        <a:gd name="T2" fmla="*/ 49112 w 1926"/>
                                        <a:gd name="T3" fmla="*/ 77807 h 294"/>
                                        <a:gd name="T4" fmla="*/ 282394 w 1926"/>
                                        <a:gd name="T5" fmla="*/ 10834 h 294"/>
                                        <a:gd name="T6" fmla="*/ 1182370 w 1926"/>
                                        <a:gd name="T7" fmla="*/ 13789 h 2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6" h="294">
                                          <a:moveTo>
                                            <a:pt x="0" y="294"/>
                                          </a:moveTo>
                                          <a:cubicBezTo>
                                            <a:pt x="13" y="260"/>
                                            <a:pt x="3" y="126"/>
                                            <a:pt x="80" y="79"/>
                                          </a:cubicBezTo>
                                          <a:cubicBezTo>
                                            <a:pt x="157" y="32"/>
                                            <a:pt x="152" y="22"/>
                                            <a:pt x="460" y="11"/>
                                          </a:cubicBezTo>
                                          <a:cubicBezTo>
                                            <a:pt x="768" y="0"/>
                                            <a:pt x="1621" y="13"/>
                                            <a:pt x="1926" y="14"/>
                                          </a:cubicBezTo>
                                        </a:path>
                                      </a:pathLst>
                                    </a:custGeom>
                                    <a:noFill/>
                                    <a:ln w="1905">
                                      <a:solidFill>
                                        <a:srgbClr val="000000"/>
                                      </a:solidFill>
                                      <a:round/>
                                      <a:headEnd type="arrow" w="sm" len="med"/>
                                      <a:tailEnd type="arrow" w="sm" len="me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17" name="Group 39"/>
                                    <p:cNvGrpSpPr>
                                      <a:grpSpLocks/>
                                    </p:cNvGrpSpPr>
                                    <p:nvPr/>
                                  </p:nvGrpSpPr>
                                  <p:grpSpPr bwMode="auto">
                                    <a:xfrm>
                                      <a:off x="1417" y="7202"/>
                                      <a:ext cx="8749" cy="6598"/>
                                      <a:chOff x="1417" y="7202"/>
                                      <a:chExt cx="8749" cy="6598"/>
                                    </a:xfrm>
                                  </p:grpSpPr>
                                  <p:grpSp>
                                    <p:nvGrpSpPr>
                                      <p:cNvPr id="218" name="Group 40"/>
                                      <p:cNvGrpSpPr>
                                        <a:grpSpLocks/>
                                      </p:cNvGrpSpPr>
                                      <p:nvPr/>
                                    </p:nvGrpSpPr>
                                    <p:grpSpPr bwMode="auto">
                                      <a:xfrm>
                                        <a:off x="3022" y="9119"/>
                                        <a:ext cx="5785" cy="4607"/>
                                        <a:chOff x="3022" y="9119"/>
                                        <a:chExt cx="5785" cy="4607"/>
                                      </a:xfrm>
                                    </p:grpSpPr>
                                    <p:sp>
                                      <p:nvSpPr>
                                        <p:cNvPr id="237" name="フリーフォーム 15" descr="Dark horizontal"/>
                                        <p:cNvSpPr>
                                          <a:spLocks/>
                                        </p:cNvSpPr>
                                        <p:nvPr/>
                                      </p:nvSpPr>
                                      <p:spPr bwMode="auto">
                                        <a:xfrm>
                                          <a:off x="3029" y="11658"/>
                                          <a:ext cx="5778" cy="2068"/>
                                        </a:xfrm>
                                        <a:custGeom>
                                          <a:avLst/>
                                          <a:gdLst>
                                            <a:gd name="T0" fmla="*/ 0 w 5064"/>
                                            <a:gd name="T1" fmla="*/ 2279164 h 1836"/>
                                            <a:gd name="T2" fmla="*/ 1868366288 w 5064"/>
                                            <a:gd name="T3" fmla="*/ 2279164 h 1836"/>
                                            <a:gd name="T4" fmla="*/ 1861356134 w 5064"/>
                                            <a:gd name="T5" fmla="*/ 612326055 h 1836"/>
                                            <a:gd name="T6" fmla="*/ 1842539690 w 5064"/>
                                            <a:gd name="T7" fmla="*/ 659427964 h 1836"/>
                                            <a:gd name="T8" fmla="*/ 1808964930 w 5064"/>
                                            <a:gd name="T9" fmla="*/ 687916903 h 1836"/>
                                            <a:gd name="T10" fmla="*/ 1752884907 w 5064"/>
                                            <a:gd name="T11" fmla="*/ 695513707 h 1836"/>
                                            <a:gd name="T12" fmla="*/ 120646822 w 5064"/>
                                            <a:gd name="T13" fmla="*/ 695513707 h 1836"/>
                                            <a:gd name="T14" fmla="*/ 69362933 w 5064"/>
                                            <a:gd name="T15" fmla="*/ 692854887 h 1836"/>
                                            <a:gd name="T16" fmla="*/ 26933305 w 5064"/>
                                            <a:gd name="T17" fmla="*/ 671203442 h 1836"/>
                                            <a:gd name="T18" fmla="*/ 0 w 5064"/>
                                            <a:gd name="T19" fmla="*/ 612326055 h 1836"/>
                                            <a:gd name="T20" fmla="*/ 0 w 5064"/>
                                            <a:gd name="T21" fmla="*/ 2279164 h 18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64" h="1836">
                                              <a:moveTo>
                                                <a:pt x="0" y="6"/>
                                              </a:moveTo>
                                              <a:cubicBezTo>
                                                <a:pt x="4676" y="0"/>
                                                <a:pt x="454" y="5"/>
                                                <a:pt x="5064" y="6"/>
                                              </a:cubicBezTo>
                                              <a:cubicBezTo>
                                                <a:pt x="5045" y="1389"/>
                                                <a:pt x="5057" y="277"/>
                                                <a:pt x="5045" y="1612"/>
                                              </a:cubicBezTo>
                                              <a:cubicBezTo>
                                                <a:pt x="5045" y="1679"/>
                                                <a:pt x="5018" y="1705"/>
                                                <a:pt x="4994" y="1736"/>
                                              </a:cubicBezTo>
                                              <a:cubicBezTo>
                                                <a:pt x="4970" y="1769"/>
                                                <a:pt x="4943" y="1795"/>
                                                <a:pt x="4903" y="1811"/>
                                              </a:cubicBezTo>
                                              <a:cubicBezTo>
                                                <a:pt x="4818" y="1835"/>
                                                <a:pt x="4855" y="1817"/>
                                                <a:pt x="4751" y="1831"/>
                                              </a:cubicBezTo>
                                              <a:cubicBezTo>
                                                <a:pt x="3991" y="1836"/>
                                                <a:pt x="1087" y="1832"/>
                                                <a:pt x="327" y="1831"/>
                                              </a:cubicBezTo>
                                              <a:cubicBezTo>
                                                <a:pt x="221" y="1828"/>
                                                <a:pt x="229" y="1833"/>
                                                <a:pt x="188" y="1824"/>
                                              </a:cubicBezTo>
                                              <a:cubicBezTo>
                                                <a:pt x="145" y="1813"/>
                                                <a:pt x="106" y="1796"/>
                                                <a:pt x="73" y="1767"/>
                                              </a:cubicBezTo>
                                              <a:cubicBezTo>
                                                <a:pt x="41" y="1731"/>
                                                <a:pt x="23" y="1726"/>
                                                <a:pt x="0" y="1612"/>
                                              </a:cubicBezTo>
                                              <a:cubicBezTo>
                                                <a:pt x="2" y="1140"/>
                                                <a:pt x="0" y="6"/>
                                                <a:pt x="0" y="6"/>
                                              </a:cubicBezTo>
                                              <a:close/>
                                            </a:path>
                                          </a:pathLst>
                                        </a:custGeom>
                                        <a:pattFill prst="dkHorz">
                                          <a:fgClr>
                                            <a:srgbClr val="FFFFFF"/>
                                          </a:fgClr>
                                          <a:bgClr>
                                            <a:srgbClr val="FFFFFF"/>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38" name="フリーフォーム 4" descr="Dark horizontal"/>
                                        <p:cNvSpPr>
                                          <a:spLocks/>
                                        </p:cNvSpPr>
                                        <p:nvPr/>
                                      </p:nvSpPr>
                                      <p:spPr bwMode="auto">
                                        <a:xfrm>
                                          <a:off x="3022" y="12608"/>
                                          <a:ext cx="5767" cy="1101"/>
                                        </a:xfrm>
                                        <a:custGeom>
                                          <a:avLst/>
                                          <a:gdLst>
                                            <a:gd name="T0" fmla="*/ 2213274 w 5057"/>
                                            <a:gd name="T1" fmla="*/ 0 h 1168"/>
                                            <a:gd name="T2" fmla="*/ 1865549048 w 5057"/>
                                            <a:gd name="T3" fmla="*/ 0 h 1168"/>
                                            <a:gd name="T4" fmla="*/ 1861122499 w 5057"/>
                                            <a:gd name="T5" fmla="*/ 250755594 h 1168"/>
                                            <a:gd name="T6" fmla="*/ 1842307846 w 5057"/>
                                            <a:gd name="T7" fmla="*/ 283693898 h 1168"/>
                                            <a:gd name="T8" fmla="*/ 1808737627 w 5057"/>
                                            <a:gd name="T9" fmla="*/ 303615932 h 1168"/>
                                            <a:gd name="T10" fmla="*/ 1752664166 w 5057"/>
                                            <a:gd name="T11" fmla="*/ 308928611 h 1168"/>
                                            <a:gd name="T12" fmla="*/ 120631949 w 5057"/>
                                            <a:gd name="T13" fmla="*/ 308928611 h 1168"/>
                                            <a:gd name="T14" fmla="*/ 69353713 w 5057"/>
                                            <a:gd name="T15" fmla="*/ 307069070 h 1168"/>
                                            <a:gd name="T16" fmla="*/ 26929789 w 5057"/>
                                            <a:gd name="T17" fmla="*/ 291928346 h 1168"/>
                                            <a:gd name="T18" fmla="*/ 0 w 5057"/>
                                            <a:gd name="T19" fmla="*/ 250755594 h 1168"/>
                                            <a:gd name="T20" fmla="*/ 2213274 w 5057"/>
                                            <a:gd name="T21" fmla="*/ 0 h 11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57" h="1168">
                                              <a:moveTo>
                                                <a:pt x="6" y="0"/>
                                              </a:moveTo>
                                              <a:lnTo>
                                                <a:pt x="5057" y="0"/>
                                              </a:lnTo>
                                              <a:cubicBezTo>
                                                <a:pt x="5057" y="0"/>
                                                <a:pt x="5056" y="766"/>
                                                <a:pt x="5045" y="944"/>
                                              </a:cubicBezTo>
                                              <a:cubicBezTo>
                                                <a:pt x="5031" y="1010"/>
                                                <a:pt x="5018" y="1037"/>
                                                <a:pt x="4994" y="1068"/>
                                              </a:cubicBezTo>
                                              <a:cubicBezTo>
                                                <a:pt x="4970" y="1101"/>
                                                <a:pt x="4943" y="1127"/>
                                                <a:pt x="4903" y="1143"/>
                                              </a:cubicBezTo>
                                              <a:cubicBezTo>
                                                <a:pt x="4818" y="1167"/>
                                                <a:pt x="4855" y="1149"/>
                                                <a:pt x="4751" y="1163"/>
                                              </a:cubicBezTo>
                                              <a:cubicBezTo>
                                                <a:pt x="3991" y="1168"/>
                                                <a:pt x="1087" y="1164"/>
                                                <a:pt x="327" y="1163"/>
                                              </a:cubicBezTo>
                                              <a:cubicBezTo>
                                                <a:pt x="221" y="1160"/>
                                                <a:pt x="229" y="1165"/>
                                                <a:pt x="188" y="1156"/>
                                              </a:cubicBezTo>
                                              <a:cubicBezTo>
                                                <a:pt x="145" y="1145"/>
                                                <a:pt x="106" y="1128"/>
                                                <a:pt x="73" y="1099"/>
                                              </a:cubicBezTo>
                                              <a:cubicBezTo>
                                                <a:pt x="41" y="1063"/>
                                                <a:pt x="23" y="1058"/>
                                                <a:pt x="0" y="944"/>
                                              </a:cubicBezTo>
                                              <a:cubicBezTo>
                                                <a:pt x="2" y="472"/>
                                                <a:pt x="6" y="0"/>
                                                <a:pt x="6" y="0"/>
                                              </a:cubicBezTo>
                                              <a:close/>
                                            </a:path>
                                          </a:pathLst>
                                        </a:custGeom>
                                        <a:pattFill prst="dkHorz">
                                          <a:fgClr>
                                            <a:srgbClr val="00B0F0"/>
                                          </a:fgClr>
                                          <a:bgClr>
                                            <a:srgbClr val="FFFFFF"/>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39" name="フリーフォーム 3" descr="25%"/>
                                        <p:cNvSpPr>
                                          <a:spLocks/>
                                        </p:cNvSpPr>
                                        <p:nvPr/>
                                      </p:nvSpPr>
                                      <p:spPr bwMode="auto">
                                        <a:xfrm>
                                          <a:off x="3969" y="12713"/>
                                          <a:ext cx="3839" cy="856"/>
                                        </a:xfrm>
                                        <a:custGeom>
                                          <a:avLst/>
                                          <a:gdLst>
                                            <a:gd name="T0" fmla="*/ 2147483647 w 436"/>
                                            <a:gd name="T1" fmla="*/ 0 h 599"/>
                                            <a:gd name="T2" fmla="*/ 2147483647 w 436"/>
                                            <a:gd name="T3" fmla="*/ 41621229 h 599"/>
                                            <a:gd name="T4" fmla="*/ 2147483647 w 436"/>
                                            <a:gd name="T5" fmla="*/ 115070962 h 599"/>
                                            <a:gd name="T6" fmla="*/ 2147483647 w 436"/>
                                            <a:gd name="T7" fmla="*/ 226468773 h 599"/>
                                            <a:gd name="T8" fmla="*/ 2147483647 w 436"/>
                                            <a:gd name="T9" fmla="*/ 309099429 h 599"/>
                                            <a:gd name="T10" fmla="*/ 2147483647 w 436"/>
                                            <a:gd name="T11" fmla="*/ 359901581 h 599"/>
                                            <a:gd name="T12" fmla="*/ 130220976 w 436"/>
                                            <a:gd name="T13" fmla="*/ 366634519 h 599"/>
                                            <a:gd name="T14" fmla="*/ 0 w 436"/>
                                            <a:gd name="T15" fmla="*/ 235649696 h 599"/>
                                            <a:gd name="T16" fmla="*/ 1458447377 w 436"/>
                                            <a:gd name="T17" fmla="*/ 128536055 h 599"/>
                                            <a:gd name="T18" fmla="*/ 2147483647 w 436"/>
                                            <a:gd name="T19" fmla="*/ 78345704 h 599"/>
                                            <a:gd name="T20" fmla="*/ 2147483647 w 436"/>
                                            <a:gd name="T21" fmla="*/ 0 h 5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6" h="599">
                                              <a:moveTo>
                                                <a:pt x="109" y="0"/>
                                              </a:moveTo>
                                              <a:lnTo>
                                                <a:pt x="274" y="68"/>
                                              </a:lnTo>
                                              <a:lnTo>
                                                <a:pt x="341" y="188"/>
                                              </a:lnTo>
                                              <a:lnTo>
                                                <a:pt x="436" y="370"/>
                                              </a:lnTo>
                                              <a:lnTo>
                                                <a:pt x="436" y="505"/>
                                              </a:lnTo>
                                              <a:lnTo>
                                                <a:pt x="374" y="588"/>
                                              </a:lnTo>
                                              <a:lnTo>
                                                <a:pt x="5" y="599"/>
                                              </a:lnTo>
                                              <a:lnTo>
                                                <a:pt x="0" y="385"/>
                                              </a:lnTo>
                                              <a:lnTo>
                                                <a:pt x="56" y="210"/>
                                              </a:lnTo>
                                              <a:lnTo>
                                                <a:pt x="86" y="128"/>
                                              </a:lnTo>
                                              <a:lnTo>
                                                <a:pt x="109" y="0"/>
                                              </a:lnTo>
                                              <a:close/>
                                            </a:path>
                                          </a:pathLst>
                                        </a:custGeom>
                                        <a:pattFill prst="pct25">
                                          <a:fgClr>
                                            <a:srgbClr val="0000FF">
                                              <a:alpha val="50195"/>
                                            </a:srgbClr>
                                          </a:fgClr>
                                          <a:bgClr>
                                            <a:srgbClr val="00B0F0">
                                              <a:alpha val="50195"/>
                                            </a:srgbClr>
                                          </a:bgClr>
                                        </a:pattFill>
                                        <a:ln w="6350">
                                          <a:no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40" name="Group 44"/>
                                        <p:cNvGrpSpPr>
                                          <a:grpSpLocks/>
                                        </p:cNvGrpSpPr>
                                        <p:nvPr/>
                                      </p:nvGrpSpPr>
                                      <p:grpSpPr bwMode="auto">
                                        <a:xfrm>
                                          <a:off x="3314" y="9119"/>
                                          <a:ext cx="628" cy="3394"/>
                                          <a:chOff x="3314" y="9119"/>
                                          <a:chExt cx="628" cy="3394"/>
                                        </a:xfrm>
                                      </p:grpSpPr>
                                      <p:grpSp>
                                        <p:nvGrpSpPr>
                                          <p:cNvPr id="241" name="Group 45"/>
                                          <p:cNvGrpSpPr>
                                            <a:grpSpLocks/>
                                          </p:cNvGrpSpPr>
                                          <p:nvPr/>
                                        </p:nvGrpSpPr>
                                        <p:grpSpPr bwMode="auto">
                                          <a:xfrm>
                                            <a:off x="3435" y="9119"/>
                                            <a:ext cx="507" cy="3145"/>
                                            <a:chOff x="3435" y="9119"/>
                                            <a:chExt cx="507" cy="3145"/>
                                          </a:xfrm>
                                        </p:grpSpPr>
                                        <p:grpSp>
                                          <p:nvGrpSpPr>
                                            <p:cNvPr id="243" name="グループ化 10"/>
                                            <p:cNvGrpSpPr>
                                              <a:grpSpLocks/>
                                            </p:cNvGrpSpPr>
                                            <p:nvPr/>
                                          </p:nvGrpSpPr>
                                          <p:grpSpPr bwMode="auto">
                                            <a:xfrm>
                                              <a:off x="3514" y="12010"/>
                                              <a:ext cx="164" cy="254"/>
                                              <a:chOff x="10057" y="13027"/>
                                              <a:chExt cx="454" cy="868"/>
                                            </a:xfrm>
                                          </p:grpSpPr>
                                          <p:sp>
                                            <p:nvSpPr>
                                              <p:cNvPr id="285" name="Rectangle 5167"/>
                                              <p:cNvSpPr>
                                                <a:spLocks noChangeArrowheads="1"/>
                                              </p:cNvSpPr>
                                              <p:nvPr/>
                                            </p:nvSpPr>
                                            <p:spPr bwMode="auto">
                                              <a:xfrm>
                                                <a:off x="10057" y="13027"/>
                                                <a:ext cx="131" cy="868"/>
                                              </a:xfrm>
                                              <a:prstGeom prst="rect">
                                                <a:avLst/>
                                              </a:prstGeom>
                                              <a:solidFill>
                                                <a:srgbClr val="A5A5A5"/>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6" name="Rectangle 5168"/>
                                              <p:cNvSpPr>
                                                <a:spLocks noChangeArrowheads="1"/>
                                              </p:cNvSpPr>
                                              <p:nvPr/>
                                            </p:nvSpPr>
                                            <p:spPr bwMode="auto">
                                              <a:xfrm>
                                                <a:off x="10178" y="13027"/>
                                                <a:ext cx="195" cy="868"/>
                                              </a:xfrm>
                                              <a:prstGeom prst="rect">
                                                <a:avLst/>
                                              </a:prstGeom>
                                              <a:pattFill prst="weave">
                                                <a:fgClr>
                                                  <a:srgbClr val="FF0000"/>
                                                </a:fgClr>
                                                <a:bgClr>
                                                  <a:srgbClr val="FFFFFF"/>
                                                </a:bgClr>
                                              </a:patt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7" name="Rectangle 5169"/>
                                              <p:cNvSpPr>
                                                <a:spLocks noChangeArrowheads="1"/>
                                              </p:cNvSpPr>
                                              <p:nvPr/>
                                            </p:nvSpPr>
                                            <p:spPr bwMode="auto">
                                              <a:xfrm>
                                                <a:off x="10380" y="13027"/>
                                                <a:ext cx="131" cy="868"/>
                                              </a:xfrm>
                                              <a:prstGeom prst="rect">
                                                <a:avLst/>
                                              </a:prstGeom>
                                              <a:solidFill>
                                                <a:srgbClr val="A5A5A5"/>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nvGrpSpPr>
                                            <p:cNvPr id="246" name="Group 52"/>
                                            <p:cNvGrpSpPr>
                                              <a:grpSpLocks/>
                                            </p:cNvGrpSpPr>
                                            <p:nvPr/>
                                          </p:nvGrpSpPr>
                                          <p:grpSpPr bwMode="auto">
                                            <a:xfrm>
                                              <a:off x="3435" y="9119"/>
                                              <a:ext cx="507" cy="2632"/>
                                              <a:chOff x="3435" y="9119"/>
                                              <a:chExt cx="507" cy="2632"/>
                                            </a:xfrm>
                                          </p:grpSpPr>
                                          <p:sp>
                                            <p:nvSpPr>
                                              <p:cNvPr id="247" name="Rectangle 5175"/>
                                              <p:cNvSpPr>
                                                <a:spLocks noChangeArrowheads="1"/>
                                              </p:cNvSpPr>
                                              <p:nvPr/>
                                            </p:nvSpPr>
                                            <p:spPr bwMode="auto">
                                              <a:xfrm>
                                                <a:off x="3734" y="9337"/>
                                                <a:ext cx="206" cy="330"/>
                                              </a:xfrm>
                                              <a:prstGeom prst="rect">
                                                <a:avLst/>
                                              </a:prstGeom>
                                              <a:solidFill>
                                                <a:srgbClr val="484329">
                                                  <a:alpha val="43921"/>
                                                </a:srgbClr>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48" name="Rectangle 5177"/>
                                              <p:cNvSpPr>
                                                <a:spLocks noChangeArrowheads="1"/>
                                              </p:cNvSpPr>
                                              <p:nvPr/>
                                            </p:nvSpPr>
                                            <p:spPr bwMode="auto">
                                              <a:xfrm>
                                                <a:off x="3734" y="9379"/>
                                                <a:ext cx="208" cy="243"/>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49" name="Group 55"/>
                                              <p:cNvGrpSpPr>
                                                <a:grpSpLocks/>
                                              </p:cNvGrpSpPr>
                                              <p:nvPr/>
                                            </p:nvGrpSpPr>
                                            <p:grpSpPr bwMode="auto">
                                              <a:xfrm>
                                                <a:off x="3435" y="9119"/>
                                                <a:ext cx="498" cy="2632"/>
                                                <a:chOff x="3905" y="9142"/>
                                                <a:chExt cx="498" cy="2632"/>
                                              </a:xfrm>
                                            </p:grpSpPr>
                                            <p:sp>
                                              <p:nvSpPr>
                                                <p:cNvPr id="250" name="Rectangle 5174"/>
                                                <p:cNvSpPr>
                                                  <a:spLocks noChangeArrowheads="1"/>
                                                </p:cNvSpPr>
                                                <p:nvPr/>
                                              </p:nvSpPr>
                                              <p:spPr bwMode="auto">
                                                <a:xfrm rot="5400000">
                                                  <a:off x="3715" y="9353"/>
                                                  <a:ext cx="683" cy="261"/>
                                                </a:xfrm>
                                                <a:prstGeom prst="rect">
                                                  <a:avLst/>
                                                </a:prstGeom>
                                                <a:solidFill>
                                                  <a:srgbClr val="484329">
                                                    <a:alpha val="43921"/>
                                                  </a:srgbClr>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51" name="Group 57"/>
                                                <p:cNvGrpSpPr>
                                                  <a:grpSpLocks/>
                                                </p:cNvGrpSpPr>
                                                <p:nvPr/>
                                              </p:nvGrpSpPr>
                                              <p:grpSpPr bwMode="auto">
                                                <a:xfrm>
                                                  <a:off x="3905" y="9142"/>
                                                  <a:ext cx="498" cy="2632"/>
                                                  <a:chOff x="3905" y="9142"/>
                                                  <a:chExt cx="498" cy="2632"/>
                                                </a:xfrm>
                                              </p:grpSpPr>
                                              <p:sp>
                                                <p:nvSpPr>
                                                  <p:cNvPr id="252" name="Rectangle 5176"/>
                                                  <p:cNvSpPr>
                                                    <a:spLocks noChangeArrowheads="1"/>
                                                  </p:cNvSpPr>
                                                  <p:nvPr/>
                                                </p:nvSpPr>
                                                <p:spPr bwMode="auto">
                                                  <a:xfrm rot="5400000">
                                                    <a:off x="3714" y="9384"/>
                                                    <a:ext cx="683" cy="200"/>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nvGrpSpPr>
                                                  <p:cNvPr id="253" name="Group 5179"/>
                                                  <p:cNvGrpSpPr>
                                                    <a:grpSpLocks/>
                                                  </p:cNvGrpSpPr>
                                                  <p:nvPr/>
                                                </p:nvGrpSpPr>
                                                <p:grpSpPr bwMode="auto">
                                                  <a:xfrm>
                                                    <a:off x="3965" y="9356"/>
                                                    <a:ext cx="438" cy="304"/>
                                                    <a:chOff x="3799" y="11163"/>
                                                    <a:chExt cx="399" cy="262"/>
                                                  </a:xfrm>
                                                </p:grpSpPr>
                                                <p:sp>
                                                  <p:nvSpPr>
                                                    <p:cNvPr id="273" name="Rectangle 5180"/>
                                                    <p:cNvSpPr>
                                                      <a:spLocks noChangeArrowheads="1"/>
                                                    </p:cNvSpPr>
                                                    <p:nvPr/>
                                                  </p:nvSpPr>
                                                  <p:spPr bwMode="auto">
                                                    <a:xfrm>
                                                      <a:off x="4164" y="11163"/>
                                                      <a:ext cx="34" cy="262"/>
                                                    </a:xfrm>
                                                    <a:prstGeom prst="rect">
                                                      <a:avLst/>
                                                    </a:prstGeom>
                                                    <a:no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cxnSp>
                                                  <p:nvCxnSpPr>
                                                    <p:cNvPr id="274" name="AutoShape 5181"/>
                                                    <p:cNvCxnSpPr>
                                                      <a:cxnSpLocks noChangeShapeType="1"/>
                                                    </p:cNvCxnSpPr>
                                                    <p:nvPr/>
                                                  </p:nvCxnSpPr>
                                                  <p:spPr bwMode="auto">
                                                    <a:xfrm>
                                                      <a:off x="4162" y="11205"/>
                                                      <a:ext cx="34" cy="0"/>
                                                    </a:xfrm>
                                                    <a:prstGeom prst="straightConnector1">
                                                      <a:avLst/>
                                                    </a:prstGeom>
                                                    <a:noFill/>
                                                    <a:ln w="9525">
                                                      <a:solidFill>
                                                        <a:srgbClr val="000000"/>
                                                      </a:solidFill>
                                                      <a:round/>
                                                      <a:headEnd/>
                                                      <a:tailEnd/>
                                                    </a:ln>
                                                  </p:spPr>
                                                </p:cxnSp>
                                                <p:cxnSp>
                                                  <p:nvCxnSpPr>
                                                    <p:cNvPr id="275" name="AutoShape 5182"/>
                                                    <p:cNvCxnSpPr>
                                                      <a:cxnSpLocks noChangeShapeType="1"/>
                                                    </p:cNvCxnSpPr>
                                                    <p:nvPr/>
                                                  </p:nvCxnSpPr>
                                                  <p:spPr bwMode="auto">
                                                    <a:xfrm>
                                                      <a:off x="4162" y="11373"/>
                                                      <a:ext cx="34" cy="0"/>
                                                    </a:xfrm>
                                                    <a:prstGeom prst="straightConnector1">
                                                      <a:avLst/>
                                                    </a:prstGeom>
                                                    <a:noFill/>
                                                    <a:ln w="9525">
                                                      <a:solidFill>
                                                        <a:srgbClr val="000000"/>
                                                      </a:solidFill>
                                                      <a:round/>
                                                      <a:headEnd/>
                                                      <a:tailEnd/>
                                                    </a:ln>
                                                  </p:spPr>
                                                </p:cxnSp>
                                                <p:sp>
                                                  <p:nvSpPr>
                                                    <p:cNvPr id="276" name="Freeform 5183" descr="Large confetti"/>
                                                    <p:cNvSpPr>
                                                      <a:spLocks/>
                                                    </p:cNvSpPr>
                                                    <p:nvPr/>
                                                  </p:nvSpPr>
                                                  <p:spPr bwMode="auto">
                                                    <a:xfrm>
                                                      <a:off x="3799" y="11212"/>
                                                      <a:ext cx="169" cy="142"/>
                                                    </a:xfrm>
                                                    <a:custGeom>
                                                      <a:avLst/>
                                                      <a:gdLst>
                                                        <a:gd name="T0" fmla="*/ 35 w 820"/>
                                                        <a:gd name="T1" fmla="*/ 4 h 413"/>
                                                        <a:gd name="T2" fmla="*/ 2 w 820"/>
                                                        <a:gd name="T3" fmla="*/ 0 h 413"/>
                                                        <a:gd name="T4" fmla="*/ 1 w 820"/>
                                                        <a:gd name="T5" fmla="*/ 31 h 413"/>
                                                        <a:gd name="T6" fmla="*/ 2 w 820"/>
                                                        <a:gd name="T7" fmla="*/ 46 h 413"/>
                                                        <a:gd name="T8" fmla="*/ 34 w 820"/>
                                                        <a:gd name="T9" fmla="*/ 48 h 413"/>
                                                        <a:gd name="T10" fmla="*/ 34 w 820"/>
                                                        <a:gd name="T11" fmla="*/ 4 h 4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0" h="413">
                                                          <a:moveTo>
                                                            <a:pt x="820" y="32"/>
                                                          </a:moveTo>
                                                          <a:cubicBezTo>
                                                            <a:pt x="692" y="27"/>
                                                            <a:pt x="698" y="22"/>
                                                            <a:pt x="53" y="0"/>
                                                          </a:cubicBezTo>
                                                          <a:cubicBezTo>
                                                            <a:pt x="0" y="180"/>
                                                            <a:pt x="18" y="197"/>
                                                            <a:pt x="15" y="262"/>
                                                          </a:cubicBezTo>
                                                          <a:cubicBezTo>
                                                            <a:pt x="12" y="327"/>
                                                            <a:pt x="23" y="315"/>
                                                            <a:pt x="38" y="390"/>
                                                          </a:cubicBezTo>
                                                          <a:cubicBezTo>
                                                            <a:pt x="593" y="405"/>
                                                            <a:pt x="308" y="413"/>
                                                            <a:pt x="795" y="405"/>
                                                          </a:cubicBezTo>
                                                          <a:cubicBezTo>
                                                            <a:pt x="780" y="202"/>
                                                            <a:pt x="798" y="112"/>
                                                            <a:pt x="810" y="37"/>
                                                          </a:cubicBezTo>
                                                        </a:path>
                                                      </a:pathLst>
                                                    </a:custGeom>
                                                    <a:pattFill prst="lgConfetti">
                                                      <a:fgClr>
                                                        <a:srgbClr val="000000"/>
                                                      </a:fgClr>
                                                      <a:bgClr>
                                                        <a:srgbClr val="FFFFFF"/>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77" name="Freeform 5184"/>
                                                    <p:cNvSpPr>
                                                      <a:spLocks/>
                                                    </p:cNvSpPr>
                                                    <p:nvPr/>
                                                  </p:nvSpPr>
                                                  <p:spPr bwMode="auto">
                                                    <a:xfrm>
                                                      <a:off x="3968" y="11194"/>
                                                      <a:ext cx="65" cy="47"/>
                                                    </a:xfrm>
                                                    <a:custGeom>
                                                      <a:avLst/>
                                                      <a:gdLst>
                                                        <a:gd name="T0" fmla="*/ 0 w 312"/>
                                                        <a:gd name="T1" fmla="*/ 7 h 231"/>
                                                        <a:gd name="T2" fmla="*/ 8 w 312"/>
                                                        <a:gd name="T3" fmla="*/ 8 h 231"/>
                                                        <a:gd name="T4" fmla="*/ 14 w 312"/>
                                                        <a:gd name="T5" fmla="*/ 0 h 231"/>
                                                        <a:gd name="T6" fmla="*/ 0 60000 65536"/>
                                                        <a:gd name="T7" fmla="*/ 0 60000 65536"/>
                                                        <a:gd name="T8" fmla="*/ 0 60000 65536"/>
                                                      </a:gdLst>
                                                      <a:ahLst/>
                                                      <a:cxnLst>
                                                        <a:cxn ang="T6">
                                                          <a:pos x="T0" y="T1"/>
                                                        </a:cxn>
                                                        <a:cxn ang="T7">
                                                          <a:pos x="T2" y="T3"/>
                                                        </a:cxn>
                                                        <a:cxn ang="T8">
                                                          <a:pos x="T4" y="T5"/>
                                                        </a:cxn>
                                                      </a:cxnLst>
                                                      <a:rect l="0" t="0" r="r" b="b"/>
                                                      <a:pathLst>
                                                        <a:path w="312" h="231">
                                                          <a:moveTo>
                                                            <a:pt x="0" y="169"/>
                                                          </a:moveTo>
                                                          <a:cubicBezTo>
                                                            <a:pt x="31" y="175"/>
                                                            <a:pt x="137" y="231"/>
                                                            <a:pt x="189" y="203"/>
                                                          </a:cubicBezTo>
                                                          <a:cubicBezTo>
                                                            <a:pt x="241" y="175"/>
                                                            <a:pt x="287" y="42"/>
                                                            <a:pt x="312"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78" name="Freeform 5185"/>
                                                    <p:cNvSpPr>
                                                      <a:spLocks/>
                                                    </p:cNvSpPr>
                                                    <p:nvPr/>
                                                  </p:nvSpPr>
                                                  <p:spPr bwMode="auto">
                                                    <a:xfrm>
                                                      <a:off x="3963" y="11343"/>
                                                      <a:ext cx="72" cy="54"/>
                                                    </a:xfrm>
                                                    <a:custGeom>
                                                      <a:avLst/>
                                                      <a:gdLst>
                                                        <a:gd name="T0" fmla="*/ 0 w 348"/>
                                                        <a:gd name="T1" fmla="*/ 2 h 262"/>
                                                        <a:gd name="T2" fmla="*/ 9 w 348"/>
                                                        <a:gd name="T3" fmla="*/ 2 h 262"/>
                                                        <a:gd name="T4" fmla="*/ 15 w 348"/>
                                                        <a:gd name="T5" fmla="*/ 11 h 262"/>
                                                        <a:gd name="T6" fmla="*/ 0 60000 65536"/>
                                                        <a:gd name="T7" fmla="*/ 0 60000 65536"/>
                                                        <a:gd name="T8" fmla="*/ 0 60000 65536"/>
                                                      </a:gdLst>
                                                      <a:ahLst/>
                                                      <a:cxnLst>
                                                        <a:cxn ang="T6">
                                                          <a:pos x="T0" y="T1"/>
                                                        </a:cxn>
                                                        <a:cxn ang="T7">
                                                          <a:pos x="T2" y="T3"/>
                                                        </a:cxn>
                                                        <a:cxn ang="T8">
                                                          <a:pos x="T4" y="T5"/>
                                                        </a:cxn>
                                                      </a:cxnLst>
                                                      <a:rect l="0" t="0" r="r" b="b"/>
                                                      <a:pathLst>
                                                        <a:path w="348" h="262">
                                                          <a:moveTo>
                                                            <a:pt x="0" y="37"/>
                                                          </a:moveTo>
                                                          <a:cubicBezTo>
                                                            <a:pt x="35" y="37"/>
                                                            <a:pt x="152" y="0"/>
                                                            <a:pt x="210" y="37"/>
                                                          </a:cubicBezTo>
                                                          <a:cubicBezTo>
                                                            <a:pt x="268" y="74"/>
                                                            <a:pt x="319" y="215"/>
                                                            <a:pt x="348" y="262"/>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79" name="Freeform 5186"/>
                                                    <p:cNvSpPr>
                                                      <a:spLocks/>
                                                    </p:cNvSpPr>
                                                    <p:nvPr/>
                                                  </p:nvSpPr>
                                                  <p:spPr bwMode="auto">
                                                    <a:xfrm>
                                                      <a:off x="4128" y="11196"/>
                                                      <a:ext cx="6" cy="207"/>
                                                    </a:xfrm>
                                                    <a:custGeom>
                                                      <a:avLst/>
                                                      <a:gdLst>
                                                        <a:gd name="T0" fmla="*/ 1 w 28"/>
                                                        <a:gd name="T1" fmla="*/ 0 h 774"/>
                                                        <a:gd name="T2" fmla="*/ 0 w 28"/>
                                                        <a:gd name="T3" fmla="*/ 28 h 774"/>
                                                        <a:gd name="T4" fmla="*/ 1 w 28"/>
                                                        <a:gd name="T5" fmla="*/ 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0" name="Freeform 5187"/>
                                                    <p:cNvSpPr>
                                                      <a:spLocks/>
                                                    </p:cNvSpPr>
                                                    <p:nvPr/>
                                                  </p:nvSpPr>
                                                  <p:spPr bwMode="auto">
                                                    <a:xfrm>
                                                      <a:off x="4100" y="11194"/>
                                                      <a:ext cx="6" cy="207"/>
                                                    </a:xfrm>
                                                    <a:custGeom>
                                                      <a:avLst/>
                                                      <a:gdLst>
                                                        <a:gd name="T0" fmla="*/ 1 w 28"/>
                                                        <a:gd name="T1" fmla="*/ 0 h 774"/>
                                                        <a:gd name="T2" fmla="*/ 0 w 28"/>
                                                        <a:gd name="T3" fmla="*/ 28 h 774"/>
                                                        <a:gd name="T4" fmla="*/ 1 w 28"/>
                                                        <a:gd name="T5" fmla="*/ 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1" name="Freeform 5188"/>
                                                    <p:cNvSpPr>
                                                      <a:spLocks/>
                                                    </p:cNvSpPr>
                                                    <p:nvPr/>
                                                  </p:nvSpPr>
                                                  <p:spPr bwMode="auto">
                                                    <a:xfrm>
                                                      <a:off x="4070" y="11196"/>
                                                      <a:ext cx="6" cy="207"/>
                                                    </a:xfrm>
                                                    <a:custGeom>
                                                      <a:avLst/>
                                                      <a:gdLst>
                                                        <a:gd name="T0" fmla="*/ 1 w 28"/>
                                                        <a:gd name="T1" fmla="*/ 0 h 774"/>
                                                        <a:gd name="T2" fmla="*/ 0 w 28"/>
                                                        <a:gd name="T3" fmla="*/ 28 h 774"/>
                                                        <a:gd name="T4" fmla="*/ 1 w 28"/>
                                                        <a:gd name="T5" fmla="*/ 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2" name="Freeform 5189"/>
                                                    <p:cNvSpPr>
                                                      <a:spLocks/>
                                                    </p:cNvSpPr>
                                                    <p:nvPr/>
                                                  </p:nvSpPr>
                                                  <p:spPr bwMode="auto">
                                                    <a:xfrm>
                                                      <a:off x="4042" y="11194"/>
                                                      <a:ext cx="6" cy="207"/>
                                                    </a:xfrm>
                                                    <a:custGeom>
                                                      <a:avLst/>
                                                      <a:gdLst>
                                                        <a:gd name="T0" fmla="*/ 1 w 28"/>
                                                        <a:gd name="T1" fmla="*/ 0 h 774"/>
                                                        <a:gd name="T2" fmla="*/ 0 w 28"/>
                                                        <a:gd name="T3" fmla="*/ 28 h 774"/>
                                                        <a:gd name="T4" fmla="*/ 1 w 28"/>
                                                        <a:gd name="T5" fmla="*/ 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3" name="Freeform 5190"/>
                                                    <p:cNvSpPr>
                                                      <a:spLocks/>
                                                    </p:cNvSpPr>
                                                    <p:nvPr/>
                                                  </p:nvSpPr>
                                                  <p:spPr bwMode="auto">
                                                    <a:xfrm>
                                                      <a:off x="4035" y="11167"/>
                                                      <a:ext cx="127" cy="32"/>
                                                    </a:xfrm>
                                                    <a:custGeom>
                                                      <a:avLst/>
                                                      <a:gdLst>
                                                        <a:gd name="T0" fmla="*/ 0 w 618"/>
                                                        <a:gd name="T1" fmla="*/ 7 h 123"/>
                                                        <a:gd name="T2" fmla="*/ 1 w 618"/>
                                                        <a:gd name="T3" fmla="*/ 7 h 123"/>
                                                        <a:gd name="T4" fmla="*/ 1 w 618"/>
                                                        <a:gd name="T5" fmla="*/ 8 h 123"/>
                                                        <a:gd name="T6" fmla="*/ 1 w 618"/>
                                                        <a:gd name="T7" fmla="*/ 7 h 123"/>
                                                        <a:gd name="T8" fmla="*/ 3 w 618"/>
                                                        <a:gd name="T9" fmla="*/ 7 h 123"/>
                                                        <a:gd name="T10" fmla="*/ 5 w 618"/>
                                                        <a:gd name="T11" fmla="*/ 8 h 123"/>
                                                        <a:gd name="T12" fmla="*/ 6 w 618"/>
                                                        <a:gd name="T13" fmla="*/ 6 h 123"/>
                                                        <a:gd name="T14" fmla="*/ 7 w 618"/>
                                                        <a:gd name="T15" fmla="*/ 8 h 123"/>
                                                        <a:gd name="T16" fmla="*/ 7 w 618"/>
                                                        <a:gd name="T17" fmla="*/ 7 h 123"/>
                                                        <a:gd name="T18" fmla="*/ 8 w 618"/>
                                                        <a:gd name="T19" fmla="*/ 7 h 123"/>
                                                        <a:gd name="T20" fmla="*/ 9 w 618"/>
                                                        <a:gd name="T21" fmla="*/ 5 h 123"/>
                                                        <a:gd name="T22" fmla="*/ 10 w 618"/>
                                                        <a:gd name="T23" fmla="*/ 8 h 123"/>
                                                        <a:gd name="T24" fmla="*/ 12 w 618"/>
                                                        <a:gd name="T25" fmla="*/ 6 h 123"/>
                                                        <a:gd name="T26" fmla="*/ 14 w 618"/>
                                                        <a:gd name="T27" fmla="*/ 7 h 123"/>
                                                        <a:gd name="T28" fmla="*/ 15 w 618"/>
                                                        <a:gd name="T29" fmla="*/ 5 h 123"/>
                                                        <a:gd name="T30" fmla="*/ 16 w 618"/>
                                                        <a:gd name="T31" fmla="*/ 7 h 123"/>
                                                        <a:gd name="T32" fmla="*/ 16 w 618"/>
                                                        <a:gd name="T33" fmla="*/ 6 h 123"/>
                                                        <a:gd name="T34" fmla="*/ 17 w 618"/>
                                                        <a:gd name="T35" fmla="*/ 6 h 123"/>
                                                        <a:gd name="T36" fmla="*/ 19 w 618"/>
                                                        <a:gd name="T37" fmla="*/ 7 h 123"/>
                                                        <a:gd name="T38" fmla="*/ 21 w 618"/>
                                                        <a:gd name="T39" fmla="*/ 6 h 123"/>
                                                        <a:gd name="T40" fmla="*/ 22 w 618"/>
                                                        <a:gd name="T41" fmla="*/ 7 h 123"/>
                                                        <a:gd name="T42" fmla="*/ 23 w 618"/>
                                                        <a:gd name="T43" fmla="*/ 5 h 123"/>
                                                        <a:gd name="T44" fmla="*/ 25 w 618"/>
                                                        <a:gd name="T45" fmla="*/ 7 h 123"/>
                                                        <a:gd name="T46" fmla="*/ 26 w 618"/>
                                                        <a:gd name="T47" fmla="*/ 1 h 123"/>
                                                        <a:gd name="T48" fmla="*/ 26 w 618"/>
                                                        <a:gd name="T49" fmla="*/ 0 h 1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23">
                                                          <a:moveTo>
                                                            <a:pt x="0" y="101"/>
                                                          </a:moveTo>
                                                          <a:cubicBezTo>
                                                            <a:pt x="4" y="103"/>
                                                            <a:pt x="9" y="103"/>
                                                            <a:pt x="13" y="106"/>
                                                          </a:cubicBezTo>
                                                          <a:cubicBezTo>
                                                            <a:pt x="17" y="109"/>
                                                            <a:pt x="17" y="119"/>
                                                            <a:pt x="22" y="119"/>
                                                          </a:cubicBezTo>
                                                          <a:cubicBezTo>
                                                            <a:pt x="28" y="119"/>
                                                            <a:pt x="30" y="109"/>
                                                            <a:pt x="35" y="106"/>
                                                          </a:cubicBezTo>
                                                          <a:cubicBezTo>
                                                            <a:pt x="39" y="103"/>
                                                            <a:pt x="57" y="98"/>
                                                            <a:pt x="62" y="97"/>
                                                          </a:cubicBezTo>
                                                          <a:cubicBezTo>
                                                            <a:pt x="89" y="78"/>
                                                            <a:pt x="88" y="106"/>
                                                            <a:pt x="106" y="123"/>
                                                          </a:cubicBezTo>
                                                          <a:cubicBezTo>
                                                            <a:pt x="119" y="110"/>
                                                            <a:pt x="126" y="98"/>
                                                            <a:pt x="141" y="88"/>
                                                          </a:cubicBezTo>
                                                          <a:cubicBezTo>
                                                            <a:pt x="151" y="103"/>
                                                            <a:pt x="159" y="109"/>
                                                            <a:pt x="176" y="115"/>
                                                          </a:cubicBezTo>
                                                          <a:cubicBezTo>
                                                            <a:pt x="175" y="110"/>
                                                            <a:pt x="170" y="105"/>
                                                            <a:pt x="172" y="101"/>
                                                          </a:cubicBezTo>
                                                          <a:cubicBezTo>
                                                            <a:pt x="174" y="97"/>
                                                            <a:pt x="181" y="99"/>
                                                            <a:pt x="185" y="97"/>
                                                          </a:cubicBezTo>
                                                          <a:cubicBezTo>
                                                            <a:pt x="194" y="92"/>
                                                            <a:pt x="212" y="79"/>
                                                            <a:pt x="212" y="79"/>
                                                          </a:cubicBezTo>
                                                          <a:cubicBezTo>
                                                            <a:pt x="228" y="90"/>
                                                            <a:pt x="226" y="99"/>
                                                            <a:pt x="243" y="110"/>
                                                          </a:cubicBezTo>
                                                          <a:cubicBezTo>
                                                            <a:pt x="256" y="101"/>
                                                            <a:pt x="269" y="93"/>
                                                            <a:pt x="282" y="84"/>
                                                          </a:cubicBezTo>
                                                          <a:cubicBezTo>
                                                            <a:pt x="299" y="109"/>
                                                            <a:pt x="299" y="111"/>
                                                            <a:pt x="331" y="106"/>
                                                          </a:cubicBezTo>
                                                          <a:cubicBezTo>
                                                            <a:pt x="346" y="84"/>
                                                            <a:pt x="327" y="69"/>
                                                            <a:pt x="357" y="76"/>
                                                          </a:cubicBezTo>
                                                          <a:cubicBezTo>
                                                            <a:pt x="365" y="76"/>
                                                            <a:pt x="375" y="103"/>
                                                            <a:pt x="380" y="106"/>
                                                          </a:cubicBezTo>
                                                          <a:cubicBezTo>
                                                            <a:pt x="385" y="106"/>
                                                            <a:pt x="384" y="97"/>
                                                            <a:pt x="388" y="93"/>
                                                          </a:cubicBezTo>
                                                          <a:cubicBezTo>
                                                            <a:pt x="392" y="89"/>
                                                            <a:pt x="409" y="68"/>
                                                            <a:pt x="402" y="84"/>
                                                          </a:cubicBezTo>
                                                          <a:cubicBezTo>
                                                            <a:pt x="420" y="53"/>
                                                            <a:pt x="430" y="85"/>
                                                            <a:pt x="446" y="101"/>
                                                          </a:cubicBezTo>
                                                          <a:cubicBezTo>
                                                            <a:pt x="459" y="93"/>
                                                            <a:pt x="471" y="88"/>
                                                            <a:pt x="486" y="84"/>
                                                          </a:cubicBezTo>
                                                          <a:cubicBezTo>
                                                            <a:pt x="518" y="94"/>
                                                            <a:pt x="484" y="105"/>
                                                            <a:pt x="521" y="97"/>
                                                          </a:cubicBezTo>
                                                          <a:cubicBezTo>
                                                            <a:pt x="539" y="79"/>
                                                            <a:pt x="526" y="67"/>
                                                            <a:pt x="548" y="76"/>
                                                          </a:cubicBezTo>
                                                          <a:cubicBezTo>
                                                            <a:pt x="555" y="72"/>
                                                            <a:pt x="577" y="105"/>
                                                            <a:pt x="583" y="106"/>
                                                          </a:cubicBezTo>
                                                          <a:cubicBezTo>
                                                            <a:pt x="591" y="93"/>
                                                            <a:pt x="613" y="31"/>
                                                            <a:pt x="618" y="13"/>
                                                          </a:cubicBezTo>
                                                          <a:cubicBezTo>
                                                            <a:pt x="617" y="9"/>
                                                            <a:pt x="614" y="0"/>
                                                            <a:pt x="614"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84" name="Freeform 5191"/>
                                                    <p:cNvSpPr>
                                                      <a:spLocks/>
                                                    </p:cNvSpPr>
                                                    <p:nvPr/>
                                                  </p:nvSpPr>
                                                  <p:spPr bwMode="auto">
                                                    <a:xfrm>
                                                      <a:off x="4034" y="11393"/>
                                                      <a:ext cx="127" cy="31"/>
                                                    </a:xfrm>
                                                    <a:custGeom>
                                                      <a:avLst/>
                                                      <a:gdLst>
                                                        <a:gd name="T0" fmla="*/ 0 w 619"/>
                                                        <a:gd name="T1" fmla="*/ 2 h 115"/>
                                                        <a:gd name="T2" fmla="*/ 1 w 619"/>
                                                        <a:gd name="T3" fmla="*/ 0 h 115"/>
                                                        <a:gd name="T4" fmla="*/ 2 w 619"/>
                                                        <a:gd name="T5" fmla="*/ 2 h 115"/>
                                                        <a:gd name="T6" fmla="*/ 2 w 619"/>
                                                        <a:gd name="T7" fmla="*/ 3 h 115"/>
                                                        <a:gd name="T8" fmla="*/ 3 w 619"/>
                                                        <a:gd name="T9" fmla="*/ 4 h 115"/>
                                                        <a:gd name="T10" fmla="*/ 4 w 619"/>
                                                        <a:gd name="T11" fmla="*/ 2 h 115"/>
                                                        <a:gd name="T12" fmla="*/ 7 w 619"/>
                                                        <a:gd name="T13" fmla="*/ 4 h 115"/>
                                                        <a:gd name="T14" fmla="*/ 8 w 619"/>
                                                        <a:gd name="T15" fmla="*/ 2 h 115"/>
                                                        <a:gd name="T16" fmla="*/ 10 w 619"/>
                                                        <a:gd name="T17" fmla="*/ 4 h 115"/>
                                                        <a:gd name="T18" fmla="*/ 11 w 619"/>
                                                        <a:gd name="T19" fmla="*/ 4 h 115"/>
                                                        <a:gd name="T20" fmla="*/ 12 w 619"/>
                                                        <a:gd name="T21" fmla="*/ 3 h 115"/>
                                                        <a:gd name="T22" fmla="*/ 13 w 619"/>
                                                        <a:gd name="T23" fmla="*/ 2 h 115"/>
                                                        <a:gd name="T24" fmla="*/ 15 w 619"/>
                                                        <a:gd name="T25" fmla="*/ 4 h 115"/>
                                                        <a:gd name="T26" fmla="*/ 16 w 619"/>
                                                        <a:gd name="T27" fmla="*/ 2 h 115"/>
                                                        <a:gd name="T28" fmla="*/ 19 w 619"/>
                                                        <a:gd name="T29" fmla="*/ 3 h 115"/>
                                                        <a:gd name="T30" fmla="*/ 21 w 619"/>
                                                        <a:gd name="T31" fmla="*/ 5 h 115"/>
                                                        <a:gd name="T32" fmla="*/ 22 w 619"/>
                                                        <a:gd name="T33" fmla="*/ 2 h 115"/>
                                                        <a:gd name="T34" fmla="*/ 24 w 619"/>
                                                        <a:gd name="T35" fmla="*/ 4 h 115"/>
                                                        <a:gd name="T36" fmla="*/ 25 w 619"/>
                                                        <a:gd name="T37" fmla="*/ 6 h 115"/>
                                                        <a:gd name="T38" fmla="*/ 26 w 619"/>
                                                        <a:gd name="T39" fmla="*/ 8 h 1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19" h="115">
                                                          <a:moveTo>
                                                            <a:pt x="0" y="22"/>
                                                          </a:moveTo>
                                                          <a:cubicBezTo>
                                                            <a:pt x="26" y="14"/>
                                                            <a:pt x="6" y="8"/>
                                                            <a:pt x="31" y="0"/>
                                                          </a:cubicBezTo>
                                                          <a:cubicBezTo>
                                                            <a:pt x="37" y="9"/>
                                                            <a:pt x="43" y="17"/>
                                                            <a:pt x="49" y="26"/>
                                                          </a:cubicBezTo>
                                                          <a:cubicBezTo>
                                                            <a:pt x="52" y="31"/>
                                                            <a:pt x="55" y="35"/>
                                                            <a:pt x="58" y="40"/>
                                                          </a:cubicBezTo>
                                                          <a:cubicBezTo>
                                                            <a:pt x="61" y="44"/>
                                                            <a:pt x="67" y="53"/>
                                                            <a:pt x="67" y="53"/>
                                                          </a:cubicBezTo>
                                                          <a:cubicBezTo>
                                                            <a:pt x="84" y="47"/>
                                                            <a:pt x="89" y="35"/>
                                                            <a:pt x="102" y="22"/>
                                                          </a:cubicBezTo>
                                                          <a:cubicBezTo>
                                                            <a:pt x="145" y="30"/>
                                                            <a:pt x="127" y="42"/>
                                                            <a:pt x="155" y="53"/>
                                                          </a:cubicBezTo>
                                                          <a:cubicBezTo>
                                                            <a:pt x="166" y="37"/>
                                                            <a:pt x="169" y="23"/>
                                                            <a:pt x="190" y="31"/>
                                                          </a:cubicBezTo>
                                                          <a:cubicBezTo>
                                                            <a:pt x="221" y="61"/>
                                                            <a:pt x="207" y="64"/>
                                                            <a:pt x="230" y="48"/>
                                                          </a:cubicBezTo>
                                                          <a:cubicBezTo>
                                                            <a:pt x="240" y="16"/>
                                                            <a:pt x="254" y="42"/>
                                                            <a:pt x="274" y="48"/>
                                                          </a:cubicBezTo>
                                                          <a:cubicBezTo>
                                                            <a:pt x="304" y="68"/>
                                                            <a:pt x="278" y="54"/>
                                                            <a:pt x="283" y="44"/>
                                                          </a:cubicBezTo>
                                                          <a:cubicBezTo>
                                                            <a:pt x="287" y="36"/>
                                                            <a:pt x="300" y="38"/>
                                                            <a:pt x="309" y="35"/>
                                                          </a:cubicBezTo>
                                                          <a:cubicBezTo>
                                                            <a:pt x="325" y="39"/>
                                                            <a:pt x="354" y="57"/>
                                                            <a:pt x="354" y="57"/>
                                                          </a:cubicBezTo>
                                                          <a:cubicBezTo>
                                                            <a:pt x="364" y="40"/>
                                                            <a:pt x="369" y="29"/>
                                                            <a:pt x="389" y="35"/>
                                                          </a:cubicBezTo>
                                                          <a:cubicBezTo>
                                                            <a:pt x="431" y="79"/>
                                                            <a:pt x="407" y="59"/>
                                                            <a:pt x="455" y="44"/>
                                                          </a:cubicBezTo>
                                                          <a:cubicBezTo>
                                                            <a:pt x="468" y="57"/>
                                                            <a:pt x="478" y="64"/>
                                                            <a:pt x="495" y="71"/>
                                                          </a:cubicBezTo>
                                                          <a:cubicBezTo>
                                                            <a:pt x="516" y="40"/>
                                                            <a:pt x="507" y="53"/>
                                                            <a:pt x="521" y="31"/>
                                                          </a:cubicBezTo>
                                                          <a:cubicBezTo>
                                                            <a:pt x="536" y="34"/>
                                                            <a:pt x="553" y="38"/>
                                                            <a:pt x="566" y="48"/>
                                                          </a:cubicBezTo>
                                                          <a:cubicBezTo>
                                                            <a:pt x="581" y="61"/>
                                                            <a:pt x="582" y="73"/>
                                                            <a:pt x="601" y="79"/>
                                                          </a:cubicBezTo>
                                                          <a:cubicBezTo>
                                                            <a:pt x="609" y="91"/>
                                                            <a:pt x="612" y="103"/>
                                                            <a:pt x="619" y="115"/>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cxnSp>
                                                <p:nvCxnSpPr>
                                                  <p:cNvPr id="254" name="直線矢印コネクタ 893"/>
                                                  <p:cNvCxnSpPr>
                                                    <a:cxnSpLocks noChangeShapeType="1"/>
                                                  </p:cNvCxnSpPr>
                                                  <p:nvPr/>
                                                </p:nvCxnSpPr>
                                                <p:spPr bwMode="auto">
                                                  <a:xfrm flipH="1">
                                                    <a:off x="4052" y="9834"/>
                                                    <a:ext cx="4" cy="879"/>
                                                  </a:xfrm>
                                                  <a:prstGeom prst="straightConnector1">
                                                    <a:avLst/>
                                                  </a:prstGeom>
                                                  <a:noFill/>
                                                  <a:ln w="76200">
                                                    <a:solidFill>
                                                      <a:srgbClr val="00B0F0"/>
                                                    </a:solidFill>
                                                    <a:round/>
                                                    <a:headEnd/>
                                                    <a:tailEnd/>
                                                  </a:ln>
                                                </p:spPr>
                                              </p:cxnSp>
                                              <p:grpSp>
                                                <p:nvGrpSpPr>
                                                  <p:cNvPr id="255" name="グループ化 833"/>
                                                  <p:cNvGrpSpPr>
                                                    <a:grpSpLocks/>
                                                  </p:cNvGrpSpPr>
                                                  <p:nvPr/>
                                                </p:nvGrpSpPr>
                                                <p:grpSpPr bwMode="auto">
                                                  <a:xfrm>
                                                    <a:off x="3905" y="11186"/>
                                                    <a:ext cx="303" cy="588"/>
                                                    <a:chOff x="8929" y="11578"/>
                                                    <a:chExt cx="448" cy="733"/>
                                                  </a:xfrm>
                                                </p:grpSpPr>
                                                <p:sp>
                                                  <p:nvSpPr>
                                                    <p:cNvPr id="258" name="Rectangle 74"/>
                                                    <p:cNvSpPr>
                                                      <a:spLocks noChangeArrowheads="1"/>
                                                    </p:cNvSpPr>
                                                    <p:nvPr/>
                                                  </p:nvSpPr>
                                                  <p:spPr bwMode="auto">
                                                    <a:xfrm rot="5400000">
                                                      <a:off x="9119" y="11576"/>
                                                      <a:ext cx="68" cy="448"/>
                                                    </a:xfrm>
                                                    <a:prstGeom prst="rect">
                                                      <a:avLst/>
                                                    </a:prstGeom>
                                                    <a:no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cxnSp>
                                                  <p:nvCxnSpPr>
                                                    <p:cNvPr id="259" name="AutoShape 5200"/>
                                                    <p:cNvCxnSpPr>
                                                      <a:cxnSpLocks noChangeShapeType="1"/>
                                                    </p:cNvCxnSpPr>
                                                    <p:nvPr/>
                                                  </p:nvCxnSpPr>
                                                  <p:spPr bwMode="auto">
                                                    <a:xfrm rot="5400000">
                                                      <a:off x="9273" y="11796"/>
                                                      <a:ext cx="66" cy="0"/>
                                                    </a:xfrm>
                                                    <a:prstGeom prst="straightConnector1">
                                                      <a:avLst/>
                                                    </a:prstGeom>
                                                    <a:noFill/>
                                                    <a:ln w="9525">
                                                      <a:solidFill>
                                                        <a:srgbClr val="000000"/>
                                                      </a:solidFill>
                                                      <a:round/>
                                                      <a:headEnd/>
                                                      <a:tailEnd/>
                                                    </a:ln>
                                                  </p:spPr>
                                                </p:cxnSp>
                                                <p:cxnSp>
                                                  <p:nvCxnSpPr>
                                                    <p:cNvPr id="260" name="AutoShape 76"/>
                                                    <p:cNvCxnSpPr>
                                                      <a:cxnSpLocks noChangeShapeType="1"/>
                                                    </p:cNvCxnSpPr>
                                                    <p:nvPr/>
                                                  </p:nvCxnSpPr>
                                                  <p:spPr bwMode="auto">
                                                    <a:xfrm rot="5400000">
                                                      <a:off x="8985" y="11796"/>
                                                      <a:ext cx="66" cy="0"/>
                                                    </a:xfrm>
                                                    <a:prstGeom prst="straightConnector1">
                                                      <a:avLst/>
                                                    </a:prstGeom>
                                                    <a:noFill/>
                                                    <a:ln w="9525">
                                                      <a:solidFill>
                                                        <a:srgbClr val="000000"/>
                                                      </a:solidFill>
                                                      <a:round/>
                                                      <a:headEnd/>
                                                      <a:tailEnd/>
                                                    </a:ln>
                                                  </p:spPr>
                                                </p:cxnSp>
                                                <p:sp>
                                                  <p:nvSpPr>
                                                    <p:cNvPr id="261" name="Freeform 77"/>
                                                    <p:cNvSpPr>
                                                      <a:spLocks/>
                                                    </p:cNvSpPr>
                                                    <p:nvPr/>
                                                  </p:nvSpPr>
                                                  <p:spPr bwMode="auto">
                                                    <a:xfrm rot="5400000">
                                                      <a:off x="9141" y="11552"/>
                                                      <a:ext cx="12" cy="353"/>
                                                    </a:xfrm>
                                                    <a:custGeom>
                                                      <a:avLst/>
                                                      <a:gdLst>
                                                        <a:gd name="T0" fmla="*/ 12 w 28"/>
                                                        <a:gd name="T1" fmla="*/ 0 h 774"/>
                                                        <a:gd name="T2" fmla="*/ 0 w 28"/>
                                                        <a:gd name="T3" fmla="*/ 178 h 774"/>
                                                        <a:gd name="T4" fmla="*/ 12 w 28"/>
                                                        <a:gd name="T5" fmla="*/ 353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2" name="Freeform 5203"/>
                                                    <p:cNvSpPr>
                                                      <a:spLocks/>
                                                    </p:cNvSpPr>
                                                    <p:nvPr/>
                                                  </p:nvSpPr>
                                                  <p:spPr bwMode="auto">
                                                    <a:xfrm rot="5400000">
                                                      <a:off x="9137" y="11523"/>
                                                      <a:ext cx="12" cy="355"/>
                                                    </a:xfrm>
                                                    <a:custGeom>
                                                      <a:avLst/>
                                                      <a:gdLst>
                                                        <a:gd name="T0" fmla="*/ 12 w 28"/>
                                                        <a:gd name="T1" fmla="*/ 0 h 774"/>
                                                        <a:gd name="T2" fmla="*/ 0 w 28"/>
                                                        <a:gd name="T3" fmla="*/ 179 h 774"/>
                                                        <a:gd name="T4" fmla="*/ 12 w 28"/>
                                                        <a:gd name="T5" fmla="*/ 3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3" name="Freeform 5204"/>
                                                    <p:cNvSpPr>
                                                      <a:spLocks/>
                                                    </p:cNvSpPr>
                                                    <p:nvPr/>
                                                  </p:nvSpPr>
                                                  <p:spPr bwMode="auto">
                                                    <a:xfrm rot="5400000">
                                                      <a:off x="9137" y="11496"/>
                                                      <a:ext cx="12" cy="355"/>
                                                    </a:xfrm>
                                                    <a:custGeom>
                                                      <a:avLst/>
                                                      <a:gdLst>
                                                        <a:gd name="T0" fmla="*/ 12 w 28"/>
                                                        <a:gd name="T1" fmla="*/ 0 h 774"/>
                                                        <a:gd name="T2" fmla="*/ 0 w 28"/>
                                                        <a:gd name="T3" fmla="*/ 179 h 774"/>
                                                        <a:gd name="T4" fmla="*/ 12 w 28"/>
                                                        <a:gd name="T5" fmla="*/ 3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4" name="Freeform 5205"/>
                                                    <p:cNvSpPr>
                                                      <a:spLocks/>
                                                    </p:cNvSpPr>
                                                    <p:nvPr/>
                                                  </p:nvSpPr>
                                                  <p:spPr bwMode="auto">
                                                    <a:xfrm rot="5400000">
                                                      <a:off x="9141" y="11467"/>
                                                      <a:ext cx="12" cy="353"/>
                                                    </a:xfrm>
                                                    <a:custGeom>
                                                      <a:avLst/>
                                                      <a:gdLst>
                                                        <a:gd name="T0" fmla="*/ 12 w 28"/>
                                                        <a:gd name="T1" fmla="*/ 0 h 774"/>
                                                        <a:gd name="T2" fmla="*/ 0 w 28"/>
                                                        <a:gd name="T3" fmla="*/ 178 h 774"/>
                                                        <a:gd name="T4" fmla="*/ 12 w 28"/>
                                                        <a:gd name="T5" fmla="*/ 353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5" name="Freeform 5206"/>
                                                    <p:cNvSpPr>
                                                      <a:spLocks/>
                                                    </p:cNvSpPr>
                                                    <p:nvPr/>
                                                  </p:nvSpPr>
                                                  <p:spPr bwMode="auto">
                                                    <a:xfrm rot="5400000">
                                                      <a:off x="9141" y="11437"/>
                                                      <a:ext cx="11" cy="353"/>
                                                    </a:xfrm>
                                                    <a:custGeom>
                                                      <a:avLst/>
                                                      <a:gdLst>
                                                        <a:gd name="T0" fmla="*/ 11 w 28"/>
                                                        <a:gd name="T1" fmla="*/ 0 h 774"/>
                                                        <a:gd name="T2" fmla="*/ 0 w 28"/>
                                                        <a:gd name="T3" fmla="*/ 178 h 774"/>
                                                        <a:gd name="T4" fmla="*/ 11 w 28"/>
                                                        <a:gd name="T5" fmla="*/ 353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6" name="Freeform 5207"/>
                                                    <p:cNvSpPr>
                                                      <a:spLocks/>
                                                    </p:cNvSpPr>
                                                    <p:nvPr/>
                                                  </p:nvSpPr>
                                                  <p:spPr bwMode="auto">
                                                    <a:xfrm rot="5400000">
                                                      <a:off x="9136" y="11407"/>
                                                      <a:ext cx="13" cy="355"/>
                                                    </a:xfrm>
                                                    <a:custGeom>
                                                      <a:avLst/>
                                                      <a:gdLst>
                                                        <a:gd name="T0" fmla="*/ 13 w 28"/>
                                                        <a:gd name="T1" fmla="*/ 0 h 774"/>
                                                        <a:gd name="T2" fmla="*/ 0 w 28"/>
                                                        <a:gd name="T3" fmla="*/ 179 h 774"/>
                                                        <a:gd name="T4" fmla="*/ 13 w 28"/>
                                                        <a:gd name="T5" fmla="*/ 355 h 774"/>
                                                        <a:gd name="T6" fmla="*/ 0 60000 65536"/>
                                                        <a:gd name="T7" fmla="*/ 0 60000 65536"/>
                                                        <a:gd name="T8" fmla="*/ 0 60000 65536"/>
                                                      </a:gdLst>
                                                      <a:ahLst/>
                                                      <a:cxnLst>
                                                        <a:cxn ang="T6">
                                                          <a:pos x="T0" y="T1"/>
                                                        </a:cxn>
                                                        <a:cxn ang="T7">
                                                          <a:pos x="T2" y="T3"/>
                                                        </a:cxn>
                                                        <a:cxn ang="T8">
                                                          <a:pos x="T4" y="T5"/>
                                                        </a:cxn>
                                                      </a:cxnLst>
                                                      <a:rect l="0" t="0" r="r" b="b"/>
                                                      <a:pathLst>
                                                        <a:path w="28" h="774">
                                                          <a:moveTo>
                                                            <a:pt x="28" y="0"/>
                                                          </a:moveTo>
                                                          <a:cubicBezTo>
                                                            <a:pt x="14" y="131"/>
                                                            <a:pt x="0" y="262"/>
                                                            <a:pt x="0" y="391"/>
                                                          </a:cubicBezTo>
                                                          <a:cubicBezTo>
                                                            <a:pt x="0" y="520"/>
                                                            <a:pt x="14" y="647"/>
                                                            <a:pt x="28" y="77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7" name="Freeform 83"/>
                                                    <p:cNvSpPr>
                                                      <a:spLocks/>
                                                    </p:cNvSpPr>
                                                    <p:nvPr/>
                                                  </p:nvSpPr>
                                                  <p:spPr bwMode="auto">
                                                    <a:xfrm>
                                                      <a:off x="9321" y="11595"/>
                                                      <a:ext cx="49" cy="168"/>
                                                    </a:xfrm>
                                                    <a:custGeom>
                                                      <a:avLst/>
                                                      <a:gdLst>
                                                        <a:gd name="T0" fmla="*/ 14 w 49"/>
                                                        <a:gd name="T1" fmla="*/ 0 h 168"/>
                                                        <a:gd name="T2" fmla="*/ 1 w 49"/>
                                                        <a:gd name="T3" fmla="*/ 13 h 168"/>
                                                        <a:gd name="T4" fmla="*/ 12 w 49"/>
                                                        <a:gd name="T5" fmla="*/ 29 h 168"/>
                                                        <a:gd name="T6" fmla="*/ 2 w 49"/>
                                                        <a:gd name="T7" fmla="*/ 50 h 168"/>
                                                        <a:gd name="T8" fmla="*/ 16 w 49"/>
                                                        <a:gd name="T9" fmla="*/ 60 h 168"/>
                                                        <a:gd name="T10" fmla="*/ 2 w 49"/>
                                                        <a:gd name="T11" fmla="*/ 70 h 168"/>
                                                        <a:gd name="T12" fmla="*/ 8 w 49"/>
                                                        <a:gd name="T13" fmla="*/ 73 h 168"/>
                                                        <a:gd name="T14" fmla="*/ 12 w 49"/>
                                                        <a:gd name="T15" fmla="*/ 79 h 168"/>
                                                        <a:gd name="T16" fmla="*/ 5 w 49"/>
                                                        <a:gd name="T17" fmla="*/ 97 h 168"/>
                                                        <a:gd name="T18" fmla="*/ 12 w 49"/>
                                                        <a:gd name="T19" fmla="*/ 114 h 168"/>
                                                        <a:gd name="T20" fmla="*/ 6 w 49"/>
                                                        <a:gd name="T21" fmla="*/ 128 h 168"/>
                                                        <a:gd name="T22" fmla="*/ 16 w 49"/>
                                                        <a:gd name="T23" fmla="*/ 139 h 168"/>
                                                        <a:gd name="T24" fmla="*/ 2 w 49"/>
                                                        <a:gd name="T25" fmla="*/ 154 h 168"/>
                                                        <a:gd name="T26" fmla="*/ 43 w 49"/>
                                                        <a:gd name="T27" fmla="*/ 168 h 168"/>
                                                        <a:gd name="T28" fmla="*/ 49 w 49"/>
                                                        <a:gd name="T29" fmla="*/ 166 h 1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9" h="168">
                                                          <a:moveTo>
                                                            <a:pt x="14" y="0"/>
                                                          </a:moveTo>
                                                          <a:cubicBezTo>
                                                            <a:pt x="9" y="7"/>
                                                            <a:pt x="6" y="6"/>
                                                            <a:pt x="1" y="13"/>
                                                          </a:cubicBezTo>
                                                          <a:cubicBezTo>
                                                            <a:pt x="5" y="19"/>
                                                            <a:pt x="8" y="24"/>
                                                            <a:pt x="12" y="29"/>
                                                          </a:cubicBezTo>
                                                          <a:cubicBezTo>
                                                            <a:pt x="1" y="36"/>
                                                            <a:pt x="0" y="36"/>
                                                            <a:pt x="2" y="50"/>
                                                          </a:cubicBezTo>
                                                          <a:cubicBezTo>
                                                            <a:pt x="12" y="56"/>
                                                            <a:pt x="19" y="48"/>
                                                            <a:pt x="16" y="60"/>
                                                          </a:cubicBezTo>
                                                          <a:cubicBezTo>
                                                            <a:pt x="16" y="64"/>
                                                            <a:pt x="4" y="68"/>
                                                            <a:pt x="2" y="70"/>
                                                          </a:cubicBezTo>
                                                          <a:cubicBezTo>
                                                            <a:pt x="2" y="72"/>
                                                            <a:pt x="6" y="71"/>
                                                            <a:pt x="8" y="73"/>
                                                          </a:cubicBezTo>
                                                          <a:cubicBezTo>
                                                            <a:pt x="10" y="75"/>
                                                            <a:pt x="19" y="82"/>
                                                            <a:pt x="12" y="79"/>
                                                          </a:cubicBezTo>
                                                          <a:cubicBezTo>
                                                            <a:pt x="26" y="86"/>
                                                            <a:pt x="12" y="90"/>
                                                            <a:pt x="5" y="97"/>
                                                          </a:cubicBezTo>
                                                          <a:cubicBezTo>
                                                            <a:pt x="8" y="102"/>
                                                            <a:pt x="10" y="107"/>
                                                            <a:pt x="12" y="114"/>
                                                          </a:cubicBezTo>
                                                          <a:cubicBezTo>
                                                            <a:pt x="8" y="127"/>
                                                            <a:pt x="3" y="113"/>
                                                            <a:pt x="6" y="128"/>
                                                          </a:cubicBezTo>
                                                          <a:cubicBezTo>
                                                            <a:pt x="14" y="135"/>
                                                            <a:pt x="20" y="130"/>
                                                            <a:pt x="16" y="139"/>
                                                          </a:cubicBezTo>
                                                          <a:cubicBezTo>
                                                            <a:pt x="17" y="142"/>
                                                            <a:pt x="3" y="151"/>
                                                            <a:pt x="2" y="154"/>
                                                          </a:cubicBezTo>
                                                          <a:cubicBezTo>
                                                            <a:pt x="8" y="157"/>
                                                            <a:pt x="35" y="166"/>
                                                            <a:pt x="43" y="168"/>
                                                          </a:cubicBezTo>
                                                          <a:cubicBezTo>
                                                            <a:pt x="45" y="168"/>
                                                            <a:pt x="49" y="166"/>
                                                            <a:pt x="49" y="166"/>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8" name="Freeform 84"/>
                                                    <p:cNvSpPr>
                                                      <a:spLocks/>
                                                    </p:cNvSpPr>
                                                    <p:nvPr/>
                                                  </p:nvSpPr>
                                                  <p:spPr bwMode="auto">
                                                    <a:xfrm>
                                                      <a:off x="8929" y="11584"/>
                                                      <a:ext cx="46" cy="177"/>
                                                    </a:xfrm>
                                                    <a:custGeom>
                                                      <a:avLst/>
                                                      <a:gdLst>
                                                        <a:gd name="T0" fmla="*/ 39 w 46"/>
                                                        <a:gd name="T1" fmla="*/ 0 h 177"/>
                                                        <a:gd name="T2" fmla="*/ 31 w 46"/>
                                                        <a:gd name="T3" fmla="*/ 17 h 177"/>
                                                        <a:gd name="T4" fmla="*/ 31 w 46"/>
                                                        <a:gd name="T5" fmla="*/ 35 h 177"/>
                                                        <a:gd name="T6" fmla="*/ 33 w 46"/>
                                                        <a:gd name="T7" fmla="*/ 39 h 177"/>
                                                        <a:gd name="T8" fmla="*/ 38 w 46"/>
                                                        <a:gd name="T9" fmla="*/ 49 h 177"/>
                                                        <a:gd name="T10" fmla="*/ 27 w 46"/>
                                                        <a:gd name="T11" fmla="*/ 68 h 177"/>
                                                        <a:gd name="T12" fmla="*/ 38 w 46"/>
                                                        <a:gd name="T13" fmla="*/ 82 h 177"/>
                                                        <a:gd name="T14" fmla="*/ 33 w 46"/>
                                                        <a:gd name="T15" fmla="*/ 109 h 177"/>
                                                        <a:gd name="T16" fmla="*/ 21 w 46"/>
                                                        <a:gd name="T17" fmla="*/ 126 h 177"/>
                                                        <a:gd name="T18" fmla="*/ 39 w 46"/>
                                                        <a:gd name="T19" fmla="*/ 137 h 177"/>
                                                        <a:gd name="T20" fmla="*/ 31 w 46"/>
                                                        <a:gd name="T21" fmla="*/ 155 h 177"/>
                                                        <a:gd name="T22" fmla="*/ 17 w 46"/>
                                                        <a:gd name="T23" fmla="*/ 170 h 177"/>
                                                        <a:gd name="T24" fmla="*/ 0 w 46"/>
                                                        <a:gd name="T25" fmla="*/ 177 h 1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177">
                                                          <a:moveTo>
                                                            <a:pt x="39" y="0"/>
                                                          </a:moveTo>
                                                          <a:cubicBezTo>
                                                            <a:pt x="25" y="13"/>
                                                            <a:pt x="24" y="7"/>
                                                            <a:pt x="31" y="17"/>
                                                          </a:cubicBezTo>
                                                          <a:cubicBezTo>
                                                            <a:pt x="46" y="21"/>
                                                            <a:pt x="34" y="27"/>
                                                            <a:pt x="31" y="35"/>
                                                          </a:cubicBezTo>
                                                          <a:cubicBezTo>
                                                            <a:pt x="22" y="47"/>
                                                            <a:pt x="29" y="37"/>
                                                            <a:pt x="33" y="39"/>
                                                          </a:cubicBezTo>
                                                          <a:cubicBezTo>
                                                            <a:pt x="37" y="40"/>
                                                            <a:pt x="36" y="46"/>
                                                            <a:pt x="38" y="49"/>
                                                          </a:cubicBezTo>
                                                          <a:cubicBezTo>
                                                            <a:pt x="36" y="56"/>
                                                            <a:pt x="27" y="68"/>
                                                            <a:pt x="27" y="68"/>
                                                          </a:cubicBezTo>
                                                          <a:cubicBezTo>
                                                            <a:pt x="35" y="72"/>
                                                            <a:pt x="40" y="74"/>
                                                            <a:pt x="38" y="82"/>
                                                          </a:cubicBezTo>
                                                          <a:cubicBezTo>
                                                            <a:pt x="17" y="100"/>
                                                            <a:pt x="26" y="90"/>
                                                            <a:pt x="33" y="109"/>
                                                          </a:cubicBezTo>
                                                          <a:cubicBezTo>
                                                            <a:pt x="27" y="115"/>
                                                            <a:pt x="24" y="119"/>
                                                            <a:pt x="21" y="126"/>
                                                          </a:cubicBezTo>
                                                          <a:cubicBezTo>
                                                            <a:pt x="35" y="135"/>
                                                            <a:pt x="29" y="131"/>
                                                            <a:pt x="39" y="137"/>
                                                          </a:cubicBezTo>
                                                          <a:cubicBezTo>
                                                            <a:pt x="38" y="143"/>
                                                            <a:pt x="36" y="150"/>
                                                            <a:pt x="31" y="155"/>
                                                          </a:cubicBezTo>
                                                          <a:cubicBezTo>
                                                            <a:pt x="25" y="161"/>
                                                            <a:pt x="20" y="162"/>
                                                            <a:pt x="17" y="170"/>
                                                          </a:cubicBezTo>
                                                          <a:cubicBezTo>
                                                            <a:pt x="11" y="173"/>
                                                            <a:pt x="6" y="174"/>
                                                            <a:pt x="0" y="177"/>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69" name="Freeform 5210"/>
                                                    <p:cNvSpPr>
                                                      <a:spLocks/>
                                                    </p:cNvSpPr>
                                                    <p:nvPr/>
                                                  </p:nvSpPr>
                                                  <p:spPr bwMode="auto">
                                                    <a:xfrm rot="5400000">
                                                      <a:off x="9072" y="11817"/>
                                                      <a:ext cx="168" cy="201"/>
                                                    </a:xfrm>
                                                    <a:custGeom>
                                                      <a:avLst/>
                                                      <a:gdLst>
                                                        <a:gd name="T0" fmla="*/ 0 w 409"/>
                                                        <a:gd name="T1" fmla="*/ 7 h 362"/>
                                                        <a:gd name="T2" fmla="*/ 135 w 409"/>
                                                        <a:gd name="T3" fmla="*/ 6 h 362"/>
                                                        <a:gd name="T4" fmla="*/ 168 w 409"/>
                                                        <a:gd name="T5" fmla="*/ 43 h 362"/>
                                                        <a:gd name="T6" fmla="*/ 168 w 409"/>
                                                        <a:gd name="T7" fmla="*/ 169 h 362"/>
                                                        <a:gd name="T8" fmla="*/ 124 w 409"/>
                                                        <a:gd name="T9" fmla="*/ 196 h 362"/>
                                                        <a:gd name="T10" fmla="*/ 0 w 409"/>
                                                        <a:gd name="T11" fmla="*/ 199 h 3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9" h="362">
                                                          <a:moveTo>
                                                            <a:pt x="0" y="13"/>
                                                          </a:moveTo>
                                                          <a:cubicBezTo>
                                                            <a:pt x="55" y="13"/>
                                                            <a:pt x="260" y="0"/>
                                                            <a:pt x="328" y="11"/>
                                                          </a:cubicBezTo>
                                                          <a:cubicBezTo>
                                                            <a:pt x="396" y="22"/>
                                                            <a:pt x="395" y="29"/>
                                                            <a:pt x="408" y="78"/>
                                                          </a:cubicBezTo>
                                                          <a:cubicBezTo>
                                                            <a:pt x="409" y="278"/>
                                                            <a:pt x="403" y="123"/>
                                                            <a:pt x="409" y="305"/>
                                                          </a:cubicBezTo>
                                                          <a:cubicBezTo>
                                                            <a:pt x="391" y="351"/>
                                                            <a:pt x="370" y="344"/>
                                                            <a:pt x="302" y="353"/>
                                                          </a:cubicBezTo>
                                                          <a:cubicBezTo>
                                                            <a:pt x="234" y="362"/>
                                                            <a:pt x="63" y="357"/>
                                                            <a:pt x="0" y="358"/>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70" name="Freeform 5211"/>
                                                    <p:cNvSpPr>
                                                      <a:spLocks/>
                                                    </p:cNvSpPr>
                                                    <p:nvPr/>
                                                  </p:nvSpPr>
                                                  <p:spPr bwMode="auto">
                                                    <a:xfrm rot="5400000">
                                                      <a:off x="9098" y="11948"/>
                                                      <a:ext cx="105" cy="210"/>
                                                    </a:xfrm>
                                                    <a:custGeom>
                                                      <a:avLst/>
                                                      <a:gdLst>
                                                        <a:gd name="T0" fmla="*/ 2 w 258"/>
                                                        <a:gd name="T1" fmla="*/ 0 h 380"/>
                                                        <a:gd name="T2" fmla="*/ 2 w 258"/>
                                                        <a:gd name="T3" fmla="*/ 210 h 380"/>
                                                        <a:gd name="T4" fmla="*/ 103 w 258"/>
                                                        <a:gd name="T5" fmla="*/ 162 h 380"/>
                                                        <a:gd name="T6" fmla="*/ 103 w 258"/>
                                                        <a:gd name="T7" fmla="*/ 41 h 380"/>
                                                        <a:gd name="T8" fmla="*/ 2 w 258"/>
                                                        <a:gd name="T9" fmla="*/ 0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380">
                                                          <a:moveTo>
                                                            <a:pt x="5" y="0"/>
                                                          </a:moveTo>
                                                          <a:cubicBezTo>
                                                            <a:pt x="2" y="289"/>
                                                            <a:pt x="0" y="118"/>
                                                            <a:pt x="6" y="380"/>
                                                          </a:cubicBezTo>
                                                          <a:cubicBezTo>
                                                            <a:pt x="204" y="309"/>
                                                            <a:pt x="59" y="353"/>
                                                            <a:pt x="252" y="293"/>
                                                          </a:cubicBezTo>
                                                          <a:cubicBezTo>
                                                            <a:pt x="258" y="120"/>
                                                            <a:pt x="251" y="260"/>
                                                            <a:pt x="252" y="75"/>
                                                          </a:cubicBezTo>
                                                          <a:cubicBezTo>
                                                            <a:pt x="62" y="5"/>
                                                            <a:pt x="220" y="70"/>
                                                            <a:pt x="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71" name="Freeform 5212"/>
                                                    <p:cNvSpPr>
                                                      <a:spLocks/>
                                                    </p:cNvSpPr>
                                                    <p:nvPr/>
                                                  </p:nvSpPr>
                                                  <p:spPr bwMode="auto">
                                                    <a:xfrm rot="5400000">
                                                      <a:off x="9101" y="12068"/>
                                                      <a:ext cx="107" cy="175"/>
                                                    </a:xfrm>
                                                    <a:custGeom>
                                                      <a:avLst/>
                                                      <a:gdLst>
                                                        <a:gd name="T0" fmla="*/ 2 w 258"/>
                                                        <a:gd name="T1" fmla="*/ 0 h 380"/>
                                                        <a:gd name="T2" fmla="*/ 2 w 258"/>
                                                        <a:gd name="T3" fmla="*/ 175 h 380"/>
                                                        <a:gd name="T4" fmla="*/ 105 w 258"/>
                                                        <a:gd name="T5" fmla="*/ 135 h 380"/>
                                                        <a:gd name="T6" fmla="*/ 105 w 258"/>
                                                        <a:gd name="T7" fmla="*/ 35 h 380"/>
                                                        <a:gd name="T8" fmla="*/ 2 w 258"/>
                                                        <a:gd name="T9" fmla="*/ 0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380">
                                                          <a:moveTo>
                                                            <a:pt x="5" y="0"/>
                                                          </a:moveTo>
                                                          <a:cubicBezTo>
                                                            <a:pt x="2" y="289"/>
                                                            <a:pt x="0" y="118"/>
                                                            <a:pt x="6" y="380"/>
                                                          </a:cubicBezTo>
                                                          <a:cubicBezTo>
                                                            <a:pt x="204" y="309"/>
                                                            <a:pt x="59" y="353"/>
                                                            <a:pt x="252" y="293"/>
                                                          </a:cubicBezTo>
                                                          <a:cubicBezTo>
                                                            <a:pt x="258" y="120"/>
                                                            <a:pt x="251" y="260"/>
                                                            <a:pt x="252" y="75"/>
                                                          </a:cubicBezTo>
                                                          <a:cubicBezTo>
                                                            <a:pt x="62" y="5"/>
                                                            <a:pt x="220" y="70"/>
                                                            <a:pt x="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72" name="Freeform 5213"/>
                                                    <p:cNvSpPr>
                                                      <a:spLocks/>
                                                    </p:cNvSpPr>
                                                    <p:nvPr/>
                                                  </p:nvSpPr>
                                                  <p:spPr bwMode="auto">
                                                    <a:xfrm rot="5400000">
                                                      <a:off x="9096" y="12176"/>
                                                      <a:ext cx="107" cy="163"/>
                                                    </a:xfrm>
                                                    <a:custGeom>
                                                      <a:avLst/>
                                                      <a:gdLst>
                                                        <a:gd name="T0" fmla="*/ 2 w 258"/>
                                                        <a:gd name="T1" fmla="*/ 0 h 380"/>
                                                        <a:gd name="T2" fmla="*/ 2 w 258"/>
                                                        <a:gd name="T3" fmla="*/ 163 h 380"/>
                                                        <a:gd name="T4" fmla="*/ 105 w 258"/>
                                                        <a:gd name="T5" fmla="*/ 126 h 380"/>
                                                        <a:gd name="T6" fmla="*/ 105 w 258"/>
                                                        <a:gd name="T7" fmla="*/ 32 h 380"/>
                                                        <a:gd name="T8" fmla="*/ 2 w 258"/>
                                                        <a:gd name="T9" fmla="*/ 0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380">
                                                          <a:moveTo>
                                                            <a:pt x="5" y="0"/>
                                                          </a:moveTo>
                                                          <a:cubicBezTo>
                                                            <a:pt x="2" y="289"/>
                                                            <a:pt x="0" y="118"/>
                                                            <a:pt x="6" y="380"/>
                                                          </a:cubicBezTo>
                                                          <a:cubicBezTo>
                                                            <a:pt x="204" y="309"/>
                                                            <a:pt x="59" y="353"/>
                                                            <a:pt x="252" y="293"/>
                                                          </a:cubicBezTo>
                                                          <a:cubicBezTo>
                                                            <a:pt x="258" y="120"/>
                                                            <a:pt x="251" y="260"/>
                                                            <a:pt x="252" y="75"/>
                                                          </a:cubicBezTo>
                                                          <a:cubicBezTo>
                                                            <a:pt x="62" y="5"/>
                                                            <a:pt x="220" y="70"/>
                                                            <a:pt x="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sp>
                                                <p:nvSpPr>
                                                  <p:cNvPr id="256" name="正方形/長方形 849"/>
                                                  <p:cNvSpPr>
                                                    <a:spLocks noChangeArrowheads="1"/>
                                                  </p:cNvSpPr>
                                                  <p:nvPr/>
                                                </p:nvSpPr>
                                                <p:spPr bwMode="auto">
                                                  <a:xfrm rot="5400000">
                                                    <a:off x="3741" y="10870"/>
                                                    <a:ext cx="616" cy="287"/>
                                                  </a:xfrm>
                                                  <a:prstGeom prst="rect">
                                                    <a:avLst/>
                                                  </a:prstGeom>
                                                  <a:solidFill>
                                                    <a:srgbClr val="484329">
                                                      <a:alpha val="43921"/>
                                                    </a:srgbClr>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57" name="正方形/長方形 850"/>
                                                  <p:cNvSpPr>
                                                    <a:spLocks noChangeArrowheads="1"/>
                                                  </p:cNvSpPr>
                                                  <p:nvPr/>
                                                </p:nvSpPr>
                                                <p:spPr bwMode="auto">
                                                  <a:xfrm rot="5400000">
                                                    <a:off x="3741" y="10903"/>
                                                    <a:ext cx="616" cy="221"/>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grpSp>
                                      </p:grpSp>
                                      <p:sp>
                                        <p:nvSpPr>
                                          <p:cNvPr id="242" name="Freeform 91" descr="縦線 (破線)"/>
                                          <p:cNvSpPr>
                                            <a:spLocks/>
                                          </p:cNvSpPr>
                                          <p:nvPr/>
                                        </p:nvSpPr>
                                        <p:spPr bwMode="auto">
                                          <a:xfrm>
                                            <a:off x="3314" y="11803"/>
                                            <a:ext cx="582" cy="710"/>
                                          </a:xfrm>
                                          <a:custGeom>
                                            <a:avLst/>
                                            <a:gdLst>
                                              <a:gd name="T0" fmla="*/ 144531201 w 315"/>
                                              <a:gd name="T1" fmla="*/ 0 h 555"/>
                                              <a:gd name="T2" fmla="*/ 0 w 315"/>
                                              <a:gd name="T3" fmla="*/ 366244545 h 555"/>
                                              <a:gd name="T4" fmla="*/ 433593603 w 315"/>
                                              <a:gd name="T5" fmla="*/ 366244545 h 555"/>
                                              <a:gd name="T6" fmla="*/ 268414585 w 315"/>
                                              <a:gd name="T7" fmla="*/ 0 h 555"/>
                                              <a:gd name="T8" fmla="*/ 144531201 w 315"/>
                                              <a:gd name="T9" fmla="*/ 0 h 5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5" h="555">
                                                <a:moveTo>
                                                  <a:pt x="105" y="0"/>
                                                </a:moveTo>
                                                <a:lnTo>
                                                  <a:pt x="0" y="555"/>
                                                </a:lnTo>
                                                <a:lnTo>
                                                  <a:pt x="315" y="555"/>
                                                </a:lnTo>
                                                <a:lnTo>
                                                  <a:pt x="195" y="0"/>
                                                </a:lnTo>
                                                <a:lnTo>
                                                  <a:pt x="105" y="0"/>
                                                </a:lnTo>
                                                <a:close/>
                                              </a:path>
                                            </a:pathLst>
                                          </a:custGeom>
                                          <a:pattFill prst="dashVert">
                                            <a:fgClr>
                                              <a:srgbClr val="00B0F0">
                                                <a:alpha val="61960"/>
                                              </a:srgbClr>
                                            </a:fgClr>
                                            <a:bgClr>
                                              <a:srgbClr val="FFFFFF">
                                                <a:alpha val="61960"/>
                                              </a:srgbClr>
                                            </a:bgClr>
                                          </a:patt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grpSp>
                                  <p:grpSp>
                                    <p:nvGrpSpPr>
                                      <p:cNvPr id="219" name="Group 92"/>
                                      <p:cNvGrpSpPr>
                                        <a:grpSpLocks/>
                                      </p:cNvGrpSpPr>
                                      <p:nvPr/>
                                    </p:nvGrpSpPr>
                                    <p:grpSpPr bwMode="auto">
                                      <a:xfrm>
                                        <a:off x="1417" y="7202"/>
                                        <a:ext cx="8749" cy="6598"/>
                                        <a:chOff x="1417" y="7202"/>
                                        <a:chExt cx="8749" cy="6598"/>
                                      </a:xfrm>
                                    </p:grpSpPr>
                                    <p:sp>
                                      <p:nvSpPr>
                                        <p:cNvPr id="220" name="テキスト ボックス 962"/>
                                        <p:cNvSpPr txBox="1">
                                          <a:spLocks noChangeArrowheads="1"/>
                                        </p:cNvSpPr>
                                        <p:nvPr/>
                                      </p:nvSpPr>
                                      <p:spPr bwMode="auto">
                                        <a:xfrm>
                                          <a:off x="4729" y="8712"/>
                                          <a:ext cx="831" cy="306"/>
                                        </a:xfrm>
                                        <a:prstGeom prst="rect">
                                          <a:avLst/>
                                        </a:prstGeom>
                                        <a:noFill/>
                                        <a:ln w="9525">
                                          <a:noFill/>
                                          <a:miter lim="800000"/>
                                          <a:headEnd/>
                                          <a:tailEnd/>
                                        </a:ln>
                                      </p:spPr>
                                      <p:txBody>
                                        <a:bodyPr vert="horz" wrap="square" lIns="0" tIns="8890" rIns="0" bIns="889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Valve II</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1" name="テキスト ボックス 979"/>
                                        <p:cNvSpPr txBox="1">
                                          <a:spLocks noChangeArrowheads="1"/>
                                        </p:cNvSpPr>
                                        <p:nvPr/>
                                      </p:nvSpPr>
                                      <p:spPr bwMode="auto">
                                        <a:xfrm>
                                          <a:off x="4562" y="8324"/>
                                          <a:ext cx="1026" cy="332"/>
                                        </a:xfrm>
                                        <a:prstGeom prst="rect">
                                          <a:avLst/>
                                        </a:prstGeom>
                                        <a:solidFill>
                                          <a:srgbClr val="FFFFFF"/>
                                        </a:solidFill>
                                        <a:ln w="9525">
                                          <a:noFill/>
                                          <a:miter lim="800000"/>
                                          <a:headEnd/>
                                          <a:tailEnd/>
                                        </a:ln>
                                      </p:spPr>
                                      <p:txBody>
                                        <a:bodyPr vert="horz" wrap="square" lIns="36576" tIns="0" rIns="0" bIns="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2800 mm </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nvGrpSpPr>
                                        <p:cNvPr id="222" name="Group 95"/>
                                        <p:cNvGrpSpPr>
                                          <a:grpSpLocks/>
                                        </p:cNvGrpSpPr>
                                        <p:nvPr/>
                                      </p:nvGrpSpPr>
                                      <p:grpSpPr bwMode="auto">
                                        <a:xfrm>
                                          <a:off x="1417" y="7202"/>
                                          <a:ext cx="8749" cy="6598"/>
                                          <a:chOff x="1417" y="7202"/>
                                          <a:chExt cx="8749" cy="6598"/>
                                        </a:xfrm>
                                      </p:grpSpPr>
                                      <p:sp>
                                        <p:nvSpPr>
                                          <p:cNvPr id="223" name="テキスト ボックス 902"/>
                                          <p:cNvSpPr txBox="1">
                                            <a:spLocks noChangeArrowheads="1"/>
                                          </p:cNvSpPr>
                                          <p:nvPr/>
                                        </p:nvSpPr>
                                        <p:spPr bwMode="auto">
                                          <a:xfrm>
                                            <a:off x="1417" y="9562"/>
                                            <a:ext cx="1572" cy="355"/>
                                          </a:xfrm>
                                          <a:prstGeom prst="rect">
                                            <a:avLst/>
                                          </a:prstGeom>
                                          <a:solidFill>
                                            <a:srgbClr val="FFFFFF"/>
                                          </a:solid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Blender for air</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4" name="テキスト ボックス 788"/>
                                          <p:cNvSpPr txBox="1">
                                            <a:spLocks noChangeArrowheads="1"/>
                                          </p:cNvSpPr>
                                          <p:nvPr/>
                                        </p:nvSpPr>
                                        <p:spPr bwMode="auto">
                                          <a:xfrm>
                                            <a:off x="6111" y="11803"/>
                                            <a:ext cx="1132" cy="400"/>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Intake</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5" name="テキスト ボックス 815"/>
                                          <p:cNvSpPr txBox="1">
                                            <a:spLocks noChangeArrowheads="1"/>
                                          </p:cNvSpPr>
                                          <p:nvPr/>
                                        </p:nvSpPr>
                                        <p:spPr bwMode="auto">
                                          <a:xfrm>
                                            <a:off x="6296" y="11064"/>
                                            <a:ext cx="815" cy="401"/>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Drain</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6" name="テキスト ボックス 1045"/>
                                          <p:cNvSpPr txBox="1">
                                            <a:spLocks noChangeArrowheads="1"/>
                                          </p:cNvSpPr>
                                          <p:nvPr/>
                                        </p:nvSpPr>
                                        <p:spPr bwMode="auto">
                                          <a:xfrm>
                                            <a:off x="3818" y="7644"/>
                                            <a:ext cx="1348" cy="400"/>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Flow meter</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7" name="テキスト ボックス 772"/>
                                          <p:cNvSpPr txBox="1">
                                            <a:spLocks noChangeArrowheads="1"/>
                                          </p:cNvSpPr>
                                          <p:nvPr/>
                                        </p:nvSpPr>
                                        <p:spPr bwMode="auto">
                                          <a:xfrm>
                                            <a:off x="3031" y="13256"/>
                                            <a:ext cx="5116" cy="392"/>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Vessel of strong alkali water (545×385×310mm)</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8" name="テキスト ボックス 789"/>
                                          <p:cNvSpPr txBox="1">
                                            <a:spLocks noChangeArrowheads="1"/>
                                          </p:cNvSpPr>
                                          <p:nvPr/>
                                        </p:nvSpPr>
                                        <p:spPr bwMode="auto">
                                          <a:xfrm>
                                            <a:off x="4185" y="11718"/>
                                            <a:ext cx="1284" cy="400"/>
                                          </a:xfrm>
                                          <a:prstGeom prst="rect">
                                            <a:avLst/>
                                          </a:prstGeom>
                                          <a:noFill/>
                                          <a:ln w="9525">
                                            <a:noFill/>
                                            <a:miter lim="800000"/>
                                            <a:headEnd/>
                                            <a:tailEnd/>
                                          </a:ln>
                                        </p:spPr>
                                        <p:txBody>
                                          <a:bodyPr vert="horz" wrap="square" lIns="0"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Distance </a:t>
                                            </a:r>
                                            <a:r>
                                              <a:rPr kumimoji="1" lang="en-US" altLang="ja-JP" sz="1600" b="0" i="1"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D</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29" name="テキスト ボックス 925"/>
                                          <p:cNvSpPr txBox="1">
                                            <a:spLocks noChangeArrowheads="1"/>
                                          </p:cNvSpPr>
                                          <p:nvPr/>
                                        </p:nvSpPr>
                                        <p:spPr bwMode="auto">
                                          <a:xfrm>
                                            <a:off x="3915" y="9018"/>
                                            <a:ext cx="1393" cy="400"/>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Flow meter</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0" name="テキスト ボックス 987"/>
                                          <p:cNvSpPr>
                                            <a:spLocks noChangeArrowheads="1"/>
                                          </p:cNvSpPr>
                                          <p:nvPr/>
                                        </p:nvSpPr>
                                        <p:spPr bwMode="auto">
                                          <a:xfrm>
                                            <a:off x="6503" y="7812"/>
                                            <a:ext cx="1939" cy="700"/>
                                          </a:xfrm>
                                          <a:prstGeom prst="roundRect">
                                            <a:avLst>
                                              <a:gd name="adj" fmla="val 16667"/>
                                            </a:avLst>
                                          </a:prstGeom>
                                          <a:solidFill>
                                            <a:srgbClr val="FFFFFF"/>
                                          </a:solidFill>
                                          <a:ln w="19050">
                                            <a:solidFill>
                                              <a:srgbClr val="000000"/>
                                            </a:solidFill>
                                            <a:round/>
                                            <a:headEnd/>
                                            <a:tailEnd/>
                                          </a:ln>
                                          <a:effectLst/>
                                        </p:spPr>
                                        <p:txBody>
                                          <a:bodyPr vert="horz" wrap="square" lIns="0" tIns="8890" rIns="0" bIns="0" numCol="1" anchor="ctr" anchorCtr="0" compatLnSpc="1">
                                            <a:prstTxWarp prst="textNoShape">
                                              <a:avLst/>
                                            </a:prstTxWarp>
                                          </a:bodyPr>
                                          <a:lstStyle/>
                                          <a:p>
                                            <a:pPr marL="0" marR="0" lvl="0" indent="0" algn="ctr"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Water pump</a:t>
                                            </a:r>
                                          </a:p>
                                          <a:p>
                                            <a:pPr marL="0" marR="0" lvl="0" indent="0" algn="ctr"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(Max. 2.1 MPa)</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1" name="テキスト ボックス 1414"/>
                                          <p:cNvSpPr txBox="1">
                                            <a:spLocks noChangeArrowheads="1"/>
                                          </p:cNvSpPr>
                                          <p:nvPr/>
                                        </p:nvSpPr>
                                        <p:spPr bwMode="auto">
                                          <a:xfrm>
                                            <a:off x="5224" y="7202"/>
                                            <a:ext cx="2444" cy="366"/>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Hose (Innerφ8.5 mm)</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2" name="テキスト ボックス 926"/>
                                          <p:cNvSpPr txBox="1">
                                            <a:spLocks noChangeArrowheads="1"/>
                                          </p:cNvSpPr>
                                          <p:nvPr/>
                                        </p:nvSpPr>
                                        <p:spPr bwMode="auto">
                                          <a:xfrm rot="16200000">
                                            <a:off x="5859" y="10659"/>
                                            <a:ext cx="4429" cy="414"/>
                                          </a:xfrm>
                                          <a:prstGeom prst="rect">
                                            <a:avLst/>
                                          </a:prstGeom>
                                          <a:noFill/>
                                          <a:ln w="9525">
                                            <a:no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1300 mm × Innerφ14 mm</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3" name="テキスト ボックス 1048"/>
                                          <p:cNvSpPr txBox="1">
                                            <a:spLocks noChangeArrowheads="1"/>
                                          </p:cNvSpPr>
                                          <p:nvPr/>
                                        </p:nvSpPr>
                                        <p:spPr bwMode="auto">
                                          <a:xfrm>
                                            <a:off x="4333" y="7290"/>
                                            <a:ext cx="783" cy="400"/>
                                          </a:xfrm>
                                          <a:prstGeom prst="rect">
                                            <a:avLst/>
                                          </a:prstGeom>
                                          <a:noFill/>
                                          <a:ln w="9525">
                                            <a:noFill/>
                                            <a:miter lim="800000"/>
                                            <a:headEnd/>
                                            <a:tailEnd/>
                                          </a:ln>
                                        </p:spPr>
                                        <p:txBody>
                                          <a:bodyPr vert="horz" wrap="square" lIns="0" tIns="8890" rIns="0" bIns="889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Valve I</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4" name="テキスト ボックス 913"/>
                                          <p:cNvSpPr>
                                            <a:spLocks noChangeArrowheads="1"/>
                                          </p:cNvSpPr>
                                          <p:nvPr/>
                                        </p:nvSpPr>
                                        <p:spPr bwMode="auto">
                                          <a:xfrm>
                                            <a:off x="5626" y="9196"/>
                                            <a:ext cx="1757" cy="570"/>
                                          </a:xfrm>
                                          <a:prstGeom prst="roundRect">
                                            <a:avLst>
                                              <a:gd name="adj" fmla="val 16667"/>
                                            </a:avLst>
                                          </a:prstGeom>
                                          <a:solidFill>
                                            <a:srgbClr val="FFFFFF"/>
                                          </a:solidFill>
                                          <a:ln w="19050">
                                            <a:solidFill>
                                              <a:srgbClr val="000000"/>
                                            </a:solidFill>
                                            <a:round/>
                                            <a:headEnd/>
                                            <a:tailEnd/>
                                          </a:ln>
                                          <a:effectLst/>
                                        </p:spPr>
                                        <p:txBody>
                                          <a:bodyPr vert="horz" wrap="square" lIns="0" tIns="8890" rIns="0" bIns="0" numCol="1" anchor="ctr" anchorCtr="0" compatLnSpc="1">
                                            <a:prstTxWarp prst="textNoShape">
                                              <a:avLst/>
                                            </a:prstTxWarp>
                                          </a:bodyPr>
                                          <a:lstStyle/>
                                          <a:p>
                                            <a:pPr marL="0" marR="0" lvl="0" indent="0" algn="ctr"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Compressor</a:t>
                                            </a:r>
                                          </a:p>
                                          <a:p>
                                            <a:pPr marL="0" marR="0" lvl="0" indent="0" algn="ctr"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(Max. 1.27 MPa)</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5" name="テキスト ボックス 896"/>
                                          <p:cNvSpPr txBox="1">
                                            <a:spLocks noChangeArrowheads="1"/>
                                          </p:cNvSpPr>
                                          <p:nvPr/>
                                        </p:nvSpPr>
                                        <p:spPr bwMode="auto">
                                          <a:xfrm>
                                            <a:off x="4209" y="9777"/>
                                            <a:ext cx="1010" cy="332"/>
                                          </a:xfrm>
                                          <a:prstGeom prst="rect">
                                            <a:avLst/>
                                          </a:prstGeom>
                                          <a:solidFill>
                                            <a:srgbClr val="FFFFFF"/>
                                          </a:solidFill>
                                          <a:ln w="9525">
                                            <a:noFill/>
                                            <a:miter lim="800000"/>
                                            <a:headEnd/>
                                            <a:tailEnd/>
                                          </a:ln>
                                        </p:spPr>
                                        <p:txBody>
                                          <a:bodyPr vert="horz" wrap="square" lIns="36576" tIns="0" rIns="0" bIns="0" numCol="1" anchor="ctr"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ゴシック" pitchFamily="49" charset="-128"/>
                                                <a:cs typeface="Times New Roman" pitchFamily="18" charset="0"/>
                                              </a:rPr>
                                              <a:t>1500 mm</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236" name="テキスト ボックス 775"/>
                                          <p:cNvSpPr>
                                            <a:spLocks noChangeArrowheads="1"/>
                                          </p:cNvSpPr>
                                          <p:nvPr/>
                                        </p:nvSpPr>
                                        <p:spPr bwMode="auto">
                                          <a:xfrm>
                                            <a:off x="9191" y="12877"/>
                                            <a:ext cx="975" cy="923"/>
                                          </a:xfrm>
                                          <a:prstGeom prst="rect">
                                            <a:avLst/>
                                          </a:prstGeom>
                                          <a:solidFill>
                                            <a:schemeClr val="bg1"/>
                                          </a:solidFill>
                                          <a:ln w="6350">
                                            <a:solidFill>
                                              <a:schemeClr val="tx1"/>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96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Micro bubble device</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grpSp>
                                </p:grpSp>
                              </p:grpSp>
                              <p:sp>
                                <p:nvSpPr>
                                  <p:cNvPr id="213" name="正方形/長方形 965"/>
                                  <p:cNvSpPr>
                                    <a:spLocks noChangeArrowheads="1"/>
                                  </p:cNvSpPr>
                                  <p:nvPr/>
                                </p:nvSpPr>
                                <p:spPr bwMode="auto">
                                  <a:xfrm flipH="1">
                                    <a:off x="7720" y="8519"/>
                                    <a:ext cx="108" cy="4449"/>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sp>
                                <p:nvSpPr>
                                  <p:cNvPr id="214" name="正方形/長方形 966"/>
                                  <p:cNvSpPr>
                                    <a:spLocks noChangeArrowheads="1"/>
                                  </p:cNvSpPr>
                                  <p:nvPr/>
                                </p:nvSpPr>
                                <p:spPr bwMode="auto">
                                  <a:xfrm flipH="1">
                                    <a:off x="7467" y="8519"/>
                                    <a:ext cx="141" cy="4673"/>
                                  </a:xfrm>
                                  <a:prstGeom prst="rect">
                                    <a:avLst/>
                                  </a:prstGeom>
                                  <a:solidFill>
                                    <a:srgbClr val="0000FF"/>
                                  </a:solidFill>
                                  <a:ln w="9525">
                                    <a:noFill/>
                                    <a:miter lim="800000"/>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grpSp>
                            <p:cxnSp>
                              <p:nvCxnSpPr>
                                <p:cNvPr id="211" name="AutoShape 112"/>
                                <p:cNvCxnSpPr>
                                  <a:cxnSpLocks noChangeShapeType="1"/>
                                </p:cNvCxnSpPr>
                                <p:nvPr/>
                              </p:nvCxnSpPr>
                              <p:spPr bwMode="auto">
                                <a:xfrm rot="5400000" flipH="1">
                                  <a:off x="5886" y="10842"/>
                                  <a:ext cx="4651" cy="5"/>
                                </a:xfrm>
                                <a:prstGeom prst="bentConnector3">
                                  <a:avLst>
                                    <a:gd name="adj1" fmla="val 49991"/>
                                  </a:avLst>
                                </a:prstGeom>
                                <a:noFill/>
                                <a:ln w="3175">
                                  <a:solidFill>
                                    <a:srgbClr val="000000"/>
                                  </a:solidFill>
                                  <a:miter lim="800000"/>
                                  <a:headEnd type="arrow" w="lg" len="med"/>
                                  <a:tailEnd type="arrow" w="lg" len="med"/>
                                </a:ln>
                              </p:spPr>
                            </p:cxnSp>
                          </p:grpSp>
                          <p:sp>
                            <p:nvSpPr>
                              <p:cNvPr id="209" name="テキスト ボックス 992"/>
                              <p:cNvSpPr>
                                <a:spLocks noChangeArrowheads="1"/>
                              </p:cNvSpPr>
                              <p:nvPr/>
                            </p:nvSpPr>
                            <p:spPr bwMode="auto">
                              <a:xfrm>
                                <a:off x="4200" y="8010"/>
                                <a:ext cx="529" cy="325"/>
                              </a:xfrm>
                              <a:prstGeom prst="rect">
                                <a:avLst/>
                              </a:prstGeom>
                              <a:solidFill>
                                <a:srgbClr val="FFFFFF"/>
                              </a:solidFill>
                              <a:ln w="9525">
                                <a:solidFill>
                                  <a:srgbClr val="000000"/>
                                </a:solidFill>
                                <a:miter lim="800000"/>
                                <a:headEnd/>
                                <a:tailEnd/>
                              </a:ln>
                              <a:effectLst/>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12000"/>
                                  </a:lnSpc>
                                  <a:spcBef>
                                    <a:spcPct val="0"/>
                                  </a:spcBef>
                                  <a:spcAft>
                                    <a:spcPct val="0"/>
                                  </a:spcAft>
                                  <a:buClrTx/>
                                  <a:buSzTx/>
                                  <a:buFontTx/>
                                  <a:buNone/>
                                  <a:tabLst/>
                                </a:pPr>
                                <a:r>
                                  <a:rPr kumimoji="1" lang="en-US" altLang="ja-JP" sz="16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rPr>
                                  <a:t>F1</a:t>
                                </a:r>
                                <a:endParaRPr kumimoji="1" lang="ja-JP" altLang="ja-JP" sz="1600" b="0" i="0" u="none" strike="noStrike" cap="none" normalizeH="0" baseline="0" smtClean="0">
                                  <a:ln>
                                    <a:noFill/>
                                  </a:ln>
                                  <a:solidFill>
                                    <a:schemeClr val="tx1"/>
                                  </a:solidFill>
                                  <a:effectLst/>
                                  <a:latin typeface="Times New Roman" pitchFamily="18" charset="0"/>
                                  <a:ea typeface="ＭＳ Ｐゴシック" pitchFamily="50" charset="-128"/>
                                  <a:cs typeface="Times New Roman" pitchFamily="18" charset="0"/>
                                </a:endParaRPr>
                              </a:p>
                            </p:txBody>
                          </p:sp>
                        </p:grpSp>
                        <p:grpSp>
                          <p:nvGrpSpPr>
                            <p:cNvPr id="193" name="グループ化 1050"/>
                            <p:cNvGrpSpPr>
                              <a:grpSpLocks/>
                            </p:cNvGrpSpPr>
                            <p:nvPr/>
                          </p:nvGrpSpPr>
                          <p:grpSpPr bwMode="auto">
                            <a:xfrm>
                              <a:off x="6703" y="7444"/>
                              <a:ext cx="298" cy="354"/>
                              <a:chOff x="5937" y="10756"/>
                              <a:chExt cx="224" cy="308"/>
                            </a:xfrm>
                          </p:grpSpPr>
                          <p:sp>
                            <p:nvSpPr>
                              <p:cNvPr id="198" name="Oval 5080"/>
                              <p:cNvSpPr>
                                <a:spLocks noChangeArrowheads="1"/>
                              </p:cNvSpPr>
                              <p:nvPr/>
                            </p:nvSpPr>
                            <p:spPr bwMode="auto">
                              <a:xfrm>
                                <a:off x="5937" y="10756"/>
                                <a:ext cx="224" cy="233"/>
                              </a:xfrm>
                              <a:prstGeom prst="ellipse">
                                <a:avLst/>
                              </a:prstGeom>
                              <a:solidFill>
                                <a:srgbClr val="FFFFFF"/>
                              </a:solidFill>
                              <a:ln w="9525">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cxnSp>
                            <p:nvCxnSpPr>
                              <p:cNvPr id="199" name="AutoShape 5081"/>
                              <p:cNvCxnSpPr>
                                <a:cxnSpLocks noChangeShapeType="1"/>
                              </p:cNvCxnSpPr>
                              <p:nvPr/>
                            </p:nvCxnSpPr>
                            <p:spPr bwMode="auto">
                              <a:xfrm flipV="1">
                                <a:off x="6039" y="10771"/>
                                <a:ext cx="95" cy="135"/>
                              </a:xfrm>
                              <a:prstGeom prst="straightConnector1">
                                <a:avLst/>
                              </a:prstGeom>
                              <a:noFill/>
                              <a:ln w="9525">
                                <a:solidFill>
                                  <a:srgbClr val="000000"/>
                                </a:solidFill>
                                <a:round/>
                                <a:headEnd type="none" w="sm" len="sm"/>
                                <a:tailEnd type="arrow" w="sm" len="sm"/>
                              </a:ln>
                            </p:spPr>
                          </p:cxnSp>
                          <p:cxnSp>
                            <p:nvCxnSpPr>
                              <p:cNvPr id="200" name="AutoShape 5082"/>
                              <p:cNvCxnSpPr>
                                <a:cxnSpLocks noChangeShapeType="1"/>
                              </p:cNvCxnSpPr>
                              <p:nvPr/>
                            </p:nvCxnSpPr>
                            <p:spPr bwMode="auto">
                              <a:xfrm>
                                <a:off x="6039" y="10989"/>
                                <a:ext cx="0" cy="75"/>
                              </a:xfrm>
                              <a:prstGeom prst="straightConnector1">
                                <a:avLst/>
                              </a:prstGeom>
                              <a:noFill/>
                              <a:ln w="9525">
                                <a:solidFill>
                                  <a:srgbClr val="000000"/>
                                </a:solidFill>
                                <a:round/>
                                <a:headEnd/>
                                <a:tailEnd/>
                              </a:ln>
                            </p:spPr>
                          </p:cxnSp>
                        </p:grpSp>
                        <p:grpSp>
                          <p:nvGrpSpPr>
                            <p:cNvPr id="194" name="Group 118"/>
                            <p:cNvGrpSpPr>
                              <a:grpSpLocks/>
                            </p:cNvGrpSpPr>
                            <p:nvPr/>
                          </p:nvGrpSpPr>
                          <p:grpSpPr bwMode="auto">
                            <a:xfrm>
                              <a:off x="5887" y="8841"/>
                              <a:ext cx="298" cy="354"/>
                              <a:chOff x="5937" y="10756"/>
                              <a:chExt cx="224" cy="308"/>
                            </a:xfrm>
                          </p:grpSpPr>
                          <p:sp>
                            <p:nvSpPr>
                              <p:cNvPr id="195" name="Oval 5080"/>
                              <p:cNvSpPr>
                                <a:spLocks noChangeArrowheads="1"/>
                              </p:cNvSpPr>
                              <p:nvPr/>
                            </p:nvSpPr>
                            <p:spPr bwMode="auto">
                              <a:xfrm>
                                <a:off x="5937" y="10756"/>
                                <a:ext cx="224" cy="233"/>
                              </a:xfrm>
                              <a:prstGeom prst="ellipse">
                                <a:avLst/>
                              </a:prstGeom>
                              <a:solidFill>
                                <a:srgbClr val="FFFFFF"/>
                              </a:solidFill>
                              <a:ln w="9525">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sz="1600">
                                  <a:latin typeface="Times New Roman" pitchFamily="18" charset="0"/>
                                  <a:cs typeface="Times New Roman" pitchFamily="18" charset="0"/>
                                </a:endParaRPr>
                              </a:p>
                            </p:txBody>
                          </p:sp>
                          <p:cxnSp>
                            <p:nvCxnSpPr>
                              <p:cNvPr id="196" name="AutoShape 5081"/>
                              <p:cNvCxnSpPr>
                                <a:cxnSpLocks noChangeShapeType="1"/>
                              </p:cNvCxnSpPr>
                              <p:nvPr/>
                            </p:nvCxnSpPr>
                            <p:spPr bwMode="auto">
                              <a:xfrm flipV="1">
                                <a:off x="6039" y="10771"/>
                                <a:ext cx="95" cy="135"/>
                              </a:xfrm>
                              <a:prstGeom prst="straightConnector1">
                                <a:avLst/>
                              </a:prstGeom>
                              <a:noFill/>
                              <a:ln w="9525">
                                <a:solidFill>
                                  <a:srgbClr val="000000"/>
                                </a:solidFill>
                                <a:round/>
                                <a:headEnd type="none" w="sm" len="sm"/>
                                <a:tailEnd type="arrow" w="sm" len="sm"/>
                              </a:ln>
                            </p:spPr>
                          </p:cxnSp>
                          <p:cxnSp>
                            <p:nvCxnSpPr>
                              <p:cNvPr id="197" name="AutoShape 5082"/>
                              <p:cNvCxnSpPr>
                                <a:cxnSpLocks noChangeShapeType="1"/>
                              </p:cNvCxnSpPr>
                              <p:nvPr/>
                            </p:nvCxnSpPr>
                            <p:spPr bwMode="auto">
                              <a:xfrm>
                                <a:off x="6039" y="10989"/>
                                <a:ext cx="0" cy="75"/>
                              </a:xfrm>
                              <a:prstGeom prst="straightConnector1">
                                <a:avLst/>
                              </a:prstGeom>
                              <a:noFill/>
                              <a:ln w="9525">
                                <a:solidFill>
                                  <a:srgbClr val="000000"/>
                                </a:solidFill>
                                <a:round/>
                                <a:headEnd/>
                                <a:tailEnd/>
                              </a:ln>
                            </p:spPr>
                          </p:cxnSp>
                        </p:grpSp>
                      </p:grpSp>
                      <p:cxnSp>
                        <p:nvCxnSpPr>
                          <p:cNvPr id="177" name="AutoShape 122"/>
                          <p:cNvCxnSpPr>
                            <a:cxnSpLocks noChangeShapeType="1"/>
                          </p:cNvCxnSpPr>
                          <p:nvPr/>
                        </p:nvCxnSpPr>
                        <p:spPr bwMode="auto">
                          <a:xfrm>
                            <a:off x="5239" y="9018"/>
                            <a:ext cx="65" cy="284"/>
                          </a:xfrm>
                          <a:prstGeom prst="straightConnector1">
                            <a:avLst/>
                          </a:prstGeom>
                          <a:noFill/>
                          <a:ln w="9525">
                            <a:solidFill>
                              <a:srgbClr val="000000"/>
                            </a:solidFill>
                            <a:round/>
                            <a:headEnd/>
                            <a:tailEnd/>
                          </a:ln>
                        </p:spPr>
                      </p:cxnSp>
                      <p:cxnSp>
                        <p:nvCxnSpPr>
                          <p:cNvPr id="178" name="AutoShape 123"/>
                          <p:cNvCxnSpPr>
                            <a:cxnSpLocks noChangeShapeType="1"/>
                          </p:cNvCxnSpPr>
                          <p:nvPr/>
                        </p:nvCxnSpPr>
                        <p:spPr bwMode="auto">
                          <a:xfrm flipH="1">
                            <a:off x="5518" y="7468"/>
                            <a:ext cx="517" cy="2052"/>
                          </a:xfrm>
                          <a:prstGeom prst="straightConnector1">
                            <a:avLst/>
                          </a:prstGeom>
                          <a:noFill/>
                          <a:ln w="9525">
                            <a:solidFill>
                              <a:srgbClr val="000000"/>
                            </a:solidFill>
                            <a:round/>
                            <a:headEnd/>
                            <a:tailEnd/>
                          </a:ln>
                        </p:spPr>
                      </p:cxnSp>
                      <p:cxnSp>
                        <p:nvCxnSpPr>
                          <p:cNvPr id="179" name="AutoShape 124"/>
                          <p:cNvCxnSpPr>
                            <a:cxnSpLocks noChangeShapeType="1"/>
                          </p:cNvCxnSpPr>
                          <p:nvPr/>
                        </p:nvCxnSpPr>
                        <p:spPr bwMode="auto">
                          <a:xfrm>
                            <a:off x="6035" y="7468"/>
                            <a:ext cx="114" cy="706"/>
                          </a:xfrm>
                          <a:prstGeom prst="straightConnector1">
                            <a:avLst/>
                          </a:prstGeom>
                          <a:noFill/>
                          <a:ln w="9525">
                            <a:solidFill>
                              <a:srgbClr val="000000"/>
                            </a:solidFill>
                            <a:round/>
                            <a:headEnd/>
                            <a:tailEnd/>
                          </a:ln>
                        </p:spPr>
                      </p:cxnSp>
                      <p:cxnSp>
                        <p:nvCxnSpPr>
                          <p:cNvPr id="180" name="AutoShape 125"/>
                          <p:cNvCxnSpPr>
                            <a:cxnSpLocks noChangeShapeType="1"/>
                          </p:cNvCxnSpPr>
                          <p:nvPr/>
                        </p:nvCxnSpPr>
                        <p:spPr bwMode="auto">
                          <a:xfrm>
                            <a:off x="7001" y="11279"/>
                            <a:ext cx="769" cy="223"/>
                          </a:xfrm>
                          <a:prstGeom prst="straightConnector1">
                            <a:avLst/>
                          </a:prstGeom>
                          <a:noFill/>
                          <a:ln w="9525">
                            <a:solidFill>
                              <a:srgbClr val="000000"/>
                            </a:solidFill>
                            <a:round/>
                            <a:headEnd/>
                            <a:tailEnd/>
                          </a:ln>
                        </p:spPr>
                      </p:cxnSp>
                      <p:cxnSp>
                        <p:nvCxnSpPr>
                          <p:cNvPr id="181" name="AutoShape 126"/>
                          <p:cNvCxnSpPr>
                            <a:cxnSpLocks noChangeShapeType="1"/>
                          </p:cNvCxnSpPr>
                          <p:nvPr/>
                        </p:nvCxnSpPr>
                        <p:spPr bwMode="auto">
                          <a:xfrm>
                            <a:off x="7002" y="12010"/>
                            <a:ext cx="547" cy="130"/>
                          </a:xfrm>
                          <a:prstGeom prst="straightConnector1">
                            <a:avLst/>
                          </a:prstGeom>
                          <a:noFill/>
                          <a:ln w="9525">
                            <a:solidFill>
                              <a:srgbClr val="000000"/>
                            </a:solidFill>
                            <a:round/>
                            <a:headEnd/>
                            <a:tailEnd/>
                          </a:ln>
                        </p:spPr>
                      </p:cxnSp>
                      <p:cxnSp>
                        <p:nvCxnSpPr>
                          <p:cNvPr id="182" name="AutoShape 127"/>
                          <p:cNvCxnSpPr>
                            <a:cxnSpLocks noChangeShapeType="1"/>
                          </p:cNvCxnSpPr>
                          <p:nvPr/>
                        </p:nvCxnSpPr>
                        <p:spPr bwMode="auto">
                          <a:xfrm>
                            <a:off x="9578" y="12060"/>
                            <a:ext cx="1" cy="337"/>
                          </a:xfrm>
                          <a:prstGeom prst="straightConnector1">
                            <a:avLst/>
                          </a:prstGeom>
                          <a:noFill/>
                          <a:ln w="9525">
                            <a:solidFill>
                              <a:srgbClr val="000000"/>
                            </a:solidFill>
                            <a:round/>
                            <a:headEnd/>
                            <a:tailEnd type="arrow" w="med" len="med"/>
                          </a:ln>
                        </p:spPr>
                      </p:cxnSp>
                      <p:cxnSp>
                        <p:nvCxnSpPr>
                          <p:cNvPr id="183" name="AutoShape 128"/>
                          <p:cNvCxnSpPr>
                            <a:cxnSpLocks noChangeShapeType="1"/>
                          </p:cNvCxnSpPr>
                          <p:nvPr/>
                        </p:nvCxnSpPr>
                        <p:spPr bwMode="auto">
                          <a:xfrm rot="10800000">
                            <a:off x="10003" y="12039"/>
                            <a:ext cx="1" cy="337"/>
                          </a:xfrm>
                          <a:prstGeom prst="straightConnector1">
                            <a:avLst/>
                          </a:prstGeom>
                          <a:noFill/>
                          <a:ln w="9525">
                            <a:solidFill>
                              <a:srgbClr val="000000"/>
                            </a:solidFill>
                            <a:round/>
                            <a:headEnd/>
                            <a:tailEnd type="arrow" w="med" len="med"/>
                          </a:ln>
                        </p:spPr>
                      </p:cxnSp>
                      <p:cxnSp>
                        <p:nvCxnSpPr>
                          <p:cNvPr id="184" name="AutoShape 129"/>
                          <p:cNvCxnSpPr>
                            <a:cxnSpLocks noChangeShapeType="1"/>
                          </p:cNvCxnSpPr>
                          <p:nvPr/>
                        </p:nvCxnSpPr>
                        <p:spPr bwMode="auto">
                          <a:xfrm rot="-5400000">
                            <a:off x="9095" y="11440"/>
                            <a:ext cx="1" cy="337"/>
                          </a:xfrm>
                          <a:prstGeom prst="straightConnector1">
                            <a:avLst/>
                          </a:prstGeom>
                          <a:noFill/>
                          <a:ln w="9525">
                            <a:solidFill>
                              <a:srgbClr val="000000"/>
                            </a:solidFill>
                            <a:round/>
                            <a:headEnd/>
                            <a:tailEnd type="arrow" w="med" len="med"/>
                          </a:ln>
                        </p:spPr>
                      </p:cxnSp>
                      <p:cxnSp>
                        <p:nvCxnSpPr>
                          <p:cNvPr id="185" name="AutoShape 130"/>
                          <p:cNvCxnSpPr>
                            <a:cxnSpLocks noChangeShapeType="1"/>
                          </p:cNvCxnSpPr>
                          <p:nvPr/>
                        </p:nvCxnSpPr>
                        <p:spPr bwMode="auto">
                          <a:xfrm rot="5400000">
                            <a:off x="9120" y="11181"/>
                            <a:ext cx="1" cy="308"/>
                          </a:xfrm>
                          <a:prstGeom prst="straightConnector1">
                            <a:avLst/>
                          </a:prstGeom>
                          <a:noFill/>
                          <a:ln w="9525">
                            <a:solidFill>
                              <a:srgbClr val="000000"/>
                            </a:solidFill>
                            <a:round/>
                            <a:headEnd/>
                            <a:tailEnd type="arrow" w="med" len="med"/>
                          </a:ln>
                        </p:spPr>
                      </p:cxnSp>
                      <p:cxnSp>
                        <p:nvCxnSpPr>
                          <p:cNvPr id="186" name="AutoShape 131"/>
                          <p:cNvCxnSpPr>
                            <a:cxnSpLocks noChangeShapeType="1"/>
                          </p:cNvCxnSpPr>
                          <p:nvPr/>
                        </p:nvCxnSpPr>
                        <p:spPr bwMode="auto">
                          <a:xfrm rot="10800000">
                            <a:off x="7383" y="12203"/>
                            <a:ext cx="1" cy="337"/>
                          </a:xfrm>
                          <a:prstGeom prst="straightConnector1">
                            <a:avLst/>
                          </a:prstGeom>
                          <a:noFill/>
                          <a:ln w="9525">
                            <a:solidFill>
                              <a:srgbClr val="000000"/>
                            </a:solidFill>
                            <a:round/>
                            <a:headEnd/>
                            <a:tailEnd type="arrow" w="med" len="med"/>
                          </a:ln>
                        </p:spPr>
                      </p:cxnSp>
                      <p:cxnSp>
                        <p:nvCxnSpPr>
                          <p:cNvPr id="187" name="AutoShape 132"/>
                          <p:cNvCxnSpPr>
                            <a:cxnSpLocks noChangeShapeType="1"/>
                          </p:cNvCxnSpPr>
                          <p:nvPr/>
                        </p:nvCxnSpPr>
                        <p:spPr bwMode="auto">
                          <a:xfrm>
                            <a:off x="7894" y="11866"/>
                            <a:ext cx="1" cy="337"/>
                          </a:xfrm>
                          <a:prstGeom prst="straightConnector1">
                            <a:avLst/>
                          </a:prstGeom>
                          <a:noFill/>
                          <a:ln w="9525">
                            <a:solidFill>
                              <a:srgbClr val="000000"/>
                            </a:solidFill>
                            <a:round/>
                            <a:headEnd/>
                            <a:tailEnd type="arrow" w="med" len="med"/>
                          </a:ln>
                        </p:spPr>
                      </p:cxnSp>
                      <p:cxnSp>
                        <p:nvCxnSpPr>
                          <p:cNvPr id="188" name="AutoShape 133"/>
                          <p:cNvCxnSpPr>
                            <a:cxnSpLocks noChangeShapeType="1"/>
                          </p:cNvCxnSpPr>
                          <p:nvPr/>
                        </p:nvCxnSpPr>
                        <p:spPr bwMode="auto">
                          <a:xfrm flipH="1">
                            <a:off x="5964" y="8009"/>
                            <a:ext cx="484" cy="0"/>
                          </a:xfrm>
                          <a:prstGeom prst="straightConnector1">
                            <a:avLst/>
                          </a:prstGeom>
                          <a:noFill/>
                          <a:ln w="9525">
                            <a:solidFill>
                              <a:srgbClr val="000000"/>
                            </a:solidFill>
                            <a:round/>
                            <a:headEnd/>
                            <a:tailEnd type="arrow" w="med" len="med"/>
                          </a:ln>
                        </p:spPr>
                      </p:cxnSp>
                      <p:cxnSp>
                        <p:nvCxnSpPr>
                          <p:cNvPr id="189" name="AutoShape 134"/>
                          <p:cNvCxnSpPr>
                            <a:cxnSpLocks noChangeShapeType="1"/>
                          </p:cNvCxnSpPr>
                          <p:nvPr/>
                        </p:nvCxnSpPr>
                        <p:spPr bwMode="auto">
                          <a:xfrm>
                            <a:off x="3751" y="11630"/>
                            <a:ext cx="1" cy="337"/>
                          </a:xfrm>
                          <a:prstGeom prst="straightConnector1">
                            <a:avLst/>
                          </a:prstGeom>
                          <a:noFill/>
                          <a:ln w="9525">
                            <a:solidFill>
                              <a:srgbClr val="000000"/>
                            </a:solidFill>
                            <a:round/>
                            <a:headEnd/>
                            <a:tailEnd type="arrow" w="med" len="med"/>
                          </a:ln>
                        </p:spPr>
                      </p:cxnSp>
                      <p:cxnSp>
                        <p:nvCxnSpPr>
                          <p:cNvPr id="190" name="AutoShape 135"/>
                          <p:cNvCxnSpPr>
                            <a:cxnSpLocks noChangeShapeType="1"/>
                          </p:cNvCxnSpPr>
                          <p:nvPr/>
                        </p:nvCxnSpPr>
                        <p:spPr bwMode="auto">
                          <a:xfrm>
                            <a:off x="3456" y="8457"/>
                            <a:ext cx="1" cy="337"/>
                          </a:xfrm>
                          <a:prstGeom prst="straightConnector1">
                            <a:avLst/>
                          </a:prstGeom>
                          <a:noFill/>
                          <a:ln w="9525">
                            <a:solidFill>
                              <a:srgbClr val="000000"/>
                            </a:solidFill>
                            <a:round/>
                            <a:headEnd/>
                            <a:tailEnd type="arrow" w="med" len="med"/>
                          </a:ln>
                        </p:spPr>
                      </p:cxnSp>
                    </p:grpSp>
                    <p:cxnSp>
                      <p:nvCxnSpPr>
                        <p:cNvPr id="173" name="直線矢印コネクタ 787"/>
                        <p:cNvCxnSpPr>
                          <a:cxnSpLocks noChangeShapeType="1"/>
                        </p:cNvCxnSpPr>
                        <p:nvPr/>
                      </p:nvCxnSpPr>
                      <p:spPr bwMode="auto">
                        <a:xfrm>
                          <a:off x="3578" y="12060"/>
                          <a:ext cx="521" cy="0"/>
                        </a:xfrm>
                        <a:prstGeom prst="straightConnector1">
                          <a:avLst/>
                        </a:prstGeom>
                        <a:noFill/>
                        <a:ln w="3175">
                          <a:solidFill>
                            <a:srgbClr val="000000"/>
                          </a:solidFill>
                          <a:round/>
                          <a:headEnd/>
                          <a:tailEnd/>
                        </a:ln>
                      </p:spPr>
                    </p:cxnSp>
                    <p:cxnSp>
                      <p:nvCxnSpPr>
                        <p:cNvPr id="174" name="直線矢印コネクタ 807"/>
                        <p:cNvCxnSpPr>
                          <a:cxnSpLocks noChangeShapeType="1"/>
                        </p:cNvCxnSpPr>
                        <p:nvPr/>
                      </p:nvCxnSpPr>
                      <p:spPr bwMode="auto">
                        <a:xfrm rot="16200000">
                          <a:off x="3878" y="11905"/>
                          <a:ext cx="313" cy="0"/>
                        </a:xfrm>
                        <a:prstGeom prst="straightConnector1">
                          <a:avLst/>
                        </a:prstGeom>
                        <a:noFill/>
                        <a:ln w="3175">
                          <a:solidFill>
                            <a:srgbClr val="000000"/>
                          </a:solidFill>
                          <a:round/>
                          <a:headEnd type="arrow" w="sm" len="med"/>
                          <a:tailEnd type="arrow" w="sm" len="med"/>
                        </a:ln>
                      </p:spPr>
                    </p:cxnSp>
                    <p:cxnSp>
                      <p:nvCxnSpPr>
                        <p:cNvPr id="175" name="直線矢印コネクタ 808"/>
                        <p:cNvCxnSpPr>
                          <a:cxnSpLocks noChangeShapeType="1"/>
                        </p:cNvCxnSpPr>
                        <p:nvPr/>
                      </p:nvCxnSpPr>
                      <p:spPr bwMode="auto">
                        <a:xfrm>
                          <a:off x="3628" y="11748"/>
                          <a:ext cx="547" cy="0"/>
                        </a:xfrm>
                        <a:prstGeom prst="straightConnector1">
                          <a:avLst/>
                        </a:prstGeom>
                        <a:noFill/>
                        <a:ln w="3175">
                          <a:solidFill>
                            <a:srgbClr val="000000"/>
                          </a:solidFill>
                          <a:round/>
                          <a:headEnd/>
                          <a:tailEnd/>
                        </a:ln>
                      </p:spPr>
                    </p:cxnSp>
                  </p:grpSp>
                  <p:cxnSp>
                    <p:nvCxnSpPr>
                      <p:cNvPr id="171" name="AutoShape 139"/>
                      <p:cNvCxnSpPr>
                        <a:cxnSpLocks noChangeShapeType="1"/>
                      </p:cNvCxnSpPr>
                      <p:nvPr/>
                    </p:nvCxnSpPr>
                    <p:spPr bwMode="auto">
                      <a:xfrm flipV="1">
                        <a:off x="7519" y="13189"/>
                        <a:ext cx="782" cy="1"/>
                      </a:xfrm>
                      <a:prstGeom prst="straightConnector1">
                        <a:avLst/>
                      </a:prstGeom>
                      <a:noFill/>
                      <a:ln w="3175">
                        <a:solidFill>
                          <a:srgbClr val="000000"/>
                        </a:solidFill>
                        <a:round/>
                        <a:headEnd/>
                        <a:tailEnd/>
                      </a:ln>
                    </p:spPr>
                  </p:cxnSp>
                </p:grpSp>
              </p:grpSp>
            </p:grpSp>
            <p:grpSp>
              <p:nvGrpSpPr>
                <p:cNvPr id="160" name="Group 140"/>
                <p:cNvGrpSpPr>
                  <a:grpSpLocks/>
                </p:cNvGrpSpPr>
                <p:nvPr/>
              </p:nvGrpSpPr>
              <p:grpSpPr bwMode="auto">
                <a:xfrm>
                  <a:off x="6516216" y="4437112"/>
                  <a:ext cx="1728192" cy="1728192"/>
                  <a:chOff x="7787" y="11481"/>
                  <a:chExt cx="1637" cy="1971"/>
                </a:xfrm>
              </p:grpSpPr>
              <p:sp>
                <p:nvSpPr>
                  <p:cNvPr id="161" name="フリーフォーム 805"/>
                  <p:cNvSpPr>
                    <a:spLocks/>
                  </p:cNvSpPr>
                  <p:nvPr/>
                </p:nvSpPr>
                <p:spPr bwMode="auto">
                  <a:xfrm>
                    <a:off x="7821" y="11481"/>
                    <a:ext cx="1603" cy="1872"/>
                  </a:xfrm>
                  <a:custGeom>
                    <a:avLst/>
                    <a:gdLst>
                      <a:gd name="T0" fmla="*/ 0 w 1463"/>
                      <a:gd name="T1" fmla="*/ 1024255 h 1646"/>
                      <a:gd name="T2" fmla="*/ 160655 w 1463"/>
                      <a:gd name="T3" fmla="*/ 1024255 h 1646"/>
                      <a:gd name="T4" fmla="*/ 160655 w 1463"/>
                      <a:gd name="T5" fmla="*/ 0 h 1646"/>
                      <a:gd name="T6" fmla="*/ 929005 w 1463"/>
                      <a:gd name="T7" fmla="*/ 0 h 1646"/>
                      <a:gd name="T8" fmla="*/ 929005 w 1463"/>
                      <a:gd name="T9" fmla="*/ 795260 h 16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3" h="1646">
                        <a:moveTo>
                          <a:pt x="0" y="1646"/>
                        </a:moveTo>
                        <a:lnTo>
                          <a:pt x="253" y="1646"/>
                        </a:lnTo>
                        <a:lnTo>
                          <a:pt x="253" y="0"/>
                        </a:lnTo>
                        <a:lnTo>
                          <a:pt x="1463" y="0"/>
                        </a:lnTo>
                        <a:lnTo>
                          <a:pt x="1463" y="1278"/>
                        </a:lnTo>
                      </a:path>
                    </a:pathLst>
                  </a:custGeom>
                  <a:noFill/>
                  <a:ln w="38100">
                    <a:solidFill>
                      <a:srgbClr val="5F497A"/>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2" name="フリーフォーム 806"/>
                  <p:cNvSpPr>
                    <a:spLocks/>
                  </p:cNvSpPr>
                  <p:nvPr/>
                </p:nvSpPr>
                <p:spPr bwMode="auto">
                  <a:xfrm>
                    <a:off x="8245" y="11576"/>
                    <a:ext cx="830" cy="1763"/>
                  </a:xfrm>
                  <a:custGeom>
                    <a:avLst/>
                    <a:gdLst>
                      <a:gd name="T0" fmla="*/ 0 w 758"/>
                      <a:gd name="T1" fmla="*/ 964565 h 1511"/>
                      <a:gd name="T2" fmla="*/ 1905 w 758"/>
                      <a:gd name="T3" fmla="*/ 0 h 1511"/>
                      <a:gd name="T4" fmla="*/ 481330 w 758"/>
                      <a:gd name="T5" fmla="*/ 0 h 1511"/>
                      <a:gd name="T6" fmla="*/ 481330 w 758"/>
                      <a:gd name="T7" fmla="*/ 729648 h 15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1511">
                        <a:moveTo>
                          <a:pt x="0" y="1511"/>
                        </a:moveTo>
                        <a:lnTo>
                          <a:pt x="3" y="0"/>
                        </a:lnTo>
                        <a:lnTo>
                          <a:pt x="758" y="0"/>
                        </a:lnTo>
                        <a:lnTo>
                          <a:pt x="758" y="1143"/>
                        </a:lnTo>
                      </a:path>
                    </a:pathLst>
                  </a:custGeom>
                  <a:noFill/>
                  <a:ln w="38100">
                    <a:solidFill>
                      <a:srgbClr val="5F497A"/>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3" name="角丸四角形 1"/>
                  <p:cNvSpPr>
                    <a:spLocks noChangeArrowheads="1"/>
                  </p:cNvSpPr>
                  <p:nvPr/>
                </p:nvSpPr>
                <p:spPr bwMode="auto">
                  <a:xfrm>
                    <a:off x="8169" y="13283"/>
                    <a:ext cx="157" cy="169"/>
                  </a:xfrm>
                  <a:prstGeom prst="roundRect">
                    <a:avLst>
                      <a:gd name="adj" fmla="val 16667"/>
                    </a:avLst>
                  </a:prstGeom>
                  <a:pattFill prst="pct30">
                    <a:fgClr>
                      <a:srgbClr val="000000"/>
                    </a:fgClr>
                    <a:bgClr>
                      <a:srgbClr val="FFFFFF"/>
                    </a:bgClr>
                  </a:pattFill>
                  <a:ln w="6350">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164" name="角丸四角形 2"/>
                  <p:cNvSpPr>
                    <a:spLocks noChangeArrowheads="1"/>
                  </p:cNvSpPr>
                  <p:nvPr/>
                </p:nvSpPr>
                <p:spPr bwMode="auto">
                  <a:xfrm>
                    <a:off x="7787" y="13229"/>
                    <a:ext cx="157" cy="170"/>
                  </a:xfrm>
                  <a:prstGeom prst="roundRect">
                    <a:avLst>
                      <a:gd name="adj" fmla="val 16667"/>
                    </a:avLst>
                  </a:prstGeom>
                  <a:pattFill prst="pct30">
                    <a:fgClr>
                      <a:srgbClr val="000000"/>
                    </a:fgClr>
                    <a:bgClr>
                      <a:srgbClr val="FFFFFF"/>
                    </a:bgClr>
                  </a:pattFill>
                  <a:ln w="6350">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a:p>
                </p:txBody>
              </p:sp>
            </p:grpSp>
          </p:grpSp>
          <p:cxnSp>
            <p:nvCxnSpPr>
              <p:cNvPr id="158" name="AutoShape 123"/>
              <p:cNvCxnSpPr>
                <a:cxnSpLocks noChangeShapeType="1"/>
                <a:stCxn id="223" idx="3"/>
              </p:cNvCxnSpPr>
              <p:nvPr/>
            </p:nvCxnSpPr>
            <p:spPr bwMode="auto">
              <a:xfrm flipV="1">
                <a:off x="1792860" y="2780929"/>
                <a:ext cx="546892" cy="564"/>
              </a:xfrm>
              <a:prstGeom prst="straightConnector1">
                <a:avLst/>
              </a:prstGeom>
              <a:noFill/>
              <a:ln w="9525">
                <a:solidFill>
                  <a:srgbClr val="000000"/>
                </a:solidFill>
                <a:round/>
                <a:headEnd/>
                <a:tailEnd/>
              </a:ln>
            </p:spPr>
          </p:cxnSp>
        </p:grpSp>
        <p:sp>
          <p:nvSpPr>
            <p:cNvPr id="300" name="Text Box 148"/>
            <p:cNvSpPr txBox="1">
              <a:spLocks noChangeArrowheads="1"/>
            </p:cNvSpPr>
            <p:nvPr/>
          </p:nvSpPr>
          <p:spPr bwMode="auto">
            <a:xfrm>
              <a:off x="395536" y="2492896"/>
              <a:ext cx="1440160" cy="288032"/>
            </a:xfrm>
            <a:prstGeom prst="rect">
              <a:avLst/>
            </a:prstGeom>
            <a:noFill/>
            <a:ln>
              <a:noFill/>
              <a:headEnd/>
              <a:tailEnd/>
            </a:ln>
            <a:effectLst/>
          </p:spPr>
          <p:style>
            <a:lnRef idx="1">
              <a:schemeClr val="accent4"/>
            </a:lnRef>
            <a:fillRef idx="2">
              <a:schemeClr val="accent4"/>
            </a:fillRef>
            <a:effectRef idx="1">
              <a:schemeClr val="accent4"/>
            </a:effectRef>
            <a:fontRef idx="minor">
              <a:schemeClr val="dk1"/>
            </a:fontRef>
          </p:style>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Terminal of air</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301" name="Text Box 138"/>
            <p:cNvSpPr txBox="1">
              <a:spLocks noChangeArrowheads="1"/>
            </p:cNvSpPr>
            <p:nvPr/>
          </p:nvSpPr>
          <p:spPr bwMode="auto">
            <a:xfrm>
              <a:off x="179512" y="4005064"/>
              <a:ext cx="1763688" cy="792088"/>
            </a:xfrm>
            <a:prstGeom prst="rect">
              <a:avLst/>
            </a:prstGeom>
            <a:noFill/>
            <a:ln>
              <a:noFill/>
              <a:headEnd/>
              <a:tailEnd/>
            </a:ln>
            <a:effectLst/>
          </p:spPr>
          <p:style>
            <a:lnRef idx="1">
              <a:schemeClr val="accent6"/>
            </a:lnRef>
            <a:fillRef idx="2">
              <a:schemeClr val="accent6"/>
            </a:fillRef>
            <a:effectRef idx="1">
              <a:schemeClr val="accent6"/>
            </a:effectRef>
            <a:fontRef idx="minor">
              <a:schemeClr val="dk1"/>
            </a:fontRef>
          </p:style>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chemeClr val="tx1"/>
                  </a:solidFill>
                  <a:effectLst/>
                  <a:latin typeface="Times New Roman" pitchFamily="18" charset="0"/>
                  <a:ea typeface="ＭＳ ゴシック" pitchFamily="49" charset="-128"/>
                  <a:cs typeface="Times New Roman" pitchFamily="18" charset="0"/>
                </a:rPr>
                <a:t>Measuring device for heat transfer coefficient</a:t>
              </a:r>
              <a:endParaRPr kumimoji="1" lang="ja-JP" altLang="ja-JP" sz="16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cxnSp>
          <p:nvCxnSpPr>
            <p:cNvPr id="304" name="AutoShape 123"/>
            <p:cNvCxnSpPr>
              <a:cxnSpLocks noChangeShapeType="1"/>
              <a:stCxn id="300" idx="2"/>
            </p:cNvCxnSpPr>
            <p:nvPr/>
          </p:nvCxnSpPr>
          <p:spPr bwMode="auto">
            <a:xfrm>
              <a:off x="1115616" y="2780928"/>
              <a:ext cx="1224136" cy="432048"/>
            </a:xfrm>
            <a:prstGeom prst="straightConnector1">
              <a:avLst/>
            </a:prstGeom>
            <a:noFill/>
            <a:ln w="9525">
              <a:solidFill>
                <a:srgbClr val="000000"/>
              </a:solidFill>
              <a:round/>
              <a:headEnd/>
              <a:tailEnd/>
            </a:ln>
          </p:spPr>
        </p:cxnSp>
        <p:cxnSp>
          <p:nvCxnSpPr>
            <p:cNvPr id="307" name="AutoShape 123"/>
            <p:cNvCxnSpPr>
              <a:cxnSpLocks noChangeShapeType="1"/>
              <a:stCxn id="301" idx="2"/>
            </p:cNvCxnSpPr>
            <p:nvPr/>
          </p:nvCxnSpPr>
          <p:spPr bwMode="auto">
            <a:xfrm>
              <a:off x="1061356" y="4797152"/>
              <a:ext cx="1278396" cy="576064"/>
            </a:xfrm>
            <a:prstGeom prst="straightConnector1">
              <a:avLst/>
            </a:prstGeom>
            <a:noFill/>
            <a:ln w="9525">
              <a:solidFill>
                <a:srgbClr val="000000"/>
              </a:solidFill>
              <a:round/>
              <a:headEnd/>
              <a:tailEnd/>
            </a:ln>
          </p:spPr>
        </p:cxnSp>
      </p:grpSp>
      <p:pic>
        <p:nvPicPr>
          <p:cNvPr id="152" name="図 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 name="タイトル 1"/>
          <p:cNvSpPr txBox="1">
            <a:spLocks/>
          </p:cNvSpPr>
          <p:nvPr/>
        </p:nvSpPr>
        <p:spPr>
          <a:xfrm>
            <a:off x="-540568" y="57944"/>
            <a:ext cx="8363272"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Evaluation using</a:t>
            </a:r>
            <a:r>
              <a:rPr kumimoji="1" lang="en-US" altLang="ja-JP" sz="40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 cooling system</a:t>
            </a:r>
            <a:endParaRPr kumimoji="1" lang="ja-JP" altLang="en-US" sz="4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グループ化 73"/>
          <p:cNvGrpSpPr/>
          <p:nvPr/>
        </p:nvGrpSpPr>
        <p:grpSpPr>
          <a:xfrm>
            <a:off x="1691680" y="3356992"/>
            <a:ext cx="5328592" cy="1641668"/>
            <a:chOff x="1691680" y="3356992"/>
            <a:chExt cx="5328592" cy="1641668"/>
          </a:xfrm>
        </p:grpSpPr>
        <p:sp>
          <p:nvSpPr>
            <p:cNvPr id="68" name="テキスト ボックス 67"/>
            <p:cNvSpPr txBox="1"/>
            <p:nvPr/>
          </p:nvSpPr>
          <p:spPr>
            <a:xfrm>
              <a:off x="2987824" y="3429000"/>
              <a:ext cx="1152128" cy="1569660"/>
            </a:xfrm>
            <a:prstGeom prst="rect">
              <a:avLst/>
            </a:prstGeom>
            <a:noFill/>
          </p:spPr>
          <p:txBody>
            <a:bodyPr wrap="square" rtlCol="0">
              <a:spAutoFit/>
            </a:bodyPr>
            <a:lstStyle/>
            <a:p>
              <a:pPr algn="ctr"/>
              <a:r>
                <a:rPr lang="en-US" altLang="ja-JP" sz="9600" b="1" i="1" dirty="0" smtClean="0">
                  <a:solidFill>
                    <a:schemeClr val="accent2">
                      <a:lumMod val="40000"/>
                      <a:lumOff val="60000"/>
                    </a:schemeClr>
                  </a:solidFill>
                  <a:latin typeface="Times New Roman" pitchFamily="18" charset="0"/>
                  <a:cs typeface="Times New Roman" pitchFamily="18" charset="0"/>
                </a:rPr>
                <a:t>P</a:t>
              </a:r>
              <a:endParaRPr kumimoji="1" lang="ja-JP" altLang="en-US" sz="9600" b="1" i="1" dirty="0">
                <a:solidFill>
                  <a:schemeClr val="accent2">
                    <a:lumMod val="40000"/>
                    <a:lumOff val="60000"/>
                  </a:schemeClr>
                </a:solidFill>
                <a:latin typeface="Times New Roman" pitchFamily="18" charset="0"/>
                <a:cs typeface="Times New Roman" pitchFamily="18" charset="0"/>
              </a:endParaRPr>
            </a:p>
          </p:txBody>
        </p:sp>
        <p:sp>
          <p:nvSpPr>
            <p:cNvPr id="73" name="テキスト ボックス 72"/>
            <p:cNvSpPr txBox="1"/>
            <p:nvPr/>
          </p:nvSpPr>
          <p:spPr>
            <a:xfrm>
              <a:off x="5796136" y="3429000"/>
              <a:ext cx="1224136" cy="1569660"/>
            </a:xfrm>
            <a:prstGeom prst="rect">
              <a:avLst/>
            </a:prstGeom>
            <a:noFill/>
          </p:spPr>
          <p:txBody>
            <a:bodyPr wrap="square" rtlCol="0">
              <a:spAutoFit/>
            </a:bodyPr>
            <a:lstStyle/>
            <a:p>
              <a:pPr algn="ctr"/>
              <a:r>
                <a:rPr lang="en-US" altLang="ja-JP" sz="9600" b="1" i="1" dirty="0" smtClean="0">
                  <a:solidFill>
                    <a:schemeClr val="accent6">
                      <a:lumMod val="40000"/>
                      <a:lumOff val="60000"/>
                    </a:schemeClr>
                  </a:solidFill>
                  <a:latin typeface="Times New Roman" pitchFamily="18" charset="0"/>
                  <a:cs typeface="Times New Roman" pitchFamily="18" charset="0"/>
                </a:rPr>
                <a:t>D</a:t>
              </a:r>
              <a:endParaRPr kumimoji="1" lang="ja-JP" altLang="en-US" sz="9600" b="1" i="1" dirty="0">
                <a:solidFill>
                  <a:schemeClr val="accent6">
                    <a:lumMod val="40000"/>
                    <a:lumOff val="60000"/>
                  </a:schemeClr>
                </a:solidFill>
                <a:latin typeface="Times New Roman" pitchFamily="18" charset="0"/>
                <a:cs typeface="Times New Roman" pitchFamily="18" charset="0"/>
              </a:endParaRPr>
            </a:p>
          </p:txBody>
        </p:sp>
        <p:sp>
          <p:nvSpPr>
            <p:cNvPr id="66" name="テキスト ボックス 65"/>
            <p:cNvSpPr txBox="1"/>
            <p:nvPr/>
          </p:nvSpPr>
          <p:spPr>
            <a:xfrm>
              <a:off x="1691680" y="3429000"/>
              <a:ext cx="1224136" cy="1569660"/>
            </a:xfrm>
            <a:prstGeom prst="rect">
              <a:avLst/>
            </a:prstGeom>
            <a:noFill/>
          </p:spPr>
          <p:txBody>
            <a:bodyPr wrap="square" rtlCol="0">
              <a:spAutoFit/>
            </a:bodyPr>
            <a:lstStyle/>
            <a:p>
              <a:pPr algn="ctr"/>
              <a:r>
                <a:rPr lang="en-US" altLang="ja-JP" sz="9600" b="1" i="1" dirty="0" smtClean="0">
                  <a:solidFill>
                    <a:schemeClr val="accent1">
                      <a:lumMod val="40000"/>
                      <a:lumOff val="60000"/>
                    </a:schemeClr>
                  </a:solidFill>
                  <a:latin typeface="Times New Roman" pitchFamily="18" charset="0"/>
                  <a:cs typeface="Times New Roman" pitchFamily="18" charset="0"/>
                </a:rPr>
                <a:t>L</a:t>
              </a:r>
              <a:endParaRPr kumimoji="1" lang="ja-JP" altLang="en-US" sz="9600" b="1" i="1" dirty="0">
                <a:solidFill>
                  <a:schemeClr val="accent1">
                    <a:lumMod val="40000"/>
                    <a:lumOff val="60000"/>
                  </a:schemeClr>
                </a:solidFill>
                <a:latin typeface="Times New Roman" pitchFamily="18" charset="0"/>
                <a:cs typeface="Times New Roman" pitchFamily="18" charset="0"/>
              </a:endParaRPr>
            </a:p>
          </p:txBody>
        </p:sp>
        <p:sp>
          <p:nvSpPr>
            <p:cNvPr id="67" name="テキスト ボックス 66"/>
            <p:cNvSpPr txBox="1"/>
            <p:nvPr/>
          </p:nvSpPr>
          <p:spPr>
            <a:xfrm>
              <a:off x="4355976" y="3356992"/>
              <a:ext cx="1152128" cy="1569660"/>
            </a:xfrm>
            <a:prstGeom prst="rect">
              <a:avLst/>
            </a:prstGeom>
            <a:noFill/>
          </p:spPr>
          <p:txBody>
            <a:bodyPr wrap="square" rtlCol="0">
              <a:spAutoFit/>
            </a:bodyPr>
            <a:lstStyle/>
            <a:p>
              <a:pPr algn="ctr"/>
              <a:r>
                <a:rPr lang="en-US" altLang="ja-JP" sz="9600" b="1" i="1" dirty="0" smtClean="0">
                  <a:solidFill>
                    <a:schemeClr val="accent3">
                      <a:lumMod val="40000"/>
                      <a:lumOff val="60000"/>
                    </a:schemeClr>
                  </a:solidFill>
                  <a:latin typeface="Times New Roman" pitchFamily="18" charset="0"/>
                  <a:cs typeface="Times New Roman" pitchFamily="18" charset="0"/>
                </a:rPr>
                <a:t>Q</a:t>
              </a:r>
              <a:endParaRPr kumimoji="1" lang="ja-JP" altLang="en-US" sz="9600" b="1" i="1" dirty="0">
                <a:solidFill>
                  <a:schemeClr val="accent3">
                    <a:lumMod val="40000"/>
                    <a:lumOff val="60000"/>
                  </a:schemeClr>
                </a:solidFill>
                <a:latin typeface="Times New Roman" pitchFamily="18" charset="0"/>
                <a:cs typeface="Times New Roman" pitchFamily="18" charset="0"/>
              </a:endParaRPr>
            </a:p>
          </p:txBody>
        </p:sp>
      </p:grpSp>
      <p:sp>
        <p:nvSpPr>
          <p:cNvPr id="4"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11</a:t>
            </a:fld>
            <a:endParaRPr kumimoji="1" lang="ja-JP" altLang="en-US">
              <a:latin typeface="Times New Roman" pitchFamily="18" charset="0"/>
              <a:cs typeface="Times New Roman" pitchFamily="18" charset="0"/>
            </a:endParaRPr>
          </a:p>
        </p:txBody>
      </p:sp>
      <p:graphicFrame>
        <p:nvGraphicFramePr>
          <p:cNvPr id="6" name="表 5"/>
          <p:cNvGraphicFramePr>
            <a:graphicFrameLocks noGrp="1"/>
          </p:cNvGraphicFramePr>
          <p:nvPr/>
        </p:nvGraphicFramePr>
        <p:xfrm>
          <a:off x="683569" y="3429000"/>
          <a:ext cx="7704855" cy="2390438"/>
        </p:xfrm>
        <a:graphic>
          <a:graphicData uri="http://schemas.openxmlformats.org/drawingml/2006/table">
            <a:tbl>
              <a:tblPr/>
              <a:tblGrid>
                <a:gridCol w="995313"/>
                <a:gridCol w="1280978"/>
                <a:gridCol w="1228546"/>
                <a:gridCol w="1509692"/>
                <a:gridCol w="1312619"/>
                <a:gridCol w="1377707"/>
              </a:tblGrid>
              <a:tr h="289129">
                <a:tc gridSpan="5">
                  <a:txBody>
                    <a:bodyPr/>
                    <a:lstStyle/>
                    <a:p>
                      <a:pPr algn="ctr">
                        <a:spcAft>
                          <a:spcPts val="0"/>
                        </a:spcAft>
                      </a:pPr>
                      <a:r>
                        <a:rPr lang="en-US" sz="1600" kern="100" dirty="0">
                          <a:latin typeface="Times New Roman"/>
                          <a:ea typeface="ＭＳ 明朝"/>
                        </a:rPr>
                        <a:t>Control factors</a:t>
                      </a:r>
                      <a:endParaRPr lang="ja-JP" sz="1600" kern="100" dirty="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a:spcAft>
                          <a:spcPts val="0"/>
                        </a:spcAft>
                      </a:pPr>
                      <a:r>
                        <a:rPr lang="en-US" sz="1600" kern="100">
                          <a:latin typeface="Times New Roman"/>
                          <a:ea typeface="ＭＳ 明朝"/>
                        </a:rPr>
                        <a:t>Noise factor</a:t>
                      </a:r>
                      <a:endParaRPr lang="ja-JP" sz="1600" kern="10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3812">
                <a:tc>
                  <a:txBody>
                    <a:bodyPr/>
                    <a:lstStyle/>
                    <a:p>
                      <a:pPr algn="ctr">
                        <a:lnSpc>
                          <a:spcPts val="1400"/>
                        </a:lnSpc>
                        <a:spcAft>
                          <a:spcPts val="0"/>
                        </a:spcAft>
                      </a:pPr>
                      <a:r>
                        <a:rPr lang="en-US" sz="1600" kern="100">
                          <a:latin typeface="Times New Roman"/>
                          <a:ea typeface="ＭＳ 明朝"/>
                        </a:rPr>
                        <a:t>Name of factors</a:t>
                      </a:r>
                      <a:endParaRPr lang="ja-JP" sz="1600" kern="10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en-US" sz="1600" kern="100" dirty="0">
                          <a:latin typeface="Times New Roman"/>
                          <a:ea typeface="ＭＳ 明朝"/>
                        </a:rPr>
                        <a:t>Length of hose</a:t>
                      </a:r>
                      <a:endParaRPr lang="ja-JP" sz="1600" kern="100" dirty="0">
                        <a:latin typeface="Times New Roman"/>
                        <a:ea typeface="ＭＳ 明朝"/>
                      </a:endParaRPr>
                    </a:p>
                    <a:p>
                      <a:pPr algn="ctr">
                        <a:lnSpc>
                          <a:spcPts val="1400"/>
                        </a:lnSpc>
                        <a:spcAft>
                          <a:spcPts val="0"/>
                        </a:spcAft>
                      </a:pPr>
                      <a:r>
                        <a:rPr lang="en-US" sz="1600" i="1" kern="100" dirty="0">
                          <a:latin typeface="Times New Roman"/>
                          <a:ea typeface="ＭＳ 明朝"/>
                        </a:rPr>
                        <a:t>L</a:t>
                      </a:r>
                      <a:r>
                        <a:rPr lang="en-US" sz="1600" kern="100" dirty="0">
                          <a:latin typeface="Times New Roman"/>
                          <a:ea typeface="ＭＳ 明朝"/>
                        </a:rPr>
                        <a:t> [mm]</a:t>
                      </a:r>
                      <a:endParaRPr lang="ja-JP" sz="1600" kern="100" dirty="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en-US" sz="1600" kern="100">
                          <a:latin typeface="Times New Roman"/>
                          <a:ea typeface="ＭＳ 明朝"/>
                        </a:rPr>
                        <a:t>Air pressure</a:t>
                      </a:r>
                      <a:endParaRPr lang="ja-JP" sz="1600" kern="100">
                        <a:latin typeface="Times New Roman"/>
                        <a:ea typeface="ＭＳ 明朝"/>
                      </a:endParaRPr>
                    </a:p>
                    <a:p>
                      <a:pPr algn="ctr">
                        <a:lnSpc>
                          <a:spcPts val="1400"/>
                        </a:lnSpc>
                        <a:spcAft>
                          <a:spcPts val="0"/>
                        </a:spcAft>
                      </a:pPr>
                      <a:r>
                        <a:rPr lang="en-US" sz="1600" i="1" kern="100">
                          <a:latin typeface="Times New Roman"/>
                          <a:ea typeface="ＭＳ 明朝"/>
                        </a:rPr>
                        <a:t>P</a:t>
                      </a:r>
                      <a:r>
                        <a:rPr lang="en-US" sz="1600" kern="100">
                          <a:latin typeface="Times New Roman"/>
                          <a:ea typeface="ＭＳ 明朝"/>
                        </a:rPr>
                        <a:t> [MPa]</a:t>
                      </a:r>
                      <a:endParaRPr lang="ja-JP" sz="1600" kern="10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en-US" sz="1600" kern="100" dirty="0">
                          <a:latin typeface="Times New Roman"/>
                          <a:ea typeface="ＭＳ 明朝"/>
                        </a:rPr>
                        <a:t>Quantity of flow for strong alkaline water  </a:t>
                      </a:r>
                      <a:r>
                        <a:rPr lang="en-US" sz="1600" i="1" kern="100" dirty="0">
                          <a:latin typeface="Times New Roman"/>
                          <a:ea typeface="ＭＳ 明朝"/>
                        </a:rPr>
                        <a:t>Q</a:t>
                      </a:r>
                      <a:r>
                        <a:rPr lang="en-US" sz="1600" kern="100" dirty="0">
                          <a:latin typeface="Times New Roman"/>
                          <a:ea typeface="ＭＳ 明朝"/>
                        </a:rPr>
                        <a:t> [L/min]</a:t>
                      </a:r>
                      <a:endParaRPr lang="ja-JP" sz="1600" kern="100" dirty="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en-US" sz="1600" kern="100">
                          <a:latin typeface="Times New Roman"/>
                          <a:ea typeface="ＭＳ 明朝"/>
                        </a:rPr>
                        <a:t>Distance from outlet of nozzle</a:t>
                      </a:r>
                      <a:endParaRPr lang="ja-JP" sz="1600" kern="100">
                        <a:latin typeface="Times New Roman"/>
                        <a:ea typeface="ＭＳ 明朝"/>
                      </a:endParaRPr>
                    </a:p>
                    <a:p>
                      <a:pPr algn="ctr">
                        <a:lnSpc>
                          <a:spcPts val="1400"/>
                        </a:lnSpc>
                        <a:spcAft>
                          <a:spcPts val="0"/>
                        </a:spcAft>
                      </a:pPr>
                      <a:r>
                        <a:rPr lang="en-US" sz="1600" i="1" kern="100">
                          <a:latin typeface="Times New Roman"/>
                          <a:ea typeface="ＭＳ 明朝"/>
                        </a:rPr>
                        <a:t>D</a:t>
                      </a:r>
                      <a:r>
                        <a:rPr lang="en-US" sz="1600" kern="100">
                          <a:latin typeface="Times New Roman"/>
                          <a:ea typeface="ＭＳ 明朝"/>
                        </a:rPr>
                        <a:t> [mm]</a:t>
                      </a:r>
                      <a:endParaRPr lang="ja-JP" sz="1600" kern="10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ts val="1200"/>
                        </a:lnSpc>
                        <a:spcAft>
                          <a:spcPts val="0"/>
                        </a:spcAft>
                      </a:pPr>
                      <a:r>
                        <a:rPr lang="en-US" sz="1600" kern="100" dirty="0">
                          <a:latin typeface="Times New Roman"/>
                          <a:ea typeface="ＭＳ 明朝"/>
                        </a:rPr>
                        <a:t>Number of experiments: 9</a:t>
                      </a:r>
                      <a:endParaRPr lang="ja-JP" sz="1600" kern="100" dirty="0">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499">
                <a:tc>
                  <a:txBody>
                    <a:bodyPr/>
                    <a:lstStyle/>
                    <a:p>
                      <a:pPr algn="ctr">
                        <a:lnSpc>
                          <a:spcPts val="2500"/>
                        </a:lnSpc>
                        <a:spcAft>
                          <a:spcPts val="0"/>
                        </a:spcAft>
                      </a:pPr>
                      <a:r>
                        <a:rPr lang="en-US" sz="1600" kern="100" dirty="0">
                          <a:latin typeface="Times New Roman"/>
                          <a:ea typeface="ＭＳ 明朝"/>
                        </a:rPr>
                        <a:t>Level 1</a:t>
                      </a:r>
                      <a:endParaRPr lang="ja-JP" sz="1600" kern="100" dirty="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dirty="0">
                          <a:latin typeface="Times New Roman"/>
                          <a:ea typeface="ＭＳ 明朝"/>
                        </a:rPr>
                        <a:t>500</a:t>
                      </a:r>
                      <a:endParaRPr lang="ja-JP" sz="1600" kern="100" dirty="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0.05</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dirty="0">
                          <a:latin typeface="Times New Roman"/>
                          <a:ea typeface="ＭＳ 明朝"/>
                        </a:rPr>
                        <a:t>0.5</a:t>
                      </a:r>
                      <a:endParaRPr lang="ja-JP" sz="1600" kern="100" dirty="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10</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r>
              <a:tr h="332499">
                <a:tc>
                  <a:txBody>
                    <a:bodyPr/>
                    <a:lstStyle/>
                    <a:p>
                      <a:pPr algn="ctr">
                        <a:lnSpc>
                          <a:spcPts val="2500"/>
                        </a:lnSpc>
                        <a:spcAft>
                          <a:spcPts val="0"/>
                        </a:spcAft>
                      </a:pPr>
                      <a:r>
                        <a:rPr lang="en-US" sz="1600" kern="100">
                          <a:latin typeface="Times New Roman"/>
                          <a:ea typeface="ＭＳ 明朝"/>
                        </a:rPr>
                        <a:t>Level 2</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dirty="0">
                          <a:latin typeface="Times New Roman"/>
                          <a:ea typeface="ＭＳ 明朝"/>
                        </a:rPr>
                        <a:t>1000</a:t>
                      </a:r>
                      <a:endParaRPr lang="ja-JP" sz="1600" kern="100" dirty="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0.2</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3.0</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200</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r>
              <a:tr h="332499">
                <a:tc>
                  <a:txBody>
                    <a:bodyPr/>
                    <a:lstStyle/>
                    <a:p>
                      <a:pPr algn="ctr">
                        <a:lnSpc>
                          <a:spcPts val="2500"/>
                        </a:lnSpc>
                        <a:spcAft>
                          <a:spcPts val="0"/>
                        </a:spcAft>
                      </a:pPr>
                      <a:r>
                        <a:rPr lang="en-US" sz="1600" kern="100">
                          <a:latin typeface="Times New Roman"/>
                          <a:ea typeface="ＭＳ 明朝"/>
                        </a:rPr>
                        <a:t>Level 3</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5000</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a:latin typeface="Times New Roman"/>
                          <a:ea typeface="ＭＳ 明朝"/>
                        </a:rPr>
                        <a:t>0.4</a:t>
                      </a:r>
                      <a:endParaRPr lang="ja-JP" sz="1600" kern="10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dirty="0">
                          <a:latin typeface="Times New Roman"/>
                          <a:ea typeface="ＭＳ 明朝"/>
                        </a:rPr>
                        <a:t>6.0</a:t>
                      </a:r>
                      <a:endParaRPr lang="ja-JP" sz="1600" kern="100" dirty="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600" kern="100" dirty="0">
                          <a:latin typeface="Times New Roman"/>
                          <a:ea typeface="ＭＳ 明朝"/>
                        </a:rPr>
                        <a:t>400</a:t>
                      </a:r>
                      <a:endParaRPr lang="ja-JP" sz="1600" kern="100" dirty="0">
                        <a:latin typeface="Times New Roman"/>
                        <a:ea typeface="ＭＳ 明朝"/>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r>
            </a:tbl>
          </a:graphicData>
        </a:graphic>
      </p:graphicFrame>
      <p:grpSp>
        <p:nvGrpSpPr>
          <p:cNvPr id="64" name="グループ化 63"/>
          <p:cNvGrpSpPr/>
          <p:nvPr/>
        </p:nvGrpSpPr>
        <p:grpSpPr>
          <a:xfrm>
            <a:off x="1187624" y="1628800"/>
            <a:ext cx="6408712" cy="1800200"/>
            <a:chOff x="755576" y="1340768"/>
            <a:chExt cx="6408712" cy="1800200"/>
          </a:xfrm>
        </p:grpSpPr>
        <p:cxnSp>
          <p:nvCxnSpPr>
            <p:cNvPr id="69" name="直線コネクタ 68"/>
            <p:cNvCxnSpPr>
              <a:stCxn id="70" idx="3"/>
            </p:cNvCxnSpPr>
            <p:nvPr/>
          </p:nvCxnSpPr>
          <p:spPr>
            <a:xfrm flipV="1">
              <a:off x="1619672" y="1628800"/>
              <a:ext cx="576064" cy="112658"/>
            </a:xfrm>
            <a:prstGeom prst="line">
              <a:avLst/>
            </a:prstGeom>
            <a:effectLst/>
          </p:spPr>
          <p:style>
            <a:lnRef idx="1">
              <a:schemeClr val="dk1"/>
            </a:lnRef>
            <a:fillRef idx="0">
              <a:schemeClr val="dk1"/>
            </a:fillRef>
            <a:effectRef idx="0">
              <a:schemeClr val="dk1"/>
            </a:effectRef>
            <a:fontRef idx="minor">
              <a:schemeClr val="tx1"/>
            </a:fontRef>
          </p:style>
        </p:cxnSp>
        <p:sp>
          <p:nvSpPr>
            <p:cNvPr id="70" name="テキスト ボックス 69"/>
            <p:cNvSpPr txBox="1"/>
            <p:nvPr/>
          </p:nvSpPr>
          <p:spPr>
            <a:xfrm>
              <a:off x="755576" y="1556792"/>
              <a:ext cx="864096" cy="369332"/>
            </a:xfrm>
            <a:prstGeom prst="rect">
              <a:avLst/>
            </a:prstGeom>
            <a:noFill/>
          </p:spPr>
          <p:txBody>
            <a:bodyPr wrap="square" rtlCol="0">
              <a:spAutoFit/>
            </a:bodyPr>
            <a:lstStyle/>
            <a:p>
              <a:pPr algn="ctr"/>
              <a:r>
                <a:rPr kumimoji="1" lang="en-US" altLang="ja-JP" dirty="0" smtClean="0">
                  <a:latin typeface="Times New Roman" panose="02020603050405020304" pitchFamily="18" charset="0"/>
                  <a:cs typeface="Times New Roman" panose="02020603050405020304" pitchFamily="18" charset="0"/>
                </a:rPr>
                <a:t>Sensor</a:t>
              </a:r>
              <a:endParaRPr kumimoji="1" lang="ja-JP" altLang="en-US" dirty="0">
                <a:latin typeface="Times New Roman" panose="02020603050405020304" pitchFamily="18" charset="0"/>
                <a:cs typeface="Times New Roman" panose="02020603050405020304" pitchFamily="18" charset="0"/>
              </a:endParaRPr>
            </a:p>
          </p:txBody>
        </p:sp>
        <p:grpSp>
          <p:nvGrpSpPr>
            <p:cNvPr id="71" name="グループ化 130"/>
            <p:cNvGrpSpPr/>
            <p:nvPr/>
          </p:nvGrpSpPr>
          <p:grpSpPr>
            <a:xfrm>
              <a:off x="1907704" y="1340768"/>
              <a:ext cx="5256584" cy="1800200"/>
              <a:chOff x="1907704" y="1340768"/>
              <a:chExt cx="5256584" cy="1800200"/>
            </a:xfrm>
          </p:grpSpPr>
          <p:grpSp>
            <p:nvGrpSpPr>
              <p:cNvPr id="72" name="グループ化 70"/>
              <p:cNvGrpSpPr/>
              <p:nvPr/>
            </p:nvGrpSpPr>
            <p:grpSpPr>
              <a:xfrm>
                <a:off x="1907704" y="1340768"/>
                <a:ext cx="5256584" cy="1800200"/>
                <a:chOff x="1835696" y="1628800"/>
                <a:chExt cx="5256584" cy="1800200"/>
              </a:xfrm>
            </p:grpSpPr>
            <p:sp>
              <p:nvSpPr>
                <p:cNvPr id="80" name="右矢印 79"/>
                <p:cNvSpPr/>
                <p:nvPr/>
              </p:nvSpPr>
              <p:spPr>
                <a:xfrm rot="16200000">
                  <a:off x="4932040" y="2492896"/>
                  <a:ext cx="792088"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81" name="グループ化 72"/>
                <p:cNvGrpSpPr/>
                <p:nvPr/>
              </p:nvGrpSpPr>
              <p:grpSpPr>
                <a:xfrm>
                  <a:off x="1835696" y="1628800"/>
                  <a:ext cx="3888432" cy="576064"/>
                  <a:chOff x="2051719" y="1988841"/>
                  <a:chExt cx="2822130" cy="446088"/>
                </a:xfrm>
              </p:grpSpPr>
              <p:cxnSp>
                <p:nvCxnSpPr>
                  <p:cNvPr id="92" name="AutoShape 32"/>
                  <p:cNvCxnSpPr>
                    <a:cxnSpLocks noChangeShapeType="1"/>
                  </p:cNvCxnSpPr>
                  <p:nvPr/>
                </p:nvCxnSpPr>
                <p:spPr bwMode="auto">
                  <a:xfrm rot="5400000" flipH="1">
                    <a:off x="3997549" y="1853903"/>
                    <a:ext cx="1587" cy="681038"/>
                  </a:xfrm>
                  <a:prstGeom prst="straightConnector1">
                    <a:avLst/>
                  </a:prstGeom>
                  <a:noFill/>
                  <a:ln w="76320">
                    <a:solidFill>
                      <a:srgbClr val="00B0F0"/>
                    </a:solidFill>
                    <a:miter lim="800000"/>
                    <a:headEnd/>
                    <a:tailEnd/>
                  </a:ln>
                </p:spPr>
              </p:cxnSp>
              <p:grpSp>
                <p:nvGrpSpPr>
                  <p:cNvPr id="93" name="Group 37"/>
                  <p:cNvGrpSpPr>
                    <a:grpSpLocks/>
                  </p:cNvGrpSpPr>
                  <p:nvPr/>
                </p:nvGrpSpPr>
                <p:grpSpPr bwMode="auto">
                  <a:xfrm rot="5400000">
                    <a:off x="2259360" y="2098379"/>
                    <a:ext cx="111125" cy="193675"/>
                    <a:chOff x="1977" y="2951"/>
                    <a:chExt cx="70" cy="122"/>
                  </a:xfrm>
                </p:grpSpPr>
                <p:sp>
                  <p:nvSpPr>
                    <p:cNvPr id="132" name="Rectangle 38"/>
                    <p:cNvSpPr>
                      <a:spLocks noChangeArrowheads="1"/>
                    </p:cNvSpPr>
                    <p:nvPr/>
                  </p:nvSpPr>
                  <p:spPr bwMode="auto">
                    <a:xfrm>
                      <a:off x="1977" y="2951"/>
                      <a:ext cx="20" cy="123"/>
                    </a:xfrm>
                    <a:prstGeom prst="rect">
                      <a:avLst/>
                    </a:prstGeom>
                    <a:solidFill>
                      <a:srgbClr val="A5A5A5"/>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133" name="Rectangle 39"/>
                    <p:cNvSpPr>
                      <a:spLocks noChangeArrowheads="1"/>
                    </p:cNvSpPr>
                    <p:nvPr/>
                  </p:nvSpPr>
                  <p:spPr bwMode="auto">
                    <a:xfrm>
                      <a:off x="1996" y="2951"/>
                      <a:ext cx="30" cy="123"/>
                    </a:xfrm>
                    <a:prstGeom prst="rect">
                      <a:avLst/>
                    </a:prstGeom>
                    <a:blipFill dpi="0" rotWithShape="0">
                      <a:blip r:embed="rId3" cstate="print"/>
                      <a:srcRect/>
                      <a:tile tx="0" ty="0" sx="100000" sy="100000" flip="none" algn="tl"/>
                    </a:blip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134" name="Rectangle 40"/>
                    <p:cNvSpPr>
                      <a:spLocks noChangeArrowheads="1"/>
                    </p:cNvSpPr>
                    <p:nvPr/>
                  </p:nvSpPr>
                  <p:spPr bwMode="auto">
                    <a:xfrm>
                      <a:off x="2028" y="2951"/>
                      <a:ext cx="20" cy="123"/>
                    </a:xfrm>
                    <a:prstGeom prst="rect">
                      <a:avLst/>
                    </a:prstGeom>
                    <a:solidFill>
                      <a:srgbClr val="A5A5A5"/>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grpSp>
              <p:sp>
                <p:nvSpPr>
                  <p:cNvPr id="94" name="Freeform 42"/>
                  <p:cNvSpPr>
                    <a:spLocks noChangeArrowheads="1"/>
                  </p:cNvSpPr>
                  <p:nvPr/>
                </p:nvSpPr>
                <p:spPr bwMode="auto">
                  <a:xfrm rot="5400000">
                    <a:off x="2218977" y="1821583"/>
                    <a:ext cx="446088" cy="780603"/>
                  </a:xfrm>
                  <a:custGeom>
                    <a:avLst/>
                    <a:gdLst>
                      <a:gd name="T0" fmla="*/ 2147483647 w 315"/>
                      <a:gd name="T1" fmla="*/ 0 h 555"/>
                      <a:gd name="T2" fmla="*/ 0 w 315"/>
                      <a:gd name="T3" fmla="*/ 2147483647 h 555"/>
                      <a:gd name="T4" fmla="*/ 2147483647 w 315"/>
                      <a:gd name="T5" fmla="*/ 2147483647 h 555"/>
                      <a:gd name="T6" fmla="*/ 2147483647 w 315"/>
                      <a:gd name="T7" fmla="*/ 0 h 555"/>
                      <a:gd name="T8" fmla="*/ 2147483647 w 315"/>
                      <a:gd name="T9" fmla="*/ 0 h 555"/>
                      <a:gd name="T10" fmla="*/ 0 60000 65536"/>
                      <a:gd name="T11" fmla="*/ 0 60000 65536"/>
                      <a:gd name="T12" fmla="*/ 0 60000 65536"/>
                      <a:gd name="T13" fmla="*/ 0 60000 65536"/>
                      <a:gd name="T14" fmla="*/ 0 60000 65536"/>
                      <a:gd name="T15" fmla="*/ 0 w 315"/>
                      <a:gd name="T16" fmla="*/ 0 h 555"/>
                      <a:gd name="T17" fmla="*/ 315 w 315"/>
                      <a:gd name="T18" fmla="*/ 555 h 555"/>
                    </a:gdLst>
                    <a:ahLst/>
                    <a:cxnLst>
                      <a:cxn ang="T10">
                        <a:pos x="T0" y="T1"/>
                      </a:cxn>
                      <a:cxn ang="T11">
                        <a:pos x="T2" y="T3"/>
                      </a:cxn>
                      <a:cxn ang="T12">
                        <a:pos x="T4" y="T5"/>
                      </a:cxn>
                      <a:cxn ang="T13">
                        <a:pos x="T6" y="T7"/>
                      </a:cxn>
                      <a:cxn ang="T14">
                        <a:pos x="T8" y="T9"/>
                      </a:cxn>
                    </a:cxnLst>
                    <a:rect l="T15" t="T16" r="T17" b="T18"/>
                    <a:pathLst>
                      <a:path w="315" h="555">
                        <a:moveTo>
                          <a:pt x="105" y="0"/>
                        </a:moveTo>
                        <a:lnTo>
                          <a:pt x="0" y="555"/>
                        </a:lnTo>
                        <a:lnTo>
                          <a:pt x="315" y="555"/>
                        </a:lnTo>
                        <a:lnTo>
                          <a:pt x="195" y="0"/>
                        </a:lnTo>
                        <a:lnTo>
                          <a:pt x="105" y="0"/>
                        </a:lnTo>
                        <a:close/>
                      </a:path>
                    </a:pathLst>
                  </a:custGeom>
                  <a:blipFill dpi="0" rotWithShape="0">
                    <a:blip r:embed="rId4" cstate="print">
                      <a:alphaModFix amt="62000"/>
                    </a:blip>
                    <a:srcRect/>
                    <a:tile tx="0" ty="0" sx="100000" sy="100000" flip="none" algn="tl"/>
                  </a:blipFill>
                  <a:ln w="9525">
                    <a:noFill/>
                    <a:round/>
                    <a:headEnd/>
                    <a:tailEnd/>
                  </a:ln>
                </p:spPr>
                <p:txBody>
                  <a:bodyPr wrap="none" anchor="ctr"/>
                  <a:lstStyle/>
                  <a:p>
                    <a:endParaRPr lang="ja-JP" altLang="en-US"/>
                  </a:p>
                </p:txBody>
              </p:sp>
              <p:grpSp>
                <p:nvGrpSpPr>
                  <p:cNvPr id="95" name="Group 43"/>
                  <p:cNvGrpSpPr>
                    <a:grpSpLocks/>
                  </p:cNvGrpSpPr>
                  <p:nvPr/>
                </p:nvGrpSpPr>
                <p:grpSpPr bwMode="auto">
                  <a:xfrm rot="5400000">
                    <a:off x="4446018" y="2007098"/>
                    <a:ext cx="330200" cy="525462"/>
                    <a:chOff x="1955" y="1555"/>
                    <a:chExt cx="208" cy="331"/>
                  </a:xfrm>
                </p:grpSpPr>
                <p:sp>
                  <p:nvSpPr>
                    <p:cNvPr id="114" name="Rectangle 44"/>
                    <p:cNvSpPr>
                      <a:spLocks noChangeArrowheads="1"/>
                    </p:cNvSpPr>
                    <p:nvPr/>
                  </p:nvSpPr>
                  <p:spPr bwMode="auto">
                    <a:xfrm rot="5400000">
                      <a:off x="1847" y="1664"/>
                      <a:ext cx="332" cy="114"/>
                    </a:xfrm>
                    <a:prstGeom prst="rect">
                      <a:avLst/>
                    </a:prstGeom>
                    <a:solidFill>
                      <a:srgbClr val="484329">
                        <a:alpha val="43921"/>
                      </a:srgbClr>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115" name="Rectangle 45"/>
                    <p:cNvSpPr>
                      <a:spLocks noChangeArrowheads="1"/>
                    </p:cNvSpPr>
                    <p:nvPr/>
                  </p:nvSpPr>
                  <p:spPr bwMode="auto">
                    <a:xfrm>
                      <a:off x="2055" y="1653"/>
                      <a:ext cx="90" cy="160"/>
                    </a:xfrm>
                    <a:prstGeom prst="rect">
                      <a:avLst/>
                    </a:prstGeom>
                    <a:solidFill>
                      <a:srgbClr val="484329">
                        <a:alpha val="43921"/>
                      </a:srgbClr>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116" name="Rectangle 46"/>
                    <p:cNvSpPr>
                      <a:spLocks noChangeArrowheads="1"/>
                    </p:cNvSpPr>
                    <p:nvPr/>
                  </p:nvSpPr>
                  <p:spPr bwMode="auto">
                    <a:xfrm rot="5400000">
                      <a:off x="1847" y="1677"/>
                      <a:ext cx="332" cy="88"/>
                    </a:xfrm>
                    <a:prstGeom prst="rect">
                      <a:avLst/>
                    </a:prstGeom>
                    <a:solidFill>
                      <a:srgbClr val="FFFFFF"/>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117" name="Rectangle 47"/>
                    <p:cNvSpPr>
                      <a:spLocks noChangeArrowheads="1"/>
                    </p:cNvSpPr>
                    <p:nvPr/>
                  </p:nvSpPr>
                  <p:spPr bwMode="auto">
                    <a:xfrm>
                      <a:off x="2055" y="1673"/>
                      <a:ext cx="91" cy="118"/>
                    </a:xfrm>
                    <a:prstGeom prst="rect">
                      <a:avLst/>
                    </a:prstGeom>
                    <a:solidFill>
                      <a:srgbClr val="FFFFFF"/>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118" name="Rectangle 48"/>
                    <p:cNvSpPr>
                      <a:spLocks noChangeArrowheads="1"/>
                    </p:cNvSpPr>
                    <p:nvPr/>
                  </p:nvSpPr>
                  <p:spPr bwMode="auto">
                    <a:xfrm>
                      <a:off x="2005" y="1677"/>
                      <a:ext cx="91" cy="111"/>
                    </a:xfrm>
                    <a:prstGeom prst="rect">
                      <a:avLst/>
                    </a:prstGeom>
                    <a:solidFill>
                      <a:srgbClr val="FFFFFF"/>
                    </a:solidFill>
                    <a:ln w="9525">
                      <a:noFill/>
                      <a:round/>
                      <a:headEnd/>
                      <a:tailEnd/>
                    </a:ln>
                  </p:spPr>
                  <p:txBody>
                    <a:bodyPr wrap="none" anchor="ctr"/>
                    <a:lstStyle/>
                    <a:p>
                      <a:endParaRPr lang="ja-JP" altLang="en-US">
                        <a:latin typeface="Times New Roman" pitchFamily="18" charset="0"/>
                        <a:cs typeface="Times New Roman" pitchFamily="18" charset="0"/>
                      </a:endParaRPr>
                    </a:p>
                  </p:txBody>
                </p:sp>
                <p:grpSp>
                  <p:nvGrpSpPr>
                    <p:cNvPr id="119" name="Group 49"/>
                    <p:cNvGrpSpPr>
                      <a:grpSpLocks/>
                    </p:cNvGrpSpPr>
                    <p:nvPr/>
                  </p:nvGrpSpPr>
                  <p:grpSpPr bwMode="auto">
                    <a:xfrm>
                      <a:off x="1972" y="1659"/>
                      <a:ext cx="191" cy="147"/>
                      <a:chOff x="1972" y="1659"/>
                      <a:chExt cx="191" cy="147"/>
                    </a:xfrm>
                  </p:grpSpPr>
                  <p:sp>
                    <p:nvSpPr>
                      <p:cNvPr id="120" name="Rectangle 50"/>
                      <p:cNvSpPr>
                        <a:spLocks noChangeArrowheads="1"/>
                      </p:cNvSpPr>
                      <p:nvPr/>
                    </p:nvSpPr>
                    <p:spPr bwMode="auto">
                      <a:xfrm>
                        <a:off x="2148" y="1659"/>
                        <a:ext cx="16" cy="148"/>
                      </a:xfrm>
                      <a:prstGeom prst="rect">
                        <a:avLst/>
                      </a:prstGeom>
                      <a:no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cxnSp>
                    <p:nvCxnSpPr>
                      <p:cNvPr id="121" name="AutoShape 51"/>
                      <p:cNvCxnSpPr>
                        <a:cxnSpLocks noChangeShapeType="1"/>
                      </p:cNvCxnSpPr>
                      <p:nvPr/>
                    </p:nvCxnSpPr>
                    <p:spPr bwMode="auto">
                      <a:xfrm>
                        <a:off x="2147" y="1682"/>
                        <a:ext cx="17" cy="1"/>
                      </a:xfrm>
                      <a:prstGeom prst="straightConnector1">
                        <a:avLst/>
                      </a:prstGeom>
                      <a:noFill/>
                      <a:ln w="9360">
                        <a:solidFill>
                          <a:srgbClr val="000000"/>
                        </a:solidFill>
                        <a:miter lim="800000"/>
                        <a:headEnd/>
                        <a:tailEnd/>
                      </a:ln>
                    </p:spPr>
                  </p:cxnSp>
                  <p:cxnSp>
                    <p:nvCxnSpPr>
                      <p:cNvPr id="122" name="AutoShape 52"/>
                      <p:cNvCxnSpPr>
                        <a:cxnSpLocks noChangeShapeType="1"/>
                      </p:cNvCxnSpPr>
                      <p:nvPr/>
                    </p:nvCxnSpPr>
                    <p:spPr bwMode="auto">
                      <a:xfrm>
                        <a:off x="2147" y="1777"/>
                        <a:ext cx="17" cy="1"/>
                      </a:xfrm>
                      <a:prstGeom prst="straightConnector1">
                        <a:avLst/>
                      </a:prstGeom>
                      <a:noFill/>
                      <a:ln w="9360">
                        <a:solidFill>
                          <a:srgbClr val="000000"/>
                        </a:solidFill>
                        <a:miter lim="800000"/>
                        <a:headEnd/>
                        <a:tailEnd/>
                      </a:ln>
                    </p:spPr>
                  </p:cxnSp>
                  <p:sp>
                    <p:nvSpPr>
                      <p:cNvPr id="123" name="Freeform 53"/>
                      <p:cNvSpPr>
                        <a:spLocks noChangeArrowheads="1"/>
                      </p:cNvSpPr>
                      <p:nvPr/>
                    </p:nvSpPr>
                    <p:spPr bwMode="auto">
                      <a:xfrm>
                        <a:off x="1972" y="1687"/>
                        <a:ext cx="81" cy="80"/>
                      </a:xfrm>
                      <a:custGeom>
                        <a:avLst/>
                        <a:gdLst>
                          <a:gd name="T0" fmla="*/ 0 w 820"/>
                          <a:gd name="T1" fmla="*/ 0 h 413"/>
                          <a:gd name="T2" fmla="*/ 0 w 820"/>
                          <a:gd name="T3" fmla="*/ 0 h 413"/>
                          <a:gd name="T4" fmla="*/ 0 w 820"/>
                          <a:gd name="T5" fmla="*/ 0 h 413"/>
                          <a:gd name="T6" fmla="*/ 0 w 820"/>
                          <a:gd name="T7" fmla="*/ 0 h 413"/>
                          <a:gd name="T8" fmla="*/ 0 w 820"/>
                          <a:gd name="T9" fmla="*/ 0 h 413"/>
                          <a:gd name="T10" fmla="*/ 0 w 820"/>
                          <a:gd name="T11" fmla="*/ 0 h 413"/>
                          <a:gd name="T12" fmla="*/ 0 60000 65536"/>
                          <a:gd name="T13" fmla="*/ 0 60000 65536"/>
                          <a:gd name="T14" fmla="*/ 0 60000 65536"/>
                          <a:gd name="T15" fmla="*/ 0 60000 65536"/>
                          <a:gd name="T16" fmla="*/ 0 60000 65536"/>
                          <a:gd name="T17" fmla="*/ 0 60000 65536"/>
                          <a:gd name="T18" fmla="*/ 0 w 820"/>
                          <a:gd name="T19" fmla="*/ 0 h 413"/>
                          <a:gd name="T20" fmla="*/ 820 w 820"/>
                          <a:gd name="T21" fmla="*/ 413 h 413"/>
                        </a:gdLst>
                        <a:ahLst/>
                        <a:cxnLst>
                          <a:cxn ang="T12">
                            <a:pos x="T0" y="T1"/>
                          </a:cxn>
                          <a:cxn ang="T13">
                            <a:pos x="T2" y="T3"/>
                          </a:cxn>
                          <a:cxn ang="T14">
                            <a:pos x="T4" y="T5"/>
                          </a:cxn>
                          <a:cxn ang="T15">
                            <a:pos x="T6" y="T7"/>
                          </a:cxn>
                          <a:cxn ang="T16">
                            <a:pos x="T8" y="T9"/>
                          </a:cxn>
                          <a:cxn ang="T17">
                            <a:pos x="T10" y="T11"/>
                          </a:cxn>
                        </a:cxnLst>
                        <a:rect l="T18" t="T19" r="T20" b="T21"/>
                        <a:pathLst>
                          <a:path w="820" h="413">
                            <a:moveTo>
                              <a:pt x="820" y="32"/>
                            </a:moveTo>
                            <a:cubicBezTo>
                              <a:pt x="692" y="27"/>
                              <a:pt x="698" y="22"/>
                              <a:pt x="53" y="0"/>
                            </a:cubicBezTo>
                            <a:cubicBezTo>
                              <a:pt x="0" y="180"/>
                              <a:pt x="18" y="197"/>
                              <a:pt x="15" y="262"/>
                            </a:cubicBezTo>
                            <a:cubicBezTo>
                              <a:pt x="12" y="327"/>
                              <a:pt x="23" y="315"/>
                              <a:pt x="38" y="390"/>
                            </a:cubicBezTo>
                            <a:cubicBezTo>
                              <a:pt x="593" y="405"/>
                              <a:pt x="308" y="413"/>
                              <a:pt x="795" y="405"/>
                            </a:cubicBezTo>
                            <a:cubicBezTo>
                              <a:pt x="780" y="202"/>
                              <a:pt x="798" y="112"/>
                              <a:pt x="810" y="37"/>
                            </a:cubicBezTo>
                          </a:path>
                        </a:pathLst>
                      </a:custGeom>
                      <a:blipFill dpi="0" rotWithShape="0">
                        <a:blip r:embed="rId5" cstate="print"/>
                        <a:srcRect/>
                        <a:tile tx="0" ty="0" sx="100000" sy="100000" flip="none" algn="tl"/>
                      </a:blipFill>
                      <a:ln w="9360">
                        <a:solidFill>
                          <a:srgbClr val="000000"/>
                        </a:solidFill>
                        <a:round/>
                        <a:headEnd/>
                        <a:tailEnd/>
                      </a:ln>
                    </p:spPr>
                    <p:txBody>
                      <a:bodyPr wrap="none" anchor="ctr"/>
                      <a:lstStyle/>
                      <a:p>
                        <a:endParaRPr lang="ja-JP" altLang="en-US"/>
                      </a:p>
                    </p:txBody>
                  </p:sp>
                  <p:sp>
                    <p:nvSpPr>
                      <p:cNvPr id="124" name="Freeform 54"/>
                      <p:cNvSpPr>
                        <a:spLocks noChangeArrowheads="1"/>
                      </p:cNvSpPr>
                      <p:nvPr/>
                    </p:nvSpPr>
                    <p:spPr bwMode="auto">
                      <a:xfrm>
                        <a:off x="2053" y="1676"/>
                        <a:ext cx="31" cy="27"/>
                      </a:xfrm>
                      <a:custGeom>
                        <a:avLst/>
                        <a:gdLst>
                          <a:gd name="T0" fmla="*/ 0 w 312"/>
                          <a:gd name="T1" fmla="*/ 0 h 231"/>
                          <a:gd name="T2" fmla="*/ 0 w 312"/>
                          <a:gd name="T3" fmla="*/ 0 h 231"/>
                          <a:gd name="T4" fmla="*/ 0 w 312"/>
                          <a:gd name="T5" fmla="*/ 0 h 231"/>
                          <a:gd name="T6" fmla="*/ 0 60000 65536"/>
                          <a:gd name="T7" fmla="*/ 0 60000 65536"/>
                          <a:gd name="T8" fmla="*/ 0 60000 65536"/>
                          <a:gd name="T9" fmla="*/ 0 w 312"/>
                          <a:gd name="T10" fmla="*/ 0 h 231"/>
                          <a:gd name="T11" fmla="*/ 312 w 312"/>
                          <a:gd name="T12" fmla="*/ 231 h 231"/>
                        </a:gdLst>
                        <a:ahLst/>
                        <a:cxnLst>
                          <a:cxn ang="T6">
                            <a:pos x="T0" y="T1"/>
                          </a:cxn>
                          <a:cxn ang="T7">
                            <a:pos x="T2" y="T3"/>
                          </a:cxn>
                          <a:cxn ang="T8">
                            <a:pos x="T4" y="T5"/>
                          </a:cxn>
                        </a:cxnLst>
                        <a:rect l="T9" t="T10" r="T11" b="T12"/>
                        <a:pathLst>
                          <a:path w="312" h="231">
                            <a:moveTo>
                              <a:pt x="0" y="169"/>
                            </a:moveTo>
                            <a:cubicBezTo>
                              <a:pt x="31" y="175"/>
                              <a:pt x="137" y="231"/>
                              <a:pt x="189" y="203"/>
                            </a:cubicBezTo>
                            <a:cubicBezTo>
                              <a:pt x="241" y="175"/>
                              <a:pt x="287" y="42"/>
                              <a:pt x="312" y="0"/>
                            </a:cubicBezTo>
                          </a:path>
                        </a:pathLst>
                      </a:custGeom>
                      <a:noFill/>
                      <a:ln w="9360">
                        <a:solidFill>
                          <a:srgbClr val="000000"/>
                        </a:solidFill>
                        <a:round/>
                        <a:headEnd/>
                        <a:tailEnd/>
                      </a:ln>
                    </p:spPr>
                    <p:txBody>
                      <a:bodyPr wrap="none" anchor="ctr"/>
                      <a:lstStyle/>
                      <a:p>
                        <a:endParaRPr lang="ja-JP" altLang="en-US"/>
                      </a:p>
                    </p:txBody>
                  </p:sp>
                  <p:sp>
                    <p:nvSpPr>
                      <p:cNvPr id="125" name="Freeform 55"/>
                      <p:cNvSpPr>
                        <a:spLocks noChangeArrowheads="1"/>
                      </p:cNvSpPr>
                      <p:nvPr/>
                    </p:nvSpPr>
                    <p:spPr bwMode="auto">
                      <a:xfrm>
                        <a:off x="2051" y="1760"/>
                        <a:ext cx="34" cy="31"/>
                      </a:xfrm>
                      <a:custGeom>
                        <a:avLst/>
                        <a:gdLst>
                          <a:gd name="T0" fmla="*/ 0 w 348"/>
                          <a:gd name="T1" fmla="*/ 0 h 262"/>
                          <a:gd name="T2" fmla="*/ 0 w 348"/>
                          <a:gd name="T3" fmla="*/ 0 h 262"/>
                          <a:gd name="T4" fmla="*/ 0 w 348"/>
                          <a:gd name="T5" fmla="*/ 0 h 262"/>
                          <a:gd name="T6" fmla="*/ 0 60000 65536"/>
                          <a:gd name="T7" fmla="*/ 0 60000 65536"/>
                          <a:gd name="T8" fmla="*/ 0 60000 65536"/>
                          <a:gd name="T9" fmla="*/ 0 w 348"/>
                          <a:gd name="T10" fmla="*/ 0 h 262"/>
                          <a:gd name="T11" fmla="*/ 348 w 348"/>
                          <a:gd name="T12" fmla="*/ 262 h 262"/>
                        </a:gdLst>
                        <a:ahLst/>
                        <a:cxnLst>
                          <a:cxn ang="T6">
                            <a:pos x="T0" y="T1"/>
                          </a:cxn>
                          <a:cxn ang="T7">
                            <a:pos x="T2" y="T3"/>
                          </a:cxn>
                          <a:cxn ang="T8">
                            <a:pos x="T4" y="T5"/>
                          </a:cxn>
                        </a:cxnLst>
                        <a:rect l="T9" t="T10" r="T11" b="T12"/>
                        <a:pathLst>
                          <a:path w="348" h="262">
                            <a:moveTo>
                              <a:pt x="0" y="37"/>
                            </a:moveTo>
                            <a:cubicBezTo>
                              <a:pt x="35" y="37"/>
                              <a:pt x="152" y="0"/>
                              <a:pt x="210" y="37"/>
                            </a:cubicBezTo>
                            <a:cubicBezTo>
                              <a:pt x="268" y="74"/>
                              <a:pt x="319" y="215"/>
                              <a:pt x="348" y="262"/>
                            </a:cubicBezTo>
                          </a:path>
                        </a:pathLst>
                      </a:custGeom>
                      <a:noFill/>
                      <a:ln w="9360">
                        <a:solidFill>
                          <a:srgbClr val="000000"/>
                        </a:solidFill>
                        <a:round/>
                        <a:headEnd/>
                        <a:tailEnd/>
                      </a:ln>
                    </p:spPr>
                    <p:txBody>
                      <a:bodyPr wrap="none" anchor="ctr"/>
                      <a:lstStyle/>
                      <a:p>
                        <a:endParaRPr lang="ja-JP" altLang="en-US"/>
                      </a:p>
                    </p:txBody>
                  </p:sp>
                  <p:sp>
                    <p:nvSpPr>
                      <p:cNvPr id="126" name="Freeform 56"/>
                      <p:cNvSpPr>
                        <a:spLocks noChangeArrowheads="1"/>
                      </p:cNvSpPr>
                      <p:nvPr/>
                    </p:nvSpPr>
                    <p:spPr bwMode="auto">
                      <a:xfrm>
                        <a:off x="2130" y="1677"/>
                        <a:ext cx="3" cy="117"/>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27" name="Freeform 57"/>
                      <p:cNvSpPr>
                        <a:spLocks noChangeArrowheads="1"/>
                      </p:cNvSpPr>
                      <p:nvPr/>
                    </p:nvSpPr>
                    <p:spPr bwMode="auto">
                      <a:xfrm>
                        <a:off x="2117" y="1676"/>
                        <a:ext cx="3" cy="117"/>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28" name="Freeform 58"/>
                      <p:cNvSpPr>
                        <a:spLocks noChangeArrowheads="1"/>
                      </p:cNvSpPr>
                      <p:nvPr/>
                    </p:nvSpPr>
                    <p:spPr bwMode="auto">
                      <a:xfrm>
                        <a:off x="2103" y="1677"/>
                        <a:ext cx="3" cy="117"/>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29" name="Freeform 59"/>
                      <p:cNvSpPr>
                        <a:spLocks noChangeArrowheads="1"/>
                      </p:cNvSpPr>
                      <p:nvPr/>
                    </p:nvSpPr>
                    <p:spPr bwMode="auto">
                      <a:xfrm>
                        <a:off x="2089" y="1676"/>
                        <a:ext cx="3" cy="117"/>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30" name="Freeform 60"/>
                      <p:cNvSpPr>
                        <a:spLocks noChangeArrowheads="1"/>
                      </p:cNvSpPr>
                      <p:nvPr/>
                    </p:nvSpPr>
                    <p:spPr bwMode="auto">
                      <a:xfrm>
                        <a:off x="2086" y="1661"/>
                        <a:ext cx="61" cy="18"/>
                      </a:xfrm>
                      <a:custGeom>
                        <a:avLst/>
                        <a:gdLst>
                          <a:gd name="T0" fmla="*/ 0 w 618"/>
                          <a:gd name="T1" fmla="*/ 0 h 123"/>
                          <a:gd name="T2" fmla="*/ 0 w 618"/>
                          <a:gd name="T3" fmla="*/ 0 h 123"/>
                          <a:gd name="T4" fmla="*/ 0 w 618"/>
                          <a:gd name="T5" fmla="*/ 0 h 123"/>
                          <a:gd name="T6" fmla="*/ 0 w 618"/>
                          <a:gd name="T7" fmla="*/ 0 h 123"/>
                          <a:gd name="T8" fmla="*/ 0 w 618"/>
                          <a:gd name="T9" fmla="*/ 0 h 123"/>
                          <a:gd name="T10" fmla="*/ 0 w 618"/>
                          <a:gd name="T11" fmla="*/ 0 h 123"/>
                          <a:gd name="T12" fmla="*/ 0 w 618"/>
                          <a:gd name="T13" fmla="*/ 0 h 123"/>
                          <a:gd name="T14" fmla="*/ 0 w 618"/>
                          <a:gd name="T15" fmla="*/ 0 h 123"/>
                          <a:gd name="T16" fmla="*/ 0 w 618"/>
                          <a:gd name="T17" fmla="*/ 0 h 123"/>
                          <a:gd name="T18" fmla="*/ 0 w 618"/>
                          <a:gd name="T19" fmla="*/ 0 h 123"/>
                          <a:gd name="T20" fmla="*/ 0 w 618"/>
                          <a:gd name="T21" fmla="*/ 0 h 123"/>
                          <a:gd name="T22" fmla="*/ 0 w 618"/>
                          <a:gd name="T23" fmla="*/ 0 h 123"/>
                          <a:gd name="T24" fmla="*/ 0 w 618"/>
                          <a:gd name="T25" fmla="*/ 0 h 123"/>
                          <a:gd name="T26" fmla="*/ 0 w 618"/>
                          <a:gd name="T27" fmla="*/ 0 h 123"/>
                          <a:gd name="T28" fmla="*/ 0 w 618"/>
                          <a:gd name="T29" fmla="*/ 0 h 123"/>
                          <a:gd name="T30" fmla="*/ 0 w 618"/>
                          <a:gd name="T31" fmla="*/ 0 h 123"/>
                          <a:gd name="T32" fmla="*/ 0 w 618"/>
                          <a:gd name="T33" fmla="*/ 0 h 123"/>
                          <a:gd name="T34" fmla="*/ 0 w 618"/>
                          <a:gd name="T35" fmla="*/ 0 h 123"/>
                          <a:gd name="T36" fmla="*/ 0 w 618"/>
                          <a:gd name="T37" fmla="*/ 0 h 123"/>
                          <a:gd name="T38" fmla="*/ 0 w 618"/>
                          <a:gd name="T39" fmla="*/ 0 h 123"/>
                          <a:gd name="T40" fmla="*/ 0 w 618"/>
                          <a:gd name="T41" fmla="*/ 0 h 123"/>
                          <a:gd name="T42" fmla="*/ 0 w 618"/>
                          <a:gd name="T43" fmla="*/ 0 h 123"/>
                          <a:gd name="T44" fmla="*/ 0 w 618"/>
                          <a:gd name="T45" fmla="*/ 0 h 123"/>
                          <a:gd name="T46" fmla="*/ 0 w 618"/>
                          <a:gd name="T47" fmla="*/ 0 h 123"/>
                          <a:gd name="T48" fmla="*/ 0 w 618"/>
                          <a:gd name="T49" fmla="*/ 0 h 1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8"/>
                          <a:gd name="T76" fmla="*/ 0 h 123"/>
                          <a:gd name="T77" fmla="*/ 618 w 618"/>
                          <a:gd name="T78" fmla="*/ 123 h 1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8" h="123">
                            <a:moveTo>
                              <a:pt x="0" y="101"/>
                            </a:moveTo>
                            <a:cubicBezTo>
                              <a:pt x="4" y="103"/>
                              <a:pt x="9" y="103"/>
                              <a:pt x="13" y="106"/>
                            </a:cubicBezTo>
                            <a:cubicBezTo>
                              <a:pt x="17" y="109"/>
                              <a:pt x="17" y="119"/>
                              <a:pt x="22" y="119"/>
                            </a:cubicBezTo>
                            <a:cubicBezTo>
                              <a:pt x="28" y="119"/>
                              <a:pt x="30" y="109"/>
                              <a:pt x="35" y="106"/>
                            </a:cubicBezTo>
                            <a:cubicBezTo>
                              <a:pt x="39" y="103"/>
                              <a:pt x="57" y="98"/>
                              <a:pt x="62" y="97"/>
                            </a:cubicBezTo>
                            <a:cubicBezTo>
                              <a:pt x="89" y="78"/>
                              <a:pt x="88" y="106"/>
                              <a:pt x="106" y="123"/>
                            </a:cubicBezTo>
                            <a:cubicBezTo>
                              <a:pt x="119" y="110"/>
                              <a:pt x="126" y="98"/>
                              <a:pt x="141" y="88"/>
                            </a:cubicBezTo>
                            <a:cubicBezTo>
                              <a:pt x="151" y="103"/>
                              <a:pt x="159" y="109"/>
                              <a:pt x="176" y="115"/>
                            </a:cubicBezTo>
                            <a:cubicBezTo>
                              <a:pt x="175" y="110"/>
                              <a:pt x="170" y="105"/>
                              <a:pt x="172" y="101"/>
                            </a:cubicBezTo>
                            <a:cubicBezTo>
                              <a:pt x="174" y="97"/>
                              <a:pt x="181" y="99"/>
                              <a:pt x="185" y="97"/>
                            </a:cubicBezTo>
                            <a:cubicBezTo>
                              <a:pt x="194" y="92"/>
                              <a:pt x="212" y="79"/>
                              <a:pt x="212" y="79"/>
                            </a:cubicBezTo>
                            <a:cubicBezTo>
                              <a:pt x="228" y="90"/>
                              <a:pt x="226" y="99"/>
                              <a:pt x="243" y="110"/>
                            </a:cubicBezTo>
                            <a:cubicBezTo>
                              <a:pt x="256" y="101"/>
                              <a:pt x="269" y="93"/>
                              <a:pt x="282" y="84"/>
                            </a:cubicBezTo>
                            <a:cubicBezTo>
                              <a:pt x="299" y="109"/>
                              <a:pt x="299" y="111"/>
                              <a:pt x="331" y="106"/>
                            </a:cubicBezTo>
                            <a:cubicBezTo>
                              <a:pt x="346" y="84"/>
                              <a:pt x="327" y="69"/>
                              <a:pt x="357" y="76"/>
                            </a:cubicBezTo>
                            <a:cubicBezTo>
                              <a:pt x="365" y="76"/>
                              <a:pt x="375" y="103"/>
                              <a:pt x="380" y="106"/>
                            </a:cubicBezTo>
                            <a:cubicBezTo>
                              <a:pt x="385" y="106"/>
                              <a:pt x="384" y="97"/>
                              <a:pt x="388" y="93"/>
                            </a:cubicBezTo>
                            <a:cubicBezTo>
                              <a:pt x="392" y="89"/>
                              <a:pt x="409" y="68"/>
                              <a:pt x="402" y="84"/>
                            </a:cubicBezTo>
                            <a:cubicBezTo>
                              <a:pt x="420" y="53"/>
                              <a:pt x="430" y="85"/>
                              <a:pt x="446" y="101"/>
                            </a:cubicBezTo>
                            <a:cubicBezTo>
                              <a:pt x="459" y="93"/>
                              <a:pt x="471" y="88"/>
                              <a:pt x="486" y="84"/>
                            </a:cubicBezTo>
                            <a:cubicBezTo>
                              <a:pt x="518" y="94"/>
                              <a:pt x="484" y="105"/>
                              <a:pt x="521" y="97"/>
                            </a:cubicBezTo>
                            <a:cubicBezTo>
                              <a:pt x="539" y="79"/>
                              <a:pt x="526" y="67"/>
                              <a:pt x="548" y="76"/>
                            </a:cubicBezTo>
                            <a:cubicBezTo>
                              <a:pt x="555" y="72"/>
                              <a:pt x="577" y="105"/>
                              <a:pt x="583" y="106"/>
                            </a:cubicBezTo>
                            <a:cubicBezTo>
                              <a:pt x="591" y="93"/>
                              <a:pt x="613" y="31"/>
                              <a:pt x="618" y="13"/>
                            </a:cubicBezTo>
                            <a:cubicBezTo>
                              <a:pt x="617" y="9"/>
                              <a:pt x="614" y="0"/>
                              <a:pt x="614" y="0"/>
                            </a:cubicBezTo>
                          </a:path>
                        </a:pathLst>
                      </a:custGeom>
                      <a:noFill/>
                      <a:ln w="9360">
                        <a:solidFill>
                          <a:srgbClr val="000000"/>
                        </a:solidFill>
                        <a:round/>
                        <a:headEnd/>
                        <a:tailEnd/>
                      </a:ln>
                    </p:spPr>
                    <p:txBody>
                      <a:bodyPr wrap="none" anchor="ctr"/>
                      <a:lstStyle/>
                      <a:p>
                        <a:endParaRPr lang="ja-JP" altLang="en-US"/>
                      </a:p>
                    </p:txBody>
                  </p:sp>
                  <p:sp>
                    <p:nvSpPr>
                      <p:cNvPr id="131" name="Freeform 61"/>
                      <p:cNvSpPr>
                        <a:spLocks noChangeArrowheads="1"/>
                      </p:cNvSpPr>
                      <p:nvPr/>
                    </p:nvSpPr>
                    <p:spPr bwMode="auto">
                      <a:xfrm>
                        <a:off x="2085" y="1789"/>
                        <a:ext cx="61" cy="17"/>
                      </a:xfrm>
                      <a:custGeom>
                        <a:avLst/>
                        <a:gdLst>
                          <a:gd name="T0" fmla="*/ 0 w 619"/>
                          <a:gd name="T1" fmla="*/ 0 h 115"/>
                          <a:gd name="T2" fmla="*/ 0 w 619"/>
                          <a:gd name="T3" fmla="*/ 0 h 115"/>
                          <a:gd name="T4" fmla="*/ 0 w 619"/>
                          <a:gd name="T5" fmla="*/ 0 h 115"/>
                          <a:gd name="T6" fmla="*/ 0 w 619"/>
                          <a:gd name="T7" fmla="*/ 0 h 115"/>
                          <a:gd name="T8" fmla="*/ 0 w 619"/>
                          <a:gd name="T9" fmla="*/ 0 h 115"/>
                          <a:gd name="T10" fmla="*/ 0 w 619"/>
                          <a:gd name="T11" fmla="*/ 0 h 115"/>
                          <a:gd name="T12" fmla="*/ 0 w 619"/>
                          <a:gd name="T13" fmla="*/ 0 h 115"/>
                          <a:gd name="T14" fmla="*/ 0 w 619"/>
                          <a:gd name="T15" fmla="*/ 0 h 115"/>
                          <a:gd name="T16" fmla="*/ 0 w 619"/>
                          <a:gd name="T17" fmla="*/ 0 h 115"/>
                          <a:gd name="T18" fmla="*/ 0 w 619"/>
                          <a:gd name="T19" fmla="*/ 0 h 115"/>
                          <a:gd name="T20" fmla="*/ 0 w 619"/>
                          <a:gd name="T21" fmla="*/ 0 h 115"/>
                          <a:gd name="T22" fmla="*/ 0 w 619"/>
                          <a:gd name="T23" fmla="*/ 0 h 115"/>
                          <a:gd name="T24" fmla="*/ 0 w 619"/>
                          <a:gd name="T25" fmla="*/ 0 h 115"/>
                          <a:gd name="T26" fmla="*/ 0 w 619"/>
                          <a:gd name="T27" fmla="*/ 0 h 115"/>
                          <a:gd name="T28" fmla="*/ 0 w 619"/>
                          <a:gd name="T29" fmla="*/ 0 h 115"/>
                          <a:gd name="T30" fmla="*/ 0 w 619"/>
                          <a:gd name="T31" fmla="*/ 0 h 115"/>
                          <a:gd name="T32" fmla="*/ 0 w 619"/>
                          <a:gd name="T33" fmla="*/ 0 h 115"/>
                          <a:gd name="T34" fmla="*/ 0 w 619"/>
                          <a:gd name="T35" fmla="*/ 0 h 115"/>
                          <a:gd name="T36" fmla="*/ 0 w 619"/>
                          <a:gd name="T37" fmla="*/ 0 h 115"/>
                          <a:gd name="T38" fmla="*/ 0 w 619"/>
                          <a:gd name="T39" fmla="*/ 0 h 1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9"/>
                          <a:gd name="T61" fmla="*/ 0 h 115"/>
                          <a:gd name="T62" fmla="*/ 619 w 619"/>
                          <a:gd name="T63" fmla="*/ 115 h 11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9" h="115">
                            <a:moveTo>
                              <a:pt x="0" y="22"/>
                            </a:moveTo>
                            <a:cubicBezTo>
                              <a:pt x="26" y="14"/>
                              <a:pt x="6" y="8"/>
                              <a:pt x="31" y="0"/>
                            </a:cubicBezTo>
                            <a:cubicBezTo>
                              <a:pt x="37" y="9"/>
                              <a:pt x="43" y="17"/>
                              <a:pt x="49" y="26"/>
                            </a:cubicBezTo>
                            <a:cubicBezTo>
                              <a:pt x="52" y="31"/>
                              <a:pt x="55" y="35"/>
                              <a:pt x="58" y="40"/>
                            </a:cubicBezTo>
                            <a:cubicBezTo>
                              <a:pt x="61" y="44"/>
                              <a:pt x="67" y="53"/>
                              <a:pt x="67" y="53"/>
                            </a:cubicBezTo>
                            <a:cubicBezTo>
                              <a:pt x="84" y="47"/>
                              <a:pt x="89" y="35"/>
                              <a:pt x="102" y="22"/>
                            </a:cubicBezTo>
                            <a:cubicBezTo>
                              <a:pt x="145" y="30"/>
                              <a:pt x="127" y="42"/>
                              <a:pt x="155" y="53"/>
                            </a:cubicBezTo>
                            <a:cubicBezTo>
                              <a:pt x="166" y="37"/>
                              <a:pt x="169" y="23"/>
                              <a:pt x="190" y="31"/>
                            </a:cubicBezTo>
                            <a:cubicBezTo>
                              <a:pt x="221" y="61"/>
                              <a:pt x="207" y="64"/>
                              <a:pt x="230" y="48"/>
                            </a:cubicBezTo>
                            <a:cubicBezTo>
                              <a:pt x="240" y="16"/>
                              <a:pt x="254" y="42"/>
                              <a:pt x="274" y="48"/>
                            </a:cubicBezTo>
                            <a:cubicBezTo>
                              <a:pt x="304" y="68"/>
                              <a:pt x="278" y="54"/>
                              <a:pt x="283" y="44"/>
                            </a:cubicBezTo>
                            <a:cubicBezTo>
                              <a:pt x="287" y="36"/>
                              <a:pt x="300" y="38"/>
                              <a:pt x="309" y="35"/>
                            </a:cubicBezTo>
                            <a:cubicBezTo>
                              <a:pt x="325" y="39"/>
                              <a:pt x="354" y="57"/>
                              <a:pt x="354" y="57"/>
                            </a:cubicBezTo>
                            <a:cubicBezTo>
                              <a:pt x="364" y="40"/>
                              <a:pt x="369" y="29"/>
                              <a:pt x="389" y="35"/>
                            </a:cubicBezTo>
                            <a:cubicBezTo>
                              <a:pt x="431" y="79"/>
                              <a:pt x="407" y="59"/>
                              <a:pt x="455" y="44"/>
                            </a:cubicBezTo>
                            <a:cubicBezTo>
                              <a:pt x="468" y="57"/>
                              <a:pt x="478" y="64"/>
                              <a:pt x="495" y="71"/>
                            </a:cubicBezTo>
                            <a:cubicBezTo>
                              <a:pt x="516" y="40"/>
                              <a:pt x="507" y="53"/>
                              <a:pt x="521" y="31"/>
                            </a:cubicBezTo>
                            <a:cubicBezTo>
                              <a:pt x="536" y="34"/>
                              <a:pt x="553" y="38"/>
                              <a:pt x="566" y="48"/>
                            </a:cubicBezTo>
                            <a:cubicBezTo>
                              <a:pt x="581" y="61"/>
                              <a:pt x="582" y="73"/>
                              <a:pt x="601" y="79"/>
                            </a:cubicBezTo>
                            <a:cubicBezTo>
                              <a:pt x="609" y="91"/>
                              <a:pt x="612" y="103"/>
                              <a:pt x="619" y="115"/>
                            </a:cubicBezTo>
                          </a:path>
                        </a:pathLst>
                      </a:custGeom>
                      <a:noFill/>
                      <a:ln w="9360">
                        <a:solidFill>
                          <a:srgbClr val="000000"/>
                        </a:solidFill>
                        <a:round/>
                        <a:headEnd/>
                        <a:tailEnd/>
                      </a:ln>
                    </p:spPr>
                    <p:txBody>
                      <a:bodyPr wrap="none" anchor="ctr"/>
                      <a:lstStyle/>
                      <a:p>
                        <a:endParaRPr lang="ja-JP" altLang="en-US"/>
                      </a:p>
                    </p:txBody>
                  </p:sp>
                </p:grpSp>
              </p:grpSp>
              <p:grpSp>
                <p:nvGrpSpPr>
                  <p:cNvPr id="96" name="Group 62"/>
                  <p:cNvGrpSpPr>
                    <a:grpSpLocks/>
                  </p:cNvGrpSpPr>
                  <p:nvPr/>
                </p:nvGrpSpPr>
                <p:grpSpPr bwMode="auto">
                  <a:xfrm rot="5400000">
                    <a:off x="2963293" y="1967410"/>
                    <a:ext cx="209550" cy="452438"/>
                    <a:chOff x="1945" y="2550"/>
                    <a:chExt cx="132" cy="285"/>
                  </a:xfrm>
                </p:grpSpPr>
                <p:sp>
                  <p:nvSpPr>
                    <p:cNvPr id="99" name="Rectangle 63"/>
                    <p:cNvSpPr>
                      <a:spLocks noChangeArrowheads="1"/>
                    </p:cNvSpPr>
                    <p:nvPr/>
                  </p:nvSpPr>
                  <p:spPr bwMode="auto">
                    <a:xfrm rot="5400000">
                      <a:off x="2000" y="2571"/>
                      <a:ext cx="27" cy="133"/>
                    </a:xfrm>
                    <a:prstGeom prst="rect">
                      <a:avLst/>
                    </a:prstGeom>
                    <a:no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cxnSp>
                  <p:nvCxnSpPr>
                    <p:cNvPr id="100" name="AutoShape 64"/>
                    <p:cNvCxnSpPr>
                      <a:cxnSpLocks noChangeShapeType="1"/>
                    </p:cNvCxnSpPr>
                    <p:nvPr/>
                  </p:nvCxnSpPr>
                  <p:spPr bwMode="auto">
                    <a:xfrm flipH="1">
                      <a:off x="2030" y="2623"/>
                      <a:ext cx="26" cy="1"/>
                    </a:xfrm>
                    <a:prstGeom prst="straightConnector1">
                      <a:avLst/>
                    </a:prstGeom>
                    <a:noFill/>
                    <a:ln w="9360">
                      <a:solidFill>
                        <a:srgbClr val="000000"/>
                      </a:solidFill>
                      <a:miter lim="800000"/>
                      <a:headEnd/>
                      <a:tailEnd/>
                    </a:ln>
                  </p:spPr>
                </p:cxnSp>
                <p:cxnSp>
                  <p:nvCxnSpPr>
                    <p:cNvPr id="101" name="AutoShape 65"/>
                    <p:cNvCxnSpPr>
                      <a:cxnSpLocks noChangeShapeType="1"/>
                    </p:cNvCxnSpPr>
                    <p:nvPr/>
                  </p:nvCxnSpPr>
                  <p:spPr bwMode="auto">
                    <a:xfrm flipH="1">
                      <a:off x="1945" y="2623"/>
                      <a:ext cx="26" cy="1"/>
                    </a:xfrm>
                    <a:prstGeom prst="straightConnector1">
                      <a:avLst/>
                    </a:prstGeom>
                    <a:noFill/>
                    <a:ln w="9360">
                      <a:solidFill>
                        <a:srgbClr val="000000"/>
                      </a:solidFill>
                      <a:miter lim="800000"/>
                      <a:headEnd/>
                      <a:tailEnd/>
                    </a:ln>
                  </p:spPr>
                </p:cxnSp>
                <p:sp>
                  <p:nvSpPr>
                    <p:cNvPr id="102" name="Freeform 66"/>
                    <p:cNvSpPr>
                      <a:spLocks noChangeArrowheads="1"/>
                    </p:cNvSpPr>
                    <p:nvPr/>
                  </p:nvSpPr>
                  <p:spPr bwMode="auto">
                    <a:xfrm rot="5400000">
                      <a:off x="2009" y="2558"/>
                      <a:ext cx="5" cy="105"/>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03" name="Freeform 67"/>
                    <p:cNvSpPr>
                      <a:spLocks noChangeArrowheads="1"/>
                    </p:cNvSpPr>
                    <p:nvPr/>
                  </p:nvSpPr>
                  <p:spPr bwMode="auto">
                    <a:xfrm rot="5400000">
                      <a:off x="2008" y="2547"/>
                      <a:ext cx="5" cy="105"/>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04" name="Freeform 68"/>
                    <p:cNvSpPr>
                      <a:spLocks noChangeArrowheads="1"/>
                    </p:cNvSpPr>
                    <p:nvPr/>
                  </p:nvSpPr>
                  <p:spPr bwMode="auto">
                    <a:xfrm rot="5400000">
                      <a:off x="2008" y="2536"/>
                      <a:ext cx="5" cy="105"/>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05" name="Freeform 69"/>
                    <p:cNvSpPr>
                      <a:spLocks noChangeArrowheads="1"/>
                    </p:cNvSpPr>
                    <p:nvPr/>
                  </p:nvSpPr>
                  <p:spPr bwMode="auto">
                    <a:xfrm rot="5400000">
                      <a:off x="2009" y="2524"/>
                      <a:ext cx="5" cy="105"/>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06" name="Freeform 70"/>
                    <p:cNvSpPr>
                      <a:spLocks noChangeArrowheads="1"/>
                    </p:cNvSpPr>
                    <p:nvPr/>
                  </p:nvSpPr>
                  <p:spPr bwMode="auto">
                    <a:xfrm rot="5400000">
                      <a:off x="2010" y="2512"/>
                      <a:ext cx="4" cy="105"/>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07" name="Freeform 71"/>
                    <p:cNvSpPr>
                      <a:spLocks noChangeArrowheads="1"/>
                    </p:cNvSpPr>
                    <p:nvPr/>
                  </p:nvSpPr>
                  <p:spPr bwMode="auto">
                    <a:xfrm rot="5400000">
                      <a:off x="2008" y="2501"/>
                      <a:ext cx="5" cy="105"/>
                    </a:xfrm>
                    <a:custGeom>
                      <a:avLst/>
                      <a:gdLst>
                        <a:gd name="T0" fmla="*/ 0 w 28"/>
                        <a:gd name="T1" fmla="*/ 0 h 774"/>
                        <a:gd name="T2" fmla="*/ 0 w 28"/>
                        <a:gd name="T3" fmla="*/ 0 h 774"/>
                        <a:gd name="T4" fmla="*/ 0 w 28"/>
                        <a:gd name="T5" fmla="*/ 0 h 774"/>
                        <a:gd name="T6" fmla="*/ 0 60000 65536"/>
                        <a:gd name="T7" fmla="*/ 0 60000 65536"/>
                        <a:gd name="T8" fmla="*/ 0 60000 65536"/>
                        <a:gd name="T9" fmla="*/ 0 w 28"/>
                        <a:gd name="T10" fmla="*/ 0 h 774"/>
                        <a:gd name="T11" fmla="*/ 28 w 28"/>
                        <a:gd name="T12" fmla="*/ 774 h 774"/>
                      </a:gdLst>
                      <a:ahLst/>
                      <a:cxnLst>
                        <a:cxn ang="T6">
                          <a:pos x="T0" y="T1"/>
                        </a:cxn>
                        <a:cxn ang="T7">
                          <a:pos x="T2" y="T3"/>
                        </a:cxn>
                        <a:cxn ang="T8">
                          <a:pos x="T4" y="T5"/>
                        </a:cxn>
                      </a:cxnLst>
                      <a:rect l="T9" t="T10" r="T11" b="T12"/>
                      <a:pathLst>
                        <a:path w="28" h="774">
                          <a:moveTo>
                            <a:pt x="28" y="0"/>
                          </a:moveTo>
                          <a:cubicBezTo>
                            <a:pt x="14" y="131"/>
                            <a:pt x="0" y="262"/>
                            <a:pt x="0" y="391"/>
                          </a:cubicBezTo>
                          <a:cubicBezTo>
                            <a:pt x="0" y="520"/>
                            <a:pt x="14" y="647"/>
                            <a:pt x="28" y="774"/>
                          </a:cubicBezTo>
                        </a:path>
                      </a:pathLst>
                    </a:custGeom>
                    <a:noFill/>
                    <a:ln w="9360">
                      <a:solidFill>
                        <a:srgbClr val="000000"/>
                      </a:solidFill>
                      <a:round/>
                      <a:headEnd/>
                      <a:tailEnd/>
                    </a:ln>
                  </p:spPr>
                  <p:txBody>
                    <a:bodyPr wrap="none" anchor="ctr"/>
                    <a:lstStyle/>
                    <a:p>
                      <a:endParaRPr lang="ja-JP" altLang="en-US"/>
                    </a:p>
                  </p:txBody>
                </p:sp>
                <p:sp>
                  <p:nvSpPr>
                    <p:cNvPr id="108" name="Freeform 72"/>
                    <p:cNvSpPr>
                      <a:spLocks noChangeArrowheads="1"/>
                    </p:cNvSpPr>
                    <p:nvPr/>
                  </p:nvSpPr>
                  <p:spPr bwMode="auto">
                    <a:xfrm>
                      <a:off x="2061" y="2557"/>
                      <a:ext cx="15" cy="66"/>
                    </a:xfrm>
                    <a:custGeom>
                      <a:avLst/>
                      <a:gdLst>
                        <a:gd name="T0" fmla="*/ 0 w 49"/>
                        <a:gd name="T1" fmla="*/ 0 h 168"/>
                        <a:gd name="T2" fmla="*/ 0 w 49"/>
                        <a:gd name="T3" fmla="*/ 0 h 168"/>
                        <a:gd name="T4" fmla="*/ 0 w 49"/>
                        <a:gd name="T5" fmla="*/ 0 h 168"/>
                        <a:gd name="T6" fmla="*/ 0 w 49"/>
                        <a:gd name="T7" fmla="*/ 0 h 168"/>
                        <a:gd name="T8" fmla="*/ 0 w 49"/>
                        <a:gd name="T9" fmla="*/ 0 h 168"/>
                        <a:gd name="T10" fmla="*/ 0 w 49"/>
                        <a:gd name="T11" fmla="*/ 0 h 168"/>
                        <a:gd name="T12" fmla="*/ 0 w 49"/>
                        <a:gd name="T13" fmla="*/ 0 h 168"/>
                        <a:gd name="T14" fmla="*/ 0 w 49"/>
                        <a:gd name="T15" fmla="*/ 0 h 168"/>
                        <a:gd name="T16" fmla="*/ 0 w 49"/>
                        <a:gd name="T17" fmla="*/ 0 h 168"/>
                        <a:gd name="T18" fmla="*/ 0 w 49"/>
                        <a:gd name="T19" fmla="*/ 0 h 168"/>
                        <a:gd name="T20" fmla="*/ 0 w 49"/>
                        <a:gd name="T21" fmla="*/ 0 h 168"/>
                        <a:gd name="T22" fmla="*/ 0 w 49"/>
                        <a:gd name="T23" fmla="*/ 1 h 168"/>
                        <a:gd name="T24" fmla="*/ 0 w 49"/>
                        <a:gd name="T25" fmla="*/ 1 h 168"/>
                        <a:gd name="T26" fmla="*/ 0 w 49"/>
                        <a:gd name="T27" fmla="*/ 1 h 168"/>
                        <a:gd name="T28" fmla="*/ 0 w 49"/>
                        <a:gd name="T29" fmla="*/ 1 h 1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
                        <a:gd name="T46" fmla="*/ 0 h 168"/>
                        <a:gd name="T47" fmla="*/ 49 w 49"/>
                        <a:gd name="T48" fmla="*/ 168 h 1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 h="168">
                          <a:moveTo>
                            <a:pt x="14" y="0"/>
                          </a:moveTo>
                          <a:cubicBezTo>
                            <a:pt x="9" y="7"/>
                            <a:pt x="6" y="6"/>
                            <a:pt x="1" y="13"/>
                          </a:cubicBezTo>
                          <a:cubicBezTo>
                            <a:pt x="5" y="19"/>
                            <a:pt x="8" y="24"/>
                            <a:pt x="12" y="29"/>
                          </a:cubicBezTo>
                          <a:cubicBezTo>
                            <a:pt x="1" y="36"/>
                            <a:pt x="0" y="36"/>
                            <a:pt x="2" y="50"/>
                          </a:cubicBezTo>
                          <a:cubicBezTo>
                            <a:pt x="12" y="56"/>
                            <a:pt x="19" y="48"/>
                            <a:pt x="16" y="60"/>
                          </a:cubicBezTo>
                          <a:cubicBezTo>
                            <a:pt x="16" y="64"/>
                            <a:pt x="4" y="68"/>
                            <a:pt x="2" y="70"/>
                          </a:cubicBezTo>
                          <a:cubicBezTo>
                            <a:pt x="2" y="72"/>
                            <a:pt x="6" y="71"/>
                            <a:pt x="8" y="73"/>
                          </a:cubicBezTo>
                          <a:cubicBezTo>
                            <a:pt x="10" y="75"/>
                            <a:pt x="19" y="82"/>
                            <a:pt x="12" y="79"/>
                          </a:cubicBezTo>
                          <a:cubicBezTo>
                            <a:pt x="26" y="86"/>
                            <a:pt x="12" y="90"/>
                            <a:pt x="5" y="97"/>
                          </a:cubicBezTo>
                          <a:cubicBezTo>
                            <a:pt x="8" y="102"/>
                            <a:pt x="10" y="107"/>
                            <a:pt x="12" y="114"/>
                          </a:cubicBezTo>
                          <a:cubicBezTo>
                            <a:pt x="8" y="127"/>
                            <a:pt x="3" y="113"/>
                            <a:pt x="6" y="128"/>
                          </a:cubicBezTo>
                          <a:cubicBezTo>
                            <a:pt x="14" y="135"/>
                            <a:pt x="20" y="130"/>
                            <a:pt x="16" y="139"/>
                          </a:cubicBezTo>
                          <a:cubicBezTo>
                            <a:pt x="17" y="142"/>
                            <a:pt x="3" y="151"/>
                            <a:pt x="2" y="154"/>
                          </a:cubicBezTo>
                          <a:cubicBezTo>
                            <a:pt x="8" y="157"/>
                            <a:pt x="35" y="166"/>
                            <a:pt x="43" y="168"/>
                          </a:cubicBezTo>
                          <a:cubicBezTo>
                            <a:pt x="45" y="168"/>
                            <a:pt x="49" y="166"/>
                            <a:pt x="49" y="166"/>
                          </a:cubicBezTo>
                        </a:path>
                      </a:pathLst>
                    </a:custGeom>
                    <a:noFill/>
                    <a:ln w="9360">
                      <a:solidFill>
                        <a:srgbClr val="000000"/>
                      </a:solidFill>
                      <a:round/>
                      <a:headEnd/>
                      <a:tailEnd/>
                    </a:ln>
                  </p:spPr>
                  <p:txBody>
                    <a:bodyPr wrap="none" anchor="ctr"/>
                    <a:lstStyle/>
                    <a:p>
                      <a:endParaRPr lang="ja-JP" altLang="en-US"/>
                    </a:p>
                  </p:txBody>
                </p:sp>
                <p:sp>
                  <p:nvSpPr>
                    <p:cNvPr id="109" name="Freeform 73"/>
                    <p:cNvSpPr>
                      <a:spLocks noChangeArrowheads="1"/>
                    </p:cNvSpPr>
                    <p:nvPr/>
                  </p:nvSpPr>
                  <p:spPr bwMode="auto">
                    <a:xfrm>
                      <a:off x="1945" y="2552"/>
                      <a:ext cx="14" cy="69"/>
                    </a:xfrm>
                    <a:custGeom>
                      <a:avLst/>
                      <a:gdLst>
                        <a:gd name="T0" fmla="*/ 0 w 46"/>
                        <a:gd name="T1" fmla="*/ 0 h 177"/>
                        <a:gd name="T2" fmla="*/ 0 w 46"/>
                        <a:gd name="T3" fmla="*/ 0 h 177"/>
                        <a:gd name="T4" fmla="*/ 0 w 46"/>
                        <a:gd name="T5" fmla="*/ 0 h 177"/>
                        <a:gd name="T6" fmla="*/ 0 w 46"/>
                        <a:gd name="T7" fmla="*/ 0 h 177"/>
                        <a:gd name="T8" fmla="*/ 0 w 46"/>
                        <a:gd name="T9" fmla="*/ 0 h 177"/>
                        <a:gd name="T10" fmla="*/ 0 w 46"/>
                        <a:gd name="T11" fmla="*/ 0 h 177"/>
                        <a:gd name="T12" fmla="*/ 0 w 46"/>
                        <a:gd name="T13" fmla="*/ 0 h 177"/>
                        <a:gd name="T14" fmla="*/ 0 w 46"/>
                        <a:gd name="T15" fmla="*/ 0 h 177"/>
                        <a:gd name="T16" fmla="*/ 0 w 46"/>
                        <a:gd name="T17" fmla="*/ 0 h 177"/>
                        <a:gd name="T18" fmla="*/ 0 w 46"/>
                        <a:gd name="T19" fmla="*/ 0 h 177"/>
                        <a:gd name="T20" fmla="*/ 0 w 46"/>
                        <a:gd name="T21" fmla="*/ 1 h 177"/>
                        <a:gd name="T22" fmla="*/ 0 w 46"/>
                        <a:gd name="T23" fmla="*/ 1 h 177"/>
                        <a:gd name="T24" fmla="*/ 0 w 46"/>
                        <a:gd name="T25" fmla="*/ 1 h 1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6"/>
                        <a:gd name="T40" fmla="*/ 0 h 177"/>
                        <a:gd name="T41" fmla="*/ 46 w 46"/>
                        <a:gd name="T42" fmla="*/ 177 h 1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6" h="177">
                          <a:moveTo>
                            <a:pt x="39" y="0"/>
                          </a:moveTo>
                          <a:cubicBezTo>
                            <a:pt x="25" y="13"/>
                            <a:pt x="24" y="7"/>
                            <a:pt x="31" y="17"/>
                          </a:cubicBezTo>
                          <a:cubicBezTo>
                            <a:pt x="46" y="21"/>
                            <a:pt x="34" y="27"/>
                            <a:pt x="31" y="35"/>
                          </a:cubicBezTo>
                          <a:cubicBezTo>
                            <a:pt x="22" y="47"/>
                            <a:pt x="29" y="37"/>
                            <a:pt x="33" y="39"/>
                          </a:cubicBezTo>
                          <a:cubicBezTo>
                            <a:pt x="37" y="40"/>
                            <a:pt x="36" y="46"/>
                            <a:pt x="38" y="49"/>
                          </a:cubicBezTo>
                          <a:cubicBezTo>
                            <a:pt x="36" y="56"/>
                            <a:pt x="27" y="68"/>
                            <a:pt x="27" y="68"/>
                          </a:cubicBezTo>
                          <a:cubicBezTo>
                            <a:pt x="35" y="72"/>
                            <a:pt x="40" y="74"/>
                            <a:pt x="38" y="82"/>
                          </a:cubicBezTo>
                          <a:cubicBezTo>
                            <a:pt x="17" y="100"/>
                            <a:pt x="26" y="90"/>
                            <a:pt x="33" y="109"/>
                          </a:cubicBezTo>
                          <a:cubicBezTo>
                            <a:pt x="27" y="115"/>
                            <a:pt x="24" y="119"/>
                            <a:pt x="21" y="126"/>
                          </a:cubicBezTo>
                          <a:cubicBezTo>
                            <a:pt x="35" y="135"/>
                            <a:pt x="29" y="131"/>
                            <a:pt x="39" y="137"/>
                          </a:cubicBezTo>
                          <a:cubicBezTo>
                            <a:pt x="38" y="143"/>
                            <a:pt x="36" y="150"/>
                            <a:pt x="31" y="155"/>
                          </a:cubicBezTo>
                          <a:cubicBezTo>
                            <a:pt x="25" y="161"/>
                            <a:pt x="20" y="162"/>
                            <a:pt x="17" y="170"/>
                          </a:cubicBezTo>
                          <a:cubicBezTo>
                            <a:pt x="11" y="173"/>
                            <a:pt x="6" y="174"/>
                            <a:pt x="0" y="177"/>
                          </a:cubicBezTo>
                        </a:path>
                      </a:pathLst>
                    </a:custGeom>
                    <a:noFill/>
                    <a:ln w="9360">
                      <a:solidFill>
                        <a:srgbClr val="000000"/>
                      </a:solidFill>
                      <a:round/>
                      <a:headEnd/>
                      <a:tailEnd/>
                    </a:ln>
                  </p:spPr>
                  <p:txBody>
                    <a:bodyPr wrap="none" anchor="ctr"/>
                    <a:lstStyle/>
                    <a:p>
                      <a:endParaRPr lang="ja-JP" altLang="en-US"/>
                    </a:p>
                  </p:txBody>
                </p:sp>
                <p:sp>
                  <p:nvSpPr>
                    <p:cNvPr id="110" name="Freeform 74"/>
                    <p:cNvSpPr>
                      <a:spLocks noChangeArrowheads="1"/>
                    </p:cNvSpPr>
                    <p:nvPr/>
                  </p:nvSpPr>
                  <p:spPr bwMode="auto">
                    <a:xfrm rot="5400000">
                      <a:off x="1980" y="2653"/>
                      <a:ext cx="65" cy="60"/>
                    </a:xfrm>
                    <a:custGeom>
                      <a:avLst/>
                      <a:gdLst>
                        <a:gd name="T0" fmla="*/ 0 w 409"/>
                        <a:gd name="T1" fmla="*/ 0 h 362"/>
                        <a:gd name="T2" fmla="*/ 0 w 409"/>
                        <a:gd name="T3" fmla="*/ 0 h 362"/>
                        <a:gd name="T4" fmla="*/ 0 w 409"/>
                        <a:gd name="T5" fmla="*/ 0 h 362"/>
                        <a:gd name="T6" fmla="*/ 0 w 409"/>
                        <a:gd name="T7" fmla="*/ 0 h 362"/>
                        <a:gd name="T8" fmla="*/ 0 w 409"/>
                        <a:gd name="T9" fmla="*/ 0 h 362"/>
                        <a:gd name="T10" fmla="*/ 0 w 409"/>
                        <a:gd name="T11" fmla="*/ 0 h 362"/>
                        <a:gd name="T12" fmla="*/ 0 60000 65536"/>
                        <a:gd name="T13" fmla="*/ 0 60000 65536"/>
                        <a:gd name="T14" fmla="*/ 0 60000 65536"/>
                        <a:gd name="T15" fmla="*/ 0 60000 65536"/>
                        <a:gd name="T16" fmla="*/ 0 60000 65536"/>
                        <a:gd name="T17" fmla="*/ 0 60000 65536"/>
                        <a:gd name="T18" fmla="*/ 0 w 409"/>
                        <a:gd name="T19" fmla="*/ 0 h 362"/>
                        <a:gd name="T20" fmla="*/ 409 w 409"/>
                        <a:gd name="T21" fmla="*/ 362 h 362"/>
                      </a:gdLst>
                      <a:ahLst/>
                      <a:cxnLst>
                        <a:cxn ang="T12">
                          <a:pos x="T0" y="T1"/>
                        </a:cxn>
                        <a:cxn ang="T13">
                          <a:pos x="T2" y="T3"/>
                        </a:cxn>
                        <a:cxn ang="T14">
                          <a:pos x="T4" y="T5"/>
                        </a:cxn>
                        <a:cxn ang="T15">
                          <a:pos x="T6" y="T7"/>
                        </a:cxn>
                        <a:cxn ang="T16">
                          <a:pos x="T8" y="T9"/>
                        </a:cxn>
                        <a:cxn ang="T17">
                          <a:pos x="T10" y="T11"/>
                        </a:cxn>
                      </a:cxnLst>
                      <a:rect l="T18" t="T19" r="T20" b="T21"/>
                      <a:pathLst>
                        <a:path w="409" h="362">
                          <a:moveTo>
                            <a:pt x="0" y="13"/>
                          </a:moveTo>
                          <a:cubicBezTo>
                            <a:pt x="55" y="13"/>
                            <a:pt x="260" y="0"/>
                            <a:pt x="328" y="11"/>
                          </a:cubicBezTo>
                          <a:cubicBezTo>
                            <a:pt x="396" y="22"/>
                            <a:pt x="395" y="29"/>
                            <a:pt x="408" y="78"/>
                          </a:cubicBezTo>
                          <a:cubicBezTo>
                            <a:pt x="409" y="278"/>
                            <a:pt x="403" y="123"/>
                            <a:pt x="409" y="305"/>
                          </a:cubicBezTo>
                          <a:cubicBezTo>
                            <a:pt x="391" y="351"/>
                            <a:pt x="370" y="344"/>
                            <a:pt x="302" y="353"/>
                          </a:cubicBezTo>
                          <a:cubicBezTo>
                            <a:pt x="234" y="362"/>
                            <a:pt x="63" y="357"/>
                            <a:pt x="0" y="358"/>
                          </a:cubicBezTo>
                        </a:path>
                      </a:pathLst>
                    </a:custGeom>
                    <a:noFill/>
                    <a:ln w="9360">
                      <a:solidFill>
                        <a:srgbClr val="000000"/>
                      </a:solidFill>
                      <a:round/>
                      <a:headEnd/>
                      <a:tailEnd/>
                    </a:ln>
                  </p:spPr>
                  <p:txBody>
                    <a:bodyPr wrap="none" anchor="ctr"/>
                    <a:lstStyle/>
                    <a:p>
                      <a:endParaRPr lang="ja-JP" altLang="en-US"/>
                    </a:p>
                  </p:txBody>
                </p:sp>
                <p:sp>
                  <p:nvSpPr>
                    <p:cNvPr id="111" name="Freeform 75"/>
                    <p:cNvSpPr>
                      <a:spLocks noChangeArrowheads="1"/>
                    </p:cNvSpPr>
                    <p:nvPr/>
                  </p:nvSpPr>
                  <p:spPr bwMode="auto">
                    <a:xfrm rot="5400000">
                      <a:off x="1991" y="2706"/>
                      <a:ext cx="41" cy="62"/>
                    </a:xfrm>
                    <a:custGeom>
                      <a:avLst/>
                      <a:gdLst>
                        <a:gd name="T0" fmla="*/ 0 w 258"/>
                        <a:gd name="T1" fmla="*/ 0 h 380"/>
                        <a:gd name="T2" fmla="*/ 0 w 258"/>
                        <a:gd name="T3" fmla="*/ 0 h 380"/>
                        <a:gd name="T4" fmla="*/ 0 w 258"/>
                        <a:gd name="T5" fmla="*/ 0 h 380"/>
                        <a:gd name="T6" fmla="*/ 0 w 258"/>
                        <a:gd name="T7" fmla="*/ 0 h 380"/>
                        <a:gd name="T8" fmla="*/ 0 w 258"/>
                        <a:gd name="T9" fmla="*/ 0 h 380"/>
                        <a:gd name="T10" fmla="*/ 0 60000 65536"/>
                        <a:gd name="T11" fmla="*/ 0 60000 65536"/>
                        <a:gd name="T12" fmla="*/ 0 60000 65536"/>
                        <a:gd name="T13" fmla="*/ 0 60000 65536"/>
                        <a:gd name="T14" fmla="*/ 0 60000 65536"/>
                        <a:gd name="T15" fmla="*/ 0 w 258"/>
                        <a:gd name="T16" fmla="*/ 0 h 380"/>
                        <a:gd name="T17" fmla="*/ 258 w 258"/>
                        <a:gd name="T18" fmla="*/ 380 h 380"/>
                      </a:gdLst>
                      <a:ahLst/>
                      <a:cxnLst>
                        <a:cxn ang="T10">
                          <a:pos x="T0" y="T1"/>
                        </a:cxn>
                        <a:cxn ang="T11">
                          <a:pos x="T2" y="T3"/>
                        </a:cxn>
                        <a:cxn ang="T12">
                          <a:pos x="T4" y="T5"/>
                        </a:cxn>
                        <a:cxn ang="T13">
                          <a:pos x="T6" y="T7"/>
                        </a:cxn>
                        <a:cxn ang="T14">
                          <a:pos x="T8" y="T9"/>
                        </a:cxn>
                      </a:cxnLst>
                      <a:rect l="T15" t="T16" r="T17" b="T18"/>
                      <a:pathLst>
                        <a:path w="258" h="380">
                          <a:moveTo>
                            <a:pt x="5" y="0"/>
                          </a:moveTo>
                          <a:cubicBezTo>
                            <a:pt x="2" y="289"/>
                            <a:pt x="0" y="118"/>
                            <a:pt x="6" y="380"/>
                          </a:cubicBezTo>
                          <a:cubicBezTo>
                            <a:pt x="204" y="309"/>
                            <a:pt x="59" y="353"/>
                            <a:pt x="252" y="293"/>
                          </a:cubicBezTo>
                          <a:cubicBezTo>
                            <a:pt x="258" y="120"/>
                            <a:pt x="251" y="260"/>
                            <a:pt x="252" y="75"/>
                          </a:cubicBezTo>
                          <a:cubicBezTo>
                            <a:pt x="62" y="5"/>
                            <a:pt x="220" y="70"/>
                            <a:pt x="5" y="0"/>
                          </a:cubicBezTo>
                          <a:close/>
                        </a:path>
                      </a:pathLst>
                    </a:custGeom>
                    <a:noFill/>
                    <a:ln w="9360">
                      <a:solidFill>
                        <a:srgbClr val="000000"/>
                      </a:solidFill>
                      <a:round/>
                      <a:headEnd/>
                      <a:tailEnd/>
                    </a:ln>
                  </p:spPr>
                  <p:txBody>
                    <a:bodyPr wrap="none" anchor="ctr"/>
                    <a:lstStyle/>
                    <a:p>
                      <a:endParaRPr lang="ja-JP" altLang="en-US"/>
                    </a:p>
                  </p:txBody>
                </p:sp>
                <p:sp>
                  <p:nvSpPr>
                    <p:cNvPr id="112" name="Freeform 76"/>
                    <p:cNvSpPr>
                      <a:spLocks noChangeArrowheads="1"/>
                    </p:cNvSpPr>
                    <p:nvPr/>
                  </p:nvSpPr>
                  <p:spPr bwMode="auto">
                    <a:xfrm rot="5400000">
                      <a:off x="1992" y="2750"/>
                      <a:ext cx="42" cy="52"/>
                    </a:xfrm>
                    <a:custGeom>
                      <a:avLst/>
                      <a:gdLst>
                        <a:gd name="T0" fmla="*/ 0 w 258"/>
                        <a:gd name="T1" fmla="*/ 0 h 380"/>
                        <a:gd name="T2" fmla="*/ 0 w 258"/>
                        <a:gd name="T3" fmla="*/ 0 h 380"/>
                        <a:gd name="T4" fmla="*/ 0 w 258"/>
                        <a:gd name="T5" fmla="*/ 0 h 380"/>
                        <a:gd name="T6" fmla="*/ 0 w 258"/>
                        <a:gd name="T7" fmla="*/ 0 h 380"/>
                        <a:gd name="T8" fmla="*/ 0 w 258"/>
                        <a:gd name="T9" fmla="*/ 0 h 380"/>
                        <a:gd name="T10" fmla="*/ 0 60000 65536"/>
                        <a:gd name="T11" fmla="*/ 0 60000 65536"/>
                        <a:gd name="T12" fmla="*/ 0 60000 65536"/>
                        <a:gd name="T13" fmla="*/ 0 60000 65536"/>
                        <a:gd name="T14" fmla="*/ 0 60000 65536"/>
                        <a:gd name="T15" fmla="*/ 0 w 258"/>
                        <a:gd name="T16" fmla="*/ 0 h 380"/>
                        <a:gd name="T17" fmla="*/ 258 w 258"/>
                        <a:gd name="T18" fmla="*/ 380 h 380"/>
                      </a:gdLst>
                      <a:ahLst/>
                      <a:cxnLst>
                        <a:cxn ang="T10">
                          <a:pos x="T0" y="T1"/>
                        </a:cxn>
                        <a:cxn ang="T11">
                          <a:pos x="T2" y="T3"/>
                        </a:cxn>
                        <a:cxn ang="T12">
                          <a:pos x="T4" y="T5"/>
                        </a:cxn>
                        <a:cxn ang="T13">
                          <a:pos x="T6" y="T7"/>
                        </a:cxn>
                        <a:cxn ang="T14">
                          <a:pos x="T8" y="T9"/>
                        </a:cxn>
                      </a:cxnLst>
                      <a:rect l="T15" t="T16" r="T17" b="T18"/>
                      <a:pathLst>
                        <a:path w="258" h="380">
                          <a:moveTo>
                            <a:pt x="5" y="0"/>
                          </a:moveTo>
                          <a:cubicBezTo>
                            <a:pt x="2" y="289"/>
                            <a:pt x="0" y="118"/>
                            <a:pt x="6" y="380"/>
                          </a:cubicBezTo>
                          <a:cubicBezTo>
                            <a:pt x="204" y="309"/>
                            <a:pt x="59" y="353"/>
                            <a:pt x="252" y="293"/>
                          </a:cubicBezTo>
                          <a:cubicBezTo>
                            <a:pt x="258" y="120"/>
                            <a:pt x="251" y="260"/>
                            <a:pt x="252" y="75"/>
                          </a:cubicBezTo>
                          <a:cubicBezTo>
                            <a:pt x="62" y="5"/>
                            <a:pt x="220" y="70"/>
                            <a:pt x="5" y="0"/>
                          </a:cubicBezTo>
                          <a:close/>
                        </a:path>
                      </a:pathLst>
                    </a:custGeom>
                    <a:noFill/>
                    <a:ln w="9360">
                      <a:solidFill>
                        <a:srgbClr val="000000"/>
                      </a:solidFill>
                      <a:round/>
                      <a:headEnd/>
                      <a:tailEnd/>
                    </a:ln>
                  </p:spPr>
                  <p:txBody>
                    <a:bodyPr wrap="none" anchor="ctr"/>
                    <a:lstStyle/>
                    <a:p>
                      <a:endParaRPr lang="ja-JP" altLang="en-US"/>
                    </a:p>
                  </p:txBody>
                </p:sp>
                <p:sp>
                  <p:nvSpPr>
                    <p:cNvPr id="113" name="Freeform 77"/>
                    <p:cNvSpPr>
                      <a:spLocks noChangeArrowheads="1"/>
                    </p:cNvSpPr>
                    <p:nvPr/>
                  </p:nvSpPr>
                  <p:spPr bwMode="auto">
                    <a:xfrm rot="5400000">
                      <a:off x="1990" y="2792"/>
                      <a:ext cx="42" cy="48"/>
                    </a:xfrm>
                    <a:custGeom>
                      <a:avLst/>
                      <a:gdLst>
                        <a:gd name="T0" fmla="*/ 0 w 258"/>
                        <a:gd name="T1" fmla="*/ 0 h 380"/>
                        <a:gd name="T2" fmla="*/ 0 w 258"/>
                        <a:gd name="T3" fmla="*/ 0 h 380"/>
                        <a:gd name="T4" fmla="*/ 0 w 258"/>
                        <a:gd name="T5" fmla="*/ 0 h 380"/>
                        <a:gd name="T6" fmla="*/ 0 w 258"/>
                        <a:gd name="T7" fmla="*/ 0 h 380"/>
                        <a:gd name="T8" fmla="*/ 0 w 258"/>
                        <a:gd name="T9" fmla="*/ 0 h 380"/>
                        <a:gd name="T10" fmla="*/ 0 60000 65536"/>
                        <a:gd name="T11" fmla="*/ 0 60000 65536"/>
                        <a:gd name="T12" fmla="*/ 0 60000 65536"/>
                        <a:gd name="T13" fmla="*/ 0 60000 65536"/>
                        <a:gd name="T14" fmla="*/ 0 60000 65536"/>
                        <a:gd name="T15" fmla="*/ 0 w 258"/>
                        <a:gd name="T16" fmla="*/ 0 h 380"/>
                        <a:gd name="T17" fmla="*/ 258 w 258"/>
                        <a:gd name="T18" fmla="*/ 380 h 380"/>
                      </a:gdLst>
                      <a:ahLst/>
                      <a:cxnLst>
                        <a:cxn ang="T10">
                          <a:pos x="T0" y="T1"/>
                        </a:cxn>
                        <a:cxn ang="T11">
                          <a:pos x="T2" y="T3"/>
                        </a:cxn>
                        <a:cxn ang="T12">
                          <a:pos x="T4" y="T5"/>
                        </a:cxn>
                        <a:cxn ang="T13">
                          <a:pos x="T6" y="T7"/>
                        </a:cxn>
                        <a:cxn ang="T14">
                          <a:pos x="T8" y="T9"/>
                        </a:cxn>
                      </a:cxnLst>
                      <a:rect l="T15" t="T16" r="T17" b="T18"/>
                      <a:pathLst>
                        <a:path w="258" h="380">
                          <a:moveTo>
                            <a:pt x="5" y="0"/>
                          </a:moveTo>
                          <a:cubicBezTo>
                            <a:pt x="2" y="289"/>
                            <a:pt x="0" y="118"/>
                            <a:pt x="6" y="380"/>
                          </a:cubicBezTo>
                          <a:cubicBezTo>
                            <a:pt x="204" y="309"/>
                            <a:pt x="59" y="353"/>
                            <a:pt x="252" y="293"/>
                          </a:cubicBezTo>
                          <a:cubicBezTo>
                            <a:pt x="258" y="120"/>
                            <a:pt x="251" y="260"/>
                            <a:pt x="252" y="75"/>
                          </a:cubicBezTo>
                          <a:cubicBezTo>
                            <a:pt x="62" y="5"/>
                            <a:pt x="220" y="70"/>
                            <a:pt x="5" y="0"/>
                          </a:cubicBezTo>
                          <a:close/>
                        </a:path>
                      </a:pathLst>
                    </a:custGeom>
                    <a:noFill/>
                    <a:ln w="9360">
                      <a:solidFill>
                        <a:srgbClr val="000000"/>
                      </a:solidFill>
                      <a:round/>
                      <a:headEnd/>
                      <a:tailEnd/>
                    </a:ln>
                  </p:spPr>
                  <p:txBody>
                    <a:bodyPr wrap="none" anchor="ctr"/>
                    <a:lstStyle/>
                    <a:p>
                      <a:endParaRPr lang="ja-JP" altLang="en-US"/>
                    </a:p>
                  </p:txBody>
                </p:sp>
              </p:grpSp>
              <p:sp>
                <p:nvSpPr>
                  <p:cNvPr id="97" name="Rectangle 78"/>
                  <p:cNvSpPr>
                    <a:spLocks noChangeArrowheads="1"/>
                  </p:cNvSpPr>
                  <p:nvPr/>
                </p:nvSpPr>
                <p:spPr bwMode="auto">
                  <a:xfrm rot="10800000">
                    <a:off x="3189512" y="2092029"/>
                    <a:ext cx="476250" cy="201612"/>
                  </a:xfrm>
                  <a:prstGeom prst="rect">
                    <a:avLst/>
                  </a:prstGeom>
                  <a:solidFill>
                    <a:srgbClr val="484329">
                      <a:alpha val="43921"/>
                    </a:srgbClr>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sp>
                <p:nvSpPr>
                  <p:cNvPr id="98" name="Rectangle 79"/>
                  <p:cNvSpPr>
                    <a:spLocks noChangeArrowheads="1"/>
                  </p:cNvSpPr>
                  <p:nvPr/>
                </p:nvSpPr>
                <p:spPr bwMode="auto">
                  <a:xfrm rot="10800000">
                    <a:off x="3189512" y="2115841"/>
                    <a:ext cx="476250" cy="153988"/>
                  </a:xfrm>
                  <a:prstGeom prst="rect">
                    <a:avLst/>
                  </a:prstGeom>
                  <a:solidFill>
                    <a:srgbClr val="FFFFFF"/>
                  </a:solidFill>
                  <a:ln w="9360">
                    <a:solidFill>
                      <a:srgbClr val="000000"/>
                    </a:solidFill>
                    <a:miter lim="800000"/>
                    <a:headEnd/>
                    <a:tailEnd/>
                  </a:ln>
                </p:spPr>
                <p:txBody>
                  <a:bodyPr wrap="none" anchor="ctr"/>
                  <a:lstStyle/>
                  <a:p>
                    <a:endParaRPr lang="ja-JP" altLang="en-US">
                      <a:latin typeface="Times New Roman" pitchFamily="18" charset="0"/>
                      <a:cs typeface="Times New Roman" pitchFamily="18" charset="0"/>
                    </a:endParaRPr>
                  </a:p>
                </p:txBody>
              </p:sp>
            </p:grpSp>
            <p:sp>
              <p:nvSpPr>
                <p:cNvPr id="82" name="Text Box 83"/>
                <p:cNvSpPr txBox="1">
                  <a:spLocks noChangeArrowheads="1"/>
                </p:cNvSpPr>
                <p:nvPr/>
              </p:nvSpPr>
              <p:spPr bwMode="auto">
                <a:xfrm>
                  <a:off x="4355979" y="2132856"/>
                  <a:ext cx="432045" cy="402209"/>
                </a:xfrm>
                <a:prstGeom prst="rect">
                  <a:avLst/>
                </a:prstGeom>
                <a:noFill/>
                <a:ln w="9525">
                  <a:noFill/>
                  <a:round/>
                  <a:headEnd/>
                  <a:tailEnd/>
                </a:ln>
              </p:spPr>
              <p:txBody>
                <a:bodyPr lIns="0" tIns="9000" rIns="74160" bIns="9000" anchor="ctr"/>
                <a:lstStyle/>
                <a:p>
                  <a:pPr algn="ctr">
                    <a:buClr>
                      <a:srgbClr val="FF0000"/>
                    </a:buClr>
                    <a:buFont typeface="Century"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ja-JP" sz="2000" b="1" i="1" dirty="0" smtClean="0">
                      <a:solidFill>
                        <a:schemeClr val="accent1"/>
                      </a:solidFill>
                      <a:latin typeface="Times New Roman" pitchFamily="18" charset="0"/>
                      <a:ea typeface="ＭＳ ゴシック" pitchFamily="49" charset="-128"/>
                      <a:cs typeface="Times New Roman" pitchFamily="18" charset="0"/>
                    </a:rPr>
                    <a:t>L</a:t>
                  </a:r>
                  <a:endParaRPr lang="en-US" altLang="ja-JP" sz="2000" b="1" i="1" dirty="0">
                    <a:solidFill>
                      <a:schemeClr val="accent1"/>
                    </a:solidFill>
                    <a:latin typeface="Times New Roman" pitchFamily="18" charset="0"/>
                    <a:ea typeface="ＭＳ ゴシック" pitchFamily="49" charset="-128"/>
                    <a:cs typeface="Times New Roman" pitchFamily="18" charset="0"/>
                  </a:endParaRPr>
                </a:p>
              </p:txBody>
            </p:sp>
            <p:sp>
              <p:nvSpPr>
                <p:cNvPr id="83" name="Text Box 90"/>
                <p:cNvSpPr txBox="1">
                  <a:spLocks noChangeArrowheads="1"/>
                </p:cNvSpPr>
                <p:nvPr/>
              </p:nvSpPr>
              <p:spPr bwMode="auto">
                <a:xfrm>
                  <a:off x="2411760" y="2132856"/>
                  <a:ext cx="432048" cy="432048"/>
                </a:xfrm>
                <a:prstGeom prst="rect">
                  <a:avLst/>
                </a:prstGeom>
                <a:noFill/>
                <a:ln w="9525">
                  <a:noFill/>
                  <a:round/>
                  <a:headEnd/>
                  <a:tailEnd/>
                </a:ln>
              </p:spPr>
              <p:txBody>
                <a:bodyPr lIns="74160" tIns="9000" rIns="74160" bIns="9000" anchor="ctr"/>
                <a:lstStyle/>
                <a:p>
                  <a:pPr algn="ctr">
                    <a:buClr>
                      <a:srgbClr val="FF0000"/>
                    </a:buClr>
                    <a:buFont typeface="Century"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ja-JP" sz="2000" b="1" i="1" dirty="0" smtClean="0">
                      <a:solidFill>
                        <a:schemeClr val="accent6"/>
                      </a:solidFill>
                      <a:latin typeface="Times New Roman" pitchFamily="18" charset="0"/>
                      <a:ea typeface="ＭＳ ゴシック" pitchFamily="49" charset="-128"/>
                      <a:cs typeface="Times New Roman" pitchFamily="18" charset="0"/>
                    </a:rPr>
                    <a:t>D</a:t>
                  </a:r>
                  <a:endParaRPr lang="en-US" altLang="ja-JP" sz="2000" b="1" i="1" dirty="0">
                    <a:solidFill>
                      <a:schemeClr val="accent6"/>
                    </a:solidFill>
                    <a:latin typeface="Times New Roman" pitchFamily="18" charset="0"/>
                    <a:ea typeface="ＭＳ ゴシック" pitchFamily="49" charset="-128"/>
                    <a:cs typeface="Times New Roman" pitchFamily="18" charset="0"/>
                  </a:endParaRPr>
                </a:p>
              </p:txBody>
            </p:sp>
            <p:sp>
              <p:nvSpPr>
                <p:cNvPr id="84" name="Line 91"/>
                <p:cNvSpPr>
                  <a:spLocks noChangeShapeType="1"/>
                </p:cNvSpPr>
                <p:nvPr/>
              </p:nvSpPr>
              <p:spPr bwMode="auto">
                <a:xfrm>
                  <a:off x="4067944" y="2492896"/>
                  <a:ext cx="936104" cy="0"/>
                </a:xfrm>
                <a:prstGeom prst="line">
                  <a:avLst/>
                </a:prstGeom>
                <a:noFill/>
                <a:ln w="9360">
                  <a:solidFill>
                    <a:srgbClr val="000000"/>
                  </a:solidFill>
                  <a:miter lim="800000"/>
                  <a:headEnd type="triangle" w="med" len="med"/>
                  <a:tailEnd type="triangle" w="med" len="med"/>
                </a:ln>
              </p:spPr>
              <p:txBody>
                <a:bodyPr/>
                <a:lstStyle/>
                <a:p>
                  <a:endParaRPr lang="ja-JP" altLang="en-US"/>
                </a:p>
              </p:txBody>
            </p:sp>
            <p:cxnSp>
              <p:nvCxnSpPr>
                <p:cNvPr id="86" name="AutoShape 33"/>
                <p:cNvCxnSpPr>
                  <a:cxnSpLocks noChangeShapeType="1"/>
                </p:cNvCxnSpPr>
                <p:nvPr/>
              </p:nvCxnSpPr>
              <p:spPr bwMode="auto">
                <a:xfrm flipV="1">
                  <a:off x="2915816" y="1916832"/>
                  <a:ext cx="0" cy="648071"/>
                </a:xfrm>
                <a:prstGeom prst="straightConnector1">
                  <a:avLst/>
                </a:prstGeom>
                <a:noFill/>
                <a:ln w="3240">
                  <a:solidFill>
                    <a:srgbClr val="000000"/>
                  </a:solidFill>
                  <a:miter lim="800000"/>
                  <a:headEnd/>
                  <a:tailEnd/>
                </a:ln>
              </p:spPr>
            </p:cxnSp>
            <p:cxnSp>
              <p:nvCxnSpPr>
                <p:cNvPr id="87" name="AutoShape 34"/>
                <p:cNvCxnSpPr>
                  <a:cxnSpLocks noChangeShapeType="1"/>
                </p:cNvCxnSpPr>
                <p:nvPr/>
              </p:nvCxnSpPr>
              <p:spPr bwMode="auto">
                <a:xfrm>
                  <a:off x="2336577" y="2492895"/>
                  <a:ext cx="579239" cy="1"/>
                </a:xfrm>
                <a:prstGeom prst="straightConnector1">
                  <a:avLst/>
                </a:prstGeom>
                <a:noFill/>
                <a:ln w="9525">
                  <a:solidFill>
                    <a:srgbClr val="000000"/>
                  </a:solidFill>
                  <a:miter lim="800000"/>
                  <a:headEnd type="triangle" w="med" len="med"/>
                  <a:tailEnd type="triangle" w="med" len="med"/>
                </a:ln>
              </p:spPr>
            </p:cxnSp>
            <p:cxnSp>
              <p:nvCxnSpPr>
                <p:cNvPr id="88" name="AutoShape 35"/>
                <p:cNvCxnSpPr>
                  <a:cxnSpLocks noChangeShapeType="1"/>
                </p:cNvCxnSpPr>
                <p:nvPr/>
              </p:nvCxnSpPr>
              <p:spPr bwMode="auto">
                <a:xfrm flipV="1">
                  <a:off x="2339752" y="1916832"/>
                  <a:ext cx="0" cy="648072"/>
                </a:xfrm>
                <a:prstGeom prst="straightConnector1">
                  <a:avLst/>
                </a:prstGeom>
                <a:noFill/>
                <a:ln w="3240">
                  <a:solidFill>
                    <a:srgbClr val="000000"/>
                  </a:solidFill>
                  <a:miter lim="800000"/>
                  <a:headEnd/>
                  <a:tailEnd/>
                </a:ln>
              </p:spPr>
            </p:cxnSp>
            <p:sp>
              <p:nvSpPr>
                <p:cNvPr id="89" name="左矢印 88"/>
                <p:cNvSpPr/>
                <p:nvPr/>
              </p:nvSpPr>
              <p:spPr>
                <a:xfrm>
                  <a:off x="5724128" y="1772816"/>
                  <a:ext cx="1008112" cy="216024"/>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90" name="Text Box 90"/>
                <p:cNvSpPr txBox="1">
                  <a:spLocks noChangeArrowheads="1"/>
                </p:cNvSpPr>
                <p:nvPr/>
              </p:nvSpPr>
              <p:spPr bwMode="auto">
                <a:xfrm>
                  <a:off x="5148064" y="2996952"/>
                  <a:ext cx="432048" cy="432048"/>
                </a:xfrm>
                <a:prstGeom prst="rect">
                  <a:avLst/>
                </a:prstGeom>
                <a:noFill/>
                <a:ln w="9525">
                  <a:noFill/>
                  <a:round/>
                  <a:headEnd/>
                  <a:tailEnd/>
                </a:ln>
              </p:spPr>
              <p:txBody>
                <a:bodyPr lIns="74160" tIns="9000" rIns="74160" bIns="9000" anchor="ctr"/>
                <a:lstStyle/>
                <a:p>
                  <a:pPr algn="ctr">
                    <a:buClr>
                      <a:srgbClr val="FF0000"/>
                    </a:buClr>
                    <a:buFont typeface="Century"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ja-JP" sz="2000" b="1" i="1" dirty="0" smtClean="0">
                      <a:solidFill>
                        <a:schemeClr val="accent2"/>
                      </a:solidFill>
                      <a:latin typeface="Times New Roman" pitchFamily="18" charset="0"/>
                      <a:ea typeface="ＭＳ ゴシック" pitchFamily="49" charset="-128"/>
                      <a:cs typeface="Times New Roman" pitchFamily="18" charset="0"/>
                    </a:rPr>
                    <a:t>P</a:t>
                  </a:r>
                  <a:endParaRPr lang="en-US" altLang="ja-JP" sz="2000" b="1" i="1" dirty="0">
                    <a:solidFill>
                      <a:schemeClr val="accent2"/>
                    </a:solidFill>
                    <a:latin typeface="Times New Roman" pitchFamily="18" charset="0"/>
                    <a:ea typeface="ＭＳ ゴシック" pitchFamily="49" charset="-128"/>
                    <a:cs typeface="Times New Roman" pitchFamily="18" charset="0"/>
                  </a:endParaRPr>
                </a:p>
              </p:txBody>
            </p:sp>
            <p:sp>
              <p:nvSpPr>
                <p:cNvPr id="91" name="Text Box 90"/>
                <p:cNvSpPr txBox="1">
                  <a:spLocks noChangeArrowheads="1"/>
                </p:cNvSpPr>
                <p:nvPr/>
              </p:nvSpPr>
              <p:spPr bwMode="auto">
                <a:xfrm>
                  <a:off x="6660232" y="1628800"/>
                  <a:ext cx="432048" cy="432048"/>
                </a:xfrm>
                <a:prstGeom prst="rect">
                  <a:avLst/>
                </a:prstGeom>
                <a:noFill/>
                <a:ln w="9525">
                  <a:noFill/>
                  <a:round/>
                  <a:headEnd/>
                  <a:tailEnd/>
                </a:ln>
              </p:spPr>
              <p:txBody>
                <a:bodyPr lIns="74160" tIns="9000" rIns="74160" bIns="9000" anchor="ctr"/>
                <a:lstStyle/>
                <a:p>
                  <a:pPr algn="ctr">
                    <a:buClr>
                      <a:srgbClr val="FF0000"/>
                    </a:buClr>
                    <a:buFont typeface="Century"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ja-JP" sz="2000" b="1" i="1" dirty="0" smtClean="0">
                      <a:solidFill>
                        <a:schemeClr val="accent3"/>
                      </a:solidFill>
                      <a:latin typeface="Times New Roman" pitchFamily="18" charset="0"/>
                      <a:ea typeface="ＭＳ ゴシック" pitchFamily="49" charset="-128"/>
                      <a:cs typeface="Times New Roman" pitchFamily="18" charset="0"/>
                    </a:rPr>
                    <a:t>Q</a:t>
                  </a:r>
                  <a:endParaRPr lang="en-US" altLang="ja-JP" sz="2000" b="1" i="1" dirty="0">
                    <a:solidFill>
                      <a:schemeClr val="accent3"/>
                    </a:solidFill>
                    <a:latin typeface="Times New Roman" pitchFamily="18" charset="0"/>
                    <a:ea typeface="ＭＳ ゴシック" pitchFamily="49" charset="-128"/>
                    <a:cs typeface="Times New Roman" pitchFamily="18" charset="0"/>
                  </a:endParaRPr>
                </a:p>
              </p:txBody>
            </p:sp>
          </p:grpSp>
          <p:cxnSp>
            <p:nvCxnSpPr>
              <p:cNvPr id="78" name="AutoShape 33"/>
              <p:cNvCxnSpPr>
                <a:cxnSpLocks noChangeShapeType="1"/>
              </p:cNvCxnSpPr>
              <p:nvPr/>
            </p:nvCxnSpPr>
            <p:spPr bwMode="auto">
              <a:xfrm flipV="1">
                <a:off x="4140000" y="1628800"/>
                <a:ext cx="0" cy="648071"/>
              </a:xfrm>
              <a:prstGeom prst="straightConnector1">
                <a:avLst/>
              </a:prstGeom>
              <a:noFill/>
              <a:ln w="3240">
                <a:solidFill>
                  <a:srgbClr val="000000"/>
                </a:solidFill>
                <a:miter lim="800000"/>
                <a:headEnd/>
                <a:tailEnd/>
              </a:ln>
            </p:spPr>
          </p:cxnSp>
          <p:cxnSp>
            <p:nvCxnSpPr>
              <p:cNvPr id="79" name="AutoShape 33"/>
              <p:cNvCxnSpPr>
                <a:cxnSpLocks noChangeShapeType="1"/>
              </p:cNvCxnSpPr>
              <p:nvPr/>
            </p:nvCxnSpPr>
            <p:spPr bwMode="auto">
              <a:xfrm flipV="1">
                <a:off x="5076056" y="1628800"/>
                <a:ext cx="0" cy="648071"/>
              </a:xfrm>
              <a:prstGeom prst="straightConnector1">
                <a:avLst/>
              </a:prstGeom>
              <a:noFill/>
              <a:ln w="3240">
                <a:solidFill>
                  <a:srgbClr val="000000"/>
                </a:solidFill>
                <a:miter lim="800000"/>
                <a:headEnd/>
                <a:tailEnd/>
              </a:ln>
            </p:spPr>
          </p:cxnSp>
        </p:grpSp>
      </p:grpSp>
      <p:pic>
        <p:nvPicPr>
          <p:cNvPr id="76" name="図 7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 y="6093296"/>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タイトル 1"/>
          <p:cNvSpPr txBox="1">
            <a:spLocks/>
          </p:cNvSpPr>
          <p:nvPr/>
        </p:nvSpPr>
        <p:spPr>
          <a:xfrm>
            <a:off x="-262880" y="44624"/>
            <a:ext cx="8363272"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ja-JP" sz="4000" dirty="0" smtClean="0">
                <a:latin typeface="Times New Roman" pitchFamily="18" charset="0"/>
                <a:ea typeface="+mj-ea"/>
                <a:cs typeface="Times New Roman" pitchFamily="18" charset="0"/>
              </a:rPr>
              <a:t>Experimental parameters for 1</a:t>
            </a:r>
            <a:r>
              <a:rPr lang="en-US" altLang="ja-JP" sz="4000" baseline="30000" dirty="0" smtClean="0">
                <a:latin typeface="Times New Roman" pitchFamily="18" charset="0"/>
                <a:ea typeface="+mj-ea"/>
                <a:cs typeface="Times New Roman" pitchFamily="18" charset="0"/>
              </a:rPr>
              <a:t>st</a:t>
            </a:r>
            <a:r>
              <a:rPr lang="en-US" altLang="ja-JP" sz="4000" dirty="0" smtClean="0">
                <a:latin typeface="Times New Roman" pitchFamily="18" charset="0"/>
                <a:ea typeface="+mj-ea"/>
                <a:cs typeface="Times New Roman" pitchFamily="18" charset="0"/>
              </a:rPr>
              <a:t> trial</a:t>
            </a:r>
            <a:endParaRPr kumimoji="1" lang="ja-JP" altLang="en-US" sz="4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グラフ 29"/>
          <p:cNvGraphicFramePr/>
          <p:nvPr/>
        </p:nvGraphicFramePr>
        <p:xfrm>
          <a:off x="395536" y="1268760"/>
          <a:ext cx="4392488" cy="2880320"/>
        </p:xfrm>
        <a:graphic>
          <a:graphicData uri="http://schemas.openxmlformats.org/drawingml/2006/chart">
            <c:chart xmlns:c="http://schemas.openxmlformats.org/drawingml/2006/chart" xmlns:r="http://schemas.openxmlformats.org/officeDocument/2006/relationships" r:id="rId2"/>
          </a:graphicData>
        </a:graphic>
      </p:graphicFrame>
      <p:sp>
        <p:nvSpPr>
          <p:cNvPr id="4"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12</a:t>
            </a:fld>
            <a:endParaRPr kumimoji="1" lang="ja-JP" altLang="en-US">
              <a:latin typeface="Times New Roman" pitchFamily="18" charset="0"/>
              <a:cs typeface="Times New Roman" pitchFamily="18" charset="0"/>
            </a:endParaRPr>
          </a:p>
        </p:txBody>
      </p:sp>
      <p:graphicFrame>
        <p:nvGraphicFramePr>
          <p:cNvPr id="7" name="グラフ 6"/>
          <p:cNvGraphicFramePr/>
          <p:nvPr/>
        </p:nvGraphicFramePr>
        <p:xfrm>
          <a:off x="4932040" y="1196752"/>
          <a:ext cx="4211960" cy="30094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グラフ 7"/>
          <p:cNvGraphicFramePr/>
          <p:nvPr/>
        </p:nvGraphicFramePr>
        <p:xfrm>
          <a:off x="395536" y="4005064"/>
          <a:ext cx="4320480" cy="28529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グラフ 8"/>
          <p:cNvGraphicFramePr/>
          <p:nvPr/>
        </p:nvGraphicFramePr>
        <p:xfrm>
          <a:off x="4932040" y="3933056"/>
          <a:ext cx="4211960" cy="2924945"/>
        </p:xfrm>
        <a:graphic>
          <a:graphicData uri="http://schemas.openxmlformats.org/drawingml/2006/chart">
            <c:chart xmlns:c="http://schemas.openxmlformats.org/drawingml/2006/chart" xmlns:r="http://schemas.openxmlformats.org/officeDocument/2006/relationships" r:id="rId5"/>
          </a:graphicData>
        </a:graphic>
      </p:graphicFrame>
      <p:sp>
        <p:nvSpPr>
          <p:cNvPr id="10" name="テキスト ボックス 9"/>
          <p:cNvSpPr txBox="1"/>
          <p:nvPr/>
        </p:nvSpPr>
        <p:spPr>
          <a:xfrm rot="16200000">
            <a:off x="-687524" y="4908612"/>
            <a:ext cx="1836712" cy="461665"/>
          </a:xfrm>
          <a:prstGeom prst="rect">
            <a:avLst/>
          </a:prstGeom>
          <a:noFill/>
        </p:spPr>
        <p:txBody>
          <a:bodyPr wrap="square" rtlCol="0">
            <a:spAutoFit/>
          </a:bodyPr>
          <a:lstStyle/>
          <a:p>
            <a:pPr algn="ctr"/>
            <a:r>
              <a:rPr kumimoji="1" lang="en-US" altLang="ja-JP" sz="1200" dirty="0" smtClean="0">
                <a:latin typeface="Times New Roman" pitchFamily="18" charset="0"/>
                <a:cs typeface="Times New Roman" pitchFamily="18" charset="0"/>
              </a:rPr>
              <a:t>Average of function </a:t>
            </a:r>
          </a:p>
          <a:p>
            <a:pPr algn="ctr"/>
            <a:r>
              <a:rPr kumimoji="1" lang="en-US" altLang="ja-JP" sz="1200" dirty="0" smtClean="0">
                <a:latin typeface="Times New Roman" pitchFamily="18" charset="0"/>
                <a:cs typeface="Times New Roman" pitchFamily="18" charset="0"/>
              </a:rPr>
              <a:t>(Heat transfer coefficient)</a:t>
            </a:r>
            <a:endParaRPr kumimoji="1" lang="ja-JP" altLang="en-US" sz="1200" dirty="0">
              <a:latin typeface="Times New Roman" pitchFamily="18" charset="0"/>
              <a:cs typeface="Times New Roman" pitchFamily="18" charset="0"/>
            </a:endParaRPr>
          </a:p>
        </p:txBody>
      </p:sp>
      <p:sp>
        <p:nvSpPr>
          <p:cNvPr id="11" name="テキスト ボックス 10"/>
          <p:cNvSpPr txBox="1"/>
          <p:nvPr/>
        </p:nvSpPr>
        <p:spPr>
          <a:xfrm rot="16200000">
            <a:off x="-687523" y="2316323"/>
            <a:ext cx="1836712" cy="461665"/>
          </a:xfrm>
          <a:prstGeom prst="rect">
            <a:avLst/>
          </a:prstGeom>
          <a:noFill/>
        </p:spPr>
        <p:txBody>
          <a:bodyPr wrap="square" rtlCol="0">
            <a:spAutoFit/>
          </a:bodyPr>
          <a:lstStyle/>
          <a:p>
            <a:pPr algn="ctr"/>
            <a:r>
              <a:rPr kumimoji="1" lang="en-US" altLang="ja-JP" sz="1200" dirty="0" smtClean="0">
                <a:latin typeface="Times New Roman" pitchFamily="18" charset="0"/>
                <a:cs typeface="Times New Roman" pitchFamily="18" charset="0"/>
              </a:rPr>
              <a:t>Average of function </a:t>
            </a:r>
          </a:p>
          <a:p>
            <a:pPr algn="ctr"/>
            <a:r>
              <a:rPr kumimoji="1" lang="en-US" altLang="ja-JP" sz="1200" dirty="0" smtClean="0">
                <a:latin typeface="Times New Roman" pitchFamily="18" charset="0"/>
                <a:cs typeface="Times New Roman" pitchFamily="18" charset="0"/>
              </a:rPr>
              <a:t>(Heat transfer coefficient)</a:t>
            </a:r>
            <a:endParaRPr kumimoji="1" lang="ja-JP" altLang="en-US" sz="1200" dirty="0">
              <a:latin typeface="Times New Roman" pitchFamily="18" charset="0"/>
              <a:cs typeface="Times New Roman" pitchFamily="18" charset="0"/>
            </a:endParaRPr>
          </a:p>
        </p:txBody>
      </p:sp>
      <p:sp>
        <p:nvSpPr>
          <p:cNvPr id="12" name="テキスト ボックス 11"/>
          <p:cNvSpPr txBox="1"/>
          <p:nvPr/>
        </p:nvSpPr>
        <p:spPr>
          <a:xfrm rot="16200000">
            <a:off x="3812469" y="4908612"/>
            <a:ext cx="1836712" cy="461665"/>
          </a:xfrm>
          <a:prstGeom prst="rect">
            <a:avLst/>
          </a:prstGeom>
          <a:noFill/>
        </p:spPr>
        <p:txBody>
          <a:bodyPr wrap="square" rtlCol="0">
            <a:spAutoFit/>
          </a:bodyPr>
          <a:lstStyle/>
          <a:p>
            <a:pPr algn="ctr"/>
            <a:r>
              <a:rPr kumimoji="1" lang="en-US" altLang="ja-JP" sz="1200" dirty="0" smtClean="0">
                <a:latin typeface="Times New Roman" pitchFamily="18" charset="0"/>
                <a:cs typeface="Times New Roman" pitchFamily="18" charset="0"/>
              </a:rPr>
              <a:t>Average of function </a:t>
            </a:r>
          </a:p>
          <a:p>
            <a:pPr algn="ctr"/>
            <a:r>
              <a:rPr kumimoji="1" lang="en-US" altLang="ja-JP" sz="1200" dirty="0" smtClean="0">
                <a:latin typeface="Times New Roman" pitchFamily="18" charset="0"/>
                <a:cs typeface="Times New Roman" pitchFamily="18" charset="0"/>
              </a:rPr>
              <a:t>(Heat transfer coefficient)</a:t>
            </a:r>
            <a:endParaRPr kumimoji="1" lang="ja-JP" altLang="en-US" sz="1200" dirty="0">
              <a:latin typeface="Times New Roman" pitchFamily="18" charset="0"/>
              <a:cs typeface="Times New Roman" pitchFamily="18" charset="0"/>
            </a:endParaRPr>
          </a:p>
        </p:txBody>
      </p:sp>
      <p:sp>
        <p:nvSpPr>
          <p:cNvPr id="13" name="テキスト ボックス 12"/>
          <p:cNvSpPr txBox="1"/>
          <p:nvPr/>
        </p:nvSpPr>
        <p:spPr>
          <a:xfrm rot="16200000">
            <a:off x="3812470" y="2316323"/>
            <a:ext cx="1836712" cy="461665"/>
          </a:xfrm>
          <a:prstGeom prst="rect">
            <a:avLst/>
          </a:prstGeom>
          <a:noFill/>
        </p:spPr>
        <p:txBody>
          <a:bodyPr wrap="square" rtlCol="0">
            <a:spAutoFit/>
          </a:bodyPr>
          <a:lstStyle/>
          <a:p>
            <a:pPr algn="ctr"/>
            <a:r>
              <a:rPr kumimoji="1" lang="en-US" altLang="ja-JP" sz="1200" dirty="0" smtClean="0">
                <a:latin typeface="Times New Roman" pitchFamily="18" charset="0"/>
                <a:cs typeface="Times New Roman" pitchFamily="18" charset="0"/>
              </a:rPr>
              <a:t>Average of function </a:t>
            </a:r>
          </a:p>
          <a:p>
            <a:pPr algn="ctr"/>
            <a:r>
              <a:rPr kumimoji="1" lang="en-US" altLang="ja-JP" sz="1200" dirty="0" smtClean="0">
                <a:latin typeface="Times New Roman" pitchFamily="18" charset="0"/>
                <a:cs typeface="Times New Roman" pitchFamily="18" charset="0"/>
              </a:rPr>
              <a:t>(Heat transfer coefficient)</a:t>
            </a:r>
            <a:endParaRPr kumimoji="1" lang="ja-JP" altLang="en-US" sz="1200" dirty="0">
              <a:latin typeface="Times New Roman" pitchFamily="18" charset="0"/>
              <a:cs typeface="Times New Roman" pitchFamily="18" charset="0"/>
            </a:endParaRPr>
          </a:p>
        </p:txBody>
      </p:sp>
      <p:grpSp>
        <p:nvGrpSpPr>
          <p:cNvPr id="27" name="グループ化 26"/>
          <p:cNvGrpSpPr/>
          <p:nvPr/>
        </p:nvGrpSpPr>
        <p:grpSpPr>
          <a:xfrm>
            <a:off x="935608" y="1484784"/>
            <a:ext cx="360016" cy="792064"/>
            <a:chOff x="935608" y="1664816"/>
            <a:chExt cx="360016" cy="792064"/>
          </a:xfrm>
        </p:grpSpPr>
        <p:sp>
          <p:nvSpPr>
            <p:cNvPr id="14" name="フローチャート: 処理 13"/>
            <p:cNvSpPr/>
            <p:nvPr/>
          </p:nvSpPr>
          <p:spPr>
            <a:xfrm>
              <a:off x="935608" y="1664816"/>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15" name="フローチャート: 処理 14"/>
            <p:cNvSpPr/>
            <p:nvPr/>
          </p:nvSpPr>
          <p:spPr>
            <a:xfrm>
              <a:off x="1043608" y="2132856"/>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16" name="フローチャート: 処理 15"/>
            <p:cNvSpPr/>
            <p:nvPr/>
          </p:nvSpPr>
          <p:spPr>
            <a:xfrm>
              <a:off x="1187624" y="2348880"/>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grpSp>
      <p:grpSp>
        <p:nvGrpSpPr>
          <p:cNvPr id="28" name="グループ化 27"/>
          <p:cNvGrpSpPr/>
          <p:nvPr/>
        </p:nvGrpSpPr>
        <p:grpSpPr>
          <a:xfrm>
            <a:off x="3203848" y="4221088"/>
            <a:ext cx="1260128" cy="1188120"/>
            <a:chOff x="3203848" y="4221088"/>
            <a:chExt cx="1260128" cy="1188120"/>
          </a:xfrm>
          <a:effectLst/>
        </p:grpSpPr>
        <p:sp>
          <p:nvSpPr>
            <p:cNvPr id="17" name="フローチャート: 処理 16"/>
            <p:cNvSpPr/>
            <p:nvPr/>
          </p:nvSpPr>
          <p:spPr>
            <a:xfrm>
              <a:off x="4355976" y="4221088"/>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18" name="フローチャート: 処理 17"/>
            <p:cNvSpPr/>
            <p:nvPr/>
          </p:nvSpPr>
          <p:spPr>
            <a:xfrm>
              <a:off x="3743920" y="4941168"/>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19" name="フローチャート: 処理 18"/>
            <p:cNvSpPr/>
            <p:nvPr/>
          </p:nvSpPr>
          <p:spPr>
            <a:xfrm>
              <a:off x="3203848" y="5301208"/>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grpSp>
      <p:grpSp>
        <p:nvGrpSpPr>
          <p:cNvPr id="29" name="グループ化 28"/>
          <p:cNvGrpSpPr/>
          <p:nvPr/>
        </p:nvGrpSpPr>
        <p:grpSpPr>
          <a:xfrm>
            <a:off x="6624240" y="1484784"/>
            <a:ext cx="936080" cy="972096"/>
            <a:chOff x="6624240" y="1556792"/>
            <a:chExt cx="936080" cy="972096"/>
          </a:xfrm>
        </p:grpSpPr>
        <p:sp>
          <p:nvSpPr>
            <p:cNvPr id="20" name="フローチャート: 処理 19"/>
            <p:cNvSpPr/>
            <p:nvPr/>
          </p:nvSpPr>
          <p:spPr>
            <a:xfrm>
              <a:off x="6624240" y="2420888"/>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22" name="フローチャート: 処理 21"/>
            <p:cNvSpPr/>
            <p:nvPr/>
          </p:nvSpPr>
          <p:spPr>
            <a:xfrm>
              <a:off x="7056288" y="1556792"/>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23" name="フローチャート: 処理 22"/>
            <p:cNvSpPr/>
            <p:nvPr/>
          </p:nvSpPr>
          <p:spPr>
            <a:xfrm>
              <a:off x="7452320" y="1988840"/>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grpSp>
      <p:grpSp>
        <p:nvGrpSpPr>
          <p:cNvPr id="31" name="グループ化 30"/>
          <p:cNvGrpSpPr/>
          <p:nvPr/>
        </p:nvGrpSpPr>
        <p:grpSpPr>
          <a:xfrm>
            <a:off x="6660232" y="4113088"/>
            <a:ext cx="936104" cy="972096"/>
            <a:chOff x="6660232" y="4113088"/>
            <a:chExt cx="936104" cy="972096"/>
          </a:xfrm>
        </p:grpSpPr>
        <p:sp>
          <p:nvSpPr>
            <p:cNvPr id="24" name="フローチャート: 処理 23"/>
            <p:cNvSpPr/>
            <p:nvPr/>
          </p:nvSpPr>
          <p:spPr>
            <a:xfrm>
              <a:off x="7056288" y="4113088"/>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25" name="フローチャート: 処理 24"/>
            <p:cNvSpPr/>
            <p:nvPr/>
          </p:nvSpPr>
          <p:spPr>
            <a:xfrm>
              <a:off x="7488336" y="4509120"/>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26" name="フローチャート: 処理 25"/>
            <p:cNvSpPr/>
            <p:nvPr/>
          </p:nvSpPr>
          <p:spPr>
            <a:xfrm>
              <a:off x="6660232" y="4977184"/>
              <a:ext cx="108000" cy="108000"/>
            </a:xfrm>
            <a:prstGeom prst="flowChart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grpSp>
      <p:sp>
        <p:nvSpPr>
          <p:cNvPr id="37" name="テキスト ボックス 36"/>
          <p:cNvSpPr txBox="1"/>
          <p:nvPr/>
        </p:nvSpPr>
        <p:spPr>
          <a:xfrm>
            <a:off x="3059832" y="1139260"/>
            <a:ext cx="1728192" cy="1569660"/>
          </a:xfrm>
          <a:prstGeom prst="rect">
            <a:avLst/>
          </a:prstGeom>
          <a:noFill/>
        </p:spPr>
        <p:txBody>
          <a:bodyPr wrap="square" rtlCol="0">
            <a:spAutoFit/>
          </a:bodyPr>
          <a:lstStyle/>
          <a:p>
            <a:pPr algn="ctr"/>
            <a:r>
              <a:rPr lang="en-US" altLang="ja-JP" sz="9600" b="1" i="1" dirty="0" smtClean="0">
                <a:solidFill>
                  <a:schemeClr val="accent1">
                    <a:lumMod val="40000"/>
                    <a:lumOff val="60000"/>
                  </a:schemeClr>
                </a:solidFill>
                <a:latin typeface="Times New Roman" pitchFamily="18" charset="0"/>
                <a:cs typeface="Times New Roman" pitchFamily="18" charset="0"/>
              </a:rPr>
              <a:t>L</a:t>
            </a:r>
            <a:endParaRPr kumimoji="1" lang="ja-JP" altLang="en-US" sz="9600" b="1" i="1" dirty="0">
              <a:solidFill>
                <a:schemeClr val="accent1">
                  <a:lumMod val="40000"/>
                  <a:lumOff val="60000"/>
                </a:schemeClr>
              </a:solidFill>
              <a:latin typeface="Times New Roman" pitchFamily="18" charset="0"/>
              <a:cs typeface="Times New Roman" pitchFamily="18" charset="0"/>
            </a:endParaRPr>
          </a:p>
        </p:txBody>
      </p:sp>
      <p:sp>
        <p:nvSpPr>
          <p:cNvPr id="38" name="テキスト ボックス 37"/>
          <p:cNvSpPr txBox="1"/>
          <p:nvPr/>
        </p:nvSpPr>
        <p:spPr>
          <a:xfrm>
            <a:off x="539552" y="3933056"/>
            <a:ext cx="2016224" cy="1569660"/>
          </a:xfrm>
          <a:prstGeom prst="rect">
            <a:avLst/>
          </a:prstGeom>
          <a:noFill/>
        </p:spPr>
        <p:txBody>
          <a:bodyPr wrap="square" rtlCol="0">
            <a:spAutoFit/>
          </a:bodyPr>
          <a:lstStyle/>
          <a:p>
            <a:pPr algn="ctr"/>
            <a:r>
              <a:rPr lang="en-US" altLang="ja-JP" sz="9600" b="1" i="1" dirty="0" smtClean="0">
                <a:solidFill>
                  <a:schemeClr val="accent3">
                    <a:lumMod val="40000"/>
                    <a:lumOff val="60000"/>
                  </a:schemeClr>
                </a:solidFill>
                <a:latin typeface="Times New Roman" pitchFamily="18" charset="0"/>
                <a:cs typeface="Times New Roman" pitchFamily="18" charset="0"/>
              </a:rPr>
              <a:t>Q</a:t>
            </a:r>
            <a:endParaRPr kumimoji="1" lang="ja-JP" altLang="en-US" sz="9600" b="1" i="1" dirty="0">
              <a:solidFill>
                <a:schemeClr val="accent3">
                  <a:lumMod val="40000"/>
                  <a:lumOff val="60000"/>
                </a:schemeClr>
              </a:solidFill>
              <a:latin typeface="Times New Roman" pitchFamily="18" charset="0"/>
              <a:cs typeface="Times New Roman" pitchFamily="18" charset="0"/>
            </a:endParaRPr>
          </a:p>
        </p:txBody>
      </p:sp>
      <p:sp>
        <p:nvSpPr>
          <p:cNvPr id="39" name="テキスト ボックス 38"/>
          <p:cNvSpPr txBox="1"/>
          <p:nvPr/>
        </p:nvSpPr>
        <p:spPr>
          <a:xfrm>
            <a:off x="6516216" y="2003356"/>
            <a:ext cx="1296144" cy="1569660"/>
          </a:xfrm>
          <a:prstGeom prst="rect">
            <a:avLst/>
          </a:prstGeom>
          <a:noFill/>
        </p:spPr>
        <p:txBody>
          <a:bodyPr wrap="square" rtlCol="0">
            <a:spAutoFit/>
          </a:bodyPr>
          <a:lstStyle/>
          <a:p>
            <a:pPr algn="ctr"/>
            <a:r>
              <a:rPr lang="en-US" altLang="ja-JP" sz="9600" b="1" i="1" dirty="0" smtClean="0">
                <a:solidFill>
                  <a:schemeClr val="accent2">
                    <a:lumMod val="40000"/>
                    <a:lumOff val="60000"/>
                  </a:schemeClr>
                </a:solidFill>
                <a:latin typeface="Times New Roman" pitchFamily="18" charset="0"/>
                <a:cs typeface="Times New Roman" pitchFamily="18" charset="0"/>
              </a:rPr>
              <a:t>P</a:t>
            </a:r>
            <a:endParaRPr kumimoji="1" lang="ja-JP" altLang="en-US" sz="9600" b="1" i="1" dirty="0">
              <a:solidFill>
                <a:schemeClr val="accent2">
                  <a:lumMod val="40000"/>
                  <a:lumOff val="60000"/>
                </a:schemeClr>
              </a:solidFill>
              <a:latin typeface="Times New Roman" pitchFamily="18" charset="0"/>
              <a:cs typeface="Times New Roman" pitchFamily="18" charset="0"/>
            </a:endParaRPr>
          </a:p>
        </p:txBody>
      </p:sp>
      <p:sp>
        <p:nvSpPr>
          <p:cNvPr id="40" name="テキスト ボックス 39"/>
          <p:cNvSpPr txBox="1"/>
          <p:nvPr/>
        </p:nvSpPr>
        <p:spPr>
          <a:xfrm>
            <a:off x="6228184" y="4797152"/>
            <a:ext cx="1800200" cy="1569660"/>
          </a:xfrm>
          <a:prstGeom prst="rect">
            <a:avLst/>
          </a:prstGeom>
          <a:noFill/>
        </p:spPr>
        <p:txBody>
          <a:bodyPr wrap="square" rtlCol="0">
            <a:spAutoFit/>
          </a:bodyPr>
          <a:lstStyle/>
          <a:p>
            <a:pPr algn="ctr"/>
            <a:r>
              <a:rPr lang="en-US" altLang="ja-JP" sz="9600" b="1" i="1" dirty="0" smtClean="0">
                <a:solidFill>
                  <a:schemeClr val="accent6">
                    <a:lumMod val="40000"/>
                    <a:lumOff val="60000"/>
                  </a:schemeClr>
                </a:solidFill>
                <a:latin typeface="Times New Roman" pitchFamily="18" charset="0"/>
                <a:cs typeface="Times New Roman" pitchFamily="18" charset="0"/>
              </a:rPr>
              <a:t>D</a:t>
            </a:r>
            <a:endParaRPr kumimoji="1" lang="ja-JP" altLang="en-US" sz="9600" b="1" i="1" dirty="0">
              <a:solidFill>
                <a:schemeClr val="accent6">
                  <a:lumMod val="40000"/>
                  <a:lumOff val="60000"/>
                </a:schemeClr>
              </a:solidFill>
              <a:latin typeface="Times New Roman" pitchFamily="18" charset="0"/>
              <a:cs typeface="Times New Roman" pitchFamily="18" charset="0"/>
            </a:endParaRPr>
          </a:p>
        </p:txBody>
      </p:sp>
      <p:pic>
        <p:nvPicPr>
          <p:cNvPr id="33" name="図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9321" y="15552"/>
            <a:ext cx="720651" cy="49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タイトル 1"/>
          <p:cNvSpPr txBox="1">
            <a:spLocks/>
          </p:cNvSpPr>
          <p:nvPr/>
        </p:nvSpPr>
        <p:spPr>
          <a:xfrm>
            <a:off x="-437716" y="228740"/>
            <a:ext cx="8363272"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ja-JP" sz="4000" dirty="0" smtClean="0">
                <a:latin typeface="Times New Roman" pitchFamily="18" charset="0"/>
                <a:ea typeface="+mj-ea"/>
                <a:cs typeface="Times New Roman" pitchFamily="18" charset="0"/>
              </a:rPr>
              <a:t>Experimental results for 2</a:t>
            </a:r>
            <a:r>
              <a:rPr lang="en-US" altLang="ja-JP" sz="4000" baseline="30000" dirty="0" smtClean="0">
                <a:latin typeface="Times New Roman" pitchFamily="18" charset="0"/>
                <a:ea typeface="+mj-ea"/>
                <a:cs typeface="Times New Roman" pitchFamily="18" charset="0"/>
              </a:rPr>
              <a:t>nd</a:t>
            </a:r>
            <a:r>
              <a:rPr lang="en-US" altLang="ja-JP" sz="4000" dirty="0" smtClean="0">
                <a:latin typeface="Times New Roman" pitchFamily="18" charset="0"/>
                <a:ea typeface="+mj-ea"/>
                <a:cs typeface="Times New Roman" pitchFamily="18" charset="0"/>
              </a:rPr>
              <a:t> trial</a:t>
            </a:r>
            <a:endParaRPr kumimoji="1" lang="ja-JP" altLang="en-US" sz="4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normAutofit/>
          </a:bodyPr>
          <a:lstStyle/>
          <a:p>
            <a:fld id="{D2D8002D-B5B0-4BAC-B1F6-782DDCCE6D9C}" type="slidenum">
              <a:rPr kumimoji="1" lang="ja-JP" altLang="en-US" smtClean="0">
                <a:latin typeface="Times New Roman" pitchFamily="18" charset="0"/>
                <a:cs typeface="Times New Roman" pitchFamily="18" charset="0"/>
              </a:rPr>
              <a:pPr/>
              <a:t>13</a:t>
            </a:fld>
            <a:endParaRPr kumimoji="1" lang="ja-JP" altLang="en-US" dirty="0">
              <a:latin typeface="Times New Roman" pitchFamily="18" charset="0"/>
              <a:cs typeface="Times New Roman" pitchFamily="18" charset="0"/>
            </a:endParaRPr>
          </a:p>
        </p:txBody>
      </p:sp>
      <p:graphicFrame>
        <p:nvGraphicFramePr>
          <p:cNvPr id="35" name="グラフ 34"/>
          <p:cNvGraphicFramePr/>
          <p:nvPr/>
        </p:nvGraphicFramePr>
        <p:xfrm>
          <a:off x="4499992" y="1556792"/>
          <a:ext cx="4896544" cy="4464496"/>
        </p:xfrm>
        <a:graphic>
          <a:graphicData uri="http://schemas.openxmlformats.org/drawingml/2006/chart">
            <c:chart xmlns:c="http://schemas.openxmlformats.org/drawingml/2006/chart" xmlns:r="http://schemas.openxmlformats.org/officeDocument/2006/relationships" r:id="rId3"/>
          </a:graphicData>
        </a:graphic>
      </p:graphicFrame>
      <p:grpSp>
        <p:nvGrpSpPr>
          <p:cNvPr id="55" name="グループ化 54"/>
          <p:cNvGrpSpPr/>
          <p:nvPr/>
        </p:nvGrpSpPr>
        <p:grpSpPr>
          <a:xfrm>
            <a:off x="5580112" y="1412776"/>
            <a:ext cx="1800199" cy="1080566"/>
            <a:chOff x="5580112" y="1916832"/>
            <a:chExt cx="1800199" cy="1080566"/>
          </a:xfrm>
        </p:grpSpPr>
        <p:sp>
          <p:nvSpPr>
            <p:cNvPr id="141341" name="AutoShape 29"/>
            <p:cNvSpPr>
              <a:spLocks noChangeArrowheads="1"/>
            </p:cNvSpPr>
            <p:nvPr/>
          </p:nvSpPr>
          <p:spPr bwMode="auto">
            <a:xfrm>
              <a:off x="5796136" y="2852936"/>
              <a:ext cx="144463" cy="144462"/>
            </a:xfrm>
            <a:prstGeom prst="flowChartConnector">
              <a:avLst/>
            </a:prstGeom>
            <a:solidFill>
              <a:srgbClr val="FF0000"/>
            </a:solidFill>
            <a:ln w="9525">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a:p>
          </p:txBody>
        </p:sp>
        <p:cxnSp>
          <p:nvCxnSpPr>
            <p:cNvPr id="141342" name="AutoShape 30"/>
            <p:cNvCxnSpPr>
              <a:cxnSpLocks noChangeShapeType="1"/>
              <a:stCxn id="54" idx="2"/>
              <a:endCxn id="141341" idx="7"/>
            </p:cNvCxnSpPr>
            <p:nvPr/>
          </p:nvCxnSpPr>
          <p:spPr bwMode="auto">
            <a:xfrm flipH="1">
              <a:off x="5919443" y="2132856"/>
              <a:ext cx="560769" cy="741236"/>
            </a:xfrm>
            <a:prstGeom prst="straightConnector1">
              <a:avLst/>
            </a:prstGeom>
            <a:noFill/>
            <a:ln w="25400">
              <a:solidFill>
                <a:srgbClr val="FF0000"/>
              </a:solidFill>
              <a:round/>
              <a:headEnd/>
              <a:tailEnd type="arrow" w="med" len="med"/>
            </a:ln>
          </p:spPr>
        </p:cxnSp>
        <p:sp>
          <p:nvSpPr>
            <p:cNvPr id="54" name="Text Box 31"/>
            <p:cNvSpPr txBox="1">
              <a:spLocks noChangeArrowheads="1"/>
            </p:cNvSpPr>
            <p:nvPr/>
          </p:nvSpPr>
          <p:spPr bwMode="auto">
            <a:xfrm>
              <a:off x="5580112" y="1916832"/>
              <a:ext cx="1800199" cy="216024"/>
            </a:xfrm>
            <a:prstGeom prst="rect">
              <a:avLst/>
            </a:prstGeom>
            <a:noFill/>
            <a:ln w="2857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Optimum conditions</a:t>
              </a:r>
              <a:endParaRPr kumimoji="1" lang="ja-JP" altLang="ja-JP" sz="14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graphicFrame>
        <p:nvGraphicFramePr>
          <p:cNvPr id="15" name="グラフ 14"/>
          <p:cNvGraphicFramePr/>
          <p:nvPr/>
        </p:nvGraphicFramePr>
        <p:xfrm>
          <a:off x="0" y="1772816"/>
          <a:ext cx="5328592" cy="4392488"/>
        </p:xfrm>
        <a:graphic>
          <a:graphicData uri="http://schemas.openxmlformats.org/drawingml/2006/chart">
            <c:chart xmlns:c="http://schemas.openxmlformats.org/drawingml/2006/chart" xmlns:r="http://schemas.openxmlformats.org/officeDocument/2006/relationships" r:id="rId4"/>
          </a:graphicData>
        </a:graphic>
      </p:graphicFrame>
      <p:grpSp>
        <p:nvGrpSpPr>
          <p:cNvPr id="53" name="グループ化 52"/>
          <p:cNvGrpSpPr/>
          <p:nvPr/>
        </p:nvGrpSpPr>
        <p:grpSpPr>
          <a:xfrm>
            <a:off x="2123728" y="1484784"/>
            <a:ext cx="1800199" cy="1008558"/>
            <a:chOff x="2123728" y="1916832"/>
            <a:chExt cx="1800199" cy="1008558"/>
          </a:xfrm>
        </p:grpSpPr>
        <p:sp>
          <p:nvSpPr>
            <p:cNvPr id="44" name="AutoShape 29"/>
            <p:cNvSpPr>
              <a:spLocks noChangeArrowheads="1"/>
            </p:cNvSpPr>
            <p:nvPr/>
          </p:nvSpPr>
          <p:spPr bwMode="auto">
            <a:xfrm>
              <a:off x="2987824" y="2780928"/>
              <a:ext cx="144463" cy="144462"/>
            </a:xfrm>
            <a:prstGeom prst="flowChartConnector">
              <a:avLst/>
            </a:prstGeom>
            <a:solidFill>
              <a:srgbClr val="FF0000"/>
            </a:solidFill>
            <a:ln w="9525">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a:p>
          </p:txBody>
        </p:sp>
        <p:cxnSp>
          <p:nvCxnSpPr>
            <p:cNvPr id="45" name="AutoShape 30"/>
            <p:cNvCxnSpPr>
              <a:cxnSpLocks noChangeShapeType="1"/>
              <a:stCxn id="141343" idx="2"/>
              <a:endCxn id="44" idx="0"/>
            </p:cNvCxnSpPr>
            <p:nvPr/>
          </p:nvCxnSpPr>
          <p:spPr bwMode="auto">
            <a:xfrm>
              <a:off x="3023828" y="2132856"/>
              <a:ext cx="36228" cy="648072"/>
            </a:xfrm>
            <a:prstGeom prst="straightConnector1">
              <a:avLst/>
            </a:prstGeom>
            <a:noFill/>
            <a:ln w="25400">
              <a:solidFill>
                <a:srgbClr val="FF0000"/>
              </a:solidFill>
              <a:round/>
              <a:headEnd/>
              <a:tailEnd type="arrow" w="med" len="med"/>
            </a:ln>
          </p:spPr>
        </p:cxnSp>
        <p:sp>
          <p:nvSpPr>
            <p:cNvPr id="141343" name="Text Box 31"/>
            <p:cNvSpPr txBox="1">
              <a:spLocks noChangeArrowheads="1"/>
            </p:cNvSpPr>
            <p:nvPr/>
          </p:nvSpPr>
          <p:spPr bwMode="auto">
            <a:xfrm>
              <a:off x="2123728" y="1916832"/>
              <a:ext cx="1800199" cy="216024"/>
            </a:xfrm>
            <a:prstGeom prst="rect">
              <a:avLst/>
            </a:prstGeom>
            <a:noFill/>
            <a:ln w="28575">
              <a:noFill/>
              <a:miter lim="800000"/>
              <a:headEnd/>
              <a:tailEnd/>
            </a:ln>
          </p:spPr>
          <p:txBody>
            <a:bodyPr vert="horz" wrap="square" lIns="74295" tIns="889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Optimum conditions</a:t>
              </a:r>
              <a:endParaRPr kumimoji="1" lang="ja-JP" altLang="ja-JP" sz="14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grpSp>
      <p:sp>
        <p:nvSpPr>
          <p:cNvPr id="1026" name="Text Box 2"/>
          <p:cNvSpPr txBox="1">
            <a:spLocks noChangeArrowheads="1"/>
          </p:cNvSpPr>
          <p:nvPr/>
        </p:nvSpPr>
        <p:spPr bwMode="auto">
          <a:xfrm>
            <a:off x="251520" y="6021288"/>
            <a:ext cx="3384376" cy="288032"/>
          </a:xfrm>
          <a:prstGeom prst="rect">
            <a:avLst/>
          </a:prstGeom>
          <a:noFill/>
          <a:ln w="28575">
            <a:noFill/>
            <a:miter lim="800000"/>
            <a:headEnd/>
            <a:tailEnd/>
          </a:ln>
        </p:spPr>
        <p:txBody>
          <a:bodyPr vert="horz" wrap="square" lIns="74295" tIns="8890" rIns="74295" bIns="8890" numCol="1" anchor="t" anchorCtr="0" compatLnSpc="1">
            <a:prstTxWarp prst="textNoShape">
              <a:avLst/>
            </a:prstTxWarp>
          </a:bodyPr>
          <a:lstStyle/>
          <a:p>
            <a:pPr marL="457200" marR="0" lvl="1" indent="0" algn="ctr" defTabSz="914400" rtl="0" eaLnBrk="1" fontAlgn="base" latinLnBrk="0" hangingPunct="1">
              <a:lnSpc>
                <a:spcPct val="120000"/>
              </a:lnSpc>
              <a:spcBef>
                <a:spcPct val="0"/>
              </a:spcBef>
              <a:spcAft>
                <a:spcPct val="0"/>
              </a:spcAft>
              <a:buClrTx/>
              <a:buSzTx/>
              <a:tabLst/>
            </a:pP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t>
            </a:r>
            <a:r>
              <a:rPr kumimoji="1" lang="en-US" altLang="ja-JP" sz="1400" b="0" i="1"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 L</a:t>
            </a: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=70 mm, </a:t>
            </a:r>
            <a:r>
              <a:rPr kumimoji="1" lang="en-US" altLang="ja-JP" sz="1400" b="0" i="1"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D</a:t>
            </a: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=200 mm constant</a:t>
            </a:r>
            <a:endParaRPr kumimoji="1" lang="ja-JP" altLang="ja-JP" sz="1400" b="0" i="0" u="none" strike="noStrike" cap="none" normalizeH="0" baseline="0" dirty="0" smtClean="0">
              <a:ln>
                <a:noFill/>
              </a:ln>
              <a:solidFill>
                <a:schemeClr val="tx1"/>
              </a:solidFill>
              <a:effectLst/>
              <a:latin typeface="Times New Roman" pitchFamily="18" charset="0"/>
              <a:ea typeface="ＭＳ Ｐゴシック" pitchFamily="50" charset="-128"/>
              <a:cs typeface="Times New Roman" pitchFamily="18" charset="0"/>
            </a:endParaRPr>
          </a:p>
        </p:txBody>
      </p:sp>
      <p:sp>
        <p:nvSpPr>
          <p:cNvPr id="1027" name="Text Box 3"/>
          <p:cNvSpPr txBox="1">
            <a:spLocks noChangeArrowheads="1"/>
          </p:cNvSpPr>
          <p:nvPr/>
        </p:nvSpPr>
        <p:spPr bwMode="auto">
          <a:xfrm>
            <a:off x="5436096" y="6021288"/>
            <a:ext cx="2922588" cy="276225"/>
          </a:xfrm>
          <a:prstGeom prst="rect">
            <a:avLst/>
          </a:prstGeom>
          <a:noFill/>
          <a:ln w="28575">
            <a:noFill/>
            <a:miter lim="800000"/>
            <a:headEnd/>
            <a:tailEnd/>
          </a:ln>
        </p:spPr>
        <p:txBody>
          <a:bodyPr vert="horz" wrap="square" lIns="74295" tIns="8890" rIns="74295" bIns="8890" numCol="1" anchor="t" anchorCtr="0" compatLnSpc="1">
            <a:prstTxWarp prst="textNoShape">
              <a:avLst/>
            </a:prstTxWarp>
          </a:bodyPr>
          <a:lstStyle/>
          <a:p>
            <a:pPr marL="0" marR="0" lvl="0" indent="0" algn="ctr" defTabSz="914400" rtl="0" eaLnBrk="1" fontAlgn="base" latinLnBrk="0" hangingPunct="1">
              <a:lnSpc>
                <a:spcPct val="1200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ＭＳ Ｐゴシック" pitchFamily="50" charset="-128"/>
              </a:rPr>
              <a:t> At  </a:t>
            </a:r>
            <a:r>
              <a:rPr kumimoji="1" lang="en-US" altLang="ja-JP" sz="1400" b="0" i="1" u="none" strike="noStrike" cap="none" normalizeH="0" baseline="0" dirty="0" smtClean="0">
                <a:ln>
                  <a:noFill/>
                </a:ln>
                <a:solidFill>
                  <a:schemeClr val="tx1"/>
                </a:solidFill>
                <a:effectLst/>
                <a:latin typeface="Times New Roman" pitchFamily="18" charset="0"/>
                <a:ea typeface="ＭＳ 明朝" pitchFamily="17" charset="-128"/>
                <a:cs typeface="ＭＳ Ｐゴシック" pitchFamily="50" charset="-128"/>
              </a:rPr>
              <a:t>P</a:t>
            </a: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ＭＳ Ｐゴシック" pitchFamily="50" charset="-128"/>
              </a:rPr>
              <a:t>=0.2 </a:t>
            </a:r>
            <a:r>
              <a:rPr kumimoji="1" lang="en-US" altLang="ja-JP" sz="1400" b="0" i="0" u="none" strike="noStrike" cap="none" normalizeH="0" baseline="0" dirty="0" err="1" smtClean="0">
                <a:ln>
                  <a:noFill/>
                </a:ln>
                <a:solidFill>
                  <a:schemeClr val="tx1"/>
                </a:solidFill>
                <a:effectLst/>
                <a:latin typeface="Times New Roman" pitchFamily="18" charset="0"/>
                <a:ea typeface="ＭＳ 明朝" pitchFamily="17" charset="-128"/>
                <a:cs typeface="ＭＳ Ｐゴシック" pitchFamily="50" charset="-128"/>
              </a:rPr>
              <a:t>MPa</a:t>
            </a: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ＭＳ Ｐゴシック" pitchFamily="50" charset="-128"/>
              </a:rPr>
              <a:t>, </a:t>
            </a:r>
            <a:r>
              <a:rPr kumimoji="1" lang="en-US" altLang="ja-JP" sz="1400" b="0" i="1" u="none" strike="noStrike" cap="none" normalizeH="0" baseline="0" dirty="0" smtClean="0">
                <a:ln>
                  <a:noFill/>
                </a:ln>
                <a:solidFill>
                  <a:schemeClr val="tx1"/>
                </a:solidFill>
                <a:effectLst/>
                <a:latin typeface="Times New Roman" pitchFamily="18" charset="0"/>
                <a:ea typeface="ＭＳ 明朝" pitchFamily="17" charset="-128"/>
                <a:cs typeface="ＭＳ Ｐゴシック" pitchFamily="50" charset="-128"/>
              </a:rPr>
              <a:t>Q</a:t>
            </a:r>
            <a:r>
              <a:rPr kumimoji="1" lang="en-US" altLang="ja-JP" sz="1400" b="0" i="0" u="none" strike="noStrike" cap="none" normalizeH="0" baseline="0" dirty="0" smtClean="0">
                <a:ln>
                  <a:noFill/>
                </a:ln>
                <a:solidFill>
                  <a:schemeClr val="tx1"/>
                </a:solidFill>
                <a:effectLst/>
                <a:latin typeface="Times New Roman" pitchFamily="18" charset="0"/>
                <a:ea typeface="ＭＳ 明朝" pitchFamily="17" charset="-128"/>
                <a:cs typeface="ＭＳ Ｐゴシック" pitchFamily="50" charset="-128"/>
              </a:rPr>
              <a:t>=6 l/min constant</a:t>
            </a:r>
            <a:endParaRPr kumimoji="1" lang="ja-JP" altLang="ja-JP" sz="14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pic>
        <p:nvPicPr>
          <p:cNvPr id="18" name="図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 y="20042"/>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タイトル 1"/>
          <p:cNvSpPr txBox="1">
            <a:spLocks/>
          </p:cNvSpPr>
          <p:nvPr/>
        </p:nvSpPr>
        <p:spPr>
          <a:xfrm>
            <a:off x="-540568" y="57944"/>
            <a:ext cx="8363272" cy="1066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Final evaluation</a:t>
            </a:r>
            <a:endParaRPr kumimoji="1" lang="ja-JP" altLang="en-US" sz="4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1000"/>
                                        <p:tgtEl>
                                          <p:spTgt spid="55"/>
                                        </p:tgtEl>
                                      </p:cBhvr>
                                    </p:animEffect>
                                  </p:childTnLst>
                                </p:cTn>
                              </p:par>
                              <p:par>
                                <p:cTn id="8" presetID="9"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dissolve">
                                      <p:cBhvr>
                                        <p:cTn id="10"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64088" y="6017"/>
            <a:ext cx="3595856" cy="646331"/>
          </a:xfrm>
          <a:prstGeom prst="rect">
            <a:avLst/>
          </a:prstGeom>
          <a:solidFill>
            <a:srgbClr val="0000FF"/>
          </a:solidFill>
        </p:spPr>
        <p:txBody>
          <a:bodyPr wrap="none" rtlCol="0">
            <a:spAutoFit/>
          </a:bodyPr>
          <a:lstStyle/>
          <a:p>
            <a:r>
              <a:rPr lang="en-US" sz="3600" b="1" i="1" cap="small" dirty="0" smtClean="0">
                <a:solidFill>
                  <a:srgbClr val="FFFF00"/>
                </a:solidFill>
                <a:latin typeface="Arial" pitchFamily="34" charset="0"/>
                <a:cs typeface="Arial" pitchFamily="34" charset="0"/>
              </a:rPr>
              <a:t>CONCLUSIONS</a:t>
            </a:r>
            <a:endParaRPr lang="ja-JP" altLang="en-US" sz="3600" b="1" i="1" cap="small" dirty="0">
              <a:solidFill>
                <a:srgbClr val="FFFF00"/>
              </a:solidFill>
              <a:latin typeface="Arial" pitchFamily="34" charset="0"/>
              <a:cs typeface="Arial" pitchFamily="34" charset="0"/>
            </a:endParaRPr>
          </a:p>
        </p:txBody>
      </p:sp>
      <p:pic>
        <p:nvPicPr>
          <p:cNvPr id="4" name="図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376" y="87234"/>
            <a:ext cx="1008683" cy="69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グループ化 7"/>
          <p:cNvGrpSpPr/>
          <p:nvPr/>
        </p:nvGrpSpPr>
        <p:grpSpPr>
          <a:xfrm>
            <a:off x="222929" y="814055"/>
            <a:ext cx="8814292" cy="2677656"/>
            <a:chOff x="222929" y="814055"/>
            <a:chExt cx="8814292" cy="2677656"/>
          </a:xfrm>
        </p:grpSpPr>
        <p:sp>
          <p:nvSpPr>
            <p:cNvPr id="5" name="テキスト ボックス 4"/>
            <p:cNvSpPr txBox="1"/>
            <p:nvPr/>
          </p:nvSpPr>
          <p:spPr>
            <a:xfrm>
              <a:off x="827582" y="814055"/>
              <a:ext cx="8209639" cy="2677656"/>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It is concluded from the result that;</a:t>
              </a:r>
              <a:endParaRPr lang="ja-JP" altLang="en-US" sz="2800" dirty="0" smtClean="0">
                <a:latin typeface="Times New Roman" panose="02020603050405020304" pitchFamily="18" charset="0"/>
                <a:cs typeface="Times New Roman" panose="02020603050405020304" pitchFamily="18" charset="0"/>
              </a:endParaRPr>
            </a:p>
            <a:p>
              <a:pPr lvl="0" algn="just"/>
              <a:endParaRPr lang="en-US" sz="2800" dirty="0" smtClean="0">
                <a:latin typeface="Times New Roman" panose="02020603050405020304" pitchFamily="18" charset="0"/>
                <a:cs typeface="Times New Roman" panose="02020603050405020304" pitchFamily="18" charset="0"/>
              </a:endParaRPr>
            </a:p>
            <a:p>
              <a:pPr lvl="0" algn="just"/>
              <a:r>
                <a:rPr lang="en-US" sz="2800" dirty="0" smtClean="0">
                  <a:solidFill>
                    <a:srgbClr val="0000FF"/>
                  </a:solidFill>
                  <a:latin typeface="Times New Roman" panose="02020603050405020304" pitchFamily="18" charset="0"/>
                  <a:cs typeface="Times New Roman" panose="02020603050405020304" pitchFamily="18" charset="0"/>
                </a:rPr>
                <a:t>The manufacture support system using Taguchi methods was made.</a:t>
              </a:r>
              <a:r>
                <a:rPr lang="en-US" sz="2800" dirty="0" smtClean="0">
                  <a:solidFill>
                    <a:srgbClr val="00B050"/>
                  </a:solidFill>
                  <a:latin typeface="Times New Roman" panose="02020603050405020304" pitchFamily="18" charset="0"/>
                  <a:cs typeface="Times New Roman" panose="02020603050405020304" pitchFamily="18" charset="0"/>
                </a:rPr>
                <a:t> This system could calculate the optimum condition for</a:t>
              </a:r>
              <a:r>
                <a:rPr lang="ja-JP" altLang="en-US" sz="2800" dirty="0">
                  <a:solidFill>
                    <a:srgbClr val="00B050"/>
                  </a:solidFill>
                  <a:latin typeface="Times New Roman" panose="02020603050405020304" pitchFamily="18" charset="0"/>
                  <a:cs typeface="Times New Roman" panose="02020603050405020304" pitchFamily="18" charset="0"/>
                </a:rPr>
                <a:t> </a:t>
              </a:r>
              <a:r>
                <a:rPr lang="en-US" sz="2800" dirty="0" smtClean="0">
                  <a:solidFill>
                    <a:srgbClr val="00B050"/>
                  </a:solidFill>
                  <a:latin typeface="Times New Roman" panose="02020603050405020304" pitchFamily="18" charset="0"/>
                  <a:cs typeface="Times New Roman" panose="02020603050405020304" pitchFamily="18" charset="0"/>
                </a:rPr>
                <a:t>each target before the performance. </a:t>
              </a:r>
              <a:r>
                <a:rPr lang="en-US" sz="2800" dirty="0" smtClean="0">
                  <a:solidFill>
                    <a:srgbClr val="0000FF"/>
                  </a:solidFill>
                  <a:latin typeface="Times New Roman" panose="02020603050405020304" pitchFamily="18" charset="0"/>
                  <a:cs typeface="Times New Roman" panose="02020603050405020304" pitchFamily="18" charset="0"/>
                </a:rPr>
                <a:t>This system was effective for the spring back.</a:t>
              </a:r>
            </a:p>
          </p:txBody>
        </p:sp>
        <p:sp>
          <p:nvSpPr>
            <p:cNvPr id="2" name="テキスト ボックス 1"/>
            <p:cNvSpPr txBox="1"/>
            <p:nvPr/>
          </p:nvSpPr>
          <p:spPr>
            <a:xfrm>
              <a:off x="222929" y="1628800"/>
              <a:ext cx="604653" cy="523220"/>
            </a:xfrm>
            <a:prstGeom prst="rect">
              <a:avLst/>
            </a:prstGeom>
            <a:noFill/>
          </p:spPr>
          <p:txBody>
            <a:bodyPr wrap="none" rtlCol="0">
              <a:spAutoFit/>
            </a:bodyPr>
            <a:lstStyle/>
            <a:p>
              <a:r>
                <a:rPr kumimoji="1" lang="en-US" altLang="ja-JP" sz="2800" dirty="0" smtClean="0">
                  <a:latin typeface="Times New Roman" panose="02020603050405020304" pitchFamily="18" charset="0"/>
                  <a:cs typeface="Times New Roman" panose="02020603050405020304" pitchFamily="18" charset="0"/>
                </a:rPr>
                <a:t>(1)</a:t>
              </a:r>
              <a:endParaRPr kumimoji="1" lang="ja-JP" altLang="en-US" sz="2800" dirty="0">
                <a:latin typeface="Times New Roman" panose="02020603050405020304" pitchFamily="18" charset="0"/>
                <a:cs typeface="Times New Roman" panose="02020603050405020304" pitchFamily="18" charset="0"/>
              </a:endParaRPr>
            </a:p>
          </p:txBody>
        </p:sp>
      </p:grpSp>
      <p:grpSp>
        <p:nvGrpSpPr>
          <p:cNvPr id="3" name="グループ化 2"/>
          <p:cNvGrpSpPr/>
          <p:nvPr/>
        </p:nvGrpSpPr>
        <p:grpSpPr>
          <a:xfrm>
            <a:off x="252225" y="3717032"/>
            <a:ext cx="8724395" cy="3140968"/>
            <a:chOff x="252225" y="3717032"/>
            <a:chExt cx="8724395" cy="3140968"/>
          </a:xfrm>
        </p:grpSpPr>
        <p:sp>
          <p:nvSpPr>
            <p:cNvPr id="6" name="テキスト ボックス 5"/>
            <p:cNvSpPr txBox="1"/>
            <p:nvPr/>
          </p:nvSpPr>
          <p:spPr>
            <a:xfrm>
              <a:off x="827583" y="3749457"/>
              <a:ext cx="8149037" cy="3108543"/>
            </a:xfrm>
            <a:prstGeom prst="rect">
              <a:avLst/>
            </a:prstGeom>
            <a:noFill/>
          </p:spPr>
          <p:txBody>
            <a:bodyPr wrap="square" rtlCol="0">
              <a:spAutoFit/>
            </a:bodyPr>
            <a:lstStyle/>
            <a:p>
              <a:pPr lvl="0" algn="just"/>
              <a:r>
                <a:rPr lang="en-US" altLang="ja-JP" sz="2800" dirty="0" smtClean="0">
                  <a:solidFill>
                    <a:srgbClr val="0000FF"/>
                  </a:solidFill>
                  <a:latin typeface="Times New Roman" panose="02020603050405020304" pitchFamily="18" charset="0"/>
                  <a:cs typeface="Times New Roman" panose="02020603050405020304" pitchFamily="18" charset="0"/>
                </a:rPr>
                <a:t>Innovative </a:t>
              </a:r>
              <a:r>
                <a:rPr lang="en-US" altLang="ja-JP" sz="2800" dirty="0">
                  <a:solidFill>
                    <a:srgbClr val="0000FF"/>
                  </a:solidFill>
                  <a:latin typeface="Times New Roman" panose="02020603050405020304" pitchFamily="18" charset="0"/>
                  <a:cs typeface="Times New Roman" panose="02020603050405020304" pitchFamily="18" charset="0"/>
                </a:rPr>
                <a:t>tool using the Taguchi methods </a:t>
              </a:r>
              <a:r>
                <a:rPr lang="en-US" altLang="ja-JP" sz="2800" dirty="0" smtClean="0">
                  <a:solidFill>
                    <a:srgbClr val="0000FF"/>
                  </a:solidFill>
                  <a:latin typeface="Times New Roman" panose="02020603050405020304" pitchFamily="18" charset="0"/>
                  <a:cs typeface="Times New Roman" panose="02020603050405020304" pitchFamily="18" charset="0"/>
                </a:rPr>
                <a:t>was useful for development </a:t>
              </a:r>
              <a:r>
                <a:rPr lang="en-US" altLang="ja-JP" sz="2800" dirty="0">
                  <a:solidFill>
                    <a:srgbClr val="0000FF"/>
                  </a:solidFill>
                  <a:latin typeface="Times New Roman" panose="02020603050405020304" pitchFamily="18" charset="0"/>
                  <a:cs typeface="Times New Roman" panose="02020603050405020304" pitchFamily="18" charset="0"/>
                </a:rPr>
                <a:t>with short-term and </a:t>
              </a:r>
              <a:r>
                <a:rPr lang="en-US" altLang="ja-JP" sz="2800" dirty="0" smtClean="0">
                  <a:solidFill>
                    <a:srgbClr val="0000FF"/>
                  </a:solidFill>
                  <a:latin typeface="Times New Roman" panose="02020603050405020304" pitchFamily="18" charset="0"/>
                  <a:cs typeface="Times New Roman" panose="02020603050405020304" pitchFamily="18" charset="0"/>
                </a:rPr>
                <a:t>lower cost.</a:t>
              </a:r>
              <a:r>
                <a:rPr lang="ja-JP" altLang="en-US" sz="2800" dirty="0">
                  <a:solidFill>
                    <a:srgbClr val="0000FF"/>
                  </a:solidFill>
                  <a:latin typeface="Times New Roman" panose="02020603050405020304" pitchFamily="18" charset="0"/>
                  <a:cs typeface="Times New Roman" panose="02020603050405020304" pitchFamily="18" charset="0"/>
                </a:rPr>
                <a:t> </a:t>
              </a:r>
              <a:r>
                <a:rPr lang="en-US" altLang="ja-JP" sz="2800" dirty="0" smtClean="0">
                  <a:solidFill>
                    <a:srgbClr val="00B050"/>
                  </a:solidFill>
                  <a:latin typeface="Times New Roman" panose="02020603050405020304" pitchFamily="18" charset="0"/>
                  <a:cs typeface="Times New Roman" panose="02020603050405020304" pitchFamily="18" charset="0"/>
                </a:rPr>
                <a:t>This tool could </a:t>
              </a:r>
              <a:r>
                <a:rPr lang="en-US" altLang="ja-JP" sz="2800" dirty="0">
                  <a:solidFill>
                    <a:srgbClr val="00B050"/>
                  </a:solidFill>
                  <a:latin typeface="Times New Roman" panose="02020603050405020304" pitchFamily="18" charset="0"/>
                  <a:cs typeface="Times New Roman" panose="02020603050405020304" pitchFamily="18" charset="0"/>
                </a:rPr>
                <a:t>quickly and exactly decide the </a:t>
              </a:r>
              <a:r>
                <a:rPr lang="en-US" altLang="ja-JP" sz="2800" dirty="0" smtClean="0">
                  <a:solidFill>
                    <a:srgbClr val="00B050"/>
                  </a:solidFill>
                  <a:latin typeface="Times New Roman" panose="02020603050405020304" pitchFamily="18" charset="0"/>
                  <a:cs typeface="Times New Roman" panose="02020603050405020304" pitchFamily="18" charset="0"/>
                </a:rPr>
                <a:t>optimum cooling </a:t>
              </a:r>
              <a:r>
                <a:rPr lang="en-US" altLang="ja-JP" sz="2800" dirty="0">
                  <a:solidFill>
                    <a:srgbClr val="00B050"/>
                  </a:solidFill>
                  <a:latin typeface="Times New Roman" panose="02020603050405020304" pitchFamily="18" charset="0"/>
                  <a:cs typeface="Times New Roman" panose="02020603050405020304" pitchFamily="18" charset="0"/>
                </a:rPr>
                <a:t>condition. </a:t>
              </a:r>
              <a:r>
                <a:rPr lang="en-US" altLang="ja-JP" sz="2800" dirty="0">
                  <a:solidFill>
                    <a:srgbClr val="0000FF"/>
                  </a:solidFill>
                  <a:latin typeface="Times New Roman" panose="02020603050405020304" pitchFamily="18" charset="0"/>
                  <a:cs typeface="Times New Roman" panose="02020603050405020304" pitchFamily="18" charset="0"/>
                </a:rPr>
                <a:t>The cooling system </a:t>
              </a:r>
              <a:r>
                <a:rPr lang="en-US" altLang="ja-JP" sz="2800" dirty="0" smtClean="0">
                  <a:solidFill>
                    <a:srgbClr val="0000FF"/>
                  </a:solidFill>
                  <a:latin typeface="Times New Roman" panose="02020603050405020304" pitchFamily="18" charset="0"/>
                  <a:cs typeface="Times New Roman" panose="02020603050405020304" pitchFamily="18" charset="0"/>
                </a:rPr>
                <a:t>with </a:t>
              </a:r>
              <a:r>
                <a:rPr lang="en-US" altLang="ja-JP" sz="2800" dirty="0">
                  <a:solidFill>
                    <a:srgbClr val="0000FF"/>
                  </a:solidFill>
                  <a:latin typeface="Times New Roman" panose="02020603050405020304" pitchFamily="18" charset="0"/>
                  <a:cs typeface="Times New Roman" panose="02020603050405020304" pitchFamily="18" charset="0"/>
                </a:rPr>
                <a:t>optimum </a:t>
              </a:r>
              <a:r>
                <a:rPr lang="en-US" altLang="ja-JP" sz="2800" dirty="0" smtClean="0">
                  <a:solidFill>
                    <a:srgbClr val="0000FF"/>
                  </a:solidFill>
                  <a:latin typeface="Times New Roman" panose="02020603050405020304" pitchFamily="18" charset="0"/>
                  <a:cs typeface="Times New Roman" panose="02020603050405020304" pitchFamily="18" charset="0"/>
                </a:rPr>
                <a:t>condition </a:t>
              </a:r>
              <a:r>
                <a:rPr lang="en-US" altLang="ja-JP" sz="2800" dirty="0">
                  <a:solidFill>
                    <a:srgbClr val="0000FF"/>
                  </a:solidFill>
                  <a:latin typeface="Times New Roman" panose="02020603050405020304" pitchFamily="18" charset="0"/>
                  <a:cs typeface="Times New Roman" panose="02020603050405020304" pitchFamily="18" charset="0"/>
                </a:rPr>
                <a:t>using the innovative tool </a:t>
              </a:r>
              <a:r>
                <a:rPr lang="en-US" altLang="ja-JP" sz="2800" dirty="0" smtClean="0">
                  <a:solidFill>
                    <a:srgbClr val="0000FF"/>
                  </a:solidFill>
                  <a:latin typeface="Times New Roman" panose="02020603050405020304" pitchFamily="18" charset="0"/>
                  <a:cs typeface="Times New Roman" panose="02020603050405020304" pitchFamily="18" charset="0"/>
                </a:rPr>
                <a:t>was </a:t>
              </a:r>
              <a:r>
                <a:rPr lang="en-US" altLang="ja-JP" sz="2800" dirty="0">
                  <a:solidFill>
                    <a:srgbClr val="0000FF"/>
                  </a:solidFill>
                  <a:latin typeface="Times New Roman" panose="02020603050405020304" pitchFamily="18" charset="0"/>
                  <a:cs typeface="Times New Roman" panose="02020603050405020304" pitchFamily="18" charset="0"/>
                </a:rPr>
                <a:t>very effective. </a:t>
              </a:r>
              <a:r>
                <a:rPr lang="en-US" altLang="ja-JP" sz="2800" dirty="0">
                  <a:solidFill>
                    <a:srgbClr val="00B050"/>
                  </a:solidFill>
                  <a:latin typeface="Times New Roman" panose="02020603050405020304" pitchFamily="18" charset="0"/>
                  <a:cs typeface="Times New Roman" panose="02020603050405020304" pitchFamily="18" charset="0"/>
                </a:rPr>
                <a:t>And </a:t>
              </a:r>
              <a:r>
                <a:rPr lang="en-US" altLang="ja-JP" sz="2800" dirty="0" smtClean="0">
                  <a:solidFill>
                    <a:srgbClr val="00B050"/>
                  </a:solidFill>
                  <a:latin typeface="Times New Roman" panose="02020603050405020304" pitchFamily="18" charset="0"/>
                  <a:cs typeface="Times New Roman" panose="02020603050405020304" pitchFamily="18" charset="0"/>
                </a:rPr>
                <a:t>heat </a:t>
              </a:r>
              <a:r>
                <a:rPr lang="en-US" altLang="ja-JP" sz="2800" dirty="0">
                  <a:solidFill>
                    <a:srgbClr val="00B050"/>
                  </a:solidFill>
                  <a:latin typeface="Times New Roman" panose="02020603050405020304" pitchFamily="18" charset="0"/>
                  <a:cs typeface="Times New Roman" panose="02020603050405020304" pitchFamily="18" charset="0"/>
                </a:rPr>
                <a:t>transfer coefficient </a:t>
              </a:r>
              <a:r>
                <a:rPr lang="en-US" altLang="ja-JP" sz="2800" dirty="0" smtClean="0">
                  <a:solidFill>
                    <a:srgbClr val="00B050"/>
                  </a:solidFill>
                  <a:latin typeface="Times New Roman" panose="02020603050405020304" pitchFamily="18" charset="0"/>
                  <a:cs typeface="Times New Roman" panose="02020603050405020304" pitchFamily="18" charset="0"/>
                </a:rPr>
                <a:t>of the </a:t>
              </a:r>
              <a:r>
                <a:rPr lang="en-US" altLang="ja-JP" sz="2800" dirty="0">
                  <a:solidFill>
                    <a:srgbClr val="00B050"/>
                  </a:solidFill>
                  <a:latin typeface="Times New Roman" panose="02020603050405020304" pitchFamily="18" charset="0"/>
                  <a:cs typeface="Times New Roman" panose="02020603050405020304" pitchFamily="18" charset="0"/>
                </a:rPr>
                <a:t>proposed cooling system with optimum </a:t>
              </a:r>
              <a:r>
                <a:rPr lang="en-US" altLang="ja-JP" sz="2800" dirty="0" smtClean="0">
                  <a:solidFill>
                    <a:srgbClr val="00B050"/>
                  </a:solidFill>
                  <a:latin typeface="Times New Roman" panose="02020603050405020304" pitchFamily="18" charset="0"/>
                  <a:cs typeface="Times New Roman" panose="02020603050405020304" pitchFamily="18" charset="0"/>
                </a:rPr>
                <a:t>condition </a:t>
              </a:r>
              <a:r>
                <a:rPr lang="en-US" altLang="ja-JP" sz="2800" dirty="0">
                  <a:solidFill>
                    <a:srgbClr val="00B050"/>
                  </a:solidFill>
                  <a:latin typeface="Times New Roman" panose="02020603050405020304" pitchFamily="18" charset="0"/>
                  <a:cs typeface="Times New Roman" panose="02020603050405020304" pitchFamily="18" charset="0"/>
                </a:rPr>
                <a:t>was 8490 W/m2K. </a:t>
              </a:r>
              <a:r>
                <a:rPr lang="en-US" altLang="ja-JP" sz="2800" dirty="0" smtClean="0">
                  <a:solidFill>
                    <a:srgbClr val="00B050"/>
                  </a:solidFill>
                  <a:latin typeface="Times New Roman" panose="02020603050405020304" pitchFamily="18" charset="0"/>
                  <a:cs typeface="Times New Roman" panose="02020603050405020304" pitchFamily="18" charset="0"/>
                </a:rPr>
                <a:t> </a:t>
              </a:r>
              <a:endParaRPr lang="en-US" altLang="ja-JP" sz="2800" dirty="0">
                <a:solidFill>
                  <a:srgbClr val="00B050"/>
                </a:solidFill>
                <a:latin typeface="Times New Roman" panose="02020603050405020304" pitchFamily="18" charset="0"/>
                <a:cs typeface="Times New Roman" panose="02020603050405020304" pitchFamily="18" charset="0"/>
              </a:endParaRPr>
            </a:p>
          </p:txBody>
        </p:sp>
        <p:sp>
          <p:nvSpPr>
            <p:cNvPr id="7" name="テキスト ボックス 6"/>
            <p:cNvSpPr txBox="1"/>
            <p:nvPr/>
          </p:nvSpPr>
          <p:spPr>
            <a:xfrm>
              <a:off x="252225" y="3717032"/>
              <a:ext cx="604653" cy="523220"/>
            </a:xfrm>
            <a:prstGeom prst="rect">
              <a:avLst/>
            </a:prstGeom>
            <a:noFill/>
          </p:spPr>
          <p:txBody>
            <a:bodyPr wrap="none" rtlCol="0">
              <a:spAutoFit/>
            </a:bodyPr>
            <a:lstStyle/>
            <a:p>
              <a:r>
                <a:rPr kumimoji="1" lang="en-US" altLang="ja-JP" sz="2800" dirty="0" smtClean="0">
                  <a:latin typeface="Times New Roman" panose="02020603050405020304" pitchFamily="18" charset="0"/>
                  <a:cs typeface="Times New Roman" panose="02020603050405020304" pitchFamily="18" charset="0"/>
                </a:rPr>
                <a:t>(2)</a:t>
              </a:r>
              <a:endParaRPr kumimoji="1" lang="ja-JP" altLang="en-US" sz="28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7267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srcRect/>
          <a:stretch>
            <a:fillRect/>
          </a:stretch>
        </p:blipFill>
        <p:spPr bwMode="auto">
          <a:xfrm>
            <a:off x="1214414" y="387335"/>
            <a:ext cx="6572295" cy="5955305"/>
          </a:xfrm>
          <a:prstGeom prst="rect">
            <a:avLst/>
          </a:prstGeom>
          <a:noFill/>
          <a:ln w="9525">
            <a:noFill/>
            <a:miter lim="800000"/>
            <a:headEnd/>
            <a:tailEnd/>
          </a:ln>
          <a:effectLst/>
        </p:spPr>
      </p:pic>
      <p:sp>
        <p:nvSpPr>
          <p:cNvPr id="7" name="雲 6"/>
          <p:cNvSpPr/>
          <p:nvPr/>
        </p:nvSpPr>
        <p:spPr>
          <a:xfrm>
            <a:off x="2500298" y="4714884"/>
            <a:ext cx="4071966" cy="1500198"/>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 !</a:t>
            </a:r>
          </a:p>
        </p:txBody>
      </p:sp>
      <p:pic>
        <p:nvPicPr>
          <p:cNvPr id="8" name="Picture 3"/>
          <p:cNvPicPr>
            <a:picLocks noChangeAspect="1" noChangeArrowheads="1"/>
          </p:cNvPicPr>
          <p:nvPr/>
        </p:nvPicPr>
        <p:blipFill>
          <a:blip r:embed="rId4" cstate="print"/>
          <a:srcRect/>
          <a:stretch>
            <a:fillRect/>
          </a:stretch>
        </p:blipFill>
        <p:spPr bwMode="auto">
          <a:xfrm>
            <a:off x="6706640" y="4857736"/>
            <a:ext cx="2437360" cy="2000264"/>
          </a:xfrm>
          <a:prstGeom prst="rect">
            <a:avLst/>
          </a:prstGeom>
          <a:noFill/>
          <a:ln w="9525">
            <a:noFill/>
            <a:miter lim="800000"/>
            <a:headEnd/>
            <a:tailEnd/>
          </a:ln>
          <a:effectLst/>
        </p:spPr>
      </p:pic>
      <p:sp>
        <p:nvSpPr>
          <p:cNvPr id="9" name="テキスト ボックス 8"/>
          <p:cNvSpPr txBox="1"/>
          <p:nvPr/>
        </p:nvSpPr>
        <p:spPr>
          <a:xfrm>
            <a:off x="7327752" y="6372036"/>
            <a:ext cx="1276696" cy="369332"/>
          </a:xfrm>
          <a:prstGeom prst="rect">
            <a:avLst/>
          </a:prstGeom>
          <a:noFill/>
        </p:spPr>
        <p:txBody>
          <a:bodyPr wrap="none" rtlCol="0">
            <a:spAutoFit/>
          </a:bodyPr>
          <a:lstStyle/>
          <a:p>
            <a:r>
              <a:rPr lang="en-US" altLang="ja-JP" b="1" dirty="0" smtClean="0">
                <a:solidFill>
                  <a:srgbClr val="FFFF00"/>
                </a:solidFill>
              </a:rPr>
              <a:t>H</a:t>
            </a:r>
            <a:r>
              <a:rPr kumimoji="1" lang="en-US" altLang="ja-JP" b="1" dirty="0" smtClean="0">
                <a:solidFill>
                  <a:srgbClr val="FFFF00"/>
                </a:solidFill>
              </a:rPr>
              <a:t>appy man</a:t>
            </a:r>
            <a:endParaRPr kumimoji="1" lang="ja-JP" altLang="en-US" b="1" dirty="0">
              <a:solidFill>
                <a:srgbClr val="FFFF00"/>
              </a:solidFill>
            </a:endParaRPr>
          </a:p>
        </p:txBody>
      </p:sp>
      <p:pic>
        <p:nvPicPr>
          <p:cNvPr id="11" name="図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44" y="6342640"/>
            <a:ext cx="818315" cy="56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482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8.5|10.9"/>
</p:tagLst>
</file>

<file path=ppt/tags/tag2.xml><?xml version="1.0" encoding="utf-8"?>
<p:tagLst xmlns:a="http://schemas.openxmlformats.org/drawingml/2006/main" xmlns:r="http://schemas.openxmlformats.org/officeDocument/2006/relationships" xmlns:p="http://schemas.openxmlformats.org/presentationml/2006/main">
  <p:tag name="TIMING" val="|11.8"/>
</p:tagLst>
</file>

<file path=ppt/tags/tag3.xml><?xml version="1.0" encoding="utf-8"?>
<p:tagLst xmlns:a="http://schemas.openxmlformats.org/drawingml/2006/main" xmlns:r="http://schemas.openxmlformats.org/officeDocument/2006/relationships" xmlns:p="http://schemas.openxmlformats.org/presentationml/2006/main">
  <p:tag name="TIMING" val="|8.5|11.9|11.8|14.4"/>
</p:tagLst>
</file>

<file path=ppt/tags/tag4.xml><?xml version="1.0" encoding="utf-8"?>
<p:tagLst xmlns:a="http://schemas.openxmlformats.org/drawingml/2006/main" xmlns:r="http://schemas.openxmlformats.org/officeDocument/2006/relationships" xmlns:p="http://schemas.openxmlformats.org/presentationml/2006/main">
  <p:tag name="TIMING" val="|38.7"/>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9443</TotalTime>
  <Words>1506</Words>
  <Application>Microsoft Office PowerPoint</Application>
  <PresentationFormat>画面に合わせる (4:3)</PresentationFormat>
  <Paragraphs>398</Paragraphs>
  <Slides>15</Slides>
  <Notes>13</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15</vt:i4>
      </vt:variant>
    </vt:vector>
  </HeadingPairs>
  <TitlesOfParts>
    <vt:vector size="17" baseType="lpstr">
      <vt:lpstr>Office テーマ</vt:lpstr>
      <vt:lpstr>Worksheet</vt:lpstr>
      <vt:lpstr>Development of Innovative Tool Using Taguchi-methods for the Near Future     Ikuo Tanabea  aNagaoka University of Technology, 1603-1 Kamitomioka, Nagaoka, Niigata, 940-2188 Japan  * Corresponding author. Tel:+0081-258-47-9727; fax:+0081-258-47-9770 E-mail address: tanabe@mech.nagaokaut.ac.jp.</vt:lpstr>
      <vt:lpstr>Background for research</vt:lpstr>
      <vt:lpstr>Background for research</vt:lpstr>
      <vt:lpstr>PowerPoint プレゼンテーション</vt:lpstr>
      <vt:lpstr>PowerPoint プレゼンテーション</vt:lpstr>
      <vt:lpstr>PowerPoint プレゼンテーション</vt:lpstr>
      <vt:lpstr>PowerPoint プレゼンテーション</vt:lpstr>
      <vt:lpstr>Flow of my software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品質工学を用いたイノベーションのためのツールの開発</dc:title>
  <dc:creator>karz</dc:creator>
  <cp:lastModifiedBy>tanabe ikuo</cp:lastModifiedBy>
  <cp:revision>504</cp:revision>
  <dcterms:created xsi:type="dcterms:W3CDTF">2012-04-18T04:54:00Z</dcterms:created>
  <dcterms:modified xsi:type="dcterms:W3CDTF">2016-07-18T00:40:56Z</dcterms:modified>
</cp:coreProperties>
</file>