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81" r:id="rId6"/>
    <p:sldId id="260" r:id="rId7"/>
    <p:sldId id="283" r:id="rId8"/>
    <p:sldId id="261" r:id="rId9"/>
    <p:sldId id="262" r:id="rId10"/>
    <p:sldId id="263" r:id="rId11"/>
    <p:sldId id="264" r:id="rId12"/>
    <p:sldId id="293" r:id="rId13"/>
    <p:sldId id="276" r:id="rId14"/>
    <p:sldId id="277" r:id="rId15"/>
    <p:sldId id="266" r:id="rId16"/>
    <p:sldId id="267" r:id="rId17"/>
    <p:sldId id="286" r:id="rId18"/>
    <p:sldId id="284" r:id="rId19"/>
    <p:sldId id="285" r:id="rId20"/>
    <p:sldId id="287" r:id="rId21"/>
    <p:sldId id="290" r:id="rId22"/>
    <p:sldId id="279" r:id="rId23"/>
    <p:sldId id="288" r:id="rId24"/>
    <p:sldId id="270" r:id="rId25"/>
    <p:sldId id="278" r:id="rId26"/>
    <p:sldId id="291" r:id="rId27"/>
    <p:sldId id="274" r:id="rId28"/>
    <p:sldId id="282" r:id="rId29"/>
    <p:sldId id="292" r:id="rId30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CC"/>
    <a:srgbClr val="00FFFF"/>
    <a:srgbClr val="FFFF99"/>
    <a:srgbClr val="FFFFFF"/>
    <a:srgbClr val="CCFFFF"/>
    <a:srgbClr val="000099"/>
    <a:srgbClr val="66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38" autoAdjust="0"/>
    <p:restoredTop sz="94640" autoAdjust="0"/>
  </p:normalViewPr>
  <p:slideViewPr>
    <p:cSldViewPr>
      <p:cViewPr varScale="1">
        <p:scale>
          <a:sx n="74" d="100"/>
          <a:sy n="74" d="100"/>
        </p:scale>
        <p:origin x="-121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081D-0A43-4655-ABB2-5889EBDB184A}" type="datetimeFigureOut">
              <a:rPr lang="hu-HU" smtClean="0"/>
              <a:pPr/>
              <a:t>2015.09.24.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38C2E-0F45-4E4A-8095-0C427776195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081D-0A43-4655-ABB2-5889EBDB184A}" type="datetimeFigureOut">
              <a:rPr lang="hu-HU" smtClean="0"/>
              <a:pPr/>
              <a:t>2015.09.24.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38C2E-0F45-4E4A-8095-0C427776195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081D-0A43-4655-ABB2-5889EBDB184A}" type="datetimeFigureOut">
              <a:rPr lang="hu-HU" smtClean="0"/>
              <a:pPr/>
              <a:t>2015.09.24.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38C2E-0F45-4E4A-8095-0C427776195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081D-0A43-4655-ABB2-5889EBDB184A}" type="datetimeFigureOut">
              <a:rPr lang="hu-HU" smtClean="0"/>
              <a:pPr/>
              <a:t>2015.09.24.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38C2E-0F45-4E4A-8095-0C427776195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081D-0A43-4655-ABB2-5889EBDB184A}" type="datetimeFigureOut">
              <a:rPr lang="hu-HU" smtClean="0"/>
              <a:pPr/>
              <a:t>2015.09.24.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38C2E-0F45-4E4A-8095-0C427776195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081D-0A43-4655-ABB2-5889EBDB184A}" type="datetimeFigureOut">
              <a:rPr lang="hu-HU" smtClean="0"/>
              <a:pPr/>
              <a:t>2015.09.24.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38C2E-0F45-4E4A-8095-0C427776195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081D-0A43-4655-ABB2-5889EBDB184A}" type="datetimeFigureOut">
              <a:rPr lang="hu-HU" smtClean="0"/>
              <a:pPr/>
              <a:t>2015.09.24.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38C2E-0F45-4E4A-8095-0C427776195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081D-0A43-4655-ABB2-5889EBDB184A}" type="datetimeFigureOut">
              <a:rPr lang="hu-HU" smtClean="0"/>
              <a:pPr/>
              <a:t>2015.09.24.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38C2E-0F45-4E4A-8095-0C427776195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081D-0A43-4655-ABB2-5889EBDB184A}" type="datetimeFigureOut">
              <a:rPr lang="hu-HU" smtClean="0"/>
              <a:pPr/>
              <a:t>2015.09.24.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38C2E-0F45-4E4A-8095-0C427776195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081D-0A43-4655-ABB2-5889EBDB184A}" type="datetimeFigureOut">
              <a:rPr lang="hu-HU" smtClean="0"/>
              <a:pPr/>
              <a:t>2015.09.24.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38C2E-0F45-4E4A-8095-0C427776195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8081D-0A43-4655-ABB2-5889EBDB184A}" type="datetimeFigureOut">
              <a:rPr lang="hu-HU" smtClean="0"/>
              <a:pPr/>
              <a:t>2015.09.24.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138C2E-0F45-4E4A-8095-0C427776195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u-H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8081D-0A43-4655-ABB2-5889EBDB184A}" type="datetimeFigureOut">
              <a:rPr lang="hu-HU" smtClean="0"/>
              <a:pPr/>
              <a:t>2015.09.24.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138C2E-0F45-4E4A-8095-0C427776195B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64704"/>
            <a:ext cx="9144000" cy="1938992"/>
          </a:xfrm>
          <a:prstGeom prst="rect">
            <a:avLst/>
          </a:prstGeom>
          <a:solidFill>
            <a:srgbClr val="66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The role of IL-17A </a:t>
            </a:r>
            <a:endParaRPr lang="hu-HU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postmenopausal inflammatory events, </a:t>
            </a:r>
            <a:endParaRPr lang="hu-HU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such </a:t>
            </a: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as in osteoporosis</a:t>
            </a:r>
            <a:endParaRPr lang="hu-H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512" y="4149080"/>
            <a:ext cx="856035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aseline="30000" dirty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Ildikó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Molnár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MD,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CSc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aseline="30000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Ilona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Bohaty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MD, </a:t>
            </a:r>
            <a:r>
              <a:rPr lang="en-US" sz="2400" baseline="30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Éva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Somogyiné-Vári</a:t>
            </a:r>
            <a:endParaRPr lang="hu-HU" sz="2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000" baseline="30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Immunoendocrinology and Osteoporosis Centre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</a:t>
            </a: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Regional Centre of Hungarian National Blood Transfusion Service, </a:t>
            </a:r>
            <a:endParaRPr lang="hu-H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Debrecen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Hungary</a:t>
            </a:r>
            <a:endParaRPr lang="hu-H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23043" y="6581001"/>
            <a:ext cx="16209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200" dirty="0" smtClean="0"/>
              <a:t>Summit 2015, Houston</a:t>
            </a:r>
            <a:endParaRPr lang="hu-H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3070071" cy="646331"/>
          </a:xfrm>
          <a:prstGeom prst="rect">
            <a:avLst/>
          </a:prstGeom>
          <a:solidFill>
            <a:srgbClr val="66FFFF"/>
          </a:solidFill>
        </p:spPr>
        <p:txBody>
          <a:bodyPr wrap="none" rtlCol="0">
            <a:spAutoFit/>
          </a:bodyPr>
          <a:lstStyle/>
          <a:p>
            <a:r>
              <a:rPr lang="hu-HU" sz="3600" b="1" dirty="0" smtClean="0">
                <a:latin typeface="Times New Roman" pitchFamily="18" charset="0"/>
                <a:cs typeface="Times New Roman" pitchFamily="18" charset="0"/>
              </a:rPr>
              <a:t>IL-17 cytokine</a:t>
            </a:r>
            <a:endParaRPr lang="hu-H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692696"/>
            <a:ext cx="77107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 smtClean="0">
                <a:latin typeface="Times New Roman" pitchFamily="18" charset="0"/>
                <a:cs typeface="Times New Roman" pitchFamily="18" charset="0"/>
              </a:rPr>
              <a:t>IL-17 (called as IL-17A</a:t>
            </a:r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) is characterized by: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9512" y="1268760"/>
            <a:ext cx="896448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T-cell-derived cytokine</a:t>
            </a:r>
          </a:p>
          <a:p>
            <a:pPr marL="342900" indent="-342900" algn="just">
              <a:buFont typeface="Wingdings" pitchFamily="2" charset="2"/>
              <a:buChar char="v"/>
            </a:pP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secreted from Th17 cells, which are distributed from  other effector CD4+ T helper cells, such as  Th1, Th2 and regulatory T (Treg) cells.</a:t>
            </a:r>
            <a:endParaRPr lang="hu-H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512" y="3140968"/>
            <a:ext cx="906363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 smtClean="0">
                <a:latin typeface="Times New Roman" pitchFamily="18" charset="0"/>
                <a:cs typeface="Times New Roman" pitchFamily="18" charset="0"/>
              </a:rPr>
              <a:t>Sources of IL-17: </a:t>
            </a:r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buFont typeface="Wingdings" pitchFamily="2" charset="2"/>
              <a:buChar char="v"/>
            </a:pPr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Cells of innate and adaptive immunity (T and B cells, NK, </a:t>
            </a:r>
          </a:p>
          <a:p>
            <a:pPr algn="just"/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    NKT,  </a:t>
            </a:r>
            <a:r>
              <a:rPr lang="el-GR" sz="2800" dirty="0" smtClean="0">
                <a:latin typeface="Times New Roman" pitchFamily="18" charset="0"/>
                <a:cs typeface="Times New Roman" pitchFamily="18" charset="0"/>
              </a:rPr>
              <a:t>γδ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T cells, neutrophils, basophils,  mast cells,</a:t>
            </a:r>
          </a:p>
          <a:p>
            <a:pPr algn="just"/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    monocyte-macrophages, dendritic cells).</a:t>
            </a:r>
          </a:p>
          <a:p>
            <a:pPr>
              <a:buFont typeface="Wingdings" pitchFamily="2" charset="2"/>
              <a:buChar char="v"/>
            </a:pP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Epithelial, endothelial, vascular and stromal cells.</a:t>
            </a:r>
            <a:endParaRPr lang="hu-H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512" y="5411450"/>
            <a:ext cx="874527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 smtClean="0">
                <a:latin typeface="Times New Roman" pitchFamily="18" charset="0"/>
                <a:cs typeface="Times New Roman" pitchFamily="18" charset="0"/>
              </a:rPr>
              <a:t>IL-17 initiated cytokine/chemokine productions: </a:t>
            </a:r>
            <a:endParaRPr lang="hu-H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IL-6, TNF</a:t>
            </a:r>
            <a:r>
              <a:rPr lang="el-GR" sz="2800" dirty="0" smtClean="0"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, IL-1</a:t>
            </a:r>
            <a:r>
              <a:rPr lang="el-GR" sz="2800" dirty="0" smtClean="0"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, IL-8, CXC1, CXC2, CXC8, CCL2, </a:t>
            </a:r>
          </a:p>
          <a:p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MCP-1</a:t>
            </a:r>
            <a:endParaRPr lang="hu-HU" sz="32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323528" y="1196752"/>
            <a:ext cx="727280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23528" y="5949280"/>
            <a:ext cx="79928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51520" y="3645024"/>
            <a:ext cx="28803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523043" y="6581001"/>
            <a:ext cx="16209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200" dirty="0" smtClean="0"/>
              <a:t>Summit 2015, Houston</a:t>
            </a:r>
            <a:endParaRPr lang="hu-H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6444208" y="2636912"/>
            <a:ext cx="2699792" cy="576064"/>
          </a:xfrm>
          <a:prstGeom prst="rect">
            <a:avLst/>
          </a:prstGeom>
          <a:solidFill>
            <a:srgbClr val="66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9" name="TextBox 18"/>
          <p:cNvSpPr txBox="1"/>
          <p:nvPr/>
        </p:nvSpPr>
        <p:spPr>
          <a:xfrm>
            <a:off x="6359263" y="2564904"/>
            <a:ext cx="2784737" cy="144655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Arteriosclerosis</a:t>
            </a:r>
          </a:p>
          <a:p>
            <a:pPr algn="ctr"/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(cardiovascular</a:t>
            </a:r>
          </a:p>
          <a:p>
            <a:pPr algn="ctr"/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diseases)</a:t>
            </a:r>
            <a:endParaRPr lang="hu-H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876256" y="980728"/>
            <a:ext cx="1872208" cy="648072"/>
          </a:xfrm>
          <a:prstGeom prst="rect">
            <a:avLst/>
          </a:prstGeom>
          <a:solidFill>
            <a:srgbClr val="66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8931291" cy="646331"/>
          </a:xfrm>
          <a:prstGeom prst="rect">
            <a:avLst/>
          </a:prstGeom>
          <a:solidFill>
            <a:srgbClr val="66FFFF"/>
          </a:solidFill>
        </p:spPr>
        <p:txBody>
          <a:bodyPr wrap="none" rtlCol="0">
            <a:spAutoFit/>
          </a:bodyPr>
          <a:lstStyle/>
          <a:p>
            <a:r>
              <a:rPr lang="hu-HU" sz="3600" b="1" dirty="0" smtClean="0">
                <a:latin typeface="Times New Roman" pitchFamily="18" charset="0"/>
                <a:cs typeface="Times New Roman" pitchFamily="18" charset="0"/>
              </a:rPr>
              <a:t>Increased IL-17 production-related diseases</a:t>
            </a:r>
            <a:endParaRPr lang="hu-H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23043" y="6581001"/>
            <a:ext cx="16209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200" dirty="0" smtClean="0"/>
              <a:t>Summit 2015, Houston</a:t>
            </a:r>
            <a:endParaRPr lang="hu-HU" sz="1200" dirty="0"/>
          </a:p>
        </p:txBody>
      </p:sp>
      <p:sp>
        <p:nvSpPr>
          <p:cNvPr id="5" name="Oval 4"/>
          <p:cNvSpPr/>
          <p:nvPr/>
        </p:nvSpPr>
        <p:spPr>
          <a:xfrm>
            <a:off x="251520" y="908720"/>
            <a:ext cx="5472608" cy="1440160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hu-H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endParaRPr lang="hu-H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251520" y="2492896"/>
            <a:ext cx="5328592" cy="936104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Oval 6"/>
          <p:cNvSpPr/>
          <p:nvPr/>
        </p:nvSpPr>
        <p:spPr>
          <a:xfrm>
            <a:off x="323528" y="3645024"/>
            <a:ext cx="5328592" cy="648072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Oval 7"/>
          <p:cNvSpPr/>
          <p:nvPr/>
        </p:nvSpPr>
        <p:spPr>
          <a:xfrm>
            <a:off x="251520" y="4509120"/>
            <a:ext cx="5328592" cy="1224136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Oval 8"/>
          <p:cNvSpPr/>
          <p:nvPr/>
        </p:nvSpPr>
        <p:spPr>
          <a:xfrm>
            <a:off x="251520" y="5877272"/>
            <a:ext cx="5328592" cy="720080"/>
          </a:xfrm>
          <a:prstGeom prst="ellipse">
            <a:avLst/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TextBox 9"/>
          <p:cNvSpPr txBox="1"/>
          <p:nvPr/>
        </p:nvSpPr>
        <p:spPr>
          <a:xfrm>
            <a:off x="251520" y="980728"/>
            <a:ext cx="527740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           Local inflammation</a:t>
            </a:r>
          </a:p>
          <a:p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  (cytokine  </a:t>
            </a:r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interplay</a:t>
            </a:r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 chemokine)</a:t>
            </a:r>
          </a:p>
          <a:p>
            <a:endParaRPr lang="hu-HU" sz="3200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2123728" y="1988840"/>
            <a:ext cx="1368152" cy="0"/>
          </a:xfrm>
          <a:prstGeom prst="line">
            <a:avLst/>
          </a:prstGeom>
          <a:ln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691680" y="2636912"/>
            <a:ext cx="26003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Autoimmunity</a:t>
            </a:r>
            <a:endParaRPr lang="hu-H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67744" y="3645024"/>
            <a:ext cx="14307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Allergy</a:t>
            </a:r>
            <a:endParaRPr lang="hu-H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99592" y="4581128"/>
            <a:ext cx="429155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Host defense mechanism</a:t>
            </a:r>
          </a:p>
          <a:p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(infection, transplantation)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07704" y="5949280"/>
            <a:ext cx="23022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Tissue repair</a:t>
            </a:r>
            <a:endParaRPr lang="hu-H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732240" y="980728"/>
            <a:ext cx="221887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Bone loss</a:t>
            </a:r>
          </a:p>
          <a:p>
            <a:pPr algn="ctr"/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(osteoporosis)</a:t>
            </a:r>
            <a:endParaRPr lang="hu-H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flipV="1">
            <a:off x="5796136" y="1340768"/>
            <a:ext cx="936104" cy="21602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5508104" y="1988840"/>
            <a:ext cx="864096" cy="72008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6506909" cy="1200329"/>
          </a:xfrm>
          <a:prstGeom prst="rect">
            <a:avLst/>
          </a:prstGeom>
          <a:solidFill>
            <a:srgbClr val="66FFFF"/>
          </a:solidFill>
        </p:spPr>
        <p:txBody>
          <a:bodyPr wrap="none" rtlCol="0">
            <a:spAutoFit/>
          </a:bodyPr>
          <a:lstStyle/>
          <a:p>
            <a:r>
              <a:rPr lang="hu-HU" sz="3600" b="1" dirty="0" smtClean="0">
                <a:latin typeface="Times New Roman" pitchFamily="18" charset="0"/>
                <a:cs typeface="Times New Roman" pitchFamily="18" charset="0"/>
              </a:rPr>
              <a:t>Immune dysfunction associated </a:t>
            </a:r>
          </a:p>
          <a:p>
            <a:r>
              <a:rPr lang="hu-HU" sz="3600" b="1" dirty="0" smtClean="0">
                <a:latin typeface="Times New Roman" pitchFamily="18" charset="0"/>
                <a:cs typeface="Times New Roman" pitchFamily="18" charset="0"/>
              </a:rPr>
              <a:t>with estrogen deficiency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523043" y="6581001"/>
            <a:ext cx="16209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200" dirty="0" smtClean="0"/>
              <a:t>Summit 2015, Houston</a:t>
            </a:r>
            <a:endParaRPr lang="hu-HU" sz="1200" dirty="0"/>
          </a:p>
        </p:txBody>
      </p:sp>
      <p:sp>
        <p:nvSpPr>
          <p:cNvPr id="4" name="Oval 3"/>
          <p:cNvSpPr/>
          <p:nvPr/>
        </p:nvSpPr>
        <p:spPr>
          <a:xfrm>
            <a:off x="323528" y="1412776"/>
            <a:ext cx="2520280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200" b="1" dirty="0" smtClean="0">
                <a:latin typeface="Times New Roman" pitchFamily="18" charset="0"/>
                <a:cs typeface="Times New Roman" pitchFamily="18" charset="0"/>
              </a:rPr>
              <a:t>Estrogen </a:t>
            </a:r>
            <a:endParaRPr lang="hu-H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3995936" y="1412776"/>
            <a:ext cx="4608512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99992" y="1412776"/>
            <a:ext cx="36092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Estrogen deficiency</a:t>
            </a:r>
            <a:endParaRPr lang="hu-HU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1547664" y="2636912"/>
            <a:ext cx="864096" cy="720080"/>
          </a:xfrm>
          <a:prstGeom prst="ellipse">
            <a:avLst/>
          </a:prstGeom>
          <a:solidFill>
            <a:srgbClr val="66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TextBox 7"/>
          <p:cNvSpPr txBox="1"/>
          <p:nvPr/>
        </p:nvSpPr>
        <p:spPr>
          <a:xfrm>
            <a:off x="1475656" y="2708920"/>
            <a:ext cx="1224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Th17</a:t>
            </a:r>
            <a:endParaRPr lang="hu-H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87824" y="2564904"/>
            <a:ext cx="1370888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hu-HU" sz="3200" b="1" dirty="0" smtClean="0">
                <a:latin typeface="Times New Roman" pitchFamily="18" charset="0"/>
                <a:cs typeface="Times New Roman" pitchFamily="18" charset="0"/>
              </a:rPr>
              <a:t>IL-17↑</a:t>
            </a:r>
            <a:endParaRPr lang="hu-HU" sz="32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2411760" y="2780928"/>
            <a:ext cx="504056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907704" y="2060848"/>
            <a:ext cx="0" cy="4320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763688" y="2492896"/>
            <a:ext cx="36004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251520" y="3284984"/>
            <a:ext cx="1152128" cy="504056"/>
          </a:xfrm>
          <a:prstGeom prst="rect">
            <a:avLst/>
          </a:prstGeom>
          <a:solidFill>
            <a:srgbClr val="66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spleen</a:t>
            </a:r>
            <a:endParaRPr lang="hu-H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827584" y="2060848"/>
            <a:ext cx="0" cy="10801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683568" y="3140968"/>
            <a:ext cx="36004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Arc 25"/>
          <p:cNvSpPr/>
          <p:nvPr/>
        </p:nvSpPr>
        <p:spPr>
          <a:xfrm rot="10063083">
            <a:off x="1437144" y="2978760"/>
            <a:ext cx="1938632" cy="730866"/>
          </a:xfrm>
          <a:prstGeom prst="arc">
            <a:avLst>
              <a:gd name="adj1" fmla="val 10606864"/>
              <a:gd name="adj2" fmla="val 0"/>
            </a:avLst>
          </a:prstGeom>
          <a:ln w="2857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7" name="TextBox 26"/>
          <p:cNvSpPr txBox="1"/>
          <p:nvPr/>
        </p:nvSpPr>
        <p:spPr>
          <a:xfrm>
            <a:off x="987535" y="4149080"/>
            <a:ext cx="2319802" cy="1815882"/>
          </a:xfrm>
          <a:prstGeom prst="rect">
            <a:avLst/>
          </a:prstGeom>
          <a:solidFill>
            <a:srgbClr val="00FFFF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neutrophil</a:t>
            </a:r>
          </a:p>
          <a:p>
            <a:pPr algn="ctr"/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recruitment</a:t>
            </a:r>
          </a:p>
          <a:p>
            <a:pPr algn="ctr"/>
            <a:endParaRPr lang="hu-H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IL-6 secretion</a:t>
            </a:r>
            <a:endParaRPr lang="hu-HU" sz="28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2051720" y="5085184"/>
            <a:ext cx="0" cy="50405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9" idx="2"/>
          </p:cNvCxnSpPr>
          <p:nvPr/>
        </p:nvCxnSpPr>
        <p:spPr>
          <a:xfrm flipH="1">
            <a:off x="2987824" y="3149679"/>
            <a:ext cx="685444" cy="85538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5148064" y="2420888"/>
            <a:ext cx="2629181" cy="523220"/>
          </a:xfrm>
          <a:prstGeom prst="rect">
            <a:avLst/>
          </a:prstGeom>
          <a:solidFill>
            <a:srgbClr val="00FFFF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T cell activation</a:t>
            </a:r>
            <a:endParaRPr lang="hu-HU" sz="28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6300192" y="2132856"/>
            <a:ext cx="0" cy="21602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3563888" y="3501008"/>
            <a:ext cx="2428870" cy="830997"/>
          </a:xfrm>
          <a:prstGeom prst="rect">
            <a:avLst/>
          </a:prstGeom>
          <a:solidFill>
            <a:srgbClr val="00FFFF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peripheral</a:t>
            </a:r>
          </a:p>
          <a:p>
            <a:pPr algn="ctr"/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mononuclear cells</a:t>
            </a:r>
            <a:endParaRPr lang="hu-H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3995936" y="3356992"/>
            <a:ext cx="216024" cy="216024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37" name="Oval 36"/>
          <p:cNvSpPr/>
          <p:nvPr/>
        </p:nvSpPr>
        <p:spPr>
          <a:xfrm>
            <a:off x="5364088" y="2276872"/>
            <a:ext cx="216024" cy="216024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38" name="Oval 37"/>
          <p:cNvSpPr/>
          <p:nvPr/>
        </p:nvSpPr>
        <p:spPr>
          <a:xfrm>
            <a:off x="4355976" y="5301208"/>
            <a:ext cx="216024" cy="216024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39" name="Oval 38"/>
          <p:cNvSpPr/>
          <p:nvPr/>
        </p:nvSpPr>
        <p:spPr>
          <a:xfrm>
            <a:off x="7020272" y="5301208"/>
            <a:ext cx="216024" cy="216024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40" name="Rectangle 39"/>
          <p:cNvSpPr/>
          <p:nvPr/>
        </p:nvSpPr>
        <p:spPr>
          <a:xfrm>
            <a:off x="3923928" y="5517232"/>
            <a:ext cx="2160240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osteoclast</a:t>
            </a:r>
            <a:endParaRPr lang="hu-H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251520" y="6237312"/>
            <a:ext cx="216024" cy="216024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42" name="TextBox 41"/>
          <p:cNvSpPr txBox="1"/>
          <p:nvPr/>
        </p:nvSpPr>
        <p:spPr>
          <a:xfrm>
            <a:off x="467544" y="6093296"/>
            <a:ext cx="13035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estrogen </a:t>
            </a:r>
          </a:p>
          <a:p>
            <a:r>
              <a:rPr lang="hu-HU" sz="2400" dirty="0" smtClean="0">
                <a:latin typeface="Times New Roman" pitchFamily="18" charset="0"/>
                <a:cs typeface="Times New Roman" pitchFamily="18" charset="0"/>
              </a:rPr>
              <a:t>receptor</a:t>
            </a:r>
            <a:endParaRPr lang="hu-H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563888" y="4581128"/>
            <a:ext cx="2313390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IL-1↑ TNF</a:t>
            </a:r>
            <a:r>
              <a:rPr lang="el-GR" sz="2800" b="1" dirty="0" smtClean="0"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 ↑</a:t>
            </a:r>
            <a:endParaRPr lang="hu-HU" sz="28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5" name="Straight Arrow Connector 44"/>
          <p:cNvCxnSpPr/>
          <p:nvPr/>
        </p:nvCxnSpPr>
        <p:spPr>
          <a:xfrm>
            <a:off x="4644008" y="4365104"/>
            <a:ext cx="0" cy="28803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stCxn id="43" idx="2"/>
          </p:cNvCxnSpPr>
          <p:nvPr/>
        </p:nvCxnSpPr>
        <p:spPr>
          <a:xfrm>
            <a:off x="4720583" y="5104348"/>
            <a:ext cx="67441" cy="34087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6444208" y="2996952"/>
            <a:ext cx="0" cy="43204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>
            <a:off x="7164288" y="2996952"/>
            <a:ext cx="648072" cy="43204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flipH="1">
            <a:off x="4427984" y="2708920"/>
            <a:ext cx="576064" cy="21602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>
            <a:off x="6084168" y="2996952"/>
            <a:ext cx="0" cy="144016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 flipH="1">
            <a:off x="5580112" y="5085184"/>
            <a:ext cx="432048" cy="36004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Oval 64"/>
          <p:cNvSpPr/>
          <p:nvPr/>
        </p:nvSpPr>
        <p:spPr>
          <a:xfrm>
            <a:off x="6732240" y="5445224"/>
            <a:ext cx="2411760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osteoblast</a:t>
            </a:r>
            <a:endParaRPr lang="hu-HU" sz="28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7" name="Straight Arrow Connector 66"/>
          <p:cNvCxnSpPr/>
          <p:nvPr/>
        </p:nvCxnSpPr>
        <p:spPr>
          <a:xfrm>
            <a:off x="8316416" y="1988840"/>
            <a:ext cx="432048" cy="338437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6168505" y="3501008"/>
            <a:ext cx="2885726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TGF</a:t>
            </a:r>
            <a:r>
              <a:rPr lang="el-GR" sz="2800" b="1" dirty="0" smtClean="0"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 ↓    IFN</a:t>
            </a:r>
            <a:r>
              <a:rPr lang="el-GR" sz="2800" b="1" dirty="0" smtClean="0"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 ↑ </a:t>
            </a:r>
            <a:endParaRPr lang="hu-H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499992" y="6334780"/>
            <a:ext cx="2409570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IL-6  secretion</a:t>
            </a:r>
            <a:endParaRPr lang="hu-HU" sz="28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2" name="Straight Arrow Connector 71"/>
          <p:cNvCxnSpPr/>
          <p:nvPr/>
        </p:nvCxnSpPr>
        <p:spPr>
          <a:xfrm flipH="1">
            <a:off x="7020272" y="6093296"/>
            <a:ext cx="792088" cy="43204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 flipV="1">
            <a:off x="4932040" y="6021288"/>
            <a:ext cx="0" cy="21602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2123728" y="6165304"/>
            <a:ext cx="2209259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BONE LOSS</a:t>
            </a:r>
            <a:endParaRPr lang="hu-HU" sz="28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7" name="Straight Arrow Connector 76"/>
          <p:cNvCxnSpPr/>
          <p:nvPr/>
        </p:nvCxnSpPr>
        <p:spPr>
          <a:xfrm flipH="1">
            <a:off x="4355976" y="6021288"/>
            <a:ext cx="216024" cy="28803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Arc 77"/>
          <p:cNvSpPr/>
          <p:nvPr/>
        </p:nvSpPr>
        <p:spPr>
          <a:xfrm rot="3201667">
            <a:off x="5033072" y="3600008"/>
            <a:ext cx="1584176" cy="2304256"/>
          </a:xfrm>
          <a:prstGeom prst="arc">
            <a:avLst>
              <a:gd name="adj1" fmla="val 16200000"/>
              <a:gd name="adj2" fmla="val 509273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80" name="Straight Connector 79"/>
          <p:cNvCxnSpPr/>
          <p:nvPr/>
        </p:nvCxnSpPr>
        <p:spPr>
          <a:xfrm>
            <a:off x="6084168" y="5301208"/>
            <a:ext cx="216024" cy="21602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>
            <a:off x="3347864" y="5661248"/>
            <a:ext cx="432048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/>
          <p:nvPr/>
        </p:nvCxnSpPr>
        <p:spPr>
          <a:xfrm flipH="1">
            <a:off x="6156176" y="4077072"/>
            <a:ext cx="2016224" cy="172819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6012160" y="4509120"/>
            <a:ext cx="2560316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RANK ligand ↑</a:t>
            </a:r>
            <a:endParaRPr lang="hu-HU" sz="28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7" name="Straight Arrow Connector 86"/>
          <p:cNvCxnSpPr/>
          <p:nvPr/>
        </p:nvCxnSpPr>
        <p:spPr>
          <a:xfrm>
            <a:off x="4716016" y="2060848"/>
            <a:ext cx="0" cy="136815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88640"/>
            <a:ext cx="3943708" cy="584775"/>
          </a:xfrm>
          <a:prstGeom prst="rect">
            <a:avLst/>
          </a:prstGeom>
          <a:solidFill>
            <a:srgbClr val="00FFFF"/>
          </a:solidFill>
        </p:spPr>
        <p:txBody>
          <a:bodyPr wrap="none" rtlCol="0">
            <a:spAutoFit/>
          </a:bodyPr>
          <a:lstStyle/>
          <a:p>
            <a:r>
              <a:rPr lang="hu-HU" sz="3200" b="1" dirty="0" smtClean="0">
                <a:latin typeface="Times New Roman" pitchFamily="18" charset="0"/>
                <a:cs typeface="Times New Roman" pitchFamily="18" charset="0"/>
              </a:rPr>
              <a:t>Patients and methods</a:t>
            </a:r>
            <a:endParaRPr lang="hu-H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23043" y="6581001"/>
            <a:ext cx="16209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200" dirty="0" smtClean="0"/>
              <a:t>Summit 2015, Houston</a:t>
            </a:r>
            <a:endParaRPr lang="hu-HU" sz="1200" dirty="0"/>
          </a:p>
        </p:txBody>
      </p:sp>
      <p:sp>
        <p:nvSpPr>
          <p:cNvPr id="4" name="TextBox 3"/>
          <p:cNvSpPr txBox="1"/>
          <p:nvPr/>
        </p:nvSpPr>
        <p:spPr>
          <a:xfrm>
            <a:off x="51297" y="836712"/>
            <a:ext cx="9326592" cy="60016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Pre- (n=22, mean age 41 yr) and postmenopausal </a:t>
            </a:r>
          </a:p>
          <a:p>
            <a:pPr algn="just"/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(n=72, mean age 65 yr) women were studied.</a:t>
            </a:r>
          </a:p>
          <a:p>
            <a:pPr algn="just">
              <a:buFont typeface="Wingdings" pitchFamily="2" charset="2"/>
              <a:buChar char="v"/>
            </a:pPr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Serum levels of IL-17A, IL-6, MCP-1 (macrophage-</a:t>
            </a:r>
          </a:p>
          <a:p>
            <a:pPr algn="just"/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chemoattractant protein-1), sRANK (soluble receptor </a:t>
            </a:r>
          </a:p>
          <a:p>
            <a:pPr algn="just"/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activator of NF-</a:t>
            </a:r>
            <a:r>
              <a:rPr lang="el-GR" sz="3200" dirty="0" smtClean="0">
                <a:latin typeface="Times New Roman" pitchFamily="18" charset="0"/>
                <a:cs typeface="Times New Roman" pitchFamily="18" charset="0"/>
              </a:rPr>
              <a:t>κ</a:t>
            </a:r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B) ligand and OPG (osteoprotegerin)  </a:t>
            </a:r>
          </a:p>
          <a:p>
            <a:pPr algn="just"/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were measured by enzyme-linked immunosassay </a:t>
            </a:r>
          </a:p>
          <a:p>
            <a:pPr algn="just"/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(ELISA).</a:t>
            </a:r>
          </a:p>
          <a:p>
            <a:pPr algn="just">
              <a:buFont typeface="Wingdings" pitchFamily="2" charset="2"/>
              <a:buChar char="v"/>
            </a:pPr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Serum levels of estradiol were measured by chemi-</a:t>
            </a:r>
          </a:p>
          <a:p>
            <a:pPr algn="just"/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luminescence assay in fully automatized manner. </a:t>
            </a:r>
          </a:p>
          <a:p>
            <a:pPr algn="just">
              <a:buFont typeface="Wingdings" pitchFamily="2" charset="2"/>
              <a:buChar char="v"/>
            </a:pPr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Bone  mineral  density was detected  by dual-energy </a:t>
            </a:r>
          </a:p>
          <a:p>
            <a:pPr algn="just"/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X-ray absorptiometry (DXA) using Hologic Discovery</a:t>
            </a:r>
          </a:p>
          <a:p>
            <a:pPr algn="just"/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equipment.</a:t>
            </a:r>
            <a:endParaRPr lang="hu-H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76672"/>
            <a:ext cx="2195736" cy="504056"/>
          </a:xfrm>
          <a:prstGeom prst="rect">
            <a:avLst/>
          </a:prstGeom>
          <a:solidFill>
            <a:srgbClr val="66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TextBox 1"/>
          <p:cNvSpPr txBox="1"/>
          <p:nvPr/>
        </p:nvSpPr>
        <p:spPr>
          <a:xfrm>
            <a:off x="0" y="260648"/>
            <a:ext cx="9192773" cy="51860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500" dirty="0" smtClean="0">
                <a:latin typeface="Times New Roman" pitchFamily="18" charset="0"/>
                <a:cs typeface="Times New Roman" pitchFamily="18" charset="0"/>
              </a:rPr>
              <a:t>We studied in </a:t>
            </a:r>
            <a:r>
              <a:rPr lang="hu-HU" sz="3500" b="1" dirty="0" smtClean="0">
                <a:latin typeface="Times New Roman" pitchFamily="18" charset="0"/>
                <a:cs typeface="Times New Roman" pitchFamily="18" charset="0"/>
              </a:rPr>
              <a:t>pre- and postmenopausal women</a:t>
            </a:r>
            <a:r>
              <a:rPr lang="hu-HU" sz="35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endParaRPr lang="hu-HU" sz="1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 The relationship among serum IL-17A levels, </a:t>
            </a:r>
          </a:p>
          <a:p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     estrogen deficiency and postmenopausal period.</a:t>
            </a:r>
          </a:p>
          <a:p>
            <a:endParaRPr lang="hu-HU" sz="1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  The relationships among serum IL-17A, sRANK</a:t>
            </a:r>
          </a:p>
          <a:p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      ligand, OPG levels and bone mineral densities.</a:t>
            </a:r>
          </a:p>
          <a:p>
            <a:endParaRPr lang="hu-HU" sz="1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  The relationship between vitamin D</a:t>
            </a:r>
            <a:r>
              <a:rPr lang="hu-HU" sz="32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 deficiency </a:t>
            </a:r>
          </a:p>
          <a:p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      and serum IL-17A levels.</a:t>
            </a:r>
          </a:p>
          <a:p>
            <a:pPr>
              <a:buFont typeface="Wingdings" pitchFamily="2" charset="2"/>
              <a:buChar char="v"/>
            </a:pPr>
            <a:endParaRPr lang="hu-HU" sz="1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  The relationship  between serum IL-17A and IL-6 </a:t>
            </a:r>
          </a:p>
          <a:p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      or MCP-1 levels.   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523043" y="6581001"/>
            <a:ext cx="16209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200" dirty="0" smtClean="0"/>
              <a:t>Summit 2015, Houston</a:t>
            </a:r>
            <a:endParaRPr lang="hu-HU" sz="1200" dirty="0"/>
          </a:p>
        </p:txBody>
      </p:sp>
      <p:sp>
        <p:nvSpPr>
          <p:cNvPr id="5" name="TextBox 4"/>
          <p:cNvSpPr txBox="1"/>
          <p:nvPr/>
        </p:nvSpPr>
        <p:spPr>
          <a:xfrm>
            <a:off x="251520" y="5517232"/>
            <a:ext cx="8536889" cy="1077218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pPr algn="ctr"/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 Synergism between bone loss and arteriosclerosis </a:t>
            </a:r>
          </a:p>
          <a:p>
            <a:pPr algn="ctr"/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via IL-17 cytokine.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99592" y="2204864"/>
            <a:ext cx="7560840" cy="193899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hu-HU" sz="4000" b="1" dirty="0" smtClean="0">
                <a:latin typeface="Times New Roman" pitchFamily="18" charset="0"/>
                <a:cs typeface="Times New Roman" pitchFamily="18" charset="0"/>
              </a:rPr>
              <a:t>The relationship among serum IL-17A levels, estrogen deficiency  and postmenopausal period.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523043" y="6581001"/>
            <a:ext cx="16209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200" dirty="0" smtClean="0"/>
              <a:t>Summit 2015, Houston</a:t>
            </a:r>
            <a:endParaRPr lang="hu-H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23043" y="6581001"/>
            <a:ext cx="16209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200" dirty="0" smtClean="0"/>
              <a:t>Summit 2015, Houston</a:t>
            </a:r>
            <a:endParaRPr lang="hu-HU" sz="12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0"/>
            <a:ext cx="793499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Serum IL-17A levels were significantly higher </a:t>
            </a:r>
          </a:p>
          <a:p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in women with estrogen deficiency. </a:t>
            </a:r>
            <a:endParaRPr lang="hu-H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96336" y="5373216"/>
            <a:ext cx="11841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 smtClean="0"/>
              <a:t>Figure 7</a:t>
            </a:r>
            <a:endParaRPr lang="hu-H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340768"/>
            <a:ext cx="6192688" cy="464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170637"/>
            <a:ext cx="10605260" cy="56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7523043" y="6581001"/>
            <a:ext cx="16209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200" dirty="0" smtClean="0"/>
              <a:t>Summit 2015, Houston</a:t>
            </a:r>
            <a:endParaRPr lang="hu-HU" sz="1200" dirty="0"/>
          </a:p>
        </p:txBody>
      </p:sp>
      <p:sp>
        <p:nvSpPr>
          <p:cNvPr id="4" name="TextBox 3"/>
          <p:cNvSpPr txBox="1"/>
          <p:nvPr/>
        </p:nvSpPr>
        <p:spPr>
          <a:xfrm>
            <a:off x="7380312" y="5085184"/>
            <a:ext cx="11841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 smtClean="0"/>
              <a:t>Figure 8</a:t>
            </a:r>
            <a:endParaRPr lang="hu-H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723307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Inreased serum IL-17A levels showed an  </a:t>
            </a:r>
          </a:p>
          <a:p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age-related dependency in postmenopause.</a:t>
            </a:r>
            <a:endParaRPr lang="hu-H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484784"/>
            <a:ext cx="5934844" cy="4600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7523043" y="6581001"/>
            <a:ext cx="16209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200" dirty="0" smtClean="0"/>
              <a:t>Summit 2015, Houston</a:t>
            </a:r>
            <a:endParaRPr lang="hu-HU" sz="12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0"/>
            <a:ext cx="922541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Correlation between serum IL-17A levels and the post-</a:t>
            </a:r>
          </a:p>
          <a:p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menopausal period of women aged 60 to 89 years.</a:t>
            </a:r>
            <a:endParaRPr lang="hu-H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40352" y="5301208"/>
            <a:ext cx="11841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 smtClean="0"/>
              <a:t>Figure 9</a:t>
            </a:r>
            <a:endParaRPr lang="hu-H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268760"/>
            <a:ext cx="7259711" cy="4799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7523043" y="6581001"/>
            <a:ext cx="16209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200" dirty="0" smtClean="0"/>
              <a:t>Summit 2015, Houston</a:t>
            </a:r>
            <a:endParaRPr lang="hu-HU" sz="1200" dirty="0"/>
          </a:p>
        </p:txBody>
      </p:sp>
      <p:sp>
        <p:nvSpPr>
          <p:cNvPr id="4" name="TextBox 3"/>
          <p:cNvSpPr txBox="1"/>
          <p:nvPr/>
        </p:nvSpPr>
        <p:spPr>
          <a:xfrm>
            <a:off x="7452320" y="5157192"/>
            <a:ext cx="1339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 smtClean="0"/>
              <a:t>Figure 10</a:t>
            </a:r>
            <a:endParaRPr lang="hu-H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886313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Inreased serum IL-17A levels showed a dependency </a:t>
            </a:r>
          </a:p>
          <a:p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on the history of hysterectomy in postmenopause.</a:t>
            </a:r>
            <a:endParaRPr lang="hu-H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23043" y="6581001"/>
            <a:ext cx="16209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200" dirty="0" smtClean="0"/>
              <a:t>Summit 2015, Houston</a:t>
            </a:r>
            <a:endParaRPr lang="hu-HU" sz="1200" dirty="0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954761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100" dirty="0" smtClean="0">
                <a:latin typeface="Times New Roman" pitchFamily="18" charset="0"/>
                <a:cs typeface="Times New Roman" pitchFamily="18" charset="0"/>
              </a:rPr>
              <a:t>Inreased serum IL-17A levels showed a postmenopausal </a:t>
            </a:r>
          </a:p>
          <a:p>
            <a:r>
              <a:rPr lang="hu-HU" sz="3100" dirty="0" smtClean="0">
                <a:latin typeface="Times New Roman" pitchFamily="18" charset="0"/>
                <a:cs typeface="Times New Roman" pitchFamily="18" charset="0"/>
              </a:rPr>
              <a:t>age-related dependency on the history of hysterectomy.</a:t>
            </a:r>
            <a:endParaRPr lang="hu-HU" sz="3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812360" y="5445224"/>
            <a:ext cx="1339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 smtClean="0"/>
              <a:t>Figure 11</a:t>
            </a:r>
            <a:endParaRPr lang="hu-HU" sz="24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124744"/>
            <a:ext cx="10143306" cy="5319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2132856"/>
            <a:ext cx="8136904" cy="193899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hu-HU" sz="4000" b="1" dirty="0" smtClean="0">
                <a:latin typeface="Times New Roman" pitchFamily="18" charset="0"/>
                <a:cs typeface="Times New Roman" pitchFamily="18" charset="0"/>
              </a:rPr>
              <a:t>Relationship </a:t>
            </a:r>
          </a:p>
          <a:p>
            <a:pPr algn="ctr"/>
            <a:r>
              <a:rPr lang="hu-HU" sz="4000" b="1" dirty="0" smtClean="0">
                <a:latin typeface="Times New Roman" pitchFamily="18" charset="0"/>
                <a:cs typeface="Times New Roman" pitchFamily="18" charset="0"/>
              </a:rPr>
              <a:t>between serum IL-17A levels and </a:t>
            </a:r>
          </a:p>
          <a:p>
            <a:pPr algn="ctr"/>
            <a:r>
              <a:rPr lang="hu-HU" sz="4000" b="1" dirty="0" smtClean="0">
                <a:latin typeface="Times New Roman" pitchFamily="18" charset="0"/>
                <a:cs typeface="Times New Roman" pitchFamily="18" charset="0"/>
              </a:rPr>
              <a:t>bone mineral densities (BMDs).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523043" y="6581001"/>
            <a:ext cx="16209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200" dirty="0" smtClean="0"/>
              <a:t>Summit 2015, Houston</a:t>
            </a:r>
            <a:endParaRPr lang="hu-H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700808"/>
            <a:ext cx="5702598" cy="455570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7523043" y="6581001"/>
            <a:ext cx="16209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200" dirty="0" smtClean="0"/>
              <a:t>Summit 2015, Houston</a:t>
            </a:r>
            <a:endParaRPr lang="hu-HU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7524328" y="5805264"/>
            <a:ext cx="1339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 smtClean="0"/>
              <a:t>Figure 13</a:t>
            </a:r>
            <a:endParaRPr lang="hu-HU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0" y="0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Increased serum IL-17A levels were associated with </a:t>
            </a:r>
          </a:p>
          <a:p>
            <a:pPr algn="just"/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relevant  bone  loss  in  postmenopause compared to </a:t>
            </a:r>
          </a:p>
          <a:p>
            <a:pPr algn="just"/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those in premenopause. </a:t>
            </a:r>
            <a:endParaRPr lang="hu-H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olnarI Figure 1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1700808"/>
            <a:ext cx="6480720" cy="467191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523043" y="6581001"/>
            <a:ext cx="16209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200" dirty="0" smtClean="0"/>
              <a:t>Summit 2015, Houston</a:t>
            </a:r>
            <a:endParaRPr lang="hu-HU" sz="12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7732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Serum IL-17A levels were significantly higher in post-</a:t>
            </a:r>
          </a:p>
          <a:p>
            <a:pPr algn="just"/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menopausal  osteoporotic  women  in  the lumbar and </a:t>
            </a:r>
          </a:p>
          <a:p>
            <a:pPr algn="just"/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femoral total regions. </a:t>
            </a:r>
            <a:endParaRPr lang="hu-H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740352" y="5733256"/>
            <a:ext cx="1339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 smtClean="0"/>
              <a:t>Figure 14</a:t>
            </a:r>
            <a:endParaRPr lang="hu-H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3286124"/>
            <a:ext cx="4206553" cy="3058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3357562"/>
            <a:ext cx="4052892" cy="3012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0"/>
            <a:ext cx="4257682" cy="3173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7523043" y="6581001"/>
            <a:ext cx="16209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200" dirty="0" smtClean="0"/>
              <a:t>Summit 2015, Houston</a:t>
            </a:r>
            <a:endParaRPr lang="hu-HU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4283968" y="6488668"/>
            <a:ext cx="1339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 smtClean="0"/>
              <a:t>Figure 15</a:t>
            </a:r>
            <a:endParaRPr lang="hu-H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836712"/>
            <a:ext cx="4403770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Serum IL-17A levels</a:t>
            </a:r>
          </a:p>
          <a:p>
            <a:pPr algn="just"/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correlated inversely with </a:t>
            </a:r>
          </a:p>
          <a:p>
            <a:pPr algn="just"/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bone mineral densities in </a:t>
            </a:r>
          </a:p>
          <a:p>
            <a:pPr algn="just"/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postmenopause.</a:t>
            </a:r>
            <a:endParaRPr lang="hu-H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16200000">
            <a:off x="7624738" y="996042"/>
            <a:ext cx="25153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Lumbar region</a:t>
            </a:r>
            <a:endParaRPr lang="hu-H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rot="16200000">
            <a:off x="7542954" y="4497050"/>
            <a:ext cx="26788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Femoral regions</a:t>
            </a:r>
            <a:endParaRPr lang="hu-H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15616" y="2420888"/>
            <a:ext cx="7128792" cy="193899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hu-HU" sz="4000" b="1" dirty="0" smtClean="0">
                <a:latin typeface="Times New Roman" pitchFamily="18" charset="0"/>
                <a:cs typeface="Times New Roman" pitchFamily="18" charset="0"/>
              </a:rPr>
              <a:t>Relationship between serum IL-17A and sRANK ligand or OPG levels.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523043" y="6581001"/>
            <a:ext cx="16209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200" dirty="0" smtClean="0"/>
              <a:t>Summit 2015, Houston</a:t>
            </a:r>
            <a:endParaRPr lang="hu-H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926" y="1355200"/>
            <a:ext cx="9026074" cy="524215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15" name="TextBox 14"/>
          <p:cNvSpPr txBox="1"/>
          <p:nvPr/>
        </p:nvSpPr>
        <p:spPr>
          <a:xfrm>
            <a:off x="7523043" y="6581001"/>
            <a:ext cx="16209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200" dirty="0" smtClean="0"/>
              <a:t>Summit 2015, Houston</a:t>
            </a:r>
            <a:endParaRPr lang="hu-HU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7308304" y="5661248"/>
            <a:ext cx="14085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 smtClean="0"/>
              <a:t>Figure  17</a:t>
            </a:r>
            <a:endParaRPr lang="hu-HU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0" y="188640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Increased serum IL-17A and sRANK ligand  levels were  detected  in osteoporotic women.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843808" y="1844824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smtClean="0"/>
              <a:t>IL-17A</a:t>
            </a:r>
            <a:endParaRPr lang="hu-HU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6732240" y="1844824"/>
            <a:ext cx="14550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smtClean="0"/>
              <a:t>sRANK ligand</a:t>
            </a:r>
            <a:endParaRPr lang="hu-HU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2915816" y="4365104"/>
            <a:ext cx="611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b="1" dirty="0" smtClean="0"/>
              <a:t>OPG</a:t>
            </a:r>
            <a:endParaRPr lang="hu-H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628800"/>
            <a:ext cx="6480720" cy="507049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7523043" y="6581001"/>
            <a:ext cx="16209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200" dirty="0" smtClean="0"/>
              <a:t>Summit 2015, Houston</a:t>
            </a:r>
            <a:endParaRPr lang="hu-HU" sz="1200" dirty="0"/>
          </a:p>
        </p:txBody>
      </p:sp>
      <p:sp>
        <p:nvSpPr>
          <p:cNvPr id="4" name="TextBox 3"/>
          <p:cNvSpPr txBox="1"/>
          <p:nvPr/>
        </p:nvSpPr>
        <p:spPr>
          <a:xfrm>
            <a:off x="7452320" y="5661248"/>
            <a:ext cx="1339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 smtClean="0"/>
              <a:t>Figure 18</a:t>
            </a:r>
            <a:endParaRPr lang="hu-H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3245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Serum IL-17A levels correlated positively with sRANK ligand and did not with OPG serum levels, but with  the ratio of sRANK ligand and OPG serum levels.</a:t>
            </a:r>
            <a:endParaRPr lang="hu-H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07704" y="1628800"/>
            <a:ext cx="141949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hu-HU" dirty="0" smtClean="0"/>
              <a:t>sRANK ligand</a:t>
            </a:r>
            <a:endParaRPr lang="hu-HU" dirty="0"/>
          </a:p>
        </p:txBody>
      </p:sp>
      <p:sp>
        <p:nvSpPr>
          <p:cNvPr id="7" name="TextBox 6"/>
          <p:cNvSpPr txBox="1"/>
          <p:nvPr/>
        </p:nvSpPr>
        <p:spPr>
          <a:xfrm>
            <a:off x="6516216" y="1628800"/>
            <a:ext cx="60144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hu-HU" dirty="0" smtClean="0"/>
              <a:t>OPG</a:t>
            </a:r>
            <a:endParaRPr lang="hu-HU" dirty="0"/>
          </a:p>
        </p:txBody>
      </p:sp>
      <p:sp>
        <p:nvSpPr>
          <p:cNvPr id="8" name="TextBox 7"/>
          <p:cNvSpPr txBox="1"/>
          <p:nvPr/>
        </p:nvSpPr>
        <p:spPr>
          <a:xfrm>
            <a:off x="2699792" y="4149080"/>
            <a:ext cx="313258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hu-HU" dirty="0" smtClean="0"/>
              <a:t>Ratio of  sRANK ligand and OPG</a:t>
            </a:r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51869" y="2564904"/>
            <a:ext cx="6123985" cy="132343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hu-HU" sz="4000" b="1" dirty="0" smtClean="0">
                <a:latin typeface="Times New Roman" pitchFamily="18" charset="0"/>
                <a:cs typeface="Times New Roman" pitchFamily="18" charset="0"/>
              </a:rPr>
              <a:t>Vitamin D</a:t>
            </a:r>
            <a:r>
              <a:rPr lang="hu-HU" sz="4000" b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hu-HU" sz="4000" b="1" dirty="0" smtClean="0">
                <a:latin typeface="Times New Roman" pitchFamily="18" charset="0"/>
                <a:cs typeface="Times New Roman" pitchFamily="18" charset="0"/>
              </a:rPr>
              <a:t> deficiency and </a:t>
            </a:r>
          </a:p>
          <a:p>
            <a:pPr algn="ctr"/>
            <a:r>
              <a:rPr lang="hu-HU" sz="4000" b="1" dirty="0" smtClean="0">
                <a:latin typeface="Times New Roman" pitchFamily="18" charset="0"/>
                <a:cs typeface="Times New Roman" pitchFamily="18" charset="0"/>
              </a:rPr>
              <a:t>serum IL-17A levels.</a:t>
            </a:r>
            <a:endParaRPr lang="hu-H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23043" y="6581001"/>
            <a:ext cx="16209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200" dirty="0" smtClean="0"/>
              <a:t>Summit 2015, Houston</a:t>
            </a:r>
            <a:endParaRPr lang="hu-H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4806249" y="8424863"/>
          <a:ext cx="7093673" cy="984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4381"/>
                <a:gridCol w="1312573"/>
                <a:gridCol w="1569249"/>
                <a:gridCol w="1418735"/>
                <a:gridCol w="1418735"/>
              </a:tblGrid>
              <a:tr h="1219522">
                <a:tc>
                  <a:txBody>
                    <a:bodyPr/>
                    <a:lstStyle/>
                    <a:p>
                      <a:endParaRPr lang="hu-HU" sz="240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hu-HU" sz="2800" dirty="0" smtClean="0">
                          <a:solidFill>
                            <a:schemeClr val="bg1"/>
                          </a:solidFill>
                        </a:rPr>
                        <a:t>Parameters</a:t>
                      </a:r>
                      <a:endParaRPr lang="hu-HU" sz="28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800" dirty="0" smtClean="0">
                          <a:solidFill>
                            <a:schemeClr val="bg1"/>
                          </a:solidFill>
                        </a:rPr>
                        <a:t>D-vitamin </a:t>
                      </a:r>
                    </a:p>
                    <a:p>
                      <a:pPr algn="ctr"/>
                      <a:r>
                        <a:rPr lang="hu-HU" sz="2800" dirty="0" smtClean="0">
                          <a:solidFill>
                            <a:schemeClr val="bg1"/>
                          </a:solidFill>
                        </a:rPr>
                        <a:t>deficiency</a:t>
                      </a:r>
                      <a:r>
                        <a:rPr lang="hu-HU" sz="280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hu-HU" sz="2400" baseline="0" dirty="0" smtClean="0">
                          <a:solidFill>
                            <a:schemeClr val="bg1"/>
                          </a:solidFill>
                        </a:rPr>
                        <a:t>(n=18)</a:t>
                      </a:r>
                    </a:p>
                    <a:p>
                      <a:pPr algn="ctr"/>
                      <a:r>
                        <a:rPr lang="hu-HU" sz="2400" baseline="0" dirty="0" smtClean="0">
                          <a:solidFill>
                            <a:schemeClr val="bg1"/>
                          </a:solidFill>
                        </a:rPr>
                        <a:t>&lt;50 nmol/l</a:t>
                      </a:r>
                      <a:endParaRPr lang="hu-HU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800" dirty="0" smtClean="0">
                          <a:solidFill>
                            <a:schemeClr val="bg1"/>
                          </a:solidFill>
                        </a:rPr>
                        <a:t>D-vitamin </a:t>
                      </a:r>
                    </a:p>
                    <a:p>
                      <a:pPr algn="ctr"/>
                      <a:r>
                        <a:rPr lang="hu-HU" sz="2800" dirty="0" smtClean="0">
                          <a:solidFill>
                            <a:schemeClr val="bg1"/>
                          </a:solidFill>
                        </a:rPr>
                        <a:t>insufficiency</a:t>
                      </a:r>
                      <a:r>
                        <a:rPr lang="hu-HU" sz="280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hu-HU" sz="2400" baseline="0" dirty="0" smtClean="0">
                          <a:solidFill>
                            <a:schemeClr val="bg1"/>
                          </a:solidFill>
                        </a:rPr>
                        <a:t>(n=25)</a:t>
                      </a:r>
                      <a:endParaRPr lang="hu-HU" sz="240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hu-HU" sz="2400" dirty="0" smtClean="0">
                          <a:solidFill>
                            <a:schemeClr val="bg1"/>
                          </a:solidFill>
                        </a:rPr>
                        <a:t>51-75 nmol/l</a:t>
                      </a:r>
                      <a:endParaRPr lang="hu-HU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800" dirty="0" smtClean="0">
                          <a:solidFill>
                            <a:schemeClr val="bg1"/>
                          </a:solidFill>
                        </a:rPr>
                        <a:t>D-vitamin </a:t>
                      </a:r>
                    </a:p>
                    <a:p>
                      <a:pPr algn="ctr"/>
                      <a:r>
                        <a:rPr lang="hu-HU" sz="2800" dirty="0" smtClean="0">
                          <a:solidFill>
                            <a:schemeClr val="bg1"/>
                          </a:solidFill>
                        </a:rPr>
                        <a:t>sufficiency</a:t>
                      </a:r>
                      <a:r>
                        <a:rPr lang="hu-HU" sz="280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hu-HU" sz="2400" baseline="0" dirty="0" smtClean="0">
                          <a:solidFill>
                            <a:schemeClr val="bg1"/>
                          </a:solidFill>
                        </a:rPr>
                        <a:t>(n=11)</a:t>
                      </a:r>
                    </a:p>
                    <a:p>
                      <a:pPr algn="ctr"/>
                      <a:r>
                        <a:rPr lang="hu-HU" sz="2400" baseline="0" dirty="0" smtClean="0">
                          <a:solidFill>
                            <a:schemeClr val="bg1"/>
                          </a:solidFill>
                        </a:rPr>
                        <a:t>&gt;75 nmol/l</a:t>
                      </a:r>
                      <a:endParaRPr lang="hu-HU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240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hu-HU" sz="2800" dirty="0" smtClean="0">
                          <a:solidFill>
                            <a:schemeClr val="bg1"/>
                          </a:solidFill>
                        </a:rPr>
                        <a:t>P-values</a:t>
                      </a:r>
                      <a:endParaRPr lang="hu-HU" sz="28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692295">
                <a:tc>
                  <a:txBody>
                    <a:bodyPr/>
                    <a:lstStyle/>
                    <a:p>
                      <a:pPr algn="ctr"/>
                      <a:r>
                        <a:rPr lang="hu-HU" sz="2800" b="1" dirty="0" smtClean="0"/>
                        <a:t>Age</a:t>
                      </a:r>
                    </a:p>
                    <a:p>
                      <a:pPr algn="ctr"/>
                      <a:r>
                        <a:rPr lang="hu-HU" sz="2800" b="1" dirty="0" smtClean="0"/>
                        <a:t>(years)</a:t>
                      </a:r>
                      <a:endParaRPr lang="hu-H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b="1" dirty="0" smtClean="0"/>
                        <a:t>59±17</a:t>
                      </a:r>
                      <a:endParaRPr lang="hu-H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39090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400" b="1" dirty="0" smtClean="0"/>
                        <a:t>61±13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b="1" dirty="0" smtClean="0"/>
                        <a:t>61±12</a:t>
                      </a:r>
                      <a:endParaRPr lang="hu-H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2400" b="1" dirty="0"/>
                    </a:p>
                  </a:txBody>
                  <a:tcPr/>
                </a:tc>
              </a:tr>
              <a:tr h="692295">
                <a:tc>
                  <a:txBody>
                    <a:bodyPr/>
                    <a:lstStyle/>
                    <a:p>
                      <a:pPr algn="ctr"/>
                      <a:r>
                        <a:rPr lang="hu-HU" sz="2800" b="1" dirty="0" smtClean="0"/>
                        <a:t>BMI*</a:t>
                      </a:r>
                    </a:p>
                    <a:p>
                      <a:pPr algn="ctr"/>
                      <a:r>
                        <a:rPr lang="hu-HU" sz="2800" b="1" dirty="0" smtClean="0"/>
                        <a:t>(kg/m</a:t>
                      </a:r>
                      <a:r>
                        <a:rPr lang="hu-HU" sz="2800" b="1" baseline="30000" dirty="0" smtClean="0"/>
                        <a:t>2</a:t>
                      </a:r>
                      <a:r>
                        <a:rPr lang="hu-HU" sz="2800" b="1" dirty="0" smtClean="0"/>
                        <a:t>)</a:t>
                      </a:r>
                      <a:endParaRPr lang="hu-H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b="1" dirty="0" smtClean="0"/>
                        <a:t>29±5</a:t>
                      </a:r>
                      <a:endParaRPr lang="hu-H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39090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400" b="1" dirty="0" smtClean="0"/>
                        <a:t>29±6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39090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2400" b="1" dirty="0" smtClean="0"/>
                        <a:t>29±6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2400" b="1"/>
                    </a:p>
                  </a:txBody>
                  <a:tcPr/>
                </a:tc>
              </a:tr>
              <a:tr h="692295">
                <a:tc>
                  <a:txBody>
                    <a:bodyPr/>
                    <a:lstStyle/>
                    <a:p>
                      <a:pPr algn="ctr"/>
                      <a:r>
                        <a:rPr lang="hu-HU" sz="2800" b="1" dirty="0" smtClean="0"/>
                        <a:t>D</a:t>
                      </a:r>
                      <a:r>
                        <a:rPr lang="hu-HU" sz="2800" b="1" baseline="-25000" dirty="0" smtClean="0"/>
                        <a:t>3</a:t>
                      </a:r>
                      <a:r>
                        <a:rPr lang="hu-HU" sz="2800" b="1" dirty="0" smtClean="0"/>
                        <a:t>-vitamin</a:t>
                      </a:r>
                    </a:p>
                    <a:p>
                      <a:pPr algn="ctr"/>
                      <a:r>
                        <a:rPr lang="hu-HU" sz="2800" b="1" dirty="0" smtClean="0"/>
                        <a:t>(nmol/l)</a:t>
                      </a:r>
                      <a:endParaRPr lang="hu-H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b="1" dirty="0" smtClean="0"/>
                        <a:t>16,84±6,06</a:t>
                      </a:r>
                      <a:endParaRPr lang="hu-H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b="1" dirty="0" smtClean="0"/>
                        <a:t>35,08±5,79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b="1" dirty="0" smtClean="0"/>
                        <a:t>68,95±44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2400" b="1"/>
                    </a:p>
                  </a:txBody>
                  <a:tcPr/>
                </a:tc>
              </a:tr>
              <a:tr h="692295">
                <a:tc>
                  <a:txBody>
                    <a:bodyPr/>
                    <a:lstStyle/>
                    <a:p>
                      <a:pPr algn="ctr"/>
                      <a:r>
                        <a:rPr lang="hu-HU" sz="2800" b="1" dirty="0" smtClean="0"/>
                        <a:t>IL-17A</a:t>
                      </a:r>
                    </a:p>
                    <a:p>
                      <a:pPr algn="ctr"/>
                      <a:r>
                        <a:rPr lang="hu-HU" sz="2800" b="1" dirty="0" smtClean="0"/>
                        <a:t>(ng/ml)</a:t>
                      </a:r>
                      <a:endParaRPr lang="hu-H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b="1" dirty="0" smtClean="0"/>
                        <a:t>13,35±2,9 </a:t>
                      </a:r>
                      <a:r>
                        <a:rPr lang="hu-HU" sz="2400" b="1" baseline="30000" dirty="0" smtClean="0"/>
                        <a:t>o</a:t>
                      </a:r>
                      <a:endParaRPr lang="hu-HU" sz="2400" b="1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b="1" dirty="0" smtClean="0"/>
                        <a:t>12,07±2,61</a:t>
                      </a:r>
                      <a:endParaRPr lang="hu-H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b="1" dirty="0" smtClean="0"/>
                        <a:t>11±1,9 </a:t>
                      </a:r>
                      <a:r>
                        <a:rPr lang="hu-HU" sz="2400" b="1" baseline="30000" dirty="0" smtClean="0"/>
                        <a:t>o</a:t>
                      </a:r>
                      <a:endParaRPr lang="hu-HU" sz="2400" b="1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b="1" dirty="0" smtClean="0"/>
                        <a:t>0.033</a:t>
                      </a:r>
                      <a:endParaRPr lang="hu-HU" sz="2400" b="1" dirty="0"/>
                    </a:p>
                  </a:txBody>
                  <a:tcPr/>
                </a:tc>
              </a:tr>
              <a:tr h="692295">
                <a:tc>
                  <a:txBody>
                    <a:bodyPr/>
                    <a:lstStyle/>
                    <a:p>
                      <a:pPr algn="ctr"/>
                      <a:r>
                        <a:rPr lang="hu-HU" sz="2800" b="1" dirty="0" smtClean="0"/>
                        <a:t>MCP-1**</a:t>
                      </a:r>
                    </a:p>
                    <a:p>
                      <a:pPr algn="ctr"/>
                      <a:r>
                        <a:rPr lang="hu-HU" sz="2800" b="1" dirty="0" smtClean="0"/>
                        <a:t>(ng/ml)</a:t>
                      </a:r>
                      <a:endParaRPr lang="hu-H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b="1" dirty="0" smtClean="0"/>
                        <a:t>17,35±2,9</a:t>
                      </a:r>
                      <a:endParaRPr lang="hu-H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b="1" dirty="0" smtClean="0"/>
                        <a:t>16,62±2,07</a:t>
                      </a:r>
                      <a:endParaRPr lang="hu-H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b="1" dirty="0" smtClean="0"/>
                        <a:t>16,18±1,23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2400" b="1" dirty="0"/>
                    </a:p>
                  </a:txBody>
                  <a:tcPr/>
                </a:tc>
              </a:tr>
              <a:tr h="692295">
                <a:tc>
                  <a:txBody>
                    <a:bodyPr/>
                    <a:lstStyle/>
                    <a:p>
                      <a:pPr algn="ctr"/>
                      <a:r>
                        <a:rPr lang="hu-HU" sz="2800" b="1" dirty="0" smtClean="0"/>
                        <a:t>IL-6</a:t>
                      </a:r>
                    </a:p>
                    <a:p>
                      <a:pPr algn="ctr"/>
                      <a:r>
                        <a:rPr lang="hu-HU" sz="2800" b="1" dirty="0" smtClean="0"/>
                        <a:t>(ng/ml)</a:t>
                      </a:r>
                      <a:endParaRPr lang="hu-H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b="1" dirty="0" smtClean="0"/>
                        <a:t>26,11±12,66</a:t>
                      </a:r>
                      <a:endParaRPr lang="hu-H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b="1" dirty="0" smtClean="0"/>
                        <a:t>26,25±12,23</a:t>
                      </a:r>
                      <a:endParaRPr lang="hu-H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2400" b="1" dirty="0" smtClean="0"/>
                        <a:t>22,68±13,52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u-HU" sz="2400" b="1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124744"/>
            <a:ext cx="6925708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0" y="0"/>
            <a:ext cx="917732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Serum IL-17A levels were significantly higher in post-</a:t>
            </a:r>
          </a:p>
          <a:p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menopausal women with vitamin D</a:t>
            </a:r>
            <a:r>
              <a:rPr lang="hu-HU" sz="32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 deficiency.</a:t>
            </a:r>
            <a:endParaRPr lang="hu-H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11560" y="6237312"/>
            <a:ext cx="7488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*Body mass index (BMI)   **Monocyte chemoattractant protein-1 (MCP-1)</a:t>
            </a:r>
            <a:endParaRPr lang="hu-H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23043" y="6581001"/>
            <a:ext cx="16209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200" dirty="0" smtClean="0"/>
              <a:t>Summit 2015, Houston</a:t>
            </a:r>
            <a:endParaRPr lang="hu-HU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7668344" y="5517232"/>
            <a:ext cx="10695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 smtClean="0"/>
              <a:t>Table 1</a:t>
            </a:r>
            <a:endParaRPr lang="hu-H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196752"/>
            <a:ext cx="6505616" cy="5173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7523043" y="6581001"/>
            <a:ext cx="16209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200" dirty="0" smtClean="0"/>
              <a:t>Summit 2015, Houston</a:t>
            </a:r>
            <a:endParaRPr lang="hu-HU" sz="1200" dirty="0"/>
          </a:p>
        </p:txBody>
      </p:sp>
      <p:sp>
        <p:nvSpPr>
          <p:cNvPr id="4" name="TextBox 3"/>
          <p:cNvSpPr txBox="1"/>
          <p:nvPr/>
        </p:nvSpPr>
        <p:spPr>
          <a:xfrm>
            <a:off x="7596336" y="5085184"/>
            <a:ext cx="1339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 smtClean="0"/>
              <a:t>Figure 20</a:t>
            </a:r>
            <a:endParaRPr lang="hu-HU" sz="2400" dirty="0"/>
          </a:p>
        </p:txBody>
      </p:sp>
      <p:sp>
        <p:nvSpPr>
          <p:cNvPr id="6" name="Rectangle 5"/>
          <p:cNvSpPr/>
          <p:nvPr/>
        </p:nvSpPr>
        <p:spPr>
          <a:xfrm>
            <a:off x="1259632" y="980728"/>
            <a:ext cx="6408712" cy="576064"/>
          </a:xfrm>
          <a:prstGeom prst="rect">
            <a:avLst/>
          </a:prstGeom>
          <a:solidFill>
            <a:srgbClr val="CCFFFF"/>
          </a:solidFill>
          <a:ln>
            <a:solidFill>
              <a:srgbClr val="CC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TextBox 4"/>
          <p:cNvSpPr txBox="1"/>
          <p:nvPr/>
        </p:nvSpPr>
        <p:spPr>
          <a:xfrm>
            <a:off x="0" y="332656"/>
            <a:ext cx="88204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Serum IL-17A levels correlated inversely with vitamin D</a:t>
            </a:r>
            <a:r>
              <a:rPr lang="hu-HU" sz="32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 serum levels in postmenopause.</a:t>
            </a:r>
            <a:endParaRPr lang="hu-H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23043" y="6581001"/>
            <a:ext cx="16209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200" dirty="0" smtClean="0"/>
              <a:t>Summit 2015, Houston</a:t>
            </a:r>
            <a:endParaRPr lang="hu-HU" sz="1200" dirty="0"/>
          </a:p>
        </p:txBody>
      </p:sp>
      <p:sp>
        <p:nvSpPr>
          <p:cNvPr id="3" name="TextBox 2"/>
          <p:cNvSpPr txBox="1"/>
          <p:nvPr/>
        </p:nvSpPr>
        <p:spPr>
          <a:xfrm>
            <a:off x="179512" y="2564904"/>
            <a:ext cx="8748464" cy="132343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4000" b="1" dirty="0" smtClean="0">
                <a:latin typeface="Times New Roman" pitchFamily="18" charset="0"/>
                <a:cs typeface="Times New Roman" pitchFamily="18" charset="0"/>
              </a:rPr>
              <a:t>Relationship  between serum </a:t>
            </a:r>
          </a:p>
          <a:p>
            <a:pPr algn="ctr"/>
            <a:r>
              <a:rPr lang="hu-HU" sz="4000" b="1" dirty="0" smtClean="0">
                <a:latin typeface="Times New Roman" pitchFamily="18" charset="0"/>
                <a:cs typeface="Times New Roman" pitchFamily="18" charset="0"/>
              </a:rPr>
              <a:t>IL-17A  and IL-6 or MCP-1 levels.    </a:t>
            </a:r>
            <a:endParaRPr lang="hu-H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412776"/>
            <a:ext cx="6264696" cy="4862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7523043" y="6581001"/>
            <a:ext cx="16209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200" dirty="0" smtClean="0"/>
              <a:t>Summit 2015, Houston</a:t>
            </a:r>
            <a:endParaRPr lang="hu-HU" sz="1200" dirty="0"/>
          </a:p>
        </p:txBody>
      </p:sp>
      <p:sp>
        <p:nvSpPr>
          <p:cNvPr id="4" name="TextBox 3"/>
          <p:cNvSpPr txBox="1"/>
          <p:nvPr/>
        </p:nvSpPr>
        <p:spPr>
          <a:xfrm>
            <a:off x="7596336" y="5517232"/>
            <a:ext cx="1339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 smtClean="0"/>
              <a:t>Figure 22</a:t>
            </a:r>
            <a:endParaRPr lang="hu-H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802636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Serum IL-17A levels correlated positively with </a:t>
            </a:r>
          </a:p>
          <a:p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serum MCP-1 levels in postmenopause.</a:t>
            </a:r>
            <a:endParaRPr lang="hu-H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412776"/>
            <a:ext cx="6610350" cy="508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7523043" y="6581001"/>
            <a:ext cx="16209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200" dirty="0" smtClean="0"/>
              <a:t>Summit 2015, Houston</a:t>
            </a:r>
            <a:endParaRPr lang="hu-HU" sz="1200" dirty="0"/>
          </a:p>
        </p:txBody>
      </p:sp>
      <p:sp>
        <p:nvSpPr>
          <p:cNvPr id="4" name="TextBox 3"/>
          <p:cNvSpPr txBox="1"/>
          <p:nvPr/>
        </p:nvSpPr>
        <p:spPr>
          <a:xfrm>
            <a:off x="7452320" y="5661248"/>
            <a:ext cx="1339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 smtClean="0"/>
              <a:t>Figure 23</a:t>
            </a:r>
            <a:endParaRPr lang="hu-H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802636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Serum IL-17A levels correlated positively with </a:t>
            </a:r>
          </a:p>
          <a:p>
            <a:r>
              <a:rPr lang="hu-HU" sz="3200" dirty="0" smtClean="0">
                <a:latin typeface="Times New Roman" pitchFamily="18" charset="0"/>
                <a:cs typeface="Times New Roman" pitchFamily="18" charset="0"/>
              </a:rPr>
              <a:t>serum IL-6 levels in postmenopause.</a:t>
            </a:r>
            <a:endParaRPr lang="hu-H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23043" y="6581001"/>
            <a:ext cx="16209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200" dirty="0" smtClean="0"/>
              <a:t>Summit 2015, Houston</a:t>
            </a:r>
            <a:endParaRPr lang="hu-HU" sz="1200" dirty="0"/>
          </a:p>
        </p:txBody>
      </p:sp>
      <p:sp>
        <p:nvSpPr>
          <p:cNvPr id="3" name="TextBox 2"/>
          <p:cNvSpPr txBox="1"/>
          <p:nvPr/>
        </p:nvSpPr>
        <p:spPr>
          <a:xfrm>
            <a:off x="151858" y="188640"/>
            <a:ext cx="8992142" cy="1077218"/>
          </a:xfrm>
          <a:prstGeom prst="rect">
            <a:avLst/>
          </a:prstGeom>
          <a:solidFill>
            <a:srgbClr val="FFFF99"/>
          </a:solidFill>
        </p:spPr>
        <p:txBody>
          <a:bodyPr wrap="none" rtlCol="0">
            <a:spAutoFit/>
          </a:bodyPr>
          <a:lstStyle/>
          <a:p>
            <a:pPr algn="ctr"/>
            <a:r>
              <a:rPr lang="hu-HU" sz="3200" b="1" dirty="0" smtClean="0">
                <a:latin typeface="Times New Roman" pitchFamily="18" charset="0"/>
                <a:cs typeface="Times New Roman" pitchFamily="18" charset="0"/>
              </a:rPr>
              <a:t> Synergism between bone loss and arteriosclerosis </a:t>
            </a:r>
          </a:p>
          <a:p>
            <a:pPr algn="ctr"/>
            <a:r>
              <a:rPr lang="hu-HU" sz="3200" b="1" dirty="0" smtClean="0">
                <a:latin typeface="Times New Roman" pitchFamily="18" charset="0"/>
                <a:cs typeface="Times New Roman" pitchFamily="18" charset="0"/>
              </a:rPr>
              <a:t>via IL-17 cytokine.</a:t>
            </a:r>
          </a:p>
        </p:txBody>
      </p:sp>
      <p:pic>
        <p:nvPicPr>
          <p:cNvPr id="4" name="Picture 3" descr="arterioslcer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3" y="1412776"/>
            <a:ext cx="5760640" cy="426714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6150114"/>
            <a:ext cx="2109873" cy="707886"/>
          </a:xfrm>
          <a:prstGeom prst="rect">
            <a:avLst/>
          </a:prstGeom>
          <a:solidFill>
            <a:srgbClr val="FFFF99"/>
          </a:solidFill>
          <a:ln>
            <a:solidFill>
              <a:srgbClr val="33CCCC"/>
            </a:solidFill>
          </a:ln>
        </p:spPr>
        <p:txBody>
          <a:bodyPr wrap="none" rtlCol="0">
            <a:spAutoFit/>
          </a:bodyPr>
          <a:lstStyle/>
          <a:p>
            <a:r>
              <a:rPr lang="hu-HU" sz="4000" dirty="0" smtClean="0">
                <a:latin typeface="Times New Roman" pitchFamily="18" charset="0"/>
                <a:cs typeface="Times New Roman" pitchFamily="18" charset="0"/>
              </a:rPr>
              <a:t>bone loss</a:t>
            </a:r>
            <a:endParaRPr lang="hu-HU" sz="4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827584" y="5733256"/>
            <a:ext cx="0" cy="43204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>
            <a:off x="1331640" y="5661248"/>
            <a:ext cx="1584176" cy="50405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2051720" y="5733256"/>
            <a:ext cx="1800200" cy="43204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940152" y="3356992"/>
            <a:ext cx="338413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From  Butcher M and Galkina EV , </a:t>
            </a:r>
          </a:p>
          <a:p>
            <a:r>
              <a:rPr lang="hu-HU" dirty="0" smtClean="0"/>
              <a:t>Thromb Haemost, 2011, </a:t>
            </a:r>
          </a:p>
          <a:p>
            <a:r>
              <a:rPr lang="hu-HU" dirty="0" smtClean="0"/>
              <a:t>106(5): 787-795.</a:t>
            </a:r>
            <a:endParaRPr lang="hu-HU" dirty="0"/>
          </a:p>
        </p:txBody>
      </p:sp>
      <p:sp>
        <p:nvSpPr>
          <p:cNvPr id="10" name="TextBox 9"/>
          <p:cNvSpPr txBox="1"/>
          <p:nvPr/>
        </p:nvSpPr>
        <p:spPr>
          <a:xfrm>
            <a:off x="6732240" y="5157192"/>
            <a:ext cx="1339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 smtClean="0"/>
              <a:t>Figure 24</a:t>
            </a:r>
            <a:endParaRPr lang="hu-HU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4211960" y="6150114"/>
            <a:ext cx="3294492" cy="707886"/>
          </a:xfrm>
          <a:prstGeom prst="rect">
            <a:avLst/>
          </a:prstGeom>
          <a:solidFill>
            <a:srgbClr val="FFFF99"/>
          </a:solidFill>
          <a:ln>
            <a:solidFill>
              <a:srgbClr val="33CCCC"/>
            </a:solidFill>
          </a:ln>
        </p:spPr>
        <p:txBody>
          <a:bodyPr wrap="none" rtlCol="0">
            <a:spAutoFit/>
          </a:bodyPr>
          <a:lstStyle/>
          <a:p>
            <a:r>
              <a:rPr lang="hu-HU" sz="4000" dirty="0" smtClean="0">
                <a:latin typeface="Times New Roman" pitchFamily="18" charset="0"/>
                <a:cs typeface="Times New Roman" pitchFamily="18" charset="0"/>
              </a:rPr>
              <a:t>arteriosclerosis</a:t>
            </a:r>
            <a:endParaRPr lang="hu-HU" sz="4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5004048" y="5661248"/>
            <a:ext cx="0" cy="50405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4139952" y="5661248"/>
            <a:ext cx="576064" cy="50405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3131840" y="5661248"/>
            <a:ext cx="1368152" cy="50405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1907704" y="5661248"/>
            <a:ext cx="2376264" cy="57606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971600" y="5661248"/>
            <a:ext cx="3312368" cy="72008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188640"/>
            <a:ext cx="2569934" cy="646331"/>
          </a:xfrm>
          <a:prstGeom prst="rect">
            <a:avLst/>
          </a:prstGeom>
          <a:solidFill>
            <a:srgbClr val="66FFFF"/>
          </a:solidFill>
        </p:spPr>
        <p:txBody>
          <a:bodyPr wrap="none" rtlCol="0">
            <a:spAutoFit/>
          </a:bodyPr>
          <a:lstStyle/>
          <a:p>
            <a:r>
              <a:rPr lang="hu-HU" sz="3600" b="1" dirty="0" smtClean="0">
                <a:latin typeface="Times New Roman" pitchFamily="18" charset="0"/>
                <a:cs typeface="Times New Roman" pitchFamily="18" charset="0"/>
              </a:rPr>
              <a:t>Conclusions</a:t>
            </a:r>
            <a:endParaRPr lang="hu-H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23043" y="6581001"/>
            <a:ext cx="16209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200" dirty="0" smtClean="0"/>
              <a:t>Summit 2015, Houston</a:t>
            </a:r>
            <a:endParaRPr lang="hu-HU" sz="1200" dirty="0"/>
          </a:p>
        </p:txBody>
      </p:sp>
      <p:sp>
        <p:nvSpPr>
          <p:cNvPr id="4" name="TextBox 3"/>
          <p:cNvSpPr txBox="1"/>
          <p:nvPr/>
        </p:nvSpPr>
        <p:spPr>
          <a:xfrm>
            <a:off x="119779" y="908720"/>
            <a:ext cx="9045168" cy="56938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The high prevalence of </a:t>
            </a:r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increased serum IL-17A levels</a:t>
            </a:r>
          </a:p>
          <a:p>
            <a:pPr algn="just"/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    was connected to postmenopausal </a:t>
            </a:r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estrogen deficiency</a:t>
            </a:r>
            <a:endParaRPr lang="hu-H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and showed a postmenopausal period-related dependency. </a:t>
            </a:r>
          </a:p>
          <a:p>
            <a:pPr algn="just">
              <a:buFont typeface="Wingdings" pitchFamily="2" charset="2"/>
              <a:buChar char="v"/>
            </a:pP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Postmenopausal  </a:t>
            </a:r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osteoporosis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 was associated  with </a:t>
            </a:r>
          </a:p>
          <a:p>
            <a:pPr algn="just"/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increased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serum </a:t>
            </a:r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IL-17A 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 sRANK ligand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levels, </a:t>
            </a:r>
          </a:p>
          <a:p>
            <a:pPr algn="just"/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    but only weakly increased serum OPG levels.</a:t>
            </a:r>
          </a:p>
          <a:p>
            <a:pPr algn="just">
              <a:buFont typeface="Wingdings" pitchFamily="2" charset="2"/>
              <a:buChar char="v"/>
            </a:pPr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 Vitamin D</a:t>
            </a:r>
            <a:r>
              <a:rPr lang="hu-HU" sz="2800" b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 deficiency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was associated with </a:t>
            </a:r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higher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   serum </a:t>
            </a:r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IL-17A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levels in postmenopause.</a:t>
            </a:r>
          </a:p>
          <a:p>
            <a:pPr algn="just">
              <a:buFont typeface="Wingdings" pitchFamily="2" charset="2"/>
              <a:buChar char="v"/>
            </a:pP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The  strong </a:t>
            </a:r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correlation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between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 serum </a:t>
            </a:r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IL-17A  and </a:t>
            </a:r>
          </a:p>
          <a:p>
            <a:pPr algn="just"/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     IL-6 or MCP-1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highlighted the </a:t>
            </a:r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relationship 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between</a:t>
            </a:r>
          </a:p>
          <a:p>
            <a:pPr algn="just"/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     osteoporosis and arteriosclerosis</a:t>
            </a:r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, as well as cardio-</a:t>
            </a:r>
          </a:p>
          <a:p>
            <a:pPr algn="just"/>
            <a:r>
              <a:rPr lang="hu-HU" sz="2800" dirty="0" smtClean="0">
                <a:latin typeface="Times New Roman" pitchFamily="18" charset="0"/>
                <a:cs typeface="Times New Roman" pitchFamily="18" charset="0"/>
              </a:rPr>
              <a:t>     vascular diseases.</a:t>
            </a:r>
          </a:p>
          <a:p>
            <a:pPr algn="just"/>
            <a:endParaRPr lang="hu-H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476672"/>
            <a:ext cx="9144000" cy="6115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059832" y="2348880"/>
            <a:ext cx="4836580" cy="1569660"/>
          </a:xfrm>
          <a:prstGeom prst="rect">
            <a:avLst/>
          </a:prstGeom>
          <a:solidFill>
            <a:srgbClr val="66FFFF"/>
          </a:solidFill>
        </p:spPr>
        <p:txBody>
          <a:bodyPr wrap="none" rtlCol="0">
            <a:spAutoFit/>
          </a:bodyPr>
          <a:lstStyle/>
          <a:p>
            <a:r>
              <a:rPr lang="hu-HU" sz="4800" dirty="0" smtClean="0">
                <a:latin typeface="Times New Roman" pitchFamily="18" charset="0"/>
                <a:cs typeface="Times New Roman" pitchFamily="18" charset="0"/>
              </a:rPr>
              <a:t>Thank you</a:t>
            </a:r>
          </a:p>
          <a:p>
            <a:r>
              <a:rPr lang="hu-HU" sz="4800" dirty="0" smtClean="0">
                <a:latin typeface="Times New Roman" pitchFamily="18" charset="0"/>
                <a:cs typeface="Times New Roman" pitchFamily="18" charset="0"/>
              </a:rPr>
              <a:t>for your attention!</a:t>
            </a:r>
            <a:endParaRPr lang="hu-HU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23043" y="6581001"/>
            <a:ext cx="16209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200" dirty="0" smtClean="0"/>
              <a:t>Summit 2015, Houston</a:t>
            </a:r>
            <a:endParaRPr lang="hu-H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260648"/>
            <a:ext cx="55166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4000" b="1" dirty="0" smtClean="0"/>
              <a:t>Participated in this work:</a:t>
            </a:r>
            <a:endParaRPr lang="hu-HU" sz="4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23528" y="1124744"/>
            <a:ext cx="7030066" cy="40934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b="1" dirty="0" smtClean="0"/>
              <a:t>Regional Centre of Hungarian National </a:t>
            </a:r>
          </a:p>
          <a:p>
            <a:r>
              <a:rPr lang="hu-HU" sz="2800" b="1" dirty="0" smtClean="0"/>
              <a:t>Blood Transfusion Service, Debrecen, Hungary</a:t>
            </a:r>
          </a:p>
          <a:p>
            <a:endParaRPr lang="hu-HU" sz="2800" dirty="0" smtClean="0"/>
          </a:p>
          <a:p>
            <a:r>
              <a:rPr lang="hu-HU" sz="3200" dirty="0" smtClean="0"/>
              <a:t>Ilona Bohaty MD</a:t>
            </a:r>
            <a:endParaRPr lang="hu-HU" sz="2800" dirty="0" smtClean="0"/>
          </a:p>
          <a:p>
            <a:endParaRPr lang="hu-HU" sz="2800" dirty="0" smtClean="0"/>
          </a:p>
          <a:p>
            <a:r>
              <a:rPr lang="hu-HU" sz="2800" b="1" dirty="0" smtClean="0"/>
              <a:t>EndoMed, Immunoendocrinology </a:t>
            </a:r>
          </a:p>
          <a:p>
            <a:r>
              <a:rPr lang="hu-HU" sz="2800" b="1" dirty="0" smtClean="0"/>
              <a:t>and Osteoporosis Centre</a:t>
            </a:r>
          </a:p>
          <a:p>
            <a:endParaRPr lang="hu-HU" sz="2800" b="1" dirty="0" smtClean="0"/>
          </a:p>
          <a:p>
            <a:r>
              <a:rPr lang="hu-HU" sz="3200" dirty="0" smtClean="0"/>
              <a:t>Éva Somogyiné-Vári</a:t>
            </a:r>
            <a:endParaRPr lang="hu-H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1197</TotalTime>
  <Words>1091</Words>
  <Application>Microsoft Office PowerPoint</Application>
  <PresentationFormat>On-screen Show (4:3)</PresentationFormat>
  <Paragraphs>250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molil</dc:creator>
  <cp:lastModifiedBy>molil</cp:lastModifiedBy>
  <cp:revision>93</cp:revision>
  <dcterms:created xsi:type="dcterms:W3CDTF">2015-07-31T17:00:43Z</dcterms:created>
  <dcterms:modified xsi:type="dcterms:W3CDTF">2015-09-24T16:34:51Z</dcterms:modified>
</cp:coreProperties>
</file>