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37" r:id="rId2"/>
  </p:sldMasterIdLst>
  <p:notesMasterIdLst>
    <p:notesMasterId r:id="rId25"/>
  </p:notesMasterIdLst>
  <p:handoutMasterIdLst>
    <p:handoutMasterId r:id="rId26"/>
  </p:handoutMasterIdLst>
  <p:sldIdLst>
    <p:sldId id="744" r:id="rId3"/>
    <p:sldId id="657" r:id="rId4"/>
    <p:sldId id="760" r:id="rId5"/>
    <p:sldId id="700" r:id="rId6"/>
    <p:sldId id="718" r:id="rId7"/>
    <p:sldId id="650" r:id="rId8"/>
    <p:sldId id="751" r:id="rId9"/>
    <p:sldId id="759" r:id="rId10"/>
    <p:sldId id="725" r:id="rId11"/>
    <p:sldId id="726" r:id="rId12"/>
    <p:sldId id="720" r:id="rId13"/>
    <p:sldId id="727" r:id="rId14"/>
    <p:sldId id="742" r:id="rId15"/>
    <p:sldId id="738" r:id="rId16"/>
    <p:sldId id="728" r:id="rId17"/>
    <p:sldId id="756" r:id="rId18"/>
    <p:sldId id="750" r:id="rId19"/>
    <p:sldId id="761" r:id="rId20"/>
    <p:sldId id="729" r:id="rId21"/>
    <p:sldId id="754" r:id="rId22"/>
    <p:sldId id="745" r:id="rId23"/>
    <p:sldId id="749" r:id="rId24"/>
  </p:sldIdLst>
  <p:sldSz cx="9144000" cy="6858000" type="screen4x3"/>
  <p:notesSz cx="9363075" cy="7077075"/>
  <p:defaultTextStyle>
    <a:defPPr>
      <a:defRPr lang="en-US"/>
    </a:defPPr>
    <a:lvl1pPr algn="l" rtl="0" eaLnBrk="0" fontAlgn="base" hangingPunct="0">
      <a:spcBef>
        <a:spcPct val="0"/>
      </a:spcBef>
      <a:spcAft>
        <a:spcPct val="0"/>
      </a:spcAft>
      <a:defRPr b="1" kern="1200">
        <a:solidFill>
          <a:schemeClr val="tx1"/>
        </a:solidFill>
        <a:latin typeface="Arial" charset="0"/>
        <a:ea typeface="+mn-ea"/>
        <a:cs typeface="Arial" charset="0"/>
      </a:defRPr>
    </a:lvl1pPr>
    <a:lvl2pPr marL="457200" algn="l" rtl="0" eaLnBrk="0" fontAlgn="base" hangingPunct="0">
      <a:spcBef>
        <a:spcPct val="0"/>
      </a:spcBef>
      <a:spcAft>
        <a:spcPct val="0"/>
      </a:spcAft>
      <a:defRPr b="1" kern="1200">
        <a:solidFill>
          <a:schemeClr val="tx1"/>
        </a:solidFill>
        <a:latin typeface="Arial" charset="0"/>
        <a:ea typeface="+mn-ea"/>
        <a:cs typeface="Arial" charset="0"/>
      </a:defRPr>
    </a:lvl2pPr>
    <a:lvl3pPr marL="914400" algn="l" rtl="0" eaLnBrk="0" fontAlgn="base" hangingPunct="0">
      <a:spcBef>
        <a:spcPct val="0"/>
      </a:spcBef>
      <a:spcAft>
        <a:spcPct val="0"/>
      </a:spcAft>
      <a:defRPr b="1" kern="1200">
        <a:solidFill>
          <a:schemeClr val="tx1"/>
        </a:solidFill>
        <a:latin typeface="Arial" charset="0"/>
        <a:ea typeface="+mn-ea"/>
        <a:cs typeface="Arial" charset="0"/>
      </a:defRPr>
    </a:lvl3pPr>
    <a:lvl4pPr marL="1371600" algn="l" rtl="0" eaLnBrk="0" fontAlgn="base" hangingPunct="0">
      <a:spcBef>
        <a:spcPct val="0"/>
      </a:spcBef>
      <a:spcAft>
        <a:spcPct val="0"/>
      </a:spcAft>
      <a:defRPr b="1" kern="1200">
        <a:solidFill>
          <a:schemeClr val="tx1"/>
        </a:solidFill>
        <a:latin typeface="Arial" charset="0"/>
        <a:ea typeface="+mn-ea"/>
        <a:cs typeface="Arial" charset="0"/>
      </a:defRPr>
    </a:lvl4pPr>
    <a:lvl5pPr marL="1828800" algn="l" rtl="0" eaLnBrk="0" fontAlgn="base" hangingPunct="0">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rijana Leonardi" initials="AL"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F78609"/>
    <a:srgbClr val="FF3399"/>
    <a:srgbClr val="FF3300"/>
    <a:srgbClr val="5F5F5F"/>
    <a:srgbClr val="EAEAEA"/>
    <a:srgbClr val="D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44" autoAdjust="0"/>
    <p:restoredTop sz="99074" autoAdjust="0"/>
  </p:normalViewPr>
  <p:slideViewPr>
    <p:cSldViewPr>
      <p:cViewPr>
        <p:scale>
          <a:sx n="136" d="100"/>
          <a:sy n="136" d="100"/>
        </p:scale>
        <p:origin x="-72" y="216"/>
      </p:cViewPr>
      <p:guideLst>
        <p:guide orient="horz" pos="2160"/>
        <p:guide pos="2653"/>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90" d="100"/>
        <a:sy n="90" d="100"/>
      </p:scale>
      <p:origin x="0" y="0"/>
    </p:cViewPr>
  </p:sorterViewPr>
  <p:notesViewPr>
    <p:cSldViewPr>
      <p:cViewPr varScale="1">
        <p:scale>
          <a:sx n="63" d="100"/>
          <a:sy n="63" d="100"/>
        </p:scale>
        <p:origin x="-1464" y="-82"/>
      </p:cViewPr>
      <p:guideLst>
        <p:guide orient="horz" pos="2230"/>
        <p:guide pos="294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05-03T14:05:46.301" idx="3">
    <p:pos x="10" y="10"/>
    <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3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4057650" cy="354013"/>
          </a:xfrm>
          <a:prstGeom prst="rect">
            <a:avLst/>
          </a:prstGeom>
          <a:noFill/>
          <a:ln w="9525">
            <a:noFill/>
            <a:miter lim="800000"/>
            <a:headEnd/>
            <a:tailEnd/>
          </a:ln>
          <a:effectLst/>
        </p:spPr>
        <p:txBody>
          <a:bodyPr vert="horz" wrap="square" lIns="94482" tIns="47241" rIns="94482" bIns="47241" numCol="1" anchor="t" anchorCtr="0" compatLnSpc="1">
            <a:prstTxWarp prst="textNoShape">
              <a:avLst/>
            </a:prstTxWarp>
          </a:bodyPr>
          <a:lstStyle>
            <a:lvl1pPr algn="l" defTabSz="944933" eaLnBrk="1" hangingPunct="1">
              <a:defRPr sz="1200" b="0">
                <a:latin typeface="Arial" charset="0"/>
                <a:cs typeface="Arial" charset="0"/>
              </a:defRPr>
            </a:lvl1pPr>
          </a:lstStyle>
          <a:p>
            <a:pPr>
              <a:defRPr/>
            </a:pPr>
            <a:endParaRPr lang="sl-SI"/>
          </a:p>
        </p:txBody>
      </p:sp>
      <p:sp>
        <p:nvSpPr>
          <p:cNvPr id="105475" name="Rectangle 3"/>
          <p:cNvSpPr>
            <a:spLocks noGrp="1" noChangeArrowheads="1"/>
          </p:cNvSpPr>
          <p:nvPr>
            <p:ph type="dt" sz="quarter" idx="1"/>
          </p:nvPr>
        </p:nvSpPr>
        <p:spPr bwMode="auto">
          <a:xfrm>
            <a:off x="5303838" y="0"/>
            <a:ext cx="4057650" cy="354013"/>
          </a:xfrm>
          <a:prstGeom prst="rect">
            <a:avLst/>
          </a:prstGeom>
          <a:noFill/>
          <a:ln w="9525">
            <a:noFill/>
            <a:miter lim="800000"/>
            <a:headEnd/>
            <a:tailEnd/>
          </a:ln>
          <a:effectLst/>
        </p:spPr>
        <p:txBody>
          <a:bodyPr vert="horz" wrap="square" lIns="94482" tIns="47241" rIns="94482" bIns="47241" numCol="1" anchor="t" anchorCtr="0" compatLnSpc="1">
            <a:prstTxWarp prst="textNoShape">
              <a:avLst/>
            </a:prstTxWarp>
          </a:bodyPr>
          <a:lstStyle>
            <a:lvl1pPr algn="r" defTabSz="944933" eaLnBrk="1" hangingPunct="1">
              <a:defRPr sz="1200" b="0">
                <a:latin typeface="Arial" charset="0"/>
                <a:cs typeface="Arial" charset="0"/>
              </a:defRPr>
            </a:lvl1pPr>
          </a:lstStyle>
          <a:p>
            <a:pPr>
              <a:defRPr/>
            </a:pPr>
            <a:endParaRPr lang="sl-SI"/>
          </a:p>
        </p:txBody>
      </p:sp>
      <p:sp>
        <p:nvSpPr>
          <p:cNvPr id="105476" name="Rectangle 4"/>
          <p:cNvSpPr>
            <a:spLocks noGrp="1" noChangeArrowheads="1"/>
          </p:cNvSpPr>
          <p:nvPr>
            <p:ph type="ftr" sz="quarter" idx="2"/>
          </p:nvPr>
        </p:nvSpPr>
        <p:spPr bwMode="auto">
          <a:xfrm>
            <a:off x="0" y="6721475"/>
            <a:ext cx="4057650" cy="354013"/>
          </a:xfrm>
          <a:prstGeom prst="rect">
            <a:avLst/>
          </a:prstGeom>
          <a:noFill/>
          <a:ln w="9525">
            <a:noFill/>
            <a:miter lim="800000"/>
            <a:headEnd/>
            <a:tailEnd/>
          </a:ln>
          <a:effectLst/>
        </p:spPr>
        <p:txBody>
          <a:bodyPr vert="horz" wrap="square" lIns="94482" tIns="47241" rIns="94482" bIns="47241" numCol="1" anchor="b" anchorCtr="0" compatLnSpc="1">
            <a:prstTxWarp prst="textNoShape">
              <a:avLst/>
            </a:prstTxWarp>
          </a:bodyPr>
          <a:lstStyle>
            <a:lvl1pPr algn="l" defTabSz="944933" eaLnBrk="1" hangingPunct="1">
              <a:defRPr sz="1200" b="0">
                <a:latin typeface="Arial" charset="0"/>
                <a:cs typeface="Arial" charset="0"/>
              </a:defRPr>
            </a:lvl1pPr>
          </a:lstStyle>
          <a:p>
            <a:pPr>
              <a:defRPr/>
            </a:pPr>
            <a:endParaRPr lang="sl-SI"/>
          </a:p>
        </p:txBody>
      </p:sp>
      <p:sp>
        <p:nvSpPr>
          <p:cNvPr id="105477" name="Rectangle 5"/>
          <p:cNvSpPr>
            <a:spLocks noGrp="1" noChangeArrowheads="1"/>
          </p:cNvSpPr>
          <p:nvPr>
            <p:ph type="sldNum" sz="quarter" idx="3"/>
          </p:nvPr>
        </p:nvSpPr>
        <p:spPr bwMode="auto">
          <a:xfrm>
            <a:off x="5303838" y="6721475"/>
            <a:ext cx="4057650" cy="354013"/>
          </a:xfrm>
          <a:prstGeom prst="rect">
            <a:avLst/>
          </a:prstGeom>
          <a:noFill/>
          <a:ln w="9525">
            <a:noFill/>
            <a:miter lim="800000"/>
            <a:headEnd/>
            <a:tailEnd/>
          </a:ln>
          <a:effectLst/>
        </p:spPr>
        <p:txBody>
          <a:bodyPr vert="horz" wrap="square" lIns="94482" tIns="47241" rIns="94482" bIns="47241" numCol="1" anchor="b" anchorCtr="0" compatLnSpc="1">
            <a:prstTxWarp prst="textNoShape">
              <a:avLst/>
            </a:prstTxWarp>
          </a:bodyPr>
          <a:lstStyle>
            <a:lvl1pPr algn="r" defTabSz="944563" eaLnBrk="1" hangingPunct="1">
              <a:defRPr sz="1200" b="0">
                <a:latin typeface="Arial" charset="0"/>
                <a:cs typeface="Arial" charset="0"/>
              </a:defRPr>
            </a:lvl1pPr>
          </a:lstStyle>
          <a:p>
            <a:pPr>
              <a:defRPr/>
            </a:pPr>
            <a:fld id="{BD0C2B49-2E68-4168-A34C-34789840A943}" type="slidenum">
              <a:rPr lang="sl-SI" altLang="en-US"/>
              <a:pPr>
                <a:defRPr/>
              </a:pPr>
              <a:t>‹#›</a:t>
            </a:fld>
            <a:endParaRPr lang="sl-SI" altLang="en-US"/>
          </a:p>
        </p:txBody>
      </p:sp>
    </p:spTree>
    <p:extLst>
      <p:ext uri="{BB962C8B-B14F-4D97-AF65-F5344CB8AC3E}">
        <p14:creationId xmlns:p14="http://schemas.microsoft.com/office/powerpoint/2010/main" val="3326997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4057650" cy="355600"/>
          </a:xfrm>
          <a:prstGeom prst="rect">
            <a:avLst/>
          </a:prstGeom>
          <a:noFill/>
          <a:ln w="9525">
            <a:noFill/>
            <a:miter lim="800000"/>
            <a:headEnd/>
            <a:tailEnd/>
          </a:ln>
          <a:effectLst/>
        </p:spPr>
        <p:txBody>
          <a:bodyPr vert="horz" wrap="square" lIns="87225" tIns="43612" rIns="87225" bIns="43612" numCol="1" anchor="t" anchorCtr="0" compatLnSpc="1">
            <a:prstTxWarp prst="textNoShape">
              <a:avLst/>
            </a:prstTxWarp>
          </a:bodyPr>
          <a:lstStyle>
            <a:lvl1pPr algn="l" eaLnBrk="0" hangingPunct="0">
              <a:defRPr sz="1100" b="0">
                <a:latin typeface="Arial" charset="0"/>
                <a:cs typeface="Arial" charset="0"/>
              </a:defRPr>
            </a:lvl1pPr>
          </a:lstStyle>
          <a:p>
            <a:pPr>
              <a:defRPr/>
            </a:pPr>
            <a:endParaRPr lang="sl-SI"/>
          </a:p>
        </p:txBody>
      </p:sp>
      <p:sp>
        <p:nvSpPr>
          <p:cNvPr id="46083" name="Rectangle 3"/>
          <p:cNvSpPr>
            <a:spLocks noGrp="1" noChangeArrowheads="1"/>
          </p:cNvSpPr>
          <p:nvPr>
            <p:ph type="dt" idx="1"/>
          </p:nvPr>
        </p:nvSpPr>
        <p:spPr bwMode="auto">
          <a:xfrm>
            <a:off x="5303838" y="0"/>
            <a:ext cx="4057650" cy="355600"/>
          </a:xfrm>
          <a:prstGeom prst="rect">
            <a:avLst/>
          </a:prstGeom>
          <a:noFill/>
          <a:ln w="9525">
            <a:noFill/>
            <a:miter lim="800000"/>
            <a:headEnd/>
            <a:tailEnd/>
          </a:ln>
          <a:effectLst/>
        </p:spPr>
        <p:txBody>
          <a:bodyPr vert="horz" wrap="square" lIns="87225" tIns="43612" rIns="87225" bIns="43612" numCol="1" anchor="t" anchorCtr="0" compatLnSpc="1">
            <a:prstTxWarp prst="textNoShape">
              <a:avLst/>
            </a:prstTxWarp>
          </a:bodyPr>
          <a:lstStyle>
            <a:lvl1pPr algn="r" eaLnBrk="0" hangingPunct="0">
              <a:defRPr sz="1100" b="0">
                <a:latin typeface="Arial" charset="0"/>
                <a:cs typeface="Arial" charset="0"/>
              </a:defRPr>
            </a:lvl1pPr>
          </a:lstStyle>
          <a:p>
            <a:pPr>
              <a:defRPr/>
            </a:pPr>
            <a:fld id="{E4122806-4EC0-4F44-A485-8937B867A824}" type="datetimeFigureOut">
              <a:rPr lang="sl-SI"/>
              <a:pPr>
                <a:defRPr/>
              </a:pPr>
              <a:t>5.5.2017</a:t>
            </a:fld>
            <a:endParaRPr lang="sl-SI" dirty="0"/>
          </a:p>
        </p:txBody>
      </p:sp>
      <p:sp>
        <p:nvSpPr>
          <p:cNvPr id="25604" name="Rectangle 4"/>
          <p:cNvSpPr>
            <a:spLocks noGrp="1" noRot="1" noChangeAspect="1" noChangeArrowheads="1" noTextEdit="1"/>
          </p:cNvSpPr>
          <p:nvPr>
            <p:ph type="sldImg" idx="2"/>
          </p:nvPr>
        </p:nvSpPr>
        <p:spPr bwMode="auto">
          <a:xfrm>
            <a:off x="2913063" y="530225"/>
            <a:ext cx="3536950" cy="26543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p:cNvSpPr>
            <a:spLocks noGrp="1" noChangeArrowheads="1"/>
          </p:cNvSpPr>
          <p:nvPr>
            <p:ph type="body" sz="quarter" idx="3"/>
          </p:nvPr>
        </p:nvSpPr>
        <p:spPr bwMode="auto">
          <a:xfrm>
            <a:off x="936625" y="3360738"/>
            <a:ext cx="7489825" cy="3186112"/>
          </a:xfrm>
          <a:prstGeom prst="rect">
            <a:avLst/>
          </a:prstGeom>
          <a:noFill/>
          <a:ln w="9525">
            <a:noFill/>
            <a:miter lim="800000"/>
            <a:headEnd/>
            <a:tailEnd/>
          </a:ln>
          <a:effectLst/>
        </p:spPr>
        <p:txBody>
          <a:bodyPr vert="horz" wrap="square" lIns="87225" tIns="43612" rIns="87225" bIns="43612" numCol="1" anchor="t" anchorCtr="0" compatLnSpc="1">
            <a:prstTxWarp prst="textNoShape">
              <a:avLst/>
            </a:prstTxWarp>
          </a:bodyPr>
          <a:lstStyle/>
          <a:p>
            <a:pPr lvl="0"/>
            <a:r>
              <a:rPr lang="sl-SI" noProof="0" smtClean="0"/>
              <a:t>Click to edit Master text styles</a:t>
            </a:r>
          </a:p>
          <a:p>
            <a:pPr lvl="1"/>
            <a:r>
              <a:rPr lang="sl-SI" noProof="0" smtClean="0"/>
              <a:t>Second level</a:t>
            </a:r>
          </a:p>
          <a:p>
            <a:pPr lvl="2"/>
            <a:r>
              <a:rPr lang="sl-SI" noProof="0" smtClean="0"/>
              <a:t>Third level</a:t>
            </a:r>
          </a:p>
          <a:p>
            <a:pPr lvl="3"/>
            <a:r>
              <a:rPr lang="sl-SI" noProof="0" smtClean="0"/>
              <a:t>Fourth level</a:t>
            </a:r>
          </a:p>
          <a:p>
            <a:pPr lvl="4"/>
            <a:r>
              <a:rPr lang="sl-SI" noProof="0" smtClean="0"/>
              <a:t>Fifth level</a:t>
            </a:r>
          </a:p>
        </p:txBody>
      </p:sp>
      <p:sp>
        <p:nvSpPr>
          <p:cNvPr id="46086" name="Rectangle 6"/>
          <p:cNvSpPr>
            <a:spLocks noGrp="1" noChangeArrowheads="1"/>
          </p:cNvSpPr>
          <p:nvPr>
            <p:ph type="ftr" sz="quarter" idx="4"/>
          </p:nvPr>
        </p:nvSpPr>
        <p:spPr bwMode="auto">
          <a:xfrm>
            <a:off x="0" y="6721475"/>
            <a:ext cx="4057650" cy="354013"/>
          </a:xfrm>
          <a:prstGeom prst="rect">
            <a:avLst/>
          </a:prstGeom>
          <a:noFill/>
          <a:ln w="9525">
            <a:noFill/>
            <a:miter lim="800000"/>
            <a:headEnd/>
            <a:tailEnd/>
          </a:ln>
          <a:effectLst/>
        </p:spPr>
        <p:txBody>
          <a:bodyPr vert="horz" wrap="square" lIns="87225" tIns="43612" rIns="87225" bIns="43612" numCol="1" anchor="b" anchorCtr="0" compatLnSpc="1">
            <a:prstTxWarp prst="textNoShape">
              <a:avLst/>
            </a:prstTxWarp>
          </a:bodyPr>
          <a:lstStyle>
            <a:lvl1pPr algn="l" eaLnBrk="0" hangingPunct="0">
              <a:defRPr sz="1100" b="0">
                <a:latin typeface="Arial" charset="0"/>
                <a:cs typeface="Arial" charset="0"/>
              </a:defRPr>
            </a:lvl1pPr>
          </a:lstStyle>
          <a:p>
            <a:pPr>
              <a:defRPr/>
            </a:pPr>
            <a:endParaRPr lang="sl-SI"/>
          </a:p>
        </p:txBody>
      </p:sp>
      <p:sp>
        <p:nvSpPr>
          <p:cNvPr id="46087" name="Rectangle 7"/>
          <p:cNvSpPr>
            <a:spLocks noGrp="1" noChangeArrowheads="1"/>
          </p:cNvSpPr>
          <p:nvPr>
            <p:ph type="sldNum" sz="quarter" idx="5"/>
          </p:nvPr>
        </p:nvSpPr>
        <p:spPr bwMode="auto">
          <a:xfrm>
            <a:off x="5303838" y="6721475"/>
            <a:ext cx="4057650" cy="354013"/>
          </a:xfrm>
          <a:prstGeom prst="rect">
            <a:avLst/>
          </a:prstGeom>
          <a:noFill/>
          <a:ln w="9525">
            <a:noFill/>
            <a:miter lim="800000"/>
            <a:headEnd/>
            <a:tailEnd/>
          </a:ln>
          <a:effectLst/>
        </p:spPr>
        <p:txBody>
          <a:bodyPr vert="horz" wrap="square" lIns="87225" tIns="43612" rIns="87225" bIns="43612" numCol="1" anchor="b" anchorCtr="0" compatLnSpc="1">
            <a:prstTxWarp prst="textNoShape">
              <a:avLst/>
            </a:prstTxWarp>
          </a:bodyPr>
          <a:lstStyle>
            <a:lvl1pPr algn="r">
              <a:defRPr sz="1100" b="0">
                <a:latin typeface="Arial" charset="0"/>
                <a:cs typeface="Arial" charset="0"/>
              </a:defRPr>
            </a:lvl1pPr>
          </a:lstStyle>
          <a:p>
            <a:pPr>
              <a:defRPr/>
            </a:pPr>
            <a:fld id="{3831F693-7DA8-4033-A0B8-AF03E0EDA150}" type="slidenum">
              <a:rPr lang="sl-SI" altLang="en-US"/>
              <a:pPr>
                <a:defRPr/>
              </a:pPr>
              <a:t>‹#›</a:t>
            </a:fld>
            <a:endParaRPr lang="sl-SI" altLang="en-US"/>
          </a:p>
        </p:txBody>
      </p:sp>
    </p:spTree>
    <p:extLst>
      <p:ext uri="{BB962C8B-B14F-4D97-AF65-F5344CB8AC3E}">
        <p14:creationId xmlns:p14="http://schemas.microsoft.com/office/powerpoint/2010/main" val="3135106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l-SI" altLang="sl-SI"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sl-SI" i="1" smtClean="0"/>
              <a:t>Vipera ammodytes ammodytes </a:t>
            </a:r>
            <a:r>
              <a:rPr lang="en-US" altLang="sl-SI" smtClean="0"/>
              <a:t>is the most venomous snake in</a:t>
            </a:r>
            <a:r>
              <a:rPr lang="sl-SI" altLang="sl-SI" smtClean="0"/>
              <a:t> </a:t>
            </a:r>
            <a:r>
              <a:rPr lang="en-US" altLang="sl-SI" smtClean="0"/>
              <a:t>Europe. The most critical manifestations of its venomous bite </a:t>
            </a:r>
            <a:r>
              <a:rPr lang="sl-SI" altLang="sl-SI" smtClean="0"/>
              <a:t>for man </a:t>
            </a:r>
            <a:r>
              <a:rPr lang="en-US" altLang="sl-SI" smtClean="0"/>
              <a:t>are</a:t>
            </a:r>
            <a:r>
              <a:rPr lang="sl-SI" altLang="sl-SI" smtClean="0"/>
              <a:t> </a:t>
            </a:r>
            <a:r>
              <a:rPr lang="en-US" altLang="sl-SI" smtClean="0"/>
              <a:t>hemorrhage and local tissue damage</a:t>
            </a:r>
            <a:r>
              <a:rPr lang="sl-SI" altLang="sl-SI" smtClean="0"/>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sl-SI" i="1" smtClean="0"/>
              <a:t>Vipera ammodytes ammodytes </a:t>
            </a:r>
            <a:r>
              <a:rPr lang="en-US" altLang="sl-SI" smtClean="0"/>
              <a:t>is the most venomous snake in</a:t>
            </a:r>
            <a:r>
              <a:rPr lang="sl-SI" altLang="sl-SI" smtClean="0"/>
              <a:t> </a:t>
            </a:r>
            <a:r>
              <a:rPr lang="en-US" altLang="sl-SI" smtClean="0"/>
              <a:t>Europe. The most critical manifestations of its venomous bite </a:t>
            </a:r>
            <a:r>
              <a:rPr lang="sl-SI" altLang="sl-SI" smtClean="0"/>
              <a:t>for man </a:t>
            </a:r>
            <a:r>
              <a:rPr lang="en-US" altLang="sl-SI" smtClean="0"/>
              <a:t>are</a:t>
            </a:r>
            <a:r>
              <a:rPr lang="sl-SI" altLang="sl-SI" smtClean="0"/>
              <a:t> </a:t>
            </a:r>
            <a:r>
              <a:rPr lang="en-US" altLang="sl-SI" smtClean="0"/>
              <a:t>hemorrhage and local tissue damage</a:t>
            </a:r>
            <a:r>
              <a:rPr lang="sl-SI" altLang="sl-SI" smtClean="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sl-SI" smtClean="0"/>
              <a:t>Haemostasis is a very subtle, highly regulated system.</a:t>
            </a:r>
            <a:r>
              <a:rPr lang="sl-SI" altLang="sl-SI" smtClean="0"/>
              <a:t> </a:t>
            </a:r>
            <a:r>
              <a:rPr lang="en-US" altLang="sl-SI" smtClean="0"/>
              <a:t>The precise control of blood coagulation is essential to the</a:t>
            </a:r>
            <a:r>
              <a:rPr lang="sl-SI" altLang="sl-SI" smtClean="0"/>
              <a:t> </a:t>
            </a:r>
            <a:r>
              <a:rPr lang="en-US" altLang="sl-SI" smtClean="0"/>
              <a:t>life of animals, including humans, so it is no surprise that</a:t>
            </a:r>
            <a:r>
              <a:rPr lang="sl-SI" altLang="sl-SI" smtClean="0"/>
              <a:t> </a:t>
            </a:r>
            <a:r>
              <a:rPr lang="en-US" altLang="sl-SI" smtClean="0"/>
              <a:t>venomous snakes evolved the arsenal of proteins that target a variety of</a:t>
            </a:r>
            <a:r>
              <a:rPr lang="sl-SI" altLang="sl-SI" smtClean="0"/>
              <a:t> </a:t>
            </a:r>
            <a:r>
              <a:rPr lang="en-US" altLang="sl-SI" smtClean="0"/>
              <a:t>processes in this system in order to disable their prey or</a:t>
            </a:r>
            <a:r>
              <a:rPr lang="sl-SI" altLang="sl-SI" smtClean="0"/>
              <a:t> </a:t>
            </a:r>
            <a:r>
              <a:rPr lang="en-US" altLang="sl-SI" smtClean="0"/>
              <a:t>enemy.</a:t>
            </a:r>
            <a:r>
              <a:rPr lang="sl-SI" altLang="sl-SI" smtClean="0"/>
              <a:t> </a:t>
            </a:r>
            <a:r>
              <a:rPr lang="en-US" altLang="sl-SI" smtClean="0"/>
              <a:t>Snake</a:t>
            </a:r>
            <a:r>
              <a:rPr lang="sl-SI" altLang="sl-SI" smtClean="0"/>
              <a:t> </a:t>
            </a:r>
            <a:r>
              <a:rPr lang="en-US" altLang="sl-SI" smtClean="0"/>
              <a:t>venom proteins from eight protein families were found to interfere with</a:t>
            </a:r>
            <a:r>
              <a:rPr lang="sl-SI" altLang="sl-SI" smtClean="0"/>
              <a:t> </a:t>
            </a:r>
            <a:r>
              <a:rPr lang="en-US" altLang="sl-SI" smtClean="0"/>
              <a:t>the haemostatic system at many different points, resulting in inhibition or</a:t>
            </a:r>
            <a:r>
              <a:rPr lang="sl-SI" altLang="sl-SI" smtClean="0"/>
              <a:t> </a:t>
            </a:r>
            <a:r>
              <a:rPr lang="en-US" altLang="sl-SI" smtClean="0"/>
              <a:t>augmentation of the blood coagulation.</a:t>
            </a:r>
            <a:endParaRPr lang="sl-SI" altLang="sl-SI"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sl-SI" smtClean="0"/>
              <a:t>According to the World Health Organisation (WHO), cardiovascular diseases (CVDs), such as ischemic heart disease, hemorrhagic stroke, ischemic stroke, and hypertensive heart disease, represent the leading cause of death and morbidity of the world population with a 30% share. The latest European CVD statistics give even more alarming figures: CVDs cause over 4 million deaths in Europe (47% of all deaths), of which 1.9 million (40%) in the European Union (EU); CVDs cost the EU economy almost €196 billion a year</a:t>
            </a:r>
            <a:r>
              <a:rPr lang="sl-SI" altLang="sl-SI" smtClean="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smtClean="0"/>
              <a:t>Here are some</a:t>
            </a:r>
            <a:r>
              <a:rPr lang="en-US" altLang="sl-SI" smtClean="0"/>
              <a:t> examples</a:t>
            </a:r>
            <a:r>
              <a:rPr lang="sl-SI" altLang="sl-SI" smtClean="0"/>
              <a:t> </a:t>
            </a:r>
            <a:r>
              <a:rPr lang="en-US" altLang="sl-SI" smtClean="0"/>
              <a:t>of SV proteins and their derivatives</a:t>
            </a:r>
            <a:r>
              <a:rPr lang="sl-SI" altLang="sl-SI" smtClean="0"/>
              <a:t> </a:t>
            </a:r>
            <a:r>
              <a:rPr lang="en-US" altLang="sl-SI" smtClean="0"/>
              <a:t>acting on haemostasis that have already been</a:t>
            </a:r>
            <a:r>
              <a:rPr lang="sl-SI" altLang="sl-SI" smtClean="0"/>
              <a:t> utilized in human medicine </a:t>
            </a:r>
            <a:r>
              <a:rPr lang="en-US" altLang="sl-SI" smtClean="0"/>
              <a:t>to</a:t>
            </a:r>
            <a:r>
              <a:rPr lang="sl-SI" altLang="sl-SI" smtClean="0"/>
              <a:t> </a:t>
            </a:r>
            <a:r>
              <a:rPr lang="en-US" altLang="sl-SI" smtClean="0"/>
              <a:t>treat different haemostatic disorders by targeting coagulation, fibrinolysis or platelet functions.</a:t>
            </a:r>
            <a:endParaRPr lang="sl-SI" altLang="sl-SI" smtClean="0"/>
          </a:p>
          <a:p>
            <a:r>
              <a:rPr lang="en-US" altLang="sl-SI" smtClean="0"/>
              <a:t>SV components that influence the haemostatic system</a:t>
            </a:r>
            <a:r>
              <a:rPr lang="sl-SI" altLang="sl-SI" smtClean="0"/>
              <a:t> </a:t>
            </a:r>
            <a:r>
              <a:rPr lang="en-US" altLang="sl-SI" smtClean="0"/>
              <a:t>are in use as diagnostic tools in coagulation laboratories</a:t>
            </a:r>
            <a:r>
              <a:rPr lang="sl-SI" altLang="sl-SI" smtClean="0"/>
              <a:t>.</a:t>
            </a:r>
          </a:p>
          <a:p>
            <a:r>
              <a:rPr lang="sl-SI" altLang="sl-SI" smtClean="0"/>
              <a:t>PIVKA syndrome (Proteins Induced by Vitamin K Absence/Antagonists).</a:t>
            </a:r>
          </a:p>
          <a:p>
            <a:endParaRPr lang="sl-SI" altLang="sl-SI"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sl-SI" smtClean="0"/>
              <a:t>As anticoagulant therapy, aspirin, heparin and warfarin have been available for several decades, but each of them has limitations. Of oral anticoagulants, warfarin, a vitamin K antagonist, is the most widely used anticoagulant drug that is more effective in venous disease, where it provides about 60% risk reduction in venous thrombosis, but is considerably less effective in arterial thrombosis prophylaxis. Its dosage must be very carefully controlled since it may cause severe bleeding. Long-term treatment with aspirin is an acceptable alternative to warfarin only in patients with low to moderate risk of arterial and recurrent venous thromboembolism. A particularly serious complication of heparin anticoagulation is thrombocytopenia induced by an immune reaction against complexes of heparin and platelet factor. </a:t>
            </a:r>
            <a:endParaRPr lang="sl-SI" altLang="sl-SI"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smtClean="0"/>
              <a:t>In fraction B1 we identified several anti- and pro-coagulant SPs. The whole fraction was first separated by cation-exchange chromatography, and then the peaks 2 to 5 were recromatographed on a RP-HPLC column. </a:t>
            </a:r>
          </a:p>
          <a:p>
            <a:r>
              <a:rPr lang="sl-SI" altLang="sl-SI" smtClean="0"/>
              <a:t>These two fractions were potently fibrinogenolytic and since they degrade angiotensin-I and possess plasma kallikrein-like activity </a:t>
            </a:r>
            <a:r>
              <a:rPr lang="sl-SI" altLang="sl-SI" i="1" smtClean="0"/>
              <a:t>in vitro</a:t>
            </a:r>
            <a:r>
              <a:rPr lang="sl-SI" altLang="sl-SI" smtClean="0"/>
              <a:t>, they </a:t>
            </a:r>
            <a:r>
              <a:rPr lang="sl-SI" altLang="sl-SI" u="sng" smtClean="0"/>
              <a:t>might in vivo cause hypotension</a:t>
            </a:r>
            <a:r>
              <a:rPr lang="sl-SI" altLang="sl-SI" smtClean="0"/>
              <a:t>. SP in peak 6 was, besides degrading fibrinogene, also slightly activating FIX and FX. SPs in peaks 9 and 10 markedly shortened PT and APTT, so we asume they might activate a coagulation factor in the common pathway of blood coagulation. Since they do not activate FX nor prothrombin or clot fibrinogen, we assume they might activate the cofactor FV. </a:t>
            </a:r>
          </a:p>
          <a:p>
            <a:r>
              <a:rPr lang="sl-SI" altLang="sl-SI" smtClean="0"/>
              <a:t>The last peak is very distinct from the others because of its elution profile, no enzymatic activity and a pronounced anticoagulant effect, since it substantially prolonged PT and aPTT. So, the anticoagulant effect is obviously independent on the enzymatic activity of the protein. </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5E26869F-3FD6-4E1F-B653-B6F51B845045}" type="slidenum">
              <a:rPr lang="sl-SI" altLang="sl-SI" b="0" smtClean="0"/>
              <a:pPr/>
              <a:t>8</a:t>
            </a:fld>
            <a:endParaRPr lang="sl-SI" altLang="sl-SI" b="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sl-SI" smtClean="0"/>
              <a:t>Vaa-SPH</a:t>
            </a:r>
            <a:r>
              <a:rPr lang="sl-SI" altLang="sl-SI" smtClean="0"/>
              <a:t> nima nikakršne encimske aktivnosti.</a:t>
            </a:r>
          </a:p>
          <a:p>
            <a:pPr>
              <a:spcBef>
                <a:spcPct val="0"/>
              </a:spcBef>
            </a:pPr>
            <a:r>
              <a:rPr lang="sl-SI" altLang="sl-SI" smtClean="0">
                <a:solidFill>
                  <a:srgbClr val="000000"/>
                </a:solidFill>
              </a:rPr>
              <a:t>Deglikozilacija s PNGF, slika po 24h in po redukciji. Spodnja lisa predstavlja popolnoma deglikoziliran SPH, zgornje pa delno deglikozilirane oblike VaaSPH.</a:t>
            </a:r>
            <a:endParaRPr lang="en-US" altLang="sl-SI" smtClean="0">
              <a:solidFill>
                <a:srgbClr val="000000"/>
              </a:solidFill>
            </a:endParaRPr>
          </a:p>
          <a:p>
            <a:endParaRPr lang="sl-SI" altLang="sl-SI" smtClean="0">
              <a:solidFill>
                <a:srgbClr val="FF0000"/>
              </a:solidFill>
            </a:endParaRPr>
          </a:p>
          <a:p>
            <a:endParaRPr lang="sl-SI" altLang="sl-SI"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sl-SI" smtClean="0"/>
              <a:t>By MS and MS/MS analysis of the tryptic fragments we identified this protein to be a SP-homolog.</a:t>
            </a:r>
          </a:p>
          <a:p>
            <a:pPr eaLnBrk="1" hangingPunct="1">
              <a:spcBef>
                <a:spcPct val="0"/>
              </a:spcBef>
            </a:pPr>
            <a:r>
              <a:rPr lang="en-GB" altLang="sl-SI" smtClean="0"/>
              <a:t>From the venom gland cDNA library we cloned a sequence coding for </a:t>
            </a:r>
            <a:r>
              <a:rPr lang="sl-SI" altLang="sl-SI" smtClean="0"/>
              <a:t>an</a:t>
            </a:r>
            <a:r>
              <a:rPr lang="en-GB" altLang="sl-SI" smtClean="0"/>
              <a:t> SP-like protein. </a:t>
            </a:r>
            <a:r>
              <a:rPr lang="en-GB" altLang="sl-SI" u="sng" smtClean="0"/>
              <a:t>It has two </a:t>
            </a:r>
            <a:r>
              <a:rPr lang="sl-SI" altLang="sl-SI" u="sng" smtClean="0"/>
              <a:t>amino acid residue substitutions</a:t>
            </a:r>
            <a:r>
              <a:rPr lang="en-GB" altLang="sl-SI" u="sng" smtClean="0"/>
              <a:t> in the </a:t>
            </a:r>
            <a:r>
              <a:rPr lang="sl-SI" altLang="sl-SI" u="sng" smtClean="0"/>
              <a:t>canonical </a:t>
            </a:r>
            <a:r>
              <a:rPr lang="en-GB" altLang="sl-SI" u="sng" smtClean="0"/>
              <a:t>catalytic triad</a:t>
            </a:r>
            <a:r>
              <a:rPr lang="en-GB" altLang="sl-SI" smtClean="0"/>
              <a:t>, as shown in this alignment. Usual</a:t>
            </a:r>
            <a:r>
              <a:rPr lang="sl-SI" altLang="sl-SI" smtClean="0"/>
              <a:t> for SPs</a:t>
            </a:r>
            <a:r>
              <a:rPr lang="en-GB" altLang="sl-SI" smtClean="0"/>
              <a:t>: Ser195, His57 and Asp102 ; </a:t>
            </a:r>
            <a:r>
              <a:rPr lang="sl-SI" altLang="sl-SI" smtClean="0"/>
              <a:t>in the case of</a:t>
            </a:r>
            <a:r>
              <a:rPr lang="en-GB" altLang="sl-SI" smtClean="0"/>
              <a:t> MonoS-11:  Asn195, Arg57 and Asp102 (chymotripsinogen numbering)</a:t>
            </a:r>
            <a:r>
              <a:rPr lang="sl-SI" altLang="sl-SI" smtClean="0"/>
              <a:t>.</a:t>
            </a:r>
            <a:endParaRPr lang="en-GB" altLang="sl-SI" smtClean="0"/>
          </a:p>
          <a:p>
            <a:pPr eaLnBrk="1" hangingPunct="1">
              <a:spcBef>
                <a:spcPct val="0"/>
              </a:spcBef>
            </a:pPr>
            <a:r>
              <a:rPr lang="en-GB" altLang="sl-SI" smtClean="0"/>
              <a:t>So, </a:t>
            </a:r>
            <a:r>
              <a:rPr lang="sl-SI" altLang="sl-SI" smtClean="0"/>
              <a:t>the absence of</a:t>
            </a:r>
            <a:r>
              <a:rPr lang="en-GB" altLang="sl-SI" smtClean="0"/>
              <a:t> </a:t>
            </a:r>
            <a:r>
              <a:rPr lang="sl-SI" altLang="sl-SI" smtClean="0"/>
              <a:t>the proteolytic</a:t>
            </a:r>
            <a:r>
              <a:rPr lang="en-GB" altLang="sl-SI" smtClean="0"/>
              <a:t> activity of this fraction is obviously the consequence of </a:t>
            </a:r>
            <a:r>
              <a:rPr lang="sl-SI" altLang="sl-SI" smtClean="0"/>
              <a:t>the </a:t>
            </a:r>
            <a:r>
              <a:rPr lang="en-GB" altLang="sl-SI" smtClean="0"/>
              <a:t>two </a:t>
            </a:r>
            <a:r>
              <a:rPr lang="sl-SI" altLang="sl-SI" smtClean="0"/>
              <a:t>canonical </a:t>
            </a:r>
            <a:r>
              <a:rPr lang="en-GB" altLang="sl-SI" smtClean="0"/>
              <a:t>amino acid residue substitutions</a:t>
            </a:r>
            <a:r>
              <a:rPr lang="sl-SI" altLang="sl-SI" smtClean="0"/>
              <a:t> </a:t>
            </a:r>
            <a:r>
              <a:rPr lang="en-GB" altLang="sl-SI" smtClean="0"/>
              <a:t>in </a:t>
            </a:r>
            <a:r>
              <a:rPr lang="sl-SI" altLang="sl-SI" smtClean="0"/>
              <a:t>its</a:t>
            </a:r>
            <a:r>
              <a:rPr lang="en-GB" altLang="sl-SI" smtClean="0"/>
              <a:t> active site. </a:t>
            </a:r>
          </a:p>
          <a:p>
            <a:pPr eaLnBrk="1" hangingPunct="1">
              <a:spcBef>
                <a:spcPct val="0"/>
              </a:spcBef>
            </a:pPr>
            <a:r>
              <a:rPr lang="en-GB" altLang="sl-SI" i="1" smtClean="0"/>
              <a:t>Vaa</a:t>
            </a:r>
            <a:r>
              <a:rPr lang="en-GB" altLang="sl-SI" smtClean="0"/>
              <a:t>-SPH has 260 amino acid residues and predicted molecular weight 26 kDa (primary structure) but 33 kDa (SDS PAGE) due to N-glycosylation: Asn123 in Asn253. Glycosylation contributes to higher stability and solubility of proteins. It has 12 cysteine residues, which form 6 bridges. Calculated pI is 8.7 (basic character). The cDNA sequence of </a:t>
            </a:r>
            <a:r>
              <a:rPr lang="en-GB" altLang="sl-SI" i="1" smtClean="0"/>
              <a:t>Vaa</a:t>
            </a:r>
            <a:r>
              <a:rPr lang="en-GB" altLang="sl-SI" smtClean="0"/>
              <a:t>SPH revealed two amino acid replacements in the active site catalytic triad characteristic for SPs. It catalytic triad is different from active serine proteinases: H, D, S -&gt; R, D, N. This is the main reason why </a:t>
            </a:r>
            <a:r>
              <a:rPr lang="en-GB" altLang="sl-SI" i="1" smtClean="0"/>
              <a:t>Vaa</a:t>
            </a:r>
            <a:r>
              <a:rPr lang="en-GB" altLang="sl-SI" smtClean="0"/>
              <a:t>SPH </a:t>
            </a:r>
            <a:r>
              <a:rPr lang="sl-SI" altLang="sl-SI" smtClean="0"/>
              <a:t>wa</a:t>
            </a:r>
            <a:r>
              <a:rPr lang="en-GB" altLang="sl-SI" smtClean="0"/>
              <a:t>s not able to hydrolyze </a:t>
            </a:r>
            <a:r>
              <a:rPr lang="en-GB" altLang="sl-SI" i="1" smtClean="0"/>
              <a:t>in vitro</a:t>
            </a:r>
            <a:r>
              <a:rPr lang="sl-SI" altLang="sl-SI" i="1" smtClean="0"/>
              <a:t> </a:t>
            </a:r>
            <a:r>
              <a:rPr lang="en-GB" altLang="sl-SI" smtClean="0"/>
              <a:t>any of </a:t>
            </a:r>
            <a:r>
              <a:rPr lang="sl-SI" altLang="sl-SI" smtClean="0"/>
              <a:t>protein substrates </a:t>
            </a:r>
            <a:r>
              <a:rPr lang="en-GB" altLang="sl-SI" smtClean="0"/>
              <a:t>tested</a:t>
            </a:r>
            <a:r>
              <a:rPr lang="sl-SI" altLang="sl-SI" i="1" smtClean="0"/>
              <a:t>, </a:t>
            </a:r>
            <a:r>
              <a:rPr lang="en-GB" altLang="sl-SI" smtClean="0"/>
              <a:t>fibrinogen, prothrombin, FIX, FX </a:t>
            </a:r>
            <a:r>
              <a:rPr lang="sl-SI" altLang="sl-SI" smtClean="0"/>
              <a:t>and</a:t>
            </a:r>
            <a:r>
              <a:rPr lang="en-GB" altLang="sl-SI" smtClean="0"/>
              <a:t> protein C. Other </a:t>
            </a:r>
            <a:r>
              <a:rPr lang="sl-SI" altLang="sl-SI" smtClean="0"/>
              <a:t>SPs </a:t>
            </a:r>
            <a:r>
              <a:rPr lang="en-GB" altLang="sl-SI" smtClean="0"/>
              <a:t>from </a:t>
            </a:r>
            <a:r>
              <a:rPr lang="sl-SI" altLang="sl-SI" smtClean="0"/>
              <a:t>the </a:t>
            </a:r>
            <a:r>
              <a:rPr lang="en-GB" altLang="sl-SI" i="1" smtClean="0"/>
              <a:t>Vaa</a:t>
            </a:r>
            <a:r>
              <a:rPr lang="en-GB" altLang="sl-SI" smtClean="0"/>
              <a:t> venom cleave</a:t>
            </a:r>
            <a:r>
              <a:rPr lang="sl-SI" altLang="sl-SI" smtClean="0"/>
              <a:t>d these</a:t>
            </a:r>
            <a:r>
              <a:rPr lang="en-GB" altLang="sl-SI" smtClean="0"/>
              <a:t> proteins </a:t>
            </a:r>
            <a:r>
              <a:rPr lang="sl-SI" altLang="sl-SI" smtClean="0"/>
              <a:t>at the</a:t>
            </a:r>
            <a:r>
              <a:rPr lang="en-GB" altLang="sl-SI" smtClean="0"/>
              <a:t> basic amino acid residues (Arg and Lys). Protein was recognized by antibodies in </a:t>
            </a:r>
            <a:r>
              <a:rPr lang="sl-SI" altLang="sl-SI" smtClean="0"/>
              <a:t>a</a:t>
            </a:r>
            <a:r>
              <a:rPr lang="en-GB" altLang="sl-SI" smtClean="0"/>
              <a:t>nti-</a:t>
            </a:r>
            <a:r>
              <a:rPr lang="en-GB" altLang="sl-SI" i="1" smtClean="0"/>
              <a:t>Vaa</a:t>
            </a:r>
            <a:r>
              <a:rPr lang="sl-SI" altLang="sl-SI" smtClean="0"/>
              <a:t> serum</a:t>
            </a:r>
            <a:r>
              <a:rPr lang="en-GB" altLang="sl-SI" smtClean="0"/>
              <a:t>.</a:t>
            </a:r>
          </a:p>
          <a:p>
            <a:pPr eaLnBrk="1" hangingPunct="1">
              <a:spcBef>
                <a:spcPct val="0"/>
              </a:spcBef>
            </a:pPr>
            <a:endParaRPr lang="en-GB" altLang="sl-SI" smtClean="0"/>
          </a:p>
          <a:p>
            <a:pPr eaLnBrk="1" hangingPunct="1">
              <a:spcBef>
                <a:spcPct val="0"/>
              </a:spcBef>
            </a:pPr>
            <a:endParaRPr lang="en-GB" altLang="sl-SI" smtClean="0"/>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79A27CB9-CDEF-4395-91F9-550F91484A00}" type="slidenum">
              <a:rPr lang="sl-SI" altLang="sl-SI" b="0" smtClean="0"/>
              <a:pPr/>
              <a:t>10</a:t>
            </a:fld>
            <a:endParaRPr lang="sl-SI" altLang="sl-SI" b="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xfrm>
            <a:off x="936625" y="3251200"/>
            <a:ext cx="7489825" cy="3186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smtClean="0">
                <a:solidFill>
                  <a:schemeClr val="tx2"/>
                </a:solidFill>
                <a:cs typeface="Arial" charset="0"/>
              </a:rPr>
              <a:t>V dRVV (</a:t>
            </a:r>
            <a:r>
              <a:rPr lang="sl-SI" altLang="sl-SI" b="1" smtClean="0"/>
              <a:t>D</a:t>
            </a:r>
            <a:r>
              <a:rPr lang="en-US" altLang="sl-SI" smtClean="0"/>
              <a:t>ilute </a:t>
            </a:r>
            <a:r>
              <a:rPr lang="en-US" altLang="sl-SI" b="1" smtClean="0"/>
              <a:t>R</a:t>
            </a:r>
            <a:r>
              <a:rPr lang="en-US" altLang="sl-SI" smtClean="0"/>
              <a:t>ussell's </a:t>
            </a:r>
            <a:r>
              <a:rPr lang="en-US" altLang="sl-SI" b="1" smtClean="0"/>
              <a:t>v</a:t>
            </a:r>
            <a:r>
              <a:rPr lang="en-US" altLang="sl-SI" smtClean="0"/>
              <a:t>iper </a:t>
            </a:r>
            <a:r>
              <a:rPr lang="en-US" altLang="sl-SI" b="1" smtClean="0"/>
              <a:t>v</a:t>
            </a:r>
            <a:r>
              <a:rPr lang="en-US" altLang="sl-SI" smtClean="0"/>
              <a:t>enom </a:t>
            </a:r>
            <a:r>
              <a:rPr lang="en-US" altLang="sl-SI" b="1" smtClean="0"/>
              <a:t>t</a:t>
            </a:r>
            <a:r>
              <a:rPr lang="en-US" altLang="sl-SI" smtClean="0"/>
              <a:t>ime</a:t>
            </a:r>
            <a:r>
              <a:rPr lang="sl-SI" altLang="sl-SI" smtClean="0">
                <a:solidFill>
                  <a:schemeClr val="tx2"/>
                </a:solidFill>
                <a:cs typeface="Arial" charset="0"/>
              </a:rPr>
              <a:t>) testu plazmi dodamo razredčen </a:t>
            </a:r>
            <a:r>
              <a:rPr lang="sl-SI" altLang="sl-SI" i="1" smtClean="0">
                <a:solidFill>
                  <a:schemeClr val="tx2"/>
                </a:solidFill>
                <a:cs typeface="Arial" charset="0"/>
              </a:rPr>
              <a:t>Vipera russelli</a:t>
            </a:r>
            <a:r>
              <a:rPr lang="sl-SI" altLang="sl-SI" smtClean="0">
                <a:solidFill>
                  <a:schemeClr val="tx2"/>
                </a:solidFill>
                <a:cs typeface="Arial" charset="0"/>
              </a:rPr>
              <a:t> (</a:t>
            </a:r>
            <a:r>
              <a:rPr lang="sl-SI" altLang="sl-SI" i="1" smtClean="0">
                <a:solidFill>
                  <a:schemeClr val="tx2"/>
                </a:solidFill>
                <a:cs typeface="Arial" charset="0"/>
              </a:rPr>
              <a:t>Daboia russelli</a:t>
            </a:r>
            <a:r>
              <a:rPr lang="sl-SI" altLang="sl-SI" smtClean="0">
                <a:solidFill>
                  <a:schemeClr val="tx2"/>
                </a:solidFill>
                <a:cs typeface="Arial" charset="0"/>
              </a:rPr>
              <a:t>) strup, ki vsebuje aktivatorja FV in FX. Potem merimo aktivnost trombina, kar priča o aktivnosti protrombinaze in trombina. </a:t>
            </a:r>
            <a:r>
              <a:rPr lang="en-US" altLang="sl-SI" smtClean="0"/>
              <a:t>dRVVT</a:t>
            </a:r>
            <a:r>
              <a:rPr lang="sl-SI" altLang="sl-SI" smtClean="0"/>
              <a:t> </a:t>
            </a:r>
            <a:r>
              <a:rPr lang="en-US" altLang="sl-SI" smtClean="0"/>
              <a:t>is a laboratory test often used for detection of </a:t>
            </a:r>
            <a:r>
              <a:rPr lang="en-US" altLang="sl-SI" b="1" smtClean="0"/>
              <a:t>lupus anticoagulant</a:t>
            </a:r>
            <a:r>
              <a:rPr lang="sl-SI" altLang="sl-SI" b="1" smtClean="0"/>
              <a:t> </a:t>
            </a:r>
            <a:r>
              <a:rPr lang="sl-SI" altLang="sl-SI" smtClean="0"/>
              <a:t>(anti-PL antibodies in blood).</a:t>
            </a:r>
            <a:endParaRPr lang="sl-SI" altLang="sl-SI" smtClean="0">
              <a:solidFill>
                <a:schemeClr val="tx2"/>
              </a:solidFill>
              <a:cs typeface="Arial" charset="0"/>
            </a:endParaRPr>
          </a:p>
          <a:p>
            <a:r>
              <a:rPr lang="sl-SI" altLang="sl-SI" smtClean="0">
                <a:solidFill>
                  <a:schemeClr val="tx2"/>
                </a:solidFill>
                <a:cs typeface="Arial" charset="0"/>
              </a:rPr>
              <a:t>ZL: </a:t>
            </a:r>
            <a:r>
              <a:rPr lang="sl-SI" altLang="sl-SI" u="sng" smtClean="0">
                <a:solidFill>
                  <a:schemeClr val="tx2"/>
                </a:solidFill>
                <a:cs typeface="Arial" charset="0"/>
              </a:rPr>
              <a:t>Katero dodatno informacijo, glede na PT test, dobimo pri Thrombin Generation Testu (TGT)?</a:t>
            </a:r>
            <a:r>
              <a:rPr lang="sl-SI" altLang="sl-SI" smtClean="0">
                <a:solidFill>
                  <a:schemeClr val="tx2"/>
                </a:solidFill>
                <a:cs typeface="Arial" charset="0"/>
              </a:rPr>
              <a:t> Pri TGT se doda manj TF (</a:t>
            </a:r>
            <a:r>
              <a:rPr lang="sl-SI" altLang="sl-SI" smtClean="0"/>
              <a:t>&lt;</a:t>
            </a:r>
            <a:r>
              <a:rPr lang="en-US" altLang="sl-SI" smtClean="0"/>
              <a:t>5pM</a:t>
            </a:r>
            <a:r>
              <a:rPr lang="sl-SI" altLang="sl-SI" smtClean="0"/>
              <a:t>) </a:t>
            </a:r>
            <a:r>
              <a:rPr lang="sl-SI" altLang="sl-SI" smtClean="0">
                <a:solidFill>
                  <a:schemeClr val="tx2"/>
                </a:solidFill>
                <a:cs typeface="Arial" charset="0"/>
              </a:rPr>
              <a:t>kot pri PT (&gt;10pM), zato opazujemo mobilizacijo trombina po vseh (obeh) poteh (</a:t>
            </a:r>
            <a:r>
              <a:rPr lang="en-US" altLang="sl-SI" smtClean="0"/>
              <a:t>2</a:t>
            </a:r>
            <a:r>
              <a:rPr lang="sl-SI" altLang="sl-SI" smtClean="0"/>
              <a:t>-</a:t>
            </a:r>
            <a:r>
              <a:rPr lang="en-US" altLang="sl-SI" smtClean="0"/>
              <a:t>5pM</a:t>
            </a:r>
            <a:r>
              <a:rPr lang="sl-SI" altLang="sl-SI" smtClean="0">
                <a:solidFill>
                  <a:schemeClr val="tx2"/>
                </a:solidFill>
                <a:cs typeface="Arial" charset="0"/>
              </a:rPr>
              <a:t> </a:t>
            </a:r>
            <a:r>
              <a:rPr lang="sl-SI" altLang="sl-SI" smtClean="0">
                <a:solidFill>
                  <a:schemeClr val="tx2"/>
                </a:solidFill>
                <a:cs typeface="Arial" charset="0"/>
                <a:sym typeface="Symbol" pitchFamily="18" charset="2"/>
              </a:rPr>
              <a:t> v </a:t>
            </a:r>
            <a:r>
              <a:rPr lang="sl-SI" altLang="sl-SI" smtClean="0"/>
              <a:t>odvisnosti od F</a:t>
            </a:r>
            <a:r>
              <a:rPr lang="en-US" altLang="sl-SI" smtClean="0"/>
              <a:t>VIII</a:t>
            </a:r>
            <a:r>
              <a:rPr lang="sl-SI" altLang="sl-SI" smtClean="0"/>
              <a:t> in F</a:t>
            </a:r>
            <a:r>
              <a:rPr lang="en-US" altLang="sl-SI" smtClean="0"/>
              <a:t>IX</a:t>
            </a:r>
            <a:r>
              <a:rPr lang="sl-SI" altLang="sl-SI" smtClean="0"/>
              <a:t>, pri še nižji koncentraciji TF pa od F</a:t>
            </a:r>
            <a:r>
              <a:rPr lang="en-US" altLang="sl-SI" smtClean="0"/>
              <a:t>XI</a:t>
            </a:r>
            <a:r>
              <a:rPr lang="sl-SI" altLang="sl-SI" smtClean="0">
                <a:solidFill>
                  <a:schemeClr val="tx2"/>
                </a:solidFill>
                <a:cs typeface="Arial" charset="0"/>
              </a:rPr>
              <a:t>). Ko opazujemo učinek </a:t>
            </a:r>
            <a:r>
              <a:rPr lang="sl-SI" altLang="sl-SI" i="1" smtClean="0">
                <a:solidFill>
                  <a:schemeClr val="tx2"/>
                </a:solidFill>
                <a:cs typeface="Arial" charset="0"/>
              </a:rPr>
              <a:t>Vaa</a:t>
            </a:r>
            <a:r>
              <a:rPr lang="sl-SI" altLang="sl-SI" smtClean="0">
                <a:solidFill>
                  <a:schemeClr val="tx2"/>
                </a:solidFill>
                <a:cs typeface="Arial" charset="0"/>
              </a:rPr>
              <a:t>SPH, torej opazujemo učinek na celokupno sproščanje trombina.  Pri PT pa se doda veliko količino TF (&gt;10pM), s čimer se hitro mobilizira sproščanje trombina izključno po zunanji (ekstrinzični) poti (&gt;10pM </a:t>
            </a:r>
            <a:r>
              <a:rPr lang="sl-SI" altLang="sl-SI" smtClean="0">
                <a:solidFill>
                  <a:schemeClr val="tx2"/>
                </a:solidFill>
                <a:cs typeface="Arial" charset="0"/>
                <a:sym typeface="Symbol" pitchFamily="18" charset="2"/>
              </a:rPr>
              <a:t> </a:t>
            </a:r>
            <a:r>
              <a:rPr lang="sl-SI" altLang="sl-SI" smtClean="0">
                <a:solidFill>
                  <a:schemeClr val="tx2"/>
                </a:solidFill>
                <a:cs typeface="Arial" charset="0"/>
              </a:rPr>
              <a:t>F</a:t>
            </a:r>
            <a:r>
              <a:rPr lang="en-US" altLang="sl-SI" smtClean="0"/>
              <a:t>VIII, </a:t>
            </a:r>
            <a:r>
              <a:rPr lang="sl-SI" altLang="sl-SI" smtClean="0"/>
              <a:t>F</a:t>
            </a:r>
            <a:r>
              <a:rPr lang="en-US" altLang="sl-SI" smtClean="0"/>
              <a:t>IX and </a:t>
            </a:r>
            <a:r>
              <a:rPr lang="sl-SI" altLang="sl-SI" smtClean="0"/>
              <a:t>F</a:t>
            </a:r>
            <a:r>
              <a:rPr lang="en-US" altLang="sl-SI" smtClean="0"/>
              <a:t>XI are bypassed</a:t>
            </a:r>
            <a:r>
              <a:rPr lang="sl-SI" altLang="sl-SI" smtClean="0">
                <a:solidFill>
                  <a:schemeClr val="tx2"/>
                </a:solidFill>
                <a:cs typeface="Arial" charset="0"/>
              </a:rPr>
              <a:t>). PT test temelji na merjenju časa do tvorbe fibrinskega strdka, ki pa nastane že ob mobilizaciji 5% vsega razpoložljivega trombina. Test je torej zasnovan tako, da opazujemo le delovanje komponent zunanje (ekstrinzične) poti! Dodatek TF </a:t>
            </a:r>
            <a:r>
              <a:rPr lang="sl-SI" altLang="sl-SI" smtClean="0"/>
              <a:t>imitira poškodbo žile.</a:t>
            </a:r>
            <a:endParaRPr lang="sl-SI" altLang="sl-SI" smtClean="0">
              <a:solidFill>
                <a:schemeClr val="tx2"/>
              </a:solidFill>
              <a:cs typeface="Arial" charset="0"/>
            </a:endParaRPr>
          </a:p>
          <a:p>
            <a:r>
              <a:rPr lang="sl-SI" altLang="sl-SI" smtClean="0">
                <a:solidFill>
                  <a:schemeClr val="tx2"/>
                </a:solidFill>
                <a:cs typeface="Arial" charset="0"/>
              </a:rPr>
              <a:t>ZL: </a:t>
            </a:r>
            <a:r>
              <a:rPr lang="sl-SI" altLang="sl-SI" u="sng" smtClean="0">
                <a:solidFill>
                  <a:schemeClr val="tx2"/>
                </a:solidFill>
                <a:cs typeface="Arial" charset="0"/>
              </a:rPr>
              <a:t>Kako razlagaš (navidezno?) neskladje med rezultatoma PT testa in Thrombin Generation Testa (TGT) pri </a:t>
            </a:r>
            <a:r>
              <a:rPr lang="sl-SI" altLang="sl-SI" i="1" u="sng" smtClean="0">
                <a:solidFill>
                  <a:schemeClr val="tx2"/>
                </a:solidFill>
                <a:cs typeface="Arial" charset="0"/>
              </a:rPr>
              <a:t>Vaa</a:t>
            </a:r>
            <a:r>
              <a:rPr lang="sl-SI" altLang="sl-SI" u="sng" smtClean="0">
                <a:solidFill>
                  <a:schemeClr val="tx2"/>
                </a:solidFill>
                <a:cs typeface="Arial" charset="0"/>
              </a:rPr>
              <a:t>SPH?</a:t>
            </a:r>
            <a:r>
              <a:rPr lang="sl-SI" altLang="sl-SI" smtClean="0">
                <a:solidFill>
                  <a:schemeClr val="tx2"/>
                </a:solidFill>
                <a:cs typeface="Arial" charset="0"/>
              </a:rPr>
              <a:t> Neskladja ni, ker sta testa različno zasnovana in ne kažeta istih stvari. Rezultat TGT pove, da je </a:t>
            </a:r>
            <a:r>
              <a:rPr lang="sl-SI" altLang="sl-SI" i="1" smtClean="0">
                <a:solidFill>
                  <a:schemeClr val="tx2"/>
                </a:solidFill>
                <a:cs typeface="Arial" charset="0"/>
              </a:rPr>
              <a:t>Vaa</a:t>
            </a:r>
            <a:r>
              <a:rPr lang="sl-SI" altLang="sl-SI" smtClean="0">
                <a:solidFill>
                  <a:schemeClr val="tx2"/>
                </a:solidFill>
                <a:cs typeface="Arial" charset="0"/>
              </a:rPr>
              <a:t>SPH sposoben popolnoma zavreti sproščanje trombina v krvi, rezultat PT pa pove, da </a:t>
            </a:r>
            <a:r>
              <a:rPr lang="sl-SI" altLang="sl-SI" i="1" smtClean="0">
                <a:solidFill>
                  <a:schemeClr val="tx2"/>
                </a:solidFill>
                <a:cs typeface="Arial" charset="0"/>
              </a:rPr>
              <a:t>Vaa</a:t>
            </a:r>
            <a:r>
              <a:rPr lang="sl-SI" altLang="sl-SI" smtClean="0">
                <a:solidFill>
                  <a:schemeClr val="tx2"/>
                </a:solidFill>
                <a:cs typeface="Arial" charset="0"/>
              </a:rPr>
              <a:t>SPH sproščanje trombina zavira (tudi) z vplivom na zunanjo (ekstrinzično) pot. </a:t>
            </a:r>
            <a:endParaRPr lang="sl-SI" altLang="sl-SI" smtClean="0"/>
          </a:p>
          <a:p>
            <a:r>
              <a:rPr lang="en-US" altLang="sl-SI" i="1" smtClean="0"/>
              <a:t>Vaa</a:t>
            </a:r>
            <a:r>
              <a:rPr lang="en-US" altLang="sl-SI" smtClean="0"/>
              <a:t>SPH does not affect platelet aggregation. </a:t>
            </a:r>
            <a:r>
              <a:rPr lang="sl-SI" altLang="sl-SI" u="sng" smtClean="0"/>
              <a:t>Kateri testi so bili narejeni?</a:t>
            </a:r>
            <a:r>
              <a:rPr lang="sl-SI" altLang="sl-SI" smtClean="0"/>
              <a:t> : ADP- in kolagen-inducirana koagulacija trombocitov. </a:t>
            </a:r>
          </a:p>
          <a:p>
            <a:r>
              <a:rPr lang="sl-SI" altLang="sl-SI" smtClean="0"/>
              <a:t>TGT determines blood coagulability. M</a:t>
            </a:r>
            <a:r>
              <a:rPr lang="en-US" altLang="sl-SI" smtClean="0"/>
              <a:t>easurement of</a:t>
            </a:r>
            <a:r>
              <a:rPr lang="sl-SI" altLang="sl-SI" smtClean="0"/>
              <a:t> </a:t>
            </a:r>
            <a:r>
              <a:rPr lang="en-US" altLang="sl-SI" smtClean="0"/>
              <a:t>thrombin generation, and in particular the enzymatic work</a:t>
            </a:r>
            <a:r>
              <a:rPr lang="sl-SI" altLang="sl-SI" smtClean="0"/>
              <a:t> </a:t>
            </a:r>
            <a:r>
              <a:rPr lang="en-US" altLang="sl-SI" smtClean="0"/>
              <a:t>potential of thrombin, provides a method for </a:t>
            </a:r>
            <a:r>
              <a:rPr lang="en-US" altLang="sl-SI" u="sng" smtClean="0"/>
              <a:t>quantifying the</a:t>
            </a:r>
            <a:r>
              <a:rPr lang="sl-SI" altLang="sl-SI" u="sng" smtClean="0"/>
              <a:t> </a:t>
            </a:r>
            <a:r>
              <a:rPr lang="en-US" altLang="sl-SI" u="sng" smtClean="0"/>
              <a:t>composite effect of the multiple factors that determine</a:t>
            </a:r>
            <a:r>
              <a:rPr lang="sl-SI" altLang="sl-SI" u="sng" smtClean="0"/>
              <a:t> </a:t>
            </a:r>
            <a:r>
              <a:rPr lang="en-US" altLang="sl-SI" u="sng" smtClean="0"/>
              <a:t>coagulation capacity</a:t>
            </a:r>
            <a:r>
              <a:rPr lang="en-US" altLang="sl-SI" smtClean="0"/>
              <a:t> and the influence of the environment</a:t>
            </a:r>
            <a:r>
              <a:rPr lang="sl-SI" altLang="sl-SI" smtClean="0"/>
              <a:t> </a:t>
            </a:r>
            <a:r>
              <a:rPr lang="en-US" altLang="sl-SI" smtClean="0"/>
              <a:t>on these factors.</a:t>
            </a:r>
            <a:endParaRPr lang="sl-SI" altLang="sl-SI" smtClean="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E7500FCA-407C-49E0-A3FC-1692CFAF545F}" type="slidenum">
              <a:rPr lang="sl-SI" altLang="sl-SI" b="0" smtClean="0"/>
              <a:pPr/>
              <a:t>11</a:t>
            </a:fld>
            <a:endParaRPr lang="sl-SI" altLang="sl-SI" b="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xfrm>
            <a:off x="950913" y="3178175"/>
            <a:ext cx="7489825" cy="3186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smtClean="0"/>
              <a:t>Test izveden pri 1 mikroM proteina v frakcijah. </a:t>
            </a:r>
          </a:p>
          <a:p>
            <a:r>
              <a:rPr lang="sl-SI" altLang="sl-SI" smtClean="0"/>
              <a:t>Izrazito večji vpliv </a:t>
            </a:r>
            <a:r>
              <a:rPr lang="sl-SI" altLang="sl-SI" i="1" smtClean="0"/>
              <a:t>Vaa</a:t>
            </a:r>
            <a:r>
              <a:rPr lang="sl-SI" altLang="sl-SI" smtClean="0"/>
              <a:t>SPH na aPTT kot na PT je posledica hkratnega vpliva na delovanje intrinzičnega tenaznega kompleksa in protrombinaznega kompleksa (inhibicija encimske kaskade =&gt; eksponentni efekt), kot je videti s posebno močnim vplivom na intrinzični tenazni kompleks (verjetno kot posledice močne vezave na FIX/FIXa). </a:t>
            </a:r>
          </a:p>
          <a:p>
            <a:r>
              <a:rPr lang="en-US" altLang="sl-SI" i="1" smtClean="0"/>
              <a:t>Vaa</a:t>
            </a:r>
            <a:r>
              <a:rPr lang="en-US" altLang="sl-SI" smtClean="0"/>
              <a:t>SPH significantly prolongs the activated partial thromb</a:t>
            </a:r>
            <a:r>
              <a:rPr lang="sl-SI" altLang="sl-SI" smtClean="0"/>
              <a:t>oplastin </a:t>
            </a:r>
            <a:r>
              <a:rPr lang="en-US" altLang="sl-SI" smtClean="0"/>
              <a:t>time</a:t>
            </a:r>
            <a:r>
              <a:rPr lang="sl-SI" altLang="sl-SI" smtClean="0"/>
              <a:t> (aPTT)</a:t>
            </a:r>
            <a:r>
              <a:rPr lang="en-US" altLang="sl-SI" smtClean="0"/>
              <a:t>, has only small effect on the prothrombin time</a:t>
            </a:r>
            <a:r>
              <a:rPr lang="sl-SI" altLang="sl-SI" smtClean="0"/>
              <a:t> (PT)</a:t>
            </a:r>
            <a:r>
              <a:rPr lang="en-US" altLang="sl-SI" smtClean="0"/>
              <a:t>, and does not affect the thrombin time </a:t>
            </a:r>
            <a:r>
              <a:rPr lang="sl-SI" altLang="sl-SI" smtClean="0"/>
              <a:t>(TT) </a:t>
            </a:r>
            <a:r>
              <a:rPr lang="en-US" altLang="sl-SI" smtClean="0"/>
              <a:t>when added to plasma, indicating </a:t>
            </a:r>
            <a:r>
              <a:rPr lang="sl-SI" altLang="sl-SI" b="1" smtClean="0"/>
              <a:t>major </a:t>
            </a:r>
            <a:r>
              <a:rPr lang="en-US" altLang="sl-SI" b="1" smtClean="0"/>
              <a:t>disturbances of the</a:t>
            </a:r>
            <a:r>
              <a:rPr lang="en-US" altLang="sl-SI" smtClean="0"/>
              <a:t> </a:t>
            </a:r>
            <a:r>
              <a:rPr lang="en-US" altLang="sl-SI" b="1" smtClean="0"/>
              <a:t>intrinsic coagulation pathway</a:t>
            </a:r>
            <a:r>
              <a:rPr lang="en-US" altLang="sl-SI" smtClean="0"/>
              <a:t>. The aPTT represents the time for clot formation after adding </a:t>
            </a:r>
            <a:r>
              <a:rPr lang="sl-SI" altLang="sl-SI" smtClean="0"/>
              <a:t>Ca2+</a:t>
            </a:r>
            <a:r>
              <a:rPr lang="en-US" altLang="sl-SI" smtClean="0"/>
              <a:t>, </a:t>
            </a:r>
            <a:r>
              <a:rPr lang="sl-SI" altLang="sl-SI" smtClean="0"/>
              <a:t>PL</a:t>
            </a:r>
            <a:r>
              <a:rPr lang="en-US" altLang="sl-SI" smtClean="0"/>
              <a:t>, and kaolin </a:t>
            </a:r>
            <a:r>
              <a:rPr lang="sl-SI" altLang="sl-SI" smtClean="0"/>
              <a:t>(surface activator) </a:t>
            </a:r>
            <a:r>
              <a:rPr lang="en-US" altLang="sl-SI" smtClean="0"/>
              <a:t>to a sample of citrated blood. It is prolonged by heparin, direct thrombin inhibitors, a deficiency of or inhibit</a:t>
            </a:r>
            <a:r>
              <a:rPr lang="sl-SI" altLang="sl-SI" smtClean="0"/>
              <a:t>ion </a:t>
            </a:r>
            <a:r>
              <a:rPr lang="en-US" altLang="sl-SI" smtClean="0"/>
              <a:t>of factors in the </a:t>
            </a:r>
            <a:r>
              <a:rPr lang="en-US" altLang="sl-SI" u="sng" smtClean="0"/>
              <a:t>intrinsic and common </a:t>
            </a:r>
            <a:r>
              <a:rPr lang="sl-SI" altLang="sl-SI" u="sng" smtClean="0"/>
              <a:t>coagulation </a:t>
            </a:r>
            <a:r>
              <a:rPr lang="en-US" altLang="sl-SI" u="sng" smtClean="0"/>
              <a:t>pathways </a:t>
            </a:r>
            <a:r>
              <a:rPr lang="en-US" altLang="sl-SI" smtClean="0"/>
              <a:t>(e.g., factors II, V, VIII, IX, X, XI, and XII) as well as lupus anticoagulant</a:t>
            </a:r>
            <a:r>
              <a:rPr lang="sl-SI" altLang="sl-SI" smtClean="0"/>
              <a:t> (anti-PL antibodies) and </a:t>
            </a:r>
            <a:r>
              <a:rPr lang="en-US" altLang="sl-SI" smtClean="0"/>
              <a:t>vitamin K deficiency.</a:t>
            </a:r>
            <a:endParaRPr lang="sl-SI" altLang="sl-SI" smtClean="0"/>
          </a:p>
          <a:p>
            <a:r>
              <a:rPr lang="en-US" altLang="sl-SI" u="sng" smtClean="0"/>
              <a:t>thromboplastin</a:t>
            </a:r>
            <a:r>
              <a:rPr lang="en-US" altLang="sl-SI" smtClean="0"/>
              <a:t> (tissue factor</a:t>
            </a:r>
            <a:r>
              <a:rPr lang="sl-SI" altLang="sl-SI" smtClean="0"/>
              <a:t>(TF)+PL</a:t>
            </a:r>
            <a:r>
              <a:rPr lang="en-US" altLang="sl-SI" smtClean="0"/>
              <a:t>)</a:t>
            </a:r>
            <a:r>
              <a:rPr lang="sl-SI" altLang="sl-SI" smtClean="0"/>
              <a:t>; </a:t>
            </a:r>
            <a:r>
              <a:rPr lang="sl-SI" altLang="sl-SI" u="sng" smtClean="0"/>
              <a:t>partial </a:t>
            </a:r>
            <a:r>
              <a:rPr lang="en-US" altLang="sl-SI" u="sng" smtClean="0"/>
              <a:t>thromboplastin</a:t>
            </a:r>
            <a:r>
              <a:rPr lang="en-US" altLang="sl-SI" smtClean="0"/>
              <a:t> (</a:t>
            </a:r>
            <a:r>
              <a:rPr lang="sl-SI" altLang="sl-SI" smtClean="0"/>
              <a:t>PL</a:t>
            </a:r>
            <a:r>
              <a:rPr lang="en-US" altLang="sl-SI" smtClean="0"/>
              <a:t>)</a:t>
            </a:r>
          </a:p>
          <a:p>
            <a:r>
              <a:rPr lang="en-US" altLang="sl-SI" smtClean="0"/>
              <a:t>The PT represents the time for clot formation after the addition of thromboplastin (</a:t>
            </a:r>
            <a:r>
              <a:rPr lang="sl-SI" altLang="sl-SI" smtClean="0"/>
              <a:t>TF+PL</a:t>
            </a:r>
            <a:r>
              <a:rPr lang="en-US" altLang="sl-SI" smtClean="0"/>
              <a:t>) and </a:t>
            </a:r>
            <a:r>
              <a:rPr lang="sl-SI" altLang="sl-SI" smtClean="0"/>
              <a:t>Ca2+</a:t>
            </a:r>
            <a:r>
              <a:rPr lang="en-US" altLang="sl-SI" smtClean="0"/>
              <a:t> to citrated blood. It is prolonged with deficiencies of factors II, V, VII, and X or fibrinogen, liver disease, vitamin K deficiency, and warfarin use. This is </a:t>
            </a:r>
            <a:r>
              <a:rPr lang="sl-SI" altLang="sl-SI" smtClean="0"/>
              <a:t>in </a:t>
            </a:r>
            <a:r>
              <a:rPr lang="en-US" altLang="sl-SI" u="sng" smtClean="0"/>
              <a:t>extrinsic and common </a:t>
            </a:r>
            <a:r>
              <a:rPr lang="sl-SI" altLang="sl-SI" u="sng" smtClean="0"/>
              <a:t>coagulation </a:t>
            </a:r>
            <a:r>
              <a:rPr lang="en-US" altLang="sl-SI" u="sng" smtClean="0"/>
              <a:t>pathways</a:t>
            </a:r>
            <a:r>
              <a:rPr lang="en-US" altLang="sl-SI" smtClean="0"/>
              <a:t>.</a:t>
            </a:r>
            <a:endParaRPr lang="sl-SI" altLang="sl-SI" smtClean="0"/>
          </a:p>
          <a:p>
            <a:r>
              <a:rPr lang="en-US" altLang="sl-SI" smtClean="0"/>
              <a:t>The TT presents time time to clot formation after the addition of thrombin to citrated blood.</a:t>
            </a:r>
          </a:p>
          <a:p>
            <a:endParaRPr lang="en-US" altLang="sl-SI" smtClean="0"/>
          </a:p>
          <a:p>
            <a:endParaRPr lang="sl-SI" altLang="sl-SI"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9939A163-5BEA-492C-979D-0E88FA0D7CE7}" type="slidenum">
              <a:rPr lang="sl-SI" altLang="sl-SI" b="0" smtClean="0"/>
              <a:pPr/>
              <a:t>12</a:t>
            </a:fld>
            <a:endParaRPr lang="sl-SI" altLang="sl-SI" b="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smtClean="0"/>
              <a:t>Prekritje TLC lipidov in njihovega blota (PVDF) inkubiranega z </a:t>
            </a:r>
            <a:r>
              <a:rPr lang="sl-SI" altLang="sl-SI" i="1" smtClean="0"/>
              <a:t>Vaa</a:t>
            </a:r>
            <a:r>
              <a:rPr lang="sl-SI" altLang="sl-SI" smtClean="0"/>
              <a:t>SPH. Signal za </a:t>
            </a:r>
            <a:r>
              <a:rPr lang="sl-SI" altLang="sl-SI" i="1" smtClean="0"/>
              <a:t>Vaa</a:t>
            </a:r>
            <a:r>
              <a:rPr lang="sl-SI" altLang="sl-SI" smtClean="0"/>
              <a:t>SPH je prisoten le na mestu PS (PI slika ni uspela, je pa tudi bil signal). </a:t>
            </a:r>
          </a:p>
          <a:p>
            <a:r>
              <a:rPr lang="sl-SI" altLang="sl-SI" smtClean="0"/>
              <a:t>SPR na SUV. </a:t>
            </a:r>
          </a:p>
          <a:p>
            <a:r>
              <a:rPr lang="sl-SI" altLang="sl-SI" smtClean="0"/>
              <a:t>su = supernatant</a:t>
            </a:r>
          </a:p>
          <a:p>
            <a:r>
              <a:rPr lang="sl-SI" altLang="sl-SI" smtClean="0"/>
              <a:t>se = sediment</a:t>
            </a: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768B4837-68F9-4C31-BFF8-1A1FF225CF8E}" type="slidenum">
              <a:rPr lang="sl-SI" altLang="sl-SI" b="0" smtClean="0"/>
              <a:pPr/>
              <a:t>13</a:t>
            </a:fld>
            <a:endParaRPr lang="sl-SI" altLang="sl-SI" b="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smtClean="0"/>
              <a:t>In </a:t>
            </a:r>
            <a:r>
              <a:rPr lang="en-US" altLang="sl-SI" smtClean="0"/>
              <a:t>LA1 </a:t>
            </a:r>
            <a:r>
              <a:rPr lang="sl-SI" altLang="sl-SI" smtClean="0"/>
              <a:t>(</a:t>
            </a:r>
            <a:r>
              <a:rPr lang="sl-SI" altLang="sl-SI" b="1" smtClean="0"/>
              <a:t>L</a:t>
            </a:r>
            <a:r>
              <a:rPr lang="sl-SI" altLang="sl-SI" smtClean="0"/>
              <a:t>upus </a:t>
            </a:r>
            <a:r>
              <a:rPr lang="sl-SI" altLang="sl-SI" b="1" smtClean="0"/>
              <a:t>A</a:t>
            </a:r>
            <a:r>
              <a:rPr lang="sl-SI" altLang="sl-SI" smtClean="0"/>
              <a:t>nticoagulant) </a:t>
            </a:r>
            <a:r>
              <a:rPr lang="en-US" altLang="sl-SI" smtClean="0"/>
              <a:t>screening assay</a:t>
            </a:r>
            <a:r>
              <a:rPr lang="sl-SI" altLang="sl-SI" smtClean="0"/>
              <a:t>, the</a:t>
            </a:r>
            <a:r>
              <a:rPr lang="en-US" altLang="sl-SI" smtClean="0"/>
              <a:t> coagulation cascade is activated by adding of diluted venom of </a:t>
            </a:r>
            <a:r>
              <a:rPr lang="en-US" altLang="sl-SI" i="1" smtClean="0"/>
              <a:t>Vipera </a:t>
            </a:r>
            <a:r>
              <a:rPr lang="sl-SI" altLang="sl-SI" i="1" smtClean="0"/>
              <a:t>r</a:t>
            </a:r>
            <a:r>
              <a:rPr lang="en-US" altLang="sl-SI" i="1" smtClean="0"/>
              <a:t>usselli</a:t>
            </a:r>
            <a:r>
              <a:rPr lang="sl-SI" altLang="sl-SI" i="1" smtClean="0"/>
              <a:t> </a:t>
            </a:r>
            <a:r>
              <a:rPr lang="sl-SI" altLang="sl-SI" smtClean="0"/>
              <a:t>(</a:t>
            </a:r>
            <a:r>
              <a:rPr lang="sl-SI" altLang="sl-SI" i="1" smtClean="0"/>
              <a:t>Daboia russelli</a:t>
            </a:r>
            <a:r>
              <a:rPr lang="sl-SI" altLang="sl-SI" smtClean="0"/>
              <a:t>), which directly </a:t>
            </a:r>
            <a:r>
              <a:rPr lang="en-US" altLang="sl-SI" smtClean="0"/>
              <a:t>activat</a:t>
            </a:r>
            <a:r>
              <a:rPr lang="sl-SI" altLang="sl-SI" smtClean="0"/>
              <a:t>es FV and </a:t>
            </a:r>
            <a:r>
              <a:rPr lang="en-US" altLang="sl-SI" smtClean="0"/>
              <a:t>FX</a:t>
            </a:r>
            <a:r>
              <a:rPr lang="sl-SI" altLang="sl-SI" smtClean="0"/>
              <a:t> and thus</a:t>
            </a:r>
            <a:r>
              <a:rPr lang="en-US" altLang="sl-SI" smtClean="0"/>
              <a:t> trigger</a:t>
            </a:r>
            <a:r>
              <a:rPr lang="sl-SI" altLang="sl-SI" smtClean="0"/>
              <a:t> the </a:t>
            </a:r>
            <a:r>
              <a:rPr lang="en-US" altLang="sl-SI" smtClean="0"/>
              <a:t>formation of thrombin</a:t>
            </a:r>
            <a:r>
              <a:rPr lang="sl-SI" altLang="sl-SI" smtClean="0"/>
              <a:t> (dRVV test)</a:t>
            </a:r>
            <a:r>
              <a:rPr lang="en-US" altLang="sl-SI" smtClean="0"/>
              <a:t>. </a:t>
            </a:r>
            <a:r>
              <a:rPr lang="sl-SI" altLang="sl-SI" smtClean="0"/>
              <a:t>A</a:t>
            </a:r>
            <a:r>
              <a:rPr lang="en-US" altLang="sl-SI" smtClean="0"/>
              <a:t>dd</a:t>
            </a:r>
            <a:r>
              <a:rPr lang="sl-SI" altLang="sl-SI" smtClean="0"/>
              <a:t>ition of </a:t>
            </a:r>
            <a:r>
              <a:rPr lang="en-US" altLang="sl-SI" i="1" smtClean="0"/>
              <a:t>Vaa</a:t>
            </a:r>
            <a:r>
              <a:rPr lang="en-US" altLang="sl-SI" smtClean="0"/>
              <a:t>SPH</a:t>
            </a:r>
            <a:r>
              <a:rPr lang="sl-SI" altLang="sl-SI" smtClean="0"/>
              <a:t> </a:t>
            </a:r>
            <a:r>
              <a:rPr lang="en-US" altLang="sl-SI" smtClean="0"/>
              <a:t>prolonged</a:t>
            </a:r>
            <a:r>
              <a:rPr lang="sl-SI" altLang="sl-SI" smtClean="0"/>
              <a:t> the</a:t>
            </a:r>
            <a:r>
              <a:rPr lang="en-US" altLang="sl-SI" smtClean="0"/>
              <a:t> coagulation</a:t>
            </a:r>
            <a:r>
              <a:rPr lang="sl-SI" altLang="sl-SI" smtClean="0"/>
              <a:t> </a:t>
            </a:r>
            <a:r>
              <a:rPr lang="en-US" altLang="sl-SI" smtClean="0"/>
              <a:t>time in a dose</a:t>
            </a:r>
            <a:r>
              <a:rPr lang="sl-SI" altLang="sl-SI" smtClean="0"/>
              <a:t>-</a:t>
            </a:r>
            <a:r>
              <a:rPr lang="en-US" altLang="sl-SI" smtClean="0"/>
              <a:t>dependent manner.</a:t>
            </a:r>
            <a:r>
              <a:rPr lang="sl-SI" altLang="sl-SI" smtClean="0"/>
              <a:t> To bi lahko bila posledica vezave </a:t>
            </a:r>
            <a:r>
              <a:rPr lang="en-US" altLang="sl-SI" i="1" smtClean="0"/>
              <a:t>Vaa</a:t>
            </a:r>
            <a:r>
              <a:rPr lang="en-US" altLang="sl-SI" smtClean="0"/>
              <a:t>SPH</a:t>
            </a:r>
            <a:r>
              <a:rPr lang="sl-SI" altLang="sl-SI" smtClean="0"/>
              <a:t> na PL. To možnost preverimo v LA2 testu, ki je enak LA1 testu, le da dodamo prebitek PL. Če bi bila za koncentracijsko-odvisno podaljšanje koagulacijskega časa res odločilna vezava </a:t>
            </a:r>
            <a:r>
              <a:rPr lang="sl-SI" altLang="sl-SI" i="1" smtClean="0"/>
              <a:t>Vaa</a:t>
            </a:r>
            <a:r>
              <a:rPr lang="sl-SI" altLang="sl-SI" smtClean="0"/>
              <a:t>SPH na negativno nabite PL, potem bi ob prebitku PL moralo priti do skrajšanja časa koagulacije, to je zmanjšanja učinka </a:t>
            </a:r>
            <a:r>
              <a:rPr lang="sl-SI" altLang="sl-SI" i="1" smtClean="0"/>
              <a:t>Vaa</a:t>
            </a:r>
            <a:r>
              <a:rPr lang="sl-SI" altLang="sl-SI" smtClean="0"/>
              <a:t>SPH na koagulacijo krvi. V prisotnosti 1000 nM </a:t>
            </a:r>
            <a:r>
              <a:rPr lang="sl-SI" altLang="sl-SI" i="1" smtClean="0"/>
              <a:t>Vaa</a:t>
            </a:r>
            <a:r>
              <a:rPr lang="sl-SI" altLang="sl-SI" smtClean="0"/>
              <a:t>SPH, kjer je učinek VaaSPH na koagulacijo velik, je bila sprememba časa koagulacije enaka pri LA1 in LA2 testu.</a:t>
            </a:r>
          </a:p>
          <a:p>
            <a:r>
              <a:rPr lang="sl-SI" altLang="sl-SI" smtClean="0"/>
              <a:t> Razlika med LA testom in TT testom je v tem, da se mora pri LA testu trombin šele tvoriti v sistemu, torej se mora protrombinazni kompleks sestaviti v funkcionalno obliko, medtem ko pri TT testu dodamo v plazmo že aktivni trombin. </a:t>
            </a:r>
          </a:p>
          <a:p>
            <a:r>
              <a:rPr lang="sl-SI" altLang="sl-SI" u="sng" smtClean="0"/>
              <a:t>Rezultat pove, da je tarča </a:t>
            </a:r>
            <a:r>
              <a:rPr lang="sl-SI" altLang="sl-SI" i="1" u="sng" smtClean="0"/>
              <a:t>Vaa</a:t>
            </a:r>
            <a:r>
              <a:rPr lang="sl-SI" altLang="sl-SI" u="sng" smtClean="0"/>
              <a:t>SPH v sistemu hemostaze protein in ne PL in jasno izpostavi interferenco VaaSPH s funkcijo protrombinaznega kompleksa!</a:t>
            </a:r>
          </a:p>
          <a:p>
            <a:endParaRPr lang="sl-SI" altLang="sl-SI"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385BEE88-C17D-44D0-AD91-DC6458804CC9}" type="slidenum">
              <a:rPr lang="sl-SI" altLang="sl-SI" b="0" smtClean="0"/>
              <a:pPr/>
              <a:t>14</a:t>
            </a:fld>
            <a:endParaRPr lang="sl-SI" altLang="sl-SI" b="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smtClean="0"/>
              <a:t>Kakšna je bila koncentracija </a:t>
            </a:r>
            <a:r>
              <a:rPr lang="sl-SI" altLang="sl-SI" i="1" smtClean="0"/>
              <a:t>Vaa</a:t>
            </a:r>
            <a:r>
              <a:rPr lang="sl-SI" altLang="sl-SI" smtClean="0"/>
              <a:t>SPH v poskusih? Taka, da so bili proteini lepo vidni s CBB.</a:t>
            </a:r>
          </a:p>
          <a:p>
            <a:r>
              <a:rPr lang="sl-SI" altLang="sl-SI" smtClean="0"/>
              <a:t>FXI/FXIa, FXII/FXIIa, FVIII/FVIIIa, kalikrein in TF niso tvorili kompleksa z VaaSPH.</a:t>
            </a:r>
          </a:p>
          <a:p>
            <a:r>
              <a:rPr lang="sl-SI" altLang="sl-SI" smtClean="0"/>
              <a:t>Posamezni F se med sabo vežejo v komplekse, dva tenazna in protrombinazni, torej imajo afiniteto eden do drugega. Na podoben način se na F lahko veže tudi </a:t>
            </a:r>
            <a:r>
              <a:rPr lang="sl-SI" altLang="sl-SI" i="1" smtClean="0"/>
              <a:t>Vaa</a:t>
            </a:r>
            <a:r>
              <a:rPr lang="sl-SI" altLang="sl-SI" smtClean="0"/>
              <a:t>SPH (nativna PAGE). </a:t>
            </a:r>
          </a:p>
          <a:p>
            <a:r>
              <a:rPr lang="sl-SI" altLang="sl-SI" u="sng" smtClean="0"/>
              <a:t>Lahko bi pa </a:t>
            </a:r>
            <a:r>
              <a:rPr lang="sl-SI" altLang="sl-SI" i="1" u="sng" smtClean="0"/>
              <a:t>Vaa</a:t>
            </a:r>
            <a:r>
              <a:rPr lang="sl-SI" altLang="sl-SI" u="sng" smtClean="0"/>
              <a:t>SPH, zaradi strukturne podobnosti, tudi izpodrival določene F (FIXa in FXa) iz kompleksov (kompetitivna inhibicija)!  Kompetitivno inhibicijo bo potrebno še dokazati.</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5206E06C-8848-4E20-857E-9B5D8C8E0F67}" type="slidenum">
              <a:rPr lang="sl-SI" altLang="sl-SI" b="0" smtClean="0"/>
              <a:pPr/>
              <a:t>15</a:t>
            </a:fld>
            <a:endParaRPr lang="sl-SI" altLang="sl-SI" b="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u="sng" smtClean="0"/>
              <a:t>Razlaga inhibicije extrinzičnega tenaznega kompleksa le do okoli 70%?</a:t>
            </a:r>
            <a:r>
              <a:rPr lang="sl-SI" altLang="sl-SI" smtClean="0"/>
              <a:t> Z nižjo finiteto </a:t>
            </a:r>
            <a:r>
              <a:rPr lang="sl-SI" altLang="sl-SI" i="1" smtClean="0"/>
              <a:t>Vaa</a:t>
            </a:r>
            <a:r>
              <a:rPr lang="sl-SI" altLang="sl-SI" smtClean="0"/>
              <a:t>SPG do FVIIa in FX. Zato tudi podaljšanje PT ni tako izrazito kot podaljšanje aPTT. Iz tega sledi, da bi </a:t>
            </a:r>
            <a:r>
              <a:rPr lang="sl-SI" altLang="sl-SI" b="1" smtClean="0"/>
              <a:t>morala biti afiniteta </a:t>
            </a:r>
            <a:r>
              <a:rPr lang="sl-SI" altLang="sl-SI" b="1" i="1" smtClean="0"/>
              <a:t>Vaa</a:t>
            </a:r>
            <a:r>
              <a:rPr lang="sl-SI" altLang="sl-SI" b="1" smtClean="0"/>
              <a:t>SPH do FIXa visoka</a:t>
            </a:r>
            <a:r>
              <a:rPr lang="sl-SI" altLang="sl-SI" smtClean="0"/>
              <a:t>! Na to kaže tudi nativna PAGE – že pri razmerju 1:1 je precej </a:t>
            </a:r>
            <a:r>
              <a:rPr lang="sl-SI" altLang="sl-SI" i="1" smtClean="0"/>
              <a:t>Vaa</a:t>
            </a:r>
            <a:r>
              <a:rPr lang="sl-SI" altLang="sl-SI" smtClean="0"/>
              <a:t>SPH v kompleksu s FIX/FIXa! Ali pa </a:t>
            </a:r>
            <a:r>
              <a:rPr lang="sl-SI" altLang="sl-SI" b="1" smtClean="0"/>
              <a:t>podobnost med </a:t>
            </a:r>
            <a:r>
              <a:rPr lang="sl-SI" altLang="sl-SI" b="1" i="1" smtClean="0"/>
              <a:t>Vaa</a:t>
            </a:r>
            <a:r>
              <a:rPr lang="sl-SI" altLang="sl-SI" b="1" smtClean="0"/>
              <a:t>SPH in FIXa visoka</a:t>
            </a:r>
            <a:r>
              <a:rPr lang="sl-SI" altLang="sl-SI" smtClean="0"/>
              <a:t>, kar povzroči </a:t>
            </a:r>
            <a:r>
              <a:rPr lang="sl-SI" altLang="sl-SI" b="1" smtClean="0"/>
              <a:t>visoko stopnjo izpodrivanja</a:t>
            </a:r>
            <a:r>
              <a:rPr lang="sl-SI" altLang="sl-SI" smtClean="0"/>
              <a:t> (interferenco) FIXa iz intrinzičnega tenaznega kompleksa. </a:t>
            </a:r>
            <a:endParaRPr lang="sl-SI" altLang="sl-SI" b="1" smtClean="0"/>
          </a:p>
          <a:p>
            <a:r>
              <a:rPr lang="sl-SI" altLang="sl-SI" b="1" smtClean="0"/>
              <a:t>Vse kaže na to, da je funkcija FIXa glavna tarča antikoagulantnega delovanja </a:t>
            </a:r>
            <a:r>
              <a:rPr lang="sl-SI" altLang="sl-SI" b="1" i="1" smtClean="0"/>
              <a:t>Vaa</a:t>
            </a:r>
            <a:r>
              <a:rPr lang="sl-SI" altLang="sl-SI" b="1" smtClean="0"/>
              <a:t>SPH!</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49BD47EF-4E65-4EEC-B26A-DE89228C59B2}" type="slidenum">
              <a:rPr lang="sl-SI" altLang="sl-SI" b="0" smtClean="0"/>
              <a:pPr/>
              <a:t>16</a:t>
            </a:fld>
            <a:endParaRPr lang="sl-SI" altLang="sl-SI" b="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b="1" smtClean="0"/>
              <a:t>Vse kaže na to, da je funkcija FIXa glavna tarča antikoagulantnega delovanja </a:t>
            </a:r>
            <a:r>
              <a:rPr lang="sl-SI" altLang="sl-SI" b="1" i="1" smtClean="0"/>
              <a:t>Vaa</a:t>
            </a:r>
            <a:r>
              <a:rPr lang="sl-SI" altLang="sl-SI" b="1" smtClean="0"/>
              <a:t>SPH!</a:t>
            </a:r>
          </a:p>
          <a:p>
            <a:endParaRPr lang="sl-SI" altLang="sl-SI"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l-SI" altLang="sl-SI" i="1" smtClean="0"/>
              <a:t>Vaa</a:t>
            </a:r>
            <a:r>
              <a:rPr lang="sl-SI" altLang="sl-SI" smtClean="0"/>
              <a:t>SPH: rdeče so označene pozitivne ak na površini (Arg, Lys), modro pa hidrofobni ostanki na površini. </a:t>
            </a:r>
          </a:p>
          <a:p>
            <a:r>
              <a:rPr lang="sl-SI" altLang="sl-SI" smtClean="0"/>
              <a:t>Model </a:t>
            </a:r>
            <a:r>
              <a:rPr lang="sl-SI" altLang="sl-SI" i="1" smtClean="0"/>
              <a:t>Vaa</a:t>
            </a:r>
            <a:r>
              <a:rPr lang="sl-SI" altLang="sl-SI" smtClean="0"/>
              <a:t>SPH je bil narejen po strukturi težke verige FXa.</a:t>
            </a: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E721974F-0FE7-448D-97EE-CC4A22A221C2}" type="slidenum">
              <a:rPr lang="sl-SI" altLang="sl-SI" b="0" smtClean="0"/>
              <a:pPr/>
              <a:t>18</a:t>
            </a:fld>
            <a:endParaRPr lang="sl-SI" altLang="sl-SI" b="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ln/>
        </p:spPr>
        <p:txBody>
          <a:bodyPr/>
          <a:lstStyle/>
          <a:p>
            <a:pPr>
              <a:defRPr/>
            </a:pPr>
            <a:r>
              <a:rPr lang="sl-SI" u="sng" dirty="0" smtClean="0"/>
              <a:t>ZL: </a:t>
            </a:r>
            <a:r>
              <a:rPr lang="sl-SI" u="sng" dirty="0" smtClean="0">
                <a:effectLst>
                  <a:reflection blurRad="6350" stA="55000" endPos="31000" dir="5400000" sy="-100000" algn="bl" rotWithShape="0"/>
                </a:effectLst>
              </a:rPr>
              <a:t>VaaSPH se veže tudi na FVa – zakaj ni tudi sekvence FVa v poravnavi?</a:t>
            </a:r>
            <a:r>
              <a:rPr lang="sl-SI" dirty="0" smtClean="0">
                <a:effectLst>
                  <a:reflection blurRad="6350" stA="55000" endPos="31000" dir="5400000" sy="-100000" algn="bl" rotWithShape="0"/>
                </a:effectLst>
              </a:rPr>
              <a:t> FVa je kofaktor, tako kot FVIII/</a:t>
            </a:r>
            <a:r>
              <a:rPr lang="sl-SI" dirty="0" err="1" smtClean="0">
                <a:effectLst>
                  <a:reflection blurRad="6350" stA="55000" endPos="31000" dir="5400000" sy="-100000" algn="bl" rotWithShape="0"/>
                </a:effectLst>
              </a:rPr>
              <a:t>VIIIa</a:t>
            </a:r>
            <a:r>
              <a:rPr lang="sl-SI" dirty="0" smtClean="0">
                <a:effectLst>
                  <a:reflection blurRad="6350" stA="55000" endPos="31000" dir="5400000" sy="-100000" algn="bl" rotWithShape="0"/>
                </a:effectLst>
              </a:rPr>
              <a:t>. Po strukturi sta si podobna in sta drugačna od ostalih F.</a:t>
            </a:r>
            <a:r>
              <a:rPr lang="sl-SI" dirty="0" smtClean="0">
                <a:effectLst>
                  <a:outerShdw blurRad="38100" dist="38100" dir="2700000" algn="tl">
                    <a:srgbClr val="000000">
                      <a:alpha val="43137"/>
                    </a:srgbClr>
                  </a:outerShdw>
                  <a:reflection blurRad="6350" stA="55000" endPos="31000" dir="5400000" sy="-100000" algn="bl" rotWithShape="0"/>
                </a:effectLst>
              </a:rPr>
              <a:t> </a:t>
            </a:r>
          </a:p>
          <a:p>
            <a:pPr>
              <a:defRPr/>
            </a:pPr>
            <a:r>
              <a:rPr lang="sl-SI" dirty="0" smtClean="0"/>
              <a:t>Primerjava primarnih struktur faktorjev na katere se veže </a:t>
            </a:r>
            <a:r>
              <a:rPr lang="sl-SI" i="1" dirty="0" smtClean="0"/>
              <a:t>Vaa</a:t>
            </a:r>
            <a:r>
              <a:rPr lang="sl-SI" dirty="0" smtClean="0"/>
              <a:t>SPH (FVII, FIX, FX, prothrombin). Dva peptida, ki sta identična pri vseh, rumeni peptid je v notranjosti strukture, zeleni pa na površini in bi lahko predstavljal vsaj del interakcijske površine med F in </a:t>
            </a:r>
            <a:r>
              <a:rPr lang="sl-SI" i="1" dirty="0" smtClean="0"/>
              <a:t>Vaa</a:t>
            </a:r>
            <a:r>
              <a:rPr lang="sl-SI" dirty="0" smtClean="0"/>
              <a:t>SPH. Če je to res, bi moral identificirani peptid preprečiti vezavo </a:t>
            </a:r>
            <a:r>
              <a:rPr lang="sl-SI" i="1" dirty="0" smtClean="0"/>
              <a:t>Vaa</a:t>
            </a:r>
            <a:r>
              <a:rPr lang="sl-SI" dirty="0" smtClean="0"/>
              <a:t>SPH na F. Robni pogoj za modeliranje kompleksov </a:t>
            </a:r>
            <a:r>
              <a:rPr lang="sl-SI" i="1" dirty="0" smtClean="0"/>
              <a:t>Vaa</a:t>
            </a:r>
            <a:r>
              <a:rPr lang="sl-SI" dirty="0" smtClean="0"/>
              <a:t>SPH-F, za pripravo malih molekul z antikoagulantno aktivnostjo na osnovi podobnosti z vezavno površino </a:t>
            </a:r>
            <a:r>
              <a:rPr lang="sl-SI" i="1" dirty="0" smtClean="0"/>
              <a:t>Vaa</a:t>
            </a:r>
            <a:r>
              <a:rPr lang="sl-SI" dirty="0" smtClean="0"/>
              <a:t>SPH na F. </a:t>
            </a:r>
          </a:p>
          <a:p>
            <a:pPr>
              <a:defRPr/>
            </a:pPr>
            <a:r>
              <a:rPr lang="sl-SI" dirty="0" smtClean="0"/>
              <a:t>Vijolično so označeni ostanki substrat-vezavnega mesta F. Vezava </a:t>
            </a:r>
            <a:r>
              <a:rPr lang="sl-SI" i="1" dirty="0" err="1" smtClean="0"/>
              <a:t>Vaa</a:t>
            </a:r>
            <a:r>
              <a:rPr lang="sl-SI" dirty="0" err="1" smtClean="0"/>
              <a:t>SPH</a:t>
            </a:r>
            <a:r>
              <a:rPr lang="sl-SI" dirty="0" smtClean="0"/>
              <a:t> na F ne prepreči encimske aktivnosti F, torej se ne veže na to mesto. </a:t>
            </a:r>
          </a:p>
          <a:p>
            <a:pPr>
              <a:defRPr/>
            </a:pPr>
            <a:endParaRPr lang="sl-SI" dirty="0"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BE441690-25B4-4C92-89DF-B63B984D6698}" type="slidenum">
              <a:rPr lang="sl-SI" altLang="sl-SI" b="0" smtClean="0"/>
              <a:pPr/>
              <a:t>19</a:t>
            </a:fld>
            <a:endParaRPr lang="sl-SI" altLang="sl-SI" b="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l-SI" altLang="sl-SI"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l-SI" altLang="sl-SI"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l-SI" altLang="sl-SI"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fld id="{52C998E1-C63D-497A-996C-01FBBC0C2F3A}" type="slidenum">
              <a:rPr lang="sl-SI" altLang="sl-SI" b="0" smtClean="0"/>
              <a:pPr/>
              <a:t>22</a:t>
            </a:fld>
            <a:endParaRPr lang="sl-SI" altLang="sl-SI" b="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F794CC-A634-44AC-AA5A-A8CFB12D4365}" type="slidenum">
              <a:rPr lang="en-US" altLang="en-US"/>
              <a:pPr>
                <a:defRPr/>
              </a:pPr>
              <a:t>‹#›</a:t>
            </a:fld>
            <a:endParaRPr lang="en-US" altLang="en-US"/>
          </a:p>
        </p:txBody>
      </p:sp>
    </p:spTree>
    <p:extLst>
      <p:ext uri="{BB962C8B-B14F-4D97-AF65-F5344CB8AC3E}">
        <p14:creationId xmlns:p14="http://schemas.microsoft.com/office/powerpoint/2010/main" val="719724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97413D-25AB-4FA6-8900-5C0861B03167}" type="slidenum">
              <a:rPr lang="en-US" altLang="en-US"/>
              <a:pPr>
                <a:defRPr/>
              </a:pPr>
              <a:t>‹#›</a:t>
            </a:fld>
            <a:endParaRPr lang="en-US" altLang="en-US"/>
          </a:p>
        </p:txBody>
      </p:sp>
    </p:spTree>
    <p:extLst>
      <p:ext uri="{BB962C8B-B14F-4D97-AF65-F5344CB8AC3E}">
        <p14:creationId xmlns:p14="http://schemas.microsoft.com/office/powerpoint/2010/main" val="17429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E02A1F-4B15-48DA-82D3-7CBA1EF5BF57}" type="slidenum">
              <a:rPr lang="en-US" altLang="en-US"/>
              <a:pPr>
                <a:defRPr/>
              </a:pPr>
              <a:t>‹#›</a:t>
            </a:fld>
            <a:endParaRPr lang="en-US" altLang="en-US"/>
          </a:p>
        </p:txBody>
      </p:sp>
    </p:spTree>
    <p:extLst>
      <p:ext uri="{BB962C8B-B14F-4D97-AF65-F5344CB8AC3E}">
        <p14:creationId xmlns:p14="http://schemas.microsoft.com/office/powerpoint/2010/main" val="3648154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1C794B-140D-4B61-9BFA-98F79EF59E73}" type="slidenum">
              <a:rPr lang="en-US" altLang="en-US"/>
              <a:pPr>
                <a:defRPr/>
              </a:pPr>
              <a:t>‹#›</a:t>
            </a:fld>
            <a:endParaRPr lang="en-US" altLang="en-US"/>
          </a:p>
        </p:txBody>
      </p:sp>
    </p:spTree>
    <p:extLst>
      <p:ext uri="{BB962C8B-B14F-4D97-AF65-F5344CB8AC3E}">
        <p14:creationId xmlns:p14="http://schemas.microsoft.com/office/powerpoint/2010/main" val="3640580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B39105-6117-48A7-B09C-A787387FBD8D}" type="slidenum">
              <a:rPr lang="en-US" altLang="en-US"/>
              <a:pPr>
                <a:defRPr/>
              </a:pPr>
              <a:t>‹#›</a:t>
            </a:fld>
            <a:endParaRPr lang="en-US" altLang="en-US"/>
          </a:p>
        </p:txBody>
      </p:sp>
    </p:spTree>
    <p:extLst>
      <p:ext uri="{BB962C8B-B14F-4D97-AF65-F5344CB8AC3E}">
        <p14:creationId xmlns:p14="http://schemas.microsoft.com/office/powerpoint/2010/main" val="79302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78CECE8-F03D-48CA-BB2F-04B634066B04}" type="slidenum">
              <a:rPr lang="en-US" altLang="en-US"/>
              <a:pPr>
                <a:defRPr/>
              </a:pPr>
              <a:t>‹#›</a:t>
            </a:fld>
            <a:endParaRPr lang="en-US" altLang="en-US"/>
          </a:p>
        </p:txBody>
      </p:sp>
    </p:spTree>
    <p:extLst>
      <p:ext uri="{BB962C8B-B14F-4D97-AF65-F5344CB8AC3E}">
        <p14:creationId xmlns:p14="http://schemas.microsoft.com/office/powerpoint/2010/main" val="66333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BC201C5-93EB-489E-BF85-7FED2D13F131}" type="slidenum">
              <a:rPr lang="en-US" altLang="en-US"/>
              <a:pPr>
                <a:defRPr/>
              </a:pPr>
              <a:t>‹#›</a:t>
            </a:fld>
            <a:endParaRPr lang="en-US" altLang="en-US"/>
          </a:p>
        </p:txBody>
      </p:sp>
    </p:spTree>
    <p:extLst>
      <p:ext uri="{BB962C8B-B14F-4D97-AF65-F5344CB8AC3E}">
        <p14:creationId xmlns:p14="http://schemas.microsoft.com/office/powerpoint/2010/main" val="342333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277F93-3D29-46EF-B0E2-C001C867CF1B}" type="slidenum">
              <a:rPr lang="en-US" altLang="en-US"/>
              <a:pPr>
                <a:defRPr/>
              </a:pPr>
              <a:t>‹#›</a:t>
            </a:fld>
            <a:endParaRPr lang="en-US" altLang="en-US"/>
          </a:p>
        </p:txBody>
      </p:sp>
    </p:spTree>
    <p:extLst>
      <p:ext uri="{BB962C8B-B14F-4D97-AF65-F5344CB8AC3E}">
        <p14:creationId xmlns:p14="http://schemas.microsoft.com/office/powerpoint/2010/main" val="3220513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49054B-1530-4465-8A20-6A29F2BD4565}" type="slidenum">
              <a:rPr lang="en-US" altLang="en-US"/>
              <a:pPr>
                <a:defRPr/>
              </a:pPr>
              <a:t>‹#›</a:t>
            </a:fld>
            <a:endParaRPr lang="en-US" altLang="en-US"/>
          </a:p>
        </p:txBody>
      </p:sp>
    </p:spTree>
    <p:extLst>
      <p:ext uri="{BB962C8B-B14F-4D97-AF65-F5344CB8AC3E}">
        <p14:creationId xmlns:p14="http://schemas.microsoft.com/office/powerpoint/2010/main" val="289643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E5D8CB-07CE-4057-A6DE-980C08B3C0D5}" type="slidenum">
              <a:rPr lang="en-US" altLang="en-US"/>
              <a:pPr>
                <a:defRPr/>
              </a:pPr>
              <a:t>‹#›</a:t>
            </a:fld>
            <a:endParaRPr lang="en-US" altLang="en-US"/>
          </a:p>
        </p:txBody>
      </p:sp>
    </p:spTree>
    <p:extLst>
      <p:ext uri="{BB962C8B-B14F-4D97-AF65-F5344CB8AC3E}">
        <p14:creationId xmlns:p14="http://schemas.microsoft.com/office/powerpoint/2010/main" val="2994574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CD0D24-7CFE-4A90-9320-C99B8380EBBD}" type="slidenum">
              <a:rPr lang="en-US" altLang="en-US"/>
              <a:pPr>
                <a:defRPr/>
              </a:pPr>
              <a:t>‹#›</a:t>
            </a:fld>
            <a:endParaRPr lang="en-US" altLang="en-US"/>
          </a:p>
        </p:txBody>
      </p:sp>
    </p:spTree>
    <p:extLst>
      <p:ext uri="{BB962C8B-B14F-4D97-AF65-F5344CB8AC3E}">
        <p14:creationId xmlns:p14="http://schemas.microsoft.com/office/powerpoint/2010/main" val="4108054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EDEF349C-9308-434D-8E3F-A3DC1DCA3D5C}" type="slidenum">
              <a:rPr lang="en-US" altLang="en-US"/>
              <a:pPr>
                <a:defRPr/>
              </a:pPr>
              <a:t>‹#›</a:t>
            </a:fld>
            <a:endParaRPr lang="en-US" altLang="en-US"/>
          </a:p>
        </p:txBody>
      </p:sp>
    </p:spTree>
    <p:extLst>
      <p:ext uri="{BB962C8B-B14F-4D97-AF65-F5344CB8AC3E}">
        <p14:creationId xmlns:p14="http://schemas.microsoft.com/office/powerpoint/2010/main" val="483669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l-SI"/>
          </a:p>
        </p:txBody>
      </p:sp>
      <p:sp>
        <p:nvSpPr>
          <p:cNvPr id="3" name="ClipArt Placeholder 2"/>
          <p:cNvSpPr>
            <a:spLocks noGrp="1"/>
          </p:cNvSpPr>
          <p:nvPr>
            <p:ph type="clipArt" sz="half" idx="1"/>
          </p:nvPr>
        </p:nvSpPr>
        <p:spPr>
          <a:xfrm>
            <a:off x="457200" y="1600200"/>
            <a:ext cx="4038600" cy="4525963"/>
          </a:xfrm>
        </p:spPr>
        <p:txBody>
          <a:bodyPr/>
          <a:lstStyle/>
          <a:p>
            <a:pPr lvl="0"/>
            <a:endParaRPr lang="sl-SI" noProof="0" dirty="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90CA96-B9F8-4283-83E1-C749F4538405}" type="slidenum">
              <a:rPr lang="en-US" altLang="en-US"/>
              <a:pPr>
                <a:defRPr/>
              </a:pPr>
              <a:t>‹#›</a:t>
            </a:fld>
            <a:endParaRPr lang="en-US" altLang="en-US"/>
          </a:p>
        </p:txBody>
      </p:sp>
    </p:spTree>
    <p:extLst>
      <p:ext uri="{BB962C8B-B14F-4D97-AF65-F5344CB8AC3E}">
        <p14:creationId xmlns:p14="http://schemas.microsoft.com/office/powerpoint/2010/main" val="4033207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sl-SI"/>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F111617-FA09-475C-8212-072D5C5EAC7C}" type="slidenum">
              <a:rPr lang="en-US" altLang="en-US"/>
              <a:pPr>
                <a:defRPr/>
              </a:pPr>
              <a:t>‹#›</a:t>
            </a:fld>
            <a:endParaRPr lang="en-US" altLang="en-US"/>
          </a:p>
        </p:txBody>
      </p:sp>
    </p:spTree>
    <p:extLst>
      <p:ext uri="{BB962C8B-B14F-4D97-AF65-F5344CB8AC3E}">
        <p14:creationId xmlns:p14="http://schemas.microsoft.com/office/powerpoint/2010/main" val="3180772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AC4E1E-BF47-4901-9A53-FBDFA9A8D8F6}" type="slidenum">
              <a:rPr lang="en-US" altLang="en-US"/>
              <a:pPr>
                <a:defRPr/>
              </a:pPr>
              <a:t>‹#›</a:t>
            </a:fld>
            <a:endParaRPr lang="en-US" altLang="en-US"/>
          </a:p>
        </p:txBody>
      </p:sp>
    </p:spTree>
    <p:extLst>
      <p:ext uri="{BB962C8B-B14F-4D97-AF65-F5344CB8AC3E}">
        <p14:creationId xmlns:p14="http://schemas.microsoft.com/office/powerpoint/2010/main" val="2536214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FAAA16-122D-4B11-A6A4-3254F5BD65F8}" type="slidenum">
              <a:rPr lang="en-US" altLang="en-US"/>
              <a:pPr>
                <a:defRPr/>
              </a:pPr>
              <a:t>‹#›</a:t>
            </a:fld>
            <a:endParaRPr lang="en-US" altLang="en-US"/>
          </a:p>
        </p:txBody>
      </p:sp>
    </p:spTree>
    <p:extLst>
      <p:ext uri="{BB962C8B-B14F-4D97-AF65-F5344CB8AC3E}">
        <p14:creationId xmlns:p14="http://schemas.microsoft.com/office/powerpoint/2010/main" val="2938062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35351C-9670-48F6-B2E0-0F53A0641466}" type="slidenum">
              <a:rPr lang="en-US" altLang="en-US"/>
              <a:pPr>
                <a:defRPr/>
              </a:pPr>
              <a:t>‹#›</a:t>
            </a:fld>
            <a:endParaRPr lang="en-US" altLang="en-US"/>
          </a:p>
        </p:txBody>
      </p:sp>
    </p:spTree>
    <p:extLst>
      <p:ext uri="{BB962C8B-B14F-4D97-AF65-F5344CB8AC3E}">
        <p14:creationId xmlns:p14="http://schemas.microsoft.com/office/powerpoint/2010/main" val="2699043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B94698-3A41-4CFD-8C99-2BF0CE819CBB}" type="slidenum">
              <a:rPr lang="en-US" altLang="en-US"/>
              <a:pPr>
                <a:defRPr/>
              </a:pPr>
              <a:t>‹#›</a:t>
            </a:fld>
            <a:endParaRPr lang="en-US" altLang="en-US"/>
          </a:p>
        </p:txBody>
      </p:sp>
    </p:spTree>
    <p:extLst>
      <p:ext uri="{BB962C8B-B14F-4D97-AF65-F5344CB8AC3E}">
        <p14:creationId xmlns:p14="http://schemas.microsoft.com/office/powerpoint/2010/main" val="739799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F152310-D40D-4E5D-9947-8AF0A7C2033B}" type="slidenum">
              <a:rPr lang="en-US" altLang="en-US"/>
              <a:pPr>
                <a:defRPr/>
              </a:pPr>
              <a:t>‹#›</a:t>
            </a:fld>
            <a:endParaRPr lang="en-US" altLang="en-US"/>
          </a:p>
        </p:txBody>
      </p:sp>
    </p:spTree>
    <p:extLst>
      <p:ext uri="{BB962C8B-B14F-4D97-AF65-F5344CB8AC3E}">
        <p14:creationId xmlns:p14="http://schemas.microsoft.com/office/powerpoint/2010/main" val="1259231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F7A46FD-ED64-4515-BB02-58D86BC3E6B5}" type="slidenum">
              <a:rPr lang="en-US" altLang="en-US"/>
              <a:pPr>
                <a:defRPr/>
              </a:pPr>
              <a:t>‹#›</a:t>
            </a:fld>
            <a:endParaRPr lang="en-US" altLang="en-US"/>
          </a:p>
        </p:txBody>
      </p:sp>
    </p:spTree>
    <p:extLst>
      <p:ext uri="{BB962C8B-B14F-4D97-AF65-F5344CB8AC3E}">
        <p14:creationId xmlns:p14="http://schemas.microsoft.com/office/powerpoint/2010/main" val="3807295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21FA74F-0960-43BA-B43D-4B1D82BEBD3D}" type="slidenum">
              <a:rPr lang="en-US" altLang="en-US"/>
              <a:pPr>
                <a:defRPr/>
              </a:pPr>
              <a:t>‹#›</a:t>
            </a:fld>
            <a:endParaRPr lang="en-US" altLang="en-US"/>
          </a:p>
        </p:txBody>
      </p:sp>
    </p:spTree>
    <p:extLst>
      <p:ext uri="{BB962C8B-B14F-4D97-AF65-F5344CB8AC3E}">
        <p14:creationId xmlns:p14="http://schemas.microsoft.com/office/powerpoint/2010/main" val="4194379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BCF4CA-8D74-4C5C-A80F-9B590EAF31B9}" type="slidenum">
              <a:rPr lang="en-US" altLang="en-US"/>
              <a:pPr>
                <a:defRPr/>
              </a:pPr>
              <a:t>‹#›</a:t>
            </a:fld>
            <a:endParaRPr lang="en-US" altLang="en-US"/>
          </a:p>
        </p:txBody>
      </p:sp>
    </p:spTree>
    <p:extLst>
      <p:ext uri="{BB962C8B-B14F-4D97-AF65-F5344CB8AC3E}">
        <p14:creationId xmlns:p14="http://schemas.microsoft.com/office/powerpoint/2010/main" val="661127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2900D63-89BB-4145-A9C3-932F9B890D55}" type="slidenum">
              <a:rPr lang="en-US" altLang="en-US"/>
              <a:pPr>
                <a:defRPr/>
              </a:pPr>
              <a:t>‹#›</a:t>
            </a:fld>
            <a:endParaRPr lang="en-US" altLang="en-US"/>
          </a:p>
        </p:txBody>
      </p:sp>
    </p:spTree>
    <p:extLst>
      <p:ext uri="{BB962C8B-B14F-4D97-AF65-F5344CB8AC3E}">
        <p14:creationId xmlns:p14="http://schemas.microsoft.com/office/powerpoint/2010/main" val="4235939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5A4F6B-9E5B-47DC-ABC3-BA30CF6F70EE}" type="slidenum">
              <a:rPr lang="en-US" altLang="en-US"/>
              <a:pPr>
                <a:defRPr/>
              </a:pPr>
              <a:t>‹#›</a:t>
            </a:fld>
            <a:endParaRPr lang="en-US" altLang="en-US"/>
          </a:p>
        </p:txBody>
      </p:sp>
    </p:spTree>
    <p:extLst>
      <p:ext uri="{BB962C8B-B14F-4D97-AF65-F5344CB8AC3E}">
        <p14:creationId xmlns:p14="http://schemas.microsoft.com/office/powerpoint/2010/main" val="240304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15A784-5F71-4B8E-9C28-4F939A476FC3}" type="slidenum">
              <a:rPr lang="en-US" altLang="en-US"/>
              <a:pPr>
                <a:defRPr/>
              </a:pPr>
              <a:t>‹#›</a:t>
            </a:fld>
            <a:endParaRPr lang="en-US" altLang="en-US"/>
          </a:p>
        </p:txBody>
      </p:sp>
    </p:spTree>
    <p:extLst>
      <p:ext uri="{BB962C8B-B14F-4D97-AF65-F5344CB8AC3E}">
        <p14:creationId xmlns:p14="http://schemas.microsoft.com/office/powerpoint/2010/main" val="1316500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4EDDFD06-ABC5-4F5C-AE95-E4A91EB23AFD}" type="slidenum">
              <a:rPr lang="en-US" altLang="en-US"/>
              <a:pPr>
                <a:defRPr/>
              </a:pPr>
              <a:t>‹#›</a:t>
            </a:fld>
            <a:endParaRPr lang="en-US" altLang="en-US"/>
          </a:p>
        </p:txBody>
      </p:sp>
    </p:spTree>
    <p:extLst>
      <p:ext uri="{BB962C8B-B14F-4D97-AF65-F5344CB8AC3E}">
        <p14:creationId xmlns:p14="http://schemas.microsoft.com/office/powerpoint/2010/main" val="23318084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l-SI"/>
          </a:p>
        </p:txBody>
      </p:sp>
      <p:sp>
        <p:nvSpPr>
          <p:cNvPr id="3" name="ClipArt Placeholder 2"/>
          <p:cNvSpPr>
            <a:spLocks noGrp="1"/>
          </p:cNvSpPr>
          <p:nvPr>
            <p:ph type="clipArt" sz="half" idx="1"/>
          </p:nvPr>
        </p:nvSpPr>
        <p:spPr>
          <a:xfrm>
            <a:off x="457200" y="1600200"/>
            <a:ext cx="4038600" cy="4525963"/>
          </a:xfrm>
        </p:spPr>
        <p:txBody>
          <a:bodyPr/>
          <a:lstStyle/>
          <a:p>
            <a:pPr lvl="0"/>
            <a:endParaRPr lang="sl-SI" noProof="0" dirty="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F7653BD-B8E5-47C5-AFD2-6034C8F5754D}" type="slidenum">
              <a:rPr lang="en-US" altLang="en-US"/>
              <a:pPr>
                <a:defRPr/>
              </a:pPr>
              <a:t>‹#›</a:t>
            </a:fld>
            <a:endParaRPr lang="en-US" altLang="en-US"/>
          </a:p>
        </p:txBody>
      </p:sp>
    </p:spTree>
    <p:extLst>
      <p:ext uri="{BB962C8B-B14F-4D97-AF65-F5344CB8AC3E}">
        <p14:creationId xmlns:p14="http://schemas.microsoft.com/office/powerpoint/2010/main" val="11251857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sl-SI"/>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232AE1-41BD-45B6-9E1A-AF92AF12E0F1}" type="slidenum">
              <a:rPr lang="en-US" altLang="en-US"/>
              <a:pPr>
                <a:defRPr/>
              </a:pPr>
              <a:t>‹#›</a:t>
            </a:fld>
            <a:endParaRPr lang="en-US" altLang="en-US"/>
          </a:p>
        </p:txBody>
      </p:sp>
    </p:spTree>
    <p:extLst>
      <p:ext uri="{BB962C8B-B14F-4D97-AF65-F5344CB8AC3E}">
        <p14:creationId xmlns:p14="http://schemas.microsoft.com/office/powerpoint/2010/main" val="3314868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sl-SI"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sl-SI" smtClean="0"/>
              <a:t>Click to edit Master text styles</a:t>
            </a:r>
          </a:p>
          <a:p>
            <a:pPr lvl="1"/>
            <a:r>
              <a:rPr lang="en-US" altLang="sl-SI" smtClean="0"/>
              <a:t>Second level</a:t>
            </a:r>
          </a:p>
          <a:p>
            <a:pPr lvl="2"/>
            <a:r>
              <a:rPr lang="en-US" altLang="sl-SI" smtClean="0"/>
              <a:t>Third level</a:t>
            </a:r>
          </a:p>
          <a:p>
            <a:pPr lvl="3"/>
            <a:r>
              <a:rPr lang="en-US" altLang="sl-SI" smtClean="0"/>
              <a:t>Fourth level</a:t>
            </a:r>
          </a:p>
          <a:p>
            <a:pPr lvl="4"/>
            <a:r>
              <a:rPr lang="en-US" altLang="sl-SI"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Arial"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atin typeface="Arial" charset="0"/>
                <a:cs typeface="Arial" charset="0"/>
              </a:defRPr>
            </a:lvl1pPr>
          </a:lstStyle>
          <a:p>
            <a:pPr>
              <a:defRPr/>
            </a:pPr>
            <a:fld id="{986B2885-3ECF-4D5B-AF90-31B01B4B16D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sl-SI"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sl-SI" smtClean="0"/>
              <a:t>Click to edit Master text styles</a:t>
            </a:r>
          </a:p>
          <a:p>
            <a:pPr lvl="1"/>
            <a:r>
              <a:rPr lang="en-US" altLang="sl-SI" smtClean="0"/>
              <a:t>Second level</a:t>
            </a:r>
          </a:p>
          <a:p>
            <a:pPr lvl="2"/>
            <a:r>
              <a:rPr lang="en-US" altLang="sl-SI" smtClean="0"/>
              <a:t>Third level</a:t>
            </a:r>
          </a:p>
          <a:p>
            <a:pPr lvl="3"/>
            <a:r>
              <a:rPr lang="en-US" altLang="sl-SI" smtClean="0"/>
              <a:t>Fourth level</a:t>
            </a:r>
          </a:p>
          <a:p>
            <a:pPr lvl="4"/>
            <a:r>
              <a:rPr lang="en-US" altLang="sl-SI"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rgbClr val="000000"/>
                </a:solidFill>
                <a:latin typeface="Arial"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rgbClr val="000000"/>
                </a:solidFill>
                <a:latin typeface="Arial"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rgbClr val="000000"/>
                </a:solidFill>
                <a:latin typeface="Arial" charset="0"/>
                <a:cs typeface="Arial" charset="0"/>
              </a:defRPr>
            </a:lvl1pPr>
          </a:lstStyle>
          <a:p>
            <a:pPr>
              <a:defRPr/>
            </a:pPr>
            <a:fld id="{CAED06E2-622A-4BA3-9113-A4AC672485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 id="2147483865"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comments" Target="../comments/comment1.xml"/><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36.png"/><Relationship Id="rId5" Type="http://schemas.openxmlformats.org/officeDocument/2006/relationships/oleObject" Target="../embeddings/Microsoft_Excel_Chart1.xls"/><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0.jpeg"/><Relationship Id="rId11" Type="http://schemas.openxmlformats.org/officeDocument/2006/relationships/image" Target="../media/image45.jpeg"/><Relationship Id="rId5" Type="http://schemas.openxmlformats.org/officeDocument/2006/relationships/image" Target="../media/image39.pn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emf"/><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1.jpeg"/><Relationship Id="rId7"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7" name="Rectangle 34"/>
          <p:cNvSpPr>
            <a:spLocks noChangeArrowheads="1"/>
          </p:cNvSpPr>
          <p:nvPr/>
        </p:nvSpPr>
        <p:spPr bwMode="auto">
          <a:xfrm>
            <a:off x="2770188" y="5588000"/>
            <a:ext cx="3673475" cy="1225550"/>
          </a:xfrm>
          <a:prstGeom prst="rect">
            <a:avLst/>
          </a:prstGeom>
          <a:noFill/>
          <a:ln w="9525">
            <a:noFill/>
            <a:miter lim="800000"/>
            <a:headEnd/>
            <a:tailEnd/>
          </a:ln>
        </p:spPr>
        <p:txBody>
          <a:bodyPr anchor="ctr"/>
          <a:lstStyle/>
          <a:p>
            <a:pPr algn="ctr" eaLnBrk="1" hangingPunct="1">
              <a:defRPr/>
            </a:pPr>
            <a:endParaRPr lang="en-GB" sz="2000" dirty="0">
              <a:solidFill>
                <a:schemeClr val="tx2"/>
              </a:solidFill>
              <a:effectLst>
                <a:outerShdw blurRad="38100" dist="38100" dir="2700000" algn="tl">
                  <a:srgbClr val="C0C0C0"/>
                </a:outerShdw>
              </a:effectLst>
              <a:latin typeface="Calibri" pitchFamily="34" charset="0"/>
              <a:cs typeface="Arial" pitchFamily="34" charset="0"/>
            </a:endParaRPr>
          </a:p>
          <a:p>
            <a:pPr algn="ctr" eaLnBrk="1" hangingPunct="1">
              <a:defRPr/>
            </a:pPr>
            <a:endParaRPr lang="en-GB" b="0" dirty="0">
              <a:solidFill>
                <a:schemeClr val="tx2"/>
              </a:solidFill>
              <a:latin typeface="Calibri" pitchFamily="34" charset="0"/>
              <a:cs typeface="Arial" pitchFamily="34" charset="0"/>
            </a:endParaRPr>
          </a:p>
          <a:p>
            <a:pPr algn="ctr" eaLnBrk="1" hangingPunct="1">
              <a:defRPr/>
            </a:pPr>
            <a:r>
              <a:rPr lang="en-GB" u="sng" dirty="0">
                <a:solidFill>
                  <a:srgbClr val="F78609"/>
                </a:solidFill>
                <a:latin typeface="Calibri" pitchFamily="34" charset="0"/>
                <a:cs typeface="Arial" pitchFamily="34" charset="0"/>
              </a:rPr>
              <a:t>igor.krizaj@ijs.si</a:t>
            </a:r>
          </a:p>
          <a:p>
            <a:pPr algn="ctr" eaLnBrk="1" hangingPunct="1">
              <a:defRPr/>
            </a:pPr>
            <a:r>
              <a:rPr lang="en-GB" u="sng" dirty="0">
                <a:solidFill>
                  <a:srgbClr val="F78609"/>
                </a:solidFill>
                <a:latin typeface="Calibri" pitchFamily="34" charset="0"/>
                <a:cs typeface="Arial" pitchFamily="34" charset="0"/>
              </a:rPr>
              <a:t>http://www-b2.ijs.si/</a:t>
            </a:r>
            <a:endParaRPr lang="sl-SI" u="sng" dirty="0">
              <a:solidFill>
                <a:srgbClr val="F78609"/>
              </a:solidFill>
              <a:latin typeface="Calibri" pitchFamily="34" charset="0"/>
              <a:cs typeface="Arial" pitchFamily="34" charset="0"/>
            </a:endParaRPr>
          </a:p>
          <a:p>
            <a:pPr algn="ctr" eaLnBrk="1" hangingPunct="1">
              <a:defRPr/>
            </a:pPr>
            <a:endParaRPr lang="en-GB" b="0" dirty="0">
              <a:solidFill>
                <a:srgbClr val="FF0000"/>
              </a:solidFill>
              <a:latin typeface="Calibri" pitchFamily="34" charset="0"/>
              <a:cs typeface="Arial" pitchFamily="34" charset="0"/>
            </a:endParaRPr>
          </a:p>
          <a:p>
            <a:pPr algn="ctr" eaLnBrk="1" hangingPunct="1">
              <a:defRPr/>
            </a:pPr>
            <a:endParaRPr lang="en-GB" b="0" dirty="0">
              <a:latin typeface="Calibri" pitchFamily="34" charset="0"/>
              <a:cs typeface="Arial" pitchFamily="34" charset="0"/>
            </a:endParaRPr>
          </a:p>
        </p:txBody>
      </p:sp>
      <p:sp>
        <p:nvSpPr>
          <p:cNvPr id="2" name="Rectangle 1"/>
          <p:cNvSpPr/>
          <p:nvPr/>
        </p:nvSpPr>
        <p:spPr>
          <a:xfrm>
            <a:off x="58738" y="333375"/>
            <a:ext cx="9001125" cy="1077913"/>
          </a:xfrm>
          <a:prstGeom prst="rect">
            <a:avLst/>
          </a:prstGeom>
          <a:noFill/>
          <a:ln w="9525">
            <a:noFill/>
            <a:miter lim="800000"/>
            <a:headEnd/>
            <a:tailEnd/>
          </a:ln>
          <a:effectLst>
            <a:reflection stA="24000" endPos="25000" dist="50800" dir="5400000" sy="-100000" algn="bl" rotWithShape="0"/>
          </a:effectLst>
        </p:spPr>
        <p:txBody>
          <a:bodyPr>
            <a:spAutoFit/>
          </a:bodyPr>
          <a:lstStyle/>
          <a:p>
            <a:pPr algn="ctr" eaLnBrk="1" hangingPunct="1">
              <a:defRPr/>
            </a:pPr>
            <a:r>
              <a:rPr lang="en-US" sz="3200" dirty="0">
                <a:effectLst>
                  <a:reflection blurRad="6350" stA="55000" endA="300" endPos="31000" dir="5400000" sy="-100000" algn="bl" rotWithShape="0"/>
                </a:effectLst>
                <a:latin typeface="Calibri" pitchFamily="34" charset="0"/>
                <a:cs typeface="Arial" pitchFamily="34" charset="0"/>
              </a:rPr>
              <a:t>Serine protease homolog from snake venom, a promising new anticoagulant lead molecule</a:t>
            </a:r>
            <a:endParaRPr lang="sl-SI" sz="3200" dirty="0">
              <a:effectLst>
                <a:reflection blurRad="6350" stA="55000" endA="300" endPos="31000" dir="5400000" sy="-100000" algn="bl" rotWithShape="0"/>
              </a:effectLst>
              <a:latin typeface="Calibri" pitchFamily="34" charset="0"/>
              <a:cs typeface="Arial" pitchFamily="34" charset="0"/>
            </a:endParaRPr>
          </a:p>
        </p:txBody>
      </p:sp>
      <p:sp>
        <p:nvSpPr>
          <p:cNvPr id="3076" name="Rectangle 2"/>
          <p:cNvSpPr>
            <a:spLocks noChangeArrowheads="1"/>
          </p:cNvSpPr>
          <p:nvPr/>
        </p:nvSpPr>
        <p:spPr bwMode="auto">
          <a:xfrm>
            <a:off x="-9525" y="2041525"/>
            <a:ext cx="9215438"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GB" altLang="sl-SI" sz="2800" i="1" dirty="0" err="1">
                <a:solidFill>
                  <a:srgbClr val="FF0000"/>
                </a:solidFill>
                <a:latin typeface="Calibri" pitchFamily="34" charset="0"/>
              </a:rPr>
              <a:t>Križaj</a:t>
            </a:r>
            <a:r>
              <a:rPr lang="en-GB" altLang="sl-SI" sz="2800" i="1" dirty="0">
                <a:solidFill>
                  <a:srgbClr val="FF0000"/>
                </a:solidFill>
                <a:latin typeface="Calibri" pitchFamily="34" charset="0"/>
              </a:rPr>
              <a:t> I</a:t>
            </a:r>
            <a:r>
              <a:rPr lang="sl-SI" altLang="sl-SI" sz="2800" i="1" dirty="0">
                <a:solidFill>
                  <a:srgbClr val="FF0000"/>
                </a:solidFill>
                <a:latin typeface="Calibri" pitchFamily="34" charset="0"/>
              </a:rPr>
              <a:t>gor</a:t>
            </a:r>
            <a:r>
              <a:rPr lang="en-GB" altLang="sl-SI" sz="2800" b="0" i="1" baseline="30000" dirty="0">
                <a:solidFill>
                  <a:srgbClr val="FF0000"/>
                </a:solidFill>
                <a:latin typeface="Calibri" pitchFamily="34" charset="0"/>
              </a:rPr>
              <a:t>1</a:t>
            </a:r>
            <a:endParaRPr lang="sl-SI" altLang="sl-SI" sz="2800" b="0" i="1" dirty="0">
              <a:solidFill>
                <a:srgbClr val="FF0000"/>
              </a:solidFill>
              <a:latin typeface="Calibri" pitchFamily="34" charset="0"/>
            </a:endParaRPr>
          </a:p>
          <a:p>
            <a:pPr algn="ctr" eaLnBrk="1" hangingPunct="1"/>
            <a:r>
              <a:rPr lang="en-GB" altLang="sl-SI" sz="2800" b="0" i="1" dirty="0" err="1">
                <a:latin typeface="Calibri" pitchFamily="34" charset="0"/>
              </a:rPr>
              <a:t>Latinović</a:t>
            </a:r>
            <a:r>
              <a:rPr lang="en-GB" altLang="sl-SI" sz="2800" b="0" i="1" dirty="0">
                <a:latin typeface="Calibri" pitchFamily="34" charset="0"/>
              </a:rPr>
              <a:t> Z.</a:t>
            </a:r>
            <a:r>
              <a:rPr lang="en-GB" altLang="sl-SI" sz="2800" b="0" i="1" baseline="30000" dirty="0">
                <a:latin typeface="Calibri" pitchFamily="34" charset="0"/>
              </a:rPr>
              <a:t>1,2</a:t>
            </a:r>
            <a:r>
              <a:rPr lang="en-GB" altLang="sl-SI" sz="2800" b="0" i="1" dirty="0">
                <a:latin typeface="Calibri" pitchFamily="34" charset="0"/>
              </a:rPr>
              <a:t>, </a:t>
            </a:r>
            <a:r>
              <a:rPr lang="en-GB" altLang="sl-SI" sz="2800" b="0" i="1" dirty="0" err="1">
                <a:latin typeface="Calibri" pitchFamily="34" charset="0"/>
              </a:rPr>
              <a:t>Leonardi</a:t>
            </a:r>
            <a:r>
              <a:rPr lang="en-GB" altLang="sl-SI" sz="2800" b="0" i="1" dirty="0">
                <a:latin typeface="Calibri" pitchFamily="34" charset="0"/>
              </a:rPr>
              <a:t> A.</a:t>
            </a:r>
            <a:r>
              <a:rPr lang="en-GB" altLang="sl-SI" sz="2800" b="0" i="1" baseline="30000" dirty="0">
                <a:latin typeface="Calibri" pitchFamily="34" charset="0"/>
              </a:rPr>
              <a:t>1</a:t>
            </a:r>
            <a:r>
              <a:rPr lang="en-GB" altLang="sl-SI" sz="2800" b="0" i="1" dirty="0">
                <a:latin typeface="Calibri" pitchFamily="34" charset="0"/>
              </a:rPr>
              <a:t>, </a:t>
            </a:r>
            <a:r>
              <a:rPr lang="en-GB" altLang="sl-SI" sz="2800" b="0" i="1" dirty="0" err="1">
                <a:latin typeface="Calibri" pitchFamily="34" charset="0"/>
              </a:rPr>
              <a:t>Pungerčar</a:t>
            </a:r>
            <a:r>
              <a:rPr lang="en-GB" altLang="sl-SI" sz="2800" b="0" i="1" dirty="0">
                <a:latin typeface="Calibri" pitchFamily="34" charset="0"/>
              </a:rPr>
              <a:t> J.</a:t>
            </a:r>
            <a:r>
              <a:rPr lang="en-GB" altLang="sl-SI" sz="2800" b="0" i="1" baseline="30000" dirty="0">
                <a:latin typeface="Calibri" pitchFamily="34" charset="0"/>
              </a:rPr>
              <a:t>1</a:t>
            </a:r>
            <a:r>
              <a:rPr lang="en-GB" altLang="sl-SI" sz="2800" b="0" i="1" dirty="0">
                <a:latin typeface="Calibri" pitchFamily="34" charset="0"/>
              </a:rPr>
              <a:t>, </a:t>
            </a:r>
            <a:r>
              <a:rPr lang="sl-SI" altLang="sl-SI" sz="2800" b="0" i="1" dirty="0">
                <a:latin typeface="Calibri" pitchFamily="34" charset="0"/>
              </a:rPr>
              <a:t>Trampuš Bakija A.</a:t>
            </a:r>
            <a:r>
              <a:rPr lang="sl-SI" altLang="sl-SI" sz="2800" b="0" i="1" baseline="30000" dirty="0">
                <a:latin typeface="Calibri" pitchFamily="34" charset="0"/>
              </a:rPr>
              <a:t>3</a:t>
            </a:r>
            <a:r>
              <a:rPr lang="sl-SI" altLang="sl-SI" sz="2800" b="0" i="1" dirty="0">
                <a:latin typeface="Calibri" pitchFamily="34" charset="0"/>
              </a:rPr>
              <a:t>, </a:t>
            </a:r>
          </a:p>
          <a:p>
            <a:pPr algn="ctr" eaLnBrk="1" hangingPunct="1"/>
            <a:r>
              <a:rPr lang="sl-SI" altLang="sl-SI" sz="2800" b="0" i="1" dirty="0">
                <a:latin typeface="Calibri" pitchFamily="34" charset="0"/>
              </a:rPr>
              <a:t>Kovačič L.</a:t>
            </a:r>
            <a:r>
              <a:rPr lang="sl-SI" altLang="sl-SI" sz="2800" b="0" i="1" baseline="30000" dirty="0">
                <a:latin typeface="Calibri" pitchFamily="34" charset="0"/>
              </a:rPr>
              <a:t>4</a:t>
            </a:r>
            <a:r>
              <a:rPr lang="sl-SI" altLang="sl-SI" sz="2800" b="0" i="1" dirty="0">
                <a:latin typeface="Calibri" pitchFamily="34" charset="0"/>
              </a:rPr>
              <a:t>, </a:t>
            </a:r>
            <a:r>
              <a:rPr lang="en-GB" altLang="sl-SI" sz="2800" b="0" i="1" dirty="0" err="1">
                <a:latin typeface="Calibri" pitchFamily="34" charset="0"/>
              </a:rPr>
              <a:t>Koh</a:t>
            </a:r>
            <a:r>
              <a:rPr lang="en-GB" altLang="sl-SI" sz="2800" b="0" i="1" dirty="0">
                <a:latin typeface="Calibri" pitchFamily="34" charset="0"/>
              </a:rPr>
              <a:t> C.Y.</a:t>
            </a:r>
            <a:r>
              <a:rPr lang="sl-SI" altLang="sl-SI" sz="2800" b="0" i="1" baseline="30000" dirty="0">
                <a:latin typeface="Calibri" pitchFamily="34" charset="0"/>
              </a:rPr>
              <a:t>5</a:t>
            </a:r>
            <a:r>
              <a:rPr lang="en-GB" altLang="sl-SI" sz="2800" b="0" i="1" dirty="0">
                <a:latin typeface="Calibri" pitchFamily="34" charset="0"/>
              </a:rPr>
              <a:t>, </a:t>
            </a:r>
            <a:r>
              <a:rPr lang="en-GB" altLang="sl-SI" sz="2800" b="0" i="1" dirty="0" err="1">
                <a:latin typeface="Calibri" pitchFamily="34" charset="0"/>
              </a:rPr>
              <a:t>Kini</a:t>
            </a:r>
            <a:r>
              <a:rPr lang="en-GB" altLang="sl-SI" sz="2800" b="0" i="1" dirty="0">
                <a:latin typeface="Calibri" pitchFamily="34" charset="0"/>
              </a:rPr>
              <a:t> R.M.</a:t>
            </a:r>
            <a:r>
              <a:rPr lang="sl-SI" altLang="sl-SI" sz="2800" b="0" i="1" baseline="30000" dirty="0">
                <a:latin typeface="Calibri" pitchFamily="34" charset="0"/>
              </a:rPr>
              <a:t>5</a:t>
            </a:r>
            <a:endParaRPr lang="en-GB" altLang="sl-SI" sz="2800" b="0" i="1" baseline="30000" dirty="0">
              <a:latin typeface="Calibri" pitchFamily="34" charset="0"/>
            </a:endParaRPr>
          </a:p>
          <a:p>
            <a:pPr algn="ctr" eaLnBrk="1" hangingPunct="1"/>
            <a:endParaRPr lang="sl-SI" altLang="sl-SI" sz="1600" b="0" i="1" baseline="30000" dirty="0">
              <a:latin typeface="Calibri" pitchFamily="34" charset="0"/>
            </a:endParaRPr>
          </a:p>
          <a:p>
            <a:pPr algn="ctr" eaLnBrk="1" hangingPunct="1"/>
            <a:r>
              <a:rPr lang="en-GB" altLang="sl-SI" sz="1600" b="0" i="1" baseline="30000" dirty="0">
                <a:latin typeface="Calibri" pitchFamily="34" charset="0"/>
              </a:rPr>
              <a:t>1</a:t>
            </a:r>
            <a:r>
              <a:rPr lang="en-GB" altLang="sl-SI" sz="1600" b="0" i="1" dirty="0">
                <a:latin typeface="Calibri" pitchFamily="34" charset="0"/>
              </a:rPr>
              <a:t>Department of Molecular and Biomedical Sciences, </a:t>
            </a:r>
            <a:r>
              <a:rPr lang="en-GB" altLang="sl-SI" sz="1600" b="0" i="1" dirty="0" err="1">
                <a:latin typeface="Calibri" pitchFamily="34" charset="0"/>
              </a:rPr>
              <a:t>Jožef</a:t>
            </a:r>
            <a:r>
              <a:rPr lang="en-GB" altLang="sl-SI" sz="1600" b="0" i="1" dirty="0">
                <a:latin typeface="Calibri" pitchFamily="34" charset="0"/>
              </a:rPr>
              <a:t> Stefan Institute, Ljubljana, Slovenia; </a:t>
            </a:r>
          </a:p>
          <a:p>
            <a:pPr algn="ctr" eaLnBrk="1" hangingPunct="1"/>
            <a:r>
              <a:rPr lang="en-GB" altLang="sl-SI" sz="1600" b="0" i="1" baseline="30000" dirty="0">
                <a:latin typeface="Calibri" pitchFamily="34" charset="0"/>
              </a:rPr>
              <a:t>2</a:t>
            </a:r>
            <a:r>
              <a:rPr lang="en-GB" altLang="sl-SI" sz="1600" b="0" i="1" dirty="0">
                <a:latin typeface="Calibri" pitchFamily="34" charset="0"/>
              </a:rPr>
              <a:t>Jožef Stefan International Postgraduate School, </a:t>
            </a:r>
            <a:r>
              <a:rPr lang="en-GB" altLang="sl-SI" sz="1600" b="0" i="1" dirty="0" err="1">
                <a:latin typeface="Calibri" pitchFamily="34" charset="0"/>
              </a:rPr>
              <a:t>Jamova</a:t>
            </a:r>
            <a:r>
              <a:rPr lang="en-GB" altLang="sl-SI" sz="1600" b="0" i="1" dirty="0">
                <a:latin typeface="Calibri" pitchFamily="34" charset="0"/>
              </a:rPr>
              <a:t> </a:t>
            </a:r>
            <a:r>
              <a:rPr lang="en-GB" altLang="sl-SI" sz="1600" b="0" i="1" dirty="0" err="1">
                <a:latin typeface="Calibri" pitchFamily="34" charset="0"/>
              </a:rPr>
              <a:t>cesta</a:t>
            </a:r>
            <a:r>
              <a:rPr lang="en-GB" altLang="sl-SI" sz="1600" b="0" i="1" dirty="0">
                <a:latin typeface="Calibri" pitchFamily="34" charset="0"/>
              </a:rPr>
              <a:t> 39, Ljubljana, Slovenia</a:t>
            </a:r>
            <a:endParaRPr lang="sl-SI" altLang="sl-SI" sz="1600" b="0" i="1" dirty="0">
              <a:latin typeface="Calibri" pitchFamily="34" charset="0"/>
            </a:endParaRPr>
          </a:p>
          <a:p>
            <a:pPr algn="ctr" eaLnBrk="1" hangingPunct="1"/>
            <a:r>
              <a:rPr lang="sl-SI" altLang="sl-SI" sz="1600" b="0" i="1" baseline="30000" dirty="0">
                <a:latin typeface="Calibri" pitchFamily="34" charset="0"/>
              </a:rPr>
              <a:t>3</a:t>
            </a:r>
            <a:r>
              <a:rPr lang="sl-SI" altLang="sl-SI" sz="1600" b="0" i="1" dirty="0">
                <a:latin typeface="Calibri" pitchFamily="34" charset="0"/>
              </a:rPr>
              <a:t>University Medical Center, Division of Pediatrics, Ljubljana, Slovenia</a:t>
            </a:r>
          </a:p>
          <a:p>
            <a:pPr algn="ctr" eaLnBrk="1" hangingPunct="1"/>
            <a:r>
              <a:rPr lang="sl-SI" altLang="sl-SI" sz="1600" b="0" i="1" baseline="30000" dirty="0">
                <a:latin typeface="Calibri" pitchFamily="34" charset="0"/>
              </a:rPr>
              <a:t>4</a:t>
            </a:r>
            <a:r>
              <a:rPr lang="sl-SI" altLang="sl-SI" sz="1600" b="0" i="1" dirty="0">
                <a:latin typeface="Calibri" pitchFamily="34" charset="0"/>
              </a:rPr>
              <a:t>Novartis Ireland Ltd, Dublin, Ireland</a:t>
            </a:r>
            <a:endParaRPr lang="en-GB" altLang="sl-SI" sz="1600" b="0" i="1" dirty="0">
              <a:latin typeface="Calibri" pitchFamily="34" charset="0"/>
            </a:endParaRPr>
          </a:p>
          <a:p>
            <a:pPr algn="ctr" eaLnBrk="1" hangingPunct="1"/>
            <a:r>
              <a:rPr lang="sl-SI" altLang="sl-SI" sz="1600" b="0" i="1" baseline="30000" dirty="0">
                <a:latin typeface="Calibri" pitchFamily="34" charset="0"/>
              </a:rPr>
              <a:t>5</a:t>
            </a:r>
            <a:r>
              <a:rPr lang="en-GB" altLang="sl-SI" sz="1600" b="0" i="1" dirty="0">
                <a:latin typeface="Calibri" pitchFamily="34" charset="0"/>
              </a:rPr>
              <a:t>Department of Biological Sciences, Faculty of Science, National University of Singapore, Singapore</a:t>
            </a:r>
          </a:p>
        </p:txBody>
      </p:sp>
      <p:grpSp>
        <p:nvGrpSpPr>
          <p:cNvPr id="3077" name="Group 4"/>
          <p:cNvGrpSpPr>
            <a:grpSpLocks/>
          </p:cNvGrpSpPr>
          <p:nvPr/>
        </p:nvGrpSpPr>
        <p:grpSpPr bwMode="auto">
          <a:xfrm>
            <a:off x="2447925" y="4862513"/>
            <a:ext cx="4248150" cy="811212"/>
            <a:chOff x="3421063" y="4862548"/>
            <a:chExt cx="4247052" cy="811212"/>
          </a:xfrm>
        </p:grpSpPr>
        <p:grpSp>
          <p:nvGrpSpPr>
            <p:cNvPr id="3078" name="Group 2"/>
            <p:cNvGrpSpPr>
              <a:grpSpLocks/>
            </p:cNvGrpSpPr>
            <p:nvPr/>
          </p:nvGrpSpPr>
          <p:grpSpPr bwMode="auto">
            <a:xfrm>
              <a:off x="3421063" y="4957798"/>
              <a:ext cx="503237" cy="623887"/>
              <a:chOff x="2342" y="1032"/>
              <a:chExt cx="1404" cy="1747"/>
            </a:xfrm>
          </p:grpSpPr>
          <p:sp>
            <p:nvSpPr>
              <p:cNvPr id="3082" name="Oval 3"/>
              <p:cNvSpPr>
                <a:spLocks noChangeArrowheads="1"/>
              </p:cNvSpPr>
              <p:nvPr/>
            </p:nvSpPr>
            <p:spPr bwMode="auto">
              <a:xfrm>
                <a:off x="2840" y="2370"/>
                <a:ext cx="414" cy="40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p>
            </p:txBody>
          </p:sp>
          <p:sp>
            <p:nvSpPr>
              <p:cNvPr id="3083" name="Oval 4"/>
              <p:cNvSpPr>
                <a:spLocks noChangeArrowheads="1"/>
              </p:cNvSpPr>
              <p:nvPr/>
            </p:nvSpPr>
            <p:spPr bwMode="auto">
              <a:xfrm>
                <a:off x="3332" y="1032"/>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p>
            </p:txBody>
          </p:sp>
          <p:sp>
            <p:nvSpPr>
              <p:cNvPr id="3084" name="Oval 5"/>
              <p:cNvSpPr>
                <a:spLocks noChangeArrowheads="1"/>
              </p:cNvSpPr>
              <p:nvPr/>
            </p:nvSpPr>
            <p:spPr bwMode="auto">
              <a:xfrm>
                <a:off x="2840" y="1032"/>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p>
            </p:txBody>
          </p:sp>
          <p:sp>
            <p:nvSpPr>
              <p:cNvPr id="3085" name="Oval 6"/>
              <p:cNvSpPr>
                <a:spLocks noChangeArrowheads="1"/>
              </p:cNvSpPr>
              <p:nvPr/>
            </p:nvSpPr>
            <p:spPr bwMode="auto">
              <a:xfrm>
                <a:off x="2840" y="1488"/>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p>
            </p:txBody>
          </p:sp>
          <p:sp>
            <p:nvSpPr>
              <p:cNvPr id="3086" name="Oval 7"/>
              <p:cNvSpPr>
                <a:spLocks noChangeArrowheads="1"/>
              </p:cNvSpPr>
              <p:nvPr/>
            </p:nvSpPr>
            <p:spPr bwMode="auto">
              <a:xfrm>
                <a:off x="2342" y="1488"/>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p>
            </p:txBody>
          </p:sp>
          <p:sp>
            <p:nvSpPr>
              <p:cNvPr id="3087" name="Oval 8"/>
              <p:cNvSpPr>
                <a:spLocks noChangeArrowheads="1"/>
              </p:cNvSpPr>
              <p:nvPr/>
            </p:nvSpPr>
            <p:spPr bwMode="auto">
              <a:xfrm>
                <a:off x="2342" y="1926"/>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p>
            </p:txBody>
          </p:sp>
          <p:sp>
            <p:nvSpPr>
              <p:cNvPr id="3088" name="Oval 9"/>
              <p:cNvSpPr>
                <a:spLocks noChangeArrowheads="1"/>
              </p:cNvSpPr>
              <p:nvPr/>
            </p:nvSpPr>
            <p:spPr bwMode="auto">
              <a:xfrm>
                <a:off x="3332" y="1926"/>
                <a:ext cx="414" cy="40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p>
            </p:txBody>
          </p:sp>
        </p:grpSp>
        <p:pic>
          <p:nvPicPr>
            <p:cNvPr id="3079"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4933985"/>
              <a:ext cx="576263"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4862548"/>
              <a:ext cx="792162"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pic>
          <p:nvPicPr>
            <p:cNvPr id="3081"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4869160"/>
              <a:ext cx="1511939" cy="42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9" name="Picture 21"/>
          <p:cNvPicPr>
            <a:picLocks noChangeAspect="1" noChangeArrowheads="1"/>
          </p:cNvPicPr>
          <p:nvPr/>
        </p:nvPicPr>
        <p:blipFill>
          <a:blip r:embed="rId3"/>
          <a:srcRect/>
          <a:stretch>
            <a:fillRect/>
          </a:stretch>
        </p:blipFill>
        <p:spPr bwMode="auto">
          <a:xfrm>
            <a:off x="4997450" y="4116388"/>
            <a:ext cx="3175000" cy="2552700"/>
          </a:xfrm>
          <a:prstGeom prst="rect">
            <a:avLst/>
          </a:prstGeom>
          <a:ln>
            <a:noFill/>
          </a:ln>
          <a:effectLst>
            <a:outerShdw blurRad="292100" dist="139700" dir="2700000" algn="tl" rotWithShape="0">
              <a:srgbClr val="333333">
                <a:alpha val="65000"/>
              </a:srgbClr>
            </a:outerShdw>
          </a:effectLst>
        </p:spPr>
      </p:pic>
      <p:sp>
        <p:nvSpPr>
          <p:cNvPr id="24" name="Rectangle 23"/>
          <p:cNvSpPr/>
          <p:nvPr/>
        </p:nvSpPr>
        <p:spPr>
          <a:xfrm>
            <a:off x="1699727" y="188913"/>
            <a:ext cx="5714386" cy="1077218"/>
          </a:xfrm>
          <a:prstGeom prst="rect">
            <a:avLst/>
          </a:prstGeom>
          <a:noFill/>
          <a:ln w="9525">
            <a:noFill/>
            <a:miter lim="800000"/>
            <a:headEnd/>
            <a:tailEnd/>
          </a:ln>
          <a:effectLst>
            <a:reflection stA="24000" endPos="25000" dist="50800" dir="5400000" sy="-100000" algn="bl" rotWithShape="0"/>
          </a:effectLst>
        </p:spPr>
        <p:txBody>
          <a:bodyPr>
            <a:spAutoFit/>
          </a:bodyPr>
          <a:lstStyle/>
          <a:p>
            <a:pPr algn="ctr" eaLnBrk="1" hangingPunct="1">
              <a:defRPr/>
            </a:pPr>
            <a:r>
              <a:rPr lang="sl-SI" sz="3200" dirty="0">
                <a:effectLst>
                  <a:reflection blurRad="6350" stA="55000" endA="300" endPos="31000" dir="5400000" sy="-100000" algn="bl" rotWithShape="0"/>
                </a:effectLst>
                <a:latin typeface="Calibri" pitchFamily="34" charset="0"/>
                <a:cs typeface="Arial" pitchFamily="34" charset="0"/>
              </a:rPr>
              <a:t>Nose-</a:t>
            </a:r>
            <a:r>
              <a:rPr lang="sl-SI" sz="3200" dirty="0" err="1">
                <a:effectLst>
                  <a:reflection blurRad="6350" stA="55000" endA="300" endPos="31000" dir="5400000" sy="-100000" algn="bl" rotWithShape="0"/>
                </a:effectLst>
                <a:latin typeface="Calibri" pitchFamily="34" charset="0"/>
                <a:cs typeface="Arial" pitchFamily="34" charset="0"/>
              </a:rPr>
              <a:t>horned</a:t>
            </a:r>
            <a:r>
              <a:rPr lang="sl-SI" sz="3200" dirty="0">
                <a:effectLst>
                  <a:reflection blurRad="6350" stA="55000" endA="300" endPos="31000" dir="5400000" sy="-100000" algn="bl" rotWithShape="0"/>
                </a:effectLst>
                <a:latin typeface="Calibri" pitchFamily="34" charset="0"/>
                <a:cs typeface="Arial" pitchFamily="34" charset="0"/>
              </a:rPr>
              <a:t> </a:t>
            </a:r>
            <a:r>
              <a:rPr lang="sl-SI" sz="3200" dirty="0" err="1">
                <a:effectLst>
                  <a:reflection blurRad="6350" stA="55000" endA="300" endPos="31000" dir="5400000" sy="-100000" algn="bl" rotWithShape="0"/>
                </a:effectLst>
                <a:latin typeface="Calibri" pitchFamily="34" charset="0"/>
                <a:cs typeface="Arial" pitchFamily="34" charset="0"/>
              </a:rPr>
              <a:t>viper</a:t>
            </a:r>
            <a:r>
              <a:rPr lang="sl-SI" sz="3200" dirty="0">
                <a:effectLst>
                  <a:reflection blurRad="6350" stA="55000" endA="300" endPos="31000" dir="5400000" sy="-100000" algn="bl" rotWithShape="0"/>
                </a:effectLst>
                <a:latin typeface="Calibri" pitchFamily="34" charset="0"/>
                <a:cs typeface="Arial" pitchFamily="34" charset="0"/>
              </a:rPr>
              <a:t> </a:t>
            </a:r>
          </a:p>
          <a:p>
            <a:pPr algn="ctr" eaLnBrk="1" hangingPunct="1">
              <a:defRPr/>
            </a:pPr>
            <a:r>
              <a:rPr lang="sl-SI" sz="3200" dirty="0">
                <a:effectLst>
                  <a:reflection blurRad="6350" stA="55000" endA="300" endPos="31000" dir="5400000" sy="-100000" algn="bl" rotWithShape="0"/>
                </a:effectLst>
                <a:latin typeface="Calibri" pitchFamily="34" charset="0"/>
                <a:cs typeface="Arial" pitchFamily="34" charset="0"/>
              </a:rPr>
              <a:t>(</a:t>
            </a:r>
            <a:r>
              <a:rPr lang="sl-SI" sz="3200" i="1" dirty="0" err="1">
                <a:effectLst>
                  <a:reflection blurRad="6350" stA="55000" endA="300" endPos="31000" dir="5400000" sy="-100000" algn="bl" rotWithShape="0"/>
                </a:effectLst>
                <a:latin typeface="Calibri" pitchFamily="34" charset="0"/>
                <a:cs typeface="Arial" pitchFamily="34" charset="0"/>
              </a:rPr>
              <a:t>Vipera</a:t>
            </a:r>
            <a:r>
              <a:rPr lang="sl-SI" sz="3200" i="1" dirty="0">
                <a:effectLst>
                  <a:reflection blurRad="6350" stA="55000" endA="300" endPos="31000" dir="5400000" sy="-100000" algn="bl" rotWithShape="0"/>
                </a:effectLst>
                <a:latin typeface="Calibri" pitchFamily="34" charset="0"/>
                <a:cs typeface="Arial" pitchFamily="34" charset="0"/>
              </a:rPr>
              <a:t> </a:t>
            </a:r>
            <a:r>
              <a:rPr lang="sl-SI" sz="3200" i="1" dirty="0" err="1">
                <a:effectLst>
                  <a:reflection blurRad="6350" stA="55000" endA="300" endPos="31000" dir="5400000" sy="-100000" algn="bl" rotWithShape="0"/>
                </a:effectLst>
                <a:latin typeface="Calibri" pitchFamily="34" charset="0"/>
                <a:cs typeface="Arial" pitchFamily="34" charset="0"/>
              </a:rPr>
              <a:t>ammodytes</a:t>
            </a:r>
            <a:r>
              <a:rPr lang="sl-SI" sz="3200" i="1" dirty="0">
                <a:effectLst>
                  <a:reflection blurRad="6350" stA="55000" endA="300" endPos="31000" dir="5400000" sy="-100000" algn="bl" rotWithShape="0"/>
                </a:effectLst>
                <a:latin typeface="Calibri" pitchFamily="34" charset="0"/>
                <a:cs typeface="Arial" pitchFamily="34" charset="0"/>
              </a:rPr>
              <a:t> </a:t>
            </a:r>
            <a:r>
              <a:rPr lang="sl-SI" sz="3200" i="1" dirty="0" err="1">
                <a:effectLst>
                  <a:reflection blurRad="6350" stA="55000" endA="300" endPos="31000" dir="5400000" sy="-100000" algn="bl" rotWithShape="0"/>
                </a:effectLst>
                <a:latin typeface="Calibri" pitchFamily="34" charset="0"/>
                <a:cs typeface="Arial" pitchFamily="34" charset="0"/>
              </a:rPr>
              <a:t>ammodytes</a:t>
            </a:r>
            <a:r>
              <a:rPr lang="sl-SI" sz="3200" dirty="0">
                <a:effectLst>
                  <a:reflection blurRad="6350" stA="55000" endA="300" endPos="31000" dir="5400000" sy="-100000" algn="bl" rotWithShape="0"/>
                </a:effectLst>
                <a:latin typeface="Calibri" pitchFamily="34" charset="0"/>
                <a:cs typeface="Arial" pitchFamily="34" charset="0"/>
              </a:rPr>
              <a:t>)</a:t>
            </a:r>
          </a:p>
        </p:txBody>
      </p:sp>
      <p:pic>
        <p:nvPicPr>
          <p:cNvPr id="110620" name="Picture 28" descr="1479-1349900470"/>
          <p:cNvPicPr>
            <a:picLocks noChangeAspect="1" noChangeArrowheads="1"/>
          </p:cNvPicPr>
          <p:nvPr/>
        </p:nvPicPr>
        <p:blipFill>
          <a:blip r:embed="rId4"/>
          <a:srcRect/>
          <a:stretch>
            <a:fillRect/>
          </a:stretch>
        </p:blipFill>
        <p:spPr bwMode="auto">
          <a:xfrm>
            <a:off x="2579688" y="1255713"/>
            <a:ext cx="3863975" cy="2389187"/>
          </a:xfrm>
          <a:prstGeom prst="rect">
            <a:avLst/>
          </a:prstGeom>
          <a:ln>
            <a:noFill/>
          </a:ln>
          <a:effectLst>
            <a:outerShdw blurRad="292100" dist="139700" dir="2700000" algn="tl" rotWithShape="0">
              <a:srgbClr val="333333">
                <a:alpha val="65000"/>
              </a:srgbClr>
            </a:outerShdw>
          </a:effectLst>
        </p:spPr>
      </p:pic>
      <p:pic>
        <p:nvPicPr>
          <p:cNvPr id="20" name="Picture 19" descr="IMG_0394.jpg"/>
          <p:cNvPicPr>
            <a:picLocks noChangeAspect="1"/>
          </p:cNvPicPr>
          <p:nvPr/>
        </p:nvPicPr>
        <p:blipFill>
          <a:blip r:embed="rId5"/>
          <a:stretch>
            <a:fillRect/>
          </a:stretch>
        </p:blipFill>
        <p:spPr>
          <a:xfrm>
            <a:off x="771525" y="4114800"/>
            <a:ext cx="3368675" cy="2527300"/>
          </a:xfrm>
          <a:prstGeom prst="rect">
            <a:avLst/>
          </a:prstGeom>
          <a:ln>
            <a:noFill/>
          </a:ln>
          <a:effectLst>
            <a:outerShdw blurRad="292100" dist="139700" dir="2700000" algn="tl" rotWithShape="0">
              <a:srgbClr val="333333">
                <a:alpha val="65000"/>
              </a:srgbClr>
            </a:outerShdw>
          </a:effectLst>
        </p:spPr>
      </p:pic>
      <p:sp>
        <p:nvSpPr>
          <p:cNvPr id="4102" name="Rectangle 18"/>
          <p:cNvSpPr>
            <a:spLocks noChangeArrowheads="1"/>
          </p:cNvSpPr>
          <p:nvPr/>
        </p:nvSpPr>
        <p:spPr bwMode="auto">
          <a:xfrm>
            <a:off x="827088" y="3694113"/>
            <a:ext cx="2959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sl-SI" altLang="sl-SI" sz="2400" b="0">
                <a:latin typeface="Calibri" pitchFamily="34" charset="0"/>
              </a:rPr>
              <a:t>Hematotoxicity</a:t>
            </a:r>
          </a:p>
        </p:txBody>
      </p:sp>
      <p:sp>
        <p:nvSpPr>
          <p:cNvPr id="4103" name="Rectangle 19"/>
          <p:cNvSpPr>
            <a:spLocks noChangeArrowheads="1"/>
          </p:cNvSpPr>
          <p:nvPr/>
        </p:nvSpPr>
        <p:spPr bwMode="auto">
          <a:xfrm>
            <a:off x="5659438" y="3687763"/>
            <a:ext cx="18653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sl-SI" altLang="sl-SI" sz="2400" b="0">
                <a:latin typeface="Calibri" pitchFamily="34" charset="0"/>
              </a:rPr>
              <a:t>Neurotoxicity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9" name="Picture 21"/>
          <p:cNvPicPr>
            <a:picLocks noChangeAspect="1" noChangeArrowheads="1"/>
          </p:cNvPicPr>
          <p:nvPr/>
        </p:nvPicPr>
        <p:blipFill>
          <a:blip r:embed="rId3">
            <a:lum bright="44000" contrast="-46000"/>
          </a:blip>
          <a:srcRect/>
          <a:stretch>
            <a:fillRect/>
          </a:stretch>
        </p:blipFill>
        <p:spPr bwMode="auto">
          <a:xfrm>
            <a:off x="4997450" y="4116388"/>
            <a:ext cx="3175000" cy="2552700"/>
          </a:xfrm>
          <a:prstGeom prst="rect">
            <a:avLst/>
          </a:prstGeom>
          <a:ln>
            <a:noFill/>
          </a:ln>
          <a:effectLst>
            <a:outerShdw blurRad="292100" dist="139700" dir="2700000" algn="tl" rotWithShape="0">
              <a:srgbClr val="333333">
                <a:alpha val="65000"/>
              </a:srgbClr>
            </a:outerShdw>
          </a:effectLst>
        </p:spPr>
      </p:pic>
      <p:sp>
        <p:nvSpPr>
          <p:cNvPr id="24" name="Rectangle 23"/>
          <p:cNvSpPr/>
          <p:nvPr/>
        </p:nvSpPr>
        <p:spPr>
          <a:xfrm>
            <a:off x="1699727" y="188913"/>
            <a:ext cx="5714386" cy="1077218"/>
          </a:xfrm>
          <a:prstGeom prst="rect">
            <a:avLst/>
          </a:prstGeom>
          <a:noFill/>
          <a:ln w="9525">
            <a:noFill/>
            <a:miter lim="800000"/>
            <a:headEnd/>
            <a:tailEnd/>
          </a:ln>
          <a:effectLst>
            <a:reflection stA="24000" endPos="25000" dist="50800" dir="5400000" sy="-100000" algn="bl" rotWithShape="0"/>
          </a:effectLst>
        </p:spPr>
        <p:txBody>
          <a:bodyPr>
            <a:spAutoFit/>
          </a:bodyPr>
          <a:lstStyle/>
          <a:p>
            <a:pPr algn="ctr" eaLnBrk="1" hangingPunct="1">
              <a:defRPr/>
            </a:pPr>
            <a:r>
              <a:rPr lang="sl-SI" sz="3200" dirty="0">
                <a:effectLst>
                  <a:reflection blurRad="6350" stA="55000" endA="300" endPos="31000" dir="5400000" sy="-100000" algn="bl" rotWithShape="0"/>
                </a:effectLst>
                <a:latin typeface="Calibri" pitchFamily="34" charset="0"/>
                <a:cs typeface="Arial" pitchFamily="34" charset="0"/>
              </a:rPr>
              <a:t>Nose-</a:t>
            </a:r>
            <a:r>
              <a:rPr lang="sl-SI" sz="3200" dirty="0" err="1">
                <a:effectLst>
                  <a:reflection blurRad="6350" stA="55000" endA="300" endPos="31000" dir="5400000" sy="-100000" algn="bl" rotWithShape="0"/>
                </a:effectLst>
                <a:latin typeface="Calibri" pitchFamily="34" charset="0"/>
                <a:cs typeface="Arial" pitchFamily="34" charset="0"/>
              </a:rPr>
              <a:t>horned</a:t>
            </a:r>
            <a:r>
              <a:rPr lang="sl-SI" sz="3200" dirty="0">
                <a:effectLst>
                  <a:reflection blurRad="6350" stA="55000" endA="300" endPos="31000" dir="5400000" sy="-100000" algn="bl" rotWithShape="0"/>
                </a:effectLst>
                <a:latin typeface="Calibri" pitchFamily="34" charset="0"/>
                <a:cs typeface="Arial" pitchFamily="34" charset="0"/>
              </a:rPr>
              <a:t> </a:t>
            </a:r>
            <a:r>
              <a:rPr lang="sl-SI" sz="3200" dirty="0" err="1">
                <a:effectLst>
                  <a:reflection blurRad="6350" stA="55000" endA="300" endPos="31000" dir="5400000" sy="-100000" algn="bl" rotWithShape="0"/>
                </a:effectLst>
                <a:latin typeface="Calibri" pitchFamily="34" charset="0"/>
                <a:cs typeface="Arial" pitchFamily="34" charset="0"/>
              </a:rPr>
              <a:t>viper</a:t>
            </a:r>
            <a:r>
              <a:rPr lang="sl-SI" sz="3200" dirty="0">
                <a:effectLst>
                  <a:reflection blurRad="6350" stA="55000" endA="300" endPos="31000" dir="5400000" sy="-100000" algn="bl" rotWithShape="0"/>
                </a:effectLst>
                <a:latin typeface="Calibri" pitchFamily="34" charset="0"/>
                <a:cs typeface="Arial" pitchFamily="34" charset="0"/>
              </a:rPr>
              <a:t> </a:t>
            </a:r>
          </a:p>
          <a:p>
            <a:pPr algn="ctr" eaLnBrk="1" hangingPunct="1">
              <a:defRPr/>
            </a:pPr>
            <a:r>
              <a:rPr lang="sl-SI" sz="3200" dirty="0">
                <a:effectLst>
                  <a:reflection blurRad="6350" stA="55000" endA="300" endPos="31000" dir="5400000" sy="-100000" algn="bl" rotWithShape="0"/>
                </a:effectLst>
                <a:latin typeface="Calibri" pitchFamily="34" charset="0"/>
                <a:cs typeface="Arial" pitchFamily="34" charset="0"/>
              </a:rPr>
              <a:t>(</a:t>
            </a:r>
            <a:r>
              <a:rPr lang="sl-SI" sz="3200" i="1" dirty="0" err="1">
                <a:effectLst>
                  <a:reflection blurRad="6350" stA="55000" endA="300" endPos="31000" dir="5400000" sy="-100000" algn="bl" rotWithShape="0"/>
                </a:effectLst>
                <a:latin typeface="Calibri" pitchFamily="34" charset="0"/>
                <a:cs typeface="Arial" pitchFamily="34" charset="0"/>
              </a:rPr>
              <a:t>Vipera</a:t>
            </a:r>
            <a:r>
              <a:rPr lang="sl-SI" sz="3200" i="1" dirty="0">
                <a:effectLst>
                  <a:reflection blurRad="6350" stA="55000" endA="300" endPos="31000" dir="5400000" sy="-100000" algn="bl" rotWithShape="0"/>
                </a:effectLst>
                <a:latin typeface="Calibri" pitchFamily="34" charset="0"/>
                <a:cs typeface="Arial" pitchFamily="34" charset="0"/>
              </a:rPr>
              <a:t> </a:t>
            </a:r>
            <a:r>
              <a:rPr lang="sl-SI" sz="3200" i="1" dirty="0" err="1">
                <a:effectLst>
                  <a:reflection blurRad="6350" stA="55000" endA="300" endPos="31000" dir="5400000" sy="-100000" algn="bl" rotWithShape="0"/>
                </a:effectLst>
                <a:latin typeface="Calibri" pitchFamily="34" charset="0"/>
                <a:cs typeface="Arial" pitchFamily="34" charset="0"/>
              </a:rPr>
              <a:t>ammodytes</a:t>
            </a:r>
            <a:r>
              <a:rPr lang="sl-SI" sz="3200" i="1" dirty="0">
                <a:effectLst>
                  <a:reflection blurRad="6350" stA="55000" endA="300" endPos="31000" dir="5400000" sy="-100000" algn="bl" rotWithShape="0"/>
                </a:effectLst>
                <a:latin typeface="Calibri" pitchFamily="34" charset="0"/>
                <a:cs typeface="Arial" pitchFamily="34" charset="0"/>
              </a:rPr>
              <a:t> </a:t>
            </a:r>
            <a:r>
              <a:rPr lang="sl-SI" sz="3200" i="1" dirty="0" err="1">
                <a:effectLst>
                  <a:reflection blurRad="6350" stA="55000" endA="300" endPos="31000" dir="5400000" sy="-100000" algn="bl" rotWithShape="0"/>
                </a:effectLst>
                <a:latin typeface="Calibri" pitchFamily="34" charset="0"/>
                <a:cs typeface="Arial" pitchFamily="34" charset="0"/>
              </a:rPr>
              <a:t>ammodytes</a:t>
            </a:r>
            <a:r>
              <a:rPr lang="sl-SI" sz="3200" dirty="0">
                <a:effectLst>
                  <a:reflection blurRad="6350" stA="55000" endA="300" endPos="31000" dir="5400000" sy="-100000" algn="bl" rotWithShape="0"/>
                </a:effectLst>
                <a:latin typeface="Calibri" pitchFamily="34" charset="0"/>
                <a:cs typeface="Arial" pitchFamily="34" charset="0"/>
              </a:rPr>
              <a:t>)</a:t>
            </a:r>
          </a:p>
        </p:txBody>
      </p:sp>
      <p:pic>
        <p:nvPicPr>
          <p:cNvPr id="110620" name="Picture 28" descr="1479-1349900470"/>
          <p:cNvPicPr>
            <a:picLocks noChangeAspect="1" noChangeArrowheads="1"/>
          </p:cNvPicPr>
          <p:nvPr/>
        </p:nvPicPr>
        <p:blipFill>
          <a:blip r:embed="rId4"/>
          <a:srcRect/>
          <a:stretch>
            <a:fillRect/>
          </a:stretch>
        </p:blipFill>
        <p:spPr bwMode="auto">
          <a:xfrm>
            <a:off x="2579688" y="1255713"/>
            <a:ext cx="3863975" cy="2389187"/>
          </a:xfrm>
          <a:prstGeom prst="rect">
            <a:avLst/>
          </a:prstGeom>
          <a:ln>
            <a:noFill/>
          </a:ln>
          <a:effectLst>
            <a:outerShdw blurRad="292100" dist="139700" dir="2700000" algn="tl" rotWithShape="0">
              <a:srgbClr val="333333">
                <a:alpha val="65000"/>
              </a:srgbClr>
            </a:outerShdw>
          </a:effectLst>
        </p:spPr>
      </p:pic>
      <p:pic>
        <p:nvPicPr>
          <p:cNvPr id="20" name="Picture 19" descr="IMG_0394.jpg"/>
          <p:cNvPicPr>
            <a:picLocks noChangeAspect="1"/>
          </p:cNvPicPr>
          <p:nvPr/>
        </p:nvPicPr>
        <p:blipFill>
          <a:blip r:embed="rId5"/>
          <a:stretch>
            <a:fillRect/>
          </a:stretch>
        </p:blipFill>
        <p:spPr>
          <a:xfrm>
            <a:off x="771525" y="4114800"/>
            <a:ext cx="3368675" cy="2527300"/>
          </a:xfrm>
          <a:prstGeom prst="rect">
            <a:avLst/>
          </a:prstGeom>
          <a:ln>
            <a:noFill/>
          </a:ln>
          <a:effectLst>
            <a:outerShdw blurRad="292100" dist="139700" dir="2700000" algn="tl" rotWithShape="0">
              <a:srgbClr val="333333">
                <a:alpha val="65000"/>
              </a:srgbClr>
            </a:outerShdw>
          </a:effectLst>
        </p:spPr>
      </p:pic>
      <p:sp>
        <p:nvSpPr>
          <p:cNvPr id="5126" name="Rectangle 18"/>
          <p:cNvSpPr>
            <a:spLocks noChangeArrowheads="1"/>
          </p:cNvSpPr>
          <p:nvPr/>
        </p:nvSpPr>
        <p:spPr bwMode="auto">
          <a:xfrm>
            <a:off x="827088" y="3694113"/>
            <a:ext cx="2959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sl-SI" altLang="sl-SI" sz="2400" b="0">
                <a:latin typeface="Calibri" pitchFamily="34" charset="0"/>
              </a:rPr>
              <a:t>Hematotoxicity</a:t>
            </a:r>
          </a:p>
        </p:txBody>
      </p:sp>
      <p:sp>
        <p:nvSpPr>
          <p:cNvPr id="5127" name="Rectangle 19"/>
          <p:cNvSpPr>
            <a:spLocks noChangeArrowheads="1"/>
          </p:cNvSpPr>
          <p:nvPr/>
        </p:nvSpPr>
        <p:spPr bwMode="auto">
          <a:xfrm>
            <a:off x="5659438" y="3687763"/>
            <a:ext cx="18653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defRPr/>
            </a:pPr>
            <a:r>
              <a:rPr lang="sl-SI" altLang="sl-SI" sz="2400" b="0" dirty="0" err="1" smtClean="0">
                <a:solidFill>
                  <a:schemeClr val="bg1">
                    <a:lumMod val="85000"/>
                  </a:schemeClr>
                </a:solidFill>
                <a:latin typeface="Calibri" pitchFamily="34" charset="0"/>
              </a:rPr>
              <a:t>Neurotoxicity</a:t>
            </a:r>
            <a:endParaRPr lang="sl-SI" altLang="sl-SI" sz="2400" b="0" dirty="0" smtClean="0">
              <a:solidFill>
                <a:schemeClr val="bg1">
                  <a:lumMod val="85000"/>
                </a:schemeClr>
              </a:solidFill>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1276350"/>
            <a:ext cx="5773737"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0088" y="979488"/>
            <a:ext cx="3255962"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grpSp>
        <p:nvGrpSpPr>
          <p:cNvPr id="3" name="Group 78"/>
          <p:cNvGrpSpPr>
            <a:grpSpLocks/>
          </p:cNvGrpSpPr>
          <p:nvPr/>
        </p:nvGrpSpPr>
        <p:grpSpPr bwMode="auto">
          <a:xfrm>
            <a:off x="760413" y="1222375"/>
            <a:ext cx="5068887" cy="3098800"/>
            <a:chOff x="760412" y="1726779"/>
            <a:chExt cx="5068888" cy="3098433"/>
          </a:xfrm>
        </p:grpSpPr>
        <p:grpSp>
          <p:nvGrpSpPr>
            <p:cNvPr id="6190" name="Group 7174"/>
            <p:cNvGrpSpPr>
              <a:grpSpLocks/>
            </p:cNvGrpSpPr>
            <p:nvPr/>
          </p:nvGrpSpPr>
          <p:grpSpPr bwMode="auto">
            <a:xfrm>
              <a:off x="760412" y="1768054"/>
              <a:ext cx="5021264" cy="3057158"/>
              <a:chOff x="760412" y="1768054"/>
              <a:chExt cx="5021264" cy="3057158"/>
            </a:xfrm>
          </p:grpSpPr>
          <p:cxnSp>
            <p:nvCxnSpPr>
              <p:cNvPr id="16" name="Straight Arrow Connector 15"/>
              <p:cNvCxnSpPr/>
              <p:nvPr/>
            </p:nvCxnSpPr>
            <p:spPr bwMode="auto">
              <a:xfrm flipH="1">
                <a:off x="2195512" y="1771224"/>
                <a:ext cx="3584576" cy="1030166"/>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140325" y="1771224"/>
                <a:ext cx="641350" cy="1674615"/>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bwMode="auto">
              <a:xfrm flipH="1">
                <a:off x="3487738" y="1771224"/>
                <a:ext cx="2292350" cy="2517477"/>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bwMode="auto">
              <a:xfrm flipH="1">
                <a:off x="4641850" y="1768049"/>
                <a:ext cx="1139825" cy="2374619"/>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bwMode="auto">
              <a:xfrm flipH="1">
                <a:off x="3433763" y="1768049"/>
                <a:ext cx="2347912" cy="3057163"/>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bwMode="auto">
              <a:xfrm flipH="1">
                <a:off x="1038224" y="1771224"/>
                <a:ext cx="4741864" cy="934927"/>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bwMode="auto">
              <a:xfrm flipH="1">
                <a:off x="760412" y="1769637"/>
                <a:ext cx="5021263" cy="1573026"/>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grpSp>
        <p:sp>
          <p:nvSpPr>
            <p:cNvPr id="31" name="Oval 30"/>
            <p:cNvSpPr/>
            <p:nvPr/>
          </p:nvSpPr>
          <p:spPr bwMode="auto">
            <a:xfrm>
              <a:off x="5738813" y="1726779"/>
              <a:ext cx="90487" cy="825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a:solidFill>
                  <a:srgbClr val="FF0000"/>
                </a:solidFill>
              </a:endParaRPr>
            </a:p>
          </p:txBody>
        </p:sp>
      </p:grpSp>
      <p:grpSp>
        <p:nvGrpSpPr>
          <p:cNvPr id="5" name="Group 7193"/>
          <p:cNvGrpSpPr>
            <a:grpSpLocks/>
          </p:cNvGrpSpPr>
          <p:nvPr/>
        </p:nvGrpSpPr>
        <p:grpSpPr bwMode="auto">
          <a:xfrm>
            <a:off x="758825" y="2201863"/>
            <a:ext cx="5068888" cy="1073150"/>
            <a:chOff x="758032" y="2706539"/>
            <a:chExt cx="5068887" cy="1073298"/>
          </a:xfrm>
        </p:grpSpPr>
        <p:cxnSp>
          <p:nvCxnSpPr>
            <p:cNvPr id="7178" name="Straight Arrow Connector 7177"/>
            <p:cNvCxnSpPr/>
            <p:nvPr/>
          </p:nvCxnSpPr>
          <p:spPr>
            <a:xfrm flipH="1" flipV="1">
              <a:off x="2196307" y="2803389"/>
              <a:ext cx="3578224" cy="554114"/>
            </a:xfrm>
            <a:prstGeom prst="straightConnector1">
              <a:avLst/>
            </a:prstGeom>
            <a:ln>
              <a:solidFill>
                <a:srgbClr val="00B050"/>
              </a:solidFill>
              <a:tailEnd type="stealth"/>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H="1" flipV="1">
              <a:off x="758032" y="3347977"/>
              <a:ext cx="5016499" cy="9526"/>
            </a:xfrm>
            <a:prstGeom prst="straightConnector1">
              <a:avLst/>
            </a:prstGeom>
            <a:ln>
              <a:solidFill>
                <a:srgbClr val="00B050"/>
              </a:solidFill>
              <a:tailEnd type="stealth"/>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H="1">
              <a:off x="1191420" y="3357504"/>
              <a:ext cx="4583111" cy="422333"/>
            </a:xfrm>
            <a:prstGeom prst="straightConnector1">
              <a:avLst/>
            </a:prstGeom>
            <a:ln>
              <a:solidFill>
                <a:srgbClr val="00B050"/>
              </a:solidFill>
              <a:tailEnd type="stealth"/>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H="1" flipV="1">
              <a:off x="1039020" y="2706539"/>
              <a:ext cx="4694236" cy="649377"/>
            </a:xfrm>
            <a:prstGeom prst="straightConnector1">
              <a:avLst/>
            </a:prstGeom>
            <a:ln>
              <a:solidFill>
                <a:srgbClr val="00B050"/>
              </a:solidFill>
              <a:tailEnd type="stealth"/>
            </a:ln>
          </p:spPr>
          <p:style>
            <a:lnRef idx="1">
              <a:schemeClr val="accent1"/>
            </a:lnRef>
            <a:fillRef idx="0">
              <a:schemeClr val="accent1"/>
            </a:fillRef>
            <a:effectRef idx="0">
              <a:schemeClr val="accent1"/>
            </a:effectRef>
            <a:fontRef idx="minor">
              <a:schemeClr val="tx1"/>
            </a:fontRef>
          </p:style>
        </p:cxnSp>
        <p:sp>
          <p:nvSpPr>
            <p:cNvPr id="86" name="Oval 85"/>
            <p:cNvSpPr/>
            <p:nvPr/>
          </p:nvSpPr>
          <p:spPr bwMode="auto">
            <a:xfrm>
              <a:off x="5736431" y="3317810"/>
              <a:ext cx="90488" cy="8256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solidFill>
                  <a:srgbClr val="FF0000"/>
                </a:solidFill>
              </a:endParaRPr>
            </a:p>
          </p:txBody>
        </p:sp>
      </p:grpSp>
      <p:grpSp>
        <p:nvGrpSpPr>
          <p:cNvPr id="6" name="Group 31"/>
          <p:cNvGrpSpPr>
            <a:grpSpLocks/>
          </p:cNvGrpSpPr>
          <p:nvPr/>
        </p:nvGrpSpPr>
        <p:grpSpPr bwMode="auto">
          <a:xfrm>
            <a:off x="2198688" y="1870075"/>
            <a:ext cx="3629025" cy="1522413"/>
            <a:chOff x="2197895" y="2374900"/>
            <a:chExt cx="3629817" cy="1521619"/>
          </a:xfrm>
        </p:grpSpPr>
        <p:cxnSp>
          <p:nvCxnSpPr>
            <p:cNvPr id="89" name="Straight Arrow Connector 88"/>
            <p:cNvCxnSpPr/>
            <p:nvPr/>
          </p:nvCxnSpPr>
          <p:spPr>
            <a:xfrm flipH="1" flipV="1">
              <a:off x="2197895" y="2801715"/>
              <a:ext cx="3583769" cy="1053550"/>
            </a:xfrm>
            <a:prstGeom prst="straightConnector1">
              <a:avLst/>
            </a:prstGeom>
            <a:ln>
              <a:solidFill>
                <a:srgbClr val="FF9933"/>
              </a:solidFill>
              <a:tailEnd type="stealth"/>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H="1" flipV="1">
              <a:off x="3438003" y="2374900"/>
              <a:ext cx="2343661" cy="1480366"/>
            </a:xfrm>
            <a:prstGeom prst="straightConnector1">
              <a:avLst/>
            </a:prstGeom>
            <a:ln>
              <a:solidFill>
                <a:srgbClr val="FF9933"/>
              </a:solidFill>
              <a:tailEnd type="stealth"/>
            </a:ln>
          </p:spPr>
          <p:style>
            <a:lnRef idx="1">
              <a:schemeClr val="accent1"/>
            </a:lnRef>
            <a:fillRef idx="0">
              <a:schemeClr val="accent1"/>
            </a:fillRef>
            <a:effectRef idx="0">
              <a:schemeClr val="accent1"/>
            </a:effectRef>
            <a:fontRef idx="minor">
              <a:schemeClr val="tx1"/>
            </a:fontRef>
          </p:style>
        </p:cxnSp>
        <p:sp>
          <p:nvSpPr>
            <p:cNvPr id="96" name="Oval 95"/>
            <p:cNvSpPr/>
            <p:nvPr/>
          </p:nvSpPr>
          <p:spPr bwMode="auto">
            <a:xfrm>
              <a:off x="5737204" y="3814012"/>
              <a:ext cx="90508" cy="82507"/>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solidFill>
                  <a:srgbClr val="FF0000"/>
                </a:solidFill>
              </a:endParaRPr>
            </a:p>
          </p:txBody>
        </p:sp>
      </p:grpSp>
      <p:grpSp>
        <p:nvGrpSpPr>
          <p:cNvPr id="7" name="Group 35"/>
          <p:cNvGrpSpPr>
            <a:grpSpLocks/>
          </p:cNvGrpSpPr>
          <p:nvPr/>
        </p:nvGrpSpPr>
        <p:grpSpPr bwMode="auto">
          <a:xfrm>
            <a:off x="2205038" y="2297113"/>
            <a:ext cx="3622675" cy="1581150"/>
            <a:chOff x="2205038" y="2801938"/>
            <a:chExt cx="3622671" cy="1580356"/>
          </a:xfrm>
        </p:grpSpPr>
        <p:cxnSp>
          <p:nvCxnSpPr>
            <p:cNvPr id="98" name="Straight Arrow Connector 97"/>
            <p:cNvCxnSpPr/>
            <p:nvPr/>
          </p:nvCxnSpPr>
          <p:spPr>
            <a:xfrm flipH="1" flipV="1">
              <a:off x="2205038" y="2801938"/>
              <a:ext cx="3576633" cy="1539102"/>
            </a:xfrm>
            <a:prstGeom prst="straightConnector1">
              <a:avLst/>
            </a:prstGeom>
            <a:ln>
              <a:solidFill>
                <a:srgbClr val="CC00CC"/>
              </a:solidFill>
              <a:tailEnd type="stealth"/>
            </a:ln>
          </p:spPr>
          <p:style>
            <a:lnRef idx="1">
              <a:schemeClr val="accent1"/>
            </a:lnRef>
            <a:fillRef idx="0">
              <a:schemeClr val="accent1"/>
            </a:fillRef>
            <a:effectRef idx="0">
              <a:schemeClr val="accent1"/>
            </a:effectRef>
            <a:fontRef idx="minor">
              <a:schemeClr val="tx1"/>
            </a:fontRef>
          </p:style>
        </p:cxnSp>
        <p:sp>
          <p:nvSpPr>
            <p:cNvPr id="101" name="Oval 100"/>
            <p:cNvSpPr/>
            <p:nvPr/>
          </p:nvSpPr>
          <p:spPr bwMode="auto">
            <a:xfrm>
              <a:off x="5737221" y="4299785"/>
              <a:ext cx="90488" cy="82509"/>
            </a:xfrm>
            <a:prstGeom prst="ellipse">
              <a:avLst/>
            </a:prstGeom>
            <a:solidFill>
              <a:srgbClr val="CC00CC"/>
            </a:soli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solidFill>
                  <a:srgbClr val="FF0000"/>
                </a:solidFill>
              </a:endParaRPr>
            </a:p>
          </p:txBody>
        </p:sp>
      </p:grpSp>
      <p:grpSp>
        <p:nvGrpSpPr>
          <p:cNvPr id="8" name="Group 6143"/>
          <p:cNvGrpSpPr>
            <a:grpSpLocks/>
          </p:cNvGrpSpPr>
          <p:nvPr/>
        </p:nvGrpSpPr>
        <p:grpSpPr bwMode="auto">
          <a:xfrm>
            <a:off x="750888" y="1746250"/>
            <a:ext cx="5076825" cy="2581275"/>
            <a:chOff x="750889" y="2251075"/>
            <a:chExt cx="5076824" cy="2581280"/>
          </a:xfrm>
        </p:grpSpPr>
        <p:sp>
          <p:nvSpPr>
            <p:cNvPr id="77" name="Oval 76"/>
            <p:cNvSpPr/>
            <p:nvPr/>
          </p:nvSpPr>
          <p:spPr bwMode="auto">
            <a:xfrm>
              <a:off x="5737225" y="2471738"/>
              <a:ext cx="90488" cy="8255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a:solidFill>
                  <a:srgbClr val="FF0000"/>
                </a:solidFill>
              </a:endParaRPr>
            </a:p>
          </p:txBody>
        </p:sp>
        <p:grpSp>
          <p:nvGrpSpPr>
            <p:cNvPr id="6172" name="Group 94"/>
            <p:cNvGrpSpPr>
              <a:grpSpLocks/>
            </p:cNvGrpSpPr>
            <p:nvPr/>
          </p:nvGrpSpPr>
          <p:grpSpPr bwMode="auto">
            <a:xfrm>
              <a:off x="750889" y="2251075"/>
              <a:ext cx="5030786" cy="2581280"/>
              <a:chOff x="750889" y="2251075"/>
              <a:chExt cx="5030786" cy="2581280"/>
            </a:xfrm>
          </p:grpSpPr>
          <p:cxnSp>
            <p:nvCxnSpPr>
              <p:cNvPr id="54" name="Straight Arrow Connector 53"/>
              <p:cNvCxnSpPr/>
              <p:nvPr/>
            </p:nvCxnSpPr>
            <p:spPr bwMode="auto">
              <a:xfrm flipH="1">
                <a:off x="750889" y="2511426"/>
                <a:ext cx="5029199" cy="836615"/>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bwMode="auto">
              <a:xfrm flipH="1" flipV="1">
                <a:off x="3430588" y="2374900"/>
                <a:ext cx="2349500" cy="133350"/>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bwMode="auto">
              <a:xfrm flipH="1">
                <a:off x="3435350" y="2511426"/>
                <a:ext cx="2346325" cy="2320929"/>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bwMode="auto">
              <a:xfrm flipH="1">
                <a:off x="3487738" y="2511426"/>
                <a:ext cx="2293937" cy="1781178"/>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bwMode="auto">
              <a:xfrm flipH="1">
                <a:off x="2195514" y="2511426"/>
                <a:ext cx="3586161" cy="295276"/>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bwMode="auto">
              <a:xfrm flipH="1" flipV="1">
                <a:off x="2627314" y="2251075"/>
                <a:ext cx="3154361" cy="257175"/>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bwMode="auto">
              <a:xfrm flipH="1">
                <a:off x="1038226" y="2511426"/>
                <a:ext cx="4743449" cy="196850"/>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grpSp>
      </p:grpSp>
      <p:grpSp>
        <p:nvGrpSpPr>
          <p:cNvPr id="10" name="Group 38"/>
          <p:cNvGrpSpPr>
            <a:grpSpLocks/>
          </p:cNvGrpSpPr>
          <p:nvPr/>
        </p:nvGrpSpPr>
        <p:grpSpPr bwMode="auto">
          <a:xfrm>
            <a:off x="2205038" y="2300288"/>
            <a:ext cx="3621087" cy="1819275"/>
            <a:chOff x="2205038" y="2804319"/>
            <a:chExt cx="3621481" cy="1820068"/>
          </a:xfrm>
        </p:grpSpPr>
        <p:cxnSp>
          <p:nvCxnSpPr>
            <p:cNvPr id="102" name="Straight Arrow Connector 101"/>
            <p:cNvCxnSpPr/>
            <p:nvPr/>
          </p:nvCxnSpPr>
          <p:spPr>
            <a:xfrm flipH="1" flipV="1">
              <a:off x="2205038" y="2804319"/>
              <a:ext cx="3578614" cy="1777186"/>
            </a:xfrm>
            <a:prstGeom prst="straightConnector1">
              <a:avLst/>
            </a:prstGeom>
            <a:ln>
              <a:solidFill>
                <a:srgbClr val="00FFFF"/>
              </a:solidFill>
              <a:tailEnd type="stealth"/>
            </a:ln>
          </p:spPr>
          <p:style>
            <a:lnRef idx="1">
              <a:schemeClr val="accent1"/>
            </a:lnRef>
            <a:fillRef idx="0">
              <a:schemeClr val="accent1"/>
            </a:fillRef>
            <a:effectRef idx="0">
              <a:schemeClr val="accent1"/>
            </a:effectRef>
            <a:fontRef idx="minor">
              <a:schemeClr val="tx1"/>
            </a:fontRef>
          </p:style>
        </p:cxnSp>
        <p:sp>
          <p:nvSpPr>
            <p:cNvPr id="106" name="Oval 105"/>
            <p:cNvSpPr/>
            <p:nvPr/>
          </p:nvSpPr>
          <p:spPr bwMode="auto">
            <a:xfrm>
              <a:off x="5736022" y="4541801"/>
              <a:ext cx="90497" cy="82586"/>
            </a:xfrm>
            <a:prstGeom prst="ellipse">
              <a:avLst/>
            </a:prstGeom>
            <a:solidFill>
              <a:srgbClr val="00FFFF"/>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solidFill>
                  <a:srgbClr val="FF0000"/>
                </a:solidFill>
              </a:endParaRPr>
            </a:p>
          </p:txBody>
        </p:sp>
      </p:grpSp>
      <p:grpSp>
        <p:nvGrpSpPr>
          <p:cNvPr id="11" name="Group 60"/>
          <p:cNvGrpSpPr>
            <a:grpSpLocks/>
          </p:cNvGrpSpPr>
          <p:nvPr/>
        </p:nvGrpSpPr>
        <p:grpSpPr bwMode="auto">
          <a:xfrm>
            <a:off x="1038225" y="2165350"/>
            <a:ext cx="4791075" cy="2201863"/>
            <a:chOff x="1038846" y="2670824"/>
            <a:chExt cx="4790054" cy="2200425"/>
          </a:xfrm>
        </p:grpSpPr>
        <p:cxnSp>
          <p:nvCxnSpPr>
            <p:cNvPr id="108" name="Straight Arrow Connector 107"/>
            <p:cNvCxnSpPr/>
            <p:nvPr/>
          </p:nvCxnSpPr>
          <p:spPr>
            <a:xfrm flipH="1" flipV="1">
              <a:off x="1191214" y="3779762"/>
              <a:ext cx="4591659" cy="1053412"/>
            </a:xfrm>
            <a:prstGeom prst="straightConnector1">
              <a:avLst/>
            </a:prstGeom>
            <a:ln>
              <a:solidFill>
                <a:srgbClr val="FF0066"/>
              </a:solidFill>
              <a:tailEnd type="stealth"/>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H="1" flipV="1">
              <a:off x="2205410" y="2804087"/>
              <a:ext cx="3577462" cy="2029087"/>
            </a:xfrm>
            <a:prstGeom prst="straightConnector1">
              <a:avLst/>
            </a:prstGeom>
            <a:ln>
              <a:solidFill>
                <a:srgbClr val="FF0066"/>
              </a:solidFill>
              <a:tailEnd type="stealth"/>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H="1" flipV="1">
              <a:off x="3251349" y="2670824"/>
              <a:ext cx="2472798" cy="2127448"/>
            </a:xfrm>
            <a:prstGeom prst="straightConnector1">
              <a:avLst/>
            </a:prstGeom>
            <a:ln>
              <a:solidFill>
                <a:srgbClr val="FF0066"/>
              </a:solidFill>
              <a:tailEnd type="stealth"/>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flipH="1" flipV="1">
              <a:off x="1038846" y="2708899"/>
              <a:ext cx="4740852" cy="2124275"/>
            </a:xfrm>
            <a:prstGeom prst="straightConnector1">
              <a:avLst/>
            </a:prstGeom>
            <a:ln>
              <a:solidFill>
                <a:srgbClr val="FF0066"/>
              </a:solidFill>
              <a:tailEnd type="stealth"/>
            </a:ln>
          </p:spPr>
          <p:style>
            <a:lnRef idx="1">
              <a:schemeClr val="accent1"/>
            </a:lnRef>
            <a:fillRef idx="0">
              <a:schemeClr val="accent1"/>
            </a:fillRef>
            <a:effectRef idx="0">
              <a:schemeClr val="accent1"/>
            </a:effectRef>
            <a:fontRef idx="minor">
              <a:schemeClr val="tx1"/>
            </a:fontRef>
          </p:style>
        </p:cxnSp>
        <p:sp>
          <p:nvSpPr>
            <p:cNvPr id="123" name="Oval 122"/>
            <p:cNvSpPr/>
            <p:nvPr/>
          </p:nvSpPr>
          <p:spPr bwMode="auto">
            <a:xfrm>
              <a:off x="5738432" y="4788753"/>
              <a:ext cx="90468" cy="82496"/>
            </a:xfrm>
            <a:prstGeom prst="ellipse">
              <a:avLst/>
            </a:prstGeom>
            <a:solidFill>
              <a:srgbClr val="FF0066"/>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solidFill>
                  <a:srgbClr val="FF0000"/>
                </a:solidFill>
              </a:endParaRPr>
            </a:p>
          </p:txBody>
        </p:sp>
      </p:grpSp>
      <p:grpSp>
        <p:nvGrpSpPr>
          <p:cNvPr id="12" name="Group 71"/>
          <p:cNvGrpSpPr>
            <a:grpSpLocks/>
          </p:cNvGrpSpPr>
          <p:nvPr/>
        </p:nvGrpSpPr>
        <p:grpSpPr bwMode="auto">
          <a:xfrm>
            <a:off x="866775" y="2239963"/>
            <a:ext cx="4962525" cy="2738437"/>
            <a:chOff x="866258" y="2745214"/>
            <a:chExt cx="4963041" cy="2737218"/>
          </a:xfrm>
        </p:grpSpPr>
        <p:cxnSp>
          <p:nvCxnSpPr>
            <p:cNvPr id="125" name="Straight Arrow Connector 124"/>
            <p:cNvCxnSpPr/>
            <p:nvPr/>
          </p:nvCxnSpPr>
          <p:spPr>
            <a:xfrm flipH="1" flipV="1">
              <a:off x="2198309" y="2799165"/>
              <a:ext cx="3583360" cy="2642010"/>
            </a:xfrm>
            <a:prstGeom prst="straightConnector1">
              <a:avLst/>
            </a:prstGeom>
            <a:ln>
              <a:solidFill>
                <a:srgbClr val="66FF33"/>
              </a:solidFill>
              <a:tailEnd type="stealth"/>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flipH="1" flipV="1">
              <a:off x="866258" y="2745214"/>
              <a:ext cx="4907473" cy="2695961"/>
            </a:xfrm>
            <a:prstGeom prst="straightConnector1">
              <a:avLst/>
            </a:prstGeom>
            <a:ln>
              <a:solidFill>
                <a:srgbClr val="66FF33"/>
              </a:solidFill>
              <a:tailEnd type="stealth"/>
            </a:ln>
          </p:spPr>
          <p:style>
            <a:lnRef idx="1">
              <a:schemeClr val="accent1"/>
            </a:lnRef>
            <a:fillRef idx="0">
              <a:schemeClr val="accent1"/>
            </a:fillRef>
            <a:effectRef idx="0">
              <a:schemeClr val="accent1"/>
            </a:effectRef>
            <a:fontRef idx="minor">
              <a:schemeClr val="tx1"/>
            </a:fontRef>
          </p:style>
        </p:cxnSp>
        <p:sp>
          <p:nvSpPr>
            <p:cNvPr id="135" name="Oval 134"/>
            <p:cNvSpPr/>
            <p:nvPr/>
          </p:nvSpPr>
          <p:spPr bwMode="auto">
            <a:xfrm>
              <a:off x="5738803" y="5399919"/>
              <a:ext cx="90496" cy="82513"/>
            </a:xfrm>
            <a:prstGeom prst="ellipse">
              <a:avLst/>
            </a:prstGeom>
            <a:solidFill>
              <a:srgbClr val="66FF33"/>
            </a:solidFill>
            <a:ln>
              <a:solidFill>
                <a:srgbClr val="66FF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solidFill>
                  <a:srgbClr val="FF0000"/>
                </a:solidFill>
              </a:endParaRPr>
            </a:p>
          </p:txBody>
        </p:sp>
      </p:grpSp>
      <p:pic>
        <p:nvPicPr>
          <p:cNvPr id="615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5095875"/>
            <a:ext cx="3608388"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90538" y="112276"/>
            <a:ext cx="8229600" cy="584775"/>
          </a:xfrm>
          <a:ln>
            <a:miter lim="800000"/>
            <a:headEnd/>
            <a:tailEnd/>
          </a:ln>
          <a:effectLst>
            <a:reflection stA="24000" endPos="25000" dist="50800" dir="5400000" sy="-100000" algn="bl" rotWithShape="0"/>
          </a:effectLst>
          <a:extLst/>
        </p:spPr>
        <p:txBody>
          <a:bodyPr>
            <a:spAutoFit/>
          </a:bodyPr>
          <a:lstStyle/>
          <a:p>
            <a:pPr>
              <a:defRPr/>
            </a:pPr>
            <a:r>
              <a:rPr lang="sl-SI" sz="3200" b="1" kern="1200" dirty="0" err="1">
                <a:solidFill>
                  <a:schemeClr val="tx1"/>
                </a:solidFill>
                <a:effectLst>
                  <a:reflection blurRad="6350" stA="55000" endA="300" endPos="31000" dir="5400000" sy="-100000" algn="bl" rotWithShape="0"/>
                </a:effectLst>
                <a:latin typeface="Calibri" pitchFamily="34" charset="0"/>
                <a:ea typeface="+mn-ea"/>
              </a:rPr>
              <a:t>Proteins</a:t>
            </a:r>
            <a:r>
              <a:rPr lang="sl-SI" sz="3200" b="1" kern="1200" dirty="0">
                <a:solidFill>
                  <a:schemeClr val="tx1"/>
                </a:solidFill>
                <a:effectLst>
                  <a:reflection blurRad="6350" stA="55000" endA="300" endPos="31000" dir="5400000" sy="-100000" algn="bl" rotWithShape="0"/>
                </a:effectLst>
                <a:latin typeface="Calibri" pitchFamily="34" charset="0"/>
                <a:ea typeface="+mn-ea"/>
              </a:rPr>
              <a:t> </a:t>
            </a:r>
            <a:r>
              <a:rPr lang="sl-SI" sz="3200" b="1" kern="1200" dirty="0" err="1">
                <a:solidFill>
                  <a:schemeClr val="tx1"/>
                </a:solidFill>
                <a:effectLst>
                  <a:reflection blurRad="6350" stA="55000" endA="300" endPos="31000" dir="5400000" sy="-100000" algn="bl" rotWithShape="0"/>
                </a:effectLst>
                <a:latin typeface="Calibri" pitchFamily="34" charset="0"/>
                <a:ea typeface="+mn-ea"/>
              </a:rPr>
              <a:t>from</a:t>
            </a:r>
            <a:r>
              <a:rPr lang="sl-SI" sz="3200" b="1" kern="1200" dirty="0">
                <a:solidFill>
                  <a:schemeClr val="tx1"/>
                </a:solidFill>
                <a:effectLst>
                  <a:reflection blurRad="6350" stA="55000" endA="300" endPos="31000" dir="5400000" sy="-100000" algn="bl" rotWithShape="0"/>
                </a:effectLst>
                <a:latin typeface="Calibri" pitchFamily="34" charset="0"/>
                <a:ea typeface="+mn-ea"/>
              </a:rPr>
              <a:t> SV </a:t>
            </a:r>
            <a:r>
              <a:rPr lang="sl-SI" sz="3200" b="1" kern="1200" dirty="0" err="1">
                <a:solidFill>
                  <a:schemeClr val="tx1"/>
                </a:solidFill>
                <a:effectLst>
                  <a:reflection blurRad="6350" stA="55000" endA="300" endPos="31000" dir="5400000" sy="-100000" algn="bl" rotWithShape="0"/>
                </a:effectLst>
                <a:latin typeface="Calibri" pitchFamily="34" charset="0"/>
                <a:ea typeface="+mn-ea"/>
              </a:rPr>
              <a:t>act</a:t>
            </a:r>
            <a:r>
              <a:rPr lang="sl-SI" sz="3200" b="1" kern="1200" dirty="0">
                <a:solidFill>
                  <a:schemeClr val="tx1"/>
                </a:solidFill>
                <a:effectLst>
                  <a:reflection blurRad="6350" stA="55000" endA="300" endPos="31000" dir="5400000" sy="-100000" algn="bl" rotWithShape="0"/>
                </a:effectLst>
                <a:latin typeface="Calibri" pitchFamily="34" charset="0"/>
                <a:ea typeface="+mn-ea"/>
              </a:rPr>
              <a:t> on </a:t>
            </a:r>
            <a:r>
              <a:rPr lang="sl-SI" sz="3200" b="1" kern="1200" dirty="0" err="1">
                <a:solidFill>
                  <a:schemeClr val="tx1"/>
                </a:solidFill>
                <a:effectLst>
                  <a:reflection blurRad="6350" stA="55000" endA="300" endPos="31000" dir="5400000" sy="-100000" algn="bl" rotWithShape="0"/>
                </a:effectLst>
                <a:latin typeface="Calibri" pitchFamily="34" charset="0"/>
                <a:ea typeface="+mn-ea"/>
              </a:rPr>
              <a:t>haemostatic</a:t>
            </a:r>
            <a:r>
              <a:rPr lang="sl-SI" sz="3200" b="1" kern="1200" dirty="0">
                <a:solidFill>
                  <a:schemeClr val="tx1"/>
                </a:solidFill>
                <a:effectLst>
                  <a:reflection blurRad="6350" stA="55000" endA="300" endPos="31000" dir="5400000" sy="-100000" algn="bl" rotWithShape="0"/>
                </a:effectLst>
                <a:latin typeface="Calibri" pitchFamily="34" charset="0"/>
                <a:ea typeface="+mn-ea"/>
              </a:rPr>
              <a:t> </a:t>
            </a:r>
            <a:r>
              <a:rPr lang="sl-SI" sz="3200" b="1" kern="1200" dirty="0" err="1">
                <a:solidFill>
                  <a:schemeClr val="tx1"/>
                </a:solidFill>
                <a:effectLst>
                  <a:reflection blurRad="6350" stA="55000" endA="300" endPos="31000" dir="5400000" sy="-100000" algn="bl" rotWithShape="0"/>
                </a:effectLst>
                <a:latin typeface="Calibri" pitchFamily="34" charset="0"/>
                <a:ea typeface="+mn-ea"/>
              </a:rPr>
              <a:t>system</a:t>
            </a:r>
            <a:endParaRPr lang="en-US" sz="3200" b="1" kern="1200" dirty="0">
              <a:solidFill>
                <a:schemeClr val="tx1"/>
              </a:solidFill>
              <a:effectLst>
                <a:reflection blurRad="6350" stA="55000" endA="300" endPos="31000" dir="5400000" sy="-100000" algn="bl" rotWithShape="0"/>
              </a:effectLst>
              <a:latin typeface="Calibri" pitchFamily="34" charset="0"/>
              <a:ea typeface="+mn-ea"/>
            </a:endParaRPr>
          </a:p>
        </p:txBody>
      </p:sp>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363" y="403225"/>
            <a:ext cx="2978150" cy="294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7" name="Picture 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6963" y="5589588"/>
            <a:ext cx="196850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99" name="Picture 5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0238" y="5589588"/>
            <a:ext cx="1912937"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6" presetClass="entr" presetSubtype="16"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circle(in)">
                                      <p:cBhvr>
                                        <p:cTn id="29" dur="500"/>
                                        <p:tgtEl>
                                          <p:spTgt spid="3"/>
                                        </p:tgtEl>
                                      </p:cBhvr>
                                    </p:animEffect>
                                  </p:childTnLst>
                                </p:cTn>
                              </p:par>
                              <p:par>
                                <p:cTn id="30" presetID="6"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500"/>
                                        <p:tgtEl>
                                          <p:spTgt spid="8"/>
                                        </p:tgtEl>
                                      </p:cBhvr>
                                    </p:animEffect>
                                  </p:childTnLst>
                                </p:cTn>
                              </p:par>
                              <p:par>
                                <p:cTn id="33" presetID="6" presetClass="entr" presetSubtype="16"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circle(in)">
                                      <p:cBhvr>
                                        <p:cTn id="35" dur="500"/>
                                        <p:tgtEl>
                                          <p:spTgt spid="5"/>
                                        </p:tgtEl>
                                      </p:cBhvr>
                                    </p:animEffect>
                                  </p:childTnLst>
                                </p:cTn>
                              </p:par>
                              <p:par>
                                <p:cTn id="36" presetID="6" presetClass="entr" presetSubtype="16"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circle(in)">
                                      <p:cBhvr>
                                        <p:cTn id="38" dur="500"/>
                                        <p:tgtEl>
                                          <p:spTgt spid="6"/>
                                        </p:tgtEl>
                                      </p:cBhvr>
                                    </p:animEffect>
                                  </p:childTnLst>
                                </p:cTn>
                              </p:par>
                              <p:par>
                                <p:cTn id="39" presetID="6" presetClass="entr" presetSubtype="16"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circle(in)">
                                      <p:cBhvr>
                                        <p:cTn id="41" dur="500"/>
                                        <p:tgtEl>
                                          <p:spTgt spid="7"/>
                                        </p:tgtEl>
                                      </p:cBhvr>
                                    </p:animEffect>
                                  </p:childTnLst>
                                </p:cTn>
                              </p:par>
                              <p:par>
                                <p:cTn id="42" presetID="6" presetClass="entr" presetSubtype="16"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circle(in)">
                                      <p:cBhvr>
                                        <p:cTn id="44" dur="500"/>
                                        <p:tgtEl>
                                          <p:spTgt spid="10"/>
                                        </p:tgtEl>
                                      </p:cBhvr>
                                    </p:animEffect>
                                  </p:childTnLst>
                                </p:cTn>
                              </p:par>
                              <p:par>
                                <p:cTn id="45" presetID="6"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circle(in)">
                                      <p:cBhvr>
                                        <p:cTn id="47" dur="500"/>
                                        <p:tgtEl>
                                          <p:spTgt spid="11"/>
                                        </p:tgtEl>
                                      </p:cBhvr>
                                    </p:animEffect>
                                  </p:childTnLst>
                                </p:cTn>
                              </p:par>
                              <p:par>
                                <p:cTn id="48" presetID="6" presetClass="entr" presetSubtype="16"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circle(in)">
                                      <p:cBhvr>
                                        <p:cTn id="50" dur="500"/>
                                        <p:tgtEl>
                                          <p:spTgt spid="12"/>
                                        </p:tgtEl>
                                      </p:cBhvr>
                                    </p:animEffect>
                                  </p:childTnLst>
                                </p:cTn>
                              </p:par>
                              <p:par>
                                <p:cTn id="51" presetID="1" presetClass="entr" presetSubtype="0" fill="hold" nodeType="withEffect">
                                  <p:stCondLst>
                                    <p:cond delay="0"/>
                                  </p:stCondLst>
                                  <p:childTnLst>
                                    <p:set>
                                      <p:cBhvr>
                                        <p:cTn id="52" dur="1" fill="hold">
                                          <p:stCondLst>
                                            <p:cond delay="0"/>
                                          </p:stCondLst>
                                        </p:cTn>
                                        <p:tgtEl>
                                          <p:spTgt spid="205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19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ChangeArrowheads="1"/>
          </p:cNvSpPr>
          <p:nvPr/>
        </p:nvSpPr>
        <p:spPr bwMode="auto">
          <a:xfrm>
            <a:off x="0" y="1341438"/>
            <a:ext cx="9109075"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sl-SI" altLang="sl-SI" sz="2800" b="0">
                <a:latin typeface="Calibri" pitchFamily="34" charset="0"/>
              </a:rPr>
              <a:t>responsible for &gt; </a:t>
            </a:r>
            <a:r>
              <a:rPr lang="en-US" altLang="sl-SI" sz="2800" b="0">
                <a:latin typeface="Calibri" pitchFamily="34" charset="0"/>
              </a:rPr>
              <a:t>30% </a:t>
            </a:r>
            <a:r>
              <a:rPr lang="sl-SI" altLang="sl-SI" sz="2800" b="0">
                <a:latin typeface="Calibri" pitchFamily="34" charset="0"/>
              </a:rPr>
              <a:t>of </a:t>
            </a:r>
            <a:r>
              <a:rPr lang="en-US" altLang="sl-SI" sz="2800" b="0">
                <a:latin typeface="Calibri" pitchFamily="34" charset="0"/>
              </a:rPr>
              <a:t>death and morbidity of the world population</a:t>
            </a:r>
            <a:r>
              <a:rPr lang="sl-SI" altLang="sl-SI" sz="2800" b="0">
                <a:latin typeface="Calibri" pitchFamily="34" charset="0"/>
              </a:rPr>
              <a:t> (WHO) and </a:t>
            </a:r>
          </a:p>
          <a:p>
            <a:pPr algn="ctr" eaLnBrk="1" hangingPunct="1"/>
            <a:r>
              <a:rPr lang="en-US" altLang="sl-SI" sz="2800" b="0">
                <a:latin typeface="Calibri" pitchFamily="34" charset="0"/>
              </a:rPr>
              <a:t>47% of all deaths</a:t>
            </a:r>
            <a:r>
              <a:rPr lang="sl-SI" altLang="sl-SI" sz="2800" b="0">
                <a:latin typeface="Calibri" pitchFamily="34" charset="0"/>
              </a:rPr>
              <a:t> in Europe (&gt; </a:t>
            </a:r>
            <a:r>
              <a:rPr lang="en-US" altLang="sl-SI" sz="2800" b="0">
                <a:latin typeface="Calibri" pitchFamily="34" charset="0"/>
              </a:rPr>
              <a:t>4 million</a:t>
            </a:r>
            <a:r>
              <a:rPr lang="sl-SI" altLang="sl-SI" sz="2800" b="0">
                <a:latin typeface="Calibri" pitchFamily="34" charset="0"/>
              </a:rPr>
              <a:t>/y</a:t>
            </a:r>
            <a:r>
              <a:rPr lang="en-US" altLang="sl-SI" sz="2800" b="0">
                <a:latin typeface="Calibri" pitchFamily="34" charset="0"/>
              </a:rPr>
              <a:t>) </a:t>
            </a:r>
            <a:r>
              <a:rPr lang="sl-SI" altLang="sl-SI" sz="2800" b="0">
                <a:latin typeface="Calibri" pitchFamily="34" charset="0"/>
              </a:rPr>
              <a:t>.</a:t>
            </a:r>
          </a:p>
          <a:p>
            <a:pPr algn="ctr" eaLnBrk="1" hangingPunct="1"/>
            <a:endParaRPr lang="sl-SI" altLang="sl-SI" sz="2800" b="0">
              <a:latin typeface="Calibri" pitchFamily="34" charset="0"/>
            </a:endParaRPr>
          </a:p>
        </p:txBody>
      </p:sp>
      <p:sp>
        <p:nvSpPr>
          <p:cNvPr id="6" name="Rectangle 5"/>
          <p:cNvSpPr/>
          <p:nvPr/>
        </p:nvSpPr>
        <p:spPr>
          <a:xfrm>
            <a:off x="1757363" y="765175"/>
            <a:ext cx="5538787" cy="584200"/>
          </a:xfrm>
          <a:prstGeom prst="rect">
            <a:avLst/>
          </a:prstGeom>
          <a:noFill/>
          <a:ln w="9525">
            <a:noFill/>
            <a:miter lim="800000"/>
            <a:headEnd/>
            <a:tailEnd/>
          </a:ln>
          <a:effectLst>
            <a:reflection stA="24000" endPos="25000" dist="50800" dir="5400000" sy="-100000" algn="bl" rotWithShape="0"/>
          </a:effectLst>
          <a:extLst/>
        </p:spPr>
        <p:txBody>
          <a:bodyPr anchor="ctr">
            <a:spAutoFit/>
          </a:bodyPr>
          <a:lstStyle/>
          <a:p>
            <a:pPr algn="ctr">
              <a:defRPr/>
            </a:pPr>
            <a:r>
              <a:rPr lang="sl-SI" sz="3200" dirty="0" err="1">
                <a:effectLst>
                  <a:reflection blurRad="6350" stA="55000" endA="300" endPos="31000" dir="5400000" sy="-100000" algn="bl" rotWithShape="0"/>
                </a:effectLst>
                <a:latin typeface="Calibri" pitchFamily="34" charset="0"/>
                <a:cs typeface="Arial" pitchFamily="34" charset="0"/>
              </a:rPr>
              <a:t>CVDs</a:t>
            </a:r>
            <a:r>
              <a:rPr lang="sl-SI" sz="3200" dirty="0">
                <a:effectLst>
                  <a:reflection blurRad="6350" stA="55000" endA="300" endPos="31000" dir="5400000" sy="-100000" algn="bl" rotWithShape="0"/>
                </a:effectLst>
                <a:latin typeface="Calibri" pitchFamily="34" charset="0"/>
                <a:cs typeface="Arial" pitchFamily="34" charset="0"/>
              </a:rPr>
              <a:t> are </a:t>
            </a:r>
            <a:r>
              <a:rPr lang="sl-SI" sz="3200" dirty="0" err="1">
                <a:effectLst>
                  <a:reflection blurRad="6350" stA="55000" endA="300" endPos="31000" dir="5400000" sy="-100000" algn="bl" rotWithShape="0"/>
                </a:effectLst>
                <a:latin typeface="Calibri" pitchFamily="34" charset="0"/>
                <a:cs typeface="Arial" pitchFamily="34" charset="0"/>
              </a:rPr>
              <a:t>huge</a:t>
            </a:r>
            <a:r>
              <a:rPr lang="sl-SI" sz="3200" dirty="0">
                <a:effectLst>
                  <a:reflection blurRad="6350" stA="55000" endA="300" endPos="31000" dir="5400000" sy="-100000" algn="bl" rotWithShape="0"/>
                </a:effectLst>
                <a:latin typeface="Calibri" pitchFamily="34" charset="0"/>
                <a:cs typeface="Arial" pitchFamily="34" charset="0"/>
              </a:rPr>
              <a:t> </a:t>
            </a:r>
            <a:r>
              <a:rPr lang="sl-SI" sz="3200" dirty="0" err="1">
                <a:effectLst>
                  <a:reflection blurRad="6350" stA="55000" endA="300" endPos="31000" dir="5400000" sy="-100000" algn="bl" rotWithShape="0"/>
                </a:effectLst>
                <a:latin typeface="Calibri" pitchFamily="34" charset="0"/>
                <a:cs typeface="Arial" pitchFamily="34" charset="0"/>
              </a:rPr>
              <a:t>health</a:t>
            </a:r>
            <a:r>
              <a:rPr lang="sl-SI" sz="3200" dirty="0">
                <a:effectLst>
                  <a:reflection blurRad="6350" stA="55000" endA="300" endPos="31000" dir="5400000" sy="-100000" algn="bl" rotWithShape="0"/>
                </a:effectLst>
                <a:latin typeface="Calibri" pitchFamily="34" charset="0"/>
                <a:cs typeface="Arial" pitchFamily="34" charset="0"/>
              </a:rPr>
              <a:t> problem!</a:t>
            </a:r>
          </a:p>
        </p:txBody>
      </p:sp>
      <p:sp>
        <p:nvSpPr>
          <p:cNvPr id="8" name="Rectangle 7"/>
          <p:cNvSpPr>
            <a:spLocks noChangeArrowheads="1"/>
          </p:cNvSpPr>
          <p:nvPr/>
        </p:nvSpPr>
        <p:spPr bwMode="auto">
          <a:xfrm>
            <a:off x="-26988" y="3449638"/>
            <a:ext cx="93233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sl-SI" sz="3200">
                <a:latin typeface="Calibri" pitchFamily="34" charset="0"/>
              </a:rPr>
              <a:t>Snake venoms represent a prime source of molecules </a:t>
            </a:r>
          </a:p>
          <a:p>
            <a:pPr algn="ctr" eaLnBrk="1" hangingPunct="1"/>
            <a:r>
              <a:rPr lang="en-US" altLang="sl-SI" sz="3200">
                <a:latin typeface="Calibri" pitchFamily="34" charset="0"/>
              </a:rPr>
              <a:t>for development of novel drugs and reagents </a:t>
            </a:r>
          </a:p>
          <a:p>
            <a:pPr algn="ctr" eaLnBrk="1" hangingPunct="1"/>
            <a:r>
              <a:rPr lang="en-US" altLang="sl-SI" sz="3200">
                <a:latin typeface="Calibri" pitchFamily="34" charset="0"/>
              </a:rPr>
              <a:t>to treat or diagnose haemostatic disorders</a:t>
            </a:r>
          </a:p>
        </p:txBody>
      </p:sp>
      <p:pic>
        <p:nvPicPr>
          <p:cNvPr id="9" name="Picture 18" descr="tirofiban-23018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5105400"/>
            <a:ext cx="115252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0" descr="dg-fibrocloti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475" y="5178425"/>
            <a:ext cx="1655763"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12062_12145_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7038" y="5132388"/>
            <a:ext cx="1296987"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00" name="Rectangle 16"/>
          <p:cNvSpPr>
            <a:spLocks noChangeArrowheads="1"/>
          </p:cNvSpPr>
          <p:nvPr/>
        </p:nvSpPr>
        <p:spPr bwMode="auto">
          <a:xfrm>
            <a:off x="-576687" y="106005"/>
            <a:ext cx="10271979" cy="954107"/>
          </a:xfrm>
          <a:prstGeom prst="rect">
            <a:avLst/>
          </a:prstGeom>
          <a:noFill/>
          <a:ln w="9525">
            <a:noFill/>
            <a:miter lim="800000"/>
            <a:headEnd/>
            <a:tailEnd/>
          </a:ln>
          <a:effectLst>
            <a:reflection stA="24000" endPos="25000" dist="50800" dir="5400000" sy="-100000" algn="bl" rotWithShape="0"/>
          </a:effectLst>
          <a:extLst/>
        </p:spPr>
        <p:txBody>
          <a:bodyPr anchor="ctr">
            <a:spAutoFit/>
          </a:bodyPr>
          <a:lstStyle/>
          <a:p>
            <a:pPr algn="ctr">
              <a:defRPr/>
            </a:pPr>
            <a:r>
              <a:rPr lang="sl-SI" sz="2800" dirty="0">
                <a:effectLst>
                  <a:reflection blurRad="6350" stA="55000" endA="300" endPos="31000" dir="5400000" sy="-100000" algn="bl" rotWithShape="0"/>
                </a:effectLst>
                <a:latin typeface="Calibri" pitchFamily="34" charset="0"/>
                <a:cs typeface="Arial" pitchFamily="34" charset="0"/>
              </a:rPr>
              <a:t>Some </a:t>
            </a:r>
            <a:r>
              <a:rPr lang="sl-SI" sz="2800" dirty="0" err="1">
                <a:effectLst>
                  <a:reflection blurRad="6350" stA="55000" endA="300" endPos="31000" dir="5400000" sy="-100000" algn="bl" rotWithShape="0"/>
                </a:effectLst>
                <a:latin typeface="Calibri" pitchFamily="34" charset="0"/>
                <a:cs typeface="Arial" pitchFamily="34" charset="0"/>
              </a:rPr>
              <a:t>drugs</a:t>
            </a:r>
            <a:r>
              <a:rPr lang="sl-SI" sz="2800" dirty="0">
                <a:effectLst>
                  <a:reflection blurRad="6350" stA="55000" endA="300" endPos="31000" dir="5400000" sy="-100000" algn="bl" rotWithShape="0"/>
                </a:effectLst>
                <a:latin typeface="Calibri" pitchFamily="34" charset="0"/>
                <a:cs typeface="Arial" pitchFamily="34" charset="0"/>
              </a:rPr>
              <a:t> and </a:t>
            </a:r>
            <a:r>
              <a:rPr lang="sl-SI" sz="2800" dirty="0" err="1">
                <a:effectLst>
                  <a:reflection blurRad="6350" stA="55000" endA="300" endPos="31000" dir="5400000" sy="-100000" algn="bl" rotWithShape="0"/>
                </a:effectLst>
                <a:latin typeface="Calibri" pitchFamily="34" charset="0"/>
                <a:cs typeface="Arial" pitchFamily="34" charset="0"/>
              </a:rPr>
              <a:t>reagents</a:t>
            </a:r>
            <a:r>
              <a:rPr lang="sl-SI" sz="2800" dirty="0">
                <a:effectLst>
                  <a:reflection blurRad="6350" stA="55000" endA="300" endPos="31000" dir="5400000" sy="-100000" algn="bl" rotWithShape="0"/>
                </a:effectLst>
                <a:latin typeface="Calibri" pitchFamily="34" charset="0"/>
                <a:cs typeface="Arial" pitchFamily="34" charset="0"/>
              </a:rPr>
              <a:t> </a:t>
            </a:r>
            <a:r>
              <a:rPr lang="sl-SI" sz="2800" dirty="0" err="1">
                <a:effectLst>
                  <a:reflection blurRad="6350" stA="55000" endA="300" endPos="31000" dir="5400000" sy="-100000" algn="bl" rotWithShape="0"/>
                </a:effectLst>
                <a:latin typeface="Calibri" pitchFamily="34" charset="0"/>
                <a:cs typeface="Arial" pitchFamily="34" charset="0"/>
              </a:rPr>
              <a:t>based</a:t>
            </a:r>
            <a:r>
              <a:rPr lang="sl-SI" sz="2800" dirty="0">
                <a:effectLst>
                  <a:reflection blurRad="6350" stA="55000" endA="300" endPos="31000" dir="5400000" sy="-100000" algn="bl" rotWithShape="0"/>
                </a:effectLst>
                <a:latin typeface="Calibri" pitchFamily="34" charset="0"/>
                <a:cs typeface="Arial" pitchFamily="34" charset="0"/>
              </a:rPr>
              <a:t> on SV </a:t>
            </a:r>
            <a:r>
              <a:rPr lang="sl-SI" sz="2800" dirty="0" err="1">
                <a:effectLst>
                  <a:reflection blurRad="6350" stA="55000" endA="300" endPos="31000" dir="5400000" sy="-100000" algn="bl" rotWithShape="0"/>
                </a:effectLst>
                <a:latin typeface="Calibri" pitchFamily="34" charset="0"/>
                <a:cs typeface="Arial" pitchFamily="34" charset="0"/>
              </a:rPr>
              <a:t>components</a:t>
            </a:r>
            <a:r>
              <a:rPr lang="sl-SI" sz="2800" dirty="0">
                <a:effectLst>
                  <a:reflection blurRad="6350" stA="55000" endA="300" endPos="31000" dir="5400000" sy="-100000" algn="bl" rotWithShape="0"/>
                </a:effectLst>
                <a:latin typeface="Calibri" pitchFamily="34" charset="0"/>
                <a:cs typeface="Arial" pitchFamily="34" charset="0"/>
              </a:rPr>
              <a:t> </a:t>
            </a:r>
          </a:p>
          <a:p>
            <a:pPr algn="ctr">
              <a:defRPr/>
            </a:pPr>
            <a:r>
              <a:rPr lang="sl-SI" sz="2800" dirty="0">
                <a:effectLst>
                  <a:reflection blurRad="6350" stA="55000" endA="300" endPos="31000" dir="5400000" sy="-100000" algn="bl" rotWithShape="0"/>
                </a:effectLst>
                <a:latin typeface="Calibri" pitchFamily="34" charset="0"/>
                <a:cs typeface="Arial" pitchFamily="34" charset="0"/>
              </a:rPr>
              <a:t>for treatment or diagnosis of various haemostatic disorders</a:t>
            </a:r>
          </a:p>
        </p:txBody>
      </p:sp>
      <p:grpSp>
        <p:nvGrpSpPr>
          <p:cNvPr id="8195" name="Group 18"/>
          <p:cNvGrpSpPr>
            <a:grpSpLocks/>
          </p:cNvGrpSpPr>
          <p:nvPr/>
        </p:nvGrpSpPr>
        <p:grpSpPr bwMode="auto">
          <a:xfrm>
            <a:off x="217488" y="1196975"/>
            <a:ext cx="8675687" cy="5256213"/>
            <a:chOff x="539552" y="2049388"/>
            <a:chExt cx="8064896" cy="4763206"/>
          </a:xfrm>
        </p:grpSpPr>
        <p:pic>
          <p:nvPicPr>
            <p:cNvPr id="8196"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049388"/>
              <a:ext cx="80645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pic>
          <p:nvPicPr>
            <p:cNvPr id="8197"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602" y="4110980"/>
              <a:ext cx="8045846" cy="270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144463" y="765175"/>
            <a:ext cx="8748712" cy="2062163"/>
          </a:xfrm>
          <a:prstGeom prst="rect">
            <a:avLst/>
          </a:prstGeom>
          <a:noFill/>
          <a:ln w="9525">
            <a:noFill/>
            <a:miter lim="800000"/>
            <a:headEnd/>
            <a:tailEnd/>
          </a:ln>
          <a:effectLst/>
        </p:spPr>
        <p:txBody>
          <a:bodyPr>
            <a:spAutoFit/>
          </a:bodyPr>
          <a:lstStyle/>
          <a:p>
            <a:pPr algn="ctr" eaLnBrk="1" hangingPunct="1">
              <a:defRPr/>
            </a:pPr>
            <a:r>
              <a:rPr lang="en-US" sz="3200" dirty="0">
                <a:effectLst>
                  <a:reflection blurRad="6350" stA="55000" endA="300" endPos="31000" dir="5400000" sy="-100000" algn="bl" rotWithShape="0"/>
                </a:effectLst>
                <a:latin typeface="Calibri" pitchFamily="34" charset="0"/>
                <a:cs typeface="Arial" pitchFamily="34" charset="0"/>
              </a:rPr>
              <a:t>Lack of safe anticoagulants: </a:t>
            </a:r>
          </a:p>
          <a:p>
            <a:pPr algn="ctr" eaLnBrk="1" hangingPunct="1">
              <a:defRPr/>
            </a:pPr>
            <a:r>
              <a:rPr lang="en-US" sz="3200" b="0" dirty="0">
                <a:latin typeface="Calibri" pitchFamily="34" charset="0"/>
                <a:cs typeface="Arial" pitchFamily="34" charset="0"/>
              </a:rPr>
              <a:t>warfarin, aspirin, heparin and small non-</a:t>
            </a:r>
            <a:r>
              <a:rPr lang="en-US" sz="3200" b="0" dirty="0" err="1">
                <a:latin typeface="Calibri" pitchFamily="34" charset="0"/>
                <a:cs typeface="Arial" pitchFamily="34" charset="0"/>
              </a:rPr>
              <a:t>peptidic</a:t>
            </a:r>
            <a:r>
              <a:rPr lang="en-US" sz="3200" b="0" dirty="0">
                <a:latin typeface="Calibri" pitchFamily="34" charset="0"/>
                <a:cs typeface="Arial" pitchFamily="34" charset="0"/>
              </a:rPr>
              <a:t> inhibitors of TF, </a:t>
            </a:r>
            <a:r>
              <a:rPr lang="en-US" sz="3200" b="0" dirty="0" err="1">
                <a:latin typeface="Calibri" pitchFamily="34" charset="0"/>
                <a:cs typeface="Arial" pitchFamily="34" charset="0"/>
              </a:rPr>
              <a:t>FXa</a:t>
            </a:r>
            <a:r>
              <a:rPr lang="en-US" sz="3200" b="0" dirty="0">
                <a:latin typeface="Calibri" pitchFamily="34" charset="0"/>
                <a:cs typeface="Arial" pitchFamily="34" charset="0"/>
              </a:rPr>
              <a:t>, thrombin or FVIIa </a:t>
            </a:r>
          </a:p>
          <a:p>
            <a:pPr algn="ctr" eaLnBrk="1" hangingPunct="1">
              <a:defRPr/>
            </a:pPr>
            <a:r>
              <a:rPr lang="en-US" sz="3200" dirty="0">
                <a:latin typeface="Calibri" pitchFamily="34" charset="0"/>
                <a:cs typeface="Arial" pitchFamily="34" charset="0"/>
                <a:sym typeface="Wingdings"/>
              </a:rPr>
              <a:t></a:t>
            </a:r>
            <a:r>
              <a:rPr lang="en-US" sz="3200" dirty="0">
                <a:latin typeface="Calibri" pitchFamily="34" charset="0"/>
                <a:cs typeface="Arial" pitchFamily="34" charset="0"/>
              </a:rPr>
              <a:t> high risk of excessive bleeding!</a:t>
            </a:r>
          </a:p>
        </p:txBody>
      </p:sp>
      <p:sp>
        <p:nvSpPr>
          <p:cNvPr id="9" name="Rectangle 8"/>
          <p:cNvSpPr/>
          <p:nvPr/>
        </p:nvSpPr>
        <p:spPr>
          <a:xfrm>
            <a:off x="0" y="3284538"/>
            <a:ext cx="9144000" cy="2678112"/>
          </a:xfrm>
          <a:prstGeom prst="rect">
            <a:avLst/>
          </a:prstGeom>
        </p:spPr>
        <p:txBody>
          <a:bodyPr>
            <a:spAutoFit/>
          </a:bodyPr>
          <a:lstStyle/>
          <a:p>
            <a:pPr algn="ctr" eaLnBrk="1" hangingPunct="1">
              <a:defRPr/>
            </a:pPr>
            <a:r>
              <a:rPr lang="en-US" sz="4000" dirty="0">
                <a:solidFill>
                  <a:srgbClr val="FF0000"/>
                </a:solidFill>
                <a:effectLst>
                  <a:reflection blurRad="6350" stA="55000" endA="300" endPos="31000" dir="5400000" sy="-100000" algn="bl" rotWithShape="0"/>
                </a:effectLst>
                <a:latin typeface="Calibri" pitchFamily="34" charset="0"/>
                <a:cs typeface="Arial" pitchFamily="34" charset="0"/>
              </a:rPr>
              <a:t>Our goal</a:t>
            </a:r>
          </a:p>
          <a:p>
            <a:pPr algn="ctr" eaLnBrk="1" hangingPunct="1">
              <a:defRPr/>
            </a:pPr>
            <a:r>
              <a:rPr lang="en-US" sz="3200" dirty="0">
                <a:latin typeface="Calibri" pitchFamily="34" charset="0"/>
                <a:cs typeface="Arial" pitchFamily="34" charset="0"/>
              </a:rPr>
              <a:t>New inhibitors of (intrinsic) blood coagulation pathway </a:t>
            </a:r>
          </a:p>
          <a:p>
            <a:pPr algn="ctr" eaLnBrk="1" hangingPunct="1">
              <a:defRPr/>
            </a:pPr>
            <a:r>
              <a:rPr lang="en-US" sz="3200" dirty="0">
                <a:latin typeface="Calibri" pitchFamily="34" charset="0"/>
                <a:cs typeface="Arial" pitchFamily="34" charset="0"/>
                <a:sym typeface="Wingdings"/>
              </a:rPr>
              <a:t></a:t>
            </a:r>
            <a:r>
              <a:rPr lang="en-US" sz="3200" dirty="0">
                <a:latin typeface="Calibri" pitchFamily="34" charset="0"/>
                <a:cs typeface="Arial" pitchFamily="34" charset="0"/>
              </a:rPr>
              <a:t> lower risk of excessive bleeding.</a:t>
            </a:r>
          </a:p>
          <a:p>
            <a:pPr algn="ctr" eaLnBrk="1" hangingPunct="1">
              <a:defRPr/>
            </a:pPr>
            <a:endParaRPr lang="en-US" sz="3200" dirty="0">
              <a:effectLst>
                <a:reflection blurRad="6350" stA="55000" endA="300" endPos="31000" dir="5400000" sy="-100000" algn="bl" rotWithShape="0"/>
              </a:effectLst>
              <a:latin typeface="Calibri"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p:cNvSpPr/>
          <p:nvPr/>
        </p:nvSpPr>
        <p:spPr>
          <a:xfrm>
            <a:off x="3984625" y="4108450"/>
            <a:ext cx="266700" cy="347663"/>
          </a:xfrm>
          <a:custGeom>
            <a:avLst/>
            <a:gdLst>
              <a:gd name="connsiteX0" fmla="*/ 85725 w 266700"/>
              <a:gd name="connsiteY0" fmla="*/ 95250 h 348184"/>
              <a:gd name="connsiteX1" fmla="*/ 85725 w 266700"/>
              <a:gd name="connsiteY1" fmla="*/ 285750 h 348184"/>
              <a:gd name="connsiteX2" fmla="*/ 114300 w 266700"/>
              <a:gd name="connsiteY2" fmla="*/ 304800 h 348184"/>
              <a:gd name="connsiteX3" fmla="*/ 171450 w 266700"/>
              <a:gd name="connsiteY3" fmla="*/ 295275 h 348184"/>
              <a:gd name="connsiteX4" fmla="*/ 209550 w 266700"/>
              <a:gd name="connsiteY4" fmla="*/ 266700 h 348184"/>
              <a:gd name="connsiteX5" fmla="*/ 257175 w 266700"/>
              <a:gd name="connsiteY5" fmla="*/ 209550 h 348184"/>
              <a:gd name="connsiteX6" fmla="*/ 266700 w 266700"/>
              <a:gd name="connsiteY6" fmla="*/ 180975 h 348184"/>
              <a:gd name="connsiteX7" fmla="*/ 257175 w 266700"/>
              <a:gd name="connsiteY7" fmla="*/ 95250 h 348184"/>
              <a:gd name="connsiteX8" fmla="*/ 238125 w 266700"/>
              <a:gd name="connsiteY8" fmla="*/ 66675 h 348184"/>
              <a:gd name="connsiteX9" fmla="*/ 228600 w 266700"/>
              <a:gd name="connsiteY9" fmla="*/ 38100 h 348184"/>
              <a:gd name="connsiteX10" fmla="*/ 161925 w 266700"/>
              <a:gd name="connsiteY10" fmla="*/ 0 h 348184"/>
              <a:gd name="connsiteX11" fmla="*/ 85725 w 266700"/>
              <a:gd name="connsiteY11" fmla="*/ 9525 h 348184"/>
              <a:gd name="connsiteX12" fmla="*/ 47625 w 266700"/>
              <a:gd name="connsiteY12" fmla="*/ 28575 h 348184"/>
              <a:gd name="connsiteX13" fmla="*/ 28575 w 266700"/>
              <a:gd name="connsiteY13" fmla="*/ 57150 h 348184"/>
              <a:gd name="connsiteX14" fmla="*/ 0 w 266700"/>
              <a:gd name="connsiteY14" fmla="*/ 123825 h 348184"/>
              <a:gd name="connsiteX15" fmla="*/ 9525 w 266700"/>
              <a:gd name="connsiteY15" fmla="*/ 247650 h 348184"/>
              <a:gd name="connsiteX16" fmla="*/ 19050 w 266700"/>
              <a:gd name="connsiteY16" fmla="*/ 276225 h 348184"/>
              <a:gd name="connsiteX17" fmla="*/ 76200 w 266700"/>
              <a:gd name="connsiteY17" fmla="*/ 304800 h 348184"/>
              <a:gd name="connsiteX18" fmla="*/ 161925 w 266700"/>
              <a:gd name="connsiteY18" fmla="*/ 342900 h 3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700" h="348184">
                <a:moveTo>
                  <a:pt x="85725" y="95250"/>
                </a:moveTo>
                <a:cubicBezTo>
                  <a:pt x="71018" y="168783"/>
                  <a:pt x="62802" y="188327"/>
                  <a:pt x="85725" y="285750"/>
                </a:cubicBezTo>
                <a:cubicBezTo>
                  <a:pt x="88347" y="296893"/>
                  <a:pt x="104775" y="298450"/>
                  <a:pt x="114300" y="304800"/>
                </a:cubicBezTo>
                <a:cubicBezTo>
                  <a:pt x="133350" y="301625"/>
                  <a:pt x="153519" y="302448"/>
                  <a:pt x="171450" y="295275"/>
                </a:cubicBezTo>
                <a:cubicBezTo>
                  <a:pt x="186190" y="289379"/>
                  <a:pt x="197497" y="277031"/>
                  <a:pt x="209550" y="266700"/>
                </a:cubicBezTo>
                <a:cubicBezTo>
                  <a:pt x="227982" y="250901"/>
                  <a:pt x="246152" y="231596"/>
                  <a:pt x="257175" y="209550"/>
                </a:cubicBezTo>
                <a:cubicBezTo>
                  <a:pt x="261665" y="200570"/>
                  <a:pt x="263525" y="190500"/>
                  <a:pt x="266700" y="180975"/>
                </a:cubicBezTo>
                <a:cubicBezTo>
                  <a:pt x="263525" y="152400"/>
                  <a:pt x="264148" y="123142"/>
                  <a:pt x="257175" y="95250"/>
                </a:cubicBezTo>
                <a:cubicBezTo>
                  <a:pt x="254399" y="84144"/>
                  <a:pt x="243245" y="76914"/>
                  <a:pt x="238125" y="66675"/>
                </a:cubicBezTo>
                <a:cubicBezTo>
                  <a:pt x="233635" y="57695"/>
                  <a:pt x="235028" y="45813"/>
                  <a:pt x="228600" y="38100"/>
                </a:cubicBezTo>
                <a:cubicBezTo>
                  <a:pt x="206421" y="11485"/>
                  <a:pt x="190411" y="9495"/>
                  <a:pt x="161925" y="0"/>
                </a:cubicBezTo>
                <a:cubicBezTo>
                  <a:pt x="136525" y="3175"/>
                  <a:pt x="110558" y="3317"/>
                  <a:pt x="85725" y="9525"/>
                </a:cubicBezTo>
                <a:cubicBezTo>
                  <a:pt x="71950" y="12969"/>
                  <a:pt x="58533" y="19485"/>
                  <a:pt x="47625" y="28575"/>
                </a:cubicBezTo>
                <a:cubicBezTo>
                  <a:pt x="38831" y="35904"/>
                  <a:pt x="34255" y="47211"/>
                  <a:pt x="28575" y="57150"/>
                </a:cubicBezTo>
                <a:cubicBezTo>
                  <a:pt x="9743" y="90106"/>
                  <a:pt x="10686" y="91767"/>
                  <a:pt x="0" y="123825"/>
                </a:cubicBezTo>
                <a:cubicBezTo>
                  <a:pt x="3175" y="165100"/>
                  <a:pt x="4390" y="206573"/>
                  <a:pt x="9525" y="247650"/>
                </a:cubicBezTo>
                <a:cubicBezTo>
                  <a:pt x="10770" y="257613"/>
                  <a:pt x="12778" y="268385"/>
                  <a:pt x="19050" y="276225"/>
                </a:cubicBezTo>
                <a:cubicBezTo>
                  <a:pt x="32479" y="293011"/>
                  <a:pt x="57376" y="298525"/>
                  <a:pt x="76200" y="304800"/>
                </a:cubicBezTo>
                <a:cubicBezTo>
                  <a:pt x="141275" y="348184"/>
                  <a:pt x="110455" y="342900"/>
                  <a:pt x="161925" y="342900"/>
                </a:cubicBezTo>
              </a:path>
            </a:pathLst>
          </a:custGeom>
          <a:ln w="15875">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sl-SI"/>
          </a:p>
        </p:txBody>
      </p:sp>
      <p:sp>
        <p:nvSpPr>
          <p:cNvPr id="11" name="Freeform 10"/>
          <p:cNvSpPr/>
          <p:nvPr/>
        </p:nvSpPr>
        <p:spPr>
          <a:xfrm>
            <a:off x="4211638" y="4351338"/>
            <a:ext cx="266700" cy="347662"/>
          </a:xfrm>
          <a:custGeom>
            <a:avLst/>
            <a:gdLst>
              <a:gd name="connsiteX0" fmla="*/ 85725 w 266700"/>
              <a:gd name="connsiteY0" fmla="*/ 95250 h 348184"/>
              <a:gd name="connsiteX1" fmla="*/ 85725 w 266700"/>
              <a:gd name="connsiteY1" fmla="*/ 285750 h 348184"/>
              <a:gd name="connsiteX2" fmla="*/ 114300 w 266700"/>
              <a:gd name="connsiteY2" fmla="*/ 304800 h 348184"/>
              <a:gd name="connsiteX3" fmla="*/ 171450 w 266700"/>
              <a:gd name="connsiteY3" fmla="*/ 295275 h 348184"/>
              <a:gd name="connsiteX4" fmla="*/ 209550 w 266700"/>
              <a:gd name="connsiteY4" fmla="*/ 266700 h 348184"/>
              <a:gd name="connsiteX5" fmla="*/ 257175 w 266700"/>
              <a:gd name="connsiteY5" fmla="*/ 209550 h 348184"/>
              <a:gd name="connsiteX6" fmla="*/ 266700 w 266700"/>
              <a:gd name="connsiteY6" fmla="*/ 180975 h 348184"/>
              <a:gd name="connsiteX7" fmla="*/ 257175 w 266700"/>
              <a:gd name="connsiteY7" fmla="*/ 95250 h 348184"/>
              <a:gd name="connsiteX8" fmla="*/ 238125 w 266700"/>
              <a:gd name="connsiteY8" fmla="*/ 66675 h 348184"/>
              <a:gd name="connsiteX9" fmla="*/ 228600 w 266700"/>
              <a:gd name="connsiteY9" fmla="*/ 38100 h 348184"/>
              <a:gd name="connsiteX10" fmla="*/ 161925 w 266700"/>
              <a:gd name="connsiteY10" fmla="*/ 0 h 348184"/>
              <a:gd name="connsiteX11" fmla="*/ 85725 w 266700"/>
              <a:gd name="connsiteY11" fmla="*/ 9525 h 348184"/>
              <a:gd name="connsiteX12" fmla="*/ 47625 w 266700"/>
              <a:gd name="connsiteY12" fmla="*/ 28575 h 348184"/>
              <a:gd name="connsiteX13" fmla="*/ 28575 w 266700"/>
              <a:gd name="connsiteY13" fmla="*/ 57150 h 348184"/>
              <a:gd name="connsiteX14" fmla="*/ 0 w 266700"/>
              <a:gd name="connsiteY14" fmla="*/ 123825 h 348184"/>
              <a:gd name="connsiteX15" fmla="*/ 9525 w 266700"/>
              <a:gd name="connsiteY15" fmla="*/ 247650 h 348184"/>
              <a:gd name="connsiteX16" fmla="*/ 19050 w 266700"/>
              <a:gd name="connsiteY16" fmla="*/ 276225 h 348184"/>
              <a:gd name="connsiteX17" fmla="*/ 76200 w 266700"/>
              <a:gd name="connsiteY17" fmla="*/ 304800 h 348184"/>
              <a:gd name="connsiteX18" fmla="*/ 161925 w 266700"/>
              <a:gd name="connsiteY18" fmla="*/ 342900 h 3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700" h="348184">
                <a:moveTo>
                  <a:pt x="85725" y="95250"/>
                </a:moveTo>
                <a:cubicBezTo>
                  <a:pt x="71018" y="168783"/>
                  <a:pt x="62802" y="188327"/>
                  <a:pt x="85725" y="285750"/>
                </a:cubicBezTo>
                <a:cubicBezTo>
                  <a:pt x="88347" y="296893"/>
                  <a:pt x="104775" y="298450"/>
                  <a:pt x="114300" y="304800"/>
                </a:cubicBezTo>
                <a:cubicBezTo>
                  <a:pt x="133350" y="301625"/>
                  <a:pt x="153519" y="302448"/>
                  <a:pt x="171450" y="295275"/>
                </a:cubicBezTo>
                <a:cubicBezTo>
                  <a:pt x="186190" y="289379"/>
                  <a:pt x="197497" y="277031"/>
                  <a:pt x="209550" y="266700"/>
                </a:cubicBezTo>
                <a:cubicBezTo>
                  <a:pt x="227982" y="250901"/>
                  <a:pt x="246152" y="231596"/>
                  <a:pt x="257175" y="209550"/>
                </a:cubicBezTo>
                <a:cubicBezTo>
                  <a:pt x="261665" y="200570"/>
                  <a:pt x="263525" y="190500"/>
                  <a:pt x="266700" y="180975"/>
                </a:cubicBezTo>
                <a:cubicBezTo>
                  <a:pt x="263525" y="152400"/>
                  <a:pt x="264148" y="123142"/>
                  <a:pt x="257175" y="95250"/>
                </a:cubicBezTo>
                <a:cubicBezTo>
                  <a:pt x="254399" y="84144"/>
                  <a:pt x="243245" y="76914"/>
                  <a:pt x="238125" y="66675"/>
                </a:cubicBezTo>
                <a:cubicBezTo>
                  <a:pt x="233635" y="57695"/>
                  <a:pt x="235028" y="45813"/>
                  <a:pt x="228600" y="38100"/>
                </a:cubicBezTo>
                <a:cubicBezTo>
                  <a:pt x="206421" y="11485"/>
                  <a:pt x="190411" y="9495"/>
                  <a:pt x="161925" y="0"/>
                </a:cubicBezTo>
                <a:cubicBezTo>
                  <a:pt x="136525" y="3175"/>
                  <a:pt x="110558" y="3317"/>
                  <a:pt x="85725" y="9525"/>
                </a:cubicBezTo>
                <a:cubicBezTo>
                  <a:pt x="71950" y="12969"/>
                  <a:pt x="58533" y="19485"/>
                  <a:pt x="47625" y="28575"/>
                </a:cubicBezTo>
                <a:cubicBezTo>
                  <a:pt x="38831" y="35904"/>
                  <a:pt x="34255" y="47211"/>
                  <a:pt x="28575" y="57150"/>
                </a:cubicBezTo>
                <a:cubicBezTo>
                  <a:pt x="9743" y="90106"/>
                  <a:pt x="10686" y="91767"/>
                  <a:pt x="0" y="123825"/>
                </a:cubicBezTo>
                <a:cubicBezTo>
                  <a:pt x="3175" y="165100"/>
                  <a:pt x="4390" y="206573"/>
                  <a:pt x="9525" y="247650"/>
                </a:cubicBezTo>
                <a:cubicBezTo>
                  <a:pt x="10770" y="257613"/>
                  <a:pt x="12778" y="268385"/>
                  <a:pt x="19050" y="276225"/>
                </a:cubicBezTo>
                <a:cubicBezTo>
                  <a:pt x="32479" y="293011"/>
                  <a:pt x="57376" y="298525"/>
                  <a:pt x="76200" y="304800"/>
                </a:cubicBezTo>
                <a:cubicBezTo>
                  <a:pt x="141275" y="348184"/>
                  <a:pt x="110455" y="342900"/>
                  <a:pt x="161925" y="342900"/>
                </a:cubicBezTo>
              </a:path>
            </a:pathLst>
          </a:custGeom>
          <a:ln w="15875">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sl-SI"/>
          </a:p>
        </p:txBody>
      </p:sp>
      <p:sp>
        <p:nvSpPr>
          <p:cNvPr id="12" name="Freeform 11"/>
          <p:cNvSpPr/>
          <p:nvPr/>
        </p:nvSpPr>
        <p:spPr>
          <a:xfrm>
            <a:off x="5108575" y="4205288"/>
            <a:ext cx="266700" cy="347662"/>
          </a:xfrm>
          <a:custGeom>
            <a:avLst/>
            <a:gdLst>
              <a:gd name="connsiteX0" fmla="*/ 85725 w 266700"/>
              <a:gd name="connsiteY0" fmla="*/ 95250 h 348184"/>
              <a:gd name="connsiteX1" fmla="*/ 85725 w 266700"/>
              <a:gd name="connsiteY1" fmla="*/ 285750 h 348184"/>
              <a:gd name="connsiteX2" fmla="*/ 114300 w 266700"/>
              <a:gd name="connsiteY2" fmla="*/ 304800 h 348184"/>
              <a:gd name="connsiteX3" fmla="*/ 171450 w 266700"/>
              <a:gd name="connsiteY3" fmla="*/ 295275 h 348184"/>
              <a:gd name="connsiteX4" fmla="*/ 209550 w 266700"/>
              <a:gd name="connsiteY4" fmla="*/ 266700 h 348184"/>
              <a:gd name="connsiteX5" fmla="*/ 257175 w 266700"/>
              <a:gd name="connsiteY5" fmla="*/ 209550 h 348184"/>
              <a:gd name="connsiteX6" fmla="*/ 266700 w 266700"/>
              <a:gd name="connsiteY6" fmla="*/ 180975 h 348184"/>
              <a:gd name="connsiteX7" fmla="*/ 257175 w 266700"/>
              <a:gd name="connsiteY7" fmla="*/ 95250 h 348184"/>
              <a:gd name="connsiteX8" fmla="*/ 238125 w 266700"/>
              <a:gd name="connsiteY8" fmla="*/ 66675 h 348184"/>
              <a:gd name="connsiteX9" fmla="*/ 228600 w 266700"/>
              <a:gd name="connsiteY9" fmla="*/ 38100 h 348184"/>
              <a:gd name="connsiteX10" fmla="*/ 161925 w 266700"/>
              <a:gd name="connsiteY10" fmla="*/ 0 h 348184"/>
              <a:gd name="connsiteX11" fmla="*/ 85725 w 266700"/>
              <a:gd name="connsiteY11" fmla="*/ 9525 h 348184"/>
              <a:gd name="connsiteX12" fmla="*/ 47625 w 266700"/>
              <a:gd name="connsiteY12" fmla="*/ 28575 h 348184"/>
              <a:gd name="connsiteX13" fmla="*/ 28575 w 266700"/>
              <a:gd name="connsiteY13" fmla="*/ 57150 h 348184"/>
              <a:gd name="connsiteX14" fmla="*/ 0 w 266700"/>
              <a:gd name="connsiteY14" fmla="*/ 123825 h 348184"/>
              <a:gd name="connsiteX15" fmla="*/ 9525 w 266700"/>
              <a:gd name="connsiteY15" fmla="*/ 247650 h 348184"/>
              <a:gd name="connsiteX16" fmla="*/ 19050 w 266700"/>
              <a:gd name="connsiteY16" fmla="*/ 276225 h 348184"/>
              <a:gd name="connsiteX17" fmla="*/ 76200 w 266700"/>
              <a:gd name="connsiteY17" fmla="*/ 304800 h 348184"/>
              <a:gd name="connsiteX18" fmla="*/ 161925 w 266700"/>
              <a:gd name="connsiteY18" fmla="*/ 342900 h 3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700" h="348184">
                <a:moveTo>
                  <a:pt x="85725" y="95250"/>
                </a:moveTo>
                <a:cubicBezTo>
                  <a:pt x="71018" y="168783"/>
                  <a:pt x="62802" y="188327"/>
                  <a:pt x="85725" y="285750"/>
                </a:cubicBezTo>
                <a:cubicBezTo>
                  <a:pt x="88347" y="296893"/>
                  <a:pt x="104775" y="298450"/>
                  <a:pt x="114300" y="304800"/>
                </a:cubicBezTo>
                <a:cubicBezTo>
                  <a:pt x="133350" y="301625"/>
                  <a:pt x="153519" y="302448"/>
                  <a:pt x="171450" y="295275"/>
                </a:cubicBezTo>
                <a:cubicBezTo>
                  <a:pt x="186190" y="289379"/>
                  <a:pt x="197497" y="277031"/>
                  <a:pt x="209550" y="266700"/>
                </a:cubicBezTo>
                <a:cubicBezTo>
                  <a:pt x="227982" y="250901"/>
                  <a:pt x="246152" y="231596"/>
                  <a:pt x="257175" y="209550"/>
                </a:cubicBezTo>
                <a:cubicBezTo>
                  <a:pt x="261665" y="200570"/>
                  <a:pt x="263525" y="190500"/>
                  <a:pt x="266700" y="180975"/>
                </a:cubicBezTo>
                <a:cubicBezTo>
                  <a:pt x="263525" y="152400"/>
                  <a:pt x="264148" y="123142"/>
                  <a:pt x="257175" y="95250"/>
                </a:cubicBezTo>
                <a:cubicBezTo>
                  <a:pt x="254399" y="84144"/>
                  <a:pt x="243245" y="76914"/>
                  <a:pt x="238125" y="66675"/>
                </a:cubicBezTo>
                <a:cubicBezTo>
                  <a:pt x="233635" y="57695"/>
                  <a:pt x="235028" y="45813"/>
                  <a:pt x="228600" y="38100"/>
                </a:cubicBezTo>
                <a:cubicBezTo>
                  <a:pt x="206421" y="11485"/>
                  <a:pt x="190411" y="9495"/>
                  <a:pt x="161925" y="0"/>
                </a:cubicBezTo>
                <a:cubicBezTo>
                  <a:pt x="136525" y="3175"/>
                  <a:pt x="110558" y="3317"/>
                  <a:pt x="85725" y="9525"/>
                </a:cubicBezTo>
                <a:cubicBezTo>
                  <a:pt x="71950" y="12969"/>
                  <a:pt x="58533" y="19485"/>
                  <a:pt x="47625" y="28575"/>
                </a:cubicBezTo>
                <a:cubicBezTo>
                  <a:pt x="38831" y="35904"/>
                  <a:pt x="34255" y="47211"/>
                  <a:pt x="28575" y="57150"/>
                </a:cubicBezTo>
                <a:cubicBezTo>
                  <a:pt x="9743" y="90106"/>
                  <a:pt x="10686" y="91767"/>
                  <a:pt x="0" y="123825"/>
                </a:cubicBezTo>
                <a:cubicBezTo>
                  <a:pt x="3175" y="165100"/>
                  <a:pt x="4390" y="206573"/>
                  <a:pt x="9525" y="247650"/>
                </a:cubicBezTo>
                <a:cubicBezTo>
                  <a:pt x="10770" y="257613"/>
                  <a:pt x="12778" y="268385"/>
                  <a:pt x="19050" y="276225"/>
                </a:cubicBezTo>
                <a:cubicBezTo>
                  <a:pt x="32479" y="293011"/>
                  <a:pt x="57376" y="298525"/>
                  <a:pt x="76200" y="304800"/>
                </a:cubicBezTo>
                <a:cubicBezTo>
                  <a:pt x="141275" y="348184"/>
                  <a:pt x="110455" y="342900"/>
                  <a:pt x="161925" y="342900"/>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sl-SI"/>
          </a:p>
        </p:txBody>
      </p:sp>
      <p:sp>
        <p:nvSpPr>
          <p:cNvPr id="14" name="Freeform 13"/>
          <p:cNvSpPr/>
          <p:nvPr/>
        </p:nvSpPr>
        <p:spPr>
          <a:xfrm>
            <a:off x="2813050" y="3271838"/>
            <a:ext cx="266700" cy="347662"/>
          </a:xfrm>
          <a:custGeom>
            <a:avLst/>
            <a:gdLst>
              <a:gd name="connsiteX0" fmla="*/ 85725 w 266700"/>
              <a:gd name="connsiteY0" fmla="*/ 95250 h 348184"/>
              <a:gd name="connsiteX1" fmla="*/ 85725 w 266700"/>
              <a:gd name="connsiteY1" fmla="*/ 285750 h 348184"/>
              <a:gd name="connsiteX2" fmla="*/ 114300 w 266700"/>
              <a:gd name="connsiteY2" fmla="*/ 304800 h 348184"/>
              <a:gd name="connsiteX3" fmla="*/ 171450 w 266700"/>
              <a:gd name="connsiteY3" fmla="*/ 295275 h 348184"/>
              <a:gd name="connsiteX4" fmla="*/ 209550 w 266700"/>
              <a:gd name="connsiteY4" fmla="*/ 266700 h 348184"/>
              <a:gd name="connsiteX5" fmla="*/ 257175 w 266700"/>
              <a:gd name="connsiteY5" fmla="*/ 209550 h 348184"/>
              <a:gd name="connsiteX6" fmla="*/ 266700 w 266700"/>
              <a:gd name="connsiteY6" fmla="*/ 180975 h 348184"/>
              <a:gd name="connsiteX7" fmla="*/ 257175 w 266700"/>
              <a:gd name="connsiteY7" fmla="*/ 95250 h 348184"/>
              <a:gd name="connsiteX8" fmla="*/ 238125 w 266700"/>
              <a:gd name="connsiteY8" fmla="*/ 66675 h 348184"/>
              <a:gd name="connsiteX9" fmla="*/ 228600 w 266700"/>
              <a:gd name="connsiteY9" fmla="*/ 38100 h 348184"/>
              <a:gd name="connsiteX10" fmla="*/ 161925 w 266700"/>
              <a:gd name="connsiteY10" fmla="*/ 0 h 348184"/>
              <a:gd name="connsiteX11" fmla="*/ 85725 w 266700"/>
              <a:gd name="connsiteY11" fmla="*/ 9525 h 348184"/>
              <a:gd name="connsiteX12" fmla="*/ 47625 w 266700"/>
              <a:gd name="connsiteY12" fmla="*/ 28575 h 348184"/>
              <a:gd name="connsiteX13" fmla="*/ 28575 w 266700"/>
              <a:gd name="connsiteY13" fmla="*/ 57150 h 348184"/>
              <a:gd name="connsiteX14" fmla="*/ 0 w 266700"/>
              <a:gd name="connsiteY14" fmla="*/ 123825 h 348184"/>
              <a:gd name="connsiteX15" fmla="*/ 9525 w 266700"/>
              <a:gd name="connsiteY15" fmla="*/ 247650 h 348184"/>
              <a:gd name="connsiteX16" fmla="*/ 19050 w 266700"/>
              <a:gd name="connsiteY16" fmla="*/ 276225 h 348184"/>
              <a:gd name="connsiteX17" fmla="*/ 76200 w 266700"/>
              <a:gd name="connsiteY17" fmla="*/ 304800 h 348184"/>
              <a:gd name="connsiteX18" fmla="*/ 161925 w 266700"/>
              <a:gd name="connsiteY18" fmla="*/ 342900 h 3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700" h="348184">
                <a:moveTo>
                  <a:pt x="85725" y="95250"/>
                </a:moveTo>
                <a:cubicBezTo>
                  <a:pt x="71018" y="168783"/>
                  <a:pt x="62802" y="188327"/>
                  <a:pt x="85725" y="285750"/>
                </a:cubicBezTo>
                <a:cubicBezTo>
                  <a:pt x="88347" y="296893"/>
                  <a:pt x="104775" y="298450"/>
                  <a:pt x="114300" y="304800"/>
                </a:cubicBezTo>
                <a:cubicBezTo>
                  <a:pt x="133350" y="301625"/>
                  <a:pt x="153519" y="302448"/>
                  <a:pt x="171450" y="295275"/>
                </a:cubicBezTo>
                <a:cubicBezTo>
                  <a:pt x="186190" y="289379"/>
                  <a:pt x="197497" y="277031"/>
                  <a:pt x="209550" y="266700"/>
                </a:cubicBezTo>
                <a:cubicBezTo>
                  <a:pt x="227982" y="250901"/>
                  <a:pt x="246152" y="231596"/>
                  <a:pt x="257175" y="209550"/>
                </a:cubicBezTo>
                <a:cubicBezTo>
                  <a:pt x="261665" y="200570"/>
                  <a:pt x="263525" y="190500"/>
                  <a:pt x="266700" y="180975"/>
                </a:cubicBezTo>
                <a:cubicBezTo>
                  <a:pt x="263525" y="152400"/>
                  <a:pt x="264148" y="123142"/>
                  <a:pt x="257175" y="95250"/>
                </a:cubicBezTo>
                <a:cubicBezTo>
                  <a:pt x="254399" y="84144"/>
                  <a:pt x="243245" y="76914"/>
                  <a:pt x="238125" y="66675"/>
                </a:cubicBezTo>
                <a:cubicBezTo>
                  <a:pt x="233635" y="57695"/>
                  <a:pt x="235028" y="45813"/>
                  <a:pt x="228600" y="38100"/>
                </a:cubicBezTo>
                <a:cubicBezTo>
                  <a:pt x="206421" y="11485"/>
                  <a:pt x="190411" y="9495"/>
                  <a:pt x="161925" y="0"/>
                </a:cubicBezTo>
                <a:cubicBezTo>
                  <a:pt x="136525" y="3175"/>
                  <a:pt x="110558" y="3317"/>
                  <a:pt x="85725" y="9525"/>
                </a:cubicBezTo>
                <a:cubicBezTo>
                  <a:pt x="71950" y="12969"/>
                  <a:pt x="58533" y="19485"/>
                  <a:pt x="47625" y="28575"/>
                </a:cubicBezTo>
                <a:cubicBezTo>
                  <a:pt x="38831" y="35904"/>
                  <a:pt x="34255" y="47211"/>
                  <a:pt x="28575" y="57150"/>
                </a:cubicBezTo>
                <a:cubicBezTo>
                  <a:pt x="9743" y="90106"/>
                  <a:pt x="10686" y="91767"/>
                  <a:pt x="0" y="123825"/>
                </a:cubicBezTo>
                <a:cubicBezTo>
                  <a:pt x="3175" y="165100"/>
                  <a:pt x="4390" y="206573"/>
                  <a:pt x="9525" y="247650"/>
                </a:cubicBezTo>
                <a:cubicBezTo>
                  <a:pt x="10770" y="257613"/>
                  <a:pt x="12778" y="268385"/>
                  <a:pt x="19050" y="276225"/>
                </a:cubicBezTo>
                <a:cubicBezTo>
                  <a:pt x="32479" y="293011"/>
                  <a:pt x="57376" y="298525"/>
                  <a:pt x="76200" y="304800"/>
                </a:cubicBezTo>
                <a:cubicBezTo>
                  <a:pt x="141275" y="348184"/>
                  <a:pt x="110455" y="342900"/>
                  <a:pt x="161925" y="342900"/>
                </a:cubicBezTo>
              </a:path>
            </a:pathLst>
          </a:custGeom>
          <a:ln w="15875">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sl-SI"/>
          </a:p>
        </p:txBody>
      </p:sp>
      <p:sp>
        <p:nvSpPr>
          <p:cNvPr id="15" name="Freeform 14"/>
          <p:cNvSpPr/>
          <p:nvPr/>
        </p:nvSpPr>
        <p:spPr>
          <a:xfrm>
            <a:off x="3554413" y="4116388"/>
            <a:ext cx="266700" cy="347662"/>
          </a:xfrm>
          <a:custGeom>
            <a:avLst/>
            <a:gdLst>
              <a:gd name="connsiteX0" fmla="*/ 85725 w 266700"/>
              <a:gd name="connsiteY0" fmla="*/ 95250 h 348184"/>
              <a:gd name="connsiteX1" fmla="*/ 85725 w 266700"/>
              <a:gd name="connsiteY1" fmla="*/ 285750 h 348184"/>
              <a:gd name="connsiteX2" fmla="*/ 114300 w 266700"/>
              <a:gd name="connsiteY2" fmla="*/ 304800 h 348184"/>
              <a:gd name="connsiteX3" fmla="*/ 171450 w 266700"/>
              <a:gd name="connsiteY3" fmla="*/ 295275 h 348184"/>
              <a:gd name="connsiteX4" fmla="*/ 209550 w 266700"/>
              <a:gd name="connsiteY4" fmla="*/ 266700 h 348184"/>
              <a:gd name="connsiteX5" fmla="*/ 257175 w 266700"/>
              <a:gd name="connsiteY5" fmla="*/ 209550 h 348184"/>
              <a:gd name="connsiteX6" fmla="*/ 266700 w 266700"/>
              <a:gd name="connsiteY6" fmla="*/ 180975 h 348184"/>
              <a:gd name="connsiteX7" fmla="*/ 257175 w 266700"/>
              <a:gd name="connsiteY7" fmla="*/ 95250 h 348184"/>
              <a:gd name="connsiteX8" fmla="*/ 238125 w 266700"/>
              <a:gd name="connsiteY8" fmla="*/ 66675 h 348184"/>
              <a:gd name="connsiteX9" fmla="*/ 228600 w 266700"/>
              <a:gd name="connsiteY9" fmla="*/ 38100 h 348184"/>
              <a:gd name="connsiteX10" fmla="*/ 161925 w 266700"/>
              <a:gd name="connsiteY10" fmla="*/ 0 h 348184"/>
              <a:gd name="connsiteX11" fmla="*/ 85725 w 266700"/>
              <a:gd name="connsiteY11" fmla="*/ 9525 h 348184"/>
              <a:gd name="connsiteX12" fmla="*/ 47625 w 266700"/>
              <a:gd name="connsiteY12" fmla="*/ 28575 h 348184"/>
              <a:gd name="connsiteX13" fmla="*/ 28575 w 266700"/>
              <a:gd name="connsiteY13" fmla="*/ 57150 h 348184"/>
              <a:gd name="connsiteX14" fmla="*/ 0 w 266700"/>
              <a:gd name="connsiteY14" fmla="*/ 123825 h 348184"/>
              <a:gd name="connsiteX15" fmla="*/ 9525 w 266700"/>
              <a:gd name="connsiteY15" fmla="*/ 247650 h 348184"/>
              <a:gd name="connsiteX16" fmla="*/ 19050 w 266700"/>
              <a:gd name="connsiteY16" fmla="*/ 276225 h 348184"/>
              <a:gd name="connsiteX17" fmla="*/ 76200 w 266700"/>
              <a:gd name="connsiteY17" fmla="*/ 304800 h 348184"/>
              <a:gd name="connsiteX18" fmla="*/ 161925 w 266700"/>
              <a:gd name="connsiteY18" fmla="*/ 342900 h 3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6700" h="348184">
                <a:moveTo>
                  <a:pt x="85725" y="95250"/>
                </a:moveTo>
                <a:cubicBezTo>
                  <a:pt x="71018" y="168783"/>
                  <a:pt x="62802" y="188327"/>
                  <a:pt x="85725" y="285750"/>
                </a:cubicBezTo>
                <a:cubicBezTo>
                  <a:pt x="88347" y="296893"/>
                  <a:pt x="104775" y="298450"/>
                  <a:pt x="114300" y="304800"/>
                </a:cubicBezTo>
                <a:cubicBezTo>
                  <a:pt x="133350" y="301625"/>
                  <a:pt x="153519" y="302448"/>
                  <a:pt x="171450" y="295275"/>
                </a:cubicBezTo>
                <a:cubicBezTo>
                  <a:pt x="186190" y="289379"/>
                  <a:pt x="197497" y="277031"/>
                  <a:pt x="209550" y="266700"/>
                </a:cubicBezTo>
                <a:cubicBezTo>
                  <a:pt x="227982" y="250901"/>
                  <a:pt x="246152" y="231596"/>
                  <a:pt x="257175" y="209550"/>
                </a:cubicBezTo>
                <a:cubicBezTo>
                  <a:pt x="261665" y="200570"/>
                  <a:pt x="263525" y="190500"/>
                  <a:pt x="266700" y="180975"/>
                </a:cubicBezTo>
                <a:cubicBezTo>
                  <a:pt x="263525" y="152400"/>
                  <a:pt x="264148" y="123142"/>
                  <a:pt x="257175" y="95250"/>
                </a:cubicBezTo>
                <a:cubicBezTo>
                  <a:pt x="254399" y="84144"/>
                  <a:pt x="243245" y="76914"/>
                  <a:pt x="238125" y="66675"/>
                </a:cubicBezTo>
                <a:cubicBezTo>
                  <a:pt x="233635" y="57695"/>
                  <a:pt x="235028" y="45813"/>
                  <a:pt x="228600" y="38100"/>
                </a:cubicBezTo>
                <a:cubicBezTo>
                  <a:pt x="206421" y="11485"/>
                  <a:pt x="190411" y="9495"/>
                  <a:pt x="161925" y="0"/>
                </a:cubicBezTo>
                <a:cubicBezTo>
                  <a:pt x="136525" y="3175"/>
                  <a:pt x="110558" y="3317"/>
                  <a:pt x="85725" y="9525"/>
                </a:cubicBezTo>
                <a:cubicBezTo>
                  <a:pt x="71950" y="12969"/>
                  <a:pt x="58533" y="19485"/>
                  <a:pt x="47625" y="28575"/>
                </a:cubicBezTo>
                <a:cubicBezTo>
                  <a:pt x="38831" y="35904"/>
                  <a:pt x="34255" y="47211"/>
                  <a:pt x="28575" y="57150"/>
                </a:cubicBezTo>
                <a:cubicBezTo>
                  <a:pt x="9743" y="90106"/>
                  <a:pt x="10686" y="91767"/>
                  <a:pt x="0" y="123825"/>
                </a:cubicBezTo>
                <a:cubicBezTo>
                  <a:pt x="3175" y="165100"/>
                  <a:pt x="4390" y="206573"/>
                  <a:pt x="9525" y="247650"/>
                </a:cubicBezTo>
                <a:cubicBezTo>
                  <a:pt x="10770" y="257613"/>
                  <a:pt x="12778" y="268385"/>
                  <a:pt x="19050" y="276225"/>
                </a:cubicBezTo>
                <a:cubicBezTo>
                  <a:pt x="32479" y="293011"/>
                  <a:pt x="57376" y="298525"/>
                  <a:pt x="76200" y="304800"/>
                </a:cubicBezTo>
                <a:cubicBezTo>
                  <a:pt x="141275" y="348184"/>
                  <a:pt x="110455" y="342900"/>
                  <a:pt x="161925" y="342900"/>
                </a:cubicBezTo>
              </a:path>
            </a:pathLst>
          </a:custGeom>
          <a:ln w="15875">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sl-SI"/>
          </a:p>
        </p:txBody>
      </p:sp>
      <p:sp>
        <p:nvSpPr>
          <p:cNvPr id="20" name="TextBox 19"/>
          <p:cNvSpPr txBox="1"/>
          <p:nvPr/>
        </p:nvSpPr>
        <p:spPr>
          <a:xfrm>
            <a:off x="6372225" y="4581525"/>
            <a:ext cx="2520950" cy="868363"/>
          </a:xfrm>
          <a:prstGeom prst="rect">
            <a:avLst/>
          </a:prstGeom>
          <a:solidFill>
            <a:schemeClr val="bg1">
              <a:lumMod val="95000"/>
              <a:alpha val="50000"/>
            </a:schemeClr>
          </a:solidFill>
          <a:ln w="12700">
            <a:solidFill>
              <a:schemeClr val="bg1">
                <a:lumMod val="50000"/>
              </a:schemeClr>
            </a:solidFill>
            <a:prstDash val="sysDot"/>
          </a:ln>
        </p:spPr>
        <p:txBody>
          <a:bodyPr>
            <a:spAutoFit/>
          </a:bodyPr>
          <a:lstStyle/>
          <a:p>
            <a:pPr algn="ctr" eaLnBrk="1" hangingPunct="1">
              <a:lnSpc>
                <a:spcPct val="120000"/>
              </a:lnSpc>
              <a:defRPr/>
            </a:pPr>
            <a:r>
              <a:rPr lang="en-GB" sz="1400" dirty="0">
                <a:solidFill>
                  <a:srgbClr val="FF0000"/>
                </a:solidFill>
                <a:latin typeface="Calibri" panose="020F0502020204030204" pitchFamily="34" charset="0"/>
              </a:rPr>
              <a:t>MonoS-11</a:t>
            </a:r>
            <a:endParaRPr lang="en-GB" sz="1100" dirty="0">
              <a:solidFill>
                <a:srgbClr val="FF0000"/>
              </a:solidFill>
              <a:latin typeface="Calibri" panose="020F0502020204030204" pitchFamily="34" charset="0"/>
            </a:endParaRPr>
          </a:p>
          <a:p>
            <a:pPr algn="ctr" eaLnBrk="1" hangingPunct="1">
              <a:lnSpc>
                <a:spcPct val="120000"/>
              </a:lnSpc>
              <a:defRPr/>
            </a:pPr>
            <a:r>
              <a:rPr lang="en-GB" sz="1400" dirty="0">
                <a:latin typeface="Calibri" panose="020F0502020204030204" pitchFamily="34" charset="0"/>
              </a:rPr>
              <a:t>- </a:t>
            </a:r>
            <a:r>
              <a:rPr lang="en-GB" sz="1400" dirty="0">
                <a:solidFill>
                  <a:srgbClr val="FF0000"/>
                </a:solidFill>
                <a:latin typeface="Calibri" panose="020F0502020204030204" pitchFamily="34" charset="0"/>
              </a:rPr>
              <a:t>potent anticoagulant activity</a:t>
            </a:r>
          </a:p>
          <a:p>
            <a:pPr algn="ctr" eaLnBrk="1" hangingPunct="1">
              <a:lnSpc>
                <a:spcPct val="120000"/>
              </a:lnSpc>
              <a:defRPr/>
            </a:pPr>
            <a:r>
              <a:rPr lang="en-GB" sz="1400" dirty="0">
                <a:latin typeface="Calibri" panose="020F0502020204030204" pitchFamily="34" charset="0"/>
              </a:rPr>
              <a:t>- </a:t>
            </a:r>
            <a:r>
              <a:rPr lang="en-GB" sz="1400" dirty="0">
                <a:solidFill>
                  <a:srgbClr val="FF0000"/>
                </a:solidFill>
                <a:latin typeface="Calibri" panose="020F0502020204030204" pitchFamily="34" charset="0"/>
              </a:rPr>
              <a:t>no enzymatic activity</a:t>
            </a:r>
          </a:p>
        </p:txBody>
      </p:sp>
      <p:sp>
        <p:nvSpPr>
          <p:cNvPr id="31" name="TextBox 30"/>
          <p:cNvSpPr txBox="1"/>
          <p:nvPr/>
        </p:nvSpPr>
        <p:spPr>
          <a:xfrm>
            <a:off x="6645275" y="3022600"/>
            <a:ext cx="2390775" cy="350838"/>
          </a:xfrm>
          <a:prstGeom prst="rect">
            <a:avLst/>
          </a:prstGeom>
          <a:solidFill>
            <a:schemeClr val="bg1">
              <a:lumMod val="95000"/>
              <a:alpha val="50000"/>
            </a:schemeClr>
          </a:solidFill>
          <a:ln w="12700">
            <a:solidFill>
              <a:schemeClr val="bg1">
                <a:lumMod val="50000"/>
              </a:schemeClr>
            </a:solidFill>
            <a:prstDash val="sysDot"/>
          </a:ln>
        </p:spPr>
        <p:txBody>
          <a:bodyPr>
            <a:spAutoFit/>
          </a:bodyPr>
          <a:lstStyle/>
          <a:p>
            <a:pPr algn="ctr" eaLnBrk="1" hangingPunct="1">
              <a:lnSpc>
                <a:spcPct val="120000"/>
              </a:lnSpc>
              <a:defRPr/>
            </a:pPr>
            <a:r>
              <a:rPr lang="en-GB" sz="1400" dirty="0">
                <a:latin typeface="Calibri" panose="020F0502020204030204" pitchFamily="34" charset="0"/>
              </a:rPr>
              <a:t>- </a:t>
            </a:r>
            <a:r>
              <a:rPr lang="en-GB" sz="1400" dirty="0">
                <a:solidFill>
                  <a:srgbClr val="00B0F0"/>
                </a:solidFill>
                <a:latin typeface="Calibri" panose="020F0502020204030204" pitchFamily="34" charset="0"/>
              </a:rPr>
              <a:t>potent procoagulant activity</a:t>
            </a:r>
            <a:endParaRPr lang="en-GB" sz="1400" dirty="0">
              <a:solidFill>
                <a:srgbClr val="00B0F0"/>
              </a:solidFill>
              <a:effectLst>
                <a:outerShdw blurRad="38100" dist="38100" dir="2700000" algn="tl">
                  <a:srgbClr val="000000">
                    <a:alpha val="43137"/>
                  </a:srgbClr>
                </a:outerShdw>
              </a:effectLst>
              <a:latin typeface="Calibri" panose="020F0502020204030204" pitchFamily="34" charset="0"/>
            </a:endParaRPr>
          </a:p>
        </p:txBody>
      </p:sp>
      <p:sp>
        <p:nvSpPr>
          <p:cNvPr id="32" name="Freeform 31"/>
          <p:cNvSpPr>
            <a:spLocks/>
          </p:cNvSpPr>
          <p:nvPr/>
        </p:nvSpPr>
        <p:spPr>
          <a:xfrm rot="14620267">
            <a:off x="6005512" y="3011488"/>
            <a:ext cx="430213" cy="896938"/>
          </a:xfrm>
          <a:custGeom>
            <a:avLst/>
            <a:gdLst>
              <a:gd name="connsiteX0" fmla="*/ 179462 w 439606"/>
              <a:gd name="connsiteY0" fmla="*/ 0 h 981996"/>
              <a:gd name="connsiteX1" fmla="*/ 170916 w 439606"/>
              <a:gd name="connsiteY1" fmla="*/ 136732 h 981996"/>
              <a:gd name="connsiteX2" fmla="*/ 111096 w 439606"/>
              <a:gd name="connsiteY2" fmla="*/ 871671 h 981996"/>
              <a:gd name="connsiteX3" fmla="*/ 85458 w 439606"/>
              <a:gd name="connsiteY3" fmla="*/ 846033 h 981996"/>
              <a:gd name="connsiteX4" fmla="*/ 68367 w 439606"/>
              <a:gd name="connsiteY4" fmla="*/ 820396 h 981996"/>
              <a:gd name="connsiteX5" fmla="*/ 25638 w 439606"/>
              <a:gd name="connsiteY5" fmla="*/ 803304 h 981996"/>
              <a:gd name="connsiteX6" fmla="*/ 0 w 439606"/>
              <a:gd name="connsiteY6" fmla="*/ 786213 h 981996"/>
              <a:gd name="connsiteX7" fmla="*/ 25638 w 439606"/>
              <a:gd name="connsiteY7" fmla="*/ 777667 h 981996"/>
              <a:gd name="connsiteX8" fmla="*/ 316195 w 439606"/>
              <a:gd name="connsiteY8" fmla="*/ 794758 h 981996"/>
              <a:gd name="connsiteX9" fmla="*/ 299103 w 439606"/>
              <a:gd name="connsiteY9" fmla="*/ 820396 h 981996"/>
              <a:gd name="connsiteX10" fmla="*/ 247828 w 439606"/>
              <a:gd name="connsiteY10" fmla="*/ 828942 h 981996"/>
              <a:gd name="connsiteX11" fmla="*/ 222191 w 439606"/>
              <a:gd name="connsiteY11" fmla="*/ 837487 h 981996"/>
              <a:gd name="connsiteX12" fmla="*/ 188008 w 439606"/>
              <a:gd name="connsiteY12" fmla="*/ 846033 h 981996"/>
              <a:gd name="connsiteX13" fmla="*/ 136733 w 439606"/>
              <a:gd name="connsiteY13" fmla="*/ 863125 h 981996"/>
              <a:gd name="connsiteX14" fmla="*/ 153825 w 439606"/>
              <a:gd name="connsiteY14" fmla="*/ 888762 h 981996"/>
              <a:gd name="connsiteX15" fmla="*/ 179462 w 439606"/>
              <a:gd name="connsiteY15" fmla="*/ 880216 h 981996"/>
              <a:gd name="connsiteX16" fmla="*/ 230737 w 439606"/>
              <a:gd name="connsiteY16" fmla="*/ 846033 h 981996"/>
              <a:gd name="connsiteX17" fmla="*/ 307649 w 439606"/>
              <a:gd name="connsiteY17" fmla="*/ 811850 h 981996"/>
              <a:gd name="connsiteX18" fmla="*/ 316195 w 439606"/>
              <a:gd name="connsiteY18" fmla="*/ 811850 h 98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9606" h="981996">
                <a:moveTo>
                  <a:pt x="179462" y="0"/>
                </a:moveTo>
                <a:cubicBezTo>
                  <a:pt x="176613" y="45577"/>
                  <a:pt x="172233" y="91085"/>
                  <a:pt x="170916" y="136732"/>
                </a:cubicBezTo>
                <a:cubicBezTo>
                  <a:pt x="148834" y="902241"/>
                  <a:pt x="386918" y="981996"/>
                  <a:pt x="111096" y="871671"/>
                </a:cubicBezTo>
                <a:cubicBezTo>
                  <a:pt x="102550" y="863125"/>
                  <a:pt x="93195" y="855318"/>
                  <a:pt x="85458" y="846033"/>
                </a:cubicBezTo>
                <a:cubicBezTo>
                  <a:pt x="78883" y="838143"/>
                  <a:pt x="76724" y="826366"/>
                  <a:pt x="68367" y="820396"/>
                </a:cubicBezTo>
                <a:cubicBezTo>
                  <a:pt x="55884" y="811480"/>
                  <a:pt x="39359" y="810164"/>
                  <a:pt x="25638" y="803304"/>
                </a:cubicBezTo>
                <a:cubicBezTo>
                  <a:pt x="16451" y="798711"/>
                  <a:pt x="8546" y="791910"/>
                  <a:pt x="0" y="786213"/>
                </a:cubicBezTo>
                <a:cubicBezTo>
                  <a:pt x="8546" y="783364"/>
                  <a:pt x="16630" y="777667"/>
                  <a:pt x="25638" y="777667"/>
                </a:cubicBezTo>
                <a:cubicBezTo>
                  <a:pt x="377207" y="777667"/>
                  <a:pt x="439606" y="753624"/>
                  <a:pt x="316195" y="794758"/>
                </a:cubicBezTo>
                <a:cubicBezTo>
                  <a:pt x="310498" y="803304"/>
                  <a:pt x="308290" y="815803"/>
                  <a:pt x="299103" y="820396"/>
                </a:cubicBezTo>
                <a:cubicBezTo>
                  <a:pt x="283605" y="828145"/>
                  <a:pt x="264743" y="825183"/>
                  <a:pt x="247828" y="828942"/>
                </a:cubicBezTo>
                <a:cubicBezTo>
                  <a:pt x="239035" y="830896"/>
                  <a:pt x="230852" y="835012"/>
                  <a:pt x="222191" y="837487"/>
                </a:cubicBezTo>
                <a:cubicBezTo>
                  <a:pt x="210898" y="840714"/>
                  <a:pt x="199258" y="842658"/>
                  <a:pt x="188008" y="846033"/>
                </a:cubicBezTo>
                <a:cubicBezTo>
                  <a:pt x="170752" y="851210"/>
                  <a:pt x="136733" y="863125"/>
                  <a:pt x="136733" y="863125"/>
                </a:cubicBezTo>
                <a:cubicBezTo>
                  <a:pt x="142430" y="871671"/>
                  <a:pt x="144289" y="884948"/>
                  <a:pt x="153825" y="888762"/>
                </a:cubicBezTo>
                <a:cubicBezTo>
                  <a:pt x="162189" y="892107"/>
                  <a:pt x="171588" y="884591"/>
                  <a:pt x="179462" y="880216"/>
                </a:cubicBezTo>
                <a:cubicBezTo>
                  <a:pt x="197419" y="870240"/>
                  <a:pt x="213645" y="857427"/>
                  <a:pt x="230737" y="846033"/>
                </a:cubicBezTo>
                <a:cubicBezTo>
                  <a:pt x="253971" y="830544"/>
                  <a:pt x="277141" y="811850"/>
                  <a:pt x="307649" y="811850"/>
                </a:cubicBezTo>
                <a:lnTo>
                  <a:pt x="316195" y="811850"/>
                </a:lnTo>
              </a:path>
            </a:pathLst>
          </a:custGeom>
          <a:ln w="25400" cap="sq">
            <a:solidFill>
              <a:schemeClr val="accent3">
                <a:lumMod val="75000"/>
                <a:alpha val="80000"/>
              </a:schemeClr>
            </a:solidFill>
            <a:beve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r>
              <a:rPr lang="sl-SI" dirty="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35" name="TextBox 34"/>
          <p:cNvSpPr txBox="1"/>
          <p:nvPr/>
        </p:nvSpPr>
        <p:spPr>
          <a:xfrm>
            <a:off x="34925" y="2205038"/>
            <a:ext cx="2432050" cy="1125537"/>
          </a:xfrm>
          <a:prstGeom prst="rect">
            <a:avLst/>
          </a:prstGeom>
          <a:solidFill>
            <a:schemeClr val="bg1">
              <a:lumMod val="95000"/>
              <a:alpha val="50000"/>
            </a:schemeClr>
          </a:solidFill>
          <a:ln w="12700">
            <a:solidFill>
              <a:schemeClr val="bg1">
                <a:lumMod val="50000"/>
              </a:schemeClr>
            </a:solidFill>
            <a:prstDash val="sysDot"/>
          </a:ln>
        </p:spPr>
        <p:txBody>
          <a:bodyPr>
            <a:spAutoFit/>
          </a:bodyPr>
          <a:lstStyle/>
          <a:p>
            <a:pPr algn="ctr" eaLnBrk="1" hangingPunct="1">
              <a:lnSpc>
                <a:spcPct val="120000"/>
              </a:lnSpc>
              <a:defRPr/>
            </a:pPr>
            <a:r>
              <a:rPr lang="en-GB" sz="1400" dirty="0">
                <a:latin typeface="Calibri" panose="020F0502020204030204" pitchFamily="34" charset="0"/>
              </a:rPr>
              <a:t>- </a:t>
            </a:r>
            <a:r>
              <a:rPr lang="en-GB" sz="1400" dirty="0">
                <a:solidFill>
                  <a:srgbClr val="00B0F0"/>
                </a:solidFill>
                <a:latin typeface="Calibri" panose="020F0502020204030204" pitchFamily="34" charset="0"/>
              </a:rPr>
              <a:t>α+β-fibrinogenolysis</a:t>
            </a:r>
          </a:p>
          <a:p>
            <a:pPr algn="ctr" eaLnBrk="1" hangingPunct="1">
              <a:lnSpc>
                <a:spcPct val="120000"/>
              </a:lnSpc>
              <a:defRPr/>
            </a:pPr>
            <a:r>
              <a:rPr lang="en-GB" sz="1400" dirty="0">
                <a:latin typeface="Calibri" panose="020F0502020204030204" pitchFamily="34" charset="0"/>
              </a:rPr>
              <a:t>- </a:t>
            </a:r>
            <a:r>
              <a:rPr lang="en-GB" sz="1400" dirty="0">
                <a:solidFill>
                  <a:srgbClr val="00B0F0"/>
                </a:solidFill>
                <a:latin typeface="Calibri" panose="020F0502020204030204" pitchFamily="34" charset="0"/>
              </a:rPr>
              <a:t>degradation </a:t>
            </a:r>
            <a:r>
              <a:rPr lang="sl-SI" sz="1400" dirty="0">
                <a:solidFill>
                  <a:srgbClr val="00B0F0"/>
                </a:solidFill>
                <a:latin typeface="Calibri" panose="020F0502020204030204" pitchFamily="34" charset="0"/>
              </a:rPr>
              <a:t>of </a:t>
            </a:r>
            <a:r>
              <a:rPr lang="en-GB" sz="1400" dirty="0">
                <a:solidFill>
                  <a:srgbClr val="00B0F0"/>
                </a:solidFill>
                <a:latin typeface="Calibri" panose="020F0502020204030204" pitchFamily="34" charset="0"/>
              </a:rPr>
              <a:t>angiotensin-I</a:t>
            </a:r>
            <a:endParaRPr lang="en-GB" sz="1400" dirty="0">
              <a:solidFill>
                <a:srgbClr val="00B0F0"/>
              </a:solidFill>
              <a:latin typeface="Calibri" panose="020F0502020204030204" pitchFamily="34" charset="0"/>
            </a:endParaRPr>
          </a:p>
          <a:p>
            <a:pPr algn="ctr" eaLnBrk="1" hangingPunct="1">
              <a:lnSpc>
                <a:spcPct val="120000"/>
              </a:lnSpc>
              <a:defRPr/>
            </a:pPr>
            <a:r>
              <a:rPr lang="sl-SI" sz="1400" dirty="0">
                <a:latin typeface="Calibri" panose="020F0502020204030204" pitchFamily="34" charset="0"/>
              </a:rPr>
              <a:t>- </a:t>
            </a:r>
            <a:r>
              <a:rPr lang="en-GB" sz="1400" dirty="0">
                <a:solidFill>
                  <a:srgbClr val="00B0F0"/>
                </a:solidFill>
                <a:latin typeface="Calibri" panose="020F0502020204030204" pitchFamily="34" charset="0"/>
              </a:rPr>
              <a:t>kallikrein-like activity</a:t>
            </a:r>
            <a:endParaRPr lang="sl-SI" sz="1400" dirty="0">
              <a:solidFill>
                <a:srgbClr val="00B0F0"/>
              </a:solidFill>
              <a:latin typeface="Calibri" panose="020F0502020204030204" pitchFamily="34" charset="0"/>
            </a:endParaRPr>
          </a:p>
          <a:p>
            <a:pPr algn="ctr" eaLnBrk="1" hangingPunct="1">
              <a:lnSpc>
                <a:spcPct val="120000"/>
              </a:lnSpc>
              <a:defRPr/>
            </a:pPr>
            <a:r>
              <a:rPr lang="en-GB" sz="1400" dirty="0">
                <a:latin typeface="Calibri" panose="020F0502020204030204" pitchFamily="34" charset="0"/>
              </a:rPr>
              <a:t>- </a:t>
            </a:r>
            <a:r>
              <a:rPr lang="en-GB" sz="1400" dirty="0">
                <a:solidFill>
                  <a:srgbClr val="00B0F0"/>
                </a:solidFill>
                <a:latin typeface="Calibri" panose="020F0502020204030204" pitchFamily="34" charset="0"/>
              </a:rPr>
              <a:t>activation </a:t>
            </a:r>
            <a:r>
              <a:rPr lang="sl-SI" sz="1400" dirty="0">
                <a:solidFill>
                  <a:srgbClr val="00B0F0"/>
                </a:solidFill>
                <a:latin typeface="Calibri" panose="020F0502020204030204" pitchFamily="34" charset="0"/>
              </a:rPr>
              <a:t>of </a:t>
            </a:r>
            <a:r>
              <a:rPr lang="en-GB" sz="1400" dirty="0">
                <a:solidFill>
                  <a:srgbClr val="00B0F0"/>
                </a:solidFill>
                <a:latin typeface="Calibri" panose="020F0502020204030204" pitchFamily="34" charset="0"/>
              </a:rPr>
              <a:t>FIX</a:t>
            </a:r>
            <a:r>
              <a:rPr lang="sl-SI" sz="1400" dirty="0">
                <a:solidFill>
                  <a:srgbClr val="00B0F0"/>
                </a:solidFill>
                <a:latin typeface="Calibri" panose="020F0502020204030204" pitchFamily="34" charset="0"/>
              </a:rPr>
              <a:t> and </a:t>
            </a:r>
            <a:r>
              <a:rPr lang="en-GB" sz="1400" dirty="0">
                <a:solidFill>
                  <a:srgbClr val="00B0F0"/>
                </a:solidFill>
                <a:latin typeface="Calibri" panose="020F0502020204030204" pitchFamily="34" charset="0"/>
              </a:rPr>
              <a:t>FX</a:t>
            </a:r>
            <a:endParaRPr lang="en-GB" sz="1400" dirty="0">
              <a:solidFill>
                <a:srgbClr val="00B0F0"/>
              </a:solidFill>
              <a:latin typeface="Calibri" panose="020F0502020204030204" pitchFamily="34" charset="0"/>
            </a:endParaRPr>
          </a:p>
        </p:txBody>
      </p:sp>
      <p:sp>
        <p:nvSpPr>
          <p:cNvPr id="36" name="Freeform 35"/>
          <p:cNvSpPr>
            <a:spLocks/>
          </p:cNvSpPr>
          <p:nvPr/>
        </p:nvSpPr>
        <p:spPr>
          <a:xfrm rot="8245090">
            <a:off x="2552700" y="2705100"/>
            <a:ext cx="179388" cy="487363"/>
          </a:xfrm>
          <a:custGeom>
            <a:avLst/>
            <a:gdLst>
              <a:gd name="connsiteX0" fmla="*/ 179462 w 439606"/>
              <a:gd name="connsiteY0" fmla="*/ 0 h 981996"/>
              <a:gd name="connsiteX1" fmla="*/ 170916 w 439606"/>
              <a:gd name="connsiteY1" fmla="*/ 136732 h 981996"/>
              <a:gd name="connsiteX2" fmla="*/ 111096 w 439606"/>
              <a:gd name="connsiteY2" fmla="*/ 871671 h 981996"/>
              <a:gd name="connsiteX3" fmla="*/ 85458 w 439606"/>
              <a:gd name="connsiteY3" fmla="*/ 846033 h 981996"/>
              <a:gd name="connsiteX4" fmla="*/ 68367 w 439606"/>
              <a:gd name="connsiteY4" fmla="*/ 820396 h 981996"/>
              <a:gd name="connsiteX5" fmla="*/ 25638 w 439606"/>
              <a:gd name="connsiteY5" fmla="*/ 803304 h 981996"/>
              <a:gd name="connsiteX6" fmla="*/ 0 w 439606"/>
              <a:gd name="connsiteY6" fmla="*/ 786213 h 981996"/>
              <a:gd name="connsiteX7" fmla="*/ 25638 w 439606"/>
              <a:gd name="connsiteY7" fmla="*/ 777667 h 981996"/>
              <a:gd name="connsiteX8" fmla="*/ 316195 w 439606"/>
              <a:gd name="connsiteY8" fmla="*/ 794758 h 981996"/>
              <a:gd name="connsiteX9" fmla="*/ 299103 w 439606"/>
              <a:gd name="connsiteY9" fmla="*/ 820396 h 981996"/>
              <a:gd name="connsiteX10" fmla="*/ 247828 w 439606"/>
              <a:gd name="connsiteY10" fmla="*/ 828942 h 981996"/>
              <a:gd name="connsiteX11" fmla="*/ 222191 w 439606"/>
              <a:gd name="connsiteY11" fmla="*/ 837487 h 981996"/>
              <a:gd name="connsiteX12" fmla="*/ 188008 w 439606"/>
              <a:gd name="connsiteY12" fmla="*/ 846033 h 981996"/>
              <a:gd name="connsiteX13" fmla="*/ 136733 w 439606"/>
              <a:gd name="connsiteY13" fmla="*/ 863125 h 981996"/>
              <a:gd name="connsiteX14" fmla="*/ 153825 w 439606"/>
              <a:gd name="connsiteY14" fmla="*/ 888762 h 981996"/>
              <a:gd name="connsiteX15" fmla="*/ 179462 w 439606"/>
              <a:gd name="connsiteY15" fmla="*/ 880216 h 981996"/>
              <a:gd name="connsiteX16" fmla="*/ 230737 w 439606"/>
              <a:gd name="connsiteY16" fmla="*/ 846033 h 981996"/>
              <a:gd name="connsiteX17" fmla="*/ 307649 w 439606"/>
              <a:gd name="connsiteY17" fmla="*/ 811850 h 981996"/>
              <a:gd name="connsiteX18" fmla="*/ 316195 w 439606"/>
              <a:gd name="connsiteY18" fmla="*/ 811850 h 98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9606" h="981996">
                <a:moveTo>
                  <a:pt x="179462" y="0"/>
                </a:moveTo>
                <a:cubicBezTo>
                  <a:pt x="176613" y="45577"/>
                  <a:pt x="172233" y="91085"/>
                  <a:pt x="170916" y="136732"/>
                </a:cubicBezTo>
                <a:cubicBezTo>
                  <a:pt x="148834" y="902241"/>
                  <a:pt x="386918" y="981996"/>
                  <a:pt x="111096" y="871671"/>
                </a:cubicBezTo>
                <a:cubicBezTo>
                  <a:pt x="102550" y="863125"/>
                  <a:pt x="93195" y="855318"/>
                  <a:pt x="85458" y="846033"/>
                </a:cubicBezTo>
                <a:cubicBezTo>
                  <a:pt x="78883" y="838143"/>
                  <a:pt x="76724" y="826366"/>
                  <a:pt x="68367" y="820396"/>
                </a:cubicBezTo>
                <a:cubicBezTo>
                  <a:pt x="55884" y="811480"/>
                  <a:pt x="39359" y="810164"/>
                  <a:pt x="25638" y="803304"/>
                </a:cubicBezTo>
                <a:cubicBezTo>
                  <a:pt x="16451" y="798711"/>
                  <a:pt x="8546" y="791910"/>
                  <a:pt x="0" y="786213"/>
                </a:cubicBezTo>
                <a:cubicBezTo>
                  <a:pt x="8546" y="783364"/>
                  <a:pt x="16630" y="777667"/>
                  <a:pt x="25638" y="777667"/>
                </a:cubicBezTo>
                <a:cubicBezTo>
                  <a:pt x="377207" y="777667"/>
                  <a:pt x="439606" y="753624"/>
                  <a:pt x="316195" y="794758"/>
                </a:cubicBezTo>
                <a:cubicBezTo>
                  <a:pt x="310498" y="803304"/>
                  <a:pt x="308290" y="815803"/>
                  <a:pt x="299103" y="820396"/>
                </a:cubicBezTo>
                <a:cubicBezTo>
                  <a:pt x="283605" y="828145"/>
                  <a:pt x="264743" y="825183"/>
                  <a:pt x="247828" y="828942"/>
                </a:cubicBezTo>
                <a:cubicBezTo>
                  <a:pt x="239035" y="830896"/>
                  <a:pt x="230852" y="835012"/>
                  <a:pt x="222191" y="837487"/>
                </a:cubicBezTo>
                <a:cubicBezTo>
                  <a:pt x="210898" y="840714"/>
                  <a:pt x="199258" y="842658"/>
                  <a:pt x="188008" y="846033"/>
                </a:cubicBezTo>
                <a:cubicBezTo>
                  <a:pt x="170752" y="851210"/>
                  <a:pt x="136733" y="863125"/>
                  <a:pt x="136733" y="863125"/>
                </a:cubicBezTo>
                <a:cubicBezTo>
                  <a:pt x="142430" y="871671"/>
                  <a:pt x="144289" y="884948"/>
                  <a:pt x="153825" y="888762"/>
                </a:cubicBezTo>
                <a:cubicBezTo>
                  <a:pt x="162189" y="892107"/>
                  <a:pt x="171588" y="884591"/>
                  <a:pt x="179462" y="880216"/>
                </a:cubicBezTo>
                <a:cubicBezTo>
                  <a:pt x="197419" y="870240"/>
                  <a:pt x="213645" y="857427"/>
                  <a:pt x="230737" y="846033"/>
                </a:cubicBezTo>
                <a:cubicBezTo>
                  <a:pt x="253971" y="830544"/>
                  <a:pt x="277141" y="811850"/>
                  <a:pt x="307649" y="811850"/>
                </a:cubicBezTo>
                <a:lnTo>
                  <a:pt x="316195" y="811850"/>
                </a:lnTo>
              </a:path>
            </a:pathLst>
          </a:custGeom>
          <a:ln w="25400" cap="sq">
            <a:solidFill>
              <a:schemeClr val="accent3">
                <a:lumMod val="75000"/>
                <a:alpha val="80000"/>
              </a:schemeClr>
            </a:solidFill>
            <a:beve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r>
              <a:rPr lang="sl-SI" dirty="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16" name="Freeform 15"/>
          <p:cNvSpPr>
            <a:spLocks/>
          </p:cNvSpPr>
          <p:nvPr/>
        </p:nvSpPr>
        <p:spPr>
          <a:xfrm rot="17513414">
            <a:off x="5736432" y="4237831"/>
            <a:ext cx="325438" cy="1177925"/>
          </a:xfrm>
          <a:custGeom>
            <a:avLst/>
            <a:gdLst>
              <a:gd name="connsiteX0" fmla="*/ 179462 w 439606"/>
              <a:gd name="connsiteY0" fmla="*/ 0 h 981996"/>
              <a:gd name="connsiteX1" fmla="*/ 170916 w 439606"/>
              <a:gd name="connsiteY1" fmla="*/ 136732 h 981996"/>
              <a:gd name="connsiteX2" fmla="*/ 111096 w 439606"/>
              <a:gd name="connsiteY2" fmla="*/ 871671 h 981996"/>
              <a:gd name="connsiteX3" fmla="*/ 85458 w 439606"/>
              <a:gd name="connsiteY3" fmla="*/ 846033 h 981996"/>
              <a:gd name="connsiteX4" fmla="*/ 68367 w 439606"/>
              <a:gd name="connsiteY4" fmla="*/ 820396 h 981996"/>
              <a:gd name="connsiteX5" fmla="*/ 25638 w 439606"/>
              <a:gd name="connsiteY5" fmla="*/ 803304 h 981996"/>
              <a:gd name="connsiteX6" fmla="*/ 0 w 439606"/>
              <a:gd name="connsiteY6" fmla="*/ 786213 h 981996"/>
              <a:gd name="connsiteX7" fmla="*/ 25638 w 439606"/>
              <a:gd name="connsiteY7" fmla="*/ 777667 h 981996"/>
              <a:gd name="connsiteX8" fmla="*/ 316195 w 439606"/>
              <a:gd name="connsiteY8" fmla="*/ 794758 h 981996"/>
              <a:gd name="connsiteX9" fmla="*/ 299103 w 439606"/>
              <a:gd name="connsiteY9" fmla="*/ 820396 h 981996"/>
              <a:gd name="connsiteX10" fmla="*/ 247828 w 439606"/>
              <a:gd name="connsiteY10" fmla="*/ 828942 h 981996"/>
              <a:gd name="connsiteX11" fmla="*/ 222191 w 439606"/>
              <a:gd name="connsiteY11" fmla="*/ 837487 h 981996"/>
              <a:gd name="connsiteX12" fmla="*/ 188008 w 439606"/>
              <a:gd name="connsiteY12" fmla="*/ 846033 h 981996"/>
              <a:gd name="connsiteX13" fmla="*/ 136733 w 439606"/>
              <a:gd name="connsiteY13" fmla="*/ 863125 h 981996"/>
              <a:gd name="connsiteX14" fmla="*/ 153825 w 439606"/>
              <a:gd name="connsiteY14" fmla="*/ 888762 h 981996"/>
              <a:gd name="connsiteX15" fmla="*/ 179462 w 439606"/>
              <a:gd name="connsiteY15" fmla="*/ 880216 h 981996"/>
              <a:gd name="connsiteX16" fmla="*/ 230737 w 439606"/>
              <a:gd name="connsiteY16" fmla="*/ 846033 h 981996"/>
              <a:gd name="connsiteX17" fmla="*/ 307649 w 439606"/>
              <a:gd name="connsiteY17" fmla="*/ 811850 h 981996"/>
              <a:gd name="connsiteX18" fmla="*/ 316195 w 439606"/>
              <a:gd name="connsiteY18" fmla="*/ 811850 h 98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9606" h="981996">
                <a:moveTo>
                  <a:pt x="179462" y="0"/>
                </a:moveTo>
                <a:cubicBezTo>
                  <a:pt x="176613" y="45577"/>
                  <a:pt x="172233" y="91085"/>
                  <a:pt x="170916" y="136732"/>
                </a:cubicBezTo>
                <a:cubicBezTo>
                  <a:pt x="148834" y="902241"/>
                  <a:pt x="386918" y="981996"/>
                  <a:pt x="111096" y="871671"/>
                </a:cubicBezTo>
                <a:cubicBezTo>
                  <a:pt x="102550" y="863125"/>
                  <a:pt x="93195" y="855318"/>
                  <a:pt x="85458" y="846033"/>
                </a:cubicBezTo>
                <a:cubicBezTo>
                  <a:pt x="78883" y="838143"/>
                  <a:pt x="76724" y="826366"/>
                  <a:pt x="68367" y="820396"/>
                </a:cubicBezTo>
                <a:cubicBezTo>
                  <a:pt x="55884" y="811480"/>
                  <a:pt x="39359" y="810164"/>
                  <a:pt x="25638" y="803304"/>
                </a:cubicBezTo>
                <a:cubicBezTo>
                  <a:pt x="16451" y="798711"/>
                  <a:pt x="8546" y="791910"/>
                  <a:pt x="0" y="786213"/>
                </a:cubicBezTo>
                <a:cubicBezTo>
                  <a:pt x="8546" y="783364"/>
                  <a:pt x="16630" y="777667"/>
                  <a:pt x="25638" y="777667"/>
                </a:cubicBezTo>
                <a:cubicBezTo>
                  <a:pt x="377207" y="777667"/>
                  <a:pt x="439606" y="753624"/>
                  <a:pt x="316195" y="794758"/>
                </a:cubicBezTo>
                <a:cubicBezTo>
                  <a:pt x="310498" y="803304"/>
                  <a:pt x="308290" y="815803"/>
                  <a:pt x="299103" y="820396"/>
                </a:cubicBezTo>
                <a:cubicBezTo>
                  <a:pt x="283605" y="828145"/>
                  <a:pt x="264743" y="825183"/>
                  <a:pt x="247828" y="828942"/>
                </a:cubicBezTo>
                <a:cubicBezTo>
                  <a:pt x="239035" y="830896"/>
                  <a:pt x="230852" y="835012"/>
                  <a:pt x="222191" y="837487"/>
                </a:cubicBezTo>
                <a:cubicBezTo>
                  <a:pt x="210898" y="840714"/>
                  <a:pt x="199258" y="842658"/>
                  <a:pt x="188008" y="846033"/>
                </a:cubicBezTo>
                <a:cubicBezTo>
                  <a:pt x="170752" y="851210"/>
                  <a:pt x="136733" y="863125"/>
                  <a:pt x="136733" y="863125"/>
                </a:cubicBezTo>
                <a:cubicBezTo>
                  <a:pt x="142430" y="871671"/>
                  <a:pt x="144289" y="884948"/>
                  <a:pt x="153825" y="888762"/>
                </a:cubicBezTo>
                <a:cubicBezTo>
                  <a:pt x="162189" y="892107"/>
                  <a:pt x="171588" y="884591"/>
                  <a:pt x="179462" y="880216"/>
                </a:cubicBezTo>
                <a:cubicBezTo>
                  <a:pt x="197419" y="870240"/>
                  <a:pt x="213645" y="857427"/>
                  <a:pt x="230737" y="846033"/>
                </a:cubicBezTo>
                <a:cubicBezTo>
                  <a:pt x="253971" y="830544"/>
                  <a:pt x="277141" y="811850"/>
                  <a:pt x="307649" y="811850"/>
                </a:cubicBezTo>
                <a:lnTo>
                  <a:pt x="316195" y="811850"/>
                </a:lnTo>
              </a:path>
            </a:pathLst>
          </a:custGeom>
          <a:ln w="25400" cap="sq">
            <a:solidFill>
              <a:schemeClr val="accent3">
                <a:lumMod val="75000"/>
                <a:alpha val="80000"/>
              </a:schemeClr>
            </a:solidFill>
            <a:beve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r>
              <a:rPr lang="sl-SI" dirty="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10253" name="TextBox 20"/>
          <p:cNvSpPr txBox="1">
            <a:spLocks noChangeArrowheads="1"/>
          </p:cNvSpPr>
          <p:nvPr/>
        </p:nvSpPr>
        <p:spPr bwMode="auto">
          <a:xfrm>
            <a:off x="3128963" y="3028950"/>
            <a:ext cx="1944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eaLnBrk="1" hangingPunct="1"/>
            <a:r>
              <a:rPr lang="sl-SI" altLang="sl-SI" sz="1400">
                <a:latin typeface="Calibri" pitchFamily="34" charset="0"/>
              </a:rPr>
              <a:t>FPLC on Mono-S</a:t>
            </a:r>
          </a:p>
        </p:txBody>
      </p:sp>
      <p:sp>
        <p:nvSpPr>
          <p:cNvPr id="18" name="Title 17"/>
          <p:cNvSpPr>
            <a:spLocks noGrp="1"/>
          </p:cNvSpPr>
          <p:nvPr>
            <p:ph type="title"/>
          </p:nvPr>
        </p:nvSpPr>
        <p:spPr>
          <a:xfrm>
            <a:off x="323528" y="395953"/>
            <a:ext cx="8229600" cy="584775"/>
          </a:xfrm>
          <a:ln>
            <a:miter lim="800000"/>
            <a:headEnd/>
            <a:tailEnd/>
          </a:ln>
          <a:effectLst>
            <a:reflection stA="24000" endPos="25000" dist="50800" dir="5400000" sy="-100000" algn="bl" rotWithShape="0"/>
          </a:effectLst>
          <a:extLst/>
        </p:spPr>
        <p:txBody>
          <a:bodyPr>
            <a:spAutoFit/>
          </a:bodyPr>
          <a:lstStyle/>
          <a:p>
            <a:pPr>
              <a:defRPr/>
            </a:pPr>
            <a:r>
              <a:rPr lang="en-GB" sz="3200" b="1" kern="1200" dirty="0">
                <a:solidFill>
                  <a:schemeClr val="tx1"/>
                </a:solidFill>
                <a:effectLst>
                  <a:reflection blurRad="6350" stA="55000" endA="300" endPos="31000" dir="5400000" sy="-100000" algn="bl" rotWithShape="0"/>
                </a:effectLst>
                <a:latin typeface="Calibri" pitchFamily="34" charset="0"/>
                <a:ea typeface="+mn-ea"/>
              </a:rPr>
              <a:t>Hemostatically-active </a:t>
            </a:r>
            <a:r>
              <a:rPr lang="en-GB" sz="3200" b="1" i="1" kern="1200" dirty="0">
                <a:solidFill>
                  <a:schemeClr val="tx1"/>
                </a:solidFill>
                <a:effectLst>
                  <a:reflection blurRad="6350" stA="55000" endA="300" endPos="31000" dir="5400000" sy="-100000" algn="bl" rotWithShape="0"/>
                </a:effectLst>
                <a:latin typeface="Calibri" pitchFamily="34" charset="0"/>
                <a:ea typeface="+mn-ea"/>
              </a:rPr>
              <a:t>Vaa</a:t>
            </a:r>
            <a:r>
              <a:rPr lang="en-GB" sz="3200" b="1" kern="1200" dirty="0">
                <a:solidFill>
                  <a:schemeClr val="tx1"/>
                </a:solidFill>
                <a:effectLst>
                  <a:reflection blurRad="6350" stA="55000" endA="300" endPos="31000" dir="5400000" sy="-100000" algn="bl" rotWithShape="0"/>
                </a:effectLst>
                <a:latin typeface="Calibri" pitchFamily="34" charset="0"/>
                <a:ea typeface="+mn-ea"/>
              </a:rPr>
              <a:t> venom SPs</a:t>
            </a:r>
          </a:p>
        </p:txBody>
      </p:sp>
      <p:pic>
        <p:nvPicPr>
          <p:cNvPr id="10255" name="Picture 3"/>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6877050" y="981075"/>
            <a:ext cx="179863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Freeform 42"/>
          <p:cNvSpPr>
            <a:spLocks/>
          </p:cNvSpPr>
          <p:nvPr/>
        </p:nvSpPr>
        <p:spPr bwMode="auto">
          <a:xfrm rot="3977374">
            <a:off x="6312694" y="1608932"/>
            <a:ext cx="371475" cy="2319337"/>
          </a:xfrm>
          <a:custGeom>
            <a:avLst/>
            <a:gdLst>
              <a:gd name="connsiteX0" fmla="*/ 179462 w 439606"/>
              <a:gd name="connsiteY0" fmla="*/ 0 h 981996"/>
              <a:gd name="connsiteX1" fmla="*/ 170916 w 439606"/>
              <a:gd name="connsiteY1" fmla="*/ 136732 h 981996"/>
              <a:gd name="connsiteX2" fmla="*/ 111096 w 439606"/>
              <a:gd name="connsiteY2" fmla="*/ 871671 h 981996"/>
              <a:gd name="connsiteX3" fmla="*/ 85458 w 439606"/>
              <a:gd name="connsiteY3" fmla="*/ 846033 h 981996"/>
              <a:gd name="connsiteX4" fmla="*/ 68367 w 439606"/>
              <a:gd name="connsiteY4" fmla="*/ 820396 h 981996"/>
              <a:gd name="connsiteX5" fmla="*/ 25638 w 439606"/>
              <a:gd name="connsiteY5" fmla="*/ 803304 h 981996"/>
              <a:gd name="connsiteX6" fmla="*/ 0 w 439606"/>
              <a:gd name="connsiteY6" fmla="*/ 786213 h 981996"/>
              <a:gd name="connsiteX7" fmla="*/ 25638 w 439606"/>
              <a:gd name="connsiteY7" fmla="*/ 777667 h 981996"/>
              <a:gd name="connsiteX8" fmla="*/ 316195 w 439606"/>
              <a:gd name="connsiteY8" fmla="*/ 794758 h 981996"/>
              <a:gd name="connsiteX9" fmla="*/ 299103 w 439606"/>
              <a:gd name="connsiteY9" fmla="*/ 820396 h 981996"/>
              <a:gd name="connsiteX10" fmla="*/ 247828 w 439606"/>
              <a:gd name="connsiteY10" fmla="*/ 828942 h 981996"/>
              <a:gd name="connsiteX11" fmla="*/ 222191 w 439606"/>
              <a:gd name="connsiteY11" fmla="*/ 837487 h 981996"/>
              <a:gd name="connsiteX12" fmla="*/ 188008 w 439606"/>
              <a:gd name="connsiteY12" fmla="*/ 846033 h 981996"/>
              <a:gd name="connsiteX13" fmla="*/ 136733 w 439606"/>
              <a:gd name="connsiteY13" fmla="*/ 863125 h 981996"/>
              <a:gd name="connsiteX14" fmla="*/ 153825 w 439606"/>
              <a:gd name="connsiteY14" fmla="*/ 888762 h 981996"/>
              <a:gd name="connsiteX15" fmla="*/ 179462 w 439606"/>
              <a:gd name="connsiteY15" fmla="*/ 880216 h 981996"/>
              <a:gd name="connsiteX16" fmla="*/ 230737 w 439606"/>
              <a:gd name="connsiteY16" fmla="*/ 846033 h 981996"/>
              <a:gd name="connsiteX17" fmla="*/ 307649 w 439606"/>
              <a:gd name="connsiteY17" fmla="*/ 811850 h 981996"/>
              <a:gd name="connsiteX18" fmla="*/ 316195 w 439606"/>
              <a:gd name="connsiteY18" fmla="*/ 811850 h 98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9606" h="981996">
                <a:moveTo>
                  <a:pt x="179462" y="0"/>
                </a:moveTo>
                <a:cubicBezTo>
                  <a:pt x="176613" y="45577"/>
                  <a:pt x="172233" y="91085"/>
                  <a:pt x="170916" y="136732"/>
                </a:cubicBezTo>
                <a:cubicBezTo>
                  <a:pt x="148834" y="902241"/>
                  <a:pt x="386918" y="981996"/>
                  <a:pt x="111096" y="871671"/>
                </a:cubicBezTo>
                <a:cubicBezTo>
                  <a:pt x="102550" y="863125"/>
                  <a:pt x="93195" y="855318"/>
                  <a:pt x="85458" y="846033"/>
                </a:cubicBezTo>
                <a:cubicBezTo>
                  <a:pt x="78883" y="838143"/>
                  <a:pt x="76724" y="826366"/>
                  <a:pt x="68367" y="820396"/>
                </a:cubicBezTo>
                <a:cubicBezTo>
                  <a:pt x="55884" y="811480"/>
                  <a:pt x="39359" y="810164"/>
                  <a:pt x="25638" y="803304"/>
                </a:cubicBezTo>
                <a:cubicBezTo>
                  <a:pt x="16451" y="798711"/>
                  <a:pt x="8546" y="791910"/>
                  <a:pt x="0" y="786213"/>
                </a:cubicBezTo>
                <a:cubicBezTo>
                  <a:pt x="8546" y="783364"/>
                  <a:pt x="16630" y="777667"/>
                  <a:pt x="25638" y="777667"/>
                </a:cubicBezTo>
                <a:cubicBezTo>
                  <a:pt x="377207" y="777667"/>
                  <a:pt x="439606" y="753624"/>
                  <a:pt x="316195" y="794758"/>
                </a:cubicBezTo>
                <a:cubicBezTo>
                  <a:pt x="310498" y="803304"/>
                  <a:pt x="308290" y="815803"/>
                  <a:pt x="299103" y="820396"/>
                </a:cubicBezTo>
                <a:cubicBezTo>
                  <a:pt x="283605" y="828145"/>
                  <a:pt x="264743" y="825183"/>
                  <a:pt x="247828" y="828942"/>
                </a:cubicBezTo>
                <a:cubicBezTo>
                  <a:pt x="239035" y="830896"/>
                  <a:pt x="230852" y="835012"/>
                  <a:pt x="222191" y="837487"/>
                </a:cubicBezTo>
                <a:cubicBezTo>
                  <a:pt x="210898" y="840714"/>
                  <a:pt x="199258" y="842658"/>
                  <a:pt x="188008" y="846033"/>
                </a:cubicBezTo>
                <a:cubicBezTo>
                  <a:pt x="170752" y="851210"/>
                  <a:pt x="136733" y="863125"/>
                  <a:pt x="136733" y="863125"/>
                </a:cubicBezTo>
                <a:cubicBezTo>
                  <a:pt x="142430" y="871671"/>
                  <a:pt x="144289" y="884948"/>
                  <a:pt x="153825" y="888762"/>
                </a:cubicBezTo>
                <a:cubicBezTo>
                  <a:pt x="162189" y="892107"/>
                  <a:pt x="171588" y="884591"/>
                  <a:pt x="179462" y="880216"/>
                </a:cubicBezTo>
                <a:cubicBezTo>
                  <a:pt x="197419" y="870240"/>
                  <a:pt x="213645" y="857427"/>
                  <a:pt x="230737" y="846033"/>
                </a:cubicBezTo>
                <a:cubicBezTo>
                  <a:pt x="253971" y="830544"/>
                  <a:pt x="277141" y="811850"/>
                  <a:pt x="307649" y="811850"/>
                </a:cubicBezTo>
                <a:lnTo>
                  <a:pt x="316195" y="811850"/>
                </a:lnTo>
              </a:path>
            </a:pathLst>
          </a:custGeom>
          <a:ln w="25400" cap="sq">
            <a:solidFill>
              <a:schemeClr val="accent4">
                <a:lumMod val="75000"/>
                <a:alpha val="80000"/>
              </a:schemeClr>
            </a:solidFill>
            <a:beve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r>
              <a:rPr lang="sl-SI" dirty="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10257" name="TextBox 48"/>
          <p:cNvSpPr txBox="1">
            <a:spLocks noChangeArrowheads="1"/>
          </p:cNvSpPr>
          <p:nvPr/>
        </p:nvSpPr>
        <p:spPr bwMode="auto">
          <a:xfrm>
            <a:off x="7389813" y="1360488"/>
            <a:ext cx="327025"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eaLnBrk="1" hangingPunct="1"/>
            <a:r>
              <a:rPr lang="sl-SI" altLang="sl-SI" sz="800"/>
              <a:t>B</a:t>
            </a:r>
            <a:r>
              <a:rPr lang="sl-SI" altLang="sl-SI" sz="800" baseline="-25000"/>
              <a:t>1</a:t>
            </a:r>
          </a:p>
        </p:txBody>
      </p:sp>
      <p:pic>
        <p:nvPicPr>
          <p:cNvPr id="2" name="Picture 1"/>
          <p:cNvPicPr>
            <a:picLocks noChangeAspect="1"/>
          </p:cNvPicPr>
          <p:nvPr/>
        </p:nvPicPr>
        <p:blipFill rotWithShape="1">
          <a:blip r:embed="rId4" cstate="print">
            <a:duotone>
              <a:prstClr val="black"/>
              <a:schemeClr val="tx2">
                <a:tint val="45000"/>
                <a:satMod val="400000"/>
              </a:schemeClr>
            </a:duotone>
          </a:blip>
          <a:srcRect l="5362" r="5228" b="9271"/>
          <a:stretch/>
        </p:blipFill>
        <p:spPr>
          <a:xfrm>
            <a:off x="2512064" y="3280919"/>
            <a:ext cx="3140055" cy="2035171"/>
          </a:xfrm>
          <a:prstGeom prst="rect">
            <a:avLst/>
          </a:prstGeom>
        </p:spPr>
      </p:pic>
      <p:sp>
        <p:nvSpPr>
          <p:cNvPr id="60" name="TextBox 59"/>
          <p:cNvSpPr txBox="1"/>
          <p:nvPr/>
        </p:nvSpPr>
        <p:spPr>
          <a:xfrm>
            <a:off x="3598863" y="5327650"/>
            <a:ext cx="704850" cy="215900"/>
          </a:xfrm>
          <a:prstGeom prst="rect">
            <a:avLst/>
          </a:prstGeom>
          <a:noFill/>
        </p:spPr>
        <p:txBody>
          <a:bodyPr wrap="none">
            <a:spAutoFit/>
          </a:bodyPr>
          <a:lstStyle/>
          <a:p>
            <a:pPr>
              <a:defRPr/>
            </a:pPr>
            <a:r>
              <a:rPr lang="sl-SI" sz="800" dirty="0">
                <a:solidFill>
                  <a:schemeClr val="tx1">
                    <a:lumMod val="50000"/>
                    <a:lumOff val="50000"/>
                  </a:schemeClr>
                </a:solidFill>
              </a:rPr>
              <a:t>Time [min]</a:t>
            </a:r>
            <a:endParaRPr lang="en-US" sz="800" dirty="0">
              <a:solidFill>
                <a:schemeClr val="tx1">
                  <a:lumMod val="50000"/>
                  <a:lumOff val="50000"/>
                </a:schemeClr>
              </a:solidFill>
            </a:endParaRPr>
          </a:p>
        </p:txBody>
      </p:sp>
      <p:sp>
        <p:nvSpPr>
          <p:cNvPr id="61" name="TextBox 60"/>
          <p:cNvSpPr txBox="1"/>
          <p:nvPr/>
        </p:nvSpPr>
        <p:spPr>
          <a:xfrm rot="16200000">
            <a:off x="5292725" y="4181475"/>
            <a:ext cx="850900" cy="215900"/>
          </a:xfrm>
          <a:prstGeom prst="rect">
            <a:avLst/>
          </a:prstGeom>
          <a:noFill/>
        </p:spPr>
        <p:txBody>
          <a:bodyPr wrap="none">
            <a:spAutoFit/>
          </a:bodyPr>
          <a:lstStyle/>
          <a:p>
            <a:pPr>
              <a:defRPr/>
            </a:pPr>
            <a:r>
              <a:rPr lang="sl-SI" sz="800" dirty="0">
                <a:solidFill>
                  <a:schemeClr val="tx1">
                    <a:lumMod val="50000"/>
                    <a:lumOff val="50000"/>
                  </a:schemeClr>
                </a:solidFill>
              </a:rPr>
              <a:t>%B (1M NaCl)</a:t>
            </a:r>
            <a:endParaRPr lang="en-US" sz="800" dirty="0">
              <a:solidFill>
                <a:schemeClr val="tx1">
                  <a:lumMod val="50000"/>
                  <a:lumOff val="50000"/>
                </a:schemeClr>
              </a:solidFill>
            </a:endParaRPr>
          </a:p>
        </p:txBody>
      </p:sp>
      <p:sp>
        <p:nvSpPr>
          <p:cNvPr id="117" name="TextBox 116"/>
          <p:cNvSpPr txBox="1"/>
          <p:nvPr/>
        </p:nvSpPr>
        <p:spPr>
          <a:xfrm rot="16200000">
            <a:off x="2116137" y="4175126"/>
            <a:ext cx="709613" cy="214312"/>
          </a:xfrm>
          <a:prstGeom prst="rect">
            <a:avLst/>
          </a:prstGeom>
          <a:noFill/>
        </p:spPr>
        <p:txBody>
          <a:bodyPr wrap="none">
            <a:spAutoFit/>
          </a:bodyPr>
          <a:lstStyle/>
          <a:p>
            <a:pPr>
              <a:defRPr/>
            </a:pPr>
            <a:r>
              <a:rPr lang="sl-SI" sz="800" dirty="0">
                <a:solidFill>
                  <a:schemeClr val="tx1">
                    <a:lumMod val="50000"/>
                    <a:lumOff val="50000"/>
                  </a:schemeClr>
                </a:solidFill>
              </a:rPr>
              <a:t>A</a:t>
            </a:r>
            <a:r>
              <a:rPr lang="sl-SI" sz="800" baseline="-25000" dirty="0">
                <a:solidFill>
                  <a:schemeClr val="tx1">
                    <a:lumMod val="50000"/>
                    <a:lumOff val="50000"/>
                  </a:schemeClr>
                </a:solidFill>
              </a:rPr>
              <a:t>280</a:t>
            </a:r>
            <a:r>
              <a:rPr lang="sl-SI" sz="800" dirty="0">
                <a:solidFill>
                  <a:schemeClr val="tx1">
                    <a:lumMod val="50000"/>
                    <a:lumOff val="50000"/>
                  </a:schemeClr>
                </a:solidFill>
              </a:rPr>
              <a:t> [mAU]</a:t>
            </a:r>
            <a:endParaRPr lang="en-US" sz="800" dirty="0">
              <a:solidFill>
                <a:schemeClr val="tx1">
                  <a:lumMod val="50000"/>
                  <a:lumOff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7"/>
          <p:cNvSpPr txBox="1">
            <a:spLocks/>
          </p:cNvSpPr>
          <p:nvPr/>
        </p:nvSpPr>
        <p:spPr>
          <a:xfrm>
            <a:off x="438150" y="333375"/>
            <a:ext cx="8229600" cy="647700"/>
          </a:xfrm>
          <a:prstGeom prst="rect">
            <a:avLst/>
          </a:prstGeom>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en-GB" sz="3200" kern="0" dirty="0" smtClean="0">
                <a:effectLst>
                  <a:reflection blurRad="6350" stA="55000" endPos="31000" dir="5400000" sy="-100000" algn="bl" rotWithShape="0"/>
                </a:effectLst>
                <a:latin typeface="Calibri" panose="020F0502020204030204" pitchFamily="34" charset="0"/>
              </a:rPr>
              <a:t>B</a:t>
            </a:r>
            <a:r>
              <a:rPr lang="sl-SI" sz="3200" kern="0" dirty="0" err="1" smtClean="0">
                <a:effectLst>
                  <a:reflection blurRad="6350" stA="55000" endPos="31000" dir="5400000" sy="-100000" algn="bl" rotWithShape="0"/>
                </a:effectLst>
                <a:latin typeface="Calibri" panose="020F0502020204030204" pitchFamily="34" charset="0"/>
              </a:rPr>
              <a:t>asic</a:t>
            </a:r>
            <a:r>
              <a:rPr lang="sl-SI" sz="3200" kern="0" dirty="0" smtClean="0">
                <a:effectLst>
                  <a:reflection blurRad="6350" stA="55000" endPos="31000" dir="5400000" sy="-100000" algn="bl" rotWithShape="0"/>
                </a:effectLst>
                <a:latin typeface="Calibri" panose="020F0502020204030204" pitchFamily="34" charset="0"/>
              </a:rPr>
              <a:t> b</a:t>
            </a:r>
            <a:r>
              <a:rPr lang="en-GB" sz="3200" kern="0" dirty="0" err="1" smtClean="0">
                <a:effectLst>
                  <a:reflection blurRad="6350" stA="55000" endPos="31000" dir="5400000" sy="-100000" algn="bl" rotWithShape="0"/>
                </a:effectLst>
                <a:latin typeface="Calibri" panose="020F0502020204030204" pitchFamily="34" charset="0"/>
              </a:rPr>
              <a:t>iochemical</a:t>
            </a:r>
            <a:r>
              <a:rPr lang="en-GB" sz="3200" kern="0" dirty="0" smtClean="0">
                <a:effectLst>
                  <a:reflection blurRad="6350" stA="55000" endPos="31000" dir="5400000" sy="-100000" algn="bl" rotWithShape="0"/>
                </a:effectLst>
                <a:latin typeface="Calibri" panose="020F0502020204030204" pitchFamily="34" charset="0"/>
              </a:rPr>
              <a:t> </a:t>
            </a:r>
            <a:r>
              <a:rPr lang="en-GB" sz="3200" kern="0" dirty="0" err="1" smtClean="0">
                <a:effectLst>
                  <a:reflection blurRad="6350" stA="55000" endPos="31000" dir="5400000" sy="-100000" algn="bl" rotWithShape="0"/>
                </a:effectLst>
                <a:latin typeface="Calibri" panose="020F0502020204030204" pitchFamily="34" charset="0"/>
              </a:rPr>
              <a:t>characterisat</a:t>
            </a:r>
            <a:r>
              <a:rPr lang="sl-SI" sz="3200" kern="0" dirty="0" err="1" smtClean="0">
                <a:effectLst>
                  <a:reflection blurRad="6350" stA="55000" endPos="31000" dir="5400000" sy="-100000" algn="bl" rotWithShape="0"/>
                </a:effectLst>
                <a:latin typeface="Calibri" panose="020F0502020204030204" pitchFamily="34" charset="0"/>
              </a:rPr>
              <a:t>ics</a:t>
            </a:r>
            <a:r>
              <a:rPr lang="sl-SI" sz="3200" kern="0" dirty="0" smtClean="0">
                <a:effectLst>
                  <a:reflection blurRad="6350" stA="55000" endPos="31000" dir="5400000" sy="-100000" algn="bl" rotWithShape="0"/>
                </a:effectLst>
                <a:latin typeface="Calibri" panose="020F0502020204030204" pitchFamily="34" charset="0"/>
              </a:rPr>
              <a:t> </a:t>
            </a:r>
            <a:r>
              <a:rPr lang="en-GB" sz="3200" kern="0" dirty="0" smtClean="0">
                <a:effectLst>
                  <a:reflection blurRad="6350" stA="55000" endPos="31000" dir="5400000" sy="-100000" algn="bl" rotWithShape="0"/>
                </a:effectLst>
                <a:latin typeface="Calibri" panose="020F0502020204030204" pitchFamily="34" charset="0"/>
              </a:rPr>
              <a:t>of </a:t>
            </a:r>
            <a:r>
              <a:rPr lang="sl-SI" sz="3200" kern="0" dirty="0" smtClean="0">
                <a:effectLst>
                  <a:reflection blurRad="6350" stA="55000" endPos="31000" dir="5400000" sy="-100000" algn="bl" rotWithShape="0"/>
                </a:effectLst>
                <a:latin typeface="Calibri" panose="020F0502020204030204" pitchFamily="34" charset="0"/>
              </a:rPr>
              <a:t>MonoS-11</a:t>
            </a:r>
            <a:endParaRPr lang="en-GB" sz="3200" kern="0" baseline="-25000" dirty="0">
              <a:effectLst>
                <a:reflection blurRad="6350" stA="55000" endPos="31000" dir="5400000" sy="-100000" algn="bl" rotWithShape="0"/>
              </a:effectLst>
              <a:latin typeface="Calibri" panose="020F0502020204030204" pitchFamily="34" charset="0"/>
            </a:endParaRPr>
          </a:p>
        </p:txBody>
      </p:sp>
      <p:pic>
        <p:nvPicPr>
          <p:cNvPr id="1126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1196975"/>
            <a:ext cx="4346575"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0050" y="3727450"/>
            <a:ext cx="7239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sp>
        <p:nvSpPr>
          <p:cNvPr id="12" name="Content Placeholder 2"/>
          <p:cNvSpPr txBox="1">
            <a:spLocks/>
          </p:cNvSpPr>
          <p:nvPr/>
        </p:nvSpPr>
        <p:spPr>
          <a:xfrm>
            <a:off x="457200" y="1135063"/>
            <a:ext cx="8651875" cy="452596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defRPr/>
            </a:pPr>
            <a:r>
              <a:rPr lang="en-GB" sz="2800" b="0" kern="0" dirty="0" smtClean="0">
                <a:solidFill>
                  <a:schemeClr val="tx1">
                    <a:lumMod val="85000"/>
                    <a:lumOff val="15000"/>
                  </a:schemeClr>
                </a:solidFill>
                <a:latin typeface="Calibri" panose="020F0502020204030204" pitchFamily="34" charset="0"/>
              </a:rPr>
              <a:t>3</a:t>
            </a:r>
            <a:r>
              <a:rPr lang="sl-SI" sz="2800" b="0" kern="0" dirty="0" smtClean="0">
                <a:solidFill>
                  <a:schemeClr val="tx1">
                    <a:lumMod val="85000"/>
                    <a:lumOff val="15000"/>
                  </a:schemeClr>
                </a:solidFill>
                <a:latin typeface="Calibri" panose="020F0502020204030204" pitchFamily="34" charset="0"/>
              </a:rPr>
              <a:t>5</a:t>
            </a:r>
            <a:r>
              <a:rPr lang="en-GB" sz="2800" b="0" kern="0" dirty="0" smtClean="0">
                <a:solidFill>
                  <a:schemeClr val="tx1">
                    <a:lumMod val="85000"/>
                    <a:lumOff val="15000"/>
                  </a:schemeClr>
                </a:solidFill>
                <a:latin typeface="Calibri" panose="020F0502020204030204" pitchFamily="34" charset="0"/>
              </a:rPr>
              <a:t> kDa (SDS-PAGE)</a:t>
            </a:r>
            <a:endParaRPr lang="sl-SI" sz="2800" b="0" kern="0" dirty="0" smtClean="0">
              <a:solidFill>
                <a:schemeClr val="tx1">
                  <a:lumMod val="85000"/>
                  <a:lumOff val="15000"/>
                </a:schemeClr>
              </a:solidFill>
              <a:latin typeface="Calibri" panose="020F0502020204030204" pitchFamily="34" charset="0"/>
            </a:endParaRPr>
          </a:p>
          <a:p>
            <a:pPr>
              <a:defRPr/>
            </a:pPr>
            <a:r>
              <a:rPr lang="en-GB" sz="2800" b="0" kern="0" dirty="0" smtClean="0">
                <a:solidFill>
                  <a:schemeClr val="tx1">
                    <a:lumMod val="85000"/>
                    <a:lumOff val="15000"/>
                  </a:schemeClr>
                </a:solidFill>
                <a:latin typeface="Calibri" panose="020F0502020204030204" pitchFamily="34" charset="0"/>
              </a:rPr>
              <a:t>multiple basic pI</a:t>
            </a:r>
            <a:endParaRPr lang="en-GB" sz="2000" b="0" kern="0" dirty="0" smtClean="0">
              <a:solidFill>
                <a:schemeClr val="tx1">
                  <a:lumMod val="85000"/>
                  <a:lumOff val="15000"/>
                </a:schemeClr>
              </a:solidFill>
              <a:latin typeface="Calibri" panose="020F0502020204030204" pitchFamily="34" charset="0"/>
            </a:endParaRPr>
          </a:p>
          <a:p>
            <a:pPr>
              <a:defRPr/>
            </a:pPr>
            <a:r>
              <a:rPr lang="en-GB" sz="2800" b="0" kern="0" dirty="0" smtClean="0">
                <a:solidFill>
                  <a:srgbClr val="000000"/>
                </a:solidFill>
                <a:latin typeface="Calibri" panose="020F0502020204030204" pitchFamily="34" charset="0"/>
              </a:rPr>
              <a:t>N</a:t>
            </a:r>
            <a:r>
              <a:rPr lang="en-GB" sz="2800" b="0" kern="0" dirty="0" smtClean="0">
                <a:solidFill>
                  <a:schemeClr val="tx1">
                    <a:lumMod val="85000"/>
                    <a:lumOff val="15000"/>
                  </a:schemeClr>
                </a:solidFill>
                <a:latin typeface="Calibri" panose="020F0502020204030204" pitchFamily="34" charset="0"/>
              </a:rPr>
              <a:t>-glycosylat</a:t>
            </a:r>
            <a:r>
              <a:rPr lang="sl-SI" sz="2800" b="0" kern="0" dirty="0" smtClean="0">
                <a:solidFill>
                  <a:schemeClr val="tx1">
                    <a:lumMod val="85000"/>
                    <a:lumOff val="15000"/>
                  </a:schemeClr>
                </a:solidFill>
                <a:latin typeface="Calibri" panose="020F0502020204030204" pitchFamily="34" charset="0"/>
              </a:rPr>
              <a:t>ed</a:t>
            </a:r>
          </a:p>
          <a:p>
            <a:pPr>
              <a:defRPr/>
            </a:pPr>
            <a:endParaRPr lang="sl-SI" sz="2800" b="0" kern="0" dirty="0">
              <a:solidFill>
                <a:schemeClr val="tx1">
                  <a:lumMod val="85000"/>
                  <a:lumOff val="15000"/>
                </a:schemeClr>
              </a:solidFill>
              <a:latin typeface="Calibri" panose="020F0502020204030204" pitchFamily="34" charset="0"/>
            </a:endParaRPr>
          </a:p>
          <a:p>
            <a:pPr>
              <a:defRPr/>
            </a:pPr>
            <a:endParaRPr lang="sl-SI" sz="2800" b="0" kern="0" dirty="0" smtClean="0">
              <a:solidFill>
                <a:schemeClr val="tx1">
                  <a:lumMod val="85000"/>
                  <a:lumOff val="15000"/>
                </a:schemeClr>
              </a:solidFill>
              <a:latin typeface="Calibri" panose="020F0502020204030204" pitchFamily="34" charset="0"/>
            </a:endParaRPr>
          </a:p>
          <a:p>
            <a:pPr>
              <a:defRPr/>
            </a:pPr>
            <a:endParaRPr lang="sl-SI" sz="2800" b="0" kern="0" dirty="0" smtClean="0">
              <a:solidFill>
                <a:schemeClr val="tx1">
                  <a:lumMod val="85000"/>
                  <a:lumOff val="15000"/>
                </a:schemeClr>
              </a:solidFill>
              <a:latin typeface="Calibri" panose="020F0502020204030204" pitchFamily="34" charset="0"/>
            </a:endParaRPr>
          </a:p>
          <a:p>
            <a:pPr marL="0" indent="0">
              <a:buFontTx/>
              <a:buNone/>
              <a:defRPr/>
            </a:pPr>
            <a:endParaRPr lang="en-GB" sz="2800" b="0" kern="0" dirty="0" smtClean="0">
              <a:solidFill>
                <a:schemeClr val="tx1">
                  <a:lumMod val="85000"/>
                  <a:lumOff val="15000"/>
                </a:schemeClr>
              </a:solidFill>
              <a:latin typeface="Calibri" panose="020F0502020204030204" pitchFamily="34" charset="0"/>
            </a:endParaRPr>
          </a:p>
          <a:p>
            <a:pPr>
              <a:defRPr/>
            </a:pPr>
            <a:r>
              <a:rPr lang="en-GB" sz="2800" b="0" i="1" kern="0" dirty="0" smtClean="0">
                <a:solidFill>
                  <a:schemeClr val="tx1">
                    <a:lumMod val="85000"/>
                    <a:lumOff val="15000"/>
                  </a:schemeClr>
                </a:solidFill>
                <a:latin typeface="Calibri" panose="020F0502020204030204" pitchFamily="34" charset="0"/>
              </a:rPr>
              <a:t>in vitro</a:t>
            </a:r>
            <a:r>
              <a:rPr lang="en-GB" sz="2800" b="0" kern="0" dirty="0" smtClean="0">
                <a:solidFill>
                  <a:schemeClr val="tx1">
                    <a:lumMod val="85000"/>
                    <a:lumOff val="15000"/>
                  </a:schemeClr>
                </a:solidFill>
                <a:latin typeface="Calibri" panose="020F0502020204030204" pitchFamily="34" charset="0"/>
              </a:rPr>
              <a:t> unable to hydrolyze </a:t>
            </a:r>
            <a:endParaRPr lang="sl-SI" sz="2800" b="0" kern="0" dirty="0" smtClean="0">
              <a:solidFill>
                <a:schemeClr val="tx1">
                  <a:lumMod val="85000"/>
                  <a:lumOff val="15000"/>
                </a:schemeClr>
              </a:solidFill>
              <a:latin typeface="Calibri" panose="020F0502020204030204" pitchFamily="34" charset="0"/>
            </a:endParaRPr>
          </a:p>
          <a:p>
            <a:pPr marL="0" indent="0">
              <a:buFontTx/>
              <a:buNone/>
              <a:defRPr/>
            </a:pPr>
            <a:r>
              <a:rPr lang="sl-SI" sz="2800" b="0" kern="0" dirty="0">
                <a:solidFill>
                  <a:schemeClr val="tx1">
                    <a:lumMod val="85000"/>
                    <a:lumOff val="15000"/>
                  </a:schemeClr>
                </a:solidFill>
                <a:latin typeface="Calibri" panose="020F0502020204030204" pitchFamily="34" charset="0"/>
              </a:rPr>
              <a:t> </a:t>
            </a:r>
            <a:r>
              <a:rPr lang="sl-SI" sz="2800" b="0" kern="0" dirty="0" smtClean="0">
                <a:solidFill>
                  <a:schemeClr val="tx1">
                    <a:lumMod val="85000"/>
                    <a:lumOff val="15000"/>
                  </a:schemeClr>
                </a:solidFill>
                <a:latin typeface="Calibri" panose="020F0502020204030204" pitchFamily="34" charset="0"/>
              </a:rPr>
              <a:t>   </a:t>
            </a:r>
            <a:r>
              <a:rPr lang="en-GB" sz="2800" b="0" kern="0" dirty="0" smtClean="0">
                <a:solidFill>
                  <a:schemeClr val="tx1">
                    <a:lumMod val="85000"/>
                    <a:lumOff val="15000"/>
                  </a:schemeClr>
                </a:solidFill>
                <a:latin typeface="Calibri" panose="020F0502020204030204" pitchFamily="34" charset="0"/>
              </a:rPr>
              <a:t>fibrinogen, prothrombin, </a:t>
            </a:r>
            <a:endParaRPr lang="sl-SI" sz="2800" b="0" kern="0" dirty="0" smtClean="0">
              <a:solidFill>
                <a:schemeClr val="tx1">
                  <a:lumMod val="85000"/>
                  <a:lumOff val="15000"/>
                </a:schemeClr>
              </a:solidFill>
              <a:latin typeface="Calibri" panose="020F0502020204030204" pitchFamily="34" charset="0"/>
            </a:endParaRPr>
          </a:p>
          <a:p>
            <a:pPr marL="0" indent="0">
              <a:buFontTx/>
              <a:buNone/>
              <a:defRPr/>
            </a:pPr>
            <a:r>
              <a:rPr lang="sl-SI" sz="2800" b="0" kern="0" dirty="0">
                <a:solidFill>
                  <a:schemeClr val="tx1">
                    <a:lumMod val="85000"/>
                    <a:lumOff val="15000"/>
                  </a:schemeClr>
                </a:solidFill>
                <a:latin typeface="Calibri" panose="020F0502020204030204" pitchFamily="34" charset="0"/>
              </a:rPr>
              <a:t> </a:t>
            </a:r>
            <a:r>
              <a:rPr lang="sl-SI" sz="2800" b="0" kern="0" dirty="0" smtClean="0">
                <a:solidFill>
                  <a:schemeClr val="tx1">
                    <a:lumMod val="85000"/>
                    <a:lumOff val="15000"/>
                  </a:schemeClr>
                </a:solidFill>
                <a:latin typeface="Calibri" panose="020F0502020204030204" pitchFamily="34" charset="0"/>
              </a:rPr>
              <a:t>   </a:t>
            </a:r>
            <a:r>
              <a:rPr lang="en-GB" sz="2800" b="0" kern="0" dirty="0" smtClean="0">
                <a:solidFill>
                  <a:schemeClr val="tx1">
                    <a:lumMod val="85000"/>
                    <a:lumOff val="15000"/>
                  </a:schemeClr>
                </a:solidFill>
                <a:latin typeface="Calibri" panose="020F0502020204030204" pitchFamily="34" charset="0"/>
              </a:rPr>
              <a:t>FIX, FX, protein C</a:t>
            </a:r>
          </a:p>
          <a:p>
            <a:pPr>
              <a:defRPr/>
            </a:pPr>
            <a:endParaRPr lang="en-GB" sz="2800" kern="0" dirty="0">
              <a:latin typeface="Calibri" panose="020F0502020204030204" pitchFamily="34" charset="0"/>
            </a:endParaRPr>
          </a:p>
        </p:txBody>
      </p:sp>
      <p:grpSp>
        <p:nvGrpSpPr>
          <p:cNvPr id="11270" name="Group 14"/>
          <p:cNvGrpSpPr>
            <a:grpSpLocks/>
          </p:cNvGrpSpPr>
          <p:nvPr/>
        </p:nvGrpSpPr>
        <p:grpSpPr bwMode="auto">
          <a:xfrm>
            <a:off x="5084763" y="4621213"/>
            <a:ext cx="2943225" cy="2047875"/>
            <a:chOff x="4805363" y="4621213"/>
            <a:chExt cx="2943225" cy="2047875"/>
          </a:xfrm>
        </p:grpSpPr>
        <p:grpSp>
          <p:nvGrpSpPr>
            <p:cNvPr id="11277" name="Group 21"/>
            <p:cNvGrpSpPr>
              <a:grpSpLocks/>
            </p:cNvGrpSpPr>
            <p:nvPr/>
          </p:nvGrpSpPr>
          <p:grpSpPr bwMode="auto">
            <a:xfrm>
              <a:off x="4805363" y="4621213"/>
              <a:ext cx="2943225" cy="2047875"/>
              <a:chOff x="1187624" y="308593"/>
              <a:chExt cx="2942989" cy="2047796"/>
            </a:xfrm>
          </p:grpSpPr>
          <p:pic>
            <p:nvPicPr>
              <p:cNvPr id="11279" name="Picture 2"/>
              <p:cNvPicPr>
                <a:picLocks noChangeAspect="1" noChangeArrowheads="1"/>
              </p:cNvPicPr>
              <p:nvPr/>
            </p:nvPicPr>
            <p:blipFill>
              <a:blip r:embed="rId5">
                <a:extLst>
                  <a:ext uri="{28A0092B-C50C-407E-A947-70E740481C1C}">
                    <a14:useLocalDpi xmlns:a14="http://schemas.microsoft.com/office/drawing/2010/main" val="0"/>
                  </a:ext>
                </a:extLst>
              </a:blip>
              <a:srcRect r="45201" b="65334"/>
              <a:stretch>
                <a:fillRect/>
              </a:stretch>
            </p:blipFill>
            <p:spPr bwMode="auto">
              <a:xfrm>
                <a:off x="1187624" y="308593"/>
                <a:ext cx="2942989" cy="204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3851235" y="476862"/>
                <a:ext cx="279378" cy="287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prstClr val="white"/>
                  </a:solidFill>
                </a:endParaRPr>
              </a:p>
            </p:txBody>
          </p:sp>
        </p:grpSp>
        <p:sp>
          <p:nvSpPr>
            <p:cNvPr id="18" name="Down Arrow 17"/>
            <p:cNvSpPr/>
            <p:nvPr/>
          </p:nvSpPr>
          <p:spPr>
            <a:xfrm>
              <a:off x="7199313" y="4633913"/>
              <a:ext cx="61912" cy="14446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p>
          </p:txBody>
        </p:sp>
      </p:grpSp>
      <p:grpSp>
        <p:nvGrpSpPr>
          <p:cNvPr id="11271" name="Group 1"/>
          <p:cNvGrpSpPr>
            <a:grpSpLocks/>
          </p:cNvGrpSpPr>
          <p:nvPr/>
        </p:nvGrpSpPr>
        <p:grpSpPr bwMode="auto">
          <a:xfrm>
            <a:off x="1258888" y="2689225"/>
            <a:ext cx="1874837" cy="1847850"/>
            <a:chOff x="1259632" y="2689757"/>
            <a:chExt cx="1874713" cy="1847858"/>
          </a:xfrm>
        </p:grpSpPr>
        <p:grpSp>
          <p:nvGrpSpPr>
            <p:cNvPr id="11272" name="Group 20"/>
            <p:cNvGrpSpPr>
              <a:grpSpLocks/>
            </p:cNvGrpSpPr>
            <p:nvPr/>
          </p:nvGrpSpPr>
          <p:grpSpPr bwMode="auto">
            <a:xfrm>
              <a:off x="1259632" y="2689757"/>
              <a:ext cx="1874713" cy="1847858"/>
              <a:chOff x="1257127" y="4342463"/>
              <a:chExt cx="2090737" cy="2182881"/>
            </a:xfrm>
          </p:grpSpPr>
          <p:pic>
            <p:nvPicPr>
              <p:cNvPr id="1127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7127" y="4598119"/>
                <a:ext cx="2090737"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653136"/>
                <a:ext cx="1080120" cy="25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sp>
            <p:nvSpPr>
              <p:cNvPr id="20" name="Rectangle 19"/>
              <p:cNvSpPr/>
              <p:nvPr/>
            </p:nvSpPr>
            <p:spPr>
              <a:xfrm>
                <a:off x="1745733" y="4342463"/>
                <a:ext cx="1462277" cy="618858"/>
              </a:xfrm>
              <a:prstGeom prst="rect">
                <a:avLst/>
              </a:prstGeom>
            </p:spPr>
            <p:txBody>
              <a:bodyPr>
                <a:spAutoFit/>
              </a:bodyPr>
              <a:lstStyle/>
              <a:p>
                <a:pPr algn="ctr" eaLnBrk="1" hangingPunct="1">
                  <a:defRPr/>
                </a:pPr>
                <a:r>
                  <a:rPr lang="sl-SI" sz="1400" b="0" kern="0" dirty="0">
                    <a:solidFill>
                      <a:srgbClr val="000000"/>
                    </a:solidFill>
                    <a:latin typeface="Calibri" panose="020F0502020204030204" pitchFamily="34" charset="0"/>
                    <a:cs typeface="Arial" pitchFamily="34" charset="0"/>
                  </a:rPr>
                  <a:t>PNGF</a:t>
                </a:r>
              </a:p>
              <a:p>
                <a:pPr algn="ctr" eaLnBrk="1" hangingPunct="1">
                  <a:defRPr/>
                </a:pPr>
                <a:r>
                  <a:rPr lang="sl-SI" sz="1400" b="0" kern="0" dirty="0">
                    <a:solidFill>
                      <a:srgbClr val="000000"/>
                    </a:solidFill>
                    <a:latin typeface="Calibri" panose="020F0502020204030204" pitchFamily="34" charset="0"/>
                    <a:cs typeface="Arial" pitchFamily="34" charset="0"/>
                  </a:rPr>
                  <a:t>-        +</a:t>
                </a:r>
                <a:endParaRPr lang="sl-SI" sz="1400" dirty="0"/>
              </a:p>
            </p:txBody>
          </p:sp>
        </p:grpSp>
        <p:pic>
          <p:nvPicPr>
            <p:cNvPr id="11273"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3160" y="2948013"/>
              <a:ext cx="109143" cy="212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22275" y="437247"/>
            <a:ext cx="8229600" cy="646331"/>
          </a:xfrm>
          <a:ln>
            <a:miter lim="800000"/>
            <a:headEnd/>
            <a:tailEnd/>
          </a:ln>
          <a:effectLst>
            <a:reflection stA="24000" endPos="25000" dist="50800" dir="5400000" sy="-100000" algn="bl" rotWithShape="0"/>
          </a:effectLst>
          <a:extLst/>
        </p:spPr>
        <p:txBody>
          <a:bodyPr>
            <a:spAutoFit/>
          </a:bodyPr>
          <a:lstStyle/>
          <a:p>
            <a:pPr>
              <a:defRPr/>
            </a:pPr>
            <a:r>
              <a:rPr lang="sl-SI" sz="3600" b="1" kern="1200" dirty="0">
                <a:solidFill>
                  <a:schemeClr val="tx1"/>
                </a:solidFill>
                <a:effectLst>
                  <a:reflection blurRad="6350" stA="55000" endA="300" endPos="31000" dir="5400000" sy="-100000" algn="bl" rotWithShape="0"/>
                </a:effectLst>
                <a:latin typeface="Calibri" pitchFamily="34" charset="0"/>
                <a:ea typeface="+mn-ea"/>
              </a:rPr>
              <a:t>Some</a:t>
            </a:r>
            <a:r>
              <a:rPr lang="en-GB" sz="3600" b="1" kern="1200" dirty="0">
                <a:solidFill>
                  <a:schemeClr val="tx1"/>
                </a:solidFill>
                <a:effectLst>
                  <a:reflection blurRad="6350" stA="55000" endA="300" endPos="31000" dir="5400000" sy="-100000" algn="bl" rotWithShape="0"/>
                </a:effectLst>
                <a:latin typeface="Calibri" pitchFamily="34" charset="0"/>
                <a:ea typeface="+mn-ea"/>
              </a:rPr>
              <a:t> structural features of </a:t>
            </a:r>
            <a:r>
              <a:rPr lang="sl-SI" sz="3600" b="1" kern="1200" dirty="0">
                <a:solidFill>
                  <a:schemeClr val="tx1"/>
                </a:solidFill>
                <a:effectLst>
                  <a:reflection blurRad="6350" stA="55000" endA="300" endPos="31000" dir="5400000" sy="-100000" algn="bl" rotWithShape="0"/>
                </a:effectLst>
                <a:latin typeface="Calibri" pitchFamily="34" charset="0"/>
                <a:ea typeface="+mn-ea"/>
              </a:rPr>
              <a:t>MonoS-11</a:t>
            </a:r>
            <a:endParaRPr lang="en-GB" sz="3600" b="1" kern="1200" dirty="0">
              <a:solidFill>
                <a:schemeClr val="tx1"/>
              </a:solidFill>
              <a:effectLst>
                <a:reflection blurRad="6350" stA="55000" endA="300" endPos="31000" dir="5400000" sy="-100000" algn="bl" rotWithShape="0"/>
              </a:effectLst>
              <a:latin typeface="Calibri" pitchFamily="34" charset="0"/>
              <a:ea typeface="+mn-ea"/>
            </a:endParaRPr>
          </a:p>
        </p:txBody>
      </p:sp>
      <p:grpSp>
        <p:nvGrpSpPr>
          <p:cNvPr id="12291" name="Group 8"/>
          <p:cNvGrpSpPr>
            <a:grpSpLocks/>
          </p:cNvGrpSpPr>
          <p:nvPr/>
        </p:nvGrpSpPr>
        <p:grpSpPr bwMode="auto">
          <a:xfrm>
            <a:off x="373063" y="1497013"/>
            <a:ext cx="8878887" cy="2389187"/>
            <a:chOff x="0" y="1575844"/>
            <a:chExt cx="8878887" cy="2388169"/>
          </a:xfrm>
        </p:grpSpPr>
        <p:pic>
          <p:nvPicPr>
            <p:cNvPr id="123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28800"/>
              <a:ext cx="8878887"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AutoShape 7"/>
            <p:cNvCxnSpPr>
              <a:cxnSpLocks noChangeShapeType="1"/>
            </p:cNvCxnSpPr>
            <p:nvPr/>
          </p:nvCxnSpPr>
          <p:spPr bwMode="auto">
            <a:xfrm>
              <a:off x="1144587" y="1575844"/>
              <a:ext cx="1835150" cy="0"/>
            </a:xfrm>
            <a:prstGeom prst="straightConnector1">
              <a:avLst/>
            </a:prstGeom>
            <a:noFill/>
            <a:ln w="19050">
              <a:solidFill>
                <a:schemeClr val="bg1">
                  <a:lumMod val="50000"/>
                </a:schemeClr>
              </a:solidFill>
              <a:round/>
              <a:headEnd type="triangle" w="med" len="med"/>
              <a:tailEnd type="triangle" w="med" len="med"/>
            </a:ln>
          </p:spPr>
        </p:cxnSp>
      </p:grpSp>
      <p:sp>
        <p:nvSpPr>
          <p:cNvPr id="13" name="TextBox 12"/>
          <p:cNvSpPr txBox="1"/>
          <p:nvPr/>
        </p:nvSpPr>
        <p:spPr bwMode="auto">
          <a:xfrm>
            <a:off x="1549400" y="1268413"/>
            <a:ext cx="1079500" cy="246062"/>
          </a:xfrm>
          <a:prstGeom prst="rect">
            <a:avLst/>
          </a:prstGeom>
          <a:noFill/>
        </p:spPr>
        <p:txBody>
          <a:bodyPr>
            <a:spAutoFit/>
          </a:bodyPr>
          <a:lstStyle/>
          <a:p>
            <a:pPr algn="ctr" eaLnBrk="1" hangingPunct="1">
              <a:defRPr/>
            </a:pPr>
            <a:r>
              <a:rPr lang="sl-SI" sz="1000" dirty="0">
                <a:solidFill>
                  <a:schemeClr val="tx1">
                    <a:lumMod val="65000"/>
                    <a:lumOff val="35000"/>
                  </a:schemeClr>
                </a:solidFill>
                <a:effectLst>
                  <a:outerShdw blurRad="38100" dist="38100" dir="2700000" algn="tl">
                    <a:srgbClr val="000000">
                      <a:alpha val="43137"/>
                    </a:srgbClr>
                  </a:outerShdw>
                </a:effectLst>
                <a:latin typeface="Calibri" panose="020F0502020204030204" pitchFamily="34" charset="0"/>
                <a:cs typeface="Arial" pitchFamily="34" charset="0"/>
              </a:rPr>
              <a:t>prepro domain</a:t>
            </a:r>
          </a:p>
        </p:txBody>
      </p:sp>
      <p:sp>
        <p:nvSpPr>
          <p:cNvPr id="22" name="Content Placeholder 2"/>
          <p:cNvSpPr txBox="1">
            <a:spLocks/>
          </p:cNvSpPr>
          <p:nvPr/>
        </p:nvSpPr>
        <p:spPr>
          <a:xfrm>
            <a:off x="225425" y="3643313"/>
            <a:ext cx="8650288" cy="187325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ctr">
              <a:defRPr/>
            </a:pPr>
            <a:r>
              <a:rPr lang="en-GB" sz="2800" b="0" kern="0" dirty="0" smtClean="0">
                <a:solidFill>
                  <a:schemeClr val="tx1">
                    <a:lumMod val="85000"/>
                    <a:lumOff val="15000"/>
                  </a:schemeClr>
                </a:solidFill>
                <a:latin typeface="Calibri" panose="020F0502020204030204" pitchFamily="34" charset="0"/>
              </a:rPr>
              <a:t>calculated molecular mass: </a:t>
            </a:r>
            <a:r>
              <a:rPr lang="en-GB" sz="2800" kern="0" dirty="0" smtClean="0">
                <a:solidFill>
                  <a:schemeClr val="tx1">
                    <a:lumMod val="85000"/>
                    <a:lumOff val="15000"/>
                  </a:schemeClr>
                </a:solidFill>
                <a:latin typeface="Calibri" panose="020F0502020204030204" pitchFamily="34" charset="0"/>
              </a:rPr>
              <a:t>26 kDa</a:t>
            </a:r>
            <a:endParaRPr lang="en-GB" sz="2800" b="0" kern="0" dirty="0" smtClean="0">
              <a:solidFill>
                <a:schemeClr val="tx1">
                  <a:lumMod val="85000"/>
                  <a:lumOff val="15000"/>
                </a:schemeClr>
              </a:solidFill>
              <a:latin typeface="Calibri" panose="020F0502020204030204" pitchFamily="34" charset="0"/>
            </a:endParaRPr>
          </a:p>
          <a:p>
            <a:pPr algn="ctr">
              <a:defRPr/>
            </a:pPr>
            <a:r>
              <a:rPr lang="en-GB" sz="2800" kern="0" dirty="0" smtClean="0">
                <a:solidFill>
                  <a:srgbClr val="000000"/>
                </a:solidFill>
                <a:latin typeface="Calibri" panose="020F0502020204030204" pitchFamily="34" charset="0"/>
              </a:rPr>
              <a:t>2 N</a:t>
            </a:r>
            <a:r>
              <a:rPr lang="en-GB" sz="2800" kern="0" dirty="0" smtClean="0">
                <a:solidFill>
                  <a:schemeClr val="tx1">
                    <a:lumMod val="85000"/>
                    <a:lumOff val="15000"/>
                  </a:schemeClr>
                </a:solidFill>
                <a:latin typeface="Calibri" panose="020F0502020204030204" pitchFamily="34" charset="0"/>
              </a:rPr>
              <a:t>-glycosylation </a:t>
            </a:r>
            <a:r>
              <a:rPr lang="en-GB" sz="2800" b="0" kern="0" dirty="0" smtClean="0">
                <a:solidFill>
                  <a:schemeClr val="tx1">
                    <a:lumMod val="85000"/>
                    <a:lumOff val="15000"/>
                  </a:schemeClr>
                </a:solidFill>
                <a:latin typeface="Calibri" panose="020F0502020204030204" pitchFamily="34" charset="0"/>
              </a:rPr>
              <a:t>sites (</a:t>
            </a:r>
            <a:r>
              <a:rPr lang="en-GB" sz="2800" b="0" kern="0" dirty="0" smtClean="0">
                <a:solidFill>
                  <a:srgbClr val="0000FF"/>
                </a:solidFill>
                <a:latin typeface="Calibri" panose="020F0502020204030204" pitchFamily="34" charset="0"/>
              </a:rPr>
              <a:t>Asn123 </a:t>
            </a:r>
            <a:r>
              <a:rPr lang="en-GB" sz="2800" b="0" kern="0" dirty="0" smtClean="0">
                <a:latin typeface="Calibri" panose="020F0502020204030204" pitchFamily="34" charset="0"/>
              </a:rPr>
              <a:t>&amp;</a:t>
            </a:r>
            <a:r>
              <a:rPr lang="en-GB" sz="2800" b="0" kern="0" dirty="0" smtClean="0">
                <a:solidFill>
                  <a:srgbClr val="0000FF"/>
                </a:solidFill>
                <a:latin typeface="Calibri" panose="020F0502020204030204" pitchFamily="34" charset="0"/>
              </a:rPr>
              <a:t> Asn253</a:t>
            </a:r>
            <a:r>
              <a:rPr lang="en-GB" sz="2800" b="0" kern="0" dirty="0" smtClean="0">
                <a:solidFill>
                  <a:schemeClr val="tx1">
                    <a:lumMod val="85000"/>
                    <a:lumOff val="15000"/>
                  </a:schemeClr>
                </a:solidFill>
                <a:latin typeface="Calibri" panose="020F0502020204030204" pitchFamily="34" charset="0"/>
              </a:rPr>
              <a:t>)</a:t>
            </a:r>
          </a:p>
          <a:p>
            <a:pPr algn="ctr">
              <a:defRPr/>
            </a:pPr>
            <a:r>
              <a:rPr lang="en-GB" altLang="sl-SI" sz="2800" dirty="0" smtClean="0">
                <a:latin typeface="Calibri" pitchFamily="34" charset="0"/>
              </a:rPr>
              <a:t>mutations </a:t>
            </a:r>
            <a:r>
              <a:rPr lang="en-GB" altLang="sl-SI" sz="2800" b="0" dirty="0" smtClean="0">
                <a:latin typeface="Calibri" pitchFamily="34" charset="0"/>
              </a:rPr>
              <a:t>in the canonical SP </a:t>
            </a:r>
            <a:r>
              <a:rPr lang="en-GB" altLang="sl-SI" sz="2800" dirty="0" smtClean="0">
                <a:latin typeface="Calibri" pitchFamily="34" charset="0"/>
              </a:rPr>
              <a:t>catalytic triad:</a:t>
            </a:r>
          </a:p>
          <a:p>
            <a:pPr marL="0" indent="0" algn="ctr">
              <a:buFontTx/>
              <a:buNone/>
              <a:defRPr/>
            </a:pPr>
            <a:r>
              <a:rPr lang="en-GB" altLang="sl-SI" sz="2800" dirty="0" smtClean="0">
                <a:latin typeface="Calibri" pitchFamily="34" charset="0"/>
              </a:rPr>
              <a:t>Ser195</a:t>
            </a:r>
            <a:r>
              <a:rPr lang="en-GB" altLang="sl-SI" sz="2800" dirty="0" smtClean="0">
                <a:solidFill>
                  <a:srgbClr val="FF0000"/>
                </a:solidFill>
                <a:latin typeface="Calibri" pitchFamily="34" charset="0"/>
              </a:rPr>
              <a:t>Asn</a:t>
            </a:r>
            <a:r>
              <a:rPr lang="en-GB" altLang="sl-SI" sz="2800" dirty="0" smtClean="0">
                <a:latin typeface="Calibri" pitchFamily="34" charset="0"/>
              </a:rPr>
              <a:t>, His57</a:t>
            </a:r>
            <a:r>
              <a:rPr lang="en-GB" altLang="sl-SI" sz="2800" dirty="0" smtClean="0">
                <a:solidFill>
                  <a:srgbClr val="FF0000"/>
                </a:solidFill>
                <a:latin typeface="Calibri" pitchFamily="34" charset="0"/>
              </a:rPr>
              <a:t>Arg</a:t>
            </a:r>
            <a:r>
              <a:rPr lang="en-GB" altLang="sl-SI" sz="2800" dirty="0" smtClean="0">
                <a:latin typeface="Calibri" pitchFamily="34" charset="0"/>
              </a:rPr>
              <a:t>, Asp102 </a:t>
            </a:r>
            <a:endParaRPr lang="sl-SI" altLang="sl-SI" sz="2800" dirty="0" smtClean="0">
              <a:latin typeface="Calibri" pitchFamily="34" charset="0"/>
            </a:endParaRPr>
          </a:p>
          <a:p>
            <a:pPr marL="0" indent="0" algn="ctr">
              <a:buFontTx/>
              <a:buNone/>
              <a:defRPr/>
            </a:pPr>
            <a:endParaRPr lang="en-GB" altLang="sl-SI" sz="2800" dirty="0" smtClean="0"/>
          </a:p>
        </p:txBody>
      </p:sp>
      <p:sp>
        <p:nvSpPr>
          <p:cNvPr id="2" name="Rectangle 1"/>
          <p:cNvSpPr>
            <a:spLocks noChangeArrowheads="1"/>
          </p:cNvSpPr>
          <p:nvPr/>
        </p:nvSpPr>
        <p:spPr bwMode="auto">
          <a:xfrm>
            <a:off x="30163" y="5795963"/>
            <a:ext cx="90376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sl-SI" altLang="sl-SI" sz="3200">
                <a:solidFill>
                  <a:srgbClr val="FF0000"/>
                </a:solidFill>
                <a:latin typeface="Calibri" pitchFamily="34" charset="0"/>
              </a:rPr>
              <a:t>MonoS-11 </a:t>
            </a:r>
            <a:r>
              <a:rPr lang="sl-SI" altLang="sl-SI" sz="3200">
                <a:solidFill>
                  <a:srgbClr val="FF0000"/>
                </a:solidFill>
                <a:latin typeface="Calibri" pitchFamily="34" charset="0"/>
                <a:sym typeface="Symbol" pitchFamily="18" charset="2"/>
              </a:rPr>
              <a:t> </a:t>
            </a:r>
            <a:r>
              <a:rPr lang="sl-SI" altLang="sl-SI" sz="3200" i="1">
                <a:solidFill>
                  <a:srgbClr val="FF0000"/>
                </a:solidFill>
                <a:latin typeface="Calibri" pitchFamily="34" charset="0"/>
              </a:rPr>
              <a:t>Vaa </a:t>
            </a:r>
            <a:r>
              <a:rPr lang="sl-SI" altLang="sl-SI" sz="3200">
                <a:solidFill>
                  <a:srgbClr val="FF0000"/>
                </a:solidFill>
                <a:latin typeface="Calibri" pitchFamily="34" charset="0"/>
              </a:rPr>
              <a:t>Serine Protease Homologue (SPH)</a:t>
            </a:r>
            <a:endParaRPr lang="en-GB" altLang="sl-SI" sz="3200">
              <a:latin typeface="Calibri" pitchFamily="34" charset="0"/>
            </a:endParaRPr>
          </a:p>
        </p:txBody>
      </p:sp>
      <p:sp>
        <p:nvSpPr>
          <p:cNvPr id="3" name="Down Arrow 2"/>
          <p:cNvSpPr/>
          <p:nvPr/>
        </p:nvSpPr>
        <p:spPr>
          <a:xfrm>
            <a:off x="3957638" y="2073275"/>
            <a:ext cx="63500" cy="142875"/>
          </a:xfrm>
          <a:prstGeom prst="down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p>
        </p:txBody>
      </p:sp>
      <p:sp>
        <p:nvSpPr>
          <p:cNvPr id="24" name="Down Arrow 23"/>
          <p:cNvSpPr/>
          <p:nvPr/>
        </p:nvSpPr>
        <p:spPr>
          <a:xfrm>
            <a:off x="6997700" y="2786063"/>
            <a:ext cx="61913" cy="144462"/>
          </a:xfrm>
          <a:prstGeom prst="down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p>
        </p:txBody>
      </p:sp>
      <p:sp>
        <p:nvSpPr>
          <p:cNvPr id="16" name="Down Arrow 15"/>
          <p:cNvSpPr/>
          <p:nvPr/>
        </p:nvSpPr>
        <p:spPr>
          <a:xfrm>
            <a:off x="6545263" y="1352550"/>
            <a:ext cx="63500" cy="14287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p>
        </p:txBody>
      </p:sp>
      <p:sp>
        <p:nvSpPr>
          <p:cNvPr id="17" name="Down Arrow 16"/>
          <p:cNvSpPr/>
          <p:nvPr/>
        </p:nvSpPr>
        <p:spPr>
          <a:xfrm>
            <a:off x="3132138" y="2060575"/>
            <a:ext cx="63500" cy="142875"/>
          </a:xfrm>
          <a:prstGeom prst="down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solidFill>
                <a:schemeClr val="tx1"/>
              </a:solidFill>
            </a:endParaRPr>
          </a:p>
        </p:txBody>
      </p:sp>
      <p:sp>
        <p:nvSpPr>
          <p:cNvPr id="18" name="Down Arrow 17"/>
          <p:cNvSpPr/>
          <p:nvPr/>
        </p:nvSpPr>
        <p:spPr>
          <a:xfrm>
            <a:off x="3419475" y="2781300"/>
            <a:ext cx="63500" cy="14287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sl-SI"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7"/>
          <p:cNvSpPr txBox="1">
            <a:spLocks/>
          </p:cNvSpPr>
          <p:nvPr/>
        </p:nvSpPr>
        <p:spPr>
          <a:xfrm>
            <a:off x="438150" y="404813"/>
            <a:ext cx="8229600" cy="647700"/>
          </a:xfrm>
          <a:prstGeom prst="rect">
            <a:avLst/>
          </a:prstGeom>
          <a:noFill/>
          <a:ln w="9525">
            <a:noFill/>
            <a:miter lim="800000"/>
            <a:headEnd/>
            <a:tailEnd/>
          </a:ln>
          <a:effectLst>
            <a:reflection stA="24000" endPos="25000" dist="50800" dir="5400000" sy="-100000" algn="bl" rotWithShape="0"/>
          </a:effectLst>
          <a:extLst/>
        </p:spPr>
        <p:txBody>
          <a:bodyPr anchor="ctr">
            <a:spAutoFit/>
          </a:bodyPr>
          <a:lstStyle>
            <a:lvl1pPr eaLnBrk="0" hangingPunct="0">
              <a:defRPr sz="3600">
                <a:effectLst>
                  <a:reflection blurRad="6350" stA="55000" endA="300" endPos="31000" dir="5400000" sy="-100000" algn="bl" rotWithShape="0"/>
                </a:effectLst>
                <a:latin typeface="Calibri" pitchFamily="34" charset="0"/>
              </a:defRPr>
            </a:lvl1pPr>
            <a:lvl2pPr eaLnBrk="0" hangingPunct="0">
              <a:defRPr sz="4400">
                <a:solidFill>
                  <a:schemeClr val="tx2"/>
                </a:solidFill>
                <a:latin typeface="Arial" charset="0"/>
                <a:cs typeface="Arial" charset="0"/>
              </a:defRPr>
            </a:lvl2pPr>
            <a:lvl3pPr eaLnBrk="0" hangingPunct="0">
              <a:defRPr sz="4400">
                <a:solidFill>
                  <a:schemeClr val="tx2"/>
                </a:solidFill>
                <a:latin typeface="Arial" charset="0"/>
                <a:cs typeface="Arial" charset="0"/>
              </a:defRPr>
            </a:lvl3pPr>
            <a:lvl4pPr eaLnBrk="0" hangingPunct="0">
              <a:defRPr sz="4400">
                <a:solidFill>
                  <a:schemeClr val="tx2"/>
                </a:solidFill>
                <a:latin typeface="Arial" charset="0"/>
                <a:cs typeface="Arial" charset="0"/>
              </a:defRPr>
            </a:lvl4pPr>
            <a:lvl5pPr eaLnBrk="0" hangingPunct="0">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ctr">
              <a:defRPr/>
            </a:pPr>
            <a:r>
              <a:rPr lang="en-GB" dirty="0">
                <a:cs typeface="Arial" pitchFamily="34" charset="0"/>
              </a:rPr>
              <a:t>Effects of </a:t>
            </a:r>
            <a:r>
              <a:rPr lang="en-GB" i="1" dirty="0">
                <a:cs typeface="Arial" pitchFamily="34" charset="0"/>
              </a:rPr>
              <a:t>Vaa</a:t>
            </a:r>
            <a:r>
              <a:rPr lang="en-GB" dirty="0">
                <a:cs typeface="Arial" pitchFamily="34" charset="0"/>
              </a:rPr>
              <a:t>SPH on blood coagulation</a:t>
            </a:r>
          </a:p>
        </p:txBody>
      </p:sp>
      <p:pic>
        <p:nvPicPr>
          <p:cNvPr id="13315"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349375"/>
            <a:ext cx="5799137"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942013" y="1646238"/>
            <a:ext cx="3003550" cy="3786187"/>
          </a:xfrm>
          <a:prstGeom prst="rect">
            <a:avLst/>
          </a:prstGeom>
        </p:spPr>
        <p:txBody>
          <a:bodyPr wrap="none">
            <a:spAutoFit/>
          </a:bodyPr>
          <a:lstStyle/>
          <a:p>
            <a:pPr eaLnBrk="1" hangingPunct="1">
              <a:defRPr/>
            </a:pP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Blood </a:t>
            </a:r>
            <a:r>
              <a:rPr lang="sl-SI" sz="2000" dirty="0" err="1">
                <a:solidFill>
                  <a:schemeClr val="tx2"/>
                </a:solidFill>
                <a:effectLst>
                  <a:outerShdw blurRad="38100" dist="38100" dir="2700000" algn="tl">
                    <a:srgbClr val="000000">
                      <a:alpha val="43137"/>
                    </a:srgbClr>
                  </a:outerShdw>
                </a:effectLst>
                <a:latin typeface="Calibri" pitchFamily="34" charset="0"/>
                <a:cs typeface="Arial" pitchFamily="34" charset="0"/>
              </a:rPr>
              <a:t>coagulation</a:t>
            </a:r>
            <a:r>
              <a:rPr lang="en-US" sz="2000" dirty="0">
                <a:solidFill>
                  <a:schemeClr val="tx2"/>
                </a:solidFill>
                <a:effectLst>
                  <a:outerShdw blurRad="38100" dist="38100" dir="2700000" algn="tl">
                    <a:srgbClr val="000000">
                      <a:alpha val="43137"/>
                    </a:srgbClr>
                  </a:outerShdw>
                </a:effectLst>
                <a:latin typeface="Calibri" pitchFamily="34" charset="0"/>
                <a:cs typeface="Arial" pitchFamily="34" charset="0"/>
              </a:rPr>
              <a:t> </a:t>
            </a: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t</a:t>
            </a:r>
            <a:r>
              <a:rPr lang="en-US" sz="2000" dirty="0" err="1">
                <a:solidFill>
                  <a:schemeClr val="tx2"/>
                </a:solidFill>
                <a:effectLst>
                  <a:outerShdw blurRad="38100" dist="38100" dir="2700000" algn="tl">
                    <a:srgbClr val="000000">
                      <a:alpha val="43137"/>
                    </a:srgbClr>
                  </a:outerShdw>
                </a:effectLst>
                <a:latin typeface="Calibri" pitchFamily="34" charset="0"/>
                <a:cs typeface="Arial" pitchFamily="34" charset="0"/>
              </a:rPr>
              <a:t>est</a:t>
            </a: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ing:</a:t>
            </a:r>
            <a:endPar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endParaRPr>
          </a:p>
          <a:p>
            <a:pPr eaLnBrk="1" hangingPunct="1">
              <a:defRPr/>
            </a:pPr>
            <a:r>
              <a:rPr lang="sl-SI" sz="2000" dirty="0">
                <a:solidFill>
                  <a:schemeClr val="tx2"/>
                </a:solidFill>
                <a:latin typeface="Calibri" pitchFamily="34" charset="0"/>
                <a:cs typeface="Arial" pitchFamily="34" charset="0"/>
              </a:rPr>
              <a:t>  - aPTT (intrinsic p.)</a:t>
            </a:r>
          </a:p>
          <a:p>
            <a:pPr eaLnBrk="1" hangingPunct="1">
              <a:defRPr/>
            </a:pPr>
            <a:r>
              <a:rPr lang="sl-SI" sz="2000" dirty="0">
                <a:solidFill>
                  <a:schemeClr val="tx2"/>
                </a:solidFill>
                <a:latin typeface="Calibri" pitchFamily="34" charset="0"/>
                <a:cs typeface="Arial" pitchFamily="34" charset="0"/>
              </a:rPr>
              <a:t>  - PT (</a:t>
            </a:r>
            <a:r>
              <a:rPr lang="sl-SI" sz="2000" dirty="0" err="1">
                <a:solidFill>
                  <a:schemeClr val="tx2"/>
                </a:solidFill>
                <a:latin typeface="Calibri" pitchFamily="34" charset="0"/>
                <a:cs typeface="Arial" pitchFamily="34" charset="0"/>
              </a:rPr>
              <a:t>extrinsic</a:t>
            </a:r>
            <a:r>
              <a:rPr lang="sl-SI" sz="2000" dirty="0">
                <a:solidFill>
                  <a:schemeClr val="tx2"/>
                </a:solidFill>
                <a:latin typeface="Calibri" pitchFamily="34" charset="0"/>
                <a:cs typeface="Arial" pitchFamily="34" charset="0"/>
              </a:rPr>
              <a:t> p.)</a:t>
            </a:r>
          </a:p>
          <a:p>
            <a:pPr eaLnBrk="1" hangingPunct="1">
              <a:defRPr/>
            </a:pPr>
            <a:r>
              <a:rPr lang="sl-SI" sz="2000" dirty="0">
                <a:solidFill>
                  <a:schemeClr val="tx2"/>
                </a:solidFill>
                <a:latin typeface="Calibri" pitchFamily="34" charset="0"/>
                <a:cs typeface="Arial" pitchFamily="34" charset="0"/>
              </a:rPr>
              <a:t>  - TT (common p.)</a:t>
            </a:r>
          </a:p>
          <a:p>
            <a:pPr eaLnBrk="1" hangingPunct="1">
              <a:defRPr/>
            </a:pPr>
            <a:r>
              <a:rPr lang="sl-SI" sz="2000" dirty="0">
                <a:solidFill>
                  <a:schemeClr val="tx2"/>
                </a:solidFill>
                <a:latin typeface="Calibri" pitchFamily="34" charset="0"/>
                <a:cs typeface="Arial" pitchFamily="34" charset="0"/>
              </a:rPr>
              <a:t>  - LA1 (dRVV) test</a:t>
            </a:r>
          </a:p>
          <a:p>
            <a:pPr eaLnBrk="1" hangingPunct="1">
              <a:defRPr/>
            </a:pPr>
            <a:r>
              <a:rPr lang="sl-SI" sz="2000" dirty="0">
                <a:solidFill>
                  <a:schemeClr val="tx2"/>
                </a:solidFill>
                <a:latin typeface="Calibri" pitchFamily="34" charset="0"/>
                <a:cs typeface="Arial" pitchFamily="34" charset="0"/>
              </a:rPr>
              <a:t>  - LA2 (dRVV+PL in excess)</a:t>
            </a:r>
          </a:p>
          <a:p>
            <a:pPr eaLnBrk="1" hangingPunct="1">
              <a:defRPr/>
            </a:pPr>
            <a:endParaRPr lang="sl-SI" sz="2000" dirty="0">
              <a:solidFill>
                <a:schemeClr val="tx2"/>
              </a:solidFill>
              <a:latin typeface="Calibri" pitchFamily="34" charset="0"/>
              <a:cs typeface="Arial" pitchFamily="34" charset="0"/>
            </a:endParaRPr>
          </a:p>
          <a:p>
            <a:pPr eaLnBrk="1" hangingPunct="1">
              <a:defRPr/>
            </a:pPr>
            <a:endParaRPr lang="sl-SI" sz="2000" dirty="0">
              <a:solidFill>
                <a:schemeClr val="tx2"/>
              </a:solidFill>
              <a:latin typeface="Calibri" pitchFamily="34" charset="0"/>
              <a:cs typeface="Arial" pitchFamily="34" charset="0"/>
            </a:endParaRPr>
          </a:p>
          <a:p>
            <a:pPr eaLnBrk="1" hangingPunct="1">
              <a:defRPr/>
            </a:pPr>
            <a:r>
              <a:rPr lang="sl-SI" sz="2000" dirty="0" err="1">
                <a:solidFill>
                  <a:schemeClr val="tx2"/>
                </a:solidFill>
                <a:effectLst>
                  <a:outerShdw blurRad="38100" dist="38100" dir="2700000" algn="tl">
                    <a:srgbClr val="000000">
                      <a:alpha val="43137"/>
                    </a:srgbClr>
                  </a:outerShdw>
                </a:effectLst>
                <a:latin typeface="Calibri" pitchFamily="34" charset="0"/>
                <a:cs typeface="Arial" pitchFamily="34" charset="0"/>
              </a:rPr>
              <a:t>Thrombin</a:t>
            </a: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 </a:t>
            </a:r>
            <a:r>
              <a:rPr lang="sl-SI" sz="2000" dirty="0" err="1">
                <a:solidFill>
                  <a:schemeClr val="tx2"/>
                </a:solidFill>
                <a:effectLst>
                  <a:outerShdw blurRad="38100" dist="38100" dir="2700000" algn="tl">
                    <a:srgbClr val="000000">
                      <a:alpha val="43137"/>
                    </a:srgbClr>
                  </a:outerShdw>
                </a:effectLst>
                <a:latin typeface="Calibri" pitchFamily="34" charset="0"/>
                <a:cs typeface="Arial" pitchFamily="34" charset="0"/>
              </a:rPr>
              <a:t>generation</a:t>
            </a: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 test</a:t>
            </a:r>
          </a:p>
          <a:p>
            <a:pPr eaLnBrk="1" hangingPunct="1">
              <a:defRPr/>
            </a:pP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    (</a:t>
            </a:r>
            <a:r>
              <a:rPr lang="sl-SI" sz="2000" dirty="0" err="1">
                <a:solidFill>
                  <a:schemeClr val="tx2"/>
                </a:solidFill>
                <a:effectLst>
                  <a:outerShdw blurRad="38100" dist="38100" dir="2700000" algn="tl">
                    <a:srgbClr val="000000">
                      <a:alpha val="43137"/>
                    </a:srgbClr>
                  </a:outerShdw>
                </a:effectLst>
                <a:latin typeface="Calibri" pitchFamily="34" charset="0"/>
                <a:cs typeface="Arial" pitchFamily="34" charset="0"/>
              </a:rPr>
              <a:t>thrombin</a:t>
            </a: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 </a:t>
            </a:r>
            <a:r>
              <a:rPr lang="sl-SI" sz="2000" dirty="0" err="1">
                <a:solidFill>
                  <a:schemeClr val="tx2"/>
                </a:solidFill>
                <a:effectLst>
                  <a:outerShdw blurRad="38100" dist="38100" dir="2700000" algn="tl">
                    <a:srgbClr val="000000">
                      <a:alpha val="43137"/>
                    </a:srgbClr>
                  </a:outerShdw>
                </a:effectLst>
                <a:latin typeface="Calibri" pitchFamily="34" charset="0"/>
                <a:cs typeface="Arial" pitchFamily="34" charset="0"/>
              </a:rPr>
              <a:t>potential</a:t>
            </a:r>
            <a:r>
              <a:rPr lang="sl-SI" sz="2000" dirty="0">
                <a:solidFill>
                  <a:schemeClr val="tx2"/>
                </a:solidFill>
                <a:effectLst>
                  <a:outerShdw blurRad="38100" dist="38100" dir="2700000" algn="tl">
                    <a:srgbClr val="000000">
                      <a:alpha val="43137"/>
                    </a:srgbClr>
                  </a:outerShdw>
                </a:effectLst>
                <a:latin typeface="Calibri" pitchFamily="34" charset="0"/>
                <a:cs typeface="Arial" pitchFamily="34" charset="0"/>
              </a:rPr>
              <a:t>)</a:t>
            </a:r>
          </a:p>
          <a:p>
            <a:pPr eaLnBrk="1" hangingPunct="1">
              <a:defRPr/>
            </a:pPr>
            <a:endParaRPr lang="sl-SI" sz="2000" dirty="0">
              <a:solidFill>
                <a:schemeClr val="tx2"/>
              </a:solidFill>
              <a:latin typeface="Calibri" pitchFamily="34" charset="0"/>
              <a:cs typeface="Arial" pitchFamily="34" charset="0"/>
            </a:endParaRPr>
          </a:p>
          <a:p>
            <a:pPr eaLnBrk="1" hangingPunct="1">
              <a:defRPr/>
            </a:pPr>
            <a:endParaRPr lang="sl-SI" sz="2000" dirty="0">
              <a:solidFill>
                <a:schemeClr val="tx2"/>
              </a:solidFill>
              <a:latin typeface="Calibri"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23850" y="3716338"/>
            <a:ext cx="8064500" cy="1368425"/>
          </a:xfrm>
        </p:spPr>
        <p:txBody>
          <a:bodyPr>
            <a:normAutofit/>
          </a:bodyPr>
          <a:lstStyle/>
          <a:p>
            <a:pPr marL="457200" lvl="1" indent="0" algn="ctr">
              <a:buFontTx/>
              <a:buNone/>
              <a:defRPr/>
            </a:pPr>
            <a:r>
              <a:rPr lang="sl-SI" sz="2400" b="1" dirty="0" smtClean="0">
                <a:solidFill>
                  <a:schemeClr val="tx1">
                    <a:lumMod val="85000"/>
                    <a:lumOff val="15000"/>
                  </a:schemeClr>
                </a:solidFill>
                <a:latin typeface="Calibri" panose="020F0502020204030204" pitchFamily="34" charset="0"/>
              </a:rPr>
              <a:t>S</a:t>
            </a:r>
            <a:r>
              <a:rPr lang="en-US" sz="2400" b="1" dirty="0" err="1" smtClean="0">
                <a:solidFill>
                  <a:schemeClr val="tx1">
                    <a:lumMod val="85000"/>
                    <a:lumOff val="15000"/>
                  </a:schemeClr>
                </a:solidFill>
                <a:latin typeface="Calibri" panose="020F0502020204030204" pitchFamily="34" charset="0"/>
              </a:rPr>
              <a:t>ignificant</a:t>
            </a:r>
            <a:r>
              <a:rPr lang="sl-SI" sz="2400" b="1" dirty="0" smtClean="0">
                <a:solidFill>
                  <a:schemeClr val="tx1">
                    <a:lumMod val="85000"/>
                    <a:lumOff val="15000"/>
                  </a:schemeClr>
                </a:solidFill>
                <a:latin typeface="Calibri" panose="020F0502020204030204" pitchFamily="34" charset="0"/>
              </a:rPr>
              <a:t> </a:t>
            </a:r>
            <a:r>
              <a:rPr lang="sl-SI" sz="2400" dirty="0" err="1" smtClean="0">
                <a:solidFill>
                  <a:schemeClr val="tx1">
                    <a:lumMod val="85000"/>
                    <a:lumOff val="15000"/>
                  </a:schemeClr>
                </a:solidFill>
                <a:latin typeface="Calibri" panose="020F0502020204030204" pitchFamily="34" charset="0"/>
              </a:rPr>
              <a:t>effect</a:t>
            </a:r>
            <a:r>
              <a:rPr lang="sl-SI" sz="2400" dirty="0" smtClean="0">
                <a:solidFill>
                  <a:schemeClr val="tx1">
                    <a:lumMod val="85000"/>
                    <a:lumOff val="15000"/>
                  </a:schemeClr>
                </a:solidFill>
                <a:latin typeface="Calibri" panose="020F0502020204030204" pitchFamily="34" charset="0"/>
              </a:rPr>
              <a:t> on </a:t>
            </a:r>
            <a:r>
              <a:rPr lang="sl-SI" sz="2400" b="1" dirty="0" err="1" smtClean="0">
                <a:solidFill>
                  <a:schemeClr val="tx1">
                    <a:lumMod val="85000"/>
                    <a:lumOff val="15000"/>
                  </a:schemeClr>
                </a:solidFill>
                <a:latin typeface="Calibri" panose="020F0502020204030204" pitchFamily="34" charset="0"/>
              </a:rPr>
              <a:t>intrinsic</a:t>
            </a:r>
            <a:r>
              <a:rPr lang="sl-SI" sz="2400" dirty="0" smtClean="0">
                <a:solidFill>
                  <a:schemeClr val="tx1">
                    <a:lumMod val="85000"/>
                    <a:lumOff val="15000"/>
                  </a:schemeClr>
                </a:solidFill>
                <a:latin typeface="Calibri" panose="020F0502020204030204" pitchFamily="34" charset="0"/>
              </a:rPr>
              <a:t> </a:t>
            </a:r>
            <a:r>
              <a:rPr lang="sl-SI" sz="2400" dirty="0" err="1" smtClean="0">
                <a:solidFill>
                  <a:schemeClr val="tx1">
                    <a:lumMod val="85000"/>
                    <a:lumOff val="15000"/>
                  </a:schemeClr>
                </a:solidFill>
                <a:latin typeface="Calibri" panose="020F0502020204030204" pitchFamily="34" charset="0"/>
              </a:rPr>
              <a:t>pathway</a:t>
            </a:r>
            <a:r>
              <a:rPr lang="sl-SI" sz="2400" dirty="0" smtClean="0">
                <a:solidFill>
                  <a:schemeClr val="tx1">
                    <a:lumMod val="85000"/>
                    <a:lumOff val="15000"/>
                  </a:schemeClr>
                </a:solidFill>
                <a:latin typeface="Calibri" panose="020F0502020204030204" pitchFamily="34" charset="0"/>
              </a:rPr>
              <a:t> (aPTT).</a:t>
            </a:r>
          </a:p>
          <a:p>
            <a:pPr marL="457200" lvl="1" indent="0" algn="ctr">
              <a:buFontTx/>
              <a:buNone/>
              <a:defRPr/>
            </a:pPr>
            <a:r>
              <a:rPr lang="sl-SI" sz="2400" b="1" dirty="0" err="1" smtClean="0">
                <a:solidFill>
                  <a:schemeClr val="tx1">
                    <a:lumMod val="85000"/>
                    <a:lumOff val="15000"/>
                  </a:schemeClr>
                </a:solidFill>
                <a:latin typeface="Calibri" panose="020F0502020204030204" pitchFamily="34" charset="0"/>
              </a:rPr>
              <a:t>Moderate</a:t>
            </a:r>
            <a:r>
              <a:rPr lang="sl-SI" sz="2400" b="1" dirty="0" smtClean="0">
                <a:solidFill>
                  <a:schemeClr val="tx1">
                    <a:lumMod val="85000"/>
                    <a:lumOff val="15000"/>
                  </a:schemeClr>
                </a:solidFill>
                <a:latin typeface="Calibri" panose="020F0502020204030204" pitchFamily="34" charset="0"/>
              </a:rPr>
              <a:t> </a:t>
            </a:r>
            <a:r>
              <a:rPr lang="sl-SI" sz="2400" dirty="0" err="1" smtClean="0">
                <a:solidFill>
                  <a:schemeClr val="tx1">
                    <a:lumMod val="85000"/>
                    <a:lumOff val="15000"/>
                  </a:schemeClr>
                </a:solidFill>
                <a:latin typeface="Calibri" panose="020F0502020204030204" pitchFamily="34" charset="0"/>
              </a:rPr>
              <a:t>effect</a:t>
            </a:r>
            <a:r>
              <a:rPr lang="sl-SI" sz="2400" dirty="0" smtClean="0">
                <a:solidFill>
                  <a:schemeClr val="tx1">
                    <a:lumMod val="85000"/>
                    <a:lumOff val="15000"/>
                  </a:schemeClr>
                </a:solidFill>
                <a:latin typeface="Calibri" panose="020F0502020204030204" pitchFamily="34" charset="0"/>
              </a:rPr>
              <a:t> </a:t>
            </a:r>
            <a:r>
              <a:rPr lang="sl-SI" sz="2400" dirty="0">
                <a:solidFill>
                  <a:schemeClr val="tx1">
                    <a:lumMod val="85000"/>
                    <a:lumOff val="15000"/>
                  </a:schemeClr>
                </a:solidFill>
                <a:latin typeface="Calibri" panose="020F0502020204030204" pitchFamily="34" charset="0"/>
              </a:rPr>
              <a:t>on </a:t>
            </a:r>
            <a:r>
              <a:rPr lang="sl-SI" sz="2400" b="1" dirty="0" err="1" smtClean="0">
                <a:solidFill>
                  <a:schemeClr val="tx1">
                    <a:lumMod val="85000"/>
                    <a:lumOff val="15000"/>
                  </a:schemeClr>
                </a:solidFill>
                <a:latin typeface="Calibri" panose="020F0502020204030204" pitchFamily="34" charset="0"/>
              </a:rPr>
              <a:t>extrinsic</a:t>
            </a:r>
            <a:r>
              <a:rPr lang="sl-SI" sz="2400" dirty="0" smtClean="0">
                <a:solidFill>
                  <a:schemeClr val="tx1">
                    <a:lumMod val="85000"/>
                    <a:lumOff val="15000"/>
                  </a:schemeClr>
                </a:solidFill>
                <a:latin typeface="Calibri" panose="020F0502020204030204" pitchFamily="34" charset="0"/>
              </a:rPr>
              <a:t> </a:t>
            </a:r>
            <a:r>
              <a:rPr lang="sl-SI" sz="2400" dirty="0" err="1" smtClean="0">
                <a:solidFill>
                  <a:schemeClr val="tx1">
                    <a:lumMod val="85000"/>
                    <a:lumOff val="15000"/>
                  </a:schemeClr>
                </a:solidFill>
                <a:latin typeface="Calibri" panose="020F0502020204030204" pitchFamily="34" charset="0"/>
              </a:rPr>
              <a:t>pathway</a:t>
            </a:r>
            <a:r>
              <a:rPr lang="sl-SI" sz="2400" dirty="0" smtClean="0">
                <a:solidFill>
                  <a:schemeClr val="tx1">
                    <a:lumMod val="85000"/>
                    <a:lumOff val="15000"/>
                  </a:schemeClr>
                </a:solidFill>
                <a:latin typeface="Calibri" panose="020F0502020204030204" pitchFamily="34" charset="0"/>
              </a:rPr>
              <a:t> (PT).</a:t>
            </a:r>
          </a:p>
          <a:p>
            <a:pPr marL="457200" lvl="1" indent="0" algn="ctr">
              <a:buFontTx/>
              <a:buNone/>
              <a:defRPr/>
            </a:pPr>
            <a:r>
              <a:rPr lang="sl-SI" sz="2400" b="1" dirty="0" smtClean="0">
                <a:solidFill>
                  <a:schemeClr val="tx1">
                    <a:lumMod val="85000"/>
                    <a:lumOff val="15000"/>
                  </a:schemeClr>
                </a:solidFill>
                <a:latin typeface="Calibri" panose="020F0502020204030204" pitchFamily="34" charset="0"/>
              </a:rPr>
              <a:t>N</a:t>
            </a:r>
            <a:r>
              <a:rPr lang="en-US" sz="2400" b="1" dirty="0" smtClean="0">
                <a:solidFill>
                  <a:schemeClr val="tx1">
                    <a:lumMod val="85000"/>
                    <a:lumOff val="15000"/>
                  </a:schemeClr>
                </a:solidFill>
                <a:latin typeface="Calibri" panose="020F0502020204030204" pitchFamily="34" charset="0"/>
              </a:rPr>
              <a:t>o</a:t>
            </a:r>
            <a:r>
              <a:rPr lang="sl-SI" sz="2400" dirty="0" smtClean="0">
                <a:solidFill>
                  <a:schemeClr val="tx1">
                    <a:lumMod val="85000"/>
                    <a:lumOff val="15000"/>
                  </a:schemeClr>
                </a:solidFill>
                <a:latin typeface="Calibri" panose="020F0502020204030204" pitchFamily="34" charset="0"/>
              </a:rPr>
              <a:t> e</a:t>
            </a:r>
            <a:r>
              <a:rPr lang="en-US" sz="2400" dirty="0" err="1" smtClean="0">
                <a:solidFill>
                  <a:schemeClr val="tx1">
                    <a:lumMod val="85000"/>
                    <a:lumOff val="15000"/>
                  </a:schemeClr>
                </a:solidFill>
                <a:latin typeface="Calibri" panose="020F0502020204030204" pitchFamily="34" charset="0"/>
              </a:rPr>
              <a:t>ffect</a:t>
            </a:r>
            <a:r>
              <a:rPr lang="sl-SI" sz="2400" dirty="0" smtClean="0">
                <a:solidFill>
                  <a:schemeClr val="tx1">
                    <a:lumMod val="85000"/>
                    <a:lumOff val="15000"/>
                  </a:schemeClr>
                </a:solidFill>
                <a:latin typeface="Calibri" panose="020F0502020204030204" pitchFamily="34" charset="0"/>
              </a:rPr>
              <a:t> on </a:t>
            </a:r>
            <a:r>
              <a:rPr lang="sl-SI" sz="2400" b="1" dirty="0" err="1" smtClean="0">
                <a:solidFill>
                  <a:schemeClr val="tx1">
                    <a:lumMod val="85000"/>
                    <a:lumOff val="15000"/>
                  </a:schemeClr>
                </a:solidFill>
                <a:latin typeface="Calibri" panose="020F0502020204030204" pitchFamily="34" charset="0"/>
              </a:rPr>
              <a:t>common</a:t>
            </a:r>
            <a:r>
              <a:rPr lang="sl-SI" sz="2400" dirty="0" smtClean="0">
                <a:solidFill>
                  <a:schemeClr val="tx1">
                    <a:lumMod val="85000"/>
                    <a:lumOff val="15000"/>
                  </a:schemeClr>
                </a:solidFill>
                <a:latin typeface="Calibri" panose="020F0502020204030204" pitchFamily="34" charset="0"/>
              </a:rPr>
              <a:t> </a:t>
            </a:r>
            <a:r>
              <a:rPr lang="sl-SI" sz="2400" dirty="0" err="1" smtClean="0">
                <a:solidFill>
                  <a:schemeClr val="tx1">
                    <a:lumMod val="85000"/>
                    <a:lumOff val="15000"/>
                  </a:schemeClr>
                </a:solidFill>
                <a:latin typeface="Calibri" panose="020F0502020204030204" pitchFamily="34" charset="0"/>
              </a:rPr>
              <a:t>pathway</a:t>
            </a:r>
            <a:r>
              <a:rPr lang="sl-SI" sz="2400" dirty="0" smtClean="0">
                <a:solidFill>
                  <a:schemeClr val="tx1">
                    <a:lumMod val="85000"/>
                    <a:lumOff val="15000"/>
                  </a:schemeClr>
                </a:solidFill>
                <a:latin typeface="Calibri" panose="020F0502020204030204" pitchFamily="34" charset="0"/>
              </a:rPr>
              <a:t> (TT).</a:t>
            </a:r>
          </a:p>
        </p:txBody>
      </p:sp>
      <p:sp>
        <p:nvSpPr>
          <p:cNvPr id="16" name="Title 17"/>
          <p:cNvSpPr txBox="1">
            <a:spLocks/>
          </p:cNvSpPr>
          <p:nvPr/>
        </p:nvSpPr>
        <p:spPr>
          <a:xfrm>
            <a:off x="438150" y="260350"/>
            <a:ext cx="8229600" cy="647700"/>
          </a:xfrm>
          <a:prstGeom prst="rect">
            <a:avLst/>
          </a:prstGeom>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sl-SI" sz="3600" kern="0" dirty="0" smtClean="0">
                <a:effectLst>
                  <a:outerShdw blurRad="38100" dist="38100" dir="2700000" algn="tl">
                    <a:srgbClr val="000000">
                      <a:alpha val="43137"/>
                    </a:srgbClr>
                  </a:outerShdw>
                </a:effectLst>
                <a:latin typeface="Calibri" panose="020F0502020204030204" pitchFamily="34" charset="0"/>
              </a:rPr>
              <a:t>C</a:t>
            </a:r>
            <a:r>
              <a:rPr lang="en-GB" sz="3600" kern="0" dirty="0" err="1" smtClean="0">
                <a:effectLst>
                  <a:outerShdw blurRad="38100" dist="38100" dir="2700000" algn="tl">
                    <a:srgbClr val="000000">
                      <a:alpha val="43137"/>
                    </a:srgbClr>
                  </a:outerShdw>
                </a:effectLst>
                <a:latin typeface="Calibri" panose="020F0502020204030204" pitchFamily="34" charset="0"/>
              </a:rPr>
              <a:t>oagulation</a:t>
            </a:r>
            <a:r>
              <a:rPr lang="sl-SI" sz="3600" kern="0" dirty="0" smtClean="0">
                <a:effectLst>
                  <a:outerShdw blurRad="38100" dist="38100" dir="2700000" algn="tl">
                    <a:srgbClr val="000000">
                      <a:alpha val="43137"/>
                    </a:srgbClr>
                  </a:outerShdw>
                </a:effectLst>
                <a:latin typeface="Calibri" panose="020F0502020204030204" pitchFamily="34" charset="0"/>
              </a:rPr>
              <a:t> </a:t>
            </a:r>
            <a:r>
              <a:rPr lang="sl-SI" sz="3600" kern="0" dirty="0" err="1" smtClean="0">
                <a:effectLst>
                  <a:outerShdw blurRad="38100" dist="38100" dir="2700000" algn="tl">
                    <a:srgbClr val="000000">
                      <a:alpha val="43137"/>
                    </a:srgbClr>
                  </a:outerShdw>
                </a:effectLst>
                <a:latin typeface="Calibri" panose="020F0502020204030204" pitchFamily="34" charset="0"/>
              </a:rPr>
              <a:t>times</a:t>
            </a:r>
            <a:endParaRPr lang="en-GB" sz="3600" kern="0" baseline="-25000" dirty="0">
              <a:effectLst>
                <a:outerShdw blurRad="38100" dist="38100" dir="2700000" algn="tl">
                  <a:srgbClr val="000000">
                    <a:alpha val="43137"/>
                  </a:srgbClr>
                </a:outerShdw>
              </a:effectLst>
              <a:latin typeface="Calibri" panose="020F0502020204030204" pitchFamily="34" charset="0"/>
            </a:endParaRPr>
          </a:p>
        </p:txBody>
      </p:sp>
      <p:sp>
        <p:nvSpPr>
          <p:cNvPr id="8" name="Content Placeholder 2"/>
          <p:cNvSpPr>
            <a:spLocks noGrp="1"/>
          </p:cNvSpPr>
          <p:nvPr>
            <p:ph sz="quarter" idx="4294967295"/>
          </p:nvPr>
        </p:nvSpPr>
        <p:spPr>
          <a:xfrm>
            <a:off x="0" y="5727700"/>
            <a:ext cx="8963025" cy="506413"/>
          </a:xfrm>
        </p:spPr>
        <p:txBody>
          <a:bodyPr>
            <a:noAutofit/>
          </a:bodyPr>
          <a:lstStyle/>
          <a:p>
            <a:pPr lvl="1" algn="ctr">
              <a:buFontTx/>
              <a:buNone/>
              <a:defRPr/>
            </a:pPr>
            <a:r>
              <a:rPr lang="sl-SI" sz="2400" i="1" dirty="0" smtClean="0">
                <a:solidFill>
                  <a:schemeClr val="tx1">
                    <a:lumMod val="85000"/>
                    <a:lumOff val="15000"/>
                  </a:schemeClr>
                </a:solidFill>
                <a:latin typeface="Calibri" pitchFamily="34" charset="0"/>
              </a:rPr>
              <a:t>Vaa</a:t>
            </a:r>
            <a:r>
              <a:rPr lang="sl-SI" sz="2400" dirty="0" smtClean="0">
                <a:solidFill>
                  <a:schemeClr val="tx1">
                    <a:lumMod val="85000"/>
                    <a:lumOff val="15000"/>
                  </a:schemeClr>
                </a:solidFill>
                <a:latin typeface="Calibri" pitchFamily="34" charset="0"/>
              </a:rPr>
              <a:t>SPH at 770 </a:t>
            </a:r>
            <a:r>
              <a:rPr lang="sl-SI" sz="2400" dirty="0">
                <a:solidFill>
                  <a:schemeClr val="tx1">
                    <a:lumMod val="85000"/>
                    <a:lumOff val="15000"/>
                  </a:schemeClr>
                </a:solidFill>
                <a:latin typeface="Calibri" pitchFamily="34" charset="0"/>
              </a:rPr>
              <a:t>nM </a:t>
            </a:r>
            <a:r>
              <a:rPr lang="sl-SI" sz="2400" b="1" dirty="0" err="1" smtClean="0">
                <a:solidFill>
                  <a:schemeClr val="tx1">
                    <a:lumMod val="85000"/>
                    <a:lumOff val="15000"/>
                  </a:schemeClr>
                </a:solidFill>
                <a:latin typeface="Calibri" pitchFamily="34" charset="0"/>
              </a:rPr>
              <a:t>completely</a:t>
            </a:r>
            <a:r>
              <a:rPr lang="sl-SI" sz="2400" b="1" dirty="0" smtClean="0">
                <a:solidFill>
                  <a:schemeClr val="tx1">
                    <a:lumMod val="85000"/>
                    <a:lumOff val="15000"/>
                  </a:schemeClr>
                </a:solidFill>
                <a:latin typeface="Calibri" pitchFamily="34" charset="0"/>
              </a:rPr>
              <a:t> </a:t>
            </a:r>
            <a:r>
              <a:rPr lang="sl-SI" sz="2400" b="1" dirty="0" err="1">
                <a:solidFill>
                  <a:schemeClr val="tx1">
                    <a:lumMod val="85000"/>
                    <a:lumOff val="15000"/>
                  </a:schemeClr>
                </a:solidFill>
                <a:latin typeface="Calibri" pitchFamily="34" charset="0"/>
              </a:rPr>
              <a:t>abolished</a:t>
            </a:r>
            <a:r>
              <a:rPr lang="sl-SI" sz="2400" b="1" dirty="0">
                <a:solidFill>
                  <a:schemeClr val="tx1">
                    <a:lumMod val="85000"/>
                    <a:lumOff val="15000"/>
                  </a:schemeClr>
                </a:solidFill>
                <a:latin typeface="Calibri" pitchFamily="34" charset="0"/>
              </a:rPr>
              <a:t> </a:t>
            </a:r>
            <a:r>
              <a:rPr lang="sl-SI" sz="2400" dirty="0" err="1" smtClean="0">
                <a:solidFill>
                  <a:schemeClr val="tx1">
                    <a:lumMod val="85000"/>
                    <a:lumOff val="15000"/>
                  </a:schemeClr>
                </a:solidFill>
                <a:latin typeface="Calibri" pitchFamily="34" charset="0"/>
              </a:rPr>
              <a:t>endogenous</a:t>
            </a:r>
            <a:endParaRPr lang="sl-SI" sz="2400" dirty="0">
              <a:solidFill>
                <a:schemeClr val="tx1">
                  <a:lumMod val="85000"/>
                  <a:lumOff val="15000"/>
                </a:schemeClr>
              </a:solidFill>
              <a:latin typeface="Calibri" pitchFamily="34" charset="0"/>
            </a:endParaRPr>
          </a:p>
          <a:p>
            <a:pPr lvl="1" algn="ctr">
              <a:buFontTx/>
              <a:buNone/>
              <a:defRPr/>
            </a:pPr>
            <a:r>
              <a:rPr lang="sl-SI" sz="2400" dirty="0" err="1">
                <a:solidFill>
                  <a:schemeClr val="tx1">
                    <a:lumMod val="85000"/>
                    <a:lumOff val="15000"/>
                  </a:schemeClr>
                </a:solidFill>
                <a:latin typeface="Calibri" pitchFamily="34" charset="0"/>
              </a:rPr>
              <a:t>thrombin</a:t>
            </a:r>
            <a:r>
              <a:rPr lang="sl-SI" sz="2400" dirty="0">
                <a:solidFill>
                  <a:schemeClr val="tx1">
                    <a:lumMod val="85000"/>
                    <a:lumOff val="15000"/>
                  </a:schemeClr>
                </a:solidFill>
                <a:latin typeface="Calibri" pitchFamily="34" charset="0"/>
              </a:rPr>
              <a:t> </a:t>
            </a:r>
            <a:r>
              <a:rPr lang="sl-SI" sz="2400" dirty="0" err="1" smtClean="0">
                <a:solidFill>
                  <a:schemeClr val="tx1">
                    <a:lumMod val="85000"/>
                    <a:lumOff val="15000"/>
                  </a:schemeClr>
                </a:solidFill>
                <a:latin typeface="Calibri" pitchFamily="34" charset="0"/>
              </a:rPr>
              <a:t>potential</a:t>
            </a:r>
            <a:r>
              <a:rPr lang="sl-SI" sz="2400" dirty="0" smtClean="0">
                <a:solidFill>
                  <a:schemeClr val="tx1">
                    <a:lumMod val="85000"/>
                    <a:lumOff val="15000"/>
                  </a:schemeClr>
                </a:solidFill>
                <a:latin typeface="Calibri" pitchFamily="34" charset="0"/>
              </a:rPr>
              <a:t>/</a:t>
            </a:r>
            <a:r>
              <a:rPr lang="sl-SI" sz="2400" dirty="0" err="1" smtClean="0">
                <a:solidFill>
                  <a:schemeClr val="tx1">
                    <a:lumMod val="85000"/>
                    <a:lumOff val="15000"/>
                  </a:schemeClr>
                </a:solidFill>
                <a:latin typeface="Calibri" pitchFamily="34" charset="0"/>
              </a:rPr>
              <a:t>activity</a:t>
            </a:r>
            <a:r>
              <a:rPr lang="sl-SI" sz="2400" dirty="0" smtClean="0">
                <a:solidFill>
                  <a:schemeClr val="tx1">
                    <a:lumMod val="85000"/>
                    <a:lumOff val="15000"/>
                  </a:schemeClr>
                </a:solidFill>
                <a:latin typeface="Calibri" pitchFamily="34" charset="0"/>
              </a:rPr>
              <a:t> (</a:t>
            </a:r>
            <a:r>
              <a:rPr lang="sl-SI" sz="2400" b="1" dirty="0" err="1" smtClean="0">
                <a:solidFill>
                  <a:schemeClr val="tx1">
                    <a:lumMod val="85000"/>
                    <a:lumOff val="15000"/>
                  </a:schemeClr>
                </a:solidFill>
                <a:latin typeface="Calibri" pitchFamily="34" charset="0"/>
              </a:rPr>
              <a:t>blood</a:t>
            </a:r>
            <a:r>
              <a:rPr lang="sl-SI" sz="2400" b="1" dirty="0" smtClean="0">
                <a:solidFill>
                  <a:schemeClr val="tx1">
                    <a:lumMod val="85000"/>
                    <a:lumOff val="15000"/>
                  </a:schemeClr>
                </a:solidFill>
                <a:latin typeface="Calibri" pitchFamily="34" charset="0"/>
              </a:rPr>
              <a:t> </a:t>
            </a:r>
            <a:r>
              <a:rPr lang="sl-SI" sz="2400" b="1" dirty="0" err="1" smtClean="0">
                <a:solidFill>
                  <a:schemeClr val="tx1">
                    <a:lumMod val="85000"/>
                    <a:lumOff val="15000"/>
                  </a:schemeClr>
                </a:solidFill>
                <a:latin typeface="Calibri" pitchFamily="34" charset="0"/>
              </a:rPr>
              <a:t>coagulation</a:t>
            </a:r>
            <a:r>
              <a:rPr lang="sl-SI" sz="2400" b="1" dirty="0" smtClean="0">
                <a:solidFill>
                  <a:schemeClr val="tx1">
                    <a:lumMod val="85000"/>
                    <a:lumOff val="15000"/>
                  </a:schemeClr>
                </a:solidFill>
                <a:latin typeface="Calibri" pitchFamily="34" charset="0"/>
              </a:rPr>
              <a:t> </a:t>
            </a:r>
            <a:r>
              <a:rPr lang="sl-SI" sz="2400" b="1" dirty="0" err="1" smtClean="0">
                <a:solidFill>
                  <a:schemeClr val="tx1">
                    <a:lumMod val="85000"/>
                    <a:lumOff val="15000"/>
                  </a:schemeClr>
                </a:solidFill>
                <a:latin typeface="Calibri" pitchFamily="34" charset="0"/>
              </a:rPr>
              <a:t>potential</a:t>
            </a:r>
            <a:r>
              <a:rPr lang="sl-SI" sz="2400" dirty="0" smtClean="0">
                <a:solidFill>
                  <a:schemeClr val="tx1">
                    <a:lumMod val="85000"/>
                    <a:lumOff val="15000"/>
                  </a:schemeClr>
                </a:solidFill>
                <a:latin typeface="Calibri" pitchFamily="34" charset="0"/>
              </a:rPr>
              <a:t>)!</a:t>
            </a:r>
          </a:p>
          <a:p>
            <a:pPr lvl="1" algn="ctr">
              <a:buFontTx/>
              <a:buNone/>
              <a:defRPr/>
            </a:pPr>
            <a:endParaRPr lang="sl-SI" sz="1200" dirty="0" smtClean="0">
              <a:solidFill>
                <a:schemeClr val="tx1">
                  <a:lumMod val="85000"/>
                  <a:lumOff val="15000"/>
                </a:schemeClr>
              </a:solidFill>
              <a:latin typeface="Calibri" pitchFamily="34" charset="0"/>
              <a:sym typeface="Wingdings"/>
            </a:endParaRPr>
          </a:p>
          <a:p>
            <a:pPr lvl="1" algn="ctr">
              <a:buFontTx/>
              <a:buNone/>
              <a:defRPr/>
            </a:pPr>
            <a:endParaRPr lang="sl-SI" sz="1200" dirty="0">
              <a:solidFill>
                <a:schemeClr val="tx1">
                  <a:lumMod val="85000"/>
                  <a:lumOff val="15000"/>
                </a:schemeClr>
              </a:solidFill>
              <a:latin typeface="Calibri" pitchFamily="34" charset="0"/>
              <a:sym typeface="Wingdings"/>
            </a:endParaRPr>
          </a:p>
          <a:p>
            <a:pPr lvl="1" algn="ctr">
              <a:buFontTx/>
              <a:buNone/>
              <a:defRPr/>
            </a:pPr>
            <a:endParaRPr lang="sl-SI" sz="1200" dirty="0" smtClean="0">
              <a:solidFill>
                <a:schemeClr val="tx1">
                  <a:lumMod val="85000"/>
                  <a:lumOff val="15000"/>
                </a:schemeClr>
              </a:solidFill>
              <a:latin typeface="Calibri" pitchFamily="34" charset="0"/>
              <a:sym typeface="Wingdings"/>
            </a:endParaRPr>
          </a:p>
          <a:p>
            <a:pPr lvl="1" algn="ctr">
              <a:buFontTx/>
              <a:buNone/>
              <a:defRPr/>
            </a:pPr>
            <a:endParaRPr lang="sl-SI" sz="2400" dirty="0" smtClean="0">
              <a:solidFill>
                <a:schemeClr val="tx1">
                  <a:lumMod val="85000"/>
                  <a:lumOff val="15000"/>
                </a:schemeClr>
              </a:solidFill>
              <a:latin typeface="Calibri" pitchFamily="34" charset="0"/>
            </a:endParaRPr>
          </a:p>
          <a:p>
            <a:pPr algn="ctr">
              <a:buFontTx/>
              <a:buNone/>
              <a:defRPr/>
            </a:pPr>
            <a:endParaRPr lang="sl-SI" sz="2400" dirty="0" smtClean="0">
              <a:latin typeface="Calibri" pitchFamily="34" charset="0"/>
            </a:endParaRPr>
          </a:p>
        </p:txBody>
      </p:sp>
      <p:sp>
        <p:nvSpPr>
          <p:cNvPr id="10" name="Title 17"/>
          <p:cNvSpPr txBox="1">
            <a:spLocks/>
          </p:cNvSpPr>
          <p:nvPr/>
        </p:nvSpPr>
        <p:spPr>
          <a:xfrm>
            <a:off x="1763713" y="5157788"/>
            <a:ext cx="5761037" cy="6477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sl-SI" sz="3200" dirty="0" smtClean="0">
                <a:effectLst>
                  <a:outerShdw blurRad="38100" dist="38100" dir="2700000" algn="tl">
                    <a:srgbClr val="000000">
                      <a:alpha val="43137"/>
                    </a:srgbClr>
                  </a:outerShdw>
                </a:effectLst>
                <a:latin typeface="Calibri" pitchFamily="34" charset="0"/>
              </a:rPr>
              <a:t>Thrombin generation </a:t>
            </a:r>
            <a:r>
              <a:rPr lang="en-GB" sz="3200" kern="0" dirty="0" smtClean="0">
                <a:effectLst>
                  <a:outerShdw blurRad="38100" dist="38100" dir="2700000" algn="tl">
                    <a:srgbClr val="000000">
                      <a:alpha val="43137"/>
                    </a:srgbClr>
                  </a:outerShdw>
                </a:effectLst>
                <a:latin typeface="Calibri" panose="020F0502020204030204" pitchFamily="34" charset="0"/>
              </a:rPr>
              <a:t>assay</a:t>
            </a:r>
          </a:p>
        </p:txBody>
      </p:sp>
      <p:grpSp>
        <p:nvGrpSpPr>
          <p:cNvPr id="14342" name="Group 3"/>
          <p:cNvGrpSpPr>
            <a:grpSpLocks/>
          </p:cNvGrpSpPr>
          <p:nvPr/>
        </p:nvGrpSpPr>
        <p:grpSpPr bwMode="auto">
          <a:xfrm>
            <a:off x="1901825" y="981075"/>
            <a:ext cx="5334000" cy="2673350"/>
            <a:chOff x="1901825" y="981075"/>
            <a:chExt cx="5334000" cy="2673350"/>
          </a:xfrm>
        </p:grpSpPr>
        <p:grpSp>
          <p:nvGrpSpPr>
            <p:cNvPr id="14343" name="Group 4"/>
            <p:cNvGrpSpPr>
              <a:grpSpLocks/>
            </p:cNvGrpSpPr>
            <p:nvPr/>
          </p:nvGrpSpPr>
          <p:grpSpPr bwMode="auto">
            <a:xfrm>
              <a:off x="1901825" y="981075"/>
              <a:ext cx="5326063" cy="2673350"/>
              <a:chOff x="1118096" y="1043094"/>
              <a:chExt cx="6982296" cy="3621478"/>
            </a:xfrm>
          </p:grpSpPr>
          <p:pic>
            <p:nvPicPr>
              <p:cNvPr id="14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096" y="1043094"/>
                <a:ext cx="6982296" cy="361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p:cNvSpPr/>
              <p:nvPr/>
            </p:nvSpPr>
            <p:spPr>
              <a:xfrm rot="18810958">
                <a:off x="4203766" y="4083238"/>
                <a:ext cx="881714" cy="280956"/>
              </a:xfrm>
              <a:prstGeom prst="ellipse">
                <a:avLst/>
              </a:prstGeom>
              <a:no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endParaRPr lang="sl-SI"/>
              </a:p>
            </p:txBody>
          </p:sp>
        </p:grpSp>
        <p:sp>
          <p:nvSpPr>
            <p:cNvPr id="15" name="Rectangle 14"/>
            <p:cNvSpPr/>
            <p:nvPr/>
          </p:nvSpPr>
          <p:spPr>
            <a:xfrm>
              <a:off x="6416675" y="3141663"/>
              <a:ext cx="819150" cy="369887"/>
            </a:xfrm>
            <a:prstGeom prst="rect">
              <a:avLst/>
            </a:prstGeom>
          </p:spPr>
          <p:txBody>
            <a:bodyPr wrap="none">
              <a:spAutoFit/>
            </a:bodyPr>
            <a:lstStyle/>
            <a:p>
              <a:pPr algn="ctr" eaLnBrk="1" hangingPunct="1">
                <a:defRPr/>
              </a:pPr>
              <a:r>
                <a:rPr lang="sl-SI" b="0" dirty="0">
                  <a:solidFill>
                    <a:schemeClr val="tx1">
                      <a:lumMod val="85000"/>
                      <a:lumOff val="15000"/>
                    </a:schemeClr>
                  </a:solidFill>
                  <a:latin typeface="Calibri" panose="020F0502020204030204" pitchFamily="34" charset="0"/>
                </a:rPr>
                <a:t>[1 µM]</a:t>
              </a:r>
              <a:endParaRPr lang="sl-SI" b="0" dirty="0"/>
            </a:p>
          </p:txBody>
        </p:sp>
        <p:sp>
          <p:nvSpPr>
            <p:cNvPr id="2" name="Oval 1"/>
            <p:cNvSpPr/>
            <p:nvPr/>
          </p:nvSpPr>
          <p:spPr>
            <a:xfrm>
              <a:off x="4632325" y="1144588"/>
              <a:ext cx="287338" cy="158591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rcRect t="23502" r="3874" b="55869"/>
          <a:stretch>
            <a:fillRect/>
          </a:stretch>
        </p:blipFill>
        <p:spPr>
          <a:xfrm>
            <a:off x="3829050" y="2312988"/>
            <a:ext cx="2794000" cy="358775"/>
          </a:xfrm>
        </p:spPr>
      </p:pic>
      <p:sp>
        <p:nvSpPr>
          <p:cNvPr id="16387" name="Content Placeholder 3"/>
          <p:cNvSpPr>
            <a:spLocks noGrp="1"/>
          </p:cNvSpPr>
          <p:nvPr>
            <p:ph sz="quarter" idx="4294967295"/>
          </p:nvPr>
        </p:nvSpPr>
        <p:spPr>
          <a:xfrm>
            <a:off x="365125" y="1189038"/>
            <a:ext cx="5624513" cy="1055687"/>
          </a:xfrm>
        </p:spPr>
        <p:txBody>
          <a:bodyPr/>
          <a:lstStyle/>
          <a:p>
            <a:pPr>
              <a:defRPr/>
            </a:pPr>
            <a:r>
              <a:rPr lang="sl-SI" altLang="sl-SI" sz="2400" dirty="0" smtClean="0">
                <a:latin typeface="Calibri" panose="020F0502020204030204" pitchFamily="34" charset="0"/>
              </a:rPr>
              <a:t>Sedimentation </a:t>
            </a:r>
            <a:r>
              <a:rPr lang="en-GB" altLang="sl-SI" sz="2400" dirty="0" smtClean="0">
                <a:latin typeface="Calibri" panose="020F0502020204030204" pitchFamily="34" charset="0"/>
              </a:rPr>
              <a:t>assay</a:t>
            </a:r>
            <a:r>
              <a:rPr lang="sl-SI" altLang="sl-SI" sz="2400" dirty="0">
                <a:latin typeface="Calibri" panose="020F0502020204030204" pitchFamily="34" charset="0"/>
              </a:rPr>
              <a:t> </a:t>
            </a:r>
            <a:endParaRPr lang="sl-SI" altLang="sl-SI" sz="2400" dirty="0" smtClean="0">
              <a:latin typeface="Calibri" panose="020F0502020204030204" pitchFamily="34" charset="0"/>
            </a:endParaRPr>
          </a:p>
          <a:p>
            <a:pPr marL="0" indent="0">
              <a:buFontTx/>
              <a:buNone/>
              <a:defRPr/>
            </a:pPr>
            <a:r>
              <a:rPr lang="sl-SI" altLang="sl-SI" sz="2000" dirty="0" smtClean="0">
                <a:latin typeface="Calibri" panose="020F0502020204030204" pitchFamily="34" charset="0"/>
              </a:rPr>
              <a:t>      (multilamellar vesicles - MLV)</a:t>
            </a:r>
          </a:p>
          <a:p>
            <a:pPr lvl="1">
              <a:defRPr/>
            </a:pPr>
            <a:endParaRPr lang="sl-SI" altLang="sl-SI" dirty="0" smtClean="0">
              <a:latin typeface="Calibri" panose="020F0502020204030204" pitchFamily="34" charset="0"/>
            </a:endParaRPr>
          </a:p>
          <a:p>
            <a:pPr lvl="1">
              <a:defRPr/>
            </a:pPr>
            <a:endParaRPr lang="sl-SI" altLang="sl-SI" dirty="0" smtClean="0">
              <a:latin typeface="Calibri" panose="020F0502020204030204" pitchFamily="34" charset="0"/>
            </a:endParaRPr>
          </a:p>
          <a:p>
            <a:pPr lvl="1">
              <a:defRPr/>
            </a:pPr>
            <a:endParaRPr lang="sl-SI" altLang="sl-SI" dirty="0" smtClean="0">
              <a:latin typeface="Calibri" panose="020F0502020204030204" pitchFamily="34" charset="0"/>
            </a:endParaRPr>
          </a:p>
          <a:p>
            <a:pPr lvl="1">
              <a:defRPr/>
            </a:pPr>
            <a:endParaRPr lang="sl-SI" altLang="sl-SI" dirty="0" smtClean="0">
              <a:latin typeface="Calibri" panose="020F0502020204030204" pitchFamily="34" charset="0"/>
            </a:endParaRPr>
          </a:p>
          <a:p>
            <a:pPr>
              <a:defRPr/>
            </a:pPr>
            <a:endParaRPr lang="en-US" altLang="sl-SI" dirty="0" smtClean="0">
              <a:latin typeface="Calibri" panose="020F0502020204030204" pitchFamily="34" charset="0"/>
            </a:endParaRPr>
          </a:p>
        </p:txBody>
      </p:sp>
      <p:pic>
        <p:nvPicPr>
          <p:cNvPr id="15364" name="Picture 5"/>
          <p:cNvPicPr>
            <a:picLocks noChangeAspect="1"/>
          </p:cNvPicPr>
          <p:nvPr/>
        </p:nvPicPr>
        <p:blipFill>
          <a:blip r:embed="rId4">
            <a:extLst>
              <a:ext uri="{28A0092B-C50C-407E-A947-70E740481C1C}">
                <a14:useLocalDpi xmlns:a14="http://schemas.microsoft.com/office/drawing/2010/main" val="0"/>
              </a:ext>
            </a:extLst>
          </a:blip>
          <a:srcRect l="8629" t="21432" b="57513"/>
          <a:stretch>
            <a:fillRect/>
          </a:stretch>
        </p:blipFill>
        <p:spPr bwMode="auto">
          <a:xfrm>
            <a:off x="892175" y="2309813"/>
            <a:ext cx="292735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00113" y="2670175"/>
            <a:ext cx="5759450" cy="246063"/>
          </a:xfrm>
          <a:prstGeom prst="rect">
            <a:avLst/>
          </a:prstGeom>
          <a:noFill/>
        </p:spPr>
        <p:txBody>
          <a:bodyPr>
            <a:spAutoFit/>
          </a:bodyPr>
          <a:lstStyle/>
          <a:p>
            <a:pPr eaLnBrk="1" fontAlgn="auto" hangingPunct="1">
              <a:spcBef>
                <a:spcPts val="0"/>
              </a:spcBef>
              <a:spcAft>
                <a:spcPts val="0"/>
              </a:spcAft>
              <a:defRPr/>
            </a:pPr>
            <a:r>
              <a:rPr lang="sl-SI" sz="1000" dirty="0">
                <a:solidFill>
                  <a:srgbClr val="63891F"/>
                </a:solidFill>
                <a:latin typeface="Palatino Linotype"/>
                <a:cs typeface="+mn-cs"/>
              </a:rPr>
              <a:t>buffer               SM&amp;PC       SM&amp;Chol   PI&amp;Chol        MQ          PC&amp;PS      PC&amp;Chol    PS&amp;Chol  </a:t>
            </a:r>
            <a:endParaRPr lang="en-US" sz="1000" dirty="0">
              <a:solidFill>
                <a:srgbClr val="63891F"/>
              </a:solidFill>
              <a:latin typeface="Palatino Linotype"/>
              <a:cs typeface="+mn-cs"/>
            </a:endParaRPr>
          </a:p>
        </p:txBody>
      </p:sp>
      <p:sp>
        <p:nvSpPr>
          <p:cNvPr id="8" name="TextBox 7"/>
          <p:cNvSpPr txBox="1"/>
          <p:nvPr/>
        </p:nvSpPr>
        <p:spPr>
          <a:xfrm>
            <a:off x="827088" y="2133600"/>
            <a:ext cx="5545137" cy="246063"/>
          </a:xfrm>
          <a:prstGeom prst="rect">
            <a:avLst/>
          </a:prstGeom>
          <a:noFill/>
        </p:spPr>
        <p:txBody>
          <a:bodyPr>
            <a:spAutoFit/>
          </a:bodyPr>
          <a:lstStyle/>
          <a:p>
            <a:pPr eaLnBrk="1" fontAlgn="auto" hangingPunct="1">
              <a:spcBef>
                <a:spcPts val="0"/>
              </a:spcBef>
              <a:spcAft>
                <a:spcPts val="0"/>
              </a:spcAft>
              <a:defRPr/>
            </a:pPr>
            <a:r>
              <a:rPr lang="sl-SI" sz="1000" dirty="0">
                <a:solidFill>
                  <a:prstClr val="black"/>
                </a:solidFill>
                <a:latin typeface="Palatino Linotype"/>
                <a:cs typeface="+mn-cs"/>
              </a:rPr>
              <a:t>su        se           su          se        su    se       su      se      su      se      su     se       su      se      su      se</a:t>
            </a:r>
            <a:endParaRPr lang="en-US" sz="1000" dirty="0">
              <a:solidFill>
                <a:prstClr val="black"/>
              </a:solidFill>
              <a:latin typeface="Palatino Linotype"/>
              <a:cs typeface="+mn-cs"/>
            </a:endParaRPr>
          </a:p>
        </p:txBody>
      </p:sp>
      <p:sp>
        <p:nvSpPr>
          <p:cNvPr id="9" name="Oval 8"/>
          <p:cNvSpPr/>
          <p:nvPr/>
        </p:nvSpPr>
        <p:spPr>
          <a:xfrm>
            <a:off x="3449638" y="2441575"/>
            <a:ext cx="396875" cy="185738"/>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prstClr val="white"/>
              </a:solidFill>
            </a:endParaRPr>
          </a:p>
        </p:txBody>
      </p:sp>
      <p:sp>
        <p:nvSpPr>
          <p:cNvPr id="10" name="Oval 9"/>
          <p:cNvSpPr/>
          <p:nvPr/>
        </p:nvSpPr>
        <p:spPr>
          <a:xfrm>
            <a:off x="4695825" y="2400300"/>
            <a:ext cx="396875" cy="185738"/>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prstClr val="white"/>
              </a:solidFill>
            </a:endParaRPr>
          </a:p>
        </p:txBody>
      </p:sp>
      <p:sp>
        <p:nvSpPr>
          <p:cNvPr id="11" name="Oval 10"/>
          <p:cNvSpPr/>
          <p:nvPr/>
        </p:nvSpPr>
        <p:spPr>
          <a:xfrm>
            <a:off x="5989638" y="2392363"/>
            <a:ext cx="396875" cy="18573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prstClr val="white"/>
              </a:solidFill>
            </a:endParaRPr>
          </a:p>
        </p:txBody>
      </p:sp>
      <p:sp>
        <p:nvSpPr>
          <p:cNvPr id="12" name="Right Brace 11"/>
          <p:cNvSpPr/>
          <p:nvPr/>
        </p:nvSpPr>
        <p:spPr>
          <a:xfrm rot="16200000">
            <a:off x="1069181" y="2374107"/>
            <a:ext cx="309563" cy="647700"/>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sp>
        <p:nvSpPr>
          <p:cNvPr id="13" name="Right Brace 12"/>
          <p:cNvSpPr/>
          <p:nvPr/>
        </p:nvSpPr>
        <p:spPr>
          <a:xfrm rot="16200000">
            <a:off x="2688431" y="2374107"/>
            <a:ext cx="309563" cy="647700"/>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sp>
        <p:nvSpPr>
          <p:cNvPr id="14" name="Right Brace 13"/>
          <p:cNvSpPr/>
          <p:nvPr/>
        </p:nvSpPr>
        <p:spPr>
          <a:xfrm rot="16200000">
            <a:off x="1897062" y="2265363"/>
            <a:ext cx="309563" cy="865188"/>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sp>
        <p:nvSpPr>
          <p:cNvPr id="15" name="Right Brace 14"/>
          <p:cNvSpPr/>
          <p:nvPr/>
        </p:nvSpPr>
        <p:spPr>
          <a:xfrm rot="16200000">
            <a:off x="3327400" y="2408238"/>
            <a:ext cx="309563" cy="579437"/>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sp>
        <p:nvSpPr>
          <p:cNvPr id="16" name="Right Brace 15"/>
          <p:cNvSpPr/>
          <p:nvPr/>
        </p:nvSpPr>
        <p:spPr>
          <a:xfrm rot="16200000">
            <a:off x="3948906" y="2374107"/>
            <a:ext cx="309563" cy="647700"/>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sp>
        <p:nvSpPr>
          <p:cNvPr id="17" name="Right Brace 16"/>
          <p:cNvSpPr/>
          <p:nvPr/>
        </p:nvSpPr>
        <p:spPr>
          <a:xfrm rot="16200000">
            <a:off x="4597400" y="2373313"/>
            <a:ext cx="309563" cy="649287"/>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sp>
        <p:nvSpPr>
          <p:cNvPr id="18" name="Right Brace 17"/>
          <p:cNvSpPr/>
          <p:nvPr/>
        </p:nvSpPr>
        <p:spPr>
          <a:xfrm rot="16200000">
            <a:off x="5293518" y="2374107"/>
            <a:ext cx="309563" cy="647700"/>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sp>
        <p:nvSpPr>
          <p:cNvPr id="19" name="Right Brace 18"/>
          <p:cNvSpPr/>
          <p:nvPr/>
        </p:nvSpPr>
        <p:spPr>
          <a:xfrm rot="16200000">
            <a:off x="5941218" y="2374107"/>
            <a:ext cx="309563" cy="647700"/>
          </a:xfrm>
          <a:prstGeom prst="rightBrace">
            <a:avLst/>
          </a:prstGeom>
          <a:ln w="127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b="0" dirty="0">
              <a:solidFill>
                <a:prstClr val="black"/>
              </a:solidFill>
            </a:endParaRPr>
          </a:p>
        </p:txBody>
      </p:sp>
      <p:pic>
        <p:nvPicPr>
          <p:cNvPr id="15378" name="Picture 2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23075" y="1239838"/>
            <a:ext cx="1925638"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6948488" y="2054225"/>
            <a:ext cx="1871662" cy="1014413"/>
          </a:xfrm>
          <a:prstGeom prst="rect">
            <a:avLst/>
          </a:prstGeom>
          <a:noFill/>
        </p:spPr>
        <p:txBody>
          <a:bodyPr>
            <a:spAutoFit/>
          </a:bodyPr>
          <a:lstStyle/>
          <a:p>
            <a:pPr eaLnBrk="1" fontAlgn="auto" hangingPunct="1">
              <a:spcBef>
                <a:spcPts val="0"/>
              </a:spcBef>
              <a:spcAft>
                <a:spcPts val="0"/>
              </a:spcAft>
              <a:defRPr/>
            </a:pPr>
            <a:r>
              <a:rPr lang="sl-SI" sz="1200" dirty="0">
                <a:solidFill>
                  <a:srgbClr val="63891F"/>
                </a:solidFill>
                <a:latin typeface="Calibri" panose="020F0502020204030204" pitchFamily="34" charset="0"/>
                <a:cs typeface="+mn-cs"/>
              </a:rPr>
              <a:t>SM</a:t>
            </a:r>
            <a:r>
              <a:rPr lang="sl-SI" sz="1200" b="0" dirty="0">
                <a:solidFill>
                  <a:srgbClr val="63891F"/>
                </a:solidFill>
                <a:latin typeface="Calibri" panose="020F0502020204030204" pitchFamily="34" charset="0"/>
                <a:cs typeface="+mn-cs"/>
              </a:rPr>
              <a:t> sphingomyelin</a:t>
            </a:r>
          </a:p>
          <a:p>
            <a:pPr eaLnBrk="1" fontAlgn="auto" hangingPunct="1">
              <a:spcBef>
                <a:spcPts val="0"/>
              </a:spcBef>
              <a:spcAft>
                <a:spcPts val="0"/>
              </a:spcAft>
              <a:defRPr/>
            </a:pPr>
            <a:r>
              <a:rPr lang="sl-SI" sz="1200" dirty="0">
                <a:solidFill>
                  <a:srgbClr val="63891F"/>
                </a:solidFill>
                <a:latin typeface="Calibri" panose="020F0502020204030204" pitchFamily="34" charset="0"/>
                <a:cs typeface="+mn-cs"/>
              </a:rPr>
              <a:t>Chol</a:t>
            </a:r>
            <a:r>
              <a:rPr lang="sl-SI" sz="1200" b="0" dirty="0">
                <a:solidFill>
                  <a:srgbClr val="63891F"/>
                </a:solidFill>
                <a:latin typeface="Calibri" panose="020F0502020204030204" pitchFamily="34" charset="0"/>
                <a:cs typeface="+mn-cs"/>
              </a:rPr>
              <a:t> cholesterol</a:t>
            </a:r>
          </a:p>
          <a:p>
            <a:pPr eaLnBrk="1" fontAlgn="auto" hangingPunct="1">
              <a:spcBef>
                <a:spcPts val="0"/>
              </a:spcBef>
              <a:spcAft>
                <a:spcPts val="0"/>
              </a:spcAft>
              <a:defRPr/>
            </a:pPr>
            <a:r>
              <a:rPr lang="sl-SI" sz="1200" dirty="0">
                <a:solidFill>
                  <a:srgbClr val="63891F"/>
                </a:solidFill>
                <a:latin typeface="Calibri" panose="020F0502020204030204" pitchFamily="34" charset="0"/>
                <a:cs typeface="+mn-cs"/>
              </a:rPr>
              <a:t>PC</a:t>
            </a:r>
            <a:r>
              <a:rPr lang="sl-SI" sz="1200" b="0" dirty="0">
                <a:solidFill>
                  <a:srgbClr val="63891F"/>
                </a:solidFill>
                <a:latin typeface="Calibri" panose="020F0502020204030204" pitchFamily="34" charset="0"/>
                <a:cs typeface="+mn-cs"/>
              </a:rPr>
              <a:t> phosphatidylcholine</a:t>
            </a:r>
          </a:p>
          <a:p>
            <a:pPr eaLnBrk="1" fontAlgn="auto" hangingPunct="1">
              <a:spcBef>
                <a:spcPts val="0"/>
              </a:spcBef>
              <a:spcAft>
                <a:spcPts val="0"/>
              </a:spcAft>
              <a:defRPr/>
            </a:pPr>
            <a:r>
              <a:rPr lang="sl-SI" sz="1200" dirty="0">
                <a:solidFill>
                  <a:srgbClr val="63891F"/>
                </a:solidFill>
                <a:latin typeface="Calibri" panose="020F0502020204030204" pitchFamily="34" charset="0"/>
                <a:cs typeface="+mn-cs"/>
              </a:rPr>
              <a:t>PS</a:t>
            </a:r>
            <a:r>
              <a:rPr lang="sl-SI" sz="1200" b="0" dirty="0">
                <a:solidFill>
                  <a:srgbClr val="63891F"/>
                </a:solidFill>
                <a:latin typeface="Calibri" panose="020F0502020204030204" pitchFamily="34" charset="0"/>
                <a:cs typeface="+mn-cs"/>
              </a:rPr>
              <a:t> phosphatidylserine</a:t>
            </a:r>
          </a:p>
          <a:p>
            <a:pPr eaLnBrk="1" fontAlgn="auto" hangingPunct="1">
              <a:spcBef>
                <a:spcPts val="0"/>
              </a:spcBef>
              <a:spcAft>
                <a:spcPts val="0"/>
              </a:spcAft>
              <a:defRPr/>
            </a:pPr>
            <a:r>
              <a:rPr lang="sl-SI" sz="1200" dirty="0">
                <a:solidFill>
                  <a:srgbClr val="63891F"/>
                </a:solidFill>
                <a:latin typeface="Calibri" panose="020F0502020204030204" pitchFamily="34" charset="0"/>
                <a:cs typeface="+mn-cs"/>
              </a:rPr>
              <a:t>PI</a:t>
            </a:r>
            <a:r>
              <a:rPr lang="sl-SI" sz="1200" b="0" dirty="0">
                <a:solidFill>
                  <a:srgbClr val="63891F"/>
                </a:solidFill>
                <a:latin typeface="Calibri" panose="020F0502020204030204" pitchFamily="34" charset="0"/>
                <a:cs typeface="+mn-cs"/>
              </a:rPr>
              <a:t> phosphatidylinositol</a:t>
            </a:r>
          </a:p>
        </p:txBody>
      </p:sp>
      <p:sp>
        <p:nvSpPr>
          <p:cNvPr id="36" name="Title 9"/>
          <p:cNvSpPr txBox="1">
            <a:spLocks/>
          </p:cNvSpPr>
          <p:nvPr/>
        </p:nvSpPr>
        <p:spPr bwMode="auto">
          <a:xfrm>
            <a:off x="422275" y="44450"/>
            <a:ext cx="8229600" cy="1143000"/>
          </a:xfrm>
          <a:prstGeom prst="rect">
            <a:avLst/>
          </a:prstGeom>
          <a:noFill/>
          <a:ln>
            <a:noFill/>
          </a:ln>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sl-SI" sz="3200" i="1" kern="0" dirty="0" smtClean="0">
                <a:solidFill>
                  <a:srgbClr val="000000"/>
                </a:solidFill>
                <a:effectLst>
                  <a:reflection blurRad="6350" stA="55000" endPos="31000" dir="5400000" sy="-100000" algn="bl" rotWithShape="0"/>
                </a:effectLst>
              </a:rPr>
              <a:t>Vaa</a:t>
            </a:r>
            <a:r>
              <a:rPr lang="sl-SI" sz="3200" kern="0" dirty="0" smtClean="0">
                <a:solidFill>
                  <a:srgbClr val="000000"/>
                </a:solidFill>
                <a:effectLst>
                  <a:reflection blurRad="6350" stA="55000" endPos="31000" dir="5400000" sy="-100000" algn="bl" rotWithShape="0"/>
                </a:effectLst>
              </a:rPr>
              <a:t>SPH </a:t>
            </a:r>
            <a:r>
              <a:rPr lang="sl-SI" sz="3200" kern="0" dirty="0" err="1" smtClean="0">
                <a:solidFill>
                  <a:srgbClr val="000000"/>
                </a:solidFill>
                <a:effectLst>
                  <a:reflection blurRad="6350" stA="55000" endPos="31000" dir="5400000" sy="-100000" algn="bl" rotWithShape="0"/>
                </a:effectLst>
              </a:rPr>
              <a:t>binds</a:t>
            </a:r>
            <a:r>
              <a:rPr lang="sl-SI" sz="3200" kern="0" dirty="0" smtClean="0">
                <a:solidFill>
                  <a:srgbClr val="000000"/>
                </a:solidFill>
                <a:effectLst>
                  <a:reflection blurRad="6350" stA="55000" endPos="31000" dir="5400000" sy="-100000" algn="bl" rotWithShape="0"/>
                </a:effectLst>
              </a:rPr>
              <a:t> to </a:t>
            </a:r>
            <a:r>
              <a:rPr lang="sl-SI" sz="3200" kern="0" dirty="0" err="1" smtClean="0">
                <a:solidFill>
                  <a:srgbClr val="000000"/>
                </a:solidFill>
                <a:effectLst>
                  <a:reflection blurRad="6350" stA="55000" endPos="31000" dir="5400000" sy="-100000" algn="bl" rotWithShape="0"/>
                </a:effectLst>
              </a:rPr>
              <a:t>negatively</a:t>
            </a:r>
            <a:r>
              <a:rPr lang="sl-SI" sz="3200" kern="0" dirty="0" smtClean="0">
                <a:solidFill>
                  <a:srgbClr val="000000"/>
                </a:solidFill>
                <a:effectLst>
                  <a:reflection blurRad="6350" stA="55000" endPos="31000" dir="5400000" sy="-100000" algn="bl" rotWithShape="0"/>
                </a:effectLst>
              </a:rPr>
              <a:t> </a:t>
            </a:r>
            <a:r>
              <a:rPr lang="sl-SI" sz="3200" kern="0" dirty="0" err="1" smtClean="0">
                <a:solidFill>
                  <a:srgbClr val="000000"/>
                </a:solidFill>
                <a:effectLst>
                  <a:reflection blurRad="6350" stA="55000" endPos="31000" dir="5400000" sy="-100000" algn="bl" rotWithShape="0"/>
                </a:effectLst>
              </a:rPr>
              <a:t>charged</a:t>
            </a:r>
            <a:r>
              <a:rPr lang="sl-SI" sz="3200" kern="0" dirty="0" smtClean="0">
                <a:solidFill>
                  <a:srgbClr val="000000"/>
                </a:solidFill>
                <a:effectLst>
                  <a:reflection blurRad="6350" stA="55000" endPos="31000" dir="5400000" sy="-100000" algn="bl" rotWithShape="0"/>
                </a:effectLst>
              </a:rPr>
              <a:t> PL</a:t>
            </a:r>
            <a:endParaRPr lang="en-GB" sz="3200" b="0" kern="0" dirty="0">
              <a:solidFill>
                <a:srgbClr val="000000"/>
              </a:solidFill>
              <a:effectLst>
                <a:reflection blurRad="6350" stA="55000" endPos="31000" dir="5400000" sy="-100000" algn="bl" rotWithShape="0"/>
              </a:effectLst>
            </a:endParaRPr>
          </a:p>
        </p:txBody>
      </p:sp>
      <p:grpSp>
        <p:nvGrpSpPr>
          <p:cNvPr id="15381" name="Group 21"/>
          <p:cNvGrpSpPr>
            <a:grpSpLocks/>
          </p:cNvGrpSpPr>
          <p:nvPr/>
        </p:nvGrpSpPr>
        <p:grpSpPr bwMode="auto">
          <a:xfrm>
            <a:off x="809625" y="3594100"/>
            <a:ext cx="2825750" cy="2859088"/>
            <a:chOff x="4752019" y="3389031"/>
            <a:chExt cx="2826763" cy="2859063"/>
          </a:xfrm>
        </p:grpSpPr>
        <p:pic>
          <p:nvPicPr>
            <p:cNvPr id="15391" name="Picture 1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97902" y="3389031"/>
              <a:ext cx="2780880" cy="28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p:nvPr/>
          </p:nvSpPr>
          <p:spPr>
            <a:xfrm>
              <a:off x="4752019" y="4220874"/>
              <a:ext cx="2780709" cy="369885"/>
            </a:xfrm>
            <a:prstGeom prst="rect">
              <a:avLst/>
            </a:prstGeom>
            <a:noFill/>
          </p:spPr>
          <p:txBody>
            <a:bodyPr>
              <a:spAutoFit/>
            </a:bodyPr>
            <a:lstStyle/>
            <a:p>
              <a:pPr eaLnBrk="1" fontAlgn="auto" hangingPunct="1">
                <a:spcBef>
                  <a:spcPts val="0"/>
                </a:spcBef>
                <a:spcAft>
                  <a:spcPts val="0"/>
                </a:spcAft>
                <a:defRPr/>
              </a:pPr>
              <a:r>
                <a:rPr lang="sl-SI" dirty="0">
                  <a:solidFill>
                    <a:srgbClr val="63891F"/>
                  </a:solidFill>
                  <a:latin typeface="Palatino Linotype"/>
                  <a:cs typeface="+mn-cs"/>
                </a:rPr>
                <a:t>SM   PC    PS  </a:t>
              </a:r>
              <a:r>
                <a:rPr lang="sl-SI" dirty="0" err="1">
                  <a:solidFill>
                    <a:srgbClr val="63891F"/>
                  </a:solidFill>
                  <a:latin typeface="Palatino Linotype"/>
                  <a:cs typeface="+mn-cs"/>
                </a:rPr>
                <a:t>Chol</a:t>
              </a:r>
              <a:endParaRPr lang="en-US" dirty="0">
                <a:solidFill>
                  <a:srgbClr val="63891F"/>
                </a:solidFill>
                <a:latin typeface="Palatino Linotype"/>
                <a:cs typeface="+mn-cs"/>
              </a:endParaRPr>
            </a:p>
          </p:txBody>
        </p:sp>
      </p:grpSp>
      <p:sp>
        <p:nvSpPr>
          <p:cNvPr id="15382" name="Rectangle 37"/>
          <p:cNvSpPr>
            <a:spLocks noChangeArrowheads="1"/>
          </p:cNvSpPr>
          <p:nvPr/>
        </p:nvSpPr>
        <p:spPr bwMode="auto">
          <a:xfrm>
            <a:off x="373063" y="3162300"/>
            <a:ext cx="1817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342900" indent="-342900" algn="ctr" eaLnBrk="1" hangingPunct="1">
              <a:buFontTx/>
              <a:buChar char="•"/>
            </a:pPr>
            <a:r>
              <a:rPr lang="sl-SI" altLang="sl-SI" sz="2400" b="0">
                <a:latin typeface="Calibri" pitchFamily="34" charset="0"/>
              </a:rPr>
              <a:t>TLC &amp; blot</a:t>
            </a:r>
          </a:p>
        </p:txBody>
      </p:sp>
      <p:sp>
        <p:nvSpPr>
          <p:cNvPr id="39" name="Oval 38"/>
          <p:cNvSpPr/>
          <p:nvPr/>
        </p:nvSpPr>
        <p:spPr>
          <a:xfrm rot="5400000">
            <a:off x="1808957" y="5444331"/>
            <a:ext cx="520700" cy="21748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prstClr val="white"/>
              </a:solidFill>
            </a:endParaRPr>
          </a:p>
        </p:txBody>
      </p:sp>
      <p:sp>
        <p:nvSpPr>
          <p:cNvPr id="15384" name="Rectangle 40"/>
          <p:cNvSpPr>
            <a:spLocks noChangeArrowheads="1"/>
          </p:cNvSpPr>
          <p:nvPr/>
        </p:nvSpPr>
        <p:spPr bwMode="auto">
          <a:xfrm>
            <a:off x="4052888" y="3162300"/>
            <a:ext cx="45354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342900" indent="-342900" eaLnBrk="1" hangingPunct="1">
              <a:buFontTx/>
              <a:buChar char="•"/>
            </a:pPr>
            <a:r>
              <a:rPr lang="sl-SI" altLang="sl-SI" sz="2400" b="0">
                <a:latin typeface="Calibri" pitchFamily="34" charset="0"/>
              </a:rPr>
              <a:t>SPR </a:t>
            </a:r>
            <a:r>
              <a:rPr lang="sl-SI" altLang="sl-SI" sz="2000" b="0">
                <a:latin typeface="Calibri" pitchFamily="34" charset="0"/>
              </a:rPr>
              <a:t>(small unilamellar vesicles – SUV)</a:t>
            </a:r>
          </a:p>
        </p:txBody>
      </p:sp>
      <p:pic>
        <p:nvPicPr>
          <p:cNvPr id="15385" name="Picture 41"/>
          <p:cNvPicPr>
            <a:picLocks noChangeAspect="1"/>
          </p:cNvPicPr>
          <p:nvPr/>
        </p:nvPicPr>
        <p:blipFill>
          <a:blip r:embed="rId7">
            <a:extLst>
              <a:ext uri="{28A0092B-C50C-407E-A947-70E740481C1C}">
                <a14:useLocalDpi xmlns:a14="http://schemas.microsoft.com/office/drawing/2010/main" val="0"/>
              </a:ext>
            </a:extLst>
          </a:blip>
          <a:srcRect t="57494" r="9978"/>
          <a:stretch>
            <a:fillRect/>
          </a:stretch>
        </p:blipFill>
        <p:spPr bwMode="auto">
          <a:xfrm>
            <a:off x="4003675" y="3863975"/>
            <a:ext cx="4745038"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42"/>
          <p:cNvSpPr txBox="1"/>
          <p:nvPr/>
        </p:nvSpPr>
        <p:spPr>
          <a:xfrm>
            <a:off x="4859338" y="3760788"/>
            <a:ext cx="909637" cy="338137"/>
          </a:xfrm>
          <a:prstGeom prst="rect">
            <a:avLst/>
          </a:prstGeom>
          <a:noFill/>
        </p:spPr>
        <p:txBody>
          <a:bodyPr>
            <a:spAutoFit/>
          </a:bodyPr>
          <a:lstStyle/>
          <a:p>
            <a:pPr eaLnBrk="1" fontAlgn="auto" hangingPunct="1">
              <a:spcBef>
                <a:spcPts val="0"/>
              </a:spcBef>
              <a:spcAft>
                <a:spcPts val="0"/>
              </a:spcAft>
              <a:defRPr/>
            </a:pPr>
            <a:r>
              <a:rPr lang="sl-SI" sz="1600" dirty="0">
                <a:solidFill>
                  <a:srgbClr val="63891F"/>
                </a:solidFill>
                <a:latin typeface="Calibri" panose="020F0502020204030204" pitchFamily="34" charset="0"/>
                <a:cs typeface="+mn-cs"/>
              </a:rPr>
              <a:t>PS+</a:t>
            </a:r>
            <a:r>
              <a:rPr lang="sl-SI" sz="1600" dirty="0" err="1">
                <a:solidFill>
                  <a:srgbClr val="63891F"/>
                </a:solidFill>
                <a:latin typeface="Calibri" panose="020F0502020204030204" pitchFamily="34" charset="0"/>
                <a:cs typeface="+mn-cs"/>
              </a:rPr>
              <a:t>Chol</a:t>
            </a:r>
            <a:endParaRPr lang="en-US" sz="1600" dirty="0">
              <a:solidFill>
                <a:srgbClr val="63891F"/>
              </a:solidFill>
              <a:latin typeface="Calibri" panose="020F0502020204030204" pitchFamily="34" charset="0"/>
              <a:cs typeface="+mn-cs"/>
            </a:endParaRPr>
          </a:p>
        </p:txBody>
      </p:sp>
      <p:grpSp>
        <p:nvGrpSpPr>
          <p:cNvPr id="15387" name="Group 41"/>
          <p:cNvGrpSpPr>
            <a:grpSpLocks/>
          </p:cNvGrpSpPr>
          <p:nvPr/>
        </p:nvGrpSpPr>
        <p:grpSpPr bwMode="auto">
          <a:xfrm>
            <a:off x="5364163" y="5084763"/>
            <a:ext cx="2016125" cy="1439862"/>
            <a:chOff x="3851920" y="5085184"/>
            <a:chExt cx="2016224" cy="1440160"/>
          </a:xfrm>
        </p:grpSpPr>
        <p:pic>
          <p:nvPicPr>
            <p:cNvPr id="1538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1920" y="5172001"/>
              <a:ext cx="2016224" cy="1353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9" name="Picture 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4008" y="5085184"/>
              <a:ext cx="523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sp>
          <p:nvSpPr>
            <p:cNvPr id="41" name="TextBox 40"/>
            <p:cNvSpPr txBox="1"/>
            <p:nvPr/>
          </p:nvSpPr>
          <p:spPr>
            <a:xfrm>
              <a:off x="4499652" y="5085184"/>
              <a:ext cx="909682" cy="338207"/>
            </a:xfrm>
            <a:prstGeom prst="rect">
              <a:avLst/>
            </a:prstGeom>
            <a:noFill/>
          </p:spPr>
          <p:txBody>
            <a:bodyPr>
              <a:spAutoFit/>
            </a:bodyPr>
            <a:lstStyle/>
            <a:p>
              <a:pPr eaLnBrk="1" fontAlgn="auto" hangingPunct="1">
                <a:spcBef>
                  <a:spcPts val="0"/>
                </a:spcBef>
                <a:spcAft>
                  <a:spcPts val="0"/>
                </a:spcAft>
                <a:defRPr/>
              </a:pPr>
              <a:r>
                <a:rPr lang="sl-SI" sz="1600" dirty="0">
                  <a:solidFill>
                    <a:srgbClr val="63891F"/>
                  </a:solidFill>
                  <a:latin typeface="Calibri" panose="020F0502020204030204" pitchFamily="34" charset="0"/>
                  <a:cs typeface="+mn-cs"/>
                </a:rPr>
                <a:t>PC+</a:t>
              </a:r>
              <a:r>
                <a:rPr lang="sl-SI" sz="1600" dirty="0" err="1">
                  <a:solidFill>
                    <a:srgbClr val="63891F"/>
                  </a:solidFill>
                  <a:latin typeface="Calibri" panose="020F0502020204030204" pitchFamily="34" charset="0"/>
                  <a:cs typeface="+mn-cs"/>
                </a:rPr>
                <a:t>Chol</a:t>
              </a:r>
              <a:endParaRPr lang="en-US" sz="1600" dirty="0">
                <a:solidFill>
                  <a:srgbClr val="63891F"/>
                </a:solidFill>
                <a:latin typeface="Calibri" panose="020F0502020204030204" pitchFamily="34" charset="0"/>
                <a:cs typeface="+mn-cs"/>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Chart 12"/>
          <p:cNvGraphicFramePr>
            <a:graphicFrameLocks/>
          </p:cNvGraphicFramePr>
          <p:nvPr/>
        </p:nvGraphicFramePr>
        <p:xfrm>
          <a:off x="1281113" y="1433513"/>
          <a:ext cx="6581775" cy="3702050"/>
        </p:xfrm>
        <a:graphic>
          <a:graphicData uri="http://schemas.openxmlformats.org/presentationml/2006/ole">
            <mc:AlternateContent xmlns:mc="http://schemas.openxmlformats.org/markup-compatibility/2006">
              <mc:Choice xmlns:v="urn:schemas-microsoft-com:vml" Requires="v">
                <p:oleObj spid="_x0000_s16391" r:id="rId5" imgW="6584251" imgH="3706689" progId="Excel.Chart.8">
                  <p:embed/>
                </p:oleObj>
              </mc:Choice>
              <mc:Fallback>
                <p:oleObj r:id="rId5" imgW="6584251" imgH="3706689" progId="Excel.Chart.8">
                  <p:embed/>
                  <p:pic>
                    <p:nvPicPr>
                      <p:cNvPr id="0" name="Chart 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113" y="1433513"/>
                        <a:ext cx="6581775"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8"/>
          <p:cNvSpPr/>
          <p:nvPr/>
        </p:nvSpPr>
        <p:spPr>
          <a:xfrm>
            <a:off x="5122863" y="3716338"/>
            <a:ext cx="863600" cy="108108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prstClr val="white"/>
              </a:solidFill>
            </a:endParaRPr>
          </a:p>
        </p:txBody>
      </p:sp>
      <p:sp>
        <p:nvSpPr>
          <p:cNvPr id="22" name="Title 17"/>
          <p:cNvSpPr txBox="1">
            <a:spLocks/>
          </p:cNvSpPr>
          <p:nvPr/>
        </p:nvSpPr>
        <p:spPr>
          <a:xfrm>
            <a:off x="446088" y="44624"/>
            <a:ext cx="8229600" cy="1200329"/>
          </a:xfrm>
          <a:prstGeom prst="rect">
            <a:avLst/>
          </a:prstGeom>
          <a:noFill/>
          <a:ln w="9525">
            <a:noFill/>
            <a:miter lim="800000"/>
            <a:headEnd/>
            <a:tailEnd/>
          </a:ln>
          <a:effectLst>
            <a:reflection stA="24000" endPos="25000" dist="50800" dir="5400000" sy="-100000" algn="bl" rotWithShape="0"/>
          </a:effectLst>
          <a:extLst/>
        </p:spPr>
        <p:txBody>
          <a:bodyPr anchor="ctr">
            <a:spAutoFit/>
          </a:bodyPr>
          <a:lstStyle>
            <a:defPPr>
              <a:defRPr lang="en-US"/>
            </a:defPPr>
            <a:lvl1pPr eaLnBrk="0" hangingPunct="0">
              <a:defRPr sz="3600">
                <a:effectLst>
                  <a:reflection blurRad="6350" stA="55000" endA="300" endPos="31000" dir="5400000" sy="-100000" algn="bl" rotWithShape="0"/>
                </a:effectLst>
                <a:latin typeface="Calibri" pitchFamily="34" charset="0"/>
              </a:defRPr>
            </a:lvl1pPr>
            <a:lvl2pPr eaLnBrk="0" hangingPunct="0">
              <a:defRPr sz="4400">
                <a:solidFill>
                  <a:schemeClr val="tx2"/>
                </a:solidFill>
                <a:latin typeface="Arial" charset="0"/>
                <a:cs typeface="Arial" charset="0"/>
              </a:defRPr>
            </a:lvl2pPr>
            <a:lvl3pPr eaLnBrk="0" hangingPunct="0">
              <a:defRPr sz="4400">
                <a:solidFill>
                  <a:schemeClr val="tx2"/>
                </a:solidFill>
                <a:latin typeface="Arial" charset="0"/>
                <a:cs typeface="Arial" charset="0"/>
              </a:defRPr>
            </a:lvl3pPr>
            <a:lvl4pPr eaLnBrk="0" hangingPunct="0">
              <a:defRPr sz="4400">
                <a:solidFill>
                  <a:schemeClr val="tx2"/>
                </a:solidFill>
                <a:latin typeface="Arial" charset="0"/>
                <a:cs typeface="Arial" charset="0"/>
              </a:defRPr>
            </a:lvl4pPr>
            <a:lvl5pPr eaLnBrk="0" hangingPunct="0">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ctr">
              <a:defRPr/>
            </a:pPr>
            <a:r>
              <a:rPr lang="sl-SI" dirty="0" err="1" smtClean="0">
                <a:cs typeface="Arial" pitchFamily="34" charset="0"/>
              </a:rPr>
              <a:t>Lupus</a:t>
            </a:r>
            <a:r>
              <a:rPr lang="sl-SI" dirty="0" smtClean="0">
                <a:cs typeface="Arial" pitchFamily="34" charset="0"/>
              </a:rPr>
              <a:t> </a:t>
            </a:r>
            <a:r>
              <a:rPr lang="sl-SI" dirty="0" err="1" smtClean="0">
                <a:cs typeface="Arial" pitchFamily="34" charset="0"/>
              </a:rPr>
              <a:t>Anticoagulant</a:t>
            </a:r>
            <a:r>
              <a:rPr lang="sl-SI" dirty="0" smtClean="0">
                <a:cs typeface="Arial" pitchFamily="34" charset="0"/>
              </a:rPr>
              <a:t> (</a:t>
            </a:r>
            <a:r>
              <a:rPr lang="en-GB" dirty="0" smtClean="0">
                <a:cs typeface="Arial" pitchFamily="34" charset="0"/>
              </a:rPr>
              <a:t>LA</a:t>
            </a:r>
            <a:r>
              <a:rPr lang="sl-SI" dirty="0" smtClean="0">
                <a:cs typeface="Arial" pitchFamily="34" charset="0"/>
              </a:rPr>
              <a:t>)</a:t>
            </a:r>
            <a:r>
              <a:rPr lang="en-GB" dirty="0" smtClean="0">
                <a:cs typeface="Arial" pitchFamily="34" charset="0"/>
              </a:rPr>
              <a:t> assay</a:t>
            </a:r>
            <a:endParaRPr lang="sl-SI" dirty="0" smtClean="0">
              <a:cs typeface="Arial" pitchFamily="34" charset="0"/>
            </a:endParaRPr>
          </a:p>
          <a:p>
            <a:pPr algn="ctr">
              <a:defRPr/>
            </a:pPr>
            <a:r>
              <a:rPr lang="sl-SI" dirty="0" smtClean="0">
                <a:cs typeface="Arial" pitchFamily="34" charset="0"/>
              </a:rPr>
              <a:t>(</a:t>
            </a:r>
            <a:r>
              <a:rPr lang="sl-SI" dirty="0" err="1" smtClean="0">
                <a:cs typeface="Arial" pitchFamily="34" charset="0"/>
              </a:rPr>
              <a:t>dRVV</a:t>
            </a:r>
            <a:r>
              <a:rPr lang="sl-SI" dirty="0" smtClean="0">
                <a:cs typeface="Arial" pitchFamily="34" charset="0"/>
              </a:rPr>
              <a:t> </a:t>
            </a:r>
            <a:r>
              <a:rPr lang="sl-SI" dirty="0" err="1" smtClean="0">
                <a:cs typeface="Arial" pitchFamily="34" charset="0"/>
              </a:rPr>
              <a:t>assay</a:t>
            </a:r>
            <a:r>
              <a:rPr lang="sl-SI" dirty="0" smtClean="0">
                <a:cs typeface="Arial" pitchFamily="34" charset="0"/>
              </a:rPr>
              <a:t>)</a:t>
            </a:r>
            <a:endParaRPr lang="en-GB" dirty="0" smtClean="0">
              <a:cs typeface="Arial" pitchFamily="34" charset="0"/>
            </a:endParaRPr>
          </a:p>
        </p:txBody>
      </p:sp>
      <p:sp>
        <p:nvSpPr>
          <p:cNvPr id="27" name="Rectangle 26"/>
          <p:cNvSpPr/>
          <p:nvPr/>
        </p:nvSpPr>
        <p:spPr>
          <a:xfrm>
            <a:off x="569913" y="5157788"/>
            <a:ext cx="8118475" cy="1384300"/>
          </a:xfrm>
          <a:prstGeom prst="rect">
            <a:avLst/>
          </a:prstGeom>
        </p:spPr>
        <p:txBody>
          <a:bodyPr wrap="none">
            <a:spAutoFit/>
          </a:bodyPr>
          <a:lstStyle/>
          <a:p>
            <a:pPr algn="ctr" eaLnBrk="1" hangingPunct="1">
              <a:defRPr/>
            </a:pPr>
            <a:r>
              <a:rPr lang="sl-SI" sz="2800" b="0" kern="0" dirty="0">
                <a:latin typeface="Calibri" panose="020F0502020204030204" pitchFamily="34" charset="0"/>
                <a:sym typeface="Wingdings"/>
              </a:rPr>
              <a:t> </a:t>
            </a:r>
            <a:r>
              <a:rPr lang="sl-SI" sz="2800" kern="0" dirty="0">
                <a:latin typeface="Calibri" panose="020F0502020204030204" pitchFamily="34" charset="0"/>
              </a:rPr>
              <a:t>Main target </a:t>
            </a:r>
            <a:r>
              <a:rPr lang="sl-SI" sz="2800" b="0" kern="0" dirty="0">
                <a:latin typeface="Calibri" panose="020F0502020204030204" pitchFamily="34" charset="0"/>
              </a:rPr>
              <a:t>of </a:t>
            </a:r>
            <a:r>
              <a:rPr lang="sl-SI" sz="2800" b="0" i="1" kern="0" dirty="0">
                <a:latin typeface="Calibri" panose="020F0502020204030204" pitchFamily="34" charset="0"/>
              </a:rPr>
              <a:t>Vaa</a:t>
            </a:r>
            <a:r>
              <a:rPr lang="sl-SI" sz="2800" b="0" kern="0" dirty="0">
                <a:latin typeface="Calibri" panose="020F0502020204030204" pitchFamily="34" charset="0"/>
              </a:rPr>
              <a:t>SPH in the coagulation cascade </a:t>
            </a:r>
          </a:p>
          <a:p>
            <a:pPr algn="ctr" eaLnBrk="1" hangingPunct="1">
              <a:defRPr/>
            </a:pPr>
            <a:r>
              <a:rPr lang="sl-SI" sz="2800" kern="0" dirty="0">
                <a:latin typeface="Calibri" panose="020F0502020204030204" pitchFamily="34" charset="0"/>
              </a:rPr>
              <a:t>is a protein and not PL</a:t>
            </a:r>
            <a:r>
              <a:rPr lang="sl-SI" sz="2800" b="0" kern="0" dirty="0">
                <a:latin typeface="Calibri" panose="020F0502020204030204" pitchFamily="34" charset="0"/>
              </a:rPr>
              <a:t>!</a:t>
            </a:r>
          </a:p>
          <a:p>
            <a:pPr algn="ctr" eaLnBrk="1" hangingPunct="1">
              <a:defRPr/>
            </a:pPr>
            <a:r>
              <a:rPr lang="sl-SI" sz="2800" b="0" kern="0" dirty="0">
                <a:latin typeface="Calibri" panose="020F0502020204030204" pitchFamily="34" charset="0"/>
                <a:sym typeface="Wingdings"/>
              </a:rPr>
              <a:t> A </a:t>
            </a:r>
            <a:r>
              <a:rPr lang="sl-SI" sz="2800" kern="0" dirty="0">
                <a:latin typeface="Calibri" panose="020F0502020204030204" pitchFamily="34" charset="0"/>
              </a:rPr>
              <a:t>target </a:t>
            </a:r>
            <a:r>
              <a:rPr lang="sl-SI" sz="2800" b="0" kern="0" dirty="0">
                <a:latin typeface="Calibri" panose="020F0502020204030204" pitchFamily="34" charset="0"/>
              </a:rPr>
              <a:t>of </a:t>
            </a:r>
            <a:r>
              <a:rPr lang="sl-SI" sz="2800" b="0" i="1" kern="0" dirty="0">
                <a:latin typeface="Calibri" panose="020F0502020204030204" pitchFamily="34" charset="0"/>
              </a:rPr>
              <a:t>Vaa</a:t>
            </a:r>
            <a:r>
              <a:rPr lang="sl-SI" sz="2800" b="0" kern="0" dirty="0">
                <a:latin typeface="Calibri" panose="020F0502020204030204" pitchFamily="34" charset="0"/>
              </a:rPr>
              <a:t>SPH is the </a:t>
            </a:r>
            <a:r>
              <a:rPr lang="sl-SI" sz="2800" kern="0" dirty="0">
                <a:latin typeface="Calibri" panose="020F0502020204030204" pitchFamily="34" charset="0"/>
              </a:rPr>
              <a:t>prothrombinase</a:t>
            </a:r>
            <a:r>
              <a:rPr lang="sl-SI" sz="2800" b="0" kern="0" dirty="0">
                <a:latin typeface="Calibri" panose="020F0502020204030204" pitchFamily="34" charset="0"/>
              </a:rPr>
              <a:t> complex.</a:t>
            </a:r>
          </a:p>
        </p:txBody>
      </p:sp>
      <p:sp>
        <p:nvSpPr>
          <p:cNvPr id="28" name="Rectangle 27"/>
          <p:cNvSpPr/>
          <p:nvPr/>
        </p:nvSpPr>
        <p:spPr>
          <a:xfrm>
            <a:off x="7657720" y="3239102"/>
            <a:ext cx="1306768" cy="338554"/>
          </a:xfrm>
          <a:prstGeom prst="rect">
            <a:avLst/>
          </a:prstGeom>
        </p:spPr>
        <p:txBody>
          <a:bodyPr wrap="none">
            <a:spAutoFit/>
          </a:bodyPr>
          <a:lstStyle/>
          <a:p>
            <a:pPr algn="ctr" eaLnBrk="1" hangingPunct="1">
              <a:defRPr/>
            </a:pPr>
            <a:r>
              <a:rPr lang="sl-SI" sz="1600" b="0" kern="0" dirty="0">
                <a:effectLst>
                  <a:reflection blurRad="6350" stA="55000" endPos="31000" dir="5400000" sy="-100000" algn="bl" rotWithShape="0"/>
                </a:effectLst>
                <a:latin typeface="Calibri" panose="020F0502020204030204" pitchFamily="34" charset="0"/>
              </a:rPr>
              <a:t>(</a:t>
            </a:r>
            <a:r>
              <a:rPr lang="sl-SI" sz="1600" b="0" kern="0" dirty="0" err="1">
                <a:effectLst>
                  <a:reflection blurRad="6350" stA="55000" endPos="31000" dir="5400000" sy="-100000" algn="bl" rotWithShape="0"/>
                </a:effectLst>
                <a:latin typeface="Calibri" panose="020F0502020204030204" pitchFamily="34" charset="0"/>
              </a:rPr>
              <a:t>excess</a:t>
            </a:r>
            <a:r>
              <a:rPr lang="sl-SI" sz="1600" b="0" kern="0" dirty="0">
                <a:effectLst>
                  <a:reflection blurRad="6350" stA="55000" endPos="31000" dir="5400000" sy="-100000" algn="bl" rotWithShape="0"/>
                </a:effectLst>
                <a:latin typeface="Calibri" panose="020F0502020204030204" pitchFamily="34" charset="0"/>
              </a:rPr>
              <a:t> of PL)</a:t>
            </a:r>
            <a:endParaRPr lang="sl-SI"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1"/>
          <p:cNvGrpSpPr>
            <a:grpSpLocks/>
          </p:cNvGrpSpPr>
          <p:nvPr/>
        </p:nvGrpSpPr>
        <p:grpSpPr bwMode="auto">
          <a:xfrm>
            <a:off x="735013" y="4759325"/>
            <a:ext cx="1106487" cy="2043113"/>
            <a:chOff x="735013" y="4759325"/>
            <a:chExt cx="1106487" cy="2043113"/>
          </a:xfrm>
        </p:grpSpPr>
        <p:pic>
          <p:nvPicPr>
            <p:cNvPr id="2" name="Picture 17"/>
            <p:cNvPicPr>
              <a:picLocks noChangeAspect="1" noChangeArrowheads="1"/>
            </p:cNvPicPr>
            <p:nvPr/>
          </p:nvPicPr>
          <p:blipFill>
            <a:blip r:embed="rId3" cstate="print">
              <a:duotone>
                <a:prstClr val="black"/>
                <a:schemeClr val="accent3">
                  <a:tint val="45000"/>
                  <a:satMod val="400000"/>
                </a:schemeClr>
              </a:duotone>
              <a:extLst/>
            </a:blip>
            <a:srcRect/>
            <a:stretch>
              <a:fillRect/>
            </a:stretch>
          </p:blipFill>
          <p:spPr bwMode="auto">
            <a:xfrm>
              <a:off x="963613" y="4759325"/>
              <a:ext cx="877887" cy="2038350"/>
            </a:xfrm>
            <a:prstGeom prst="rect">
              <a:avLst/>
            </a:prstGeom>
            <a:noFill/>
            <a:ln>
              <a:noFill/>
            </a:ln>
            <a:extLst/>
          </p:spPr>
        </p:pic>
        <p:pic>
          <p:nvPicPr>
            <p:cNvPr id="4" name="Picture 19"/>
            <p:cNvPicPr>
              <a:picLocks noChangeAspect="1" noChangeArrowheads="1"/>
            </p:cNvPicPr>
            <p:nvPr/>
          </p:nvPicPr>
          <p:blipFill>
            <a:blip r:embed="rId4" cstate="print">
              <a:duotone>
                <a:prstClr val="black"/>
                <a:schemeClr val="accent3">
                  <a:tint val="45000"/>
                  <a:satMod val="400000"/>
                </a:schemeClr>
              </a:duotone>
              <a:extLst/>
            </a:blip>
            <a:srcRect/>
            <a:stretch>
              <a:fillRect/>
            </a:stretch>
          </p:blipFill>
          <p:spPr bwMode="auto">
            <a:xfrm>
              <a:off x="735013" y="4762500"/>
              <a:ext cx="390525" cy="2039938"/>
            </a:xfrm>
            <a:prstGeom prst="rect">
              <a:avLst/>
            </a:prstGeom>
            <a:noFill/>
            <a:ln>
              <a:noFill/>
            </a:ln>
            <a:extLst/>
          </p:spPr>
        </p:pic>
      </p:grpSp>
      <p:pic>
        <p:nvPicPr>
          <p:cNvPr id="17411"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5799138"/>
            <a:ext cx="1223962"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sp>
        <p:nvSpPr>
          <p:cNvPr id="17412" name="TextBox 19"/>
          <p:cNvSpPr txBox="1">
            <a:spLocks noChangeArrowheads="1"/>
          </p:cNvSpPr>
          <p:nvPr/>
        </p:nvSpPr>
        <p:spPr bwMode="auto">
          <a:xfrm>
            <a:off x="700088" y="4494213"/>
            <a:ext cx="121126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eaLnBrk="1" hangingPunct="1"/>
            <a:r>
              <a:rPr lang="sl-SI" altLang="sl-SI" sz="1100"/>
              <a:t>SPH </a:t>
            </a:r>
            <a:r>
              <a:rPr lang="sl-SI" altLang="sl-SI" sz="1400"/>
              <a:t>FVa  5:1</a:t>
            </a:r>
            <a:endParaRPr lang="en-US" altLang="sl-SI" sz="1400"/>
          </a:p>
        </p:txBody>
      </p:sp>
      <p:pic>
        <p:nvPicPr>
          <p:cNvPr id="17413" name="Content Placeholder 3"/>
          <p:cNvPicPr>
            <a:picLocks noGrp="1" noChangeAspect="1"/>
          </p:cNvPicPr>
          <p:nvPr>
            <p:ph sz="half" idx="2"/>
          </p:nvPr>
        </p:nvPicPr>
        <p:blipFill>
          <a:blip r:embed="rId6">
            <a:extLst>
              <a:ext uri="{28A0092B-C50C-407E-A947-70E740481C1C}">
                <a14:useLocalDpi xmlns:a14="http://schemas.microsoft.com/office/drawing/2010/main" val="0"/>
              </a:ext>
            </a:extLst>
          </a:blip>
          <a:srcRect l="16022" t="18037" r="22954" b="24998"/>
          <a:stretch>
            <a:fillRect/>
          </a:stretch>
        </p:blipFill>
        <p:spPr>
          <a:xfrm>
            <a:off x="5795963" y="4724400"/>
            <a:ext cx="1790700" cy="1252538"/>
          </a:xfrm>
        </p:spPr>
      </p:pic>
      <p:sp>
        <p:nvSpPr>
          <p:cNvPr id="3" name="Content Placeholder 2"/>
          <p:cNvSpPr>
            <a:spLocks noGrp="1"/>
          </p:cNvSpPr>
          <p:nvPr>
            <p:ph sz="quarter" idx="4294967295"/>
          </p:nvPr>
        </p:nvSpPr>
        <p:spPr>
          <a:xfrm>
            <a:off x="5076825" y="1773238"/>
            <a:ext cx="4040188" cy="1296987"/>
          </a:xfrm>
        </p:spPr>
        <p:txBody>
          <a:bodyPr>
            <a:normAutofit fontScale="70000" lnSpcReduction="20000"/>
          </a:bodyPr>
          <a:lstStyle/>
          <a:p>
            <a:pPr marL="0" indent="0" algn="ctr">
              <a:buFontTx/>
              <a:buNone/>
              <a:defRPr/>
            </a:pPr>
            <a:r>
              <a:rPr lang="en-US" i="1" dirty="0" smtClean="0">
                <a:latin typeface="Calibri" panose="020F0502020204030204" pitchFamily="34" charset="0"/>
              </a:rPr>
              <a:t>Vaa</a:t>
            </a:r>
            <a:r>
              <a:rPr lang="en-US" dirty="0" smtClean="0">
                <a:latin typeface="Calibri" panose="020F0502020204030204" pitchFamily="34" charset="0"/>
              </a:rPr>
              <a:t>SPH </a:t>
            </a:r>
            <a:r>
              <a:rPr lang="en-US" b="1" u="sng" dirty="0" smtClean="0">
                <a:latin typeface="Calibri" panose="020F0502020204030204" pitchFamily="34" charset="0"/>
              </a:rPr>
              <a:t>d</a:t>
            </a:r>
            <a:r>
              <a:rPr lang="sl-SI" b="1" u="sng" dirty="0" smtClean="0">
                <a:latin typeface="Calibri" panose="020F0502020204030204" pitchFamily="34" charset="0"/>
              </a:rPr>
              <a:t>id</a:t>
            </a:r>
            <a:r>
              <a:rPr lang="en-US" b="1" u="sng" dirty="0" smtClean="0">
                <a:latin typeface="Calibri" panose="020F0502020204030204" pitchFamily="34" charset="0"/>
              </a:rPr>
              <a:t> not inhibit hydrolysis</a:t>
            </a:r>
            <a:r>
              <a:rPr lang="en-US" b="1" dirty="0" smtClean="0">
                <a:latin typeface="Calibri" panose="020F0502020204030204" pitchFamily="34" charset="0"/>
              </a:rPr>
              <a:t> </a:t>
            </a:r>
            <a:r>
              <a:rPr lang="en-US" dirty="0" smtClean="0">
                <a:latin typeface="Calibri" panose="020F0502020204030204" pitchFamily="34" charset="0"/>
              </a:rPr>
              <a:t>of small chromogenic peptide substrates </a:t>
            </a:r>
            <a:r>
              <a:rPr lang="sl-SI" dirty="0" smtClean="0">
                <a:latin typeface="Calibri" panose="020F0502020204030204" pitchFamily="34" charset="0"/>
              </a:rPr>
              <a:t>by</a:t>
            </a:r>
            <a:r>
              <a:rPr lang="en-US" dirty="0" smtClean="0">
                <a:latin typeface="Calibri" panose="020F0502020204030204" pitchFamily="34" charset="0"/>
              </a:rPr>
              <a:t> these coagulation factors</a:t>
            </a:r>
            <a:r>
              <a:rPr lang="sl-SI" dirty="0" smtClean="0">
                <a:latin typeface="Calibri" panose="020F0502020204030204" pitchFamily="34" charset="0"/>
              </a:rPr>
              <a:t>!</a:t>
            </a:r>
            <a:endParaRPr lang="en-US" dirty="0" smtClean="0">
              <a:latin typeface="Calibri" panose="020F0502020204030204" pitchFamily="34" charset="0"/>
            </a:endParaRPr>
          </a:p>
        </p:txBody>
      </p:sp>
      <p:pic>
        <p:nvPicPr>
          <p:cNvPr id="17415" name="Picture 4"/>
          <p:cNvPicPr>
            <a:picLocks noChangeAspect="1"/>
          </p:cNvPicPr>
          <p:nvPr/>
        </p:nvPicPr>
        <p:blipFill>
          <a:blip r:embed="rId7">
            <a:extLst>
              <a:ext uri="{28A0092B-C50C-407E-A947-70E740481C1C}">
                <a14:useLocalDpi xmlns:a14="http://schemas.microsoft.com/office/drawing/2010/main" val="0"/>
              </a:ext>
            </a:extLst>
          </a:blip>
          <a:srcRect l="5920" t="8232" r="32753" b="12115"/>
          <a:stretch>
            <a:fillRect/>
          </a:stretch>
        </p:blipFill>
        <p:spPr bwMode="auto">
          <a:xfrm>
            <a:off x="812800" y="1465263"/>
            <a:ext cx="1778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9"/>
          <p:cNvPicPr>
            <a:picLocks noChangeAspect="1"/>
          </p:cNvPicPr>
          <p:nvPr/>
        </p:nvPicPr>
        <p:blipFill>
          <a:blip r:embed="rId8">
            <a:extLst>
              <a:ext uri="{28A0092B-C50C-407E-A947-70E740481C1C}">
                <a14:useLocalDpi xmlns:a14="http://schemas.microsoft.com/office/drawing/2010/main" val="0"/>
              </a:ext>
            </a:extLst>
          </a:blip>
          <a:srcRect l="28261" t="28008" r="18491" b="32671"/>
          <a:stretch>
            <a:fillRect/>
          </a:stretch>
        </p:blipFill>
        <p:spPr bwMode="auto">
          <a:xfrm>
            <a:off x="2828925" y="1681163"/>
            <a:ext cx="21701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13"/>
          <p:cNvPicPr>
            <a:picLocks noChangeAspect="1"/>
          </p:cNvPicPr>
          <p:nvPr/>
        </p:nvPicPr>
        <p:blipFill>
          <a:blip r:embed="rId9">
            <a:extLst>
              <a:ext uri="{28A0092B-C50C-407E-A947-70E740481C1C}">
                <a14:useLocalDpi xmlns:a14="http://schemas.microsoft.com/office/drawing/2010/main" val="0"/>
              </a:ext>
            </a:extLst>
          </a:blip>
          <a:srcRect l="20085" t="9972" b="52000"/>
          <a:stretch>
            <a:fillRect/>
          </a:stretch>
        </p:blipFill>
        <p:spPr bwMode="auto">
          <a:xfrm>
            <a:off x="4132263" y="3314700"/>
            <a:ext cx="3060700"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14"/>
          <p:cNvPicPr>
            <a:picLocks noChangeAspect="1"/>
          </p:cNvPicPr>
          <p:nvPr/>
        </p:nvPicPr>
        <p:blipFill>
          <a:blip r:embed="rId10">
            <a:extLst>
              <a:ext uri="{28A0092B-C50C-407E-A947-70E740481C1C}">
                <a14:useLocalDpi xmlns:a14="http://schemas.microsoft.com/office/drawing/2010/main" val="0"/>
              </a:ext>
            </a:extLst>
          </a:blip>
          <a:srcRect l="11739" t="25043" r="9393" b="41219"/>
          <a:stretch>
            <a:fillRect/>
          </a:stretch>
        </p:blipFill>
        <p:spPr bwMode="auto">
          <a:xfrm>
            <a:off x="822325" y="3317875"/>
            <a:ext cx="303847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9" name="TextBox 5"/>
          <p:cNvSpPr txBox="1">
            <a:spLocks noChangeArrowheads="1"/>
          </p:cNvSpPr>
          <p:nvPr/>
        </p:nvSpPr>
        <p:spPr bwMode="auto">
          <a:xfrm>
            <a:off x="671513" y="1220788"/>
            <a:ext cx="2374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eaLnBrk="1" hangingPunct="1"/>
            <a:r>
              <a:rPr lang="sl-SI" altLang="sl-SI" sz="1100"/>
              <a:t>SPH</a:t>
            </a:r>
            <a:r>
              <a:rPr lang="sl-SI" altLang="sl-SI" sz="1400"/>
              <a:t> FX          FXa        5:1 </a:t>
            </a:r>
            <a:endParaRPr lang="en-US" altLang="sl-SI" sz="1400"/>
          </a:p>
        </p:txBody>
      </p:sp>
      <p:sp>
        <p:nvSpPr>
          <p:cNvPr id="17420" name="TextBox 16"/>
          <p:cNvSpPr txBox="1">
            <a:spLocks noChangeArrowheads="1"/>
          </p:cNvSpPr>
          <p:nvPr/>
        </p:nvSpPr>
        <p:spPr bwMode="auto">
          <a:xfrm>
            <a:off x="2771775" y="1438275"/>
            <a:ext cx="259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eaLnBrk="1" hangingPunct="1"/>
            <a:r>
              <a:rPr lang="sl-SI" altLang="sl-SI" sz="1100"/>
              <a:t>SPH </a:t>
            </a:r>
            <a:r>
              <a:rPr lang="sl-SI" altLang="sl-SI" sz="1400"/>
              <a:t>     FVII            FVIIa    5:1</a:t>
            </a:r>
            <a:endParaRPr lang="en-US" altLang="sl-SI" sz="1400"/>
          </a:p>
        </p:txBody>
      </p:sp>
      <p:sp>
        <p:nvSpPr>
          <p:cNvPr id="17421" name="TextBox 17"/>
          <p:cNvSpPr txBox="1">
            <a:spLocks noChangeArrowheads="1"/>
          </p:cNvSpPr>
          <p:nvPr/>
        </p:nvSpPr>
        <p:spPr bwMode="auto">
          <a:xfrm>
            <a:off x="5670550" y="4465638"/>
            <a:ext cx="2573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eaLnBrk="1" hangingPunct="1"/>
            <a:r>
              <a:rPr lang="sl-SI" altLang="sl-SI" sz="1100"/>
              <a:t>SPH </a:t>
            </a:r>
            <a:r>
              <a:rPr lang="sl-SI" altLang="sl-SI" sz="1400"/>
              <a:t> PT          TH     5:1</a:t>
            </a:r>
            <a:endParaRPr lang="en-US" altLang="sl-SI" sz="1400"/>
          </a:p>
        </p:txBody>
      </p:sp>
      <p:sp>
        <p:nvSpPr>
          <p:cNvPr id="17422" name="TextBox 18"/>
          <p:cNvSpPr txBox="1">
            <a:spLocks noChangeArrowheads="1"/>
          </p:cNvSpPr>
          <p:nvPr/>
        </p:nvSpPr>
        <p:spPr bwMode="auto">
          <a:xfrm>
            <a:off x="746125" y="3068638"/>
            <a:ext cx="34940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eaLnBrk="1" hangingPunct="1"/>
            <a:r>
              <a:rPr lang="sl-SI" altLang="sl-SI" sz="1100"/>
              <a:t>SPH </a:t>
            </a:r>
            <a:r>
              <a:rPr lang="sl-SI" altLang="sl-SI" sz="1400"/>
              <a:t> FIX       1:1         3:1                5:1</a:t>
            </a:r>
            <a:endParaRPr lang="en-US" altLang="sl-SI" sz="1400"/>
          </a:p>
        </p:txBody>
      </p:sp>
      <p:sp>
        <p:nvSpPr>
          <p:cNvPr id="17423" name="TextBox 19"/>
          <p:cNvSpPr txBox="1">
            <a:spLocks noChangeArrowheads="1"/>
          </p:cNvSpPr>
          <p:nvPr/>
        </p:nvSpPr>
        <p:spPr bwMode="auto">
          <a:xfrm>
            <a:off x="3998913" y="3068638"/>
            <a:ext cx="38417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eaLnBrk="1" hangingPunct="1"/>
            <a:r>
              <a:rPr lang="sl-SI" altLang="sl-SI" sz="1100"/>
              <a:t>SPH  </a:t>
            </a:r>
            <a:r>
              <a:rPr lang="sl-SI" altLang="sl-SI" sz="1400"/>
              <a:t>FIXa        1:1              3:1          5:1</a:t>
            </a:r>
            <a:endParaRPr lang="en-US" altLang="sl-SI" sz="1400"/>
          </a:p>
        </p:txBody>
      </p:sp>
      <p:grpSp>
        <p:nvGrpSpPr>
          <p:cNvPr id="17424" name="Group 24"/>
          <p:cNvGrpSpPr>
            <a:grpSpLocks/>
          </p:cNvGrpSpPr>
          <p:nvPr/>
        </p:nvGrpSpPr>
        <p:grpSpPr bwMode="auto">
          <a:xfrm>
            <a:off x="2082800" y="4489450"/>
            <a:ext cx="3813175" cy="1068388"/>
            <a:chOff x="346075" y="4503738"/>
            <a:chExt cx="3813175" cy="1068387"/>
          </a:xfrm>
        </p:grpSpPr>
        <p:pic>
          <p:nvPicPr>
            <p:cNvPr id="17427" name="Picture 11"/>
            <p:cNvPicPr>
              <a:picLocks noChangeAspect="1"/>
            </p:cNvPicPr>
            <p:nvPr/>
          </p:nvPicPr>
          <p:blipFill>
            <a:blip r:embed="rId11">
              <a:extLst>
                <a:ext uri="{28A0092B-C50C-407E-A947-70E740481C1C}">
                  <a14:useLocalDpi xmlns:a14="http://schemas.microsoft.com/office/drawing/2010/main" val="0"/>
                </a:ext>
              </a:extLst>
            </a:blip>
            <a:srcRect l="12582" t="13333" r="4425" b="60117"/>
            <a:stretch>
              <a:fillRect/>
            </a:stretch>
          </p:blipFill>
          <p:spPr bwMode="auto">
            <a:xfrm>
              <a:off x="488950" y="4746625"/>
              <a:ext cx="318928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8" name="TextBox 20"/>
            <p:cNvSpPr txBox="1">
              <a:spLocks noChangeArrowheads="1"/>
            </p:cNvSpPr>
            <p:nvPr/>
          </p:nvSpPr>
          <p:spPr bwMode="auto">
            <a:xfrm>
              <a:off x="346075" y="4503738"/>
              <a:ext cx="38131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eaLnBrk="1" hangingPunct="1"/>
              <a:r>
                <a:rPr lang="sl-SI" altLang="sl-SI" sz="1100"/>
                <a:t>SPH  </a:t>
              </a:r>
              <a:r>
                <a:rPr lang="sl-SI" altLang="sl-SI" sz="1400"/>
                <a:t> PT         1:1         3:1                  5:1</a:t>
              </a:r>
              <a:endParaRPr lang="en-US" altLang="sl-SI" sz="1400"/>
            </a:p>
          </p:txBody>
        </p:sp>
      </p:grpSp>
      <p:sp>
        <p:nvSpPr>
          <p:cNvPr id="22" name="Title 17"/>
          <p:cNvSpPr txBox="1">
            <a:spLocks/>
          </p:cNvSpPr>
          <p:nvPr/>
        </p:nvSpPr>
        <p:spPr>
          <a:xfrm>
            <a:off x="1" y="244475"/>
            <a:ext cx="9144000" cy="584775"/>
          </a:xfrm>
          <a:prstGeom prst="rect">
            <a:avLst/>
          </a:prstGeom>
          <a:noFill/>
          <a:ln w="9525">
            <a:noFill/>
            <a:miter lim="800000"/>
            <a:headEnd/>
            <a:tailEnd/>
          </a:ln>
          <a:effectLst>
            <a:reflection stA="24000" endPos="25000" dist="50800" dir="5400000" sy="-100000" algn="bl" rotWithShape="0"/>
          </a:effectLst>
          <a:extLst/>
        </p:spPr>
        <p:txBody>
          <a:bodyPr anchor="ctr">
            <a:spAutoFit/>
          </a:bodyPr>
          <a:lstStyle>
            <a:defPPr>
              <a:defRPr lang="en-US"/>
            </a:defPPr>
            <a:lvl1pPr eaLnBrk="0" hangingPunct="0">
              <a:defRPr sz="3600">
                <a:effectLst>
                  <a:reflection blurRad="6350" stA="55000" endA="300" endPos="31000" dir="5400000" sy="-100000" algn="bl" rotWithShape="0"/>
                </a:effectLst>
                <a:latin typeface="Calibri" pitchFamily="34" charset="0"/>
              </a:defRPr>
            </a:lvl1pPr>
            <a:lvl2pPr eaLnBrk="0" hangingPunct="0">
              <a:defRPr sz="4400">
                <a:solidFill>
                  <a:schemeClr val="tx2"/>
                </a:solidFill>
                <a:latin typeface="Arial" charset="0"/>
                <a:cs typeface="Arial" charset="0"/>
              </a:defRPr>
            </a:lvl2pPr>
            <a:lvl3pPr eaLnBrk="0" hangingPunct="0">
              <a:defRPr sz="4400">
                <a:solidFill>
                  <a:schemeClr val="tx2"/>
                </a:solidFill>
                <a:latin typeface="Arial" charset="0"/>
                <a:cs typeface="Arial" charset="0"/>
              </a:defRPr>
            </a:lvl3pPr>
            <a:lvl4pPr eaLnBrk="0" hangingPunct="0">
              <a:defRPr sz="4400">
                <a:solidFill>
                  <a:schemeClr val="tx2"/>
                </a:solidFill>
                <a:latin typeface="Arial" charset="0"/>
                <a:cs typeface="Arial" charset="0"/>
              </a:defRPr>
            </a:lvl4pPr>
            <a:lvl5pPr eaLnBrk="0" hangingPunct="0">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ctr">
              <a:defRPr/>
            </a:pPr>
            <a:r>
              <a:rPr lang="sl-SI" sz="3200" i="1" dirty="0" smtClean="0">
                <a:cs typeface="Arial" pitchFamily="34" charset="0"/>
              </a:rPr>
              <a:t>Vaa</a:t>
            </a:r>
            <a:r>
              <a:rPr lang="sl-SI" sz="3200" dirty="0" smtClean="0">
                <a:cs typeface="Arial" pitchFamily="34" charset="0"/>
              </a:rPr>
              <a:t>SPH binds to several blood coagulation factors</a:t>
            </a:r>
            <a:endParaRPr lang="en-GB" sz="3200" dirty="0" smtClean="0">
              <a:cs typeface="Arial" pitchFamily="34" charset="0"/>
            </a:endParaRPr>
          </a:p>
        </p:txBody>
      </p:sp>
      <p:sp>
        <p:nvSpPr>
          <p:cNvPr id="18451" name="Rectangle 7"/>
          <p:cNvSpPr>
            <a:spLocks noChangeArrowheads="1"/>
          </p:cNvSpPr>
          <p:nvPr/>
        </p:nvSpPr>
        <p:spPr bwMode="auto">
          <a:xfrm>
            <a:off x="0" y="6021388"/>
            <a:ext cx="9144000" cy="800219"/>
          </a:xfrm>
          <a:prstGeom prst="rect">
            <a:avLst/>
          </a:prstGeom>
          <a:noFill/>
          <a:ln>
            <a:noFill/>
          </a:ln>
          <a:effectLst/>
          <a:extLst/>
        </p:spPr>
        <p:txBody>
          <a:bodyPr>
            <a:spAutoFit/>
          </a:bodyPr>
          <a:lstStyle>
            <a:lvl1pPr algn="l"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sl-SI" sz="2400" b="0" kern="0" dirty="0" smtClean="0">
                <a:effectLst>
                  <a:reflection blurRad="6350" stA="55000" endPos="31000" dir="5400000" sy="-100000" algn="bl" rotWithShape="0"/>
                </a:effectLst>
                <a:latin typeface="Calibri" panose="020F0502020204030204" pitchFamily="34" charset="0"/>
                <a:cs typeface="Arial" charset="0"/>
                <a:sym typeface="Wingdings"/>
              </a:rPr>
              <a:t> </a:t>
            </a:r>
            <a:r>
              <a:rPr lang="sl-SI" altLang="sl-SI" sz="2200" dirty="0" smtClean="0">
                <a:latin typeface="Calibri" panose="020F0502020204030204" pitchFamily="34" charset="0"/>
              </a:rPr>
              <a:t>FXI/FXIa</a:t>
            </a:r>
            <a:r>
              <a:rPr lang="sl-SI" altLang="sl-SI" sz="2200" b="0" dirty="0" smtClean="0">
                <a:latin typeface="Calibri" panose="020F0502020204030204" pitchFamily="34" charset="0"/>
              </a:rPr>
              <a:t>,</a:t>
            </a:r>
            <a:r>
              <a:rPr lang="sl-SI" altLang="sl-SI" sz="2200" dirty="0" smtClean="0">
                <a:latin typeface="Calibri" panose="020F0502020204030204" pitchFamily="34" charset="0"/>
              </a:rPr>
              <a:t> FXII/FXIIa</a:t>
            </a:r>
            <a:r>
              <a:rPr lang="sl-SI" altLang="sl-SI" sz="2200" b="0" dirty="0" smtClean="0">
                <a:latin typeface="Calibri" panose="020F0502020204030204" pitchFamily="34" charset="0"/>
              </a:rPr>
              <a:t>,</a:t>
            </a:r>
            <a:r>
              <a:rPr lang="sl-SI" altLang="sl-SI" sz="2200" dirty="0" smtClean="0">
                <a:latin typeface="Calibri" panose="020F0502020204030204" pitchFamily="34" charset="0"/>
              </a:rPr>
              <a:t> FVIII/FVIIIa</a:t>
            </a:r>
            <a:r>
              <a:rPr lang="sl-SI" altLang="sl-SI" sz="2200" b="0" dirty="0" smtClean="0">
                <a:latin typeface="Calibri" panose="020F0502020204030204" pitchFamily="34" charset="0"/>
              </a:rPr>
              <a:t>,</a:t>
            </a:r>
            <a:r>
              <a:rPr lang="sl-SI" altLang="sl-SI" sz="2200" dirty="0" smtClean="0">
                <a:latin typeface="Calibri" panose="020F0502020204030204" pitchFamily="34" charset="0"/>
              </a:rPr>
              <a:t> kallikrein</a:t>
            </a:r>
            <a:r>
              <a:rPr lang="sl-SI" altLang="sl-SI" sz="2200" b="0" dirty="0" smtClean="0">
                <a:latin typeface="Calibri" panose="020F0502020204030204" pitchFamily="34" charset="0"/>
              </a:rPr>
              <a:t> &amp; </a:t>
            </a:r>
            <a:r>
              <a:rPr lang="sl-SI" altLang="sl-SI" sz="2200" dirty="0" smtClean="0">
                <a:latin typeface="Calibri" panose="020F0502020204030204" pitchFamily="34" charset="0"/>
              </a:rPr>
              <a:t>TF </a:t>
            </a:r>
            <a:r>
              <a:rPr lang="sl-SI" altLang="sl-SI" sz="2200" u="sng" dirty="0" smtClean="0">
                <a:latin typeface="Calibri" panose="020F0502020204030204" pitchFamily="34" charset="0"/>
              </a:rPr>
              <a:t>did not form complex</a:t>
            </a:r>
            <a:r>
              <a:rPr lang="sl-SI" altLang="sl-SI" sz="2200" dirty="0" smtClean="0">
                <a:latin typeface="Calibri" panose="020F0502020204030204" pitchFamily="34" charset="0"/>
              </a:rPr>
              <a:t> </a:t>
            </a:r>
          </a:p>
          <a:p>
            <a:pPr algn="ctr" eaLnBrk="1" hangingPunct="1">
              <a:spcBef>
                <a:spcPct val="0"/>
              </a:spcBef>
              <a:buFontTx/>
              <a:buNone/>
              <a:defRPr/>
            </a:pPr>
            <a:r>
              <a:rPr lang="sl-SI" altLang="sl-SI" sz="2200" b="0" dirty="0" smtClean="0">
                <a:latin typeface="Calibri" panose="020F0502020204030204" pitchFamily="34" charset="0"/>
              </a:rPr>
              <a:t>with </a:t>
            </a:r>
            <a:r>
              <a:rPr lang="sl-SI" altLang="sl-SI" sz="2200" b="0" i="1" dirty="0" smtClean="0">
                <a:latin typeface="Calibri" panose="020F0502020204030204" pitchFamily="34" charset="0"/>
              </a:rPr>
              <a:t>Vaa</a:t>
            </a:r>
            <a:r>
              <a:rPr lang="sl-SI" altLang="sl-SI" sz="2200" b="0" dirty="0" smtClean="0">
                <a:latin typeface="Calibri" panose="020F0502020204030204" pitchFamily="34" charset="0"/>
              </a:rPr>
              <a:t>SPH!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6"/>
          <p:cNvGrpSpPr>
            <a:grpSpLocks/>
          </p:cNvGrpSpPr>
          <p:nvPr/>
        </p:nvGrpSpPr>
        <p:grpSpPr bwMode="auto">
          <a:xfrm>
            <a:off x="73025" y="2420938"/>
            <a:ext cx="9178925" cy="2349500"/>
            <a:chOff x="-34925" y="4509120"/>
            <a:chExt cx="9178925" cy="2348880"/>
          </a:xfrm>
        </p:grpSpPr>
        <p:pic>
          <p:nvPicPr>
            <p:cNvPr id="1843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4581525"/>
              <a:ext cx="917892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4509120"/>
              <a:ext cx="2952328" cy="234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grpSp>
      <p:pic>
        <p:nvPicPr>
          <p:cNvPr id="18435" name="Picture 2"/>
          <p:cNvPicPr>
            <a:picLocks noGrp="1" noChangeAspect="1" noChangeArrowheads="1"/>
          </p:cNvPicPr>
          <p:nvPr>
            <p:ph sz="quarter" idx="1"/>
          </p:nvPr>
        </p:nvPicPr>
        <p:blipFill>
          <a:blip r:embed="rId5">
            <a:extLst>
              <a:ext uri="{28A0092B-C50C-407E-A947-70E740481C1C}">
                <a14:useLocalDpi xmlns:a14="http://schemas.microsoft.com/office/drawing/2010/main" val="0"/>
              </a:ext>
            </a:extLst>
          </a:blip>
          <a:srcRect/>
          <a:stretch>
            <a:fillRect/>
          </a:stretch>
        </p:blipFill>
        <p:spPr>
          <a:xfrm>
            <a:off x="642938" y="917575"/>
            <a:ext cx="7886700" cy="3232150"/>
          </a:xfrm>
          <a:noFill/>
        </p:spPr>
      </p:pic>
      <p:sp>
        <p:nvSpPr>
          <p:cNvPr id="16" name="Title 17"/>
          <p:cNvSpPr txBox="1">
            <a:spLocks/>
          </p:cNvSpPr>
          <p:nvPr/>
        </p:nvSpPr>
        <p:spPr>
          <a:xfrm>
            <a:off x="417513" y="115888"/>
            <a:ext cx="8229600" cy="6477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sl-SI" sz="3600" kern="0" dirty="0" smtClean="0">
                <a:effectLst>
                  <a:reflection blurRad="6350" stA="55000" endPos="31000" dir="5400000" sy="-100000" algn="bl" rotWithShape="0"/>
                </a:effectLst>
                <a:latin typeface="Calibri" panose="020F0502020204030204" pitchFamily="34" charset="0"/>
              </a:rPr>
              <a:t>Complex </a:t>
            </a:r>
            <a:r>
              <a:rPr lang="sl-SI" sz="3600" dirty="0">
                <a:solidFill>
                  <a:schemeClr val="tx1"/>
                </a:solidFill>
                <a:effectLst>
                  <a:reflection blurRad="6350" stA="55000" endA="300" endPos="31000" dir="5400000" sy="-100000" algn="bl" rotWithShape="0"/>
                </a:effectLst>
                <a:latin typeface="Calibri" pitchFamily="34" charset="0"/>
                <a:ea typeface="+mn-ea"/>
              </a:rPr>
              <a:t>interference</a:t>
            </a:r>
            <a:r>
              <a:rPr lang="sl-SI" sz="3600" kern="0" dirty="0" smtClean="0">
                <a:effectLst>
                  <a:reflection blurRad="6350" stA="55000" endPos="31000" dir="5400000" sy="-100000" algn="bl" rotWithShape="0"/>
                </a:effectLst>
                <a:latin typeface="Calibri" panose="020F0502020204030204" pitchFamily="34" charset="0"/>
              </a:rPr>
              <a:t> </a:t>
            </a:r>
            <a:r>
              <a:rPr lang="sl-SI" sz="3600" kern="0" dirty="0" err="1" smtClean="0">
                <a:effectLst>
                  <a:reflection blurRad="6350" stA="55000" endPos="31000" dir="5400000" sy="-100000" algn="bl" rotWithShape="0"/>
                </a:effectLst>
                <a:latin typeface="Calibri" panose="020F0502020204030204" pitchFamily="34" charset="0"/>
              </a:rPr>
              <a:t>assays</a:t>
            </a:r>
            <a:endParaRPr lang="en-GB" sz="3600" kern="0" dirty="0" smtClean="0">
              <a:effectLst>
                <a:reflection blurRad="6350" stA="55000" endPos="31000" dir="5400000" sy="-100000" algn="bl" rotWithShape="0"/>
              </a:effectLst>
              <a:latin typeface="Calibri" panose="020F0502020204030204" pitchFamily="34" charset="0"/>
            </a:endParaRPr>
          </a:p>
        </p:txBody>
      </p:sp>
      <p:pic>
        <p:nvPicPr>
          <p:cNvPr id="1843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988" y="4365625"/>
            <a:ext cx="5435600"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pic>
        <p:nvPicPr>
          <p:cNvPr id="18438"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2225" y="4868863"/>
            <a:ext cx="26955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7"/>
          <p:cNvSpPr txBox="1">
            <a:spLocks/>
          </p:cNvSpPr>
          <p:nvPr/>
        </p:nvSpPr>
        <p:spPr>
          <a:xfrm>
            <a:off x="417513" y="188913"/>
            <a:ext cx="8229600" cy="6477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en-US" sz="3600" kern="0" dirty="0" smtClean="0">
                <a:solidFill>
                  <a:schemeClr val="tx1"/>
                </a:solidFill>
                <a:effectLst>
                  <a:reflection blurRad="6350" stA="55000" endPos="31000" dir="5400000" sy="-100000" algn="bl" rotWithShape="0"/>
                </a:effectLst>
                <a:latin typeface="Calibri" panose="020F0502020204030204" pitchFamily="34" charset="0"/>
              </a:rPr>
              <a:t>Main </a:t>
            </a:r>
            <a:r>
              <a:rPr lang="sl-SI" sz="3600" dirty="0">
                <a:solidFill>
                  <a:schemeClr val="tx1"/>
                </a:solidFill>
                <a:effectLst>
                  <a:reflection blurRad="6350" stA="55000" endA="300" endPos="31000" dir="5400000" sy="-100000" algn="bl" rotWithShape="0"/>
                </a:effectLst>
                <a:latin typeface="Calibri" pitchFamily="34" charset="0"/>
                <a:ea typeface="+mn-ea"/>
              </a:rPr>
              <a:t>targets</a:t>
            </a:r>
            <a:r>
              <a:rPr lang="en-US" sz="3600" kern="0" dirty="0" smtClean="0">
                <a:solidFill>
                  <a:schemeClr val="tx1"/>
                </a:solidFill>
                <a:effectLst>
                  <a:reflection blurRad="6350" stA="55000" endPos="31000" dir="5400000" sy="-100000" algn="bl" rotWithShape="0"/>
                </a:effectLst>
                <a:latin typeface="Calibri" panose="020F0502020204030204" pitchFamily="34" charset="0"/>
              </a:rPr>
              <a:t> of </a:t>
            </a:r>
            <a:r>
              <a:rPr lang="en-US" sz="3600" i="1" kern="0" dirty="0" smtClean="0">
                <a:solidFill>
                  <a:schemeClr val="tx1"/>
                </a:solidFill>
                <a:effectLst>
                  <a:reflection blurRad="6350" stA="55000" endPos="31000" dir="5400000" sy="-100000" algn="bl" rotWithShape="0"/>
                </a:effectLst>
                <a:latin typeface="Calibri" panose="020F0502020204030204" pitchFamily="34" charset="0"/>
              </a:rPr>
              <a:t>Vaa</a:t>
            </a:r>
            <a:r>
              <a:rPr lang="en-US" sz="3600" kern="0" dirty="0" smtClean="0">
                <a:solidFill>
                  <a:schemeClr val="tx1"/>
                </a:solidFill>
                <a:effectLst>
                  <a:reflection blurRad="6350" stA="55000" endPos="31000" dir="5400000" sy="-100000" algn="bl" rotWithShape="0"/>
                </a:effectLst>
                <a:latin typeface="Calibri" panose="020F0502020204030204" pitchFamily="34" charset="0"/>
              </a:rPr>
              <a:t>SPH action</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981075"/>
            <a:ext cx="324008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419225"/>
            <a:ext cx="8120062"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ounded Rectangle 18"/>
          <p:cNvSpPr/>
          <p:nvPr/>
        </p:nvSpPr>
        <p:spPr>
          <a:xfrm>
            <a:off x="5340350" y="3316288"/>
            <a:ext cx="936625" cy="935037"/>
          </a:xfrm>
          <a:prstGeom prst="roundRect">
            <a:avLst/>
          </a:prstGeom>
          <a:noFill/>
          <a:ln>
            <a:solidFill>
              <a:srgbClr val="F786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prstClr val="white"/>
              </a:solidFill>
            </a:endParaRPr>
          </a:p>
        </p:txBody>
      </p:sp>
      <p:sp>
        <p:nvSpPr>
          <p:cNvPr id="20" name="Rounded Rectangle 19"/>
          <p:cNvSpPr/>
          <p:nvPr/>
        </p:nvSpPr>
        <p:spPr>
          <a:xfrm>
            <a:off x="1047750" y="2335213"/>
            <a:ext cx="935038" cy="935037"/>
          </a:xfrm>
          <a:prstGeom prst="roundRect">
            <a:avLst/>
          </a:prstGeom>
          <a:noFill/>
          <a:ln>
            <a:solidFill>
              <a:srgbClr val="F786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prstClr val="white"/>
              </a:solidFill>
            </a:endParaRPr>
          </a:p>
        </p:txBody>
      </p:sp>
      <p:sp>
        <p:nvSpPr>
          <p:cNvPr id="21" name="Rounded Rectangle 20"/>
          <p:cNvSpPr/>
          <p:nvPr/>
        </p:nvSpPr>
        <p:spPr>
          <a:xfrm>
            <a:off x="5035550" y="2355850"/>
            <a:ext cx="936625" cy="9366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prstClr val="white"/>
              </a:solidFill>
            </a:endParaRPr>
          </a:p>
        </p:txBody>
      </p:sp>
      <p:sp>
        <p:nvSpPr>
          <p:cNvPr id="22" name="Rounded Rectangle 21"/>
          <p:cNvSpPr/>
          <p:nvPr/>
        </p:nvSpPr>
        <p:spPr>
          <a:xfrm>
            <a:off x="739775" y="3308350"/>
            <a:ext cx="936625" cy="935038"/>
          </a:xfrm>
          <a:prstGeom prst="roundRect">
            <a:avLst/>
          </a:prstGeom>
          <a:noFill/>
          <a:ln>
            <a:solidFill>
              <a:srgbClr val="F786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r="8191"/>
          <a:stretch>
            <a:fillRect/>
          </a:stretch>
        </p:blipFill>
        <p:spPr>
          <a:xfrm>
            <a:off x="1435100" y="1800225"/>
            <a:ext cx="7240588" cy="3316288"/>
          </a:xfrm>
          <a:noFill/>
        </p:spPr>
      </p:pic>
      <p:sp>
        <p:nvSpPr>
          <p:cNvPr id="18" name="Rectangle 17"/>
          <p:cNvSpPr/>
          <p:nvPr/>
        </p:nvSpPr>
        <p:spPr>
          <a:xfrm>
            <a:off x="2147888" y="549275"/>
            <a:ext cx="4814887" cy="646113"/>
          </a:xfrm>
          <a:prstGeom prst="rect">
            <a:avLst/>
          </a:prstGeom>
        </p:spPr>
        <p:txBody>
          <a:bodyPr wrap="none">
            <a:spAutoFit/>
          </a:bodyPr>
          <a:lstStyle/>
          <a:p>
            <a:pPr algn="ctr" eaLnBrk="1" hangingPunct="1">
              <a:defRPr/>
            </a:pPr>
            <a:r>
              <a:rPr lang="en-GB" sz="3600" kern="0" dirty="0">
                <a:effectLst>
                  <a:outerShdw blurRad="38100" dist="38100" dir="2700000" algn="tl">
                    <a:srgbClr val="000000">
                      <a:alpha val="43137"/>
                    </a:srgbClr>
                  </a:outerShdw>
                </a:effectLst>
                <a:latin typeface="Calibri" panose="020F0502020204030204" pitchFamily="34" charset="0"/>
              </a:rPr>
              <a:t>3D modelling of </a:t>
            </a:r>
            <a:r>
              <a:rPr lang="en-GB" sz="3600" i="1" kern="0" dirty="0">
                <a:effectLst>
                  <a:outerShdw blurRad="38100" dist="38100" dir="2700000" algn="tl">
                    <a:srgbClr val="000000">
                      <a:alpha val="43137"/>
                    </a:srgbClr>
                  </a:outerShdw>
                </a:effectLst>
                <a:latin typeface="Calibri" panose="020F0502020204030204" pitchFamily="34" charset="0"/>
              </a:rPr>
              <a:t>Vaa</a:t>
            </a:r>
            <a:r>
              <a:rPr lang="en-GB" sz="3600" kern="0" dirty="0">
                <a:effectLst>
                  <a:outerShdw blurRad="38100" dist="38100" dir="2700000" algn="tl">
                    <a:srgbClr val="000000">
                      <a:alpha val="43137"/>
                    </a:srgbClr>
                  </a:outerShdw>
                </a:effectLst>
                <a:latin typeface="Calibri" panose="020F0502020204030204" pitchFamily="34" charset="0"/>
              </a:rPr>
              <a:t>SPH</a:t>
            </a:r>
          </a:p>
        </p:txBody>
      </p:sp>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2600" y="4249738"/>
            <a:ext cx="996950" cy="979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type="none" w="lg" len="med"/>
              </a14:hiddenLine>
            </a:ext>
          </a:extLst>
        </p:spPr>
      </p:pic>
      <p:grpSp>
        <p:nvGrpSpPr>
          <p:cNvPr id="20485" name="Group 1"/>
          <p:cNvGrpSpPr>
            <a:grpSpLocks/>
          </p:cNvGrpSpPr>
          <p:nvPr/>
        </p:nvGrpSpPr>
        <p:grpSpPr bwMode="auto">
          <a:xfrm>
            <a:off x="395288" y="1412875"/>
            <a:ext cx="4232275" cy="4103688"/>
            <a:chOff x="251520" y="1556792"/>
            <a:chExt cx="4231903" cy="4103688"/>
          </a:xfrm>
        </p:grpSpPr>
        <p:pic>
          <p:nvPicPr>
            <p:cNvPr id="204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1556792"/>
              <a:ext cx="3727847" cy="364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1556792"/>
              <a:ext cx="4219575" cy="410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9" name="TextBox 26"/>
            <p:cNvSpPr txBox="1">
              <a:spLocks noChangeArrowheads="1"/>
            </p:cNvSpPr>
            <p:nvPr/>
          </p:nvSpPr>
          <p:spPr bwMode="auto">
            <a:xfrm>
              <a:off x="1619672" y="5251102"/>
              <a:ext cx="1933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lgn="ctr" eaLnBrk="1" hangingPunct="1"/>
              <a:r>
                <a:rPr lang="sl-SI" altLang="sl-SI" sz="1600">
                  <a:latin typeface="Calibri" pitchFamily="34" charset="0"/>
                </a:rPr>
                <a:t>RMSD = 3Å</a:t>
              </a:r>
            </a:p>
          </p:txBody>
        </p:sp>
        <p:pic>
          <p:nvPicPr>
            <p:cNvPr id="2049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549" y="2399814"/>
              <a:ext cx="936104" cy="281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type="none" w="lg"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4" name="TextBox 26"/>
          <p:cNvSpPr txBox="1">
            <a:spLocks noChangeArrowheads="1"/>
          </p:cNvSpPr>
          <p:nvPr/>
        </p:nvSpPr>
        <p:spPr bwMode="auto">
          <a:xfrm>
            <a:off x="0" y="5661025"/>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defRPr/>
            </a:pPr>
            <a:r>
              <a:rPr lang="sl-SI" sz="2200" kern="0" dirty="0" smtClean="0">
                <a:latin typeface="Calibri" panose="020F0502020204030204" pitchFamily="34" charset="0"/>
                <a:sym typeface="Wingdings"/>
              </a:rPr>
              <a:t> </a:t>
            </a:r>
            <a:r>
              <a:rPr lang="en-GB" altLang="sl-SI" sz="2200" dirty="0" smtClean="0">
                <a:latin typeface="Calibri" pitchFamily="34" charset="0"/>
              </a:rPr>
              <a:t>3D structure of </a:t>
            </a:r>
            <a:r>
              <a:rPr lang="en-GB" altLang="sl-SI" sz="2200" i="1" dirty="0" smtClean="0">
                <a:latin typeface="Calibri" pitchFamily="34" charset="0"/>
              </a:rPr>
              <a:t>Vaa</a:t>
            </a:r>
            <a:r>
              <a:rPr lang="en-GB" altLang="sl-SI" sz="2200" dirty="0" smtClean="0">
                <a:latin typeface="Calibri" pitchFamily="34" charset="0"/>
              </a:rPr>
              <a:t>SPH is very similar to the structure of FX/FXa heavy chain (as also to </a:t>
            </a:r>
            <a:r>
              <a:rPr lang="sl-SI" altLang="sl-SI" sz="2200" dirty="0" smtClean="0">
                <a:latin typeface="Calibri" pitchFamily="34" charset="0"/>
              </a:rPr>
              <a:t>the </a:t>
            </a:r>
            <a:r>
              <a:rPr lang="sl-SI" altLang="sl-SI" sz="2200" dirty="0" err="1" smtClean="0">
                <a:latin typeface="Calibri" pitchFamily="34" charset="0"/>
              </a:rPr>
              <a:t>structure</a:t>
            </a:r>
            <a:r>
              <a:rPr lang="sl-SI" altLang="sl-SI" sz="2200" dirty="0" smtClean="0">
                <a:latin typeface="Calibri" pitchFamily="34" charset="0"/>
              </a:rPr>
              <a:t> of </a:t>
            </a:r>
            <a:r>
              <a:rPr lang="en-GB" altLang="sl-SI" sz="2200" dirty="0" smtClean="0">
                <a:latin typeface="Calibri" pitchFamily="34" charset="0"/>
              </a:rPr>
              <a:t>FIX/FIXa).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022350"/>
            <a:ext cx="4032250" cy="571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7938" y="1039813"/>
            <a:ext cx="3228975" cy="534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itle 17"/>
          <p:cNvSpPr txBox="1">
            <a:spLocks/>
          </p:cNvSpPr>
          <p:nvPr/>
        </p:nvSpPr>
        <p:spPr>
          <a:xfrm>
            <a:off x="417513" y="188913"/>
            <a:ext cx="8229600" cy="6477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en-GB" sz="3600" dirty="0">
                <a:solidFill>
                  <a:schemeClr val="tx1"/>
                </a:solidFill>
                <a:effectLst>
                  <a:reflection blurRad="6350" stA="55000" endA="300" endPos="31000" dir="5400000" sy="-100000" algn="bl" rotWithShape="0"/>
                </a:effectLst>
                <a:latin typeface="Calibri" pitchFamily="34" charset="0"/>
                <a:ea typeface="+mn-ea"/>
              </a:rPr>
              <a:t>Towards</a:t>
            </a:r>
            <a:r>
              <a:rPr lang="en-GB" sz="3600" kern="0" dirty="0" smtClean="0">
                <a:solidFill>
                  <a:schemeClr val="tx1"/>
                </a:solidFill>
                <a:effectLst>
                  <a:reflection blurRad="6350" stA="55000" endPos="31000" dir="5400000" sy="-100000" algn="bl" rotWithShape="0"/>
                </a:effectLst>
                <a:latin typeface="Calibri" panose="020F0502020204030204" pitchFamily="34" charset="0"/>
              </a:rPr>
              <a:t> new anti</a:t>
            </a:r>
            <a:r>
              <a:rPr lang="sl-SI" sz="3600" kern="0" dirty="0" err="1" smtClean="0">
                <a:solidFill>
                  <a:schemeClr val="tx1"/>
                </a:solidFill>
                <a:effectLst>
                  <a:reflection blurRad="6350" stA="55000" endPos="31000" dir="5400000" sy="-100000" algn="bl" rotWithShape="0"/>
                </a:effectLst>
                <a:latin typeface="Calibri" panose="020F0502020204030204" pitchFamily="34" charset="0"/>
              </a:rPr>
              <a:t>coagulants</a:t>
            </a:r>
            <a:endParaRPr lang="en-GB" sz="3600" kern="0" dirty="0" smtClean="0">
              <a:solidFill>
                <a:schemeClr val="tx1"/>
              </a:solidFill>
              <a:effectLst>
                <a:reflection blurRad="6350" stA="55000" endPos="31000" dir="5400000" sy="-100000" algn="bl" rotWithShape="0"/>
              </a:effectLst>
              <a:latin typeface="Calibri" panose="020F0502020204030204" pitchFamily="34" charset="0"/>
            </a:endParaRPr>
          </a:p>
        </p:txBody>
      </p:sp>
      <p:sp>
        <p:nvSpPr>
          <p:cNvPr id="5" name="Rectangle 4"/>
          <p:cNvSpPr/>
          <p:nvPr/>
        </p:nvSpPr>
        <p:spPr>
          <a:xfrm>
            <a:off x="7747795" y="3456710"/>
            <a:ext cx="591829" cy="369332"/>
          </a:xfrm>
          <a:prstGeom prst="rect">
            <a:avLst/>
          </a:prstGeom>
        </p:spPr>
        <p:txBody>
          <a:bodyPr wrap="none">
            <a:spAutoFit/>
          </a:bodyPr>
          <a:lstStyle/>
          <a:p>
            <a:pPr algn="ctr" eaLnBrk="1" hangingPunct="1">
              <a:defRPr/>
            </a:pPr>
            <a:r>
              <a:rPr lang="sl-SI" dirty="0" err="1">
                <a:solidFill>
                  <a:schemeClr val="bg1"/>
                </a:solidFill>
                <a:effectLst>
                  <a:reflection blurRad="6350" stA="55000" endPos="31000" dir="5400000" sy="-100000" algn="bl" rotWithShape="0"/>
                </a:effectLst>
                <a:latin typeface="Calibri" pitchFamily="34" charset="0"/>
              </a:rPr>
              <a:t>FIXa</a:t>
            </a:r>
            <a:endParaRPr lang="sl-SI" dirty="0">
              <a:solidFill>
                <a:schemeClr val="bg1"/>
              </a:solidFill>
              <a:effectLst>
                <a:reflection blurRad="6350" stA="55000" endPos="31000" dir="5400000" sy="-100000" algn="bl" rotWithShape="0"/>
              </a:effectLst>
            </a:endParaRPr>
          </a:p>
        </p:txBody>
      </p:sp>
      <p:sp>
        <p:nvSpPr>
          <p:cNvPr id="7" name="Rectangle 6"/>
          <p:cNvSpPr/>
          <p:nvPr/>
        </p:nvSpPr>
        <p:spPr>
          <a:xfrm>
            <a:off x="7736439" y="6012418"/>
            <a:ext cx="591829" cy="369332"/>
          </a:xfrm>
          <a:prstGeom prst="rect">
            <a:avLst/>
          </a:prstGeom>
        </p:spPr>
        <p:txBody>
          <a:bodyPr wrap="none">
            <a:spAutoFit/>
          </a:bodyPr>
          <a:lstStyle/>
          <a:p>
            <a:pPr algn="ctr" eaLnBrk="1" hangingPunct="1">
              <a:defRPr/>
            </a:pPr>
            <a:r>
              <a:rPr lang="sl-SI" dirty="0" err="1">
                <a:solidFill>
                  <a:schemeClr val="bg1"/>
                </a:solidFill>
                <a:effectLst>
                  <a:reflection blurRad="6350" stA="55000" endPos="31000" dir="5400000" sy="-100000" algn="bl" rotWithShape="0"/>
                </a:effectLst>
                <a:latin typeface="Calibri" pitchFamily="34" charset="0"/>
              </a:rPr>
              <a:t>FIXa</a:t>
            </a:r>
            <a:endParaRPr lang="sl-SI" dirty="0">
              <a:solidFill>
                <a:schemeClr val="bg1"/>
              </a:solidFill>
              <a:effectLst>
                <a:reflection blurRad="6350" stA="55000" endPos="31000" dir="5400000" sy="-100000" algn="bl" rotWithShape="0"/>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8" name="Rectangle 27"/>
          <p:cNvSpPr/>
          <p:nvPr/>
        </p:nvSpPr>
        <p:spPr>
          <a:xfrm>
            <a:off x="0" y="188913"/>
            <a:ext cx="9144000" cy="6124754"/>
          </a:xfrm>
          <a:prstGeom prst="rect">
            <a:avLst/>
          </a:prstGeom>
          <a:noFill/>
          <a:ln w="9525">
            <a:noFill/>
            <a:miter lim="800000"/>
            <a:headEnd/>
            <a:tailEnd/>
          </a:ln>
          <a:effectLst/>
        </p:spPr>
        <p:txBody>
          <a:bodyPr>
            <a:spAutoFit/>
          </a:bodyPr>
          <a:lstStyle/>
          <a:p>
            <a:pPr algn="ctr" eaLnBrk="1" hangingPunct="1">
              <a:defRPr/>
            </a:pPr>
            <a:r>
              <a:rPr lang="en-US" sz="4000" dirty="0">
                <a:effectLst>
                  <a:reflection blurRad="6350" stA="55000" endA="300" endPos="31000" dir="5400000" sy="-100000" algn="bl" rotWithShape="0"/>
                </a:effectLst>
                <a:latin typeface="Calibri" pitchFamily="34" charset="0"/>
                <a:cs typeface="Arial" pitchFamily="34" charset="0"/>
              </a:rPr>
              <a:t>Conclusions</a:t>
            </a:r>
            <a:endParaRPr lang="en-US" sz="3200" dirty="0">
              <a:effectLst>
                <a:reflection blurRad="6350" stA="55000" endA="300" endPos="31000" dir="5400000" sy="-100000" algn="bl" rotWithShape="0"/>
              </a:effectLst>
              <a:latin typeface="Calibri" pitchFamily="34" charset="0"/>
              <a:cs typeface="Arial" pitchFamily="34" charset="0"/>
            </a:endParaRPr>
          </a:p>
          <a:p>
            <a:pPr algn="ctr" eaLnBrk="1" hangingPunct="1">
              <a:defRPr/>
            </a:pPr>
            <a:endParaRPr lang="en-US" sz="3200" dirty="0">
              <a:effectLst>
                <a:outerShdw blurRad="38100" dist="38100" dir="2700000" algn="tl">
                  <a:srgbClr val="C0C0C0"/>
                </a:outerShdw>
                <a:reflection blurRad="6350" stA="55000" endA="300" endPos="31000" dir="5400000" sy="-100000" algn="bl" rotWithShape="0"/>
              </a:effectLst>
              <a:latin typeface="Calibri" pitchFamily="34" charset="0"/>
              <a:cs typeface="Arial" pitchFamily="34" charset="0"/>
            </a:endParaRPr>
          </a:p>
          <a:p>
            <a:pPr algn="ctr" eaLnBrk="1" hangingPunct="1">
              <a:defRPr/>
            </a:pPr>
            <a:r>
              <a:rPr lang="sl-SI" sz="3200" b="0" i="1" dirty="0">
                <a:latin typeface="Calibri" pitchFamily="34" charset="0"/>
                <a:cs typeface="Arial" pitchFamily="34" charset="0"/>
              </a:rPr>
              <a:t>-</a:t>
            </a:r>
            <a:r>
              <a:rPr lang="en-US" sz="3200" b="0" i="1" dirty="0">
                <a:latin typeface="Calibri" pitchFamily="34" charset="0"/>
                <a:cs typeface="Arial" pitchFamily="34" charset="0"/>
              </a:rPr>
              <a:t>Vaa</a:t>
            </a:r>
            <a:r>
              <a:rPr lang="en-US" sz="3200" b="0" dirty="0">
                <a:latin typeface="Calibri" pitchFamily="34" charset="0"/>
                <a:cs typeface="Arial" pitchFamily="34" charset="0"/>
              </a:rPr>
              <a:t>SPH </a:t>
            </a:r>
            <a:r>
              <a:rPr lang="en-US" sz="3200" b="0" dirty="0">
                <a:latin typeface="Calibri" pitchFamily="34" charset="0"/>
                <a:cs typeface="Arial" pitchFamily="34" charset="0"/>
              </a:rPr>
              <a:t>is a</a:t>
            </a:r>
            <a:r>
              <a:rPr lang="sl-SI" sz="3200" b="0" dirty="0">
                <a:latin typeface="Calibri" pitchFamily="34" charset="0"/>
                <a:cs typeface="Arial" pitchFamily="34" charset="0"/>
              </a:rPr>
              <a:t>n</a:t>
            </a:r>
            <a:r>
              <a:rPr lang="en-US" sz="3200" b="0" dirty="0">
                <a:latin typeface="Calibri" pitchFamily="34" charset="0"/>
                <a:cs typeface="Arial" pitchFamily="34" charset="0"/>
              </a:rPr>
              <a:t> SP-like protein with a potent </a:t>
            </a:r>
          </a:p>
          <a:p>
            <a:pPr algn="ctr" eaLnBrk="1" hangingPunct="1">
              <a:defRPr/>
            </a:pPr>
            <a:r>
              <a:rPr lang="en-US" sz="3200" b="0" dirty="0">
                <a:latin typeface="Calibri" pitchFamily="34" charset="0"/>
                <a:cs typeface="Arial" pitchFamily="34" charset="0"/>
              </a:rPr>
              <a:t>   anticoagulant activity.</a:t>
            </a:r>
            <a:endParaRPr lang="sl-SI" sz="3200" b="0" dirty="0">
              <a:latin typeface="Calibri" pitchFamily="34" charset="0"/>
              <a:cs typeface="Arial" pitchFamily="34" charset="0"/>
            </a:endParaRPr>
          </a:p>
          <a:p>
            <a:pPr algn="ctr" eaLnBrk="1" hangingPunct="1">
              <a:defRPr/>
            </a:pPr>
            <a:endParaRPr lang="en-US" sz="800" b="0" dirty="0">
              <a:latin typeface="Calibri" pitchFamily="34" charset="0"/>
              <a:cs typeface="Arial" pitchFamily="34" charset="0"/>
            </a:endParaRPr>
          </a:p>
          <a:p>
            <a:pPr algn="ctr" eaLnBrk="1" hangingPunct="1">
              <a:defRPr/>
            </a:pPr>
            <a:r>
              <a:rPr lang="sl-SI" sz="3200" b="0" dirty="0">
                <a:latin typeface="Calibri" pitchFamily="34" charset="0"/>
                <a:cs typeface="Arial" pitchFamily="34" charset="0"/>
              </a:rPr>
              <a:t>-</a:t>
            </a:r>
            <a:r>
              <a:rPr lang="en-US" sz="3200" b="0" dirty="0">
                <a:latin typeface="Calibri" pitchFamily="34" charset="0"/>
                <a:cs typeface="Arial" pitchFamily="34" charset="0"/>
              </a:rPr>
              <a:t>Its </a:t>
            </a:r>
            <a:r>
              <a:rPr lang="en-US" sz="3200" b="0" dirty="0">
                <a:latin typeface="Calibri" pitchFamily="34" charset="0"/>
                <a:cs typeface="Arial" pitchFamily="34" charset="0"/>
              </a:rPr>
              <a:t>main target is the intrinsic coagulation pathway.</a:t>
            </a:r>
            <a:endParaRPr lang="sl-SI" sz="3200" b="0" dirty="0">
              <a:latin typeface="Calibri" pitchFamily="34" charset="0"/>
              <a:cs typeface="Arial" pitchFamily="34" charset="0"/>
            </a:endParaRPr>
          </a:p>
          <a:p>
            <a:pPr algn="ctr" eaLnBrk="1" hangingPunct="1">
              <a:defRPr/>
            </a:pPr>
            <a:r>
              <a:rPr lang="en-US" sz="800" b="0" dirty="0">
                <a:latin typeface="Calibri" pitchFamily="34" charset="0"/>
                <a:cs typeface="Arial" pitchFamily="34" charset="0"/>
              </a:rPr>
              <a:t> </a:t>
            </a:r>
          </a:p>
          <a:p>
            <a:pPr algn="ctr" eaLnBrk="1" hangingPunct="1">
              <a:defRPr/>
            </a:pPr>
            <a:r>
              <a:rPr lang="sl-SI" sz="3200" b="0" dirty="0">
                <a:latin typeface="Calibri" pitchFamily="34" charset="0"/>
                <a:cs typeface="Arial" pitchFamily="34" charset="0"/>
              </a:rPr>
              <a:t>-</a:t>
            </a:r>
            <a:r>
              <a:rPr lang="en-US" sz="3200" b="0" dirty="0">
                <a:latin typeface="Calibri" pitchFamily="34" charset="0"/>
                <a:cs typeface="Arial" pitchFamily="34" charset="0"/>
              </a:rPr>
              <a:t>It inhibits the activity of both tenase complexes </a:t>
            </a:r>
          </a:p>
          <a:p>
            <a:pPr algn="ctr" eaLnBrk="1" hangingPunct="1">
              <a:defRPr/>
            </a:pPr>
            <a:r>
              <a:rPr lang="en-US" sz="3200" b="0" dirty="0">
                <a:latin typeface="Calibri" pitchFamily="34" charset="0"/>
                <a:cs typeface="Arial" pitchFamily="34" charset="0"/>
              </a:rPr>
              <a:t>   and the prothrombinase complex.</a:t>
            </a:r>
            <a:endParaRPr lang="sl-SI" sz="3200" b="0" dirty="0">
              <a:latin typeface="Calibri" pitchFamily="34" charset="0"/>
              <a:cs typeface="Arial" pitchFamily="34" charset="0"/>
            </a:endParaRPr>
          </a:p>
          <a:p>
            <a:pPr algn="ctr" eaLnBrk="1" hangingPunct="1">
              <a:defRPr/>
            </a:pPr>
            <a:endParaRPr lang="en-US" sz="800" b="0" dirty="0">
              <a:latin typeface="Calibri" pitchFamily="34" charset="0"/>
              <a:cs typeface="Arial" pitchFamily="34" charset="0"/>
            </a:endParaRPr>
          </a:p>
          <a:p>
            <a:pPr algn="ctr" eaLnBrk="1" hangingPunct="1">
              <a:defRPr/>
            </a:pPr>
            <a:r>
              <a:rPr lang="sl-SI" sz="3200" b="0" dirty="0">
                <a:latin typeface="Calibri" pitchFamily="34" charset="0"/>
                <a:cs typeface="Arial" pitchFamily="34" charset="0"/>
              </a:rPr>
              <a:t>-</a:t>
            </a:r>
            <a:r>
              <a:rPr lang="en-US" sz="3200" b="0" dirty="0">
                <a:latin typeface="Calibri" pitchFamily="34" charset="0"/>
                <a:cs typeface="Arial" pitchFamily="34" charset="0"/>
              </a:rPr>
              <a:t>It binds several blood coagulation factors, </a:t>
            </a:r>
          </a:p>
          <a:p>
            <a:pPr algn="ctr" eaLnBrk="1" hangingPunct="1">
              <a:defRPr/>
            </a:pPr>
            <a:r>
              <a:rPr lang="en-US" sz="3200" b="0" dirty="0">
                <a:latin typeface="Calibri" pitchFamily="34" charset="0"/>
                <a:cs typeface="Arial" pitchFamily="34" charset="0"/>
              </a:rPr>
              <a:t>most avidly FIX/FIXa.</a:t>
            </a:r>
            <a:endParaRPr lang="sl-SI" sz="3200" b="0" dirty="0">
              <a:latin typeface="Calibri" pitchFamily="34" charset="0"/>
              <a:cs typeface="Arial" pitchFamily="34" charset="0"/>
            </a:endParaRPr>
          </a:p>
          <a:p>
            <a:pPr algn="ctr" eaLnBrk="1" hangingPunct="1">
              <a:defRPr/>
            </a:pPr>
            <a:endParaRPr lang="en-US" sz="800" b="0" dirty="0">
              <a:latin typeface="Calibri" pitchFamily="34" charset="0"/>
              <a:cs typeface="Arial" pitchFamily="34" charset="0"/>
            </a:endParaRPr>
          </a:p>
          <a:p>
            <a:pPr algn="ctr" eaLnBrk="1" hangingPunct="1">
              <a:defRPr/>
            </a:pPr>
            <a:r>
              <a:rPr lang="en-US" sz="3200" i="1" dirty="0">
                <a:effectLst>
                  <a:outerShdw blurRad="38100" dist="38100" dir="2700000" algn="tl">
                    <a:srgbClr val="000000">
                      <a:alpha val="43137"/>
                    </a:srgbClr>
                  </a:outerShdw>
                </a:effectLst>
                <a:latin typeface="Calibri" pitchFamily="34" charset="0"/>
                <a:cs typeface="Arial" pitchFamily="34" charset="0"/>
              </a:rPr>
              <a:t>Vaa</a:t>
            </a:r>
            <a:r>
              <a:rPr lang="en-US" sz="3200" dirty="0">
                <a:effectLst>
                  <a:outerShdw blurRad="38100" dist="38100" dir="2700000" algn="tl">
                    <a:srgbClr val="000000">
                      <a:alpha val="43137"/>
                    </a:srgbClr>
                  </a:outerShdw>
                </a:effectLst>
                <a:latin typeface="Calibri" pitchFamily="34" charset="0"/>
                <a:cs typeface="Arial" pitchFamily="34" charset="0"/>
              </a:rPr>
              <a:t>SPH is a promising lead to develop inhibitors of intrinsic coagulation pathway.</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 name="Content Placeholder 2"/>
          <p:cNvSpPr txBox="1">
            <a:spLocks/>
          </p:cNvSpPr>
          <p:nvPr/>
        </p:nvSpPr>
        <p:spPr>
          <a:xfrm>
            <a:off x="611188" y="1239838"/>
            <a:ext cx="3201987" cy="4606925"/>
          </a:xfrm>
          <a:prstGeom prst="rect">
            <a:avLst/>
          </a:prstGeom>
        </p:spPr>
        <p:txBody>
          <a:bodyPr/>
          <a:lstStyle/>
          <a:p>
            <a:pPr marL="342900" indent="-342900" eaLnBrk="1" fontAlgn="auto" hangingPunct="1">
              <a:spcBef>
                <a:spcPct val="20000"/>
              </a:spcBef>
              <a:spcAft>
                <a:spcPts val="0"/>
              </a:spcAft>
              <a:defRPr/>
            </a:pPr>
            <a:r>
              <a:rPr lang="sl-SI" sz="2400" kern="0" dirty="0">
                <a:latin typeface="Calibri" pitchFamily="34" charset="0"/>
                <a:cs typeface="+mn-cs"/>
              </a:rPr>
              <a:t>Zorica Latinović </a:t>
            </a:r>
          </a:p>
          <a:p>
            <a:pPr marL="342900" indent="-342900" eaLnBrk="1" fontAlgn="auto" hangingPunct="1">
              <a:spcBef>
                <a:spcPct val="20000"/>
              </a:spcBef>
              <a:spcAft>
                <a:spcPts val="0"/>
              </a:spcAft>
              <a:defRPr/>
            </a:pPr>
            <a:r>
              <a:rPr lang="en-US" sz="2400" kern="0" dirty="0">
                <a:latin typeface="Calibri" pitchFamily="34" charset="0"/>
              </a:rPr>
              <a:t>Adrijana </a:t>
            </a:r>
            <a:r>
              <a:rPr lang="en-US" sz="2400" kern="0" dirty="0">
                <a:latin typeface="Calibri" pitchFamily="34" charset="0"/>
                <a:cs typeface="+mn-cs"/>
              </a:rPr>
              <a:t>Leonardi</a:t>
            </a:r>
          </a:p>
          <a:p>
            <a:pPr marL="342900" indent="-342900" eaLnBrk="1" fontAlgn="auto" hangingPunct="1">
              <a:spcBef>
                <a:spcPct val="20000"/>
              </a:spcBef>
              <a:spcAft>
                <a:spcPts val="0"/>
              </a:spcAft>
              <a:defRPr/>
            </a:pPr>
            <a:r>
              <a:rPr lang="sl-SI" sz="2400" kern="0" dirty="0">
                <a:latin typeface="Calibri" pitchFamily="34" charset="0"/>
                <a:cs typeface="+mn-cs"/>
              </a:rPr>
              <a:t>Igor Križaj</a:t>
            </a:r>
          </a:p>
          <a:p>
            <a:pPr marL="342900" indent="-342900" eaLnBrk="1" fontAlgn="auto" hangingPunct="1">
              <a:spcBef>
                <a:spcPct val="20000"/>
              </a:spcBef>
              <a:spcAft>
                <a:spcPts val="0"/>
              </a:spcAft>
              <a:defRPr/>
            </a:pPr>
            <a:endParaRPr lang="sl-SI" sz="2400" kern="0" dirty="0">
              <a:latin typeface="Calibri" pitchFamily="34" charset="0"/>
              <a:cs typeface="+mn-cs"/>
            </a:endParaRPr>
          </a:p>
          <a:p>
            <a:pPr marL="342900" indent="-342900" eaLnBrk="1" fontAlgn="auto" hangingPunct="1">
              <a:spcBef>
                <a:spcPct val="20000"/>
              </a:spcBef>
              <a:spcAft>
                <a:spcPts val="0"/>
              </a:spcAft>
              <a:defRPr/>
            </a:pPr>
            <a:r>
              <a:rPr lang="en-US" sz="2400" kern="0" dirty="0" err="1">
                <a:latin typeface="Calibri" pitchFamily="34" charset="0"/>
                <a:cs typeface="Arial" pitchFamily="34" charset="0"/>
              </a:rPr>
              <a:t>Lidija</a:t>
            </a:r>
            <a:r>
              <a:rPr lang="en-US" sz="2400" kern="0" dirty="0">
                <a:latin typeface="Calibri" pitchFamily="34" charset="0"/>
                <a:cs typeface="Arial" pitchFamily="34" charset="0"/>
              </a:rPr>
              <a:t> </a:t>
            </a:r>
            <a:r>
              <a:rPr lang="en-US" sz="2400" kern="0" dirty="0" err="1">
                <a:latin typeface="Calibri" pitchFamily="34" charset="0"/>
                <a:cs typeface="Arial" pitchFamily="34" charset="0"/>
              </a:rPr>
              <a:t>Kovačič</a:t>
            </a:r>
            <a:endParaRPr lang="sl-SI" sz="2400" kern="0" dirty="0">
              <a:latin typeface="Calibri" pitchFamily="34" charset="0"/>
              <a:cs typeface="Arial" pitchFamily="34" charset="0"/>
            </a:endParaRPr>
          </a:p>
          <a:p>
            <a:pPr eaLnBrk="1" fontAlgn="auto" hangingPunct="1">
              <a:spcBef>
                <a:spcPct val="20000"/>
              </a:spcBef>
              <a:spcAft>
                <a:spcPts val="0"/>
              </a:spcAft>
              <a:defRPr/>
            </a:pPr>
            <a:endParaRPr lang="en-US" sz="1400" kern="0" dirty="0">
              <a:latin typeface="Calibri" pitchFamily="34" charset="0"/>
              <a:cs typeface="+mn-cs"/>
            </a:endParaRPr>
          </a:p>
          <a:p>
            <a:pPr marL="342900" indent="-342900" eaLnBrk="1" fontAlgn="auto" hangingPunct="1">
              <a:spcBef>
                <a:spcPct val="20000"/>
              </a:spcBef>
              <a:spcAft>
                <a:spcPts val="0"/>
              </a:spcAft>
              <a:defRPr/>
            </a:pPr>
            <a:r>
              <a:rPr lang="en-US" sz="2400" kern="0" dirty="0">
                <a:latin typeface="Calibri" pitchFamily="34" charset="0"/>
                <a:cs typeface="+mn-cs"/>
              </a:rPr>
              <a:t>Cho Y</a:t>
            </a:r>
            <a:r>
              <a:rPr lang="sl-SI" sz="2400" kern="0" dirty="0">
                <a:latin typeface="Calibri" pitchFamily="34" charset="0"/>
                <a:cs typeface="+mn-cs"/>
              </a:rPr>
              <a:t>. </a:t>
            </a:r>
            <a:r>
              <a:rPr lang="en-US" sz="2400" kern="0" dirty="0" err="1">
                <a:latin typeface="Calibri" pitchFamily="34" charset="0"/>
                <a:cs typeface="+mn-cs"/>
              </a:rPr>
              <a:t>Koh</a:t>
            </a:r>
            <a:r>
              <a:rPr lang="en-US" sz="2400" kern="0" dirty="0">
                <a:latin typeface="Calibri" pitchFamily="34" charset="0"/>
                <a:cs typeface="+mn-cs"/>
              </a:rPr>
              <a:t> </a:t>
            </a:r>
            <a:endParaRPr lang="sl-SI" sz="2400" kern="0" dirty="0">
              <a:latin typeface="Calibri" pitchFamily="34" charset="0"/>
              <a:cs typeface="+mn-cs"/>
            </a:endParaRPr>
          </a:p>
          <a:p>
            <a:pPr marL="342900" indent="-342900" eaLnBrk="1" fontAlgn="auto" hangingPunct="1">
              <a:spcBef>
                <a:spcPct val="20000"/>
              </a:spcBef>
              <a:spcAft>
                <a:spcPts val="0"/>
              </a:spcAft>
              <a:defRPr/>
            </a:pPr>
            <a:r>
              <a:rPr lang="en-US" sz="2400" kern="0" dirty="0" err="1">
                <a:latin typeface="Calibri" pitchFamily="34" charset="0"/>
                <a:cs typeface="+mn-cs"/>
              </a:rPr>
              <a:t>Manjunatha</a:t>
            </a:r>
            <a:r>
              <a:rPr lang="en-US" sz="2400" kern="0" dirty="0">
                <a:latin typeface="Calibri" pitchFamily="34" charset="0"/>
                <a:cs typeface="+mn-cs"/>
              </a:rPr>
              <a:t> R. Kini</a:t>
            </a:r>
          </a:p>
          <a:p>
            <a:pPr marL="342900" indent="-342900" eaLnBrk="1" fontAlgn="auto" hangingPunct="1">
              <a:spcBef>
                <a:spcPct val="20000"/>
              </a:spcBef>
              <a:spcAft>
                <a:spcPts val="0"/>
              </a:spcAft>
              <a:defRPr/>
            </a:pPr>
            <a:endParaRPr lang="sl-SI" sz="400" kern="0" dirty="0">
              <a:latin typeface="Calibri" pitchFamily="34" charset="0"/>
              <a:cs typeface="+mn-cs"/>
            </a:endParaRPr>
          </a:p>
          <a:p>
            <a:pPr marL="342900" indent="-342900" eaLnBrk="1" fontAlgn="auto" hangingPunct="1">
              <a:spcBef>
                <a:spcPct val="20000"/>
              </a:spcBef>
              <a:spcAft>
                <a:spcPts val="0"/>
              </a:spcAft>
              <a:defRPr/>
            </a:pPr>
            <a:endParaRPr lang="sl-SI" sz="1400" kern="0" dirty="0">
              <a:latin typeface="Calibri" pitchFamily="34" charset="0"/>
              <a:cs typeface="+mn-cs"/>
            </a:endParaRPr>
          </a:p>
          <a:p>
            <a:pPr marL="342900" indent="-342900" eaLnBrk="1" fontAlgn="auto" hangingPunct="1">
              <a:spcBef>
                <a:spcPct val="20000"/>
              </a:spcBef>
              <a:spcAft>
                <a:spcPts val="0"/>
              </a:spcAft>
              <a:defRPr/>
            </a:pPr>
            <a:r>
              <a:rPr lang="en-US" sz="2400" kern="0" dirty="0" err="1">
                <a:latin typeface="Calibri" pitchFamily="34" charset="0"/>
                <a:cs typeface="+mn-cs"/>
              </a:rPr>
              <a:t>Alenka</a:t>
            </a:r>
            <a:r>
              <a:rPr lang="en-US" sz="2400" kern="0" dirty="0">
                <a:latin typeface="Calibri" pitchFamily="34" charset="0"/>
                <a:cs typeface="+mn-cs"/>
              </a:rPr>
              <a:t> </a:t>
            </a:r>
            <a:r>
              <a:rPr lang="en-US" sz="2400" kern="0" dirty="0" err="1">
                <a:latin typeface="Calibri" pitchFamily="34" charset="0"/>
                <a:cs typeface="+mn-cs"/>
              </a:rPr>
              <a:t>Trampuš</a:t>
            </a:r>
            <a:r>
              <a:rPr lang="sl-SI" sz="2400" kern="0" dirty="0">
                <a:latin typeface="Calibri" pitchFamily="34" charset="0"/>
                <a:cs typeface="+mn-cs"/>
              </a:rPr>
              <a:t> Bakija</a:t>
            </a:r>
          </a:p>
          <a:p>
            <a:pPr marL="342900" indent="-342900" eaLnBrk="1" fontAlgn="auto" hangingPunct="1">
              <a:spcBef>
                <a:spcPct val="20000"/>
              </a:spcBef>
              <a:spcAft>
                <a:spcPts val="0"/>
              </a:spcAft>
              <a:defRPr/>
            </a:pPr>
            <a:endParaRPr lang="sl-SI" sz="1400" kern="0" dirty="0">
              <a:latin typeface="Calibri" pitchFamily="34" charset="0"/>
              <a:cs typeface="+mn-cs"/>
            </a:endParaRPr>
          </a:p>
          <a:p>
            <a:pPr marL="342900" indent="-342900" eaLnBrk="1" fontAlgn="auto" hangingPunct="1">
              <a:spcBef>
                <a:spcPct val="20000"/>
              </a:spcBef>
              <a:spcAft>
                <a:spcPts val="0"/>
              </a:spcAft>
              <a:defRPr/>
            </a:pPr>
            <a:endParaRPr lang="sl-SI" sz="800" kern="0" dirty="0">
              <a:latin typeface="Calibri" pitchFamily="34" charset="0"/>
              <a:cs typeface="+mn-cs"/>
            </a:endParaRPr>
          </a:p>
          <a:p>
            <a:pPr marL="342900" indent="-342900" eaLnBrk="1" fontAlgn="auto" hangingPunct="1">
              <a:spcBef>
                <a:spcPct val="20000"/>
              </a:spcBef>
              <a:spcAft>
                <a:spcPts val="0"/>
              </a:spcAft>
              <a:defRPr/>
            </a:pPr>
            <a:r>
              <a:rPr lang="en-US" sz="2400" kern="0" dirty="0" err="1">
                <a:latin typeface="Calibri" pitchFamily="34" charset="0"/>
                <a:cs typeface="+mn-cs"/>
              </a:rPr>
              <a:t>Vesna</a:t>
            </a:r>
            <a:r>
              <a:rPr lang="en-US" sz="2400" kern="0" dirty="0">
                <a:latin typeface="Calibri" pitchFamily="34" charset="0"/>
                <a:cs typeface="+mn-cs"/>
              </a:rPr>
              <a:t> </a:t>
            </a:r>
            <a:r>
              <a:rPr lang="en-US" sz="2400" kern="0" dirty="0" err="1">
                <a:latin typeface="Calibri" pitchFamily="34" charset="0"/>
                <a:cs typeface="+mn-cs"/>
              </a:rPr>
              <a:t>Hodnik</a:t>
            </a:r>
            <a:endParaRPr lang="en-US" sz="2400" kern="0" dirty="0">
              <a:latin typeface="Calibri" pitchFamily="34" charset="0"/>
              <a:cs typeface="+mn-cs"/>
            </a:endParaRPr>
          </a:p>
        </p:txBody>
      </p:sp>
      <p:sp>
        <p:nvSpPr>
          <p:cNvPr id="17" name="Rectangle 2"/>
          <p:cNvSpPr>
            <a:spLocks noChangeArrowheads="1"/>
          </p:cNvSpPr>
          <p:nvPr/>
        </p:nvSpPr>
        <p:spPr bwMode="auto">
          <a:xfrm>
            <a:off x="556061" y="243522"/>
            <a:ext cx="3959225" cy="646113"/>
          </a:xfrm>
          <a:prstGeom prst="rect">
            <a:avLst/>
          </a:prstGeom>
          <a:noFill/>
          <a:ln w="9525">
            <a:noFill/>
            <a:miter lim="800000"/>
            <a:headEnd/>
            <a:tailEnd/>
          </a:ln>
          <a:effectLst/>
        </p:spPr>
        <p:txBody>
          <a:bodyPr wrap="none">
            <a:spAutoFit/>
          </a:bodyPr>
          <a:lstStyle/>
          <a:p>
            <a:pPr algn="ctr" eaLnBrk="1" hangingPunct="1">
              <a:defRPr/>
            </a:pPr>
            <a:r>
              <a:rPr lang="en-GB" sz="3600" dirty="0">
                <a:effectLst>
                  <a:reflection blurRad="6350" stA="24000" endPos="25000" dir="5400000" sy="-100000" algn="bl" rotWithShape="0"/>
                </a:effectLst>
                <a:latin typeface="Calibri" pitchFamily="34" charset="0"/>
                <a:cs typeface="Arial" pitchFamily="34" charset="0"/>
              </a:rPr>
              <a:t>Acknowledgements</a:t>
            </a:r>
          </a:p>
        </p:txBody>
      </p:sp>
      <p:pic>
        <p:nvPicPr>
          <p:cNvPr id="23556" name="Picture 17" descr="http://www.arrs.gov.si/lib/img/arrs-logo-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3988" y="125413"/>
            <a:ext cx="31305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638" y="4652963"/>
            <a:ext cx="33131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pic>
        <p:nvPicPr>
          <p:cNvPr id="2355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1638" y="3573463"/>
            <a:ext cx="212883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pic>
        <p:nvPicPr>
          <p:cNvPr id="23559"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1638" y="5634038"/>
            <a:ext cx="2973387"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grpSp>
        <p:nvGrpSpPr>
          <p:cNvPr id="23560" name="Group 34"/>
          <p:cNvGrpSpPr>
            <a:grpSpLocks/>
          </p:cNvGrpSpPr>
          <p:nvPr/>
        </p:nvGrpSpPr>
        <p:grpSpPr bwMode="auto">
          <a:xfrm>
            <a:off x="4211638" y="2060575"/>
            <a:ext cx="3154362" cy="792163"/>
            <a:chOff x="4560298" y="1586351"/>
            <a:chExt cx="3155399" cy="792088"/>
          </a:xfrm>
        </p:grpSpPr>
        <p:grpSp>
          <p:nvGrpSpPr>
            <p:cNvPr id="23566" name="Group 2"/>
            <p:cNvGrpSpPr>
              <a:grpSpLocks/>
            </p:cNvGrpSpPr>
            <p:nvPr/>
          </p:nvGrpSpPr>
          <p:grpSpPr bwMode="auto">
            <a:xfrm>
              <a:off x="4560298" y="1586351"/>
              <a:ext cx="648767" cy="792088"/>
              <a:chOff x="2342" y="1032"/>
              <a:chExt cx="1404" cy="1747"/>
            </a:xfrm>
          </p:grpSpPr>
          <p:sp>
            <p:nvSpPr>
              <p:cNvPr id="23568" name="Oval 3"/>
              <p:cNvSpPr>
                <a:spLocks noChangeArrowheads="1"/>
              </p:cNvSpPr>
              <p:nvPr/>
            </p:nvSpPr>
            <p:spPr bwMode="auto">
              <a:xfrm>
                <a:off x="2840" y="2370"/>
                <a:ext cx="414" cy="40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solidFill>
                    <a:srgbClr val="000000"/>
                  </a:solidFill>
                </a:endParaRPr>
              </a:p>
            </p:txBody>
          </p:sp>
          <p:sp>
            <p:nvSpPr>
              <p:cNvPr id="23569" name="Oval 4"/>
              <p:cNvSpPr>
                <a:spLocks noChangeArrowheads="1"/>
              </p:cNvSpPr>
              <p:nvPr/>
            </p:nvSpPr>
            <p:spPr bwMode="auto">
              <a:xfrm>
                <a:off x="3332" y="1032"/>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solidFill>
                    <a:srgbClr val="000000"/>
                  </a:solidFill>
                </a:endParaRPr>
              </a:p>
            </p:txBody>
          </p:sp>
          <p:sp>
            <p:nvSpPr>
              <p:cNvPr id="23570" name="Oval 5"/>
              <p:cNvSpPr>
                <a:spLocks noChangeArrowheads="1"/>
              </p:cNvSpPr>
              <p:nvPr/>
            </p:nvSpPr>
            <p:spPr bwMode="auto">
              <a:xfrm>
                <a:off x="2840" y="1032"/>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solidFill>
                    <a:srgbClr val="000000"/>
                  </a:solidFill>
                </a:endParaRPr>
              </a:p>
            </p:txBody>
          </p:sp>
          <p:sp>
            <p:nvSpPr>
              <p:cNvPr id="23571" name="Oval 6"/>
              <p:cNvSpPr>
                <a:spLocks noChangeArrowheads="1"/>
              </p:cNvSpPr>
              <p:nvPr/>
            </p:nvSpPr>
            <p:spPr bwMode="auto">
              <a:xfrm>
                <a:off x="2840" y="1488"/>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solidFill>
                    <a:srgbClr val="000000"/>
                  </a:solidFill>
                </a:endParaRPr>
              </a:p>
            </p:txBody>
          </p:sp>
          <p:sp>
            <p:nvSpPr>
              <p:cNvPr id="23572" name="Oval 7"/>
              <p:cNvSpPr>
                <a:spLocks noChangeArrowheads="1"/>
              </p:cNvSpPr>
              <p:nvPr/>
            </p:nvSpPr>
            <p:spPr bwMode="auto">
              <a:xfrm>
                <a:off x="2342" y="1488"/>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solidFill>
                    <a:srgbClr val="000000"/>
                  </a:solidFill>
                </a:endParaRPr>
              </a:p>
            </p:txBody>
          </p:sp>
          <p:sp>
            <p:nvSpPr>
              <p:cNvPr id="23573" name="Oval 8"/>
              <p:cNvSpPr>
                <a:spLocks noChangeArrowheads="1"/>
              </p:cNvSpPr>
              <p:nvPr/>
            </p:nvSpPr>
            <p:spPr bwMode="auto">
              <a:xfrm>
                <a:off x="2342" y="1926"/>
                <a:ext cx="414" cy="40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solidFill>
                    <a:srgbClr val="000000"/>
                  </a:solidFill>
                </a:endParaRPr>
              </a:p>
            </p:txBody>
          </p:sp>
          <p:sp>
            <p:nvSpPr>
              <p:cNvPr id="23574" name="Oval 9"/>
              <p:cNvSpPr>
                <a:spLocks noChangeArrowheads="1"/>
              </p:cNvSpPr>
              <p:nvPr/>
            </p:nvSpPr>
            <p:spPr bwMode="auto">
              <a:xfrm>
                <a:off x="3332" y="1926"/>
                <a:ext cx="414" cy="40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sl-SI" altLang="sl-SI" b="0">
                  <a:solidFill>
                    <a:srgbClr val="000000"/>
                  </a:solidFill>
                </a:endParaRPr>
              </a:p>
            </p:txBody>
          </p:sp>
        </p:grpSp>
        <p:sp>
          <p:nvSpPr>
            <p:cNvPr id="33" name="Rectangle 32"/>
            <p:cNvSpPr/>
            <p:nvPr/>
          </p:nvSpPr>
          <p:spPr>
            <a:xfrm>
              <a:off x="5230443" y="1600638"/>
              <a:ext cx="2485254" cy="707958"/>
            </a:xfrm>
            <a:prstGeom prst="rect">
              <a:avLst/>
            </a:prstGeom>
          </p:spPr>
          <p:txBody>
            <a:bodyPr wrap="none">
              <a:spAutoFit/>
            </a:bodyPr>
            <a:lstStyle/>
            <a:p>
              <a:pPr eaLnBrk="1" hangingPunct="1">
                <a:defRPr/>
              </a:pPr>
              <a:r>
                <a:rPr lang="sl-SI" sz="2000" kern="0" dirty="0">
                  <a:latin typeface="Calibri" pitchFamily="34" charset="0"/>
                </a:rPr>
                <a:t>Jožef Stefan Institute </a:t>
              </a:r>
            </a:p>
            <a:p>
              <a:pPr eaLnBrk="1" hangingPunct="1">
                <a:defRPr/>
              </a:pPr>
              <a:r>
                <a:rPr lang="sl-SI" sz="2000" kern="0" dirty="0">
                  <a:latin typeface="Calibri" pitchFamily="34" charset="0"/>
                </a:rPr>
                <a:t>Ljubljana, </a:t>
              </a:r>
              <a:r>
                <a:rPr lang="sl-SI" sz="2000" kern="0" dirty="0" err="1">
                  <a:latin typeface="Calibri" pitchFamily="34" charset="0"/>
                </a:rPr>
                <a:t>Slovenia</a:t>
              </a:r>
              <a:endParaRPr lang="sl-SI" sz="2000" dirty="0"/>
            </a:p>
          </p:txBody>
        </p:sp>
      </p:grpSp>
      <p:pic>
        <p:nvPicPr>
          <p:cNvPr id="23561"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62425" y="1143000"/>
            <a:ext cx="76676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type="none" w="lg" len="med"/>
              </a14:hiddenLine>
            </a:ext>
          </a:extLst>
        </p:spPr>
      </p:pic>
      <p:sp>
        <p:nvSpPr>
          <p:cNvPr id="36" name="Rectangle 35"/>
          <p:cNvSpPr/>
          <p:nvPr/>
        </p:nvSpPr>
        <p:spPr>
          <a:xfrm>
            <a:off x="4879975" y="1196975"/>
            <a:ext cx="4572000" cy="708025"/>
          </a:xfrm>
          <a:prstGeom prst="rect">
            <a:avLst/>
          </a:prstGeom>
        </p:spPr>
        <p:txBody>
          <a:bodyPr>
            <a:spAutoFit/>
          </a:bodyPr>
          <a:lstStyle/>
          <a:p>
            <a:pPr eaLnBrk="1" hangingPunct="1">
              <a:defRPr/>
            </a:pPr>
            <a:r>
              <a:rPr lang="sl-SI" sz="2000" kern="0" dirty="0">
                <a:latin typeface="Calibri" pitchFamily="34" charset="0"/>
              </a:rPr>
              <a:t>International Postgraduate School</a:t>
            </a:r>
          </a:p>
          <a:p>
            <a:pPr eaLnBrk="1" hangingPunct="1">
              <a:defRPr/>
            </a:pPr>
            <a:r>
              <a:rPr lang="sl-SI" sz="2000" kern="0" dirty="0">
                <a:latin typeface="Calibri" pitchFamily="34" charset="0"/>
              </a:rPr>
              <a:t>Jožef Stefan, Ljubljana, </a:t>
            </a:r>
            <a:r>
              <a:rPr lang="sl-SI" sz="2000" kern="0" dirty="0" err="1">
                <a:latin typeface="Calibri" pitchFamily="34" charset="0"/>
              </a:rPr>
              <a:t>Slovenia</a:t>
            </a:r>
            <a:endParaRPr lang="sl-SI" sz="2000" dirty="0"/>
          </a:p>
        </p:txBody>
      </p:sp>
      <p:grpSp>
        <p:nvGrpSpPr>
          <p:cNvPr id="23563" name="Group 3"/>
          <p:cNvGrpSpPr>
            <a:grpSpLocks/>
          </p:cNvGrpSpPr>
          <p:nvPr/>
        </p:nvGrpSpPr>
        <p:grpSpPr bwMode="auto">
          <a:xfrm>
            <a:off x="4224338" y="3019425"/>
            <a:ext cx="1500187" cy="409575"/>
            <a:chOff x="4657038" y="6381328"/>
            <a:chExt cx="1499138" cy="409910"/>
          </a:xfrm>
        </p:grpSpPr>
        <p:pic>
          <p:nvPicPr>
            <p:cNvPr id="23564" name="Picture 1"/>
            <p:cNvPicPr>
              <a:picLocks noChangeAspect="1"/>
            </p:cNvPicPr>
            <p:nvPr/>
          </p:nvPicPr>
          <p:blipFill>
            <a:blip r:embed="rId9">
              <a:extLst>
                <a:ext uri="{28A0092B-C50C-407E-A947-70E740481C1C}">
                  <a14:useLocalDpi xmlns:a14="http://schemas.microsoft.com/office/drawing/2010/main" val="0"/>
                </a:ext>
              </a:extLst>
            </a:blip>
            <a:srcRect t="44543" r="55287" b="-2"/>
            <a:stretch>
              <a:fillRect/>
            </a:stretch>
          </p:blipFill>
          <p:spPr bwMode="auto">
            <a:xfrm>
              <a:off x="4657038" y="6416194"/>
              <a:ext cx="1499138" cy="37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979075" y="6381328"/>
              <a:ext cx="1177101" cy="714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1844675"/>
            <a:ext cx="8237538"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1"/>
          <p:cNvSpPr txBox="1">
            <a:spLocks/>
          </p:cNvSpPr>
          <p:nvPr/>
        </p:nvSpPr>
        <p:spPr bwMode="auto">
          <a:xfrm>
            <a:off x="244475" y="261938"/>
            <a:ext cx="8640763" cy="1150937"/>
          </a:xfrm>
          <a:prstGeom prst="rect">
            <a:avLst/>
          </a:prstGeom>
          <a:noFill/>
          <a:ln>
            <a:noFill/>
          </a:ln>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82296">
              <a:defRPr/>
            </a:pPr>
            <a:r>
              <a:rPr lang="en-US" sz="3200" kern="0" dirty="0" smtClean="0">
                <a:effectLst>
                  <a:outerShdw blurRad="38100" dist="38100" dir="2700000" algn="tl">
                    <a:srgbClr val="000000">
                      <a:alpha val="43137"/>
                    </a:srgbClr>
                  </a:outerShdw>
                </a:effectLst>
                <a:latin typeface="Calibri" panose="020F0502020204030204" pitchFamily="34" charset="0"/>
              </a:rPr>
              <a:t>Thank you and </a:t>
            </a:r>
            <a:r>
              <a:rPr lang="en-GB" sz="3200" kern="0" dirty="0" smtClean="0">
                <a:effectLst>
                  <a:outerShdw blurRad="38100" dist="38100" dir="2700000" algn="tl">
                    <a:srgbClr val="000000">
                      <a:alpha val="43137"/>
                    </a:srgbClr>
                  </a:outerShdw>
                </a:effectLst>
                <a:latin typeface="Calibri" panose="020F0502020204030204" pitchFamily="34" charset="0"/>
              </a:rPr>
              <a:t>welcome</a:t>
            </a:r>
            <a:r>
              <a:rPr lang="en-US" sz="3200" kern="0" dirty="0" smtClean="0">
                <a:effectLst>
                  <a:outerShdw blurRad="38100" dist="38100" dir="2700000" algn="tl">
                    <a:srgbClr val="000000">
                      <a:alpha val="43137"/>
                    </a:srgbClr>
                  </a:outerShdw>
                </a:effectLst>
                <a:latin typeface="Calibri" panose="020F0502020204030204" pitchFamily="34" charset="0"/>
              </a:rPr>
              <a:t> to our webpage</a:t>
            </a:r>
          </a:p>
          <a:p>
            <a:pPr marL="82296">
              <a:tabLst>
                <a:tab pos="3767138" algn="l"/>
              </a:tabLst>
              <a:defRPr/>
            </a:pPr>
            <a:r>
              <a:rPr lang="en-US" sz="3200" kern="0" dirty="0" smtClean="0">
                <a:solidFill>
                  <a:srgbClr val="F78609"/>
                </a:solidFill>
                <a:effectLst>
                  <a:outerShdw blurRad="38100" dist="38100" dir="2700000" algn="tl">
                    <a:srgbClr val="000000">
                      <a:alpha val="43137"/>
                    </a:srgbClr>
                  </a:outerShdw>
                </a:effectLst>
                <a:latin typeface="Calibri" panose="020F0502020204030204" pitchFamily="34" charset="0"/>
              </a:rPr>
              <a:t>http://www-b2.ijs.si/</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Executive</Template>
  <TotalTime>34182</TotalTime>
  <Words>3081</Words>
  <Application>Microsoft Office PowerPoint</Application>
  <PresentationFormat>On-screen Show (4:3)</PresentationFormat>
  <Paragraphs>233</Paragraphs>
  <Slides>22</Slides>
  <Notes>22</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0" baseType="lpstr">
      <vt:lpstr>Arial</vt:lpstr>
      <vt:lpstr>Calibri</vt:lpstr>
      <vt:lpstr>Symbol</vt:lpstr>
      <vt:lpstr>Wingdings</vt:lpstr>
      <vt:lpstr>Palatino Linotype</vt:lpstr>
      <vt:lpstr>Default Design</vt:lpstr>
      <vt:lpstr>1_Default Design</vt:lpstr>
      <vt:lpstr>Microsoft Office Excel Chart</vt:lpstr>
      <vt:lpstr>PowerPoint Presentation</vt:lpstr>
      <vt:lpstr>PowerPoint Presentation</vt:lpstr>
      <vt:lpstr>PowerPoint Presentation</vt:lpstr>
      <vt:lpstr>Proteins from SV act on haemostatic system</vt:lpstr>
      <vt:lpstr>PowerPoint Presentation</vt:lpstr>
      <vt:lpstr>PowerPoint Presentation</vt:lpstr>
      <vt:lpstr>PowerPoint Presentation</vt:lpstr>
      <vt:lpstr>Hemostatically-active Vaa venom SPs</vt:lpstr>
      <vt:lpstr>PowerPoint Presentation</vt:lpstr>
      <vt:lpstr>Some structural features of MonoS-11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Predstavitev plana vodenja Odseka za biokemijo in molekularno biologijo za obdobje 2006-2010</dc:title>
  <dc:creator>Igor</dc:creator>
  <cp:lastModifiedBy>Hematology</cp:lastModifiedBy>
  <cp:revision>1570</cp:revision>
  <cp:lastPrinted>2017-04-25T13:09:59Z</cp:lastPrinted>
  <dcterms:created xsi:type="dcterms:W3CDTF">2006-01-29T12:44:15Z</dcterms:created>
  <dcterms:modified xsi:type="dcterms:W3CDTF">2017-05-05T09:08:08Z</dcterms:modified>
</cp:coreProperties>
</file>