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notesMasterIdLst>
    <p:notesMasterId r:id="rId19"/>
  </p:notesMasterIdLst>
  <p:handoutMasterIdLst>
    <p:handoutMasterId r:id="rId20"/>
  </p:handoutMasterIdLst>
  <p:sldIdLst>
    <p:sldId id="398" r:id="rId5"/>
    <p:sldId id="403" r:id="rId6"/>
    <p:sldId id="258" r:id="rId7"/>
    <p:sldId id="411" r:id="rId8"/>
    <p:sldId id="344" r:id="rId9"/>
    <p:sldId id="381" r:id="rId10"/>
    <p:sldId id="380" r:id="rId11"/>
    <p:sldId id="407" r:id="rId12"/>
    <p:sldId id="351" r:id="rId13"/>
    <p:sldId id="379" r:id="rId14"/>
    <p:sldId id="408" r:id="rId15"/>
    <p:sldId id="409" r:id="rId16"/>
    <p:sldId id="410" r:id="rId17"/>
    <p:sldId id="412" r:id="rId18"/>
  </p:sldIdLst>
  <p:sldSz cx="9144000" cy="5143500" type="screen16x9"/>
  <p:notesSz cx="6794500" cy="99314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35803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71606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0741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43213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1790167" algn="l" defTabSz="35803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148200" algn="l" defTabSz="35803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506233" algn="l" defTabSz="35803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2864267" algn="l" defTabSz="35803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FFCC"/>
    <a:srgbClr val="006600"/>
    <a:srgbClr val="FFFFFF"/>
    <a:srgbClr val="F2DEAC"/>
    <a:srgbClr val="E14F3C"/>
    <a:srgbClr val="C7AD4D"/>
    <a:srgbClr val="609C18"/>
    <a:srgbClr val="6DB11B"/>
    <a:srgbClr val="FFF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98073" autoAdjust="0"/>
  </p:normalViewPr>
  <p:slideViewPr>
    <p:cSldViewPr showGuides="1">
      <p:cViewPr>
        <p:scale>
          <a:sx n="110" d="100"/>
          <a:sy n="110" d="100"/>
        </p:scale>
        <p:origin x="-706" y="-4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54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ignacy\Desktop\B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rgbClr val="0033CC"/>
            </a:solidFill>
          </c:spPr>
          <c:invertIfNegative val="0"/>
          <c:cat>
            <c:strRef>
              <c:f>Blad1!$B$3:$C$3</c:f>
              <c:strCache>
                <c:ptCount val="2"/>
                <c:pt idx="0">
                  <c:v>HDPE</c:v>
                </c:pt>
                <c:pt idx="1">
                  <c:v>PLA</c:v>
                </c:pt>
              </c:strCache>
            </c:strRef>
          </c:cat>
          <c:val>
            <c:numRef>
              <c:f>Blad1!$B$4:$C$4</c:f>
              <c:numCache>
                <c:formatCode>General</c:formatCode>
                <c:ptCount val="2"/>
                <c:pt idx="0">
                  <c:v>29</c:v>
                </c:pt>
                <c:pt idx="1">
                  <c:v>56</c:v>
                </c:pt>
              </c:numCache>
            </c:numRef>
          </c:val>
        </c:ser>
        <c:ser>
          <c:idx val="1"/>
          <c:order val="1"/>
          <c:spPr>
            <a:solidFill>
              <a:srgbClr val="FFFF00"/>
            </a:solidFill>
          </c:spPr>
          <c:invertIfNegative val="0"/>
          <c:cat>
            <c:strRef>
              <c:f>Blad1!$B$3:$C$3</c:f>
              <c:strCache>
                <c:ptCount val="2"/>
                <c:pt idx="0">
                  <c:v>HDPE</c:v>
                </c:pt>
                <c:pt idx="1">
                  <c:v>PLA</c:v>
                </c:pt>
              </c:strCache>
            </c:strRef>
          </c:cat>
          <c:val>
            <c:numRef>
              <c:f>Blad1!$B$5:$C$5</c:f>
              <c:numCache>
                <c:formatCode>General</c:formatCode>
                <c:ptCount val="2"/>
                <c:pt idx="0">
                  <c:v>52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spPr>
            <a:solidFill>
              <a:srgbClr val="FF0000"/>
            </a:solidFill>
          </c:spPr>
          <c:invertIfNegative val="0"/>
          <c:cat>
            <c:strRef>
              <c:f>Blad1!$B$3:$C$3</c:f>
              <c:strCache>
                <c:ptCount val="2"/>
                <c:pt idx="0">
                  <c:v>HDPE</c:v>
                </c:pt>
                <c:pt idx="1">
                  <c:v>PLA</c:v>
                </c:pt>
              </c:strCache>
            </c:strRef>
          </c:cat>
          <c:val>
            <c:numRef>
              <c:f>Blad1!$B$6:$C$6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3"/>
          <c:order val="3"/>
          <c:spPr>
            <a:solidFill>
              <a:srgbClr val="0033CC"/>
            </a:solidFill>
          </c:spPr>
          <c:invertIfNegative val="0"/>
          <c:cat>
            <c:strRef>
              <c:f>Blad1!$B$3:$C$3</c:f>
              <c:strCache>
                <c:ptCount val="2"/>
                <c:pt idx="0">
                  <c:v>HDPE</c:v>
                </c:pt>
                <c:pt idx="1">
                  <c:v>PLA</c:v>
                </c:pt>
              </c:strCache>
            </c:strRef>
          </c:cat>
          <c:val>
            <c:numRef>
              <c:f>Blad1!$B$7:$C$7</c:f>
              <c:numCache>
                <c:formatCode>General</c:formatCode>
                <c:ptCount val="2"/>
                <c:pt idx="0">
                  <c:v>29</c:v>
                </c:pt>
                <c:pt idx="1">
                  <c:v>56</c:v>
                </c:pt>
              </c:numCache>
            </c:numRef>
          </c:val>
        </c:ser>
        <c:ser>
          <c:idx val="4"/>
          <c:order val="4"/>
          <c:invertIfNegative val="0"/>
          <c:cat>
            <c:strRef>
              <c:f>Blad1!$B$3:$C$3</c:f>
              <c:strCache>
                <c:ptCount val="2"/>
                <c:pt idx="0">
                  <c:v>HDPE</c:v>
                </c:pt>
                <c:pt idx="1">
                  <c:v>PLA</c:v>
                </c:pt>
              </c:strCache>
            </c:strRef>
          </c:cat>
          <c:val>
            <c:numRef>
              <c:f>Blad1!$B$8:$C$8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</c:ser>
        <c:ser>
          <c:idx val="5"/>
          <c:order val="5"/>
          <c:spPr>
            <a:solidFill>
              <a:srgbClr val="FF0000"/>
            </a:solidFill>
          </c:spPr>
          <c:invertIfNegative val="0"/>
          <c:cat>
            <c:strRef>
              <c:f>Blad1!$B$3:$C$3</c:f>
              <c:strCache>
                <c:ptCount val="2"/>
                <c:pt idx="0">
                  <c:v>HDPE</c:v>
                </c:pt>
                <c:pt idx="1">
                  <c:v>PLA</c:v>
                </c:pt>
              </c:strCache>
            </c:strRef>
          </c:cat>
          <c:val>
            <c:numRef>
              <c:f>Blad1!$B$9:$C$9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6"/>
          <c:order val="6"/>
          <c:spPr>
            <a:solidFill>
              <a:srgbClr val="0033CC"/>
            </a:solidFill>
          </c:spPr>
          <c:invertIfNegative val="0"/>
          <c:cat>
            <c:strRef>
              <c:f>Blad1!$B$3:$C$3</c:f>
              <c:strCache>
                <c:ptCount val="2"/>
                <c:pt idx="0">
                  <c:v>HDPE</c:v>
                </c:pt>
                <c:pt idx="1">
                  <c:v>PLA</c:v>
                </c:pt>
              </c:strCache>
            </c:strRef>
          </c:cat>
          <c:val>
            <c:numRef>
              <c:f>Blad1!$B$10:$C$10</c:f>
              <c:numCache>
                <c:formatCode>General</c:formatCode>
                <c:ptCount val="2"/>
                <c:pt idx="0">
                  <c:v>29</c:v>
                </c:pt>
                <c:pt idx="1">
                  <c:v>56</c:v>
                </c:pt>
              </c:numCache>
            </c:numRef>
          </c:val>
        </c:ser>
        <c:ser>
          <c:idx val="7"/>
          <c:order val="7"/>
          <c:invertIfNegative val="0"/>
          <c:cat>
            <c:strRef>
              <c:f>Blad1!$B$3:$C$3</c:f>
              <c:strCache>
                <c:ptCount val="2"/>
                <c:pt idx="0">
                  <c:v>HDPE</c:v>
                </c:pt>
                <c:pt idx="1">
                  <c:v>PLA</c:v>
                </c:pt>
              </c:strCache>
            </c:strRef>
          </c:cat>
          <c:val>
            <c:numRef>
              <c:f>Blad1!$B$11:$C$11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</c:ser>
        <c:ser>
          <c:idx val="8"/>
          <c:order val="8"/>
          <c:spPr>
            <a:solidFill>
              <a:srgbClr val="FF0000"/>
            </a:solidFill>
          </c:spPr>
          <c:invertIfNegative val="0"/>
          <c:cat>
            <c:strRef>
              <c:f>Blad1!$B$3:$C$3</c:f>
              <c:strCache>
                <c:ptCount val="2"/>
                <c:pt idx="0">
                  <c:v>HDPE</c:v>
                </c:pt>
                <c:pt idx="1">
                  <c:v>PLA</c:v>
                </c:pt>
              </c:strCache>
            </c:strRef>
          </c:cat>
          <c:val>
            <c:numRef>
              <c:f>Blad1!$B$12:$C$12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846848"/>
        <c:axId val="40848384"/>
      </c:barChart>
      <c:catAx>
        <c:axId val="4084684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ysClr val="windowText" lastClr="000000"/>
                </a:solidFill>
              </a:defRPr>
            </a:pPr>
            <a:endParaRPr lang="sv-SE"/>
          </a:p>
        </c:txPr>
        <c:crossAx val="40848384"/>
        <c:crosses val="autoZero"/>
        <c:auto val="1"/>
        <c:lblAlgn val="ctr"/>
        <c:lblOffset val="100"/>
        <c:noMultiLvlLbl val="0"/>
      </c:catAx>
      <c:valAx>
        <c:axId val="40848384"/>
        <c:scaling>
          <c:orientation val="minMax"/>
          <c:max val="250"/>
        </c:scaling>
        <c:delete val="0"/>
        <c:axPos val="b"/>
        <c:majorGridlines/>
        <c:numFmt formatCode="General" sourceLinked="1"/>
        <c:majorTickMark val="out"/>
        <c:minorTickMark val="in"/>
        <c:tickLblPos val="nextTo"/>
        <c:crossAx val="408468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0.58783</cdr:x>
      <cdr:y>0.18706</cdr:y>
    </cdr:from>
    <cdr:to>
      <cdr:x>0.69497</cdr:x>
      <cdr:y>0.32204</cdr:y>
    </cdr:to>
    <cdr:sp macro="" textlink="">
      <cdr:nvSpPr>
        <cdr:cNvPr id="2" name="textruta 7"/>
        <cdr:cNvSpPr txBox="1"/>
      </cdr:nvSpPr>
      <cdr:spPr>
        <a:xfrm xmlns:a="http://schemas.openxmlformats.org/drawingml/2006/main">
          <a:off x="2370375" y="511861"/>
          <a:ext cx="43204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358033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716067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0741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432133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1790167" algn="l" defTabSz="358033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148200" algn="l" defTabSz="358033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2506233" algn="l" defTabSz="358033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2864267" algn="l" defTabSz="358033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b="1" dirty="0" smtClean="0">
              <a:solidFill>
                <a:srgbClr val="FFFFFF"/>
              </a:solidFill>
            </a:rPr>
            <a:t>3</a:t>
          </a:r>
          <a:endParaRPr lang="sv-SE" sz="1800" b="1" dirty="0">
            <a:solidFill>
              <a:srgbClr val="FFFFFF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33974A-229B-7C43-AC9E-33CAC1E0359C}" type="datetimeFigureOut">
              <a:rPr lang="sv-SE"/>
              <a:pPr/>
              <a:t>2015-08-02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F412BF-47C7-A046-938F-F606780D293F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70723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5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4538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415"/>
            <a:ext cx="5435600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3106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5" y="9433106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82F04C-D95F-A248-ABA3-5A22B83CAE20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2710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1pPr>
    <a:lvl2pPr marL="35803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16067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7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3213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1790167" algn="l" defTabSz="71606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48200" algn="l" defTabSz="71606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506233" algn="l" defTabSz="71606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64267" algn="l" defTabSz="71606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Bef>
                <a:spcPts val="324"/>
              </a:spcBef>
              <a:spcAft>
                <a:spcPts val="0"/>
              </a:spcAft>
              <a:buNone/>
            </a:pPr>
            <a:endParaRPr lang="sv-SE" sz="900" b="0" i="0" baseline="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buNone/>
            </a:pPr>
            <a:fld id="{FA82F04C-D95F-A248-ABA3-5A22B83CAE20}" type="slidenum">
              <a:rPr lang="sv-SE" sz="1200" b="0" i="0">
                <a:latin typeface="Arial"/>
                <a:ea typeface="+mn-ea"/>
                <a:cs typeface="+mn-cs"/>
              </a:rPr>
              <a:pPr algn="r">
                <a:buNone/>
              </a:pPr>
              <a:t>3</a:t>
            </a:fld>
            <a:endParaRPr lang="sv-SE" sz="1200" b="0" i="0" dirty="0"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21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900" dirty="0" smtClean="0"/>
              <a:t>Materialen bearbetads i form av en produkt (kniv) två gånger på industri (Hammarplast) för att simulera återvinning av produktionspill.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2F04C-D95F-A248-ABA3-5A22B83CAE20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5507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900" b="1" dirty="0" smtClean="0"/>
              <a:t>Bearbetning (</a:t>
            </a:r>
            <a:r>
              <a:rPr lang="sv-SE" sz="900" b="1" dirty="0" err="1" smtClean="0"/>
              <a:t>extruderad</a:t>
            </a:r>
            <a:r>
              <a:rPr lang="sv-SE" sz="900" b="1" dirty="0" smtClean="0"/>
              <a:t> och pressad)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900" b="1" dirty="0" smtClean="0"/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900" dirty="0" smtClean="0"/>
              <a:t>Granulat och sex cyklar bearbetad material har granskat i syfte med nedbrytning av materialet under processbetingelse för både PLA/HDPE och PLA/PC.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900" b="1" dirty="0" smtClean="0"/>
          </a:p>
          <a:p>
            <a:pPr marL="0" indent="0">
              <a:buNone/>
            </a:pPr>
            <a:endParaRPr lang="sv-SE" sz="900" b="1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2F04C-D95F-A248-ABA3-5A22B83CAE20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5509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2F04C-D95F-A248-ABA3-5A22B83CAE20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8781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803660"/>
            <a:ext cx="7772400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2035965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4272" indent="0" algn="ctr">
              <a:buNone/>
              <a:defRPr/>
            </a:lvl2pPr>
            <a:lvl3pPr marL="688543" indent="0" algn="ctr">
              <a:buNone/>
              <a:defRPr/>
            </a:lvl3pPr>
            <a:lvl4pPr marL="1032815" indent="0" algn="ctr">
              <a:buNone/>
              <a:defRPr/>
            </a:lvl4pPr>
            <a:lvl5pPr marL="1377086" indent="0" algn="ctr">
              <a:buNone/>
              <a:defRPr/>
            </a:lvl5pPr>
            <a:lvl6pPr marL="1721358" indent="0" algn="ctr">
              <a:buNone/>
              <a:defRPr/>
            </a:lvl6pPr>
            <a:lvl7pPr marL="2065630" indent="0" algn="ctr">
              <a:buNone/>
              <a:defRPr/>
            </a:lvl7pPr>
            <a:lvl8pPr marL="2409901" indent="0" algn="ctr">
              <a:buNone/>
              <a:defRPr/>
            </a:lvl8pPr>
            <a:lvl9pPr marL="2754173" indent="0" algn="ctr">
              <a:buNone/>
              <a:defRPr/>
            </a:lvl9pPr>
          </a:lstStyle>
          <a:p>
            <a:r>
              <a:rPr lang="sv-SE" noProof="0" smtClean="0"/>
              <a:t>Klicka här för att ändra format på underrubrik i bakgrunden</a:t>
            </a:r>
            <a:endParaRPr lang="en-US" noProof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798863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xfrm>
            <a:off x="3215894" y="4625450"/>
            <a:ext cx="2495667" cy="35690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816145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1821652"/>
            <a:ext cx="7772400" cy="1021556"/>
          </a:xfrm>
        </p:spPr>
        <p:txBody>
          <a:bodyPr anchor="t"/>
          <a:lstStyle>
            <a:lvl1pPr algn="ctr">
              <a:defRPr sz="2700" b="1" cap="all">
                <a:latin typeface="+mn-lt"/>
              </a:defRPr>
            </a:lvl1pPr>
          </a:lstStyle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482190"/>
            <a:ext cx="7772400" cy="1125140"/>
          </a:xfrm>
        </p:spPr>
        <p:txBody>
          <a:bodyPr anchor="b"/>
          <a:lstStyle>
            <a:lvl1pPr marL="0" indent="0" algn="ctr">
              <a:buNone/>
              <a:defRPr sz="1500"/>
            </a:lvl1pPr>
            <a:lvl2pPr marL="344272" indent="0">
              <a:buNone/>
              <a:defRPr sz="1400"/>
            </a:lvl2pPr>
            <a:lvl3pPr marL="688543" indent="0">
              <a:buNone/>
              <a:defRPr sz="1200"/>
            </a:lvl3pPr>
            <a:lvl4pPr marL="1032815" indent="0">
              <a:buNone/>
              <a:defRPr sz="1100"/>
            </a:lvl4pPr>
            <a:lvl5pPr marL="1377086" indent="0">
              <a:buNone/>
              <a:defRPr sz="1100"/>
            </a:lvl5pPr>
            <a:lvl6pPr marL="1721358" indent="0">
              <a:buNone/>
              <a:defRPr sz="1100"/>
            </a:lvl6pPr>
            <a:lvl7pPr marL="2065630" indent="0">
              <a:buNone/>
              <a:defRPr sz="1100"/>
            </a:lvl7pPr>
            <a:lvl8pPr marL="2409901" indent="0">
              <a:buNone/>
              <a:defRPr sz="1100"/>
            </a:lvl8pPr>
            <a:lvl9pPr marL="2754173" indent="0">
              <a:buNone/>
              <a:defRPr sz="11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06761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35013" y="789384"/>
            <a:ext cx="4038600" cy="3394472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26013" y="789384"/>
            <a:ext cx="4038600" cy="3394472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053851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344272" indent="0">
              <a:buNone/>
              <a:defRPr sz="1500" b="1"/>
            </a:lvl2pPr>
            <a:lvl3pPr marL="688543" indent="0">
              <a:buNone/>
              <a:defRPr sz="1400" b="1"/>
            </a:lvl3pPr>
            <a:lvl4pPr marL="1032815" indent="0">
              <a:buNone/>
              <a:defRPr sz="1200" b="1"/>
            </a:lvl4pPr>
            <a:lvl5pPr marL="1377086" indent="0">
              <a:buNone/>
              <a:defRPr sz="1200" b="1"/>
            </a:lvl5pPr>
            <a:lvl6pPr marL="1721358" indent="0">
              <a:buNone/>
              <a:defRPr sz="1200" b="1"/>
            </a:lvl6pPr>
            <a:lvl7pPr marL="2065630" indent="0">
              <a:buNone/>
              <a:defRPr sz="1200" b="1"/>
            </a:lvl7pPr>
            <a:lvl8pPr marL="2409901" indent="0">
              <a:buNone/>
              <a:defRPr sz="1200" b="1"/>
            </a:lvl8pPr>
            <a:lvl9pPr marL="2754173" indent="0">
              <a:buNone/>
              <a:defRPr sz="1200" b="1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1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344272" indent="0">
              <a:buNone/>
              <a:defRPr sz="1500" b="1"/>
            </a:lvl2pPr>
            <a:lvl3pPr marL="688543" indent="0">
              <a:buNone/>
              <a:defRPr sz="1400" b="1"/>
            </a:lvl3pPr>
            <a:lvl4pPr marL="1032815" indent="0">
              <a:buNone/>
              <a:defRPr sz="1200" b="1"/>
            </a:lvl4pPr>
            <a:lvl5pPr marL="1377086" indent="0">
              <a:buNone/>
              <a:defRPr sz="1200" b="1"/>
            </a:lvl5pPr>
            <a:lvl6pPr marL="1721358" indent="0">
              <a:buNone/>
              <a:defRPr sz="1200" b="1"/>
            </a:lvl6pPr>
            <a:lvl7pPr marL="2065630" indent="0">
              <a:buNone/>
              <a:defRPr sz="1200" b="1"/>
            </a:lvl7pPr>
            <a:lvl8pPr marL="2409901" indent="0">
              <a:buNone/>
              <a:defRPr sz="1200" b="1"/>
            </a:lvl8pPr>
            <a:lvl9pPr marL="2754173" indent="0">
              <a:buNone/>
              <a:defRPr sz="1200" b="1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552339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35014" y="326221"/>
            <a:ext cx="8229600" cy="638175"/>
          </a:xfrm>
        </p:spPr>
        <p:txBody>
          <a:bodyPr/>
          <a:lstStyle/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00956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849363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3008313" cy="87153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1" y="204788"/>
            <a:ext cx="5111750" cy="4389835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4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1" y="1076325"/>
            <a:ext cx="3008313" cy="3518298"/>
          </a:xfrm>
        </p:spPr>
        <p:txBody>
          <a:bodyPr/>
          <a:lstStyle>
            <a:lvl1pPr marL="0" indent="0">
              <a:buNone/>
              <a:defRPr sz="1100"/>
            </a:lvl1pPr>
            <a:lvl2pPr marL="344272" indent="0">
              <a:buNone/>
              <a:defRPr sz="900"/>
            </a:lvl2pPr>
            <a:lvl3pPr marL="688543" indent="0">
              <a:buNone/>
              <a:defRPr sz="800"/>
            </a:lvl3pPr>
            <a:lvl4pPr marL="1032815" indent="0">
              <a:buNone/>
              <a:defRPr sz="700"/>
            </a:lvl4pPr>
            <a:lvl5pPr marL="1377086" indent="0">
              <a:buNone/>
              <a:defRPr sz="700"/>
            </a:lvl5pPr>
            <a:lvl6pPr marL="1721358" indent="0">
              <a:buNone/>
              <a:defRPr sz="700"/>
            </a:lvl6pPr>
            <a:lvl7pPr marL="2065630" indent="0">
              <a:buNone/>
              <a:defRPr sz="700"/>
            </a:lvl7pPr>
            <a:lvl8pPr marL="2409901" indent="0">
              <a:buNone/>
              <a:defRPr sz="700"/>
            </a:lvl8pPr>
            <a:lvl9pPr marL="2754173" indent="0">
              <a:buNone/>
              <a:defRPr sz="7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052262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4272" indent="0">
              <a:buNone/>
              <a:defRPr sz="2100"/>
            </a:lvl2pPr>
            <a:lvl3pPr marL="688543" indent="0">
              <a:buNone/>
              <a:defRPr sz="1800"/>
            </a:lvl3pPr>
            <a:lvl4pPr marL="1032815" indent="0">
              <a:buNone/>
              <a:defRPr sz="1500"/>
            </a:lvl4pPr>
            <a:lvl5pPr marL="1377086" indent="0">
              <a:buNone/>
              <a:defRPr sz="1500"/>
            </a:lvl5pPr>
            <a:lvl6pPr marL="1721358" indent="0">
              <a:buNone/>
              <a:defRPr sz="1500"/>
            </a:lvl6pPr>
            <a:lvl7pPr marL="2065630" indent="0">
              <a:buNone/>
              <a:defRPr sz="1500"/>
            </a:lvl7pPr>
            <a:lvl8pPr marL="2409901" indent="0">
              <a:buNone/>
              <a:defRPr sz="1500"/>
            </a:lvl8pPr>
            <a:lvl9pPr marL="2754173" indent="0">
              <a:buNone/>
              <a:defRPr sz="1500"/>
            </a:lvl9pPr>
          </a:lstStyle>
          <a:p>
            <a:pPr lvl="0"/>
            <a:r>
              <a:rPr lang="sv-SE" noProof="0" smtClean="0"/>
              <a:t>Klicka på ikonen för att lägga till en bild</a:t>
            </a:r>
            <a:endParaRPr lang="en-US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4272" indent="0">
              <a:buNone/>
              <a:defRPr sz="900"/>
            </a:lvl2pPr>
            <a:lvl3pPr marL="688543" indent="0">
              <a:buNone/>
              <a:defRPr sz="800"/>
            </a:lvl3pPr>
            <a:lvl4pPr marL="1032815" indent="0">
              <a:buNone/>
              <a:defRPr sz="700"/>
            </a:lvl4pPr>
            <a:lvl5pPr marL="1377086" indent="0">
              <a:buNone/>
              <a:defRPr sz="700"/>
            </a:lvl5pPr>
            <a:lvl6pPr marL="1721358" indent="0">
              <a:buNone/>
              <a:defRPr sz="700"/>
            </a:lvl6pPr>
            <a:lvl7pPr marL="2065630" indent="0">
              <a:buNone/>
              <a:defRPr sz="700"/>
            </a:lvl7pPr>
            <a:lvl8pPr marL="2409901" indent="0">
              <a:buNone/>
              <a:defRPr sz="700"/>
            </a:lvl8pPr>
            <a:lvl9pPr marL="2754173" indent="0">
              <a:buNone/>
              <a:defRPr sz="7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22827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981239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907213" y="86916"/>
            <a:ext cx="2057400" cy="4096940"/>
          </a:xfrm>
        </p:spPr>
        <p:txBody>
          <a:bodyPr vert="eaVert"/>
          <a:lstStyle/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35013" y="86916"/>
            <a:ext cx="6019800" cy="4096940"/>
          </a:xfrm>
        </p:spPr>
        <p:txBody>
          <a:bodyPr vert="eaVert"/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1732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D5E315-E6A8-1B41-85F8-3F11BFFC2510}" type="datetime1">
              <a:rPr lang="sv-SE"/>
              <a:pPr/>
              <a:t>2015-08-02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5631D7-FD6E-C946-B685-267AD5483ED0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xfrm>
            <a:off x="3215893" y="4625451"/>
            <a:ext cx="2116412" cy="35690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56321" y="87138"/>
            <a:ext cx="8229958" cy="63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854" tIns="34427" rIns="68854" bIns="344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6321" y="789013"/>
            <a:ext cx="8229958" cy="339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854" tIns="34427" rIns="68854" bIns="34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Klicka här för att ändra format på bakgrundstexten</a:t>
            </a:r>
          </a:p>
          <a:p>
            <a:pPr lvl="1"/>
            <a:r>
              <a:rPr lang="en-US" smtClean="0"/>
              <a:t>Nivå två</a:t>
            </a:r>
          </a:p>
          <a:p>
            <a:pPr lvl="2"/>
            <a:r>
              <a:rPr lang="en-US" smtClean="0"/>
              <a:t>Nivå tre</a:t>
            </a:r>
          </a:p>
          <a:p>
            <a:pPr lvl="3"/>
            <a:r>
              <a:rPr lang="en-US" smtClean="0"/>
              <a:t>Nivå fyra</a:t>
            </a:r>
          </a:p>
          <a:p>
            <a:pPr lvl="4"/>
            <a:r>
              <a:rPr lang="en-US" smtClean="0"/>
              <a:t>Nivå fem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75" y="4625450"/>
            <a:ext cx="936773" cy="35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854" tIns="34427" rIns="68854" bIns="34427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919296"/>
                </a:solidFill>
              </a:defRPr>
            </a:lvl1pPr>
          </a:lstStyle>
          <a:p>
            <a:fld id="{29F303C0-5909-BD4E-BB4E-DB8C3DAB3230}" type="datetime1">
              <a:rPr lang="sv-SE" smtClean="0"/>
              <a:pPr/>
              <a:t>2015-08-02</a:t>
            </a:fld>
            <a:endParaRPr lang="sv-SE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87182" y="4625450"/>
            <a:ext cx="442664" cy="35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854" tIns="34427" rIns="68854" bIns="34427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919296"/>
                </a:solidFill>
              </a:defRPr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15893" y="4625450"/>
            <a:ext cx="4086864" cy="35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854" tIns="34427" rIns="68854" bIns="34427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919296"/>
                </a:solidFill>
              </a:defRPr>
            </a:lvl1pPr>
          </a:lstStyle>
          <a:p>
            <a:pPr>
              <a:defRPr/>
            </a:pPr>
            <a:endParaRPr lang="sv-SE" dirty="0"/>
          </a:p>
        </p:txBody>
      </p:sp>
      <p:pic>
        <p:nvPicPr>
          <p:cNvPr id="2" name="Bildobjekt 8" descr="SP_Science Partner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25" y="4297192"/>
            <a:ext cx="519233" cy="80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1" descr="Gråtext_engelsk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02" y="4673197"/>
            <a:ext cx="2216908" cy="125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9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5pPr>
      <a:lvl6pPr marL="344272"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6pPr>
      <a:lvl7pPr marL="688543"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7pPr>
      <a:lvl8pPr marL="1032815"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8pPr>
      <a:lvl9pPr marL="1377086"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9pPr>
    </p:titleStyle>
    <p:bodyStyle>
      <a:lvl1pPr marL="163768" indent="-163768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392087" indent="-21517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2pPr>
      <a:lvl3pPr marL="555856" indent="-15181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750703" indent="-18289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915667" indent="-138665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5pPr>
      <a:lvl6pPr marL="1259938" indent="-138665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6pPr>
      <a:lvl7pPr marL="1604210" indent="-138665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7pPr>
      <a:lvl8pPr marL="1948482" indent="-138665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8pPr>
      <a:lvl9pPr marL="2292753" indent="-138665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4272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8543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32815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086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21358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65630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9901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54173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hyperlink" Target="https://www.google.se/imgres?imgurl&amp;imgrefurl=http://bailoutisland.wordpress.com/2012/05/07/that-thing-could-take-an-arm-off-15-pound-giant-crab-geekologie/&amp;h=0&amp;w=0&amp;tbnid=tjWq6EOsiHHWAM&amp;zoom=1&amp;tbnh=212&amp;tbnw=237&amp;docid=w2XgMfxjfbajgM&amp;tbm=isch&amp;ei=56P9U4XzPOSD4gSf0YGgBQ&amp;ved=0CAUQsCUoAQ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5.jpeg"/><Relationship Id="rId7" Type="http://schemas.openxmlformats.org/officeDocument/2006/relationships/image" Target="http://www.eastlink.com.hk/Golf-Tee.gi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http://www.bereketplastik.com.tr/images/muck_1.jpg" TargetMode="External"/><Relationship Id="rId10" Type="http://schemas.openxmlformats.org/officeDocument/2006/relationships/image" Target="../media/image19.jpeg"/><Relationship Id="rId4" Type="http://schemas.openxmlformats.org/officeDocument/2006/relationships/image" Target="../media/image16.jpeg"/><Relationship Id="rId9" Type="http://schemas.openxmlformats.org/officeDocument/2006/relationships/image" Target="http://www.asahi-kasei.co.jp/eltas/img/smash_2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se/url?sa=i&amp;rct=j&amp;q=&amp;esrc=s&amp;frm=1&amp;source=images&amp;cd=&amp;cad=rja&amp;uact=8&amp;ved=0CAcQjRxqFQoTCNiqmemjj8YCFSGmcgod6SAAlg&amp;url=http://www.slideshare.net/mugdha203/bioplastics-copy&amp;ei=LoB9VdjbIaHMygPpwYCwCQ&amp;bvm=bv.95515949,d.bGQ&amp;psig=AFQjCNEqwqvkJkeSXZqaNy0SP-qiejYbdg&amp;ust=143437451240157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.xml"/><Relationship Id="rId4" Type="http://schemas.openxmlformats.org/officeDocument/2006/relationships/image" Target="http://www.sciam.com/2000/0800issue/IMG/0800gerngross_production.gi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google.se/url?sa=i&amp;rct=j&amp;q=&amp;esrc=s&amp;frm=1&amp;source=images&amp;cd=&amp;cad=rja&amp;uact=8&amp;ved=0CAcQjRxqFQoTCMTOhb-07MYCFSWdcgodFXQP1w&amp;url=http://en.european-bioplastics.org/market/&amp;ei=6VOuVYS2DaW6ygOV6L24DQ&amp;bvm=bv.98197061,d.bGQ&amp;psig=AFQjCNGJ0E990NCfFGqNoCdvWXWpaHdNmw&amp;ust=1437574475424182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rthexgroup.com/en/about-orthex-group/brands/hammarplastr" TargetMode="External"/><Relationship Id="rId13" Type="http://schemas.openxmlformats.org/officeDocument/2006/relationships/image" Target="../media/image35.gif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3.png"/><Relationship Id="rId5" Type="http://schemas.openxmlformats.org/officeDocument/2006/relationships/image" Target="../media/image28.jpeg"/><Relationship Id="rId15" Type="http://schemas.openxmlformats.org/officeDocument/2006/relationships/image" Target="../media/image37.jpeg"/><Relationship Id="rId10" Type="http://schemas.openxmlformats.org/officeDocument/2006/relationships/image" Target="../media/image32.gif"/><Relationship Id="rId4" Type="http://schemas.openxmlformats.org/officeDocument/2006/relationships/hyperlink" Target="https://www.google.se/url?sa=i&amp;rct=j&amp;q=&amp;esrc=s&amp;frm=1&amp;source=images&amp;cd=&amp;cad=rja&amp;docid=TI_XgcySS8cdWM&amp;tbnid=gaVM8TsXSc--jM:&amp;ved=0CAUQjRw&amp;url=https://sv-se.facebook.com/hogskolaniboras?hc_location%3Dtimeline&amp;ei=HnsUU9b3EKLOygOayYCQCA&amp;bvm=bv.61965928,d.bGE&amp;psig=AFQjCNHzv_saUv7uTB8EdclNhIx6DFRZgA&amp;ust=1393937549874587" TargetMode="External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www.clker.com/cliparts/C/s/9/7/w/p/chemistry-professor-md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google.se/url?sa=i&amp;rct=j&amp;q=&amp;esrc=s&amp;frm=1&amp;source=images&amp;cd=&amp;cad=rja&amp;uact=8&amp;ved=0CAcQjRw&amp;url=http://www.gopixpic.com/1300/science-professor-cartoon-character-illustration-vector/http:||thumbs*dreamstime*com|z|science-professor-10036839*jpg/&amp;ei=WwJmVNbTDoTQygOynoKIBA&amp;psig=AFQjCNEVM-5Vb9Ac_JmcR2I24zZ0-GR9Yg&amp;ust=1416057397317364" TargetMode="External"/><Relationship Id="rId4" Type="http://schemas.openxmlformats.org/officeDocument/2006/relationships/hyperlink" Target="http://www.google.se/url?sa=i&amp;rct=j&amp;q=&amp;esrc=s&amp;frm=1&amp;source=images&amp;cd=&amp;cad=rja&amp;uact=8&amp;ved=0CAcQjRw&amp;url=http://www.gopixpic.com/1300/science-professor-cartoon-character-illustration-vector/http:||thumbs*dreamstime*com|z|science-professor-10036839*jpg/&amp;ei=IQJmVKaRHuq4ygPMzIHADg&amp;psig=AFQjCNEVM-5Vb9Ac_JmcR2I24zZ0-GR9Yg&amp;ust=141605739731736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 9"/>
          <p:cNvGrpSpPr/>
          <p:nvPr/>
        </p:nvGrpSpPr>
        <p:grpSpPr>
          <a:xfrm>
            <a:off x="5292080" y="627534"/>
            <a:ext cx="3639013" cy="4349208"/>
            <a:chOff x="5292080" y="627534"/>
            <a:chExt cx="3639013" cy="4349208"/>
          </a:xfrm>
        </p:grpSpPr>
        <p:pic>
          <p:nvPicPr>
            <p:cNvPr id="7" name="Picture 76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292080" y="627534"/>
              <a:ext cx="3639013" cy="4349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ruta 7"/>
            <p:cNvSpPr txBox="1"/>
            <p:nvPr/>
          </p:nvSpPr>
          <p:spPr>
            <a:xfrm>
              <a:off x="7164288" y="2164951"/>
              <a:ext cx="7200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3200" b="1" dirty="0" smtClean="0">
                  <a:solidFill>
                    <a:schemeClr val="bg1"/>
                  </a:solidFill>
                  <a:latin typeface="Times New Roman"/>
                  <a:cs typeface="Times New Roman"/>
                </a:rPr>
                <a:t> ·</a:t>
              </a:r>
              <a:endParaRPr lang="sv-SE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5536" y="51470"/>
            <a:ext cx="6120680" cy="401427"/>
          </a:xfrm>
          <a:solidFill>
            <a:srgbClr val="FFFFCC"/>
          </a:solidFill>
        </p:spPr>
        <p:txBody>
          <a:bodyPr/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How to make “green” plastics “greener” </a:t>
            </a:r>
            <a:endParaRPr lang="sv-SE" sz="2400" dirty="0">
              <a:latin typeface="Calibri" panose="020F0502020204030204" pitchFamily="34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39552" y="1309808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 Technical Research Institute of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Sweden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Chemistry, Materials and Surfaces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v-SE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1331640" y="771550"/>
            <a:ext cx="2430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 smtClean="0"/>
              <a:t> </a:t>
            </a:r>
            <a:r>
              <a:rPr lang="sv-SE" b="1" dirty="0"/>
              <a:t>Ignacy Jakubowicz </a:t>
            </a:r>
          </a:p>
        </p:txBody>
      </p:sp>
      <p:sp>
        <p:nvSpPr>
          <p:cNvPr id="12" name="Rektangel 11"/>
          <p:cNvSpPr/>
          <p:nvPr/>
        </p:nvSpPr>
        <p:spPr>
          <a:xfrm>
            <a:off x="899592" y="2164951"/>
            <a:ext cx="424918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FF00"/>
              </a:buClr>
              <a:buSzPct val="70000"/>
              <a:buFont typeface="Wingdings" panose="05000000000000000000" pitchFamily="2" charset="2"/>
              <a:buChar char="q"/>
              <a:tabLst>
                <a:tab pos="2152650" algn="l"/>
              </a:tabLst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 Group owners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100 %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RISE</a:t>
            </a:r>
          </a:p>
          <a:p>
            <a:pPr marL="285750" indent="-285750">
              <a:buClr>
                <a:srgbClr val="FFFF00"/>
              </a:buClr>
              <a:buSzPct val="70000"/>
              <a:buFont typeface="Wingdings" panose="05000000000000000000" pitchFamily="2" charset="2"/>
              <a:buChar char="q"/>
              <a:tabLst>
                <a:tab pos="2152650" algn="l"/>
              </a:tabLst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Subsidiaries	10</a:t>
            </a:r>
          </a:p>
          <a:p>
            <a:pPr marL="285750" indent="-285750">
              <a:buClr>
                <a:srgbClr val="FFFF00"/>
              </a:buClr>
              <a:buSzPct val="70000"/>
              <a:buFont typeface="Wingdings" panose="05000000000000000000" pitchFamily="2" charset="2"/>
              <a:buChar char="q"/>
              <a:tabLst>
                <a:tab pos="2152650" algn="l"/>
              </a:tabLst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1400</a:t>
            </a:r>
          </a:p>
          <a:p>
            <a:pPr marL="285750" indent="-285750">
              <a:buClr>
                <a:srgbClr val="FFFF00"/>
              </a:buClr>
              <a:buSzPct val="70000"/>
              <a:buFont typeface="Wingdings" panose="05000000000000000000" pitchFamily="2" charset="2"/>
              <a:buChar char="q"/>
              <a:tabLst>
                <a:tab pos="2152650" algn="l"/>
              </a:tabLst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Postgraduates	400</a:t>
            </a:r>
          </a:p>
          <a:p>
            <a:pPr marL="285750" indent="-285750">
              <a:buClr>
                <a:srgbClr val="FFFF00"/>
              </a:buClr>
              <a:buSzPct val="70000"/>
              <a:buFont typeface="Wingdings" panose="05000000000000000000" pitchFamily="2" charset="2"/>
              <a:buChar char="q"/>
              <a:tabLst>
                <a:tab pos="2152650" algn="l"/>
              </a:tabLst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Turnover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180 MUSD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FFFF00"/>
              </a:buClr>
              <a:buSzPct val="70000"/>
              <a:buFont typeface="Wingdings" panose="05000000000000000000" pitchFamily="2" charset="2"/>
              <a:buChar char="q"/>
              <a:tabLst>
                <a:tab pos="2152650" algn="l"/>
              </a:tabLst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	More than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10,000</a:t>
            </a:r>
          </a:p>
          <a:p>
            <a:pPr marL="285750" indent="-285750">
              <a:buClr>
                <a:srgbClr val="FFFF00"/>
              </a:buClr>
              <a:buSzPct val="70000"/>
              <a:buFont typeface="Wingdings" panose="05000000000000000000" pitchFamily="2" charset="2"/>
              <a:buChar char="q"/>
              <a:tabLst>
                <a:tab pos="2152650" algn="l"/>
              </a:tabLst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Papers and Reports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520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6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7534"/>
            <a:ext cx="6842001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9552" y="51470"/>
            <a:ext cx="8064896" cy="389384"/>
          </a:xfrm>
        </p:spPr>
        <p:txBody>
          <a:bodyPr/>
          <a:lstStyle/>
          <a:p>
            <a:pPr algn="ctr"/>
            <a:r>
              <a:rPr lang="en-US" sz="1800" dirty="0">
                <a:latin typeface="Calibri" panose="020F0502020204030204" pitchFamily="34" charset="0"/>
              </a:rPr>
              <a:t>Sweden's most extensive resource for research, innovation and development</a:t>
            </a:r>
            <a:endParaRPr lang="sv-SE" sz="1800" dirty="0">
              <a:latin typeface="Calibri" panose="020F0502020204030204" pitchFamily="34" charset="0"/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6273221" y="451596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www.sp.se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142620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ldresultat för skogsavverk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104" y="3404405"/>
            <a:ext cx="175940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encrypted-tbn2.gstatic.com/images?q=tbn:ANd9GcRbUxKAeZMSxkjvkasIDDnuJSoposkVG7YFOSGbPtqY26DG_A-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51"/>
          <a:stretch/>
        </p:blipFill>
        <p:spPr bwMode="auto">
          <a:xfrm>
            <a:off x="1907704" y="2670177"/>
            <a:ext cx="1583519" cy="114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encrypted-tbn2.gstatic.com/images?q=tbn:ANd9GcSoBT96UDmtNnNk__JaWtEHP_JvYexgwUUajzcCGpurzk959qLNmpxy27YQ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32" y="2951708"/>
            <a:ext cx="1462687" cy="127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encrypted-tbn3.gstatic.com/images?q=tbn:ANd9GcT04SiqZh-OOF93Dgwy8cLn1tadpHfJfYFK8Trzywsk0lqTR0886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694" y="3234893"/>
            <a:ext cx="1717478" cy="128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59" y="2413531"/>
            <a:ext cx="1656183" cy="117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ruta 13"/>
          <p:cNvSpPr txBox="1"/>
          <p:nvPr/>
        </p:nvSpPr>
        <p:spPr>
          <a:xfrm>
            <a:off x="5405009" y="4523927"/>
            <a:ext cx="1327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Latex</a:t>
            </a:r>
            <a:endParaRPr lang="en-GB" sz="16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ruta 14"/>
          <p:cNvSpPr txBox="1"/>
          <p:nvPr/>
        </p:nvSpPr>
        <p:spPr>
          <a:xfrm>
            <a:off x="3793388" y="4209596"/>
            <a:ext cx="1246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Chitin</a:t>
            </a:r>
            <a:endParaRPr lang="en-GB" sz="16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ruta 18"/>
          <p:cNvSpPr txBox="1"/>
          <p:nvPr/>
        </p:nvSpPr>
        <p:spPr>
          <a:xfrm>
            <a:off x="827584" y="854999"/>
            <a:ext cx="402815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Various definitions are used:</a:t>
            </a:r>
          </a:p>
          <a:p>
            <a:pPr marL="342900" indent="-342900">
              <a:buAutoNum type="arabicPeriod"/>
            </a:pPr>
            <a:r>
              <a:rPr lang="en-GB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Bio-degradable</a:t>
            </a:r>
          </a:p>
          <a:p>
            <a:pPr marL="342900" indent="-342900">
              <a:buAutoNum type="arabicPeriod"/>
            </a:pPr>
            <a:r>
              <a:rPr lang="en-GB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Bio-compatible</a:t>
            </a:r>
          </a:p>
          <a:p>
            <a:pPr marL="342900" indent="-342900">
              <a:buFontTx/>
              <a:buAutoNum type="arabicPeriod"/>
            </a:pPr>
            <a:r>
              <a:rPr lang="en-GB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Made from renewable resources</a:t>
            </a: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8" name="Grupp 27"/>
          <p:cNvGrpSpPr/>
          <p:nvPr/>
        </p:nvGrpSpPr>
        <p:grpSpPr>
          <a:xfrm>
            <a:off x="5225116" y="411510"/>
            <a:ext cx="3845976" cy="2880320"/>
            <a:chOff x="5171776" y="692696"/>
            <a:chExt cx="3845976" cy="2880320"/>
          </a:xfrm>
        </p:grpSpPr>
        <p:pic>
          <p:nvPicPr>
            <p:cNvPr id="29" name="Picture 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1776" y="692696"/>
              <a:ext cx="3845976" cy="2880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ätvinklig triangel 29"/>
            <p:cNvSpPr/>
            <p:nvPr/>
          </p:nvSpPr>
          <p:spPr>
            <a:xfrm rot="5400000">
              <a:off x="6127053" y="229970"/>
              <a:ext cx="1653999" cy="3466434"/>
            </a:xfrm>
            <a:prstGeom prst="rtTriangle">
              <a:avLst/>
            </a:prstGeom>
            <a:solidFill>
              <a:srgbClr val="99FF99">
                <a:alpha val="25882"/>
              </a:srgbClr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ätvinklig triangel 30"/>
            <p:cNvSpPr/>
            <p:nvPr/>
          </p:nvSpPr>
          <p:spPr>
            <a:xfrm rot="16200000">
              <a:off x="6121647" y="224561"/>
              <a:ext cx="1654001" cy="3477251"/>
            </a:xfrm>
            <a:prstGeom prst="rtTriangle">
              <a:avLst/>
            </a:prstGeom>
            <a:solidFill>
              <a:srgbClr val="66CCFF">
                <a:alpha val="25098"/>
              </a:srgbClr>
            </a:solidFill>
            <a:ln>
              <a:solidFill>
                <a:srgbClr val="66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32" name="Rubrik 4"/>
          <p:cNvSpPr txBox="1">
            <a:spLocks/>
          </p:cNvSpPr>
          <p:nvPr/>
        </p:nvSpPr>
        <p:spPr>
          <a:xfrm>
            <a:off x="1043608" y="44624"/>
            <a:ext cx="6624736" cy="366886"/>
          </a:xfrm>
          <a:prstGeom prst="rect">
            <a:avLst/>
          </a:prstGeom>
          <a:solidFill>
            <a:srgbClr val="FFFFCC"/>
          </a:solidFill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5pPr>
            <a:lvl6pPr marL="344272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6pPr>
            <a:lvl7pPr marL="688543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7pPr>
            <a:lvl8pPr marL="1032815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8pPr>
            <a:lvl9pPr marL="1377086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9pPr>
          </a:lstStyle>
          <a:p>
            <a:pPr algn="ctr"/>
            <a:r>
              <a:rPr lang="en-GB" sz="2400" kern="0" dirty="0" smtClean="0">
                <a:latin typeface="Calibri" panose="020F0502020204030204" pitchFamily="34" charset="0"/>
              </a:rPr>
              <a:t>What are bio-plastics or ”green” plastics?</a:t>
            </a:r>
            <a:endParaRPr lang="en-GB" sz="2400" kern="0" dirty="0">
              <a:latin typeface="Calibri" panose="020F0502020204030204" pitchFamily="34" charset="0"/>
            </a:endParaRPr>
          </a:p>
        </p:txBody>
      </p:sp>
      <p:sp>
        <p:nvSpPr>
          <p:cNvPr id="35" name="textruta 34"/>
          <p:cNvSpPr txBox="1"/>
          <p:nvPr/>
        </p:nvSpPr>
        <p:spPr>
          <a:xfrm>
            <a:off x="2159403" y="3857161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Sugar</a:t>
            </a:r>
            <a:endParaRPr lang="en-GB" sz="16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ruta 35"/>
          <p:cNvSpPr txBox="1"/>
          <p:nvPr/>
        </p:nvSpPr>
        <p:spPr>
          <a:xfrm>
            <a:off x="251520" y="3648095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Starch</a:t>
            </a:r>
            <a:endParaRPr lang="en-GB" sz="16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ruta 36"/>
          <p:cNvSpPr txBox="1"/>
          <p:nvPr/>
        </p:nvSpPr>
        <p:spPr>
          <a:xfrm>
            <a:off x="7413379" y="4730305"/>
            <a:ext cx="1327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Cellulose</a:t>
            </a:r>
            <a:endParaRPr lang="en-GB" sz="16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/>
      <p:bldP spid="35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52108" y="51471"/>
            <a:ext cx="5506999" cy="360040"/>
          </a:xfrm>
          <a:solidFill>
            <a:srgbClr val="FFFFCC"/>
          </a:solidFill>
        </p:spPr>
        <p:txBody>
          <a:bodyPr/>
          <a:lstStyle/>
          <a:p>
            <a:pPr lvl="0" algn="ctr"/>
            <a:r>
              <a:rPr lang="en-GB" sz="2400" dirty="0">
                <a:latin typeface="Calibri" panose="020F0502020204030204" pitchFamily="34" charset="0"/>
              </a:rPr>
              <a:t>Renewable feedstock for </a:t>
            </a:r>
            <a:r>
              <a:rPr lang="en-GB" sz="2400" dirty="0" smtClean="0">
                <a:latin typeface="Calibri" panose="020F0502020204030204" pitchFamily="34" charset="0"/>
              </a:rPr>
              <a:t>polymers</a:t>
            </a:r>
            <a:endParaRPr lang="sv-SE" sz="2400" dirty="0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2775426" y="2522750"/>
            <a:ext cx="24479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b="1" dirty="0">
                <a:latin typeface="Calibri" panose="020F0502020204030204" pitchFamily="34" charset="0"/>
              </a:rPr>
              <a:t>Thermal gasification with stem and oxygen 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783464" y="2677310"/>
            <a:ext cx="13373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b="1" dirty="0">
                <a:latin typeface="Calibri" panose="020F0502020204030204" pitchFamily="34" charset="0"/>
              </a:rPr>
              <a:t>Fermentation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395537" y="3382760"/>
            <a:ext cx="1902544" cy="369332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800" dirty="0" smtClean="0">
                <a:latin typeface="Calibri" panose="020F0502020204030204" pitchFamily="34" charset="0"/>
              </a:rPr>
              <a:t>Ethanol (C</a:t>
            </a:r>
            <a:r>
              <a:rPr lang="en-GB" sz="1800" baseline="-25000" dirty="0" smtClean="0">
                <a:latin typeface="Calibri" panose="020F0502020204030204" pitchFamily="34" charset="0"/>
              </a:rPr>
              <a:t>2</a:t>
            </a:r>
            <a:r>
              <a:rPr lang="en-GB" sz="1800" dirty="0" smtClean="0">
                <a:latin typeface="Calibri" panose="020F0502020204030204" pitchFamily="34" charset="0"/>
              </a:rPr>
              <a:t>H</a:t>
            </a:r>
            <a:r>
              <a:rPr lang="en-GB" sz="1800" baseline="-25000" dirty="0" smtClean="0">
                <a:latin typeface="Calibri" panose="020F0502020204030204" pitchFamily="34" charset="0"/>
              </a:rPr>
              <a:t>5</a:t>
            </a:r>
            <a:r>
              <a:rPr lang="en-GB" sz="1800" dirty="0" smtClean="0">
                <a:latin typeface="Calibri" panose="020F0502020204030204" pitchFamily="34" charset="0"/>
              </a:rPr>
              <a:t>OH) </a:t>
            </a:r>
            <a:endParaRPr lang="en-GB" sz="1800" dirty="0">
              <a:latin typeface="Calibri" panose="020F0502020204030204" pitchFamily="34" charset="0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751553" y="3382760"/>
            <a:ext cx="2658419" cy="369332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800" dirty="0">
                <a:latin typeface="Calibri" panose="020F0502020204030204" pitchFamily="34" charset="0"/>
              </a:rPr>
              <a:t>Synthesis </a:t>
            </a:r>
            <a:r>
              <a:rPr lang="en-GB" sz="1800" dirty="0" smtClean="0">
                <a:latin typeface="Calibri" panose="020F0502020204030204" pitchFamily="34" charset="0"/>
              </a:rPr>
              <a:t>gas (CO </a:t>
            </a:r>
            <a:r>
              <a:rPr lang="en-GB" sz="1800" dirty="0">
                <a:latin typeface="Calibri" panose="020F0502020204030204" pitchFamily="34" charset="0"/>
              </a:rPr>
              <a:t>+ </a:t>
            </a:r>
            <a:r>
              <a:rPr lang="en-GB" sz="1800" dirty="0" smtClean="0">
                <a:latin typeface="Calibri" panose="020F0502020204030204" pitchFamily="34" charset="0"/>
              </a:rPr>
              <a:t>H</a:t>
            </a:r>
            <a:r>
              <a:rPr lang="en-GB" sz="1800" baseline="-25000" dirty="0" smtClean="0">
                <a:latin typeface="Calibri" panose="020F0502020204030204" pitchFamily="34" charset="0"/>
              </a:rPr>
              <a:t>2</a:t>
            </a:r>
            <a:r>
              <a:rPr lang="en-GB" sz="1800" dirty="0" smtClean="0">
                <a:latin typeface="Calibri" panose="020F0502020204030204" pitchFamily="34" charset="0"/>
              </a:rPr>
              <a:t>)</a:t>
            </a:r>
            <a:endParaRPr lang="en-GB" sz="1800" baseline="-25000" dirty="0">
              <a:latin typeface="Calibri" panose="020F0502020204030204" pitchFamily="34" charset="0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817231" y="4129873"/>
            <a:ext cx="1081087" cy="33855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dirty="0">
                <a:latin typeface="Calibri" panose="020F0502020204030204" pitchFamily="34" charset="0"/>
              </a:rPr>
              <a:t>ethylene</a:t>
            </a:r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6074779" y="3383549"/>
            <a:ext cx="1931738" cy="369332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800" dirty="0" smtClean="0">
                <a:latin typeface="Calibri" panose="020F0502020204030204" pitchFamily="34" charset="0"/>
              </a:rPr>
              <a:t>Methanol (CH</a:t>
            </a:r>
            <a:r>
              <a:rPr lang="en-GB" sz="1800" baseline="-25000" dirty="0" smtClean="0">
                <a:latin typeface="Calibri" panose="020F0502020204030204" pitchFamily="34" charset="0"/>
              </a:rPr>
              <a:t>3</a:t>
            </a:r>
            <a:r>
              <a:rPr lang="en-GB" sz="1800" dirty="0" smtClean="0">
                <a:latin typeface="Calibri" panose="020F0502020204030204" pitchFamily="34" charset="0"/>
              </a:rPr>
              <a:t>OH) </a:t>
            </a:r>
            <a:endParaRPr lang="en-GB" sz="1800" dirty="0">
              <a:latin typeface="Calibri" panose="020F0502020204030204" pitchFamily="34" charset="0"/>
            </a:endParaRP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4908130" y="4129873"/>
            <a:ext cx="3313112" cy="338554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>
                <a:latin typeface="Calibri" panose="020F0502020204030204" pitchFamily="34" charset="0"/>
              </a:rPr>
              <a:t>Ethylene, propylene, butylene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6735613" y="2690796"/>
            <a:ext cx="1718745" cy="338554"/>
          </a:xfrm>
          <a:prstGeom prst="rect">
            <a:avLst/>
          </a:prstGeom>
          <a:solidFill>
            <a:srgbClr val="BBE0E3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dirty="0">
                <a:latin typeface="Calibri" panose="020F0502020204030204" pitchFamily="34" charset="0"/>
              </a:rPr>
              <a:t>Hydrogen </a:t>
            </a:r>
            <a:r>
              <a:rPr lang="en-GB" sz="1600" dirty="0" smtClean="0">
                <a:latin typeface="Calibri" panose="020F0502020204030204" pitchFamily="34" charset="0"/>
              </a:rPr>
              <a:t>gas (H</a:t>
            </a:r>
            <a:r>
              <a:rPr lang="en-GB" sz="1600" baseline="-25000" dirty="0" smtClean="0">
                <a:latin typeface="Calibri" panose="020F0502020204030204" pitchFamily="34" charset="0"/>
              </a:rPr>
              <a:t>2</a:t>
            </a:r>
            <a:r>
              <a:rPr lang="en-GB" sz="1600" dirty="0" smtClean="0">
                <a:latin typeface="Calibri" panose="020F0502020204030204" pitchFamily="34" charset="0"/>
              </a:rPr>
              <a:t>)</a:t>
            </a:r>
            <a:endParaRPr lang="en-GB" sz="1600" dirty="0">
              <a:latin typeface="Calibri" panose="020F0502020204030204" pitchFamily="34" charset="0"/>
            </a:endParaRPr>
          </a:p>
        </p:txBody>
      </p:sp>
      <p:grpSp>
        <p:nvGrpSpPr>
          <p:cNvPr id="12" name="Group 20"/>
          <p:cNvGrpSpPr>
            <a:grpSpLocks/>
          </p:cNvGrpSpPr>
          <p:nvPr/>
        </p:nvGrpSpPr>
        <p:grpSpPr bwMode="auto">
          <a:xfrm>
            <a:off x="7022617" y="950028"/>
            <a:ext cx="1610001" cy="1380090"/>
            <a:chOff x="4014" y="663"/>
            <a:chExt cx="1315" cy="1134"/>
          </a:xfrm>
        </p:grpSpPr>
        <p:sp>
          <p:nvSpPr>
            <p:cNvPr id="13" name="AutoShape 21"/>
            <p:cNvSpPr>
              <a:spLocks noChangeArrowheads="1"/>
            </p:cNvSpPr>
            <p:nvPr/>
          </p:nvSpPr>
          <p:spPr bwMode="auto">
            <a:xfrm>
              <a:off x="4014" y="663"/>
              <a:ext cx="1315" cy="1134"/>
            </a:xfrm>
            <a:prstGeom prst="sun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sv-SE">
                <a:latin typeface="Calibri" panose="020F0502020204030204" pitchFamily="34" charset="0"/>
              </a:endParaRPr>
            </a:p>
          </p:txBody>
        </p:sp>
        <p:sp>
          <p:nvSpPr>
            <p:cNvPr id="14" name="Text Box 22"/>
            <p:cNvSpPr txBox="1">
              <a:spLocks noChangeArrowheads="1"/>
            </p:cNvSpPr>
            <p:nvPr/>
          </p:nvSpPr>
          <p:spPr bwMode="auto">
            <a:xfrm>
              <a:off x="4350" y="1012"/>
              <a:ext cx="643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dirty="0">
                  <a:latin typeface="Calibri" panose="020F0502020204030204" pitchFamily="34" charset="0"/>
                </a:rPr>
                <a:t>Solar </a:t>
              </a:r>
              <a:endParaRPr lang="en-GB" sz="1600" dirty="0" smtClean="0">
                <a:latin typeface="Calibri" panose="020F0502020204030204" pitchFamily="34" charset="0"/>
              </a:endParaRPr>
            </a:p>
            <a:p>
              <a:pPr algn="ctr">
                <a:spcBef>
                  <a:spcPts val="0"/>
                </a:spcBef>
              </a:pPr>
              <a:r>
                <a:rPr lang="en-GB" sz="1600" dirty="0" smtClean="0">
                  <a:latin typeface="Calibri" panose="020F0502020204030204" pitchFamily="34" charset="0"/>
                </a:rPr>
                <a:t>cell</a:t>
              </a:r>
              <a:endParaRPr lang="en-GB" sz="16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31" name="Grupp 30"/>
          <p:cNvGrpSpPr/>
          <p:nvPr/>
        </p:nvGrpSpPr>
        <p:grpSpPr>
          <a:xfrm>
            <a:off x="594694" y="1029023"/>
            <a:ext cx="1526163" cy="1305822"/>
            <a:chOff x="594694" y="1029023"/>
            <a:chExt cx="1526163" cy="1305822"/>
          </a:xfrm>
        </p:grpSpPr>
        <p:pic>
          <p:nvPicPr>
            <p:cNvPr id="15" name="Picture 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4694" y="1029023"/>
              <a:ext cx="1526163" cy="1305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Text Box 25"/>
            <p:cNvSpPr txBox="1">
              <a:spLocks noChangeArrowheads="1"/>
            </p:cNvSpPr>
            <p:nvPr/>
          </p:nvSpPr>
          <p:spPr bwMode="auto">
            <a:xfrm>
              <a:off x="887206" y="1419622"/>
              <a:ext cx="94113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600" b="1" dirty="0">
                  <a:solidFill>
                    <a:srgbClr val="006600"/>
                  </a:solidFill>
                  <a:latin typeface="Calibri" panose="020F0502020204030204" pitchFamily="34" charset="0"/>
                </a:rPr>
                <a:t>Biomass</a:t>
              </a:r>
            </a:p>
          </p:txBody>
        </p:sp>
      </p:grpSp>
      <p:sp>
        <p:nvSpPr>
          <p:cNvPr id="17" name="Line 26"/>
          <p:cNvSpPr>
            <a:spLocks noChangeShapeType="1"/>
          </p:cNvSpPr>
          <p:nvPr/>
        </p:nvSpPr>
        <p:spPr bwMode="auto">
          <a:xfrm flipH="1">
            <a:off x="1344941" y="2368191"/>
            <a:ext cx="0" cy="3091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>
            <a:off x="1926996" y="2307426"/>
            <a:ext cx="772796" cy="3067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19" name="Line 28"/>
          <p:cNvSpPr>
            <a:spLocks noChangeShapeType="1"/>
          </p:cNvSpPr>
          <p:nvPr/>
        </p:nvSpPr>
        <p:spPr bwMode="auto">
          <a:xfrm>
            <a:off x="1346809" y="2986082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20" name="Line 29"/>
          <p:cNvSpPr>
            <a:spLocks noChangeShapeType="1"/>
          </p:cNvSpPr>
          <p:nvPr/>
        </p:nvSpPr>
        <p:spPr bwMode="auto">
          <a:xfrm>
            <a:off x="3852276" y="3063847"/>
            <a:ext cx="0" cy="3000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21" name="Line 30"/>
          <p:cNvSpPr>
            <a:spLocks noChangeShapeType="1"/>
          </p:cNvSpPr>
          <p:nvPr/>
        </p:nvSpPr>
        <p:spPr bwMode="auto">
          <a:xfrm flipH="1">
            <a:off x="1344940" y="3786183"/>
            <a:ext cx="1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22" name="Line 31"/>
          <p:cNvSpPr>
            <a:spLocks noChangeShapeType="1"/>
          </p:cNvSpPr>
          <p:nvPr/>
        </p:nvSpPr>
        <p:spPr bwMode="auto">
          <a:xfrm>
            <a:off x="7827618" y="2340724"/>
            <a:ext cx="0" cy="3262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23" name="Line 32"/>
          <p:cNvSpPr>
            <a:spLocks noChangeShapeType="1"/>
          </p:cNvSpPr>
          <p:nvPr/>
        </p:nvSpPr>
        <p:spPr bwMode="auto">
          <a:xfrm>
            <a:off x="6735613" y="3786183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24" name="Line 33"/>
          <p:cNvSpPr>
            <a:spLocks noChangeShapeType="1"/>
          </p:cNvSpPr>
          <p:nvPr/>
        </p:nvSpPr>
        <p:spPr bwMode="auto">
          <a:xfrm>
            <a:off x="5409973" y="3584482"/>
            <a:ext cx="60699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25" name="Line 34"/>
          <p:cNvSpPr>
            <a:spLocks noChangeShapeType="1"/>
          </p:cNvSpPr>
          <p:nvPr/>
        </p:nvSpPr>
        <p:spPr bwMode="auto">
          <a:xfrm flipH="1">
            <a:off x="7433994" y="3063847"/>
            <a:ext cx="0" cy="2890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26" name="textruta 25"/>
          <p:cNvSpPr txBox="1"/>
          <p:nvPr/>
        </p:nvSpPr>
        <p:spPr>
          <a:xfrm>
            <a:off x="2785801" y="4103442"/>
            <a:ext cx="124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latin typeface="Calibri" panose="020F0502020204030204" pitchFamily="34" charset="0"/>
              </a:rPr>
              <a:t>Polymers</a:t>
            </a:r>
            <a:endParaRPr lang="sv-SE" dirty="0">
              <a:latin typeface="Calibri" panose="020F0502020204030204" pitchFamily="34" charset="0"/>
            </a:endParaRPr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 flipV="1">
            <a:off x="2009898" y="4302232"/>
            <a:ext cx="7655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28" name="Line 33"/>
          <p:cNvSpPr>
            <a:spLocks noChangeShapeType="1"/>
          </p:cNvSpPr>
          <p:nvPr/>
        </p:nvSpPr>
        <p:spPr bwMode="auto">
          <a:xfrm>
            <a:off x="3852276" y="4299150"/>
            <a:ext cx="959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sv-SE">
              <a:latin typeface="Calibri" panose="020F0502020204030204" pitchFamily="34" charset="0"/>
            </a:endParaRPr>
          </a:p>
        </p:txBody>
      </p:sp>
      <p:sp>
        <p:nvSpPr>
          <p:cNvPr id="29" name="Rektangel 28"/>
          <p:cNvSpPr/>
          <p:nvPr/>
        </p:nvSpPr>
        <p:spPr>
          <a:xfrm>
            <a:off x="2293211" y="1201491"/>
            <a:ext cx="463487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>
                <a:latin typeface="Calibri" panose="020F0502020204030204" pitchFamily="34" charset="0"/>
              </a:rPr>
              <a:t>D</a:t>
            </a:r>
            <a:r>
              <a:rPr lang="en-US" sz="1700" dirty="0" smtClean="0">
                <a:latin typeface="Calibri" panose="020F0502020204030204" pitchFamily="34" charset="0"/>
              </a:rPr>
              <a:t>iverting </a:t>
            </a:r>
            <a:r>
              <a:rPr lang="en-US" sz="1700" dirty="0">
                <a:latin typeface="Calibri" panose="020F0502020204030204" pitchFamily="34" charset="0"/>
              </a:rPr>
              <a:t>agricultural land from producing food crops to producing </a:t>
            </a:r>
            <a:r>
              <a:rPr lang="en-US" sz="1700" dirty="0" smtClean="0">
                <a:latin typeface="Calibri" panose="020F0502020204030204" pitchFamily="34" charset="0"/>
              </a:rPr>
              <a:t>feedstock for </a:t>
            </a:r>
            <a:r>
              <a:rPr lang="en-US" sz="1700" dirty="0">
                <a:latin typeface="Calibri" panose="020F0502020204030204" pitchFamily="34" charset="0"/>
              </a:rPr>
              <a:t>the bio-economy </a:t>
            </a:r>
            <a:r>
              <a:rPr lang="en-US" sz="1700" dirty="0" smtClean="0">
                <a:latin typeface="Calibri" panose="020F0502020204030204" pitchFamily="34" charset="0"/>
              </a:rPr>
              <a:t>leads to food insecurity </a:t>
            </a:r>
            <a:r>
              <a:rPr lang="en-US" sz="1700" dirty="0">
                <a:latin typeface="Calibri" panose="020F0502020204030204" pitchFamily="34" charset="0"/>
              </a:rPr>
              <a:t>and food prices</a:t>
            </a:r>
            <a:endParaRPr lang="sv-SE" sz="1700" dirty="0">
              <a:latin typeface="Calibri" panose="020F0502020204030204" pitchFamily="34" charset="0"/>
            </a:endParaRPr>
          </a:p>
        </p:txBody>
      </p:sp>
      <p:sp>
        <p:nvSpPr>
          <p:cNvPr id="30" name="Rektangel 29"/>
          <p:cNvSpPr/>
          <p:nvPr/>
        </p:nvSpPr>
        <p:spPr>
          <a:xfrm>
            <a:off x="1079308" y="498168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C3300"/>
                </a:solidFill>
                <a:latin typeface="Calibri" panose="020F0502020204030204" pitchFamily="34" charset="0"/>
              </a:rPr>
              <a:t>B</a:t>
            </a:r>
            <a:r>
              <a:rPr lang="en-US" dirty="0" smtClean="0">
                <a:solidFill>
                  <a:srgbClr val="CC3300"/>
                </a:solidFill>
                <a:latin typeface="Calibri" panose="020F0502020204030204" pitchFamily="34" charset="0"/>
              </a:rPr>
              <a:t>io-based </a:t>
            </a:r>
            <a:r>
              <a:rPr lang="en-US" dirty="0">
                <a:solidFill>
                  <a:srgbClr val="CC3300"/>
                </a:solidFill>
                <a:latin typeface="Calibri" panose="020F0502020204030204" pitchFamily="34" charset="0"/>
              </a:rPr>
              <a:t>plastics can be seen as a part of a broader bio-based economy </a:t>
            </a:r>
            <a:endParaRPr lang="sv-SE" dirty="0">
              <a:solidFill>
                <a:srgbClr val="CC33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33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2"/>
          <p:cNvSpPr txBox="1">
            <a:spLocks/>
          </p:cNvSpPr>
          <p:nvPr/>
        </p:nvSpPr>
        <p:spPr>
          <a:xfrm>
            <a:off x="683568" y="44624"/>
            <a:ext cx="7920880" cy="366886"/>
          </a:xfrm>
          <a:prstGeom prst="rect">
            <a:avLst/>
          </a:prstGeom>
          <a:solidFill>
            <a:srgbClr val="FFFFCC"/>
          </a:solidFill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5pPr>
            <a:lvl6pPr marL="344272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6pPr>
            <a:lvl7pPr marL="688543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7pPr>
            <a:lvl8pPr marL="1032815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8pPr>
            <a:lvl9pPr marL="1377086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9pPr>
          </a:lstStyle>
          <a:p>
            <a:pPr algn="ctr"/>
            <a:r>
              <a:rPr lang="en-GB" sz="2000" kern="0" smtClean="0">
                <a:latin typeface="Calibri" panose="020F0502020204030204" pitchFamily="34" charset="0"/>
              </a:rPr>
              <a:t>Why should we make plastics from renewable feedstock?</a:t>
            </a:r>
            <a:endParaRPr lang="en-GB" sz="2000" kern="0" dirty="0">
              <a:latin typeface="Calibri" panose="020F0502020204030204" pitchFamily="34" charset="0"/>
            </a:endParaRPr>
          </a:p>
        </p:txBody>
      </p:sp>
      <p:pic>
        <p:nvPicPr>
          <p:cNvPr id="8" name="Picture 2" descr="http://www.roperld.com/science/minerals/OilPriceExpFi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692950"/>
            <a:ext cx="3077082" cy="237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7574"/>
            <a:ext cx="3567690" cy="217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ktangel 9"/>
          <p:cNvSpPr/>
          <p:nvPr/>
        </p:nvSpPr>
        <p:spPr>
          <a:xfrm>
            <a:off x="559706" y="565984"/>
            <a:ext cx="4106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Production cost of ethylene in the future?</a:t>
            </a:r>
            <a:endParaRPr lang="en-GB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1063646" y="3288065"/>
            <a:ext cx="408958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GB" altLang="sv-SE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Price &amp; supply of crude oil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cs typeface="Times New Roman" panose="02020603050405020304" pitchFamily="18" charset="0"/>
              </a:rPr>
              <a:t>Reduce emissions of CO</a:t>
            </a:r>
            <a:r>
              <a:rPr lang="en-GB" baseline="-25000" dirty="0"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GB" altLang="sv-SE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Improved </a:t>
            </a:r>
            <a:r>
              <a:rPr lang="en-GB" altLang="sv-SE" dirty="0">
                <a:latin typeface="Calibri" panose="020F0502020204030204" pitchFamily="34" charset="0"/>
                <a:cs typeface="Times New Roman" panose="02020603050405020304" pitchFamily="18" charset="0"/>
              </a:rPr>
              <a:t>public opinion about plastics</a:t>
            </a: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GB" altLang="sv-SE" dirty="0">
                <a:latin typeface="Calibri" panose="020F0502020204030204" pitchFamily="34" charset="0"/>
                <a:cs typeface="Times New Roman" panose="02020603050405020304" pitchFamily="18" charset="0"/>
              </a:rPr>
              <a:t>Political </a:t>
            </a:r>
            <a:r>
              <a:rPr lang="en-GB" altLang="sv-SE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decisions</a:t>
            </a:r>
          </a:p>
        </p:txBody>
      </p:sp>
      <p:sp>
        <p:nvSpPr>
          <p:cNvPr id="14" name="Rektangel 13"/>
          <p:cNvSpPr/>
          <p:nvPr/>
        </p:nvSpPr>
        <p:spPr>
          <a:xfrm>
            <a:off x="5940152" y="3179976"/>
            <a:ext cx="2300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GB" altLang="sv-SE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Customer demands</a:t>
            </a:r>
            <a:endParaRPr lang="en-GB" altLang="sv-SE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Platshållare för sidfot 1"/>
          <p:cNvSpPr>
            <a:spLocks noGrp="1"/>
          </p:cNvSpPr>
          <p:nvPr>
            <p:ph type="ftr" sz="quarter" idx="12"/>
          </p:nvPr>
        </p:nvSpPr>
        <p:spPr>
          <a:xfrm>
            <a:off x="5944351" y="6529086"/>
            <a:ext cx="3097212" cy="288032"/>
          </a:xfrm>
        </p:spPr>
        <p:txBody>
          <a:bodyPr/>
          <a:lstStyle/>
          <a:p>
            <a:pPr algn="r">
              <a:defRPr/>
            </a:pPr>
            <a:r>
              <a:rPr lang="sv-SE" dirty="0" smtClean="0"/>
              <a:t>Återvinning av plast 20 nov 2014</a:t>
            </a:r>
            <a:endParaRPr lang="sv-SE" dirty="0"/>
          </a:p>
        </p:txBody>
      </p:sp>
      <p:sp>
        <p:nvSpPr>
          <p:cNvPr id="12" name="Rektangel 11"/>
          <p:cNvSpPr/>
          <p:nvPr/>
        </p:nvSpPr>
        <p:spPr>
          <a:xfrm>
            <a:off x="5615524" y="3549308"/>
            <a:ext cx="33123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LEGO Group to invest 1 Billion DKK boosting search for sustainable materials</a:t>
            </a:r>
            <a:endParaRPr lang="en-GB" sz="1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Bildobjekt 12" descr="720_LEGO_bricksloose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1" t="18088" r="9324" b="24605"/>
          <a:stretch/>
        </p:blipFill>
        <p:spPr bwMode="auto">
          <a:xfrm>
            <a:off x="5889167" y="4162550"/>
            <a:ext cx="2765082" cy="78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689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07704" y="44624"/>
            <a:ext cx="5112568" cy="366886"/>
          </a:xfrm>
          <a:solidFill>
            <a:srgbClr val="FFFFCC"/>
          </a:solidFill>
        </p:spPr>
        <p:txBody>
          <a:bodyPr/>
          <a:lstStyle/>
          <a:p>
            <a:pPr algn="ctr"/>
            <a:r>
              <a:rPr lang="en-US" dirty="0" smtClean="0">
                <a:latin typeface="Calibri" panose="020F0502020204030204" pitchFamily="34" charset="0"/>
              </a:rPr>
              <a:t>Why biodegradable plastics?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3" name="Picture 2" descr="http://www.sita.com.au/media/26645/final%20compost%20produc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219" y="684971"/>
            <a:ext cx="2250955" cy="1800200"/>
          </a:xfrm>
          <a:prstGeom prst="rect">
            <a:avLst/>
          </a:prstGeom>
          <a:noFill/>
        </p:spPr>
      </p:pic>
      <p:pic>
        <p:nvPicPr>
          <p:cNvPr id="4" name="Picture 12" descr="http://www.bereketplastik.com.tr/images/muck_1.jpg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3057106" y="656726"/>
            <a:ext cx="1589081" cy="1825778"/>
          </a:xfrm>
          <a:prstGeom prst="rect">
            <a:avLst/>
          </a:prstGeom>
          <a:noFill/>
        </p:spPr>
      </p:pic>
      <p:pic>
        <p:nvPicPr>
          <p:cNvPr id="5" name="Picture 15" descr="http://www.eastlink.com.hk/Golf-Tee.gif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4914393" y="1069605"/>
            <a:ext cx="1412899" cy="1412899"/>
          </a:xfrm>
          <a:prstGeom prst="rect">
            <a:avLst/>
          </a:prstGeom>
          <a:noFill/>
        </p:spPr>
      </p:pic>
      <p:pic>
        <p:nvPicPr>
          <p:cNvPr id="6" name="Picture 14" descr="http://www.asahi-kasei.co.jp/eltas/img/smash_2.jpg"/>
          <p:cNvPicPr>
            <a:picLocks noChangeAspect="1" noChangeArrowheads="1"/>
          </p:cNvPicPr>
          <p:nvPr/>
        </p:nvPicPr>
        <p:blipFill>
          <a:blip r:embed="rId8" r:link="rId9" cstate="print"/>
          <a:srcRect/>
          <a:stretch>
            <a:fillRect/>
          </a:stretch>
        </p:blipFill>
        <p:spPr bwMode="auto">
          <a:xfrm>
            <a:off x="6552774" y="1046634"/>
            <a:ext cx="1874836" cy="1458839"/>
          </a:xfrm>
          <a:prstGeom prst="rect">
            <a:avLst/>
          </a:prstGeom>
          <a:noFill/>
        </p:spPr>
      </p:pic>
      <p:sp>
        <p:nvSpPr>
          <p:cNvPr id="7" name="Rektangel 6"/>
          <p:cNvSpPr/>
          <p:nvPr/>
        </p:nvSpPr>
        <p:spPr>
          <a:xfrm>
            <a:off x="322669" y="2613381"/>
            <a:ext cx="25500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003B90"/>
                </a:solidFill>
                <a:latin typeface="Calibri" panose="020F0502020204030204" pitchFamily="34" charset="0"/>
              </a:rPr>
              <a:t>EN 13432 composting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3057106" y="2613381"/>
            <a:ext cx="5410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Special products for better economy &amp; environment</a:t>
            </a:r>
            <a:endParaRPr lang="en-GB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28" descr="bags-in-tre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08104" y="3118449"/>
            <a:ext cx="3240087" cy="1870075"/>
          </a:xfrm>
          <a:prstGeom prst="rect">
            <a:avLst/>
          </a:prstGeom>
          <a:noFill/>
        </p:spPr>
      </p:pic>
      <p:sp>
        <p:nvSpPr>
          <p:cNvPr id="10" name="textruta 9"/>
          <p:cNvSpPr txBox="1"/>
          <p:nvPr/>
        </p:nvSpPr>
        <p:spPr>
          <a:xfrm>
            <a:off x="4165948" y="4603522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Littering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791192" y="3219822"/>
            <a:ext cx="45318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Times New Roman" pitchFamily="18" charset="0"/>
              </a:rPr>
              <a:t>“The antisocial littering issue falls not within the scope of this standard. </a:t>
            </a:r>
            <a:endParaRPr lang="en-GB" dirty="0" smtClean="0">
              <a:latin typeface="Calibri" panose="020F0502020204030204" pitchFamily="34" charset="0"/>
              <a:cs typeface="Times New Roman" pitchFamily="18" charset="0"/>
            </a:endParaRPr>
          </a:p>
          <a:p>
            <a:r>
              <a:rPr lang="en-GB" dirty="0" smtClean="0">
                <a:latin typeface="Calibri" panose="020F0502020204030204" pitchFamily="34" charset="0"/>
                <a:cs typeface="Times New Roman" pitchFamily="18" charset="0"/>
              </a:rPr>
              <a:t>Plastics</a:t>
            </a:r>
            <a:r>
              <a:rPr lang="en-GB" dirty="0">
                <a:latin typeface="Calibri" panose="020F0502020204030204" pitchFamily="34" charset="0"/>
                <a:cs typeface="Times New Roman" pitchFamily="18" charset="0"/>
              </a:rPr>
              <a:t>’ biodegradability is not an encouragement to antisocial behaviours.”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2" name="Platshållare för sidfot 1"/>
          <p:cNvSpPr txBox="1">
            <a:spLocks/>
          </p:cNvSpPr>
          <p:nvPr/>
        </p:nvSpPr>
        <p:spPr bwMode="auto">
          <a:xfrm>
            <a:off x="5958977" y="6453336"/>
            <a:ext cx="309721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919296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sv-SE" dirty="0" smtClean="0">
                <a:latin typeface="Calibri" panose="020F0502020204030204" pitchFamily="34" charset="0"/>
              </a:rPr>
              <a:t>Workshop 15 June 2015</a:t>
            </a:r>
            <a:endParaRPr lang="sv-SE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57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ubrik 9"/>
          <p:cNvSpPr txBox="1">
            <a:spLocks/>
          </p:cNvSpPr>
          <p:nvPr/>
        </p:nvSpPr>
        <p:spPr>
          <a:xfrm>
            <a:off x="1884314" y="59756"/>
            <a:ext cx="5569443" cy="351754"/>
          </a:xfrm>
          <a:prstGeom prst="rect">
            <a:avLst/>
          </a:prstGeom>
          <a:solidFill>
            <a:srgbClr val="FFFFCC"/>
          </a:solidFill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5pPr>
            <a:lvl6pPr marL="344272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6pPr>
            <a:lvl7pPr marL="688543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7pPr>
            <a:lvl8pPr marL="1032815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8pPr>
            <a:lvl9pPr marL="1377086" algn="l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rgbClr val="0046A4"/>
                </a:solidFill>
                <a:latin typeface="Arial" charset="0"/>
              </a:defRPr>
            </a:lvl9pPr>
          </a:lstStyle>
          <a:p>
            <a:pPr algn="ctr"/>
            <a:r>
              <a:rPr lang="en-GB" sz="2200" kern="0" smtClean="0">
                <a:latin typeface="Calibri" panose="020F0502020204030204" pitchFamily="34" charset="0"/>
              </a:rPr>
              <a:t>Is biological recycling the ideal solution?</a:t>
            </a:r>
            <a:endParaRPr lang="en-GB" sz="2200" kern="0" dirty="0">
              <a:latin typeface="Calibri" panose="020F0502020204030204" pitchFamily="34" charset="0"/>
            </a:endParaRPr>
          </a:p>
        </p:txBody>
      </p:sp>
      <p:pic>
        <p:nvPicPr>
          <p:cNvPr id="34" name="Picture 2" descr="http://image.slidesharecdn.com/bioplastics-copy-121003054500-phpapp01/95/bioplastics-copy-5-728.jpg?cb=1349243135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3" t="22527" r="10779" b="8113"/>
          <a:stretch/>
        </p:blipFill>
        <p:spPr bwMode="auto">
          <a:xfrm>
            <a:off x="395536" y="551456"/>
            <a:ext cx="4152878" cy="331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ruta 34"/>
          <p:cNvSpPr txBox="1"/>
          <p:nvPr/>
        </p:nvSpPr>
        <p:spPr>
          <a:xfrm>
            <a:off x="4860032" y="934063"/>
            <a:ext cx="4142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Value as materials – can be recycled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6" name="textruta 35"/>
          <p:cNvSpPr txBox="1"/>
          <p:nvPr/>
        </p:nvSpPr>
        <p:spPr>
          <a:xfrm>
            <a:off x="5036536" y="1742787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Value as feedstock – can be converted to useful chemicals 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7" name="textruta 36"/>
          <p:cNvSpPr txBox="1"/>
          <p:nvPr/>
        </p:nvSpPr>
        <p:spPr>
          <a:xfrm>
            <a:off x="4912752" y="2756301"/>
            <a:ext cx="3748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Energy value – can be incinerated with energy recovery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9" name="textruta 38"/>
          <p:cNvSpPr txBox="1"/>
          <p:nvPr/>
        </p:nvSpPr>
        <p:spPr>
          <a:xfrm>
            <a:off x="863158" y="3954135"/>
            <a:ext cx="8030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Biodegradation to CO</a:t>
            </a:r>
            <a:r>
              <a:rPr lang="en-GB" b="1" baseline="-25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2</a:t>
            </a:r>
            <a:r>
              <a:rPr lang="en-GB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and water is equivalent to incineration but without recovery of any useful value and should be the very last option</a:t>
            </a:r>
            <a:endParaRPr lang="en-GB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9" name="Grupp 8"/>
          <p:cNvGrpSpPr/>
          <p:nvPr/>
        </p:nvGrpSpPr>
        <p:grpSpPr>
          <a:xfrm>
            <a:off x="1177656" y="1118729"/>
            <a:ext cx="2793419" cy="1799155"/>
            <a:chOff x="986493" y="1118729"/>
            <a:chExt cx="2793419" cy="1799155"/>
          </a:xfrm>
        </p:grpSpPr>
        <p:pic>
          <p:nvPicPr>
            <p:cNvPr id="40" name="Picture 6" descr="Bildresultat för energy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693151" y="1688186"/>
              <a:ext cx="1182479" cy="115643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1" name="Rak pil 40"/>
            <p:cNvCxnSpPr/>
            <p:nvPr/>
          </p:nvCxnSpPr>
          <p:spPr>
            <a:xfrm flipH="1">
              <a:off x="1187624" y="2594718"/>
              <a:ext cx="505527" cy="323166"/>
            </a:xfrm>
            <a:prstGeom prst="straightConnector1">
              <a:avLst/>
            </a:prstGeom>
            <a:ln w="28575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ak pil 41"/>
            <p:cNvCxnSpPr/>
            <p:nvPr/>
          </p:nvCxnSpPr>
          <p:spPr>
            <a:xfrm flipH="1" flipV="1">
              <a:off x="986493" y="1742787"/>
              <a:ext cx="706658" cy="216024"/>
            </a:xfrm>
            <a:prstGeom prst="straightConnector1">
              <a:avLst/>
            </a:prstGeom>
            <a:ln w="28575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ak pil 42"/>
            <p:cNvCxnSpPr/>
            <p:nvPr/>
          </p:nvCxnSpPr>
          <p:spPr>
            <a:xfrm flipH="1" flipV="1">
              <a:off x="2019630" y="1118729"/>
              <a:ext cx="143768" cy="534048"/>
            </a:xfrm>
            <a:prstGeom prst="straightConnector1">
              <a:avLst/>
            </a:prstGeom>
            <a:ln w="28575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ak pil 43"/>
            <p:cNvCxnSpPr/>
            <p:nvPr/>
          </p:nvCxnSpPr>
          <p:spPr>
            <a:xfrm flipV="1">
              <a:off x="2771800" y="1419622"/>
              <a:ext cx="504056" cy="431177"/>
            </a:xfrm>
            <a:prstGeom prst="straightConnector1">
              <a:avLst/>
            </a:prstGeom>
            <a:ln w="28575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ak pil 44"/>
            <p:cNvCxnSpPr/>
            <p:nvPr/>
          </p:nvCxnSpPr>
          <p:spPr>
            <a:xfrm>
              <a:off x="2915970" y="2275665"/>
              <a:ext cx="863942" cy="135275"/>
            </a:xfrm>
            <a:prstGeom prst="straightConnector1">
              <a:avLst/>
            </a:prstGeom>
            <a:ln w="28575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Platshållare för sidfot 1"/>
          <p:cNvSpPr txBox="1">
            <a:spLocks/>
          </p:cNvSpPr>
          <p:nvPr/>
        </p:nvSpPr>
        <p:spPr bwMode="auto">
          <a:xfrm>
            <a:off x="5905151" y="6541245"/>
            <a:ext cx="309721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919296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sv-SE" dirty="0" smtClean="0">
                <a:latin typeface="Calibri" panose="020F0502020204030204" pitchFamily="34" charset="0"/>
              </a:rPr>
              <a:t>Workshop 15 June 2015</a:t>
            </a:r>
            <a:endParaRPr lang="sv-SE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2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sciam.com/2000/0800issue/IMG/0800gerngross_production.gif"/>
          <p:cNvPicPr>
            <a:picLocks noChangeAspect="1" noChangeArrowheads="1"/>
          </p:cNvPicPr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" t="54928" r="1330" b="1572"/>
          <a:stretch/>
        </p:blipFill>
        <p:spPr bwMode="auto">
          <a:xfrm>
            <a:off x="151028" y="2257384"/>
            <a:ext cx="4758417" cy="182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1475656" y="51470"/>
            <a:ext cx="5544616" cy="360040"/>
          </a:xfrm>
          <a:solidFill>
            <a:srgbClr val="FFFFCC"/>
          </a:solidFill>
        </p:spPr>
        <p:txBody>
          <a:bodyPr/>
          <a:lstStyle/>
          <a:p>
            <a:pPr algn="ctr"/>
            <a:r>
              <a:rPr lang="en-GB" dirty="0" smtClean="0"/>
              <a:t>Do we need to recycle bio-plastics?</a:t>
            </a:r>
            <a:endParaRPr lang="en-GB" dirty="0"/>
          </a:p>
        </p:txBody>
      </p:sp>
      <p:grpSp>
        <p:nvGrpSpPr>
          <p:cNvPr id="21" name="Grupp 20"/>
          <p:cNvGrpSpPr/>
          <p:nvPr/>
        </p:nvGrpSpPr>
        <p:grpSpPr>
          <a:xfrm>
            <a:off x="5662790" y="691760"/>
            <a:ext cx="2442623" cy="748923"/>
            <a:chOff x="6012160" y="3723878"/>
            <a:chExt cx="2442623" cy="748923"/>
          </a:xfrm>
        </p:grpSpPr>
        <p:sp>
          <p:nvSpPr>
            <p:cNvPr id="14" name="Rektangel 13"/>
            <p:cNvSpPr/>
            <p:nvPr/>
          </p:nvSpPr>
          <p:spPr>
            <a:xfrm>
              <a:off x="6012160" y="3803187"/>
              <a:ext cx="108000" cy="108000"/>
            </a:xfrm>
            <a:prstGeom prst="rect">
              <a:avLst/>
            </a:prstGeom>
            <a:solidFill>
              <a:srgbClr val="0000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Rektangel 14"/>
            <p:cNvSpPr/>
            <p:nvPr/>
          </p:nvSpPr>
          <p:spPr>
            <a:xfrm>
              <a:off x="6021156" y="4044340"/>
              <a:ext cx="108000" cy="108000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Rektangel 15"/>
            <p:cNvSpPr/>
            <p:nvPr/>
          </p:nvSpPr>
          <p:spPr>
            <a:xfrm>
              <a:off x="6021156" y="4277710"/>
              <a:ext cx="108000" cy="108000"/>
            </a:xfrm>
            <a:prstGeom prst="rect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8" name="Rektangel 17"/>
            <p:cNvSpPr/>
            <p:nvPr/>
          </p:nvSpPr>
          <p:spPr>
            <a:xfrm>
              <a:off x="6168783" y="3723878"/>
              <a:ext cx="2286000" cy="7489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GB" sz="1200" dirty="0"/>
                <a:t>Process Energy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GB" sz="1200" dirty="0"/>
                <a:t>Transportation Energy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en-GB" sz="1200" dirty="0" smtClean="0"/>
                <a:t>Energy </a:t>
              </a:r>
              <a:r>
                <a:rPr lang="en-GB" sz="1200" dirty="0"/>
                <a:t>of Material </a:t>
              </a:r>
              <a:r>
                <a:rPr lang="en-GB" sz="1200" dirty="0" smtClean="0"/>
                <a:t>Resource</a:t>
              </a:r>
            </a:p>
          </p:txBody>
        </p:sp>
      </p:grpSp>
      <p:sp>
        <p:nvSpPr>
          <p:cNvPr id="19" name="textruta 18"/>
          <p:cNvSpPr txBox="1"/>
          <p:nvPr/>
        </p:nvSpPr>
        <p:spPr>
          <a:xfrm>
            <a:off x="5436096" y="1779662"/>
            <a:ext cx="312934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raw material to each product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ruta 19"/>
          <p:cNvSpPr txBox="1"/>
          <p:nvPr/>
        </p:nvSpPr>
        <p:spPr>
          <a:xfrm>
            <a:off x="4054899" y="4587974"/>
            <a:ext cx="499183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New raw material </a:t>
            </a:r>
            <a:r>
              <a:rPr lang="en-GB" sz="1400" dirty="0" smtClean="0"/>
              <a:t>to the first generation then 100% recycled</a:t>
            </a:r>
            <a:endParaRPr lang="en-GB" sz="1400" dirty="0"/>
          </a:p>
        </p:txBody>
      </p:sp>
      <p:grpSp>
        <p:nvGrpSpPr>
          <p:cNvPr id="37" name="Grupp 36"/>
          <p:cNvGrpSpPr/>
          <p:nvPr/>
        </p:nvGrpSpPr>
        <p:grpSpPr>
          <a:xfrm>
            <a:off x="4813878" y="1779662"/>
            <a:ext cx="4032448" cy="2736304"/>
            <a:chOff x="4756507" y="1779662"/>
            <a:chExt cx="4032448" cy="2736304"/>
          </a:xfrm>
        </p:grpSpPr>
        <p:grpSp>
          <p:nvGrpSpPr>
            <p:cNvPr id="22" name="Grupp 21"/>
            <p:cNvGrpSpPr/>
            <p:nvPr/>
          </p:nvGrpSpPr>
          <p:grpSpPr>
            <a:xfrm>
              <a:off x="4756507" y="1779662"/>
              <a:ext cx="4032448" cy="2736304"/>
              <a:chOff x="4865921" y="699542"/>
              <a:chExt cx="4032448" cy="2736304"/>
            </a:xfrm>
          </p:grpSpPr>
          <p:graphicFrame>
            <p:nvGraphicFramePr>
              <p:cNvPr id="7" name="Diagram 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305432104"/>
                  </p:ext>
                </p:extLst>
              </p:nvPr>
            </p:nvGraphicFramePr>
            <p:xfrm>
              <a:off x="4865921" y="699542"/>
              <a:ext cx="4032448" cy="273630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8" name="textruta 7"/>
              <p:cNvSpPr txBox="1"/>
              <p:nvPr/>
            </p:nvSpPr>
            <p:spPr>
              <a:xfrm>
                <a:off x="5652120" y="1203598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>
                    <a:solidFill>
                      <a:srgbClr val="FFFFFF"/>
                    </a:solidFill>
                  </a:rPr>
                  <a:t>1</a:t>
                </a:r>
                <a:endParaRPr lang="sv-SE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textruta 8"/>
              <p:cNvSpPr txBox="1"/>
              <p:nvPr/>
            </p:nvSpPr>
            <p:spPr>
              <a:xfrm>
                <a:off x="5940152" y="236364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/>
                  <a:t>1</a:t>
                </a:r>
                <a:endParaRPr lang="sv-SE" b="1" dirty="0"/>
              </a:p>
            </p:txBody>
          </p:sp>
          <p:sp>
            <p:nvSpPr>
              <p:cNvPr id="10" name="textruta 9"/>
              <p:cNvSpPr txBox="1"/>
              <p:nvPr/>
            </p:nvSpPr>
            <p:spPr>
              <a:xfrm>
                <a:off x="6444208" y="1204037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>
                    <a:solidFill>
                      <a:srgbClr val="FFFFFF"/>
                    </a:solidFill>
                  </a:rPr>
                  <a:t>2</a:t>
                </a:r>
              </a:p>
            </p:txBody>
          </p:sp>
          <p:sp>
            <p:nvSpPr>
              <p:cNvPr id="11" name="textruta 10"/>
              <p:cNvSpPr txBox="1"/>
              <p:nvPr/>
            </p:nvSpPr>
            <p:spPr>
              <a:xfrm>
                <a:off x="6588224" y="2377839"/>
                <a:ext cx="4052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>
                    <a:solidFill>
                      <a:schemeClr val="bg1"/>
                    </a:solidFill>
                  </a:rPr>
                  <a:t>2</a:t>
                </a:r>
                <a:endParaRPr lang="sv-SE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textruta 11"/>
              <p:cNvSpPr txBox="1"/>
              <p:nvPr/>
            </p:nvSpPr>
            <p:spPr>
              <a:xfrm>
                <a:off x="7020272" y="2372727"/>
                <a:ext cx="3819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b="1" dirty="0" smtClean="0">
                    <a:solidFill>
                      <a:schemeClr val="bg1"/>
                    </a:solidFill>
                  </a:rPr>
                  <a:t>3</a:t>
                </a:r>
                <a:endParaRPr lang="sv-SE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24" name="Rak 23"/>
            <p:cNvCxnSpPr/>
            <p:nvPr/>
          </p:nvCxnSpPr>
          <p:spPr>
            <a:xfrm>
              <a:off x="6100786" y="2732453"/>
              <a:ext cx="288000" cy="6480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ak 28"/>
            <p:cNvCxnSpPr/>
            <p:nvPr/>
          </p:nvCxnSpPr>
          <p:spPr>
            <a:xfrm flipH="1">
              <a:off x="6830102" y="2732452"/>
              <a:ext cx="36000" cy="6480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ak 35"/>
            <p:cNvCxnSpPr/>
            <p:nvPr/>
          </p:nvCxnSpPr>
          <p:spPr>
            <a:xfrm flipH="1">
              <a:off x="7292842" y="2732452"/>
              <a:ext cx="303494" cy="6480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ktangel 37"/>
          <p:cNvSpPr/>
          <p:nvPr/>
        </p:nvSpPr>
        <p:spPr>
          <a:xfrm>
            <a:off x="349674" y="6890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enewable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finite because they can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be replenished at a certain rate</a:t>
            </a:r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364979" y="144068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Sustainability 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superior to 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renewability</a:t>
            </a:r>
            <a:endParaRPr lang="sv-SE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40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208867" y="51470"/>
            <a:ext cx="6319935" cy="360040"/>
          </a:xfrm>
          <a:solidFill>
            <a:srgbClr val="FFFFCC"/>
          </a:solidFill>
        </p:spPr>
        <p:txBody>
          <a:bodyPr/>
          <a:lstStyle/>
          <a:p>
            <a:pPr algn="ctr"/>
            <a:r>
              <a:rPr lang="en-GB" sz="2200" dirty="0" smtClean="0">
                <a:latin typeface="Calibri" panose="020F0502020204030204" pitchFamily="34" charset="0"/>
              </a:rPr>
              <a:t>Why should we recycle bio-based plastics?</a:t>
            </a:r>
            <a:endParaRPr lang="en-GB" sz="2200" dirty="0">
              <a:latin typeface="Calibri" panose="020F0502020204030204" pitchFamily="34" charset="0"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935289" y="2859782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EU Waste Framework Directive 2008/98/EC, the Landfill Directive 1999//31/EC and the Packaging and Packaging Waste Directive </a:t>
            </a: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94/62/EC targets by </a:t>
            </a: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weight </a:t>
            </a: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50 % for 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household</a:t>
            </a: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70 % for 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construction and demolition</a:t>
            </a: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waste by 2020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accent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packaging</a:t>
            </a: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waste </a:t>
            </a: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80</a:t>
            </a:r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 % by </a:t>
            </a: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2030 </a:t>
            </a:r>
            <a:endParaRPr lang="sv-SE" sz="16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sv-SE" sz="1600" dirty="0" smtClean="0">
                <a:solidFill>
                  <a:schemeClr val="accent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plastics</a:t>
            </a: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60 % by 2025</a:t>
            </a:r>
            <a:endParaRPr lang="sv-SE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2195736" y="1203598"/>
            <a:ext cx="43461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End of Life Vehicles Directive (2000/53/EC</a:t>
            </a:r>
            <a:r>
              <a:rPr lang="en-GB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): 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GB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min. 95 % recovery, 85 % recycling by 2015   </a:t>
            </a:r>
            <a:endParaRPr lang="sv-SE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2195736" y="1995686"/>
            <a:ext cx="5736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Waste Electrical and Electronic Equipment </a:t>
            </a: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Directive, </a:t>
            </a:r>
            <a:r>
              <a:rPr lang="sv-SE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2012/19/EU, 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sv-SE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min. 85 % recycling by 2016</a:t>
            </a:r>
            <a:r>
              <a:rPr 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v-SE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2123728" y="692763"/>
            <a:ext cx="5304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Waste Policy and Legislation in European Union</a:t>
            </a:r>
            <a:endParaRPr lang="sv-SE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European Commission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62095"/>
            <a:ext cx="16383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94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n.european-bioplastics.org/wp-content/uploads/2011/04/Global-Prod-Capacity_Total_2014_e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15566"/>
            <a:ext cx="389069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4526564" y="1059582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latin typeface="Calibri" panose="020F0502020204030204" pitchFamily="34" charset="0"/>
              </a:rPr>
              <a:t>Durable bio-plastics that can be recycled constitute a much more </a:t>
            </a:r>
            <a:r>
              <a:rPr lang="en-GB" sz="16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resource efficient </a:t>
            </a:r>
            <a:r>
              <a:rPr lang="en-GB" sz="1600" dirty="0" smtClean="0">
                <a:latin typeface="Calibri" panose="020F0502020204030204" pitchFamily="34" charset="0"/>
              </a:rPr>
              <a:t>and environmentally beneficial solution</a:t>
            </a:r>
            <a:endParaRPr lang="en-GB" sz="1600" dirty="0">
              <a:latin typeface="Calibri" panose="020F0502020204030204" pitchFamily="34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4581031" y="2120247"/>
            <a:ext cx="43046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Calibri" panose="020F0502020204030204" pitchFamily="34" charset="0"/>
              </a:rPr>
              <a:t>The market </a:t>
            </a:r>
            <a:r>
              <a:rPr lang="en-GB" sz="1600" dirty="0" smtClean="0">
                <a:latin typeface="Calibri" panose="020F0502020204030204" pitchFamily="34" charset="0"/>
              </a:rPr>
              <a:t>demand: bio-plastics </a:t>
            </a:r>
            <a:r>
              <a:rPr lang="en-GB" sz="1600" dirty="0">
                <a:latin typeface="Calibri" panose="020F0502020204030204" pitchFamily="34" charset="0"/>
              </a:rPr>
              <a:t>must meet the same processing and </a:t>
            </a:r>
            <a:r>
              <a:rPr lang="en-GB" sz="1600" b="1" dirty="0">
                <a:solidFill>
                  <a:schemeClr val="accent2"/>
                </a:solidFill>
                <a:latin typeface="Calibri" panose="020F0502020204030204" pitchFamily="34" charset="0"/>
              </a:rPr>
              <a:t>performance</a:t>
            </a:r>
            <a:r>
              <a:rPr lang="en-GB" sz="1600" dirty="0">
                <a:latin typeface="Calibri" panose="020F0502020204030204" pitchFamily="34" charset="0"/>
              </a:rPr>
              <a:t> specifications that exist for conventional fossil based polymers</a:t>
            </a:r>
            <a:endParaRPr lang="sv-SE" sz="1600" dirty="0">
              <a:latin typeface="Calibri" panose="020F0502020204030204" pitchFamily="34" charset="0"/>
            </a:endParaRPr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395536" y="51471"/>
            <a:ext cx="8451508" cy="360039"/>
          </a:xfrm>
          <a:solidFill>
            <a:srgbClr val="FFFFCC"/>
          </a:solidFill>
        </p:spPr>
        <p:txBody>
          <a:bodyPr/>
          <a:lstStyle/>
          <a:p>
            <a:pPr algn="ctr"/>
            <a:r>
              <a:rPr lang="en-GB" sz="2200" dirty="0" smtClean="0">
                <a:latin typeface="Calibri" panose="020F0502020204030204" pitchFamily="34" charset="0"/>
              </a:rPr>
              <a:t>Drivers for the future development in bio-plastics production</a:t>
            </a:r>
            <a:endParaRPr lang="en-GB" sz="2200" dirty="0">
              <a:latin typeface="Calibri" panose="020F0502020204030204" pitchFamily="34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4644008" y="3363837"/>
            <a:ext cx="3744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The most dynamic </a:t>
            </a:r>
            <a:r>
              <a:rPr lang="en-GB" dirty="0" smtClean="0">
                <a:latin typeface="Calibri" panose="020F0502020204030204" pitchFamily="34" charset="0"/>
              </a:rPr>
              <a:t>development is in “drop-in” </a:t>
            </a:r>
            <a:r>
              <a:rPr lang="en-GB" dirty="0">
                <a:latin typeface="Calibri" panose="020F0502020204030204" pitchFamily="34" charset="0"/>
              </a:rPr>
              <a:t>bio-based polymers </a:t>
            </a:r>
            <a:endParaRPr lang="sv-SE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1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547665" y="51470"/>
            <a:ext cx="6120680" cy="396379"/>
          </a:xfrm>
          <a:solidFill>
            <a:srgbClr val="FFFFCC"/>
          </a:solidFill>
        </p:spPr>
        <p:txBody>
          <a:bodyPr/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Bio-based engineering plastics</a:t>
            </a: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971600" y="931690"/>
            <a:ext cx="7605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PA11 (100 % bio-C, </a:t>
            </a:r>
            <a:r>
              <a:rPr lang="en-US" dirty="0" err="1">
                <a:latin typeface="Calibri" panose="020F0502020204030204" pitchFamily="34" charset="0"/>
              </a:rPr>
              <a:t>Arkema</a:t>
            </a:r>
            <a:r>
              <a:rPr lang="en-US" dirty="0">
                <a:latin typeface="Calibri" panose="020F0502020204030204" pitchFamily="34" charset="0"/>
              </a:rPr>
              <a:t>), </a:t>
            </a:r>
            <a:r>
              <a:rPr lang="en-US" dirty="0" smtClean="0">
                <a:latin typeface="Calibri" panose="020F0502020204030204" pitchFamily="34" charset="0"/>
              </a:rPr>
              <a:t>PA1010 </a:t>
            </a:r>
            <a:r>
              <a:rPr lang="en-US" dirty="0">
                <a:latin typeface="Calibri" panose="020F0502020204030204" pitchFamily="34" charset="0"/>
              </a:rPr>
              <a:t>(99 % bio-C, EMS-</a:t>
            </a:r>
            <a:r>
              <a:rPr lang="en-US" dirty="0" err="1">
                <a:latin typeface="Calibri" panose="020F0502020204030204" pitchFamily="34" charset="0"/>
              </a:rPr>
              <a:t>Grivory</a:t>
            </a:r>
            <a:r>
              <a:rPr lang="en-US" dirty="0" smtClean="0">
                <a:latin typeface="Calibri" panose="020F0502020204030204" pitchFamily="34" charset="0"/>
              </a:rPr>
              <a:t>) 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PA610 </a:t>
            </a:r>
            <a:r>
              <a:rPr lang="en-US" dirty="0">
                <a:latin typeface="Calibri" panose="020F0502020204030204" pitchFamily="34" charset="0"/>
              </a:rPr>
              <a:t>(62 % bio-C, EMS-</a:t>
            </a:r>
            <a:r>
              <a:rPr lang="en-US" dirty="0" err="1">
                <a:latin typeface="Calibri" panose="020F0502020204030204" pitchFamily="34" charset="0"/>
              </a:rPr>
              <a:t>Grivory</a:t>
            </a:r>
            <a:r>
              <a:rPr lang="en-US" dirty="0" smtClean="0">
                <a:latin typeface="Calibri" panose="020F0502020204030204" pitchFamily="34" charset="0"/>
              </a:rPr>
              <a:t>),</a:t>
            </a:r>
            <a:r>
              <a:rPr lang="en-US" dirty="0">
                <a:latin typeface="Calibri" panose="020F0502020204030204" pitchFamily="34" charset="0"/>
              </a:rPr>
              <a:t> </a:t>
            </a:r>
            <a:endParaRPr lang="sv-SE" dirty="0">
              <a:latin typeface="Calibri" panose="020F0502020204030204" pitchFamily="34" charset="0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965920" y="1995686"/>
            <a:ext cx="33843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bio-PET </a:t>
            </a:r>
            <a:r>
              <a:rPr lang="en-US" dirty="0" smtClean="0">
                <a:latin typeface="Calibri" panose="020F0502020204030204" pitchFamily="34" charset="0"/>
              </a:rPr>
              <a:t>(30 % bio-C)</a:t>
            </a:r>
            <a:endParaRPr lang="sv-SE" dirty="0" smtClean="0">
              <a:latin typeface="Calibri" panose="020F0502020204030204" pitchFamily="34" charset="0"/>
            </a:endParaRPr>
          </a:p>
          <a:p>
            <a:r>
              <a:rPr lang="sv-SE" dirty="0" err="1" smtClean="0">
                <a:latin typeface="Calibri" panose="020F0502020204030204" pitchFamily="34" charset="0"/>
              </a:rPr>
              <a:t>Polytrimethylene</a:t>
            </a:r>
            <a:r>
              <a:rPr lang="sv-SE" dirty="0" smtClean="0">
                <a:latin typeface="Calibri" panose="020F0502020204030204" pitchFamily="34" charset="0"/>
              </a:rPr>
              <a:t> </a:t>
            </a:r>
            <a:r>
              <a:rPr lang="sv-SE" dirty="0" err="1" smtClean="0">
                <a:latin typeface="Calibri" panose="020F0502020204030204" pitchFamily="34" charset="0"/>
              </a:rPr>
              <a:t>terephthalate</a:t>
            </a:r>
            <a:r>
              <a:rPr lang="sv-SE" dirty="0" smtClean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PTT </a:t>
            </a:r>
            <a:r>
              <a:rPr lang="en-US" dirty="0">
                <a:latin typeface="Calibri" panose="020F0502020204030204" pitchFamily="34" charset="0"/>
              </a:rPr>
              <a:t>(28 % bio-C, DuPont</a:t>
            </a:r>
            <a:r>
              <a:rPr lang="en-US" dirty="0" smtClean="0">
                <a:latin typeface="Calibri" panose="020F0502020204030204" pitchFamily="34" charset="0"/>
              </a:rPr>
              <a:t>)</a:t>
            </a:r>
          </a:p>
          <a:p>
            <a:r>
              <a:rPr lang="en-US" dirty="0">
                <a:latin typeface="Calibri" panose="020F0502020204030204" pitchFamily="34" charset="0"/>
              </a:rPr>
              <a:t>Polyethylene </a:t>
            </a:r>
            <a:r>
              <a:rPr lang="en-US" dirty="0" err="1">
                <a:latin typeface="Calibri" panose="020F0502020204030204" pitchFamily="34" charset="0"/>
              </a:rPr>
              <a:t>f</a:t>
            </a:r>
            <a:r>
              <a:rPr lang="en-US" dirty="0" err="1" smtClean="0">
                <a:latin typeface="Calibri" panose="020F0502020204030204" pitchFamily="34" charset="0"/>
              </a:rPr>
              <a:t>uranoate</a:t>
            </a:r>
            <a:r>
              <a:rPr lang="en-US" dirty="0" smtClean="0">
                <a:latin typeface="Calibri" panose="020F0502020204030204" pitchFamily="34" charset="0"/>
              </a:rPr>
              <a:t> PEF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(100 % bio-C)  </a:t>
            </a:r>
            <a:r>
              <a:rPr lang="sv-SE" dirty="0" smtClean="0">
                <a:latin typeface="Calibri" panose="020F0502020204030204" pitchFamily="34" charset="0"/>
              </a:rPr>
              <a:t>  </a:t>
            </a:r>
            <a:endParaRPr lang="sv-SE" dirty="0">
              <a:latin typeface="Calibri" panose="020F0502020204030204" pitchFamily="34" charset="0"/>
            </a:endParaRPr>
          </a:p>
        </p:txBody>
      </p:sp>
      <p:pic>
        <p:nvPicPr>
          <p:cNvPr id="8" name="Bildobjekt 7" descr="http://www.m-kagaku.co.jp/english/products/business/polymer/sustainable/details/__icsFiles/artimage/2013/02/18/cgen5_mcc171/fig2%20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10903"/>
            <a:ext cx="4502785" cy="29508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ruta 8"/>
          <p:cNvSpPr txBox="1"/>
          <p:nvPr/>
        </p:nvSpPr>
        <p:spPr>
          <a:xfrm>
            <a:off x="179512" y="1054064"/>
            <a:ext cx="641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 smtClean="0"/>
              <a:t>PA</a:t>
            </a:r>
            <a:endParaRPr lang="sv-SE" sz="2000" b="1" dirty="0"/>
          </a:p>
        </p:txBody>
      </p:sp>
      <p:sp>
        <p:nvSpPr>
          <p:cNvPr id="10" name="textruta 9"/>
          <p:cNvSpPr txBox="1"/>
          <p:nvPr/>
        </p:nvSpPr>
        <p:spPr>
          <a:xfrm>
            <a:off x="171778" y="2069389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 smtClean="0"/>
              <a:t>PET</a:t>
            </a:r>
            <a:endParaRPr lang="sv-SE" sz="2000" b="1" dirty="0"/>
          </a:p>
        </p:txBody>
      </p:sp>
      <p:sp>
        <p:nvSpPr>
          <p:cNvPr id="3" name="textruta 2"/>
          <p:cNvSpPr txBox="1"/>
          <p:nvPr/>
        </p:nvSpPr>
        <p:spPr>
          <a:xfrm>
            <a:off x="735547" y="3675944"/>
            <a:ext cx="3614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Bio-based polymers as replacement</a:t>
            </a:r>
          </a:p>
          <a:p>
            <a:pPr algn="ctr"/>
            <a:r>
              <a:rPr lang="en-GB" b="1" dirty="0">
                <a:solidFill>
                  <a:schemeClr val="accent2"/>
                </a:solidFill>
                <a:latin typeface="Calibri" panose="020F0502020204030204" pitchFamily="34" charset="0"/>
              </a:rPr>
              <a:t>f</a:t>
            </a:r>
            <a:r>
              <a:rPr lang="en-GB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or fossil-based are not identical  </a:t>
            </a:r>
            <a:endParaRPr lang="en-GB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41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9105" y="26318"/>
            <a:ext cx="7596000" cy="385192"/>
          </a:xfrm>
          <a:solidFill>
            <a:srgbClr val="FFFFCC"/>
          </a:solidFill>
        </p:spPr>
        <p:txBody>
          <a:bodyPr/>
          <a:lstStyle/>
          <a:p>
            <a:pPr algn="ctr"/>
            <a:r>
              <a:rPr lang="en-GB" sz="2400" dirty="0" smtClean="0">
                <a:latin typeface="Calibri" panose="020F0502020204030204" pitchFamily="34" charset="0"/>
              </a:rPr>
              <a:t>Challenges for plastics industry </a:t>
            </a:r>
            <a:endParaRPr lang="en-GB" sz="2400" dirty="0">
              <a:latin typeface="Calibri" panose="020F0502020204030204" pitchFamily="34" charset="0"/>
            </a:endParaRPr>
          </a:p>
        </p:txBody>
      </p:sp>
      <p:cxnSp>
        <p:nvCxnSpPr>
          <p:cNvPr id="17" name="Rak pil 16"/>
          <p:cNvCxnSpPr/>
          <p:nvPr/>
        </p:nvCxnSpPr>
        <p:spPr>
          <a:xfrm>
            <a:off x="581005" y="1491630"/>
            <a:ext cx="1439862" cy="0"/>
          </a:xfrm>
          <a:prstGeom prst="straightConnector1">
            <a:avLst/>
          </a:prstGeom>
          <a:ln w="28575">
            <a:solidFill>
              <a:schemeClr val="accent4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k pil 17"/>
          <p:cNvCxnSpPr/>
          <p:nvPr/>
        </p:nvCxnSpPr>
        <p:spPr>
          <a:xfrm>
            <a:off x="2012571" y="1491630"/>
            <a:ext cx="4665663" cy="0"/>
          </a:xfrm>
          <a:prstGeom prst="straightConnector1">
            <a:avLst/>
          </a:prstGeom>
          <a:ln w="28575">
            <a:solidFill>
              <a:srgbClr val="000099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k pil 18"/>
          <p:cNvCxnSpPr/>
          <p:nvPr/>
        </p:nvCxnSpPr>
        <p:spPr>
          <a:xfrm>
            <a:off x="6700817" y="1496921"/>
            <a:ext cx="1401762" cy="3175"/>
          </a:xfrm>
          <a:prstGeom prst="straightConnector1">
            <a:avLst/>
          </a:prstGeom>
          <a:ln w="28575">
            <a:solidFill>
              <a:srgbClr val="00CC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ruta 21"/>
          <p:cNvSpPr txBox="1">
            <a:spLocks noChangeArrowheads="1"/>
          </p:cNvSpPr>
          <p:nvPr/>
        </p:nvSpPr>
        <p:spPr bwMode="auto">
          <a:xfrm>
            <a:off x="6695604" y="1539954"/>
            <a:ext cx="1673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defRPr sz="2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sv-SE" sz="1400" dirty="0" smtClean="0">
                <a:solidFill>
                  <a:schemeClr val="tx1"/>
                </a:solidFill>
              </a:rPr>
              <a:t>Only bio-plastics</a:t>
            </a:r>
            <a:endParaRPr lang="en-GB" altLang="sv-SE" sz="1400" dirty="0">
              <a:solidFill>
                <a:schemeClr val="tx1"/>
              </a:solidFill>
            </a:endParaRPr>
          </a:p>
        </p:txBody>
      </p:sp>
      <p:sp>
        <p:nvSpPr>
          <p:cNvPr id="21" name="textruta 23"/>
          <p:cNvSpPr txBox="1">
            <a:spLocks noChangeArrowheads="1"/>
          </p:cNvSpPr>
          <p:nvPr/>
        </p:nvSpPr>
        <p:spPr bwMode="auto">
          <a:xfrm>
            <a:off x="483373" y="1539954"/>
            <a:ext cx="16732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defRPr sz="2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sv-SE" sz="1400" dirty="0" smtClean="0">
                <a:solidFill>
                  <a:schemeClr val="tx1"/>
                </a:solidFill>
              </a:rPr>
              <a:t>Only fossil-plastics </a:t>
            </a:r>
            <a:endParaRPr lang="en-GB" altLang="sv-SE" sz="1400" dirty="0">
              <a:solidFill>
                <a:schemeClr val="tx1"/>
              </a:solidFill>
            </a:endParaRPr>
          </a:p>
        </p:txBody>
      </p:sp>
      <p:sp>
        <p:nvSpPr>
          <p:cNvPr id="22" name="textruta 22"/>
          <p:cNvSpPr txBox="1">
            <a:spLocks noChangeArrowheads="1"/>
          </p:cNvSpPr>
          <p:nvPr/>
        </p:nvSpPr>
        <p:spPr bwMode="auto">
          <a:xfrm>
            <a:off x="2156598" y="1539954"/>
            <a:ext cx="4468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0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defRPr sz="20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GB" altLang="sv-SE" sz="1400" dirty="0" smtClean="0">
                <a:solidFill>
                  <a:schemeClr val="tx1"/>
                </a:solidFill>
              </a:rPr>
              <a:t>Both fossil and bio plastics exist at the same time </a:t>
            </a:r>
            <a:endParaRPr lang="en-GB" altLang="sv-SE" sz="1400" dirty="0">
              <a:solidFill>
                <a:schemeClr val="tx1"/>
              </a:solidFill>
            </a:endParaRPr>
          </a:p>
        </p:txBody>
      </p:sp>
      <p:grpSp>
        <p:nvGrpSpPr>
          <p:cNvPr id="25" name="Grupp 24"/>
          <p:cNvGrpSpPr/>
          <p:nvPr/>
        </p:nvGrpSpPr>
        <p:grpSpPr>
          <a:xfrm>
            <a:off x="619105" y="573205"/>
            <a:ext cx="7597112" cy="756445"/>
            <a:chOff x="477838" y="1082240"/>
            <a:chExt cx="7597112" cy="756445"/>
          </a:xfrm>
        </p:grpSpPr>
        <p:sp>
          <p:nvSpPr>
            <p:cNvPr id="12" name="Rätvinklig triangel 11"/>
            <p:cNvSpPr/>
            <p:nvPr/>
          </p:nvSpPr>
          <p:spPr bwMode="auto">
            <a:xfrm>
              <a:off x="1879600" y="1082241"/>
              <a:ext cx="4679950" cy="756443"/>
            </a:xfrm>
            <a:prstGeom prst="rtTriangle">
              <a:avLst/>
            </a:prstGeom>
            <a:solidFill>
              <a:schemeClr val="accent4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700" b="1" dirty="0"/>
            </a:p>
          </p:txBody>
        </p:sp>
        <p:sp>
          <p:nvSpPr>
            <p:cNvPr id="13" name="Rätvinklig triangel 12"/>
            <p:cNvSpPr/>
            <p:nvPr/>
          </p:nvSpPr>
          <p:spPr bwMode="auto">
            <a:xfrm rot="10800000">
              <a:off x="2025412" y="1082240"/>
              <a:ext cx="4681538" cy="756443"/>
            </a:xfrm>
            <a:prstGeom prst="rtTriangle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5" name="Rektangel 14"/>
            <p:cNvSpPr/>
            <p:nvPr/>
          </p:nvSpPr>
          <p:spPr bwMode="auto">
            <a:xfrm>
              <a:off x="477838" y="1082242"/>
              <a:ext cx="1401762" cy="756443"/>
            </a:xfrm>
            <a:prstGeom prst="rect">
              <a:avLst/>
            </a:prstGeom>
            <a:solidFill>
              <a:schemeClr val="accent4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6" name="Rektangel 15"/>
            <p:cNvSpPr/>
            <p:nvPr/>
          </p:nvSpPr>
          <p:spPr bwMode="auto">
            <a:xfrm>
              <a:off x="6706950" y="1082685"/>
              <a:ext cx="1368000" cy="756000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3" name="textruta 5"/>
            <p:cNvSpPr txBox="1">
              <a:spLocks noChangeArrowheads="1"/>
            </p:cNvSpPr>
            <p:nvPr/>
          </p:nvSpPr>
          <p:spPr bwMode="auto">
            <a:xfrm>
              <a:off x="5335355" y="1121738"/>
              <a:ext cx="2448390" cy="369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 sz="2000">
                  <a:solidFill>
                    <a:schemeClr val="tx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defRPr sz="2000">
                  <a:solidFill>
                    <a:schemeClr val="tx2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2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GB" altLang="sv-SE" sz="1800" b="1" dirty="0" smtClean="0">
                  <a:solidFill>
                    <a:schemeClr val="bg1"/>
                  </a:solidFill>
                </a:rPr>
                <a:t>Bio-based plastics</a:t>
              </a:r>
              <a:endParaRPr lang="en-GB" altLang="sv-SE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textruta 5"/>
            <p:cNvSpPr txBox="1">
              <a:spLocks noChangeArrowheads="1"/>
            </p:cNvSpPr>
            <p:nvPr/>
          </p:nvSpPr>
          <p:spPr bwMode="auto">
            <a:xfrm>
              <a:off x="611560" y="1349936"/>
              <a:ext cx="33123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000">
                  <a:solidFill>
                    <a:schemeClr val="tx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defRPr sz="2000">
                  <a:solidFill>
                    <a:schemeClr val="tx2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2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GB" altLang="sv-SE" sz="1800" b="1" dirty="0" smtClean="0">
                  <a:solidFill>
                    <a:schemeClr val="bg1"/>
                  </a:solidFill>
                </a:rPr>
                <a:t>Fossil-based plastics</a:t>
              </a:r>
              <a:endParaRPr lang="en-GB" altLang="sv-SE" sz="1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ktangel 25"/>
          <p:cNvSpPr/>
          <p:nvPr/>
        </p:nvSpPr>
        <p:spPr>
          <a:xfrm>
            <a:off x="915616" y="1923678"/>
            <a:ext cx="799563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latin typeface="Calibri" panose="020F0502020204030204" pitchFamily="34" charset="0"/>
              </a:rPr>
              <a:t>Develop recovery </a:t>
            </a:r>
            <a:r>
              <a:rPr lang="en-GB" dirty="0">
                <a:latin typeface="Calibri" panose="020F0502020204030204" pitchFamily="34" charset="0"/>
              </a:rPr>
              <a:t>systems and end markets for post-consumer </a:t>
            </a:r>
            <a:r>
              <a:rPr lang="en-GB" dirty="0" smtClean="0">
                <a:latin typeface="Calibri" panose="020F0502020204030204" pitchFamily="34" charset="0"/>
              </a:rPr>
              <a:t>waste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latin typeface="Calibri" panose="020F0502020204030204" pitchFamily="34" charset="0"/>
              </a:rPr>
              <a:t>Prevent contamination of the </a:t>
            </a:r>
            <a:r>
              <a:rPr lang="en-GB" dirty="0">
                <a:latin typeface="Calibri" panose="020F0502020204030204" pitchFamily="34" charset="0"/>
              </a:rPr>
              <a:t>existing recycling </a:t>
            </a:r>
            <a:r>
              <a:rPr lang="en-GB" dirty="0" smtClean="0">
                <a:latin typeface="Calibri" panose="020F0502020204030204" pitchFamily="34" charset="0"/>
              </a:rPr>
              <a:t>systems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latin typeface="Calibri" panose="020F0502020204030204" pitchFamily="34" charset="0"/>
              </a:rPr>
              <a:t>Prepare </a:t>
            </a:r>
            <a:r>
              <a:rPr lang="en-GB" dirty="0">
                <a:latin typeface="Calibri" panose="020F0502020204030204" pitchFamily="34" charset="0"/>
              </a:rPr>
              <a:t>suitable labelling system </a:t>
            </a:r>
            <a:r>
              <a:rPr lang="en-GB" dirty="0" smtClean="0">
                <a:latin typeface="Calibri" panose="020F0502020204030204" pitchFamily="34" charset="0"/>
              </a:rPr>
              <a:t>and </a:t>
            </a:r>
            <a:r>
              <a:rPr lang="en-GB" dirty="0">
                <a:latin typeface="Calibri" panose="020F0502020204030204" pitchFamily="34" charset="0"/>
              </a:rPr>
              <a:t>increase public awareness </a:t>
            </a:r>
            <a:endParaRPr lang="en-GB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latin typeface="Calibri" panose="020F0502020204030204" pitchFamily="34" charset="0"/>
              </a:rPr>
              <a:t>Develop collection, </a:t>
            </a:r>
            <a:r>
              <a:rPr lang="en-US" dirty="0" smtClean="0">
                <a:latin typeface="Calibri" panose="020F0502020204030204" pitchFamily="34" charset="0"/>
              </a:rPr>
              <a:t>separation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and sorting </a:t>
            </a:r>
            <a:r>
              <a:rPr lang="en-US" dirty="0">
                <a:latin typeface="Calibri" panose="020F0502020204030204" pitchFamily="34" charset="0"/>
              </a:rPr>
              <a:t>technologies </a:t>
            </a:r>
            <a:r>
              <a:rPr lang="en-US" dirty="0" smtClean="0">
                <a:latin typeface="Calibri" panose="020F0502020204030204" pitchFamily="34" charset="0"/>
              </a:rPr>
              <a:t>for bioplastics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latin typeface="Calibri" panose="020F0502020204030204" pitchFamily="34" charset="0"/>
              </a:rPr>
              <a:t>Develop processing technology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latin typeface="Calibri" panose="020F0502020204030204" pitchFamily="34" charset="0"/>
              </a:rPr>
              <a:t>Evaluate their </a:t>
            </a:r>
            <a:r>
              <a:rPr lang="en-GB" dirty="0">
                <a:latin typeface="Calibri" panose="020F0502020204030204" pitchFamily="34" charset="0"/>
              </a:rPr>
              <a:t>indoor and outdoor ageing and durability properties</a:t>
            </a:r>
            <a:endParaRPr lang="en-GB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latin typeface="Calibri" panose="020F0502020204030204" pitchFamily="34" charset="0"/>
              </a:rPr>
              <a:t>Develop additives to enhance durability, compatibility and other properties 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latin typeface="Calibri" panose="020F0502020204030204" pitchFamily="34" charset="0"/>
              </a:rPr>
              <a:t>Evaluate </a:t>
            </a:r>
            <a:r>
              <a:rPr lang="en-GB" dirty="0">
                <a:latin typeface="Calibri" panose="020F0502020204030204" pitchFamily="34" charset="0"/>
              </a:rPr>
              <a:t>safety and health factors </a:t>
            </a:r>
            <a:endParaRPr lang="en-GB" dirty="0" smtClean="0">
              <a:latin typeface="Calibri" panose="020F0502020204030204" pitchFamily="34" charset="0"/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dirty="0" smtClean="0">
                <a:latin typeface="Calibri" panose="020F0502020204030204" pitchFamily="34" charset="0"/>
              </a:rPr>
              <a:t>Develop business models and policy instruments</a:t>
            </a:r>
            <a:endParaRPr lang="sv-SE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03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82798" y="51470"/>
            <a:ext cx="5796321" cy="379859"/>
          </a:xfrm>
          <a:solidFill>
            <a:srgbClr val="FFFFCC"/>
          </a:solidFill>
        </p:spPr>
        <p:txBody>
          <a:bodyPr/>
          <a:lstStyle/>
          <a:p>
            <a:pPr algn="ctr"/>
            <a:r>
              <a:rPr lang="en-GB" sz="2000" dirty="0">
                <a:latin typeface="Calibri" panose="020F0502020204030204" pitchFamily="34" charset="0"/>
              </a:rPr>
              <a:t>Sustainable management of bio-plastic </a:t>
            </a:r>
            <a:r>
              <a:rPr lang="en-GB" sz="2000" dirty="0" smtClean="0">
                <a:latin typeface="Calibri" panose="020F0502020204030204" pitchFamily="34" charset="0"/>
              </a:rPr>
              <a:t>waste</a:t>
            </a:r>
            <a:endParaRPr lang="sv-SE" dirty="0">
              <a:latin typeface="Calibri" panose="020F0502020204030204" pitchFamily="34" charset="0"/>
            </a:endParaRPr>
          </a:p>
        </p:txBody>
      </p:sp>
      <p:pic>
        <p:nvPicPr>
          <p:cNvPr id="6" name="Bildobjekt 5" descr="C:\Users\ignacy\AppData\Local\Microsoft\Windows\Temporary Internet Files\Content.Outlook\U0ADGM3G\Chalmers_University_of_Technology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392" y="2570628"/>
            <a:ext cx="869163" cy="945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dobjekt 6" descr="\\sp.se\home\i\Ignacy\presentationer\SP_Science Partner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34" y="164127"/>
            <a:ext cx="783712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https://fbcdn-profile-a.akamaihd.net/hprofile-ak-ash2/t1/c9.0.163.163/s160x160/307320_10151733316781959_1081262552_a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474" y="3747348"/>
            <a:ext cx="1033289" cy="103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www.ronneby.se/ImageVaultFiles/id_13762/cf_8740/Cefur_logga_130920_72dpi_web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507" y="1280972"/>
            <a:ext cx="990327" cy="102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Tarkett - The ultimate flooring experienc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77"/>
          <a:stretch/>
        </p:blipFill>
        <p:spPr bwMode="auto">
          <a:xfrm>
            <a:off x="177338" y="2715766"/>
            <a:ext cx="1362733" cy="65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www.orthexgroup.com/$2/file/images/brands04.png">
            <a:hlinkClick r:id="rId8" tooltip="Hammarplast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34" y="1707654"/>
            <a:ext cx="1314137" cy="69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http://www.safeman.se/images/design_top_logo_1.gif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58"/>
          <a:stretch/>
        </p:blipFill>
        <p:spPr bwMode="auto">
          <a:xfrm>
            <a:off x="5745744" y="4116020"/>
            <a:ext cx="1333375" cy="71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http://www.sodra.com/Templates/SodraCommon/Styles/images/sodra-logotyp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374" y="4116020"/>
            <a:ext cx="1696308" cy="49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\\sp.se\home\i\Ignacy\administration\kreol_logga_footer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01" y="3640739"/>
            <a:ext cx="705005" cy="36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ignacy\Desktop\footer-bg.gif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72" b="50000"/>
          <a:stretch/>
        </p:blipFill>
        <p:spPr bwMode="auto">
          <a:xfrm>
            <a:off x="3275856" y="4132696"/>
            <a:ext cx="2088232" cy="38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upp 15"/>
          <p:cNvGrpSpPr/>
          <p:nvPr/>
        </p:nvGrpSpPr>
        <p:grpSpPr>
          <a:xfrm>
            <a:off x="6794631" y="663206"/>
            <a:ext cx="1901685" cy="270305"/>
            <a:chOff x="3009401" y="2132856"/>
            <a:chExt cx="2328647" cy="360000"/>
          </a:xfrm>
        </p:grpSpPr>
        <p:sp>
          <p:nvSpPr>
            <p:cNvPr id="17" name="Rektangel 16"/>
            <p:cNvSpPr/>
            <p:nvPr/>
          </p:nvSpPr>
          <p:spPr>
            <a:xfrm>
              <a:off x="3044725" y="2132856"/>
              <a:ext cx="2293323" cy="360000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8" name="Picture 2" descr="http://www.mistra.org/images/18.48ea57551373aa97c52516/Mistra-logotyp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9401" y="2132856"/>
              <a:ext cx="2293323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3" descr="\\sp.se\home\i\Ignacy\FoU\Mistra 2012\bilder\DSC_0012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6" t="28217" r="11896" b="17083"/>
          <a:stretch/>
        </p:blipFill>
        <p:spPr bwMode="auto">
          <a:xfrm>
            <a:off x="1952528" y="1188263"/>
            <a:ext cx="5348654" cy="274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Platshållare för sidfot 1"/>
          <p:cNvSpPr>
            <a:spLocks noGrp="1"/>
          </p:cNvSpPr>
          <p:nvPr>
            <p:ph type="ftr" sz="quarter" idx="12"/>
          </p:nvPr>
        </p:nvSpPr>
        <p:spPr>
          <a:xfrm>
            <a:off x="5931640" y="6169046"/>
            <a:ext cx="3097212" cy="288032"/>
          </a:xfrm>
        </p:spPr>
        <p:txBody>
          <a:bodyPr/>
          <a:lstStyle/>
          <a:p>
            <a:pPr algn="r">
              <a:defRPr/>
            </a:pPr>
            <a:r>
              <a:rPr lang="sv-SE" dirty="0" smtClean="0"/>
              <a:t>Återvinning av plast 20 nov 2014</a:t>
            </a:r>
            <a:endParaRPr lang="sv-SE" dirty="0"/>
          </a:p>
        </p:txBody>
      </p:sp>
      <p:sp>
        <p:nvSpPr>
          <p:cNvPr id="21" name="textruta 20"/>
          <p:cNvSpPr txBox="1"/>
          <p:nvPr/>
        </p:nvSpPr>
        <p:spPr>
          <a:xfrm>
            <a:off x="1126969" y="613693"/>
            <a:ext cx="562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smtClean="0"/>
              <a:t>A part of the </a:t>
            </a:r>
            <a:r>
              <a:rPr lang="en-GB" i="1" dirty="0" err="1" smtClean="0"/>
              <a:t>Mistra</a:t>
            </a:r>
            <a:r>
              <a:rPr lang="en-GB" i="1" dirty="0" smtClean="0"/>
              <a:t> programme ”Closing the loop”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35162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lker.com/cliparts/C/s/9/7/w/p/chemistry-professor-md.png">
            <a:hlinkClick r:id="rId2" tooltip="Download as SVG 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800" y="323429"/>
            <a:ext cx="3240360" cy="336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data:image/jpeg;base64,/9j/4AAQSkZJRgABAQAAAQABAAD/2wCEAAkGBxQSEhUUEhQWFhMXFx4YFxgYGRwbGBocFxocHB8fGyEgIiggHh0lHR0ZIT0hJSsrLy4uIR83ODMsNygtLisBCgoKDg0OGxAQGiwfICUsLS4sLDAtLCwsLy0sLCwsLDcsLCwsLCwsLCwsLCwsMCwrLCwvLCw1LDcsLCwsLCwsLP/AABEIAIgAfgMBIgACEQEDEQH/xAAcAAACAgMBAQAAAAAAAAAAAAAABQQGAQMHAgj/xAA8EAACAgAFAgUCBAQEBAcAAAABAgMRAAQSITEFQQYTIlFhMnEHFCOBQpGh0VJicpKxweHxFSQzQ1NUgv/EABgBAQADAQAAAAAAAAAAAAAAAAABAgME/8QAIBEAAgMAAgIDAQAAAAAAAAAAAAECAxEhMRJBBBMiYf/aAAwDAQACEQMRAD8A7jgwYMAGDBgwAY8udvf7Y0dQzCpGzO6xqAfW1BV9ib25xyzrviOWVFjGbinU7rJlfNhkLcA7SUd/4QzfbAF4PjHLK/lzF4JKvTMjISAATpNaWA91JGFsnjB1ZleNWjaxHPlpVkBLfSCprS9V6bJJ4vFYymVmki8vMyMwrZlklB37lXJKOOxB2+MSJemRutSL5hqi7VrP3YAE9sAOOg+OTbR5rS3lgXNEGHpPDSRn1RjY2bNG7oUTr8UeMGb9PJHUlhDMnq1Of4Yq2pR6mfgVQ3JKwxl11BqtwunUd2rbYnk8d/8AvtAoUNh8bfy9sASfCnUhBUEOXPll7kzE86hnc0GLfUWk49IJrYWMWHN+KsskqwK5lmY15cQ1kVyWI2UD3JGOcv4Vy5cMyBlXdIyBpB3tj3ckkn1Gv641xZHMqznL/wDlgxs/rOzGq20rSKKvayL3wB2e8Zxyfwt17NQyMZYs3mSAVCR1IRdG5C0uhGG40gfv2x07p2bMqBmieIn+CTTqH30kj+uAJWDBgwAYMeWOFPS+tGRFkkiaFXoprKmw303X0sRWx963wI0cYMQc9nSmyqzyHhVr+ZJ2UfJ/rg6VnWlTU6GNgxVlJuiprYjkfOA0T+Ns5IsSpG6xtI1ainmvtR/Tj2Bb/MxAXk4pPTssS7SOVlPCyPpea++phajt6QdsOPxAgiEy63YzToUReyRxi3KIPqYluWsD6iCErEHpaoIk8tNCEWARRAO+4+dz/bAklYMa8jlWzFvrZIgSqhK1OQaLEnhb2AHsTe4GPcuTmjJCr5yfwnUFkHwwNKf9QI27XvjP7Y7hp9Us0zgwfk8w3AjjHu5Ln/atDn/Nj23SJApvMHV2IiQD7VZP73t84h3QXsKmb9HjGGFijwcaNUkbKkoUhtlkSwGIBNFTZU0CeSDvxxiRjSMlJaijTTxldz4OSFwLBDBYFiSWNgT8KQps/Ivvi1eEOv5iSZYzIjxnlZUljlG1nQSmlgPYk/fFe6qHiIZMzpDtpEcg1I5N+ldtQJ32thtwMNfBfiB1mjy6ywPG1gxmTTIhFi4lYtqUEUUDmuQFrSZIOlqcZxhcZwBpzE6qPUwAPuavbCvy4my/lyL5iJS6Suq9NFNq3NaTjx03LPCW81TKxZiJh6iVZrCkcrQoUNtr2vG7MzB2KKdLsKUkHVdVde3bAry0bspmRTFgwrclgbI/lwNxj106RdNahqLEkXuCTdftYGFXTcm2XhWGabzX1HSSCGZdhRtj6iL34N9sTs86yoQIjLfAI0i+x1HdaPcbjtgPQu8cwXlncaFAH68hALCFLdlHGq600SBuSdrGKBN1JoIQJmIkkiLRMxBaRmYjZQB6VZl3oAi6AGOqdPyLDLrFmGEp06XJFhvg3z7b845P1Xw9EMx1CcrMZ1zOiJUkcFozB5rKtMCNyzc9ht7mWXJYV8QZWELFrOhVChwj+UAKAt60g/c7b4cR5pG006nWCy7j1AVZHuNwb+ccvdDnY8tDlsxm0kzCkZgS26Iij9Q04DMLKoKYA2R71u674cnWXK5d8600Urlf1oVkCSJGSNI1ClYWtWK3Nm8ckqob3ydcbZ50dDXqsBkEQmjMp4QOpb7VfN9ucSJ2rbue3fHPemdPfNrMFnybxwSCLS+W0HVWq0CycfPuD7YheIY85khA+sPGJlUxpNMPMJNqpVy1D/ScVlTHpMlWy7wu3WWBES2fVMpFH/47c38UuM4SP1eY5qOPMZcxsI2YFJFeP1Xyx0adKxvztz+7WKcEgcWNS7qQwGxKlSQaO2N6V4xxmNz8paiL1uSox+pGlsK836WPIW7BU9wy2QaOH/gHxAc0WizMQ8+KishKuHTiw4uyDte19wDYxW/EDHSEBZS1kMBqQFN/WB6q76l3Wi1jTh/4AUZj1z5eIZiE0J4yLbUN1YgAlgK3NhlKsOcbGJfQcZxhcZwB4fYXhHH1WNYYA5UtmB6ASdLs66qutr4/nV4fEYQSflchSpDp8wlqijs+jck12Gr+u2BGN9E+GbQdMlBm4bgP/Yj23/t76Y+pDvYV2X/axwsz/XcqylZQxjIGrVC+gX/iJWhVbk8bcYbdMy8UcSrCFEdWun6aO9g975vDdJxp8krFD8X+HguYjnhzEsEkslPp0sraYydgymiQij2oYvhxTfxI6mkUcCtJ5WuYESd0EYLE8Ggdl1HYavtiHyiU8Yn8NdOZTJmZJHlkloIzgKwhT6FoUBZLPxwwxjreS88rHGwXMwumYjDg6WMbXR7lT9JIurwviyP6LR5fMyKpRhassmnVfqHcbg1TAbEY2wdMcBRLPLMFutdC9Wmxa7sKUCiT3O+Od0y3dOhXR8cI2S6R5M5zB6ayzNy0UySKL+o0+irvjEp8tLmc1G0sTRQwW6BypZ5TsGIUkAKLrfk/GNyB4TcJJIF+UzEq4BOy3ZQ3wRtZ3Hs3izKyKrpwwv5HwR7g7H5/ljO2LgaVSUuCqdagmVjIyLpM4JttQKgBUFAWFAUE97LCqN4lPpSZmJCr65m4CojiONdXYFjGz/8AXDpOktnCSkskMcLWssdW0i2CBqBBVRYPuSQODjT/AOCtJldc8Mbq6FvNiDjNIGFazq1eYdNWljigDxjauMnjZjbJJuKEcD5iXMpEhRJUdjEauN2RRKhJG8ZaPUD9QIvbc6ek9E6JHDJJMimNpgpkjDWgYX9I4HJ4oHmt8LvDXh4QTeajq8ckK2AKVZFLEtEN9KvrY6b2P3OLSBjcwM4MGDAHlsc0zvWJJ4VzE/lhY9LAwBvMVZVQtpYkhqsekrTfGOj5sNobRWvSdN7DVW1/F45Pl5QsSo8bpoHnSoylGYRaUjVQeQWCCxt6T74zsbS4NKkm+Rx0/NlpmQSO2kHzFcRo8bgihSn1Aqx9XGw3N4YZLqH5OQK1/l3saVUkpJyNCizT7+kcEX/EQK91LpxUxKGrMyzFnkUE6SUINdyopAFOxrfvhlnsrIToDs58tgG9KkGVkhBBUCjTuRttjnT/AHqN5L888lok8Qr5YljhmkjYgKyqPUGYKCLIJG4PziFk2BgzGdkXXKY5AUIB0JEG/RHvuDfYsT2Aw36v08vl3ijIQ6R5Z3AUoQV47AgfthI/msuaKQvGJcu7MklBVn0lfSRd6gBZG3pU8scdhyFSm8ORFXltVeER68vZjkby6Ou1N6pHqlplNKLDEkQ8xlcjCtyRT5cg+WxHmKfSFbQzIStBWU1Z71wcXuOJMxm4XmVWAgWfLWq0rnaQixqLAFCN6pvcXjmXj3LRNOJbkkaWScmNzqWNY5fLBUE+m2Vvv+2MreFp0fGTnNQ45/g8Ph5ZEM0MM7WC5leTy9afUULG20kACwt0BvtizdH8JB4F1sEjddQhgHlqPMF+pvqY7njSDZFYrXSOmvH0h5MvMAjwTPMp1ECgzaYxdI9AofuWokYf9RglgSCEsxykssKKF9LKJHUGNzdmPTdad96Ow9Vav13yVsfjJpFdzfjTNxPlsvHl2GXbTF5oiYFtKesKAKIpXI0dheOneHcwJMrA4FBokI3vlR3xHzHQ4dKjSajHoUMwC0CBp39OxI2xG8CLpyUSdo9UY2qgjkAfYChjcxN/R/0ZpMsfp3lh/wBDn1L/APhz/tZR2w6Bwu61kndA0RAmjOuO+Caoo3+VhY+Nj2xt6Xn1mQOAQeGU/UjDlW9iD/fvgCbgxgHGcABwn8R9AjzkZR2ZDRCulal1c1YI322PsPYYcYKwBUk6PmiQHOXtT/6vqYnYixHtpY8H1++NHUuiywIcwcwXdFTUuhUiKpKshNWSvck6uw9sXOsBGKKuK5wu5yfGi89ay/8A9iL/AHr/AHwu6/1iA5PMNHMjHynAMcilrKkDTR5s4sJxVfEKRy5mGBRl/MQfmKlA5BqMDuLezqH+Dg4uUGPV8qypG8ds+XIau7oBpdRxuVsj5C44n1vqX5mdpVI0UFSuNNs1/uXY47PP1XMRqWkyood45lYEk0K1BTua7d++OT9c61lcwHjWB0zMLGPzQV0kI7KSwsFhsSBV2RuOcYfIi5RxHZ8C+NNynJaSPB+eqPO5c35UuXkdiOEYp5d/GoED7r966UuQXNysJATDl6jjIJBMoHrdSKIKghAR3145wniTLR5F8plopDmZ6QE6fU7toV3NjbUCNIG1Ed9+r5eSLKRIksqJtuXYLqPLHf3JJxHx00npT5dqttcks08t0FGBDSzsp5UytR+DVGv3xD6VmVhzc+W0kBmEsR7G41BUfIKMaHa+4OGsXVoGAKzxMDwRIpB/rivdTaKbNaYZkMxi1JTBgkkDalJAPcSMpHJUnHQcxbjhF1+AQrJm42Ecircli1lVOFcDe6sBhuLHI2wDxRCI1aRtMp2MI9UoYGmXSNzRvfjCnM5mTNMDKvlwqwZI7tmKmw0hB07HhBYBokngUnYoovCDky1ZDOJLGrxsGVhsQbH2+49sShjn8+bGWlLpIsBkoszgGF2Gw1i1pyo+qwSAOarDUeMlijDZtNAJoPEfNje7IogBhYF0R+5xEbFJEyrcWWvBgwY0MwwYMGAMMcJegIJUlmYBhO5YXuPLUaEH2IGr7scM8/CXjdFbQzKVDVekkVdbXXOFOROZhVIzBG6KoUNFJWyivocbbAcMcAT16VCGDCNQwqjXFcVj568adPMefzIBpxMzBuCQwDUa7ENp+2Oq5n8UYVLqMtOWRiu5i0llNEWHPce2OZ+LurtnJzO0axEqqaFYv9N0xJA3ogUB2GKSkjSEXvJH8O5ZJsxlrFMczECx9TArKpoE8jt/yx9CZzJl2Dq5VgpXgMCGIJsH7e+Pn7whJGuYhaZhHHHmQ7MTsNAEgv2s0P3x3uLxFlGIC5mAk8DzUs38XhDoWLk1ZjoSvRdYHbu0kCMa22G4rv784h9Z6aYkWcGzlyJERVVQFG0gAHJMZYV7gYaS9eyynS2YhDexkS/5XjSPEEDj9MtKDt+mjMDvpIsCuduffFzMqf55ZHbMRBDJmSqZdRXqQEAO1bnkyMeyhV5GJeZaWJvKnAQv6Y5kvy2JBrY2Vf8AyE71sTeG3hHpoiVx+XWKnIjYhBI0ZojXputP0cmwoJokgN+p5BZ4mif6WFfII3BHyDRHyBjGVKfZtG5x6Odu5lD3HeYiHlzRbaZ4+4G9b2HUncE1w27rwn0yKbU7ZaF49IEUrxIspFm1audJHNKexFizqi8OTNmY2mRSVBV54206kCnSVH1K+qrXdaJ3NAC39N6ekEYjS9Ns25JJLsXYkn3Yk4VwaIskmTMGDBjYyDBgxg4AW9a69BlFDZiVYwfpvlq/wjk/tjm3jf8AEtHjEeTkPr9LnQ6SAH/AzAKL4vn2rnFJ8a9U8/qGZfUCA5jWiCNMewAI7XqNe5wlcAgg8HHPO5p5h0Rp1aT486gFG1AFbggbfPGI2b6hGT9a0PnEWGfYWN+/3G2Nebewfsef3xn58mucDrp6EIL2LEse3PH9KH88byoPYH7i8JkBAoMw44Y9hjzM7k1rYe51Hb7fOJ80RjQ+yfVPycqTRlVkQ2o4DbG1aheki72257Y+hOnZgyxRyMpQugYoSDpsDaxsfuMfLSZRRdXZ5Oo2fv74sXhvxbmsjpEUjNCn/ssdSFe4W91+KPPbF4Wx6M51t8o+jqwEYj5HMiWNJF+l1DD7MLxJx0HOYrBWM4MAGDBgwAYxgwYA5r138IoZ5GkjlMZdmZgV1UXJJ0lWUjc3veEK/glKS150IP4dKM38wWH/ABwYMQ0idYwyv4JQgjzc1I/uFQICfi2YgfGJeb/BnKsraZZdehgl6NIYqQCaXVtY74MGJGlWm/CjPqaRo2A/iL7H9iAR998VjqvQ8xlXKTBVa69foJ7DTZ0sOdwTgwYr9cX6Lecl7NBy7WAChY8KGBPf2Y+3bDTpfg3O5mgkbBT/ABaSBR7hnoV8i8GDD6oL0HbJnc/BXRXyeUigkfWyat7J+piwAJ3IANcDjgYfYMGLFAwYMGAP/9k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01600" y="-582216"/>
            <a:ext cx="1504950" cy="121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6" descr="data:image/jpeg;base64,/9j/4AAQSkZJRgABAQAAAQABAAD/2wCEAAkGBxQSEhUUEhQWFhMXFx4YFxgYGRwbGBocFxocHB8fGyEgIiggHh0lHR0ZIT0hJSsrLy4uIR83ODMsNygtLisBCgoKDg0OGxAQGiwfICUsLS4sLDAtLCwsLy0sLCwsLDcsLCwsLCwsLCwsLCwsMCwrLCwvLCw1LDcsLCwsLCwsLP/AABEIAIgAfgMBIgACEQEDEQH/xAAcAAACAgMBAQAAAAAAAAAAAAAABQQGAQMHAgj/xAA8EAACAgAFAgUCBAQEBAcAAAABAgMRAAQSITEFQQYTIlFhMnEHFCOBQpGh0VJicpKxweHxFSQzQ1NUgv/EABgBAQADAQAAAAAAAAAAAAAAAAABAgME/8QAIBEAAgMAAgIDAQAAAAAAAAAAAAECAxEhMRJBBBMiYf/aAAwDAQACEQMRAD8A7jgwYMAGDBgwAY8udvf7Y0dQzCpGzO6xqAfW1BV9ib25xyzrviOWVFjGbinU7rJlfNhkLcA7SUd/4QzfbAF4PjHLK/lzF4JKvTMjISAATpNaWA91JGFsnjB1ZleNWjaxHPlpVkBLfSCprS9V6bJJ4vFYymVmki8vMyMwrZlklB37lXJKOOxB2+MSJemRutSL5hqi7VrP3YAE9sAOOg+OTbR5rS3lgXNEGHpPDSRn1RjY2bNG7oUTr8UeMGb9PJHUlhDMnq1Of4Yq2pR6mfgVQ3JKwxl11BqtwunUd2rbYnk8d/8AvtAoUNh8bfy9sASfCnUhBUEOXPll7kzE86hnc0GLfUWk49IJrYWMWHN+KsskqwK5lmY15cQ1kVyWI2UD3JGOcv4Vy5cMyBlXdIyBpB3tj3ckkn1Gv641xZHMqznL/wDlgxs/rOzGq20rSKKvayL3wB2e8Zxyfwt17NQyMZYs3mSAVCR1IRdG5C0uhGG40gfv2x07p2bMqBmieIn+CTTqH30kj+uAJWDBgwAYMeWOFPS+tGRFkkiaFXoprKmw303X0sRWx963wI0cYMQc9nSmyqzyHhVr+ZJ2UfJ/rg6VnWlTU6GNgxVlJuiprYjkfOA0T+Ns5IsSpG6xtI1ainmvtR/Tj2Bb/MxAXk4pPTssS7SOVlPCyPpea++phajt6QdsOPxAgiEy63YzToUReyRxi3KIPqYluWsD6iCErEHpaoIk8tNCEWARRAO+4+dz/bAklYMa8jlWzFvrZIgSqhK1OQaLEnhb2AHsTe4GPcuTmjJCr5yfwnUFkHwwNKf9QI27XvjP7Y7hp9Us0zgwfk8w3AjjHu5Ln/atDn/Nj23SJApvMHV2IiQD7VZP73t84h3QXsKmb9HjGGFijwcaNUkbKkoUhtlkSwGIBNFTZU0CeSDvxxiRjSMlJaijTTxldz4OSFwLBDBYFiSWNgT8KQps/Ivvi1eEOv5iSZYzIjxnlZUljlG1nQSmlgPYk/fFe6qHiIZMzpDtpEcg1I5N+ldtQJ32thtwMNfBfiB1mjy6ywPG1gxmTTIhFi4lYtqUEUUDmuQFrSZIOlqcZxhcZwBpzE6qPUwAPuavbCvy4my/lyL5iJS6Suq9NFNq3NaTjx03LPCW81TKxZiJh6iVZrCkcrQoUNtr2vG7MzB2KKdLsKUkHVdVde3bAry0bspmRTFgwrclgbI/lwNxj106RdNahqLEkXuCTdftYGFXTcm2XhWGabzX1HSSCGZdhRtj6iL34N9sTs86yoQIjLfAI0i+x1HdaPcbjtgPQu8cwXlncaFAH68hALCFLdlHGq600SBuSdrGKBN1JoIQJmIkkiLRMxBaRmYjZQB6VZl3oAi6AGOqdPyLDLrFmGEp06XJFhvg3z7b845P1Xw9EMx1CcrMZ1zOiJUkcFozB5rKtMCNyzc9ht7mWXJYV8QZWELFrOhVChwj+UAKAt60g/c7b4cR5pG006nWCy7j1AVZHuNwb+ccvdDnY8tDlsxm0kzCkZgS26Iij9Q04DMLKoKYA2R71u674cnWXK5d8600Urlf1oVkCSJGSNI1ClYWtWK3Nm8ckqob3ydcbZ50dDXqsBkEQmjMp4QOpb7VfN9ucSJ2rbue3fHPemdPfNrMFnybxwSCLS+W0HVWq0CycfPuD7YheIY85khA+sPGJlUxpNMPMJNqpVy1D/ScVlTHpMlWy7wu3WWBES2fVMpFH/47c38UuM4SP1eY5qOPMZcxsI2YFJFeP1Xyx0adKxvztz+7WKcEgcWNS7qQwGxKlSQaO2N6V4xxmNz8paiL1uSox+pGlsK836WPIW7BU9wy2QaOH/gHxAc0WizMQ8+KishKuHTiw4uyDte19wDYxW/EDHSEBZS1kMBqQFN/WB6q76l3Wi1jTh/4AUZj1z5eIZiE0J4yLbUN1YgAlgK3NhlKsOcbGJfQcZxhcZwB4fYXhHH1WNYYA5UtmB6ASdLs66qutr4/nV4fEYQSflchSpDp8wlqijs+jck12Gr+u2BGN9E+GbQdMlBm4bgP/Yj23/t76Y+pDvYV2X/axwsz/XcqylZQxjIGrVC+gX/iJWhVbk8bcYbdMy8UcSrCFEdWun6aO9g975vDdJxp8krFD8X+HguYjnhzEsEkslPp0sraYydgymiQij2oYvhxTfxI6mkUcCtJ5WuYESd0EYLE8Ggdl1HYavtiHyiU8Yn8NdOZTJmZJHlkloIzgKwhT6FoUBZLPxwwxjreS88rHGwXMwumYjDg6WMbXR7lT9JIurwviyP6LR5fMyKpRhassmnVfqHcbg1TAbEY2wdMcBRLPLMFutdC9Wmxa7sKUCiT3O+Od0y3dOhXR8cI2S6R5M5zB6ayzNy0UySKL+o0+irvjEp8tLmc1G0sTRQwW6BypZ5TsGIUkAKLrfk/GNyB4TcJJIF+UzEq4BOy3ZQ3wRtZ3Hs3izKyKrpwwv5HwR7g7H5/ljO2LgaVSUuCqdagmVjIyLpM4JttQKgBUFAWFAUE97LCqN4lPpSZmJCr65m4CojiONdXYFjGz/8AXDpOktnCSkskMcLWssdW0i2CBqBBVRYPuSQODjT/AOCtJldc8Mbq6FvNiDjNIGFazq1eYdNWljigDxjauMnjZjbJJuKEcD5iXMpEhRJUdjEauN2RRKhJG8ZaPUD9QIvbc6ek9E6JHDJJMimNpgpkjDWgYX9I4HJ4oHmt8LvDXh4QTeajq8ckK2AKVZFLEtEN9KvrY6b2P3OLSBjcwM4MGDAHlsc0zvWJJ4VzE/lhY9LAwBvMVZVQtpYkhqsekrTfGOj5sNobRWvSdN7DVW1/F45Pl5QsSo8bpoHnSoylGYRaUjVQeQWCCxt6T74zsbS4NKkm+Rx0/NlpmQSO2kHzFcRo8bgihSn1Aqx9XGw3N4YZLqH5OQK1/l3saVUkpJyNCizT7+kcEX/EQK91LpxUxKGrMyzFnkUE6SUINdyopAFOxrfvhlnsrIToDs58tgG9KkGVkhBBUCjTuRttjnT/AHqN5L888lok8Qr5YljhmkjYgKyqPUGYKCLIJG4PziFk2BgzGdkXXKY5AUIB0JEG/RHvuDfYsT2Aw36v08vl3ijIQ6R5Z3AUoQV47AgfthI/msuaKQvGJcu7MklBVn0lfSRd6gBZG3pU8scdhyFSm8ORFXltVeER68vZjkby6Ou1N6pHqlplNKLDEkQ8xlcjCtyRT5cg+WxHmKfSFbQzIStBWU1Z71wcXuOJMxm4XmVWAgWfLWq0rnaQixqLAFCN6pvcXjmXj3LRNOJbkkaWScmNzqWNY5fLBUE+m2Vvv+2MreFp0fGTnNQ45/g8Ph5ZEM0MM7WC5leTy9afUULG20kACwt0BvtizdH8JB4F1sEjddQhgHlqPMF+pvqY7njSDZFYrXSOmvH0h5MvMAjwTPMp1ECgzaYxdI9AofuWokYf9RglgSCEsxykssKKF9LKJHUGNzdmPTdad96Ow9Vav13yVsfjJpFdzfjTNxPlsvHl2GXbTF5oiYFtKesKAKIpXI0dheOneHcwJMrA4FBokI3vlR3xHzHQ4dKjSajHoUMwC0CBp39OxI2xG8CLpyUSdo9UY2qgjkAfYChjcxN/R/0ZpMsfp3lh/wBDn1L/APhz/tZR2w6Bwu61kndA0RAmjOuO+Caoo3+VhY+Nj2xt6Xn1mQOAQeGU/UjDlW9iD/fvgCbgxgHGcABwn8R9AjzkZR2ZDRCulal1c1YI322PsPYYcYKwBUk6PmiQHOXtT/6vqYnYixHtpY8H1++NHUuiywIcwcwXdFTUuhUiKpKshNWSvck6uw9sXOsBGKKuK5wu5yfGi89ay/8A9iL/AHr/AHwu6/1iA5PMNHMjHynAMcilrKkDTR5s4sJxVfEKRy5mGBRl/MQfmKlA5BqMDuLezqH+Dg4uUGPV8qypG8ds+XIau7oBpdRxuVsj5C44n1vqX5mdpVI0UFSuNNs1/uXY47PP1XMRqWkyood45lYEk0K1BTua7d++OT9c61lcwHjWB0zMLGPzQV0kI7KSwsFhsSBV2RuOcYfIi5RxHZ8C+NNynJaSPB+eqPO5c35UuXkdiOEYp5d/GoED7r966UuQXNysJATDl6jjIJBMoHrdSKIKghAR3145wniTLR5F8plopDmZ6QE6fU7toV3NjbUCNIG1Ed9+r5eSLKRIksqJtuXYLqPLHf3JJxHx00npT5dqttcks08t0FGBDSzsp5UytR+DVGv3xD6VmVhzc+W0kBmEsR7G41BUfIKMaHa+4OGsXVoGAKzxMDwRIpB/rivdTaKbNaYZkMxi1JTBgkkDalJAPcSMpHJUnHQcxbjhF1+AQrJm42Ecircli1lVOFcDe6sBhuLHI2wDxRCI1aRtMp2MI9UoYGmXSNzRvfjCnM5mTNMDKvlwqwZI7tmKmw0hB07HhBYBokngUnYoovCDky1ZDOJLGrxsGVhsQbH2+49sShjn8+bGWlLpIsBkoszgGF2Gw1i1pyo+qwSAOarDUeMlijDZtNAJoPEfNje7IogBhYF0R+5xEbFJEyrcWWvBgwY0MwwYMGAMMcJegIJUlmYBhO5YXuPLUaEH2IGr7scM8/CXjdFbQzKVDVekkVdbXXOFOROZhVIzBG6KoUNFJWyivocbbAcMcAT16VCGDCNQwqjXFcVj568adPMefzIBpxMzBuCQwDUa7ENp+2Oq5n8UYVLqMtOWRiu5i0llNEWHPce2OZ+LurtnJzO0axEqqaFYv9N0xJA3ogUB2GKSkjSEXvJH8O5ZJsxlrFMczECx9TArKpoE8jt/yx9CZzJl2Dq5VgpXgMCGIJsH7e+Pn7whJGuYhaZhHHHmQ7MTsNAEgv2s0P3x3uLxFlGIC5mAk8DzUs38XhDoWLk1ZjoSvRdYHbu0kCMa22G4rv784h9Z6aYkWcGzlyJERVVQFG0gAHJMZYV7gYaS9eyynS2YhDexkS/5XjSPEEDj9MtKDt+mjMDvpIsCuduffFzMqf55ZHbMRBDJmSqZdRXqQEAO1bnkyMeyhV5GJeZaWJvKnAQv6Y5kvy2JBrY2Vf8AyE71sTeG3hHpoiVx+XWKnIjYhBI0ZojXputP0cmwoJokgN+p5BZ4mif6WFfII3BHyDRHyBjGVKfZtG5x6Odu5lD3HeYiHlzRbaZ4+4G9b2HUncE1w27rwn0yKbU7ZaF49IEUrxIspFm1audJHNKexFizqi8OTNmY2mRSVBV54206kCnSVH1K+qrXdaJ3NAC39N6ekEYjS9Ns25JJLsXYkn3Yk4VwaIskmTMGDBjYyDBgxg4AW9a69BlFDZiVYwfpvlq/wjk/tjm3jf8AEtHjEeTkPr9LnQ6SAH/AzAKL4vn2rnFJ8a9U8/qGZfUCA5jWiCNMewAI7XqNe5wlcAgg8HHPO5p5h0Rp1aT486gFG1AFbggbfPGI2b6hGT9a0PnEWGfYWN+/3G2Nebewfsef3xn58mucDrp6EIL2LEse3PH9KH88byoPYH7i8JkBAoMw44Y9hjzM7k1rYe51Hb7fOJ80RjQ+yfVPycqTRlVkQ2o4DbG1aheki72257Y+hOnZgyxRyMpQugYoSDpsDaxsfuMfLSZRRdXZ5Oo2fv74sXhvxbmsjpEUjNCn/ssdSFe4W91+KPPbF4Wx6M51t8o+jqwEYj5HMiWNJF+l1DD7MLxJx0HOYrBWM4MAGDBgwAYxgwYA5r138IoZ5GkjlMZdmZgV1UXJJ0lWUjc3veEK/glKS150IP4dKM38wWH/ABwYMQ0idYwyv4JQgjzc1I/uFQICfi2YgfGJeb/BnKsraZZdehgl6NIYqQCaXVtY74MGJGlWm/CjPqaRo2A/iL7H9iAR998VjqvQ8xlXKTBVa69foJ7DTZ0sOdwTgwYr9cX6Lecl7NBy7WAChY8KGBPf2Y+3bDTpfg3O5mgkbBT/ABaSBR7hnoV8i8GDD6oL0HbJnc/BXRXyeUigkfWyat7J+piwAJ3IANcDjgYfYMGLFAwYMGAP/9k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254000" y="-467916"/>
            <a:ext cx="1504950" cy="121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grpSp>
        <p:nvGrpSpPr>
          <p:cNvPr id="12" name="Grupp 11"/>
          <p:cNvGrpSpPr/>
          <p:nvPr/>
        </p:nvGrpSpPr>
        <p:grpSpPr>
          <a:xfrm rot="20981974">
            <a:off x="2786921" y="954350"/>
            <a:ext cx="4235121" cy="769441"/>
            <a:chOff x="2710286" y="686302"/>
            <a:chExt cx="4235121" cy="1025922"/>
          </a:xfrm>
        </p:grpSpPr>
        <p:sp>
          <p:nvSpPr>
            <p:cNvPr id="9" name="Oval 8"/>
            <p:cNvSpPr/>
            <p:nvPr/>
          </p:nvSpPr>
          <p:spPr>
            <a:xfrm rot="766647">
              <a:off x="2710286" y="691185"/>
              <a:ext cx="4203712" cy="872187"/>
            </a:xfrm>
            <a:prstGeom prst="wedgeEllipseCallout">
              <a:avLst>
                <a:gd name="adj1" fmla="val 56628"/>
                <a:gd name="adj2" fmla="val -1500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" name="textruta 9"/>
            <p:cNvSpPr txBox="1"/>
            <p:nvPr/>
          </p:nvSpPr>
          <p:spPr>
            <a:xfrm rot="739439">
              <a:off x="3128983" y="686302"/>
              <a:ext cx="3816424" cy="1025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dirty="0" smtClean="0">
                  <a:latin typeface="Blackadder ITC" panose="04020505051007020D02" pitchFamily="82" charset="0"/>
                </a:rPr>
                <a:t>Acknowledgments</a:t>
              </a:r>
              <a:endParaRPr lang="en-GB" sz="4400" dirty="0">
                <a:latin typeface="Blackadder ITC" panose="04020505051007020D02" pitchFamily="82" charset="0"/>
              </a:endParaRPr>
            </a:p>
          </p:txBody>
        </p:sp>
      </p:grpSp>
      <p:sp>
        <p:nvSpPr>
          <p:cNvPr id="14" name="Rektangel 13"/>
          <p:cNvSpPr/>
          <p:nvPr/>
        </p:nvSpPr>
        <p:spPr>
          <a:xfrm>
            <a:off x="448872" y="1995686"/>
            <a:ext cx="4907113" cy="1272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000"/>
              </a:spcAft>
            </a:pPr>
            <a:r>
              <a:rPr lang="en-GB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Organizing committee for the kind invitation</a:t>
            </a:r>
          </a:p>
          <a:p>
            <a:pPr lvl="0">
              <a:spcAft>
                <a:spcPts val="1000"/>
              </a:spcAft>
            </a:pPr>
            <a:r>
              <a:rPr lang="en-GB" sz="2000" b="1" dirty="0" smtClean="0">
                <a:latin typeface="Andalus" panose="02020603050405020304" pitchFamily="18" charset="-78"/>
                <a:ea typeface="Times New Roman" pitchFamily="18" charset="0"/>
                <a:cs typeface="Andalus" panose="02020603050405020304" pitchFamily="18" charset="-78"/>
              </a:rPr>
              <a:t>MISTRA  for the </a:t>
            </a:r>
            <a:r>
              <a:rPr lang="en-GB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financial support</a:t>
            </a:r>
          </a:p>
          <a:p>
            <a:pPr lvl="0">
              <a:spcAft>
                <a:spcPts val="1000"/>
              </a:spcAft>
            </a:pPr>
            <a:r>
              <a:rPr lang="en-GB" sz="2000" b="1" dirty="0" smtClean="0">
                <a:latin typeface="Andalus" panose="02020603050405020304" pitchFamily="18" charset="-78"/>
                <a:ea typeface="Times New Roman" pitchFamily="18" charset="0"/>
                <a:cs typeface="Andalus" panose="02020603050405020304" pitchFamily="18" charset="-78"/>
              </a:rPr>
              <a:t>My </a:t>
            </a:r>
            <a:r>
              <a:rPr lang="en-GB" sz="2000" b="1" dirty="0">
                <a:latin typeface="Andalus" panose="02020603050405020304" pitchFamily="18" charset="-78"/>
                <a:ea typeface="Times New Roman" pitchFamily="18" charset="0"/>
                <a:cs typeface="Andalus" panose="02020603050405020304" pitchFamily="18" charset="-78"/>
              </a:rPr>
              <a:t>co-workers for the fruitful </a:t>
            </a:r>
            <a:r>
              <a:rPr lang="en-GB" sz="2000" b="1" dirty="0" smtClean="0">
                <a:latin typeface="Andalus" panose="02020603050405020304" pitchFamily="18" charset="-78"/>
                <a:ea typeface="Times New Roman" pitchFamily="18" charset="0"/>
                <a:cs typeface="Andalus" panose="02020603050405020304" pitchFamily="18" charset="-78"/>
              </a:rPr>
              <a:t>collaboration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992276" y="3507854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Blackadder ITC" pitchFamily="82" charset="0"/>
              </a:rPr>
              <a:t>Thank you for your kind </a:t>
            </a:r>
            <a:r>
              <a:rPr lang="en-GB" sz="3200" b="1" dirty="0" smtClean="0">
                <a:latin typeface="Blackadder ITC" pitchFamily="82" charset="0"/>
              </a:rPr>
              <a:t>attention !</a:t>
            </a:r>
            <a:endParaRPr lang="en-GB" sz="3200" b="1" dirty="0">
              <a:latin typeface="Blackadder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69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H-mall_engelsk_widescreen16-9">
  <a:themeElements>
    <a:clrScheme name="OH-mall_svensk_200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H-mall_svensk_200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H-mall_svensk_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-mall_svensk_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-mall_svensk_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-mall_svensk_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-mall_svensk_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-mall_svensk_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88BA03AC53E7944A900B8D2868D7136" ma:contentTypeVersion="3" ma:contentTypeDescription="Skapa ett nytt dokument." ma:contentTypeScope="" ma:versionID="011d56665cc1ca8d54be7577f0518630">
  <xsd:schema xmlns:xsd="http://www.w3.org/2001/XMLSchema" xmlns:p="http://schemas.microsoft.com/office/2006/metadata/properties" xmlns:ns1="http://schemas.microsoft.com/sharepoint/v3" xmlns:ns2="bfa66e81-3db4-4417-8298-91ac2834e4fe" targetNamespace="http://schemas.microsoft.com/office/2006/metadata/properties" ma:root="true" ma:fieldsID="5c2323ed143c891f5992f7da5ae66422" ns1:_="" ns2:_="">
    <xsd:import namespace="http://schemas.microsoft.com/sharepoint/v3"/>
    <xsd:import namespace="bfa66e81-3db4-4417-8298-91ac2834e4f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1:Company" minOccurs="0"/>
                <xsd:element ref="ns2:Beskrivning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malagt startdatum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malagt slutdatum" ma:description="" ma:hidden="true" ma:internalName="PublishingExpirationDate">
      <xsd:simpleType>
        <xsd:restriction base="dms:Unknown"/>
      </xsd:simpleType>
    </xsd:element>
    <xsd:element name="Company" ma:index="10" nillable="true" ma:displayName="Företag" ma:internalName="Company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bfa66e81-3db4-4417-8298-91ac2834e4fe" elementFormDefault="qualified">
    <xsd:import namespace="http://schemas.microsoft.com/office/2006/documentManagement/types"/>
    <xsd:element name="Beskrivning" ma:index="11" nillable="true" ma:displayName="Beskrivning" ma:internalName="Beskrivning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>SP-koncernen</Company>
    <PublishingExpirationDate xmlns="http://schemas.microsoft.com/sharepoint/v3" xsi:nil="true"/>
    <PublishingStartDate xmlns="http://schemas.microsoft.com/sharepoint/v3" xsi:nil="true"/>
    <Beskrivning xmlns="bfa66e81-3db4-4417-8298-91ac2834e4fe" xsi:nil="true"/>
  </documentManagement>
</p:properties>
</file>

<file path=customXml/itemProps1.xml><?xml version="1.0" encoding="utf-8"?>
<ds:datastoreItem xmlns:ds="http://schemas.openxmlformats.org/officeDocument/2006/customXml" ds:itemID="{93C90661-2990-4FF2-AFF2-A87AA5FAB8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fa66e81-3db4-4417-8298-91ac2834e4f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324D253F-9013-45F8-AAD6-FA88143310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B41F70-92D6-4267-9B20-829128A2DC2E}">
  <ds:schemaRefs>
    <ds:schemaRef ds:uri="bfa66e81-3db4-4417-8298-91ac2834e4fe"/>
    <ds:schemaRef ds:uri="http://www.w3.org/XML/1998/namespace"/>
    <ds:schemaRef ds:uri="http://purl.org/dc/elements/1.1/"/>
    <ds:schemaRef ds:uri="http://purl.org/dc/terms/"/>
    <ds:schemaRef ds:uri="http://schemas.microsoft.com/sharepoint/v3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OH-mall_engelsk_widescreen16-9</Template>
  <TotalTime>8524</TotalTime>
  <Words>757</Words>
  <Application>Microsoft Office PowerPoint</Application>
  <PresentationFormat>Bildspel på skärmen (16:9)</PresentationFormat>
  <Paragraphs>131</Paragraphs>
  <Slides>14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5" baseType="lpstr">
      <vt:lpstr>OH-mall_engelsk_widescreen16-9</vt:lpstr>
      <vt:lpstr> How to make “green” plastics “greener” </vt:lpstr>
      <vt:lpstr>Sweden's most extensive resource for research, innovation and development</vt:lpstr>
      <vt:lpstr>PowerPoint-presentation</vt:lpstr>
      <vt:lpstr>Renewable feedstock for polymers</vt:lpstr>
      <vt:lpstr>PowerPoint-presentation</vt:lpstr>
      <vt:lpstr>Why biodegradable plastics?</vt:lpstr>
      <vt:lpstr>PowerPoint-presentation</vt:lpstr>
      <vt:lpstr>Do we need to recycle bio-plastics?</vt:lpstr>
      <vt:lpstr>Why should we recycle bio-based plastics?</vt:lpstr>
      <vt:lpstr>Drivers for the future development in bio-plastics production</vt:lpstr>
      <vt:lpstr>Bio-based engineering plastics</vt:lpstr>
      <vt:lpstr>Challenges for plastics industry </vt:lpstr>
      <vt:lpstr>Sustainable management of bio-plastic waste</vt:lpstr>
      <vt:lpstr>PowerPoint-presentation</vt:lpstr>
    </vt:vector>
  </TitlesOfParts>
  <Company>S.O.L Reklambyrå 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Cecilia Nielsen</dc:creator>
  <cp:lastModifiedBy>Ignacy Jakubowicz</cp:lastModifiedBy>
  <cp:revision>512</cp:revision>
  <cp:lastPrinted>2012-01-23T14:12:26Z</cp:lastPrinted>
  <dcterms:created xsi:type="dcterms:W3CDTF">2012-01-20T10:51:11Z</dcterms:created>
  <dcterms:modified xsi:type="dcterms:W3CDTF">2015-08-02T17:37:27Z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0x010100188BA03AC53E7944A900B8D2868D7136</vt:lpwstr>
  </property>
  <property fmtid="{D5CDD505-2E9C-101B-9397-08002B2CF9AE}" pid="3" name="Dokumentdatum">
    <vt:lpwstr>2012-01-11T23:00:00+00:00</vt:lpwstr>
  </property>
  <property fmtid="{D5CDD505-2E9C-101B-9397-08002B2CF9AE}" pid="4" name="Dokumenttyp">
    <vt:lpwstr>-</vt:lpwstr>
  </property>
</Properties>
</file>