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9" r:id="rId2"/>
    <p:sldId id="263" r:id="rId3"/>
    <p:sldId id="264" r:id="rId4"/>
    <p:sldId id="265" r:id="rId5"/>
    <p:sldId id="267" r:id="rId6"/>
    <p:sldId id="268" r:id="rId7"/>
    <p:sldId id="272" r:id="rId8"/>
    <p:sldId id="274" r:id="rId9"/>
    <p:sldId id="276" r:id="rId10"/>
    <p:sldId id="277" r:id="rId11"/>
    <p:sldId id="278" r:id="rId12"/>
    <p:sldId id="283" r:id="rId13"/>
    <p:sldId id="284" r:id="rId14"/>
    <p:sldId id="285" r:id="rId15"/>
    <p:sldId id="286" r:id="rId16"/>
    <p:sldId id="287" r:id="rId17"/>
    <p:sldId id="288" r:id="rId18"/>
    <p:sldId id="289" r:id="rId19"/>
    <p:sldId id="309" r:id="rId20"/>
    <p:sldId id="310" r:id="rId21"/>
    <p:sldId id="297" r:id="rId22"/>
    <p:sldId id="298" r:id="rId23"/>
    <p:sldId id="318" r:id="rId24"/>
    <p:sldId id="306" r:id="rId25"/>
    <p:sldId id="307" r:id="rId26"/>
    <p:sldId id="308"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E1D"/>
    <a:srgbClr val="7ABC32"/>
    <a:srgbClr val="2A5A06"/>
    <a:srgbClr val="D68B1C"/>
    <a:srgbClr val="D09622"/>
    <a:srgbClr val="CC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537" autoAdjust="0"/>
    <p:restoredTop sz="94660"/>
  </p:normalViewPr>
  <p:slideViewPr>
    <p:cSldViewPr>
      <p:cViewPr>
        <p:scale>
          <a:sx n="75" d="100"/>
          <a:sy n="75" d="100"/>
        </p:scale>
        <p:origin x="-1962" y="-306"/>
      </p:cViewPr>
      <p:guideLst>
        <p:guide orient="horz" pos="2160"/>
        <p:guide pos="2880"/>
      </p:guideLst>
    </p:cSldViewPr>
  </p:slideViewPr>
  <p:notesTextViewPr>
    <p:cViewPr>
      <p:scale>
        <a:sx n="1" d="1"/>
        <a:sy n="1" d="1"/>
      </p:scale>
      <p:origin x="0" y="0"/>
    </p:cViewPr>
  </p:notesTextViewPr>
  <p:gridSpacing cx="152705" cy="152705"/>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2F6D7A4-6BEE-4449-BE6E-F8CE3A236EDD}" type="datetimeFigureOut">
              <a:rPr lang="en-US" smtClean="0"/>
              <a:pPr/>
              <a:t>6/21/2017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1DC6ADD-FDDF-445D-BA89-89433151D2C1}" type="slidenum">
              <a:rPr lang="en-US" smtClean="0"/>
              <a:pPr/>
              <a:t>‹#›</a:t>
            </a:fld>
            <a:endParaRPr lang="en-US"/>
          </a:p>
        </p:txBody>
      </p:sp>
    </p:spTree>
    <p:extLst>
      <p:ext uri="{BB962C8B-B14F-4D97-AF65-F5344CB8AC3E}">
        <p14:creationId xmlns:p14="http://schemas.microsoft.com/office/powerpoint/2010/main" val="8462469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Slide Image Placeholder 1"/>
          <p:cNvSpPr>
            <a:spLocks noGrp="1" noRot="1" noChangeAspect="1" noTextEdit="1"/>
          </p:cNvSpPr>
          <p:nvPr>
            <p:ph type="sldImg"/>
          </p:nvPr>
        </p:nvSpPr>
        <p:spPr>
          <a:ln/>
        </p:spPr>
      </p:sp>
      <p:sp>
        <p:nvSpPr>
          <p:cNvPr id="1669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Arial" pitchFamily="34" charset="0"/>
              <a:cs typeface="Arial" pitchFamily="34" charset="0"/>
            </a:endParaRPr>
          </a:p>
        </p:txBody>
      </p:sp>
      <p:sp>
        <p:nvSpPr>
          <p:cNvPr id="1669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i="1">
                <a:solidFill>
                  <a:schemeClr val="bg1"/>
                </a:solidFill>
                <a:latin typeface="Times New Roman" pitchFamily="18" charset="0"/>
                <a:cs typeface="Times New Roman" pitchFamily="18" charset="0"/>
              </a:defRPr>
            </a:lvl1pPr>
            <a:lvl2pPr marL="742950" indent="-285750">
              <a:defRPr sz="2000" i="1">
                <a:solidFill>
                  <a:schemeClr val="bg1"/>
                </a:solidFill>
                <a:latin typeface="Times New Roman" pitchFamily="18" charset="0"/>
                <a:cs typeface="Times New Roman" pitchFamily="18" charset="0"/>
              </a:defRPr>
            </a:lvl2pPr>
            <a:lvl3pPr marL="1143000" indent="-228600">
              <a:defRPr sz="2000" i="1">
                <a:solidFill>
                  <a:schemeClr val="bg1"/>
                </a:solidFill>
                <a:latin typeface="Times New Roman" pitchFamily="18" charset="0"/>
                <a:cs typeface="Times New Roman" pitchFamily="18" charset="0"/>
              </a:defRPr>
            </a:lvl3pPr>
            <a:lvl4pPr marL="1600200" indent="-228600">
              <a:defRPr sz="2000" i="1">
                <a:solidFill>
                  <a:schemeClr val="bg1"/>
                </a:solidFill>
                <a:latin typeface="Times New Roman" pitchFamily="18" charset="0"/>
                <a:cs typeface="Times New Roman" pitchFamily="18" charset="0"/>
              </a:defRPr>
            </a:lvl4pPr>
            <a:lvl5pPr marL="2057400" indent="-228600">
              <a:defRPr sz="2000" i="1">
                <a:solidFill>
                  <a:schemeClr val="bg1"/>
                </a:solidFill>
                <a:latin typeface="Times New Roman" pitchFamily="18" charset="0"/>
                <a:cs typeface="Times New Roman" pitchFamily="18" charset="0"/>
              </a:defRPr>
            </a:lvl5pPr>
            <a:lvl6pPr marL="2514600" indent="-228600" algn="ctr" rtl="0" eaLnBrk="0" fontAlgn="base" hangingPunct="0">
              <a:spcBef>
                <a:spcPct val="50000"/>
              </a:spcBef>
              <a:spcAft>
                <a:spcPct val="0"/>
              </a:spcAft>
              <a:defRPr sz="2000" i="1">
                <a:solidFill>
                  <a:schemeClr val="bg1"/>
                </a:solidFill>
                <a:latin typeface="Times New Roman" pitchFamily="18" charset="0"/>
                <a:cs typeface="Times New Roman" pitchFamily="18" charset="0"/>
              </a:defRPr>
            </a:lvl6pPr>
            <a:lvl7pPr marL="2971800" indent="-228600" algn="ctr" rtl="0" eaLnBrk="0" fontAlgn="base" hangingPunct="0">
              <a:spcBef>
                <a:spcPct val="50000"/>
              </a:spcBef>
              <a:spcAft>
                <a:spcPct val="0"/>
              </a:spcAft>
              <a:defRPr sz="2000" i="1">
                <a:solidFill>
                  <a:schemeClr val="bg1"/>
                </a:solidFill>
                <a:latin typeface="Times New Roman" pitchFamily="18" charset="0"/>
                <a:cs typeface="Times New Roman" pitchFamily="18" charset="0"/>
              </a:defRPr>
            </a:lvl7pPr>
            <a:lvl8pPr marL="3429000" indent="-228600" algn="ctr" rtl="0" eaLnBrk="0" fontAlgn="base" hangingPunct="0">
              <a:spcBef>
                <a:spcPct val="50000"/>
              </a:spcBef>
              <a:spcAft>
                <a:spcPct val="0"/>
              </a:spcAft>
              <a:defRPr sz="2000" i="1">
                <a:solidFill>
                  <a:schemeClr val="bg1"/>
                </a:solidFill>
                <a:latin typeface="Times New Roman" pitchFamily="18" charset="0"/>
                <a:cs typeface="Times New Roman" pitchFamily="18" charset="0"/>
              </a:defRPr>
            </a:lvl8pPr>
            <a:lvl9pPr marL="3886200" indent="-228600" algn="ctr" rtl="0" eaLnBrk="0" fontAlgn="base" hangingPunct="0">
              <a:spcBef>
                <a:spcPct val="50000"/>
              </a:spcBef>
              <a:spcAft>
                <a:spcPct val="0"/>
              </a:spcAft>
              <a:defRPr sz="2000" i="1">
                <a:solidFill>
                  <a:schemeClr val="bg1"/>
                </a:solidFill>
                <a:latin typeface="Times New Roman" pitchFamily="18" charset="0"/>
                <a:cs typeface="Times New Roman" pitchFamily="18" charset="0"/>
              </a:defRPr>
            </a:lvl9pPr>
          </a:lstStyle>
          <a:p>
            <a:fld id="{AB8017E0-608A-458C-9856-F914006B4CE5}" type="slidenum">
              <a:rPr lang="ar-SA" sz="1200" i="0" smtClean="0">
                <a:solidFill>
                  <a:schemeClr val="tx1"/>
                </a:solidFill>
                <a:latin typeface="Arial" pitchFamily="34" charset="0"/>
                <a:cs typeface="Arial" pitchFamily="34" charset="0"/>
              </a:rPr>
              <a:pPr/>
              <a:t>13</a:t>
            </a:fld>
            <a:endParaRPr lang="en-US" sz="1200" i="0" smtClean="0">
              <a:solidFill>
                <a:schemeClr val="tx1"/>
              </a:solidFill>
              <a:latin typeface="Arial" pitchFamily="34" charset="0"/>
              <a:cs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Slide Image Placeholder 1"/>
          <p:cNvSpPr>
            <a:spLocks noGrp="1" noRot="1" noChangeAspect="1" noTextEdit="1"/>
          </p:cNvSpPr>
          <p:nvPr>
            <p:ph type="sldImg"/>
          </p:nvPr>
        </p:nvSpPr>
        <p:spPr>
          <a:ln/>
        </p:spPr>
      </p:sp>
      <p:sp>
        <p:nvSpPr>
          <p:cNvPr id="1679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smtClean="0">
              <a:latin typeface="Arial" pitchFamily="34" charset="0"/>
              <a:cs typeface="Arial" pitchFamily="34" charset="0"/>
            </a:endParaRPr>
          </a:p>
        </p:txBody>
      </p:sp>
      <p:sp>
        <p:nvSpPr>
          <p:cNvPr id="1679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i="1">
                <a:solidFill>
                  <a:schemeClr val="bg1"/>
                </a:solidFill>
                <a:latin typeface="Times New Roman" pitchFamily="18" charset="0"/>
                <a:cs typeface="Times New Roman" pitchFamily="18" charset="0"/>
              </a:defRPr>
            </a:lvl1pPr>
            <a:lvl2pPr marL="742950" indent="-285750">
              <a:defRPr sz="2000" i="1">
                <a:solidFill>
                  <a:schemeClr val="bg1"/>
                </a:solidFill>
                <a:latin typeface="Times New Roman" pitchFamily="18" charset="0"/>
                <a:cs typeface="Times New Roman" pitchFamily="18" charset="0"/>
              </a:defRPr>
            </a:lvl2pPr>
            <a:lvl3pPr marL="1143000" indent="-228600">
              <a:defRPr sz="2000" i="1">
                <a:solidFill>
                  <a:schemeClr val="bg1"/>
                </a:solidFill>
                <a:latin typeface="Times New Roman" pitchFamily="18" charset="0"/>
                <a:cs typeface="Times New Roman" pitchFamily="18" charset="0"/>
              </a:defRPr>
            </a:lvl3pPr>
            <a:lvl4pPr marL="1600200" indent="-228600">
              <a:defRPr sz="2000" i="1">
                <a:solidFill>
                  <a:schemeClr val="bg1"/>
                </a:solidFill>
                <a:latin typeface="Times New Roman" pitchFamily="18" charset="0"/>
                <a:cs typeface="Times New Roman" pitchFamily="18" charset="0"/>
              </a:defRPr>
            </a:lvl4pPr>
            <a:lvl5pPr marL="2057400" indent="-228600">
              <a:defRPr sz="2000" i="1">
                <a:solidFill>
                  <a:schemeClr val="bg1"/>
                </a:solidFill>
                <a:latin typeface="Times New Roman" pitchFamily="18" charset="0"/>
                <a:cs typeface="Times New Roman" pitchFamily="18" charset="0"/>
              </a:defRPr>
            </a:lvl5pPr>
            <a:lvl6pPr marL="2514600" indent="-228600" algn="ctr" rtl="0" eaLnBrk="0" fontAlgn="base" hangingPunct="0">
              <a:spcBef>
                <a:spcPct val="50000"/>
              </a:spcBef>
              <a:spcAft>
                <a:spcPct val="0"/>
              </a:spcAft>
              <a:defRPr sz="2000" i="1">
                <a:solidFill>
                  <a:schemeClr val="bg1"/>
                </a:solidFill>
                <a:latin typeface="Times New Roman" pitchFamily="18" charset="0"/>
                <a:cs typeface="Times New Roman" pitchFamily="18" charset="0"/>
              </a:defRPr>
            </a:lvl6pPr>
            <a:lvl7pPr marL="2971800" indent="-228600" algn="ctr" rtl="0" eaLnBrk="0" fontAlgn="base" hangingPunct="0">
              <a:spcBef>
                <a:spcPct val="50000"/>
              </a:spcBef>
              <a:spcAft>
                <a:spcPct val="0"/>
              </a:spcAft>
              <a:defRPr sz="2000" i="1">
                <a:solidFill>
                  <a:schemeClr val="bg1"/>
                </a:solidFill>
                <a:latin typeface="Times New Roman" pitchFamily="18" charset="0"/>
                <a:cs typeface="Times New Roman" pitchFamily="18" charset="0"/>
              </a:defRPr>
            </a:lvl7pPr>
            <a:lvl8pPr marL="3429000" indent="-228600" algn="ctr" rtl="0" eaLnBrk="0" fontAlgn="base" hangingPunct="0">
              <a:spcBef>
                <a:spcPct val="50000"/>
              </a:spcBef>
              <a:spcAft>
                <a:spcPct val="0"/>
              </a:spcAft>
              <a:defRPr sz="2000" i="1">
                <a:solidFill>
                  <a:schemeClr val="bg1"/>
                </a:solidFill>
                <a:latin typeface="Times New Roman" pitchFamily="18" charset="0"/>
                <a:cs typeface="Times New Roman" pitchFamily="18" charset="0"/>
              </a:defRPr>
            </a:lvl8pPr>
            <a:lvl9pPr marL="3886200" indent="-228600" algn="ctr" rtl="0" eaLnBrk="0" fontAlgn="base" hangingPunct="0">
              <a:spcBef>
                <a:spcPct val="50000"/>
              </a:spcBef>
              <a:spcAft>
                <a:spcPct val="0"/>
              </a:spcAft>
              <a:defRPr sz="2000" i="1">
                <a:solidFill>
                  <a:schemeClr val="bg1"/>
                </a:solidFill>
                <a:latin typeface="Times New Roman" pitchFamily="18" charset="0"/>
                <a:cs typeface="Times New Roman" pitchFamily="18" charset="0"/>
              </a:defRPr>
            </a:lvl9pPr>
          </a:lstStyle>
          <a:p>
            <a:fld id="{98EEF625-9EAA-4B97-9166-96180BE507FA}" type="slidenum">
              <a:rPr lang="ar-SA" sz="1200" i="0" smtClean="0">
                <a:solidFill>
                  <a:schemeClr val="tx1"/>
                </a:solidFill>
                <a:latin typeface="Arial" pitchFamily="34" charset="0"/>
                <a:cs typeface="Arial" pitchFamily="34" charset="0"/>
              </a:rPr>
              <a:pPr/>
              <a:t>14</a:t>
            </a:fld>
            <a:endParaRPr lang="en-US" sz="1200" i="0" smtClean="0">
              <a:solidFill>
                <a:schemeClr val="tx1"/>
              </a:solidFill>
              <a:latin typeface="Arial" pitchFamily="34" charset="0"/>
              <a:cs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Slide Image Placeholder 1"/>
          <p:cNvSpPr>
            <a:spLocks noGrp="1" noRot="1" noChangeAspect="1" noTextEdit="1"/>
          </p:cNvSpPr>
          <p:nvPr>
            <p:ph type="sldImg"/>
          </p:nvPr>
        </p:nvSpPr>
        <p:spPr>
          <a:ln/>
        </p:spPr>
      </p:sp>
      <p:sp>
        <p:nvSpPr>
          <p:cNvPr id="1689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Arial" pitchFamily="34" charset="0"/>
              <a:cs typeface="Arial" pitchFamily="34" charset="0"/>
            </a:endParaRPr>
          </a:p>
        </p:txBody>
      </p:sp>
      <p:sp>
        <p:nvSpPr>
          <p:cNvPr id="1689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i="1">
                <a:solidFill>
                  <a:schemeClr val="bg1"/>
                </a:solidFill>
                <a:latin typeface="Times New Roman" pitchFamily="18" charset="0"/>
                <a:cs typeface="Times New Roman" pitchFamily="18" charset="0"/>
              </a:defRPr>
            </a:lvl1pPr>
            <a:lvl2pPr marL="742950" indent="-285750">
              <a:defRPr sz="2000" i="1">
                <a:solidFill>
                  <a:schemeClr val="bg1"/>
                </a:solidFill>
                <a:latin typeface="Times New Roman" pitchFamily="18" charset="0"/>
                <a:cs typeface="Times New Roman" pitchFamily="18" charset="0"/>
              </a:defRPr>
            </a:lvl2pPr>
            <a:lvl3pPr marL="1143000" indent="-228600">
              <a:defRPr sz="2000" i="1">
                <a:solidFill>
                  <a:schemeClr val="bg1"/>
                </a:solidFill>
                <a:latin typeface="Times New Roman" pitchFamily="18" charset="0"/>
                <a:cs typeface="Times New Roman" pitchFamily="18" charset="0"/>
              </a:defRPr>
            </a:lvl3pPr>
            <a:lvl4pPr marL="1600200" indent="-228600">
              <a:defRPr sz="2000" i="1">
                <a:solidFill>
                  <a:schemeClr val="bg1"/>
                </a:solidFill>
                <a:latin typeface="Times New Roman" pitchFamily="18" charset="0"/>
                <a:cs typeface="Times New Roman" pitchFamily="18" charset="0"/>
              </a:defRPr>
            </a:lvl4pPr>
            <a:lvl5pPr marL="2057400" indent="-228600">
              <a:defRPr sz="2000" i="1">
                <a:solidFill>
                  <a:schemeClr val="bg1"/>
                </a:solidFill>
                <a:latin typeface="Times New Roman" pitchFamily="18" charset="0"/>
                <a:cs typeface="Times New Roman" pitchFamily="18" charset="0"/>
              </a:defRPr>
            </a:lvl5pPr>
            <a:lvl6pPr marL="2514600" indent="-228600" algn="ctr" rtl="0" eaLnBrk="0" fontAlgn="base" hangingPunct="0">
              <a:spcBef>
                <a:spcPct val="50000"/>
              </a:spcBef>
              <a:spcAft>
                <a:spcPct val="0"/>
              </a:spcAft>
              <a:defRPr sz="2000" i="1">
                <a:solidFill>
                  <a:schemeClr val="bg1"/>
                </a:solidFill>
                <a:latin typeface="Times New Roman" pitchFamily="18" charset="0"/>
                <a:cs typeface="Times New Roman" pitchFamily="18" charset="0"/>
              </a:defRPr>
            </a:lvl6pPr>
            <a:lvl7pPr marL="2971800" indent="-228600" algn="ctr" rtl="0" eaLnBrk="0" fontAlgn="base" hangingPunct="0">
              <a:spcBef>
                <a:spcPct val="50000"/>
              </a:spcBef>
              <a:spcAft>
                <a:spcPct val="0"/>
              </a:spcAft>
              <a:defRPr sz="2000" i="1">
                <a:solidFill>
                  <a:schemeClr val="bg1"/>
                </a:solidFill>
                <a:latin typeface="Times New Roman" pitchFamily="18" charset="0"/>
                <a:cs typeface="Times New Roman" pitchFamily="18" charset="0"/>
              </a:defRPr>
            </a:lvl7pPr>
            <a:lvl8pPr marL="3429000" indent="-228600" algn="ctr" rtl="0" eaLnBrk="0" fontAlgn="base" hangingPunct="0">
              <a:spcBef>
                <a:spcPct val="50000"/>
              </a:spcBef>
              <a:spcAft>
                <a:spcPct val="0"/>
              </a:spcAft>
              <a:defRPr sz="2000" i="1">
                <a:solidFill>
                  <a:schemeClr val="bg1"/>
                </a:solidFill>
                <a:latin typeface="Times New Roman" pitchFamily="18" charset="0"/>
                <a:cs typeface="Times New Roman" pitchFamily="18" charset="0"/>
              </a:defRPr>
            </a:lvl8pPr>
            <a:lvl9pPr marL="3886200" indent="-228600" algn="ctr" rtl="0" eaLnBrk="0" fontAlgn="base" hangingPunct="0">
              <a:spcBef>
                <a:spcPct val="50000"/>
              </a:spcBef>
              <a:spcAft>
                <a:spcPct val="0"/>
              </a:spcAft>
              <a:defRPr sz="2000" i="1">
                <a:solidFill>
                  <a:schemeClr val="bg1"/>
                </a:solidFill>
                <a:latin typeface="Times New Roman" pitchFamily="18" charset="0"/>
                <a:cs typeface="Times New Roman" pitchFamily="18" charset="0"/>
              </a:defRPr>
            </a:lvl9pPr>
          </a:lstStyle>
          <a:p>
            <a:fld id="{9F08E083-02B5-44F6-9029-067FE6928840}" type="slidenum">
              <a:rPr lang="ar-SA" sz="1200" i="0" smtClean="0">
                <a:solidFill>
                  <a:schemeClr val="tx1"/>
                </a:solidFill>
                <a:latin typeface="Arial" pitchFamily="34" charset="0"/>
                <a:cs typeface="Arial" pitchFamily="34" charset="0"/>
              </a:rPr>
              <a:pPr/>
              <a:t>15</a:t>
            </a:fld>
            <a:endParaRPr lang="en-US" sz="1200" i="0" smtClean="0">
              <a:solidFill>
                <a:schemeClr val="tx1"/>
              </a:solidFill>
              <a:latin typeface="Arial" pitchFamily="34" charset="0"/>
              <a:cs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Slide Image Placeholder 1"/>
          <p:cNvSpPr>
            <a:spLocks noGrp="1" noRot="1" noChangeAspect="1" noTextEdit="1"/>
          </p:cNvSpPr>
          <p:nvPr>
            <p:ph type="sldImg"/>
          </p:nvPr>
        </p:nvSpPr>
        <p:spPr>
          <a:ln/>
        </p:spPr>
      </p:sp>
      <p:sp>
        <p:nvSpPr>
          <p:cNvPr id="1699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Arial" pitchFamily="34" charset="0"/>
              <a:cs typeface="Arial" pitchFamily="34" charset="0"/>
            </a:endParaRPr>
          </a:p>
        </p:txBody>
      </p:sp>
      <p:sp>
        <p:nvSpPr>
          <p:cNvPr id="1699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i="1">
                <a:solidFill>
                  <a:schemeClr val="bg1"/>
                </a:solidFill>
                <a:latin typeface="Times New Roman" pitchFamily="18" charset="0"/>
                <a:cs typeface="Times New Roman" pitchFamily="18" charset="0"/>
              </a:defRPr>
            </a:lvl1pPr>
            <a:lvl2pPr marL="742950" indent="-285750">
              <a:defRPr sz="2000" i="1">
                <a:solidFill>
                  <a:schemeClr val="bg1"/>
                </a:solidFill>
                <a:latin typeface="Times New Roman" pitchFamily="18" charset="0"/>
                <a:cs typeface="Times New Roman" pitchFamily="18" charset="0"/>
              </a:defRPr>
            </a:lvl2pPr>
            <a:lvl3pPr marL="1143000" indent="-228600">
              <a:defRPr sz="2000" i="1">
                <a:solidFill>
                  <a:schemeClr val="bg1"/>
                </a:solidFill>
                <a:latin typeface="Times New Roman" pitchFamily="18" charset="0"/>
                <a:cs typeface="Times New Roman" pitchFamily="18" charset="0"/>
              </a:defRPr>
            </a:lvl3pPr>
            <a:lvl4pPr marL="1600200" indent="-228600">
              <a:defRPr sz="2000" i="1">
                <a:solidFill>
                  <a:schemeClr val="bg1"/>
                </a:solidFill>
                <a:latin typeface="Times New Roman" pitchFamily="18" charset="0"/>
                <a:cs typeface="Times New Roman" pitchFamily="18" charset="0"/>
              </a:defRPr>
            </a:lvl4pPr>
            <a:lvl5pPr marL="2057400" indent="-228600">
              <a:defRPr sz="2000" i="1">
                <a:solidFill>
                  <a:schemeClr val="bg1"/>
                </a:solidFill>
                <a:latin typeface="Times New Roman" pitchFamily="18" charset="0"/>
                <a:cs typeface="Times New Roman" pitchFamily="18" charset="0"/>
              </a:defRPr>
            </a:lvl5pPr>
            <a:lvl6pPr marL="2514600" indent="-228600" algn="ctr" rtl="0" eaLnBrk="0" fontAlgn="base" hangingPunct="0">
              <a:spcBef>
                <a:spcPct val="50000"/>
              </a:spcBef>
              <a:spcAft>
                <a:spcPct val="0"/>
              </a:spcAft>
              <a:defRPr sz="2000" i="1">
                <a:solidFill>
                  <a:schemeClr val="bg1"/>
                </a:solidFill>
                <a:latin typeface="Times New Roman" pitchFamily="18" charset="0"/>
                <a:cs typeface="Times New Roman" pitchFamily="18" charset="0"/>
              </a:defRPr>
            </a:lvl6pPr>
            <a:lvl7pPr marL="2971800" indent="-228600" algn="ctr" rtl="0" eaLnBrk="0" fontAlgn="base" hangingPunct="0">
              <a:spcBef>
                <a:spcPct val="50000"/>
              </a:spcBef>
              <a:spcAft>
                <a:spcPct val="0"/>
              </a:spcAft>
              <a:defRPr sz="2000" i="1">
                <a:solidFill>
                  <a:schemeClr val="bg1"/>
                </a:solidFill>
                <a:latin typeface="Times New Roman" pitchFamily="18" charset="0"/>
                <a:cs typeface="Times New Roman" pitchFamily="18" charset="0"/>
              </a:defRPr>
            </a:lvl7pPr>
            <a:lvl8pPr marL="3429000" indent="-228600" algn="ctr" rtl="0" eaLnBrk="0" fontAlgn="base" hangingPunct="0">
              <a:spcBef>
                <a:spcPct val="50000"/>
              </a:spcBef>
              <a:spcAft>
                <a:spcPct val="0"/>
              </a:spcAft>
              <a:defRPr sz="2000" i="1">
                <a:solidFill>
                  <a:schemeClr val="bg1"/>
                </a:solidFill>
                <a:latin typeface="Times New Roman" pitchFamily="18" charset="0"/>
                <a:cs typeface="Times New Roman" pitchFamily="18" charset="0"/>
              </a:defRPr>
            </a:lvl8pPr>
            <a:lvl9pPr marL="3886200" indent="-228600" algn="ctr" rtl="0" eaLnBrk="0" fontAlgn="base" hangingPunct="0">
              <a:spcBef>
                <a:spcPct val="50000"/>
              </a:spcBef>
              <a:spcAft>
                <a:spcPct val="0"/>
              </a:spcAft>
              <a:defRPr sz="2000" i="1">
                <a:solidFill>
                  <a:schemeClr val="bg1"/>
                </a:solidFill>
                <a:latin typeface="Times New Roman" pitchFamily="18" charset="0"/>
                <a:cs typeface="Times New Roman" pitchFamily="18" charset="0"/>
              </a:defRPr>
            </a:lvl9pPr>
          </a:lstStyle>
          <a:p>
            <a:fld id="{AFC63CA5-E683-4080-BF7E-B95E6B2CE897}" type="slidenum">
              <a:rPr lang="ar-SA" sz="1200" i="0" smtClean="0">
                <a:solidFill>
                  <a:schemeClr val="tx1"/>
                </a:solidFill>
                <a:latin typeface="Arial" pitchFamily="34" charset="0"/>
                <a:cs typeface="Arial" pitchFamily="34" charset="0"/>
              </a:rPr>
              <a:pPr/>
              <a:t>16</a:t>
            </a:fld>
            <a:endParaRPr lang="en-US" sz="1200" i="0" smtClean="0">
              <a:solidFill>
                <a:schemeClr val="tx1"/>
              </a:solidFill>
              <a:latin typeface="Arial" pitchFamily="34" charset="0"/>
              <a:cs typeface="Arial"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Slide Image Placeholder 1"/>
          <p:cNvSpPr>
            <a:spLocks noGrp="1" noRot="1" noChangeAspect="1" noTextEdit="1"/>
          </p:cNvSpPr>
          <p:nvPr>
            <p:ph type="sldImg"/>
          </p:nvPr>
        </p:nvSpPr>
        <p:spPr>
          <a:ln/>
        </p:spPr>
      </p:sp>
      <p:sp>
        <p:nvSpPr>
          <p:cNvPr id="1710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Arial" pitchFamily="34" charset="0"/>
              <a:cs typeface="Arial" pitchFamily="34" charset="0"/>
            </a:endParaRPr>
          </a:p>
        </p:txBody>
      </p:sp>
      <p:sp>
        <p:nvSpPr>
          <p:cNvPr id="1710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i="1">
                <a:solidFill>
                  <a:schemeClr val="bg1"/>
                </a:solidFill>
                <a:latin typeface="Times New Roman" pitchFamily="18" charset="0"/>
                <a:cs typeface="Times New Roman" pitchFamily="18" charset="0"/>
              </a:defRPr>
            </a:lvl1pPr>
            <a:lvl2pPr marL="742950" indent="-285750">
              <a:defRPr sz="2000" i="1">
                <a:solidFill>
                  <a:schemeClr val="bg1"/>
                </a:solidFill>
                <a:latin typeface="Times New Roman" pitchFamily="18" charset="0"/>
                <a:cs typeface="Times New Roman" pitchFamily="18" charset="0"/>
              </a:defRPr>
            </a:lvl2pPr>
            <a:lvl3pPr marL="1143000" indent="-228600">
              <a:defRPr sz="2000" i="1">
                <a:solidFill>
                  <a:schemeClr val="bg1"/>
                </a:solidFill>
                <a:latin typeface="Times New Roman" pitchFamily="18" charset="0"/>
                <a:cs typeface="Times New Roman" pitchFamily="18" charset="0"/>
              </a:defRPr>
            </a:lvl3pPr>
            <a:lvl4pPr marL="1600200" indent="-228600">
              <a:defRPr sz="2000" i="1">
                <a:solidFill>
                  <a:schemeClr val="bg1"/>
                </a:solidFill>
                <a:latin typeface="Times New Roman" pitchFamily="18" charset="0"/>
                <a:cs typeface="Times New Roman" pitchFamily="18" charset="0"/>
              </a:defRPr>
            </a:lvl4pPr>
            <a:lvl5pPr marL="2057400" indent="-228600">
              <a:defRPr sz="2000" i="1">
                <a:solidFill>
                  <a:schemeClr val="bg1"/>
                </a:solidFill>
                <a:latin typeface="Times New Roman" pitchFamily="18" charset="0"/>
                <a:cs typeface="Times New Roman" pitchFamily="18" charset="0"/>
              </a:defRPr>
            </a:lvl5pPr>
            <a:lvl6pPr marL="2514600" indent="-228600" algn="ctr" rtl="0" eaLnBrk="0" fontAlgn="base" hangingPunct="0">
              <a:spcBef>
                <a:spcPct val="50000"/>
              </a:spcBef>
              <a:spcAft>
                <a:spcPct val="0"/>
              </a:spcAft>
              <a:defRPr sz="2000" i="1">
                <a:solidFill>
                  <a:schemeClr val="bg1"/>
                </a:solidFill>
                <a:latin typeface="Times New Roman" pitchFamily="18" charset="0"/>
                <a:cs typeface="Times New Roman" pitchFamily="18" charset="0"/>
              </a:defRPr>
            </a:lvl6pPr>
            <a:lvl7pPr marL="2971800" indent="-228600" algn="ctr" rtl="0" eaLnBrk="0" fontAlgn="base" hangingPunct="0">
              <a:spcBef>
                <a:spcPct val="50000"/>
              </a:spcBef>
              <a:spcAft>
                <a:spcPct val="0"/>
              </a:spcAft>
              <a:defRPr sz="2000" i="1">
                <a:solidFill>
                  <a:schemeClr val="bg1"/>
                </a:solidFill>
                <a:latin typeface="Times New Roman" pitchFamily="18" charset="0"/>
                <a:cs typeface="Times New Roman" pitchFamily="18" charset="0"/>
              </a:defRPr>
            </a:lvl7pPr>
            <a:lvl8pPr marL="3429000" indent="-228600" algn="ctr" rtl="0" eaLnBrk="0" fontAlgn="base" hangingPunct="0">
              <a:spcBef>
                <a:spcPct val="50000"/>
              </a:spcBef>
              <a:spcAft>
                <a:spcPct val="0"/>
              </a:spcAft>
              <a:defRPr sz="2000" i="1">
                <a:solidFill>
                  <a:schemeClr val="bg1"/>
                </a:solidFill>
                <a:latin typeface="Times New Roman" pitchFamily="18" charset="0"/>
                <a:cs typeface="Times New Roman" pitchFamily="18" charset="0"/>
              </a:defRPr>
            </a:lvl8pPr>
            <a:lvl9pPr marL="3886200" indent="-228600" algn="ctr" rtl="0" eaLnBrk="0" fontAlgn="base" hangingPunct="0">
              <a:spcBef>
                <a:spcPct val="50000"/>
              </a:spcBef>
              <a:spcAft>
                <a:spcPct val="0"/>
              </a:spcAft>
              <a:defRPr sz="2000" i="1">
                <a:solidFill>
                  <a:schemeClr val="bg1"/>
                </a:solidFill>
                <a:latin typeface="Times New Roman" pitchFamily="18" charset="0"/>
                <a:cs typeface="Times New Roman" pitchFamily="18" charset="0"/>
              </a:defRPr>
            </a:lvl9pPr>
          </a:lstStyle>
          <a:p>
            <a:fld id="{7A67E213-DC9C-43DA-9711-C0900D74E697}" type="slidenum">
              <a:rPr lang="ar-SA" sz="1200" i="0" smtClean="0">
                <a:solidFill>
                  <a:schemeClr val="tx1"/>
                </a:solidFill>
                <a:latin typeface="Arial" pitchFamily="34" charset="0"/>
                <a:cs typeface="Arial" pitchFamily="34" charset="0"/>
              </a:rPr>
              <a:pPr/>
              <a:t>17</a:t>
            </a:fld>
            <a:endParaRPr lang="en-US" sz="1200" i="0" smtClean="0">
              <a:solidFill>
                <a:schemeClr val="tx1"/>
              </a:solidFill>
              <a:latin typeface="Arial" pitchFamily="34" charset="0"/>
              <a:cs typeface="Arial"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dirty="0"/>
          </a:p>
        </p:txBody>
      </p:sp>
      <p:sp>
        <p:nvSpPr>
          <p:cNvPr id="4" name="Slide Number Placeholder 3"/>
          <p:cNvSpPr>
            <a:spLocks noGrp="1"/>
          </p:cNvSpPr>
          <p:nvPr>
            <p:ph type="sldNum" sz="quarter" idx="10"/>
          </p:nvPr>
        </p:nvSpPr>
        <p:spPr/>
        <p:txBody>
          <a:bodyPr/>
          <a:lstStyle/>
          <a:p>
            <a:fld id="{EEFD13E2-6D53-42A2-99C9-23DCB30A6FC5}" type="slidenum">
              <a:rPr lang="ar-SA" smtClean="0"/>
              <a:pPr/>
              <a:t>25</a:t>
            </a:fld>
            <a:endParaRPr lang="ar-SA"/>
          </a:p>
        </p:txBody>
      </p:sp>
    </p:spTree>
    <p:extLst>
      <p:ext uri="{BB962C8B-B14F-4D97-AF65-F5344CB8AC3E}">
        <p14:creationId xmlns:p14="http://schemas.microsoft.com/office/powerpoint/2010/main" val="21937957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01670" y="4803345"/>
            <a:ext cx="7940660" cy="763525"/>
          </a:xfrm>
          <a:effectLst/>
        </p:spPr>
        <p:txBody>
          <a:bodyPr>
            <a:normAutofit/>
          </a:bodyPr>
          <a:lstStyle>
            <a:lvl1pPr algn="ctr">
              <a:defRPr sz="3600">
                <a:solidFill>
                  <a:srgbClr val="FFFF00"/>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601670" y="5566870"/>
            <a:ext cx="7940660" cy="458115"/>
          </a:xfrm>
        </p:spPr>
        <p:txBody>
          <a:bodyPr>
            <a:normAutofit/>
          </a:bodyPr>
          <a:lstStyle>
            <a:lvl1pPr marL="0" indent="0" algn="ctr">
              <a:buNone/>
              <a:defRPr sz="2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fld id="{53074F12-AA26-4AC8-9962-C36BB8F32554}" type="datetimeFigureOut">
              <a:rPr lang="en-US" smtClean="0"/>
              <a:pPr/>
              <a:t>6/21/2017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dirty="0"/>
          </a:p>
        </p:txBody>
      </p:sp>
    </p:spTree>
    <p:extLst>
      <p:ext uri="{BB962C8B-B14F-4D97-AF65-F5344CB8AC3E}">
        <p14:creationId xmlns:p14="http://schemas.microsoft.com/office/powerpoint/2010/main" val="3253875174"/>
      </p:ext>
    </p:extLst>
  </p:cSld>
  <p:clrMapOvr>
    <a:masterClrMapping/>
  </p:clrMapOvr>
  <p:transition spd="med">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48965" y="1291130"/>
            <a:ext cx="8229600" cy="610820"/>
          </a:xfrm>
          <a:noFill/>
        </p:spPr>
        <p:txBody>
          <a:bodyPr>
            <a:normAutofit/>
          </a:bodyPr>
          <a:lstStyle>
            <a:lvl1pPr algn="l">
              <a:defRPr sz="3600">
                <a:solidFill>
                  <a:srgbClr val="FFFF00"/>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448965" y="2054655"/>
            <a:ext cx="8229600" cy="3918803"/>
          </a:xfrm>
        </p:spPr>
        <p:txBody>
          <a:bodyPr/>
          <a:lstStyle>
            <a:lvl1pPr>
              <a:defRPr sz="28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53074F12-AA26-4AC8-9962-C36BB8F32554}" type="datetimeFigureOut">
              <a:rPr lang="en-US" smtClean="0"/>
              <a:pPr/>
              <a:t>6/21/2017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664471362"/>
      </p:ext>
    </p:extLst>
  </p:cSld>
  <p:clrMapOvr>
    <a:masterClrMapping/>
  </p:clrMapOvr>
  <p:transition spd="med">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76014" y="374901"/>
            <a:ext cx="6558080" cy="610820"/>
          </a:xfrm>
          <a:noFill/>
        </p:spPr>
        <p:txBody>
          <a:bodyPr>
            <a:normAutofit/>
          </a:bodyPr>
          <a:lstStyle>
            <a:lvl1pPr algn="l">
              <a:defRPr sz="3600">
                <a:solidFill>
                  <a:srgbClr val="FFFF00"/>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1976015" y="1138425"/>
            <a:ext cx="6558080" cy="4275740"/>
          </a:xfrm>
        </p:spPr>
        <p:txBody>
          <a:bodyPr/>
          <a:lstStyle>
            <a:lvl1pPr>
              <a:defRPr sz="28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53074F12-AA26-4AC8-9962-C36BB8F32554}" type="datetimeFigureOut">
              <a:rPr lang="en-US" smtClean="0"/>
              <a:pPr/>
              <a:t>6/21/2017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629391393"/>
      </p:ext>
    </p:extLst>
  </p:cSld>
  <p:clrMapOvr>
    <a:masterClrMapping/>
  </p:clrMapOvr>
  <p:transition spd="med">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3074F12-AA26-4AC8-9962-C36BB8F32554}" type="datetimeFigureOut">
              <a:rPr lang="en-US" smtClean="0"/>
              <a:pPr/>
              <a:t>6/21/2017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863441575"/>
      </p:ext>
    </p:extLst>
  </p:cSld>
  <p:clrMapOvr>
    <a:masterClrMapping/>
  </p:clrMapOvr>
  <p:transition spd="med">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833014"/>
            <a:ext cx="8229600" cy="584623"/>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3074F12-AA26-4AC8-9962-C36BB8F32554}" type="datetimeFigureOut">
              <a:rPr lang="en-US" smtClean="0"/>
              <a:pPr/>
              <a:t>6/21/2017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556791830"/>
      </p:ext>
    </p:extLst>
  </p:cSld>
  <p:clrMapOvr>
    <a:masterClrMapping/>
  </p:clrMapOvr>
  <p:transition spd="med">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48965" y="1291130"/>
            <a:ext cx="8229600" cy="532180"/>
          </a:xfrm>
          <a:noFill/>
        </p:spPr>
        <p:txBody>
          <a:bodyPr>
            <a:normAutofit/>
          </a:bodyPr>
          <a:lstStyle>
            <a:lvl1pPr algn="l">
              <a:defRPr sz="3600">
                <a:solidFill>
                  <a:srgbClr val="FFFF00"/>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48965" y="1882907"/>
            <a:ext cx="4040188" cy="639762"/>
          </a:xfr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48965" y="2512770"/>
            <a:ext cx="4040188" cy="3035058"/>
          </a:xfr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636790" y="1882907"/>
            <a:ext cx="4041775" cy="639762"/>
          </a:xfr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36790" y="2512770"/>
            <a:ext cx="4041775" cy="3035058"/>
          </a:xfr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Date Placeholder 6"/>
          <p:cNvSpPr>
            <a:spLocks noGrp="1"/>
          </p:cNvSpPr>
          <p:nvPr>
            <p:ph type="dt" sz="half" idx="10"/>
          </p:nvPr>
        </p:nvSpPr>
        <p:spPr/>
        <p:txBody>
          <a:bodyPr/>
          <a:lstStyle/>
          <a:p>
            <a:fld id="{53074F12-AA26-4AC8-9962-C36BB8F32554}" type="datetimeFigureOut">
              <a:rPr lang="en-US" smtClean="0"/>
              <a:pPr/>
              <a:t>6/21/2017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122911988"/>
      </p:ext>
    </p:extLst>
  </p:cSld>
  <p:clrMapOvr>
    <a:masterClrMapping/>
  </p:clrMapOvr>
  <p:transition spd="med">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3074F12-AA26-4AC8-9962-C36BB8F32554}" type="datetimeFigureOut">
              <a:rPr lang="en-US" smtClean="0"/>
              <a:pPr/>
              <a:t>6/21/2017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029773110"/>
      </p:ext>
    </p:extLst>
  </p:cSld>
  <p:clrMapOvr>
    <a:masterClrMapping/>
  </p:clrMapOvr>
  <p:transition spd="med">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074F12-AA26-4AC8-9962-C36BB8F32554}" type="datetimeFigureOut">
              <a:rPr lang="en-US" smtClean="0"/>
              <a:pPr/>
              <a:t>6/21/2017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251864075"/>
      </p:ext>
    </p:extLst>
  </p:cSld>
  <p:clrMapOvr>
    <a:masterClrMapping/>
  </p:clrMapOvr>
  <p:transition spd="med">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6/21/2017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174452648"/>
      </p:ext>
    </p:extLst>
  </p:cSld>
  <p:clrMapOvr>
    <a:masterClrMapping/>
  </p:clrMapOvr>
  <p:transition spd="med">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6/21/2017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77607843"/>
      </p:ext>
    </p:extLst>
  </p:cSld>
  <p:clrMapOvr>
    <a:masterClrMapping/>
  </p:clrMapOvr>
  <p:transition spd="med">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3074F12-AA26-4AC8-9962-C36BB8F32554}" type="datetimeFigureOut">
              <a:rPr lang="en-US" smtClean="0"/>
              <a:pPr/>
              <a:t>6/21/2017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428665726"/>
      </p:ext>
    </p:extLst>
  </p:cSld>
  <p:clrMapOvr>
    <a:masterClrMapping/>
  </p:clrMapOvr>
  <p:transition spd="med">
    <p:push dir="u"/>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3074F12-AA26-4AC8-9962-C36BB8F32554}" type="datetimeFigureOut">
              <a:rPr lang="en-US" smtClean="0"/>
              <a:pPr/>
              <a:t>6/21/2017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893609949"/>
      </p:ext>
    </p:extLst>
  </p:cSld>
  <p:clrMapOvr>
    <a:masterClrMapping/>
  </p:clrMapOvr>
  <p:transition spd="med">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74F12-AA26-4AC8-9962-C36BB8F32554}" type="datetimeFigureOut">
              <a:rPr lang="en-US" smtClean="0"/>
              <a:pPr/>
              <a:t>6/21/2017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2CCC60-E8CD-4174-8B1A-7DF615B22EEF}" type="slidenum">
              <a:rPr lang="en-US" smtClean="0"/>
              <a:pPr/>
              <a:t>‹#›</a:t>
            </a:fld>
            <a:endParaRPr lang="en-US"/>
          </a:p>
        </p:txBody>
      </p:sp>
    </p:spTree>
    <p:extLst>
      <p:ext uri="{BB962C8B-B14F-4D97-AF65-F5344CB8AC3E}">
        <p14:creationId xmlns:p14="http://schemas.microsoft.com/office/powerpoint/2010/main" val="19440393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ransition spd="med">
    <p:push dir="u"/>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microsoft.com/office/2007/relationships/hdphoto" Target="../media/hdphoto3.wdp"/></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138425"/>
            <a:ext cx="9143999" cy="4886560"/>
          </a:xfrm>
        </p:spPr>
        <p:txBody>
          <a:bodyPr>
            <a:noAutofit/>
          </a:bodyPr>
          <a:lstStyle/>
          <a:p>
            <a:r>
              <a:rPr lang="en-US" sz="4400" b="1" dirty="0"/>
              <a:t>INFLUENCE OF WRIST AND FINGERS POSITIONS ON MEDIAN NERVE DISTAL LATENCY RESPONSES WITHIN CARPAL TUNNEL IN HEALTHY SUBJECTS</a:t>
            </a:r>
            <a:endParaRPr lang="ar-SA" sz="4800" b="1" dirty="0"/>
          </a:p>
        </p:txBody>
      </p:sp>
    </p:spTree>
    <p:extLst>
      <p:ext uri="{BB962C8B-B14F-4D97-AF65-F5344CB8AC3E}">
        <p14:creationId xmlns:p14="http://schemas.microsoft.com/office/powerpoint/2010/main" val="1602202153"/>
      </p:ext>
    </p:extLst>
  </p:cSld>
  <p:clrMapOvr>
    <a:masterClrMapping/>
  </p:clrMapOvr>
  <p:transition spd="med">
    <p:push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1268760"/>
            <a:ext cx="7620000" cy="1143000"/>
          </a:xfrm>
        </p:spPr>
        <p:txBody>
          <a:bodyPr/>
          <a:lstStyle/>
          <a:p>
            <a:pPr algn="ctr"/>
            <a:r>
              <a:rPr lang="en-US" sz="6000" b="1" dirty="0" smtClean="0"/>
              <a:t>Introduction</a:t>
            </a:r>
            <a:endParaRPr lang="ar-SA" sz="6000" b="1" dirty="0"/>
          </a:p>
        </p:txBody>
      </p:sp>
      <p:pic>
        <p:nvPicPr>
          <p:cNvPr id="1126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55776" y="2564904"/>
            <a:ext cx="4060026" cy="3816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8777883"/>
      </p:ext>
    </p:extLst>
  </p:cSld>
  <p:clrMapOvr>
    <a:masterClrMapping/>
  </p:clrMapOvr>
  <p:transition spd="med">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55" y="680310"/>
            <a:ext cx="7931224" cy="1143000"/>
          </a:xfrm>
        </p:spPr>
        <p:txBody>
          <a:bodyPr/>
          <a:lstStyle/>
          <a:p>
            <a:r>
              <a:rPr lang="en-US" sz="4000" b="1" dirty="0" smtClean="0"/>
              <a:t>Carpal Tunnel Pressure</a:t>
            </a:r>
            <a:endParaRPr lang="ar-SA" sz="4000" b="1" dirty="0"/>
          </a:p>
        </p:txBody>
      </p:sp>
      <p:sp>
        <p:nvSpPr>
          <p:cNvPr id="3" name="Content Placeholder 2"/>
          <p:cNvSpPr>
            <a:spLocks noGrp="1"/>
          </p:cNvSpPr>
          <p:nvPr>
            <p:ph idx="1"/>
          </p:nvPr>
        </p:nvSpPr>
        <p:spPr>
          <a:xfrm>
            <a:off x="89393" y="1835205"/>
            <a:ext cx="5246132" cy="4800600"/>
          </a:xfrm>
        </p:spPr>
        <p:txBody>
          <a:bodyPr>
            <a:noAutofit/>
          </a:bodyPr>
          <a:lstStyle/>
          <a:p>
            <a:pPr marL="0" marR="0" indent="457200" algn="just">
              <a:spcBef>
                <a:spcPts val="600"/>
              </a:spcBef>
              <a:spcAft>
                <a:spcPts val="600"/>
              </a:spcAft>
            </a:pPr>
            <a:r>
              <a:rPr lang="en-GB" sz="2400" dirty="0" smtClean="0">
                <a:latin typeface="Times New Roman"/>
                <a:ea typeface="Calibri"/>
                <a:cs typeface="Times New Roman"/>
              </a:rPr>
              <a:t>Carpal tunnel pressure (CTP) has been found to be a suitable predictor of carpal tunnel syndrome risk since increased pressure in the carpal tunnel has been associated with disturbed nerve function suggesting that fluctuations in fluid pressure is influenced by hand, wrist and forearm posture.</a:t>
            </a:r>
            <a:endParaRPr lang="en-US" sz="2000" dirty="0">
              <a:latin typeface="Times New Roman"/>
              <a:ea typeface="Times New Roman"/>
            </a:endParaRPr>
          </a:p>
        </p:txBody>
      </p:sp>
      <p:pic>
        <p:nvPicPr>
          <p:cNvPr id="16386" name="Picture 2"/>
          <p:cNvPicPr>
            <a:picLocks noChangeAspect="1" noChangeArrowheads="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4172" r="5114"/>
          <a:stretch/>
        </p:blipFill>
        <p:spPr bwMode="auto">
          <a:xfrm>
            <a:off x="5488230" y="1443835"/>
            <a:ext cx="3344096" cy="38723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48522632"/>
      </p:ext>
    </p:extLst>
  </p:cSld>
  <p:clrMapOvr>
    <a:masterClrMapping/>
  </p:clrMapOvr>
  <p:transition spd="med">
    <p:push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38425"/>
            <a:ext cx="8229600" cy="610820"/>
          </a:xfrm>
        </p:spPr>
        <p:txBody>
          <a:bodyPr>
            <a:normAutofit fontScale="90000"/>
          </a:bodyPr>
          <a:lstStyle/>
          <a:p>
            <a:pPr algn="ctr"/>
            <a:r>
              <a:rPr lang="en-US" sz="4000" b="1" dirty="0" smtClean="0"/>
              <a:t>Extreme Postures and Effect on nerves</a:t>
            </a:r>
            <a:endParaRPr lang="ar-SA" sz="4000" b="1" dirty="0"/>
          </a:p>
        </p:txBody>
      </p:sp>
      <p:sp>
        <p:nvSpPr>
          <p:cNvPr id="3" name="Content Placeholder 2"/>
          <p:cNvSpPr>
            <a:spLocks noGrp="1"/>
          </p:cNvSpPr>
          <p:nvPr>
            <p:ph idx="1"/>
          </p:nvPr>
        </p:nvSpPr>
        <p:spPr>
          <a:xfrm>
            <a:off x="143555" y="2054655"/>
            <a:ext cx="8856890" cy="4581150"/>
          </a:xfrm>
        </p:spPr>
        <p:txBody>
          <a:bodyPr>
            <a:normAutofit/>
          </a:bodyPr>
          <a:lstStyle/>
          <a:p>
            <a:pPr algn="justLow"/>
            <a:r>
              <a:rPr lang="en-GB" dirty="0" smtClean="0"/>
              <a:t>Extreme postures increase load on muscles and tendons which may increase load on joints in an asymmetrical manner imposing a static load on the musculature thereby inhibiting blood and axonal flow. Some wrist postures may be stressful due to tendon strain. </a:t>
            </a:r>
          </a:p>
          <a:p>
            <a:pPr algn="justLow"/>
            <a:endParaRPr lang="en-GB" dirty="0" smtClean="0"/>
          </a:p>
          <a:p>
            <a:pPr algn="justLow"/>
            <a:r>
              <a:rPr lang="en-GB" dirty="0" smtClean="0"/>
              <a:t>Tension developed in finger flexor tendons combined with wrist flexion may compress the underlying median nerve against the transverse carpal ligament.</a:t>
            </a:r>
            <a:endParaRPr lang="ar-SA" dirty="0"/>
          </a:p>
        </p:txBody>
      </p:sp>
    </p:spTree>
    <p:extLst>
      <p:ext uri="{BB962C8B-B14F-4D97-AF65-F5344CB8AC3E}">
        <p14:creationId xmlns:p14="http://schemas.microsoft.com/office/powerpoint/2010/main" val="1061403263"/>
      </p:ext>
    </p:extLst>
  </p:cSld>
  <p:clrMapOvr>
    <a:masterClrMapping/>
  </p:clrMapOvr>
  <p:transition spd="med">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http://image.slidesharecdn.com/ncs-150919095253-lva1-app6892/95/nerve-conduction-studies-4-638.jpg?cb=1442657226"/>
          <p:cNvPicPr>
            <a:picLocks noChangeAspect="1" noChangeArrowheads="1"/>
          </p:cNvPicPr>
          <p:nvPr/>
        </p:nvPicPr>
        <p:blipFill rotWithShape="1">
          <a:blip r:embed="rId2" cstate="print">
            <a:clrChange>
              <a:clrFrom>
                <a:srgbClr val="FFFFFF"/>
              </a:clrFrom>
              <a:clrTo>
                <a:srgbClr val="FFFFFF">
                  <a:alpha val="0"/>
                </a:srgbClr>
              </a:clrTo>
            </a:clrChang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l="47705" r="-1"/>
          <a:stretch/>
        </p:blipFill>
        <p:spPr bwMode="auto">
          <a:xfrm>
            <a:off x="5488277" y="1610937"/>
            <a:ext cx="3359463" cy="471945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160025" y="985720"/>
            <a:ext cx="8229600" cy="610820"/>
          </a:xfrm>
        </p:spPr>
        <p:txBody>
          <a:bodyPr>
            <a:normAutofit fontScale="90000"/>
          </a:bodyPr>
          <a:lstStyle/>
          <a:p>
            <a:r>
              <a:rPr lang="en-US" sz="4000" b="1" dirty="0"/>
              <a:t>Nerve conduction velocity</a:t>
            </a:r>
            <a:endParaRPr lang="ar-SA" sz="4000" b="1" dirty="0"/>
          </a:p>
        </p:txBody>
      </p:sp>
      <p:sp>
        <p:nvSpPr>
          <p:cNvPr id="3" name="Content Placeholder 2"/>
          <p:cNvSpPr>
            <a:spLocks noGrp="1"/>
          </p:cNvSpPr>
          <p:nvPr>
            <p:ph idx="1"/>
          </p:nvPr>
        </p:nvSpPr>
        <p:spPr>
          <a:xfrm>
            <a:off x="251520" y="1628800"/>
            <a:ext cx="5194920" cy="4925144"/>
          </a:xfrm>
        </p:spPr>
        <p:txBody>
          <a:bodyPr/>
          <a:lstStyle/>
          <a:p>
            <a:pPr algn="l" rtl="0"/>
            <a:r>
              <a:rPr lang="en-US" sz="2400" dirty="0"/>
              <a:t>Nerve conduction velocity shortly known as “NCV” tests are used to determine the velocity of the electrical signals moving along a specific peripheral nerve. </a:t>
            </a:r>
            <a:endParaRPr lang="en-US" sz="2400" dirty="0" smtClean="0"/>
          </a:p>
          <a:p>
            <a:pPr algn="l" rtl="0"/>
            <a:endParaRPr lang="en-US" sz="2400" dirty="0"/>
          </a:p>
          <a:p>
            <a:pPr algn="l" rtl="0"/>
            <a:r>
              <a:rPr lang="en-US" sz="2400" dirty="0" smtClean="0"/>
              <a:t>The </a:t>
            </a:r>
            <a:r>
              <a:rPr lang="en-US" sz="2400" dirty="0"/>
              <a:t>use of NCV tests permit physicians to distinguish between an injury that aroused in the myelin sheaths or an injury in the nerve axons </a:t>
            </a:r>
          </a:p>
          <a:p>
            <a:endParaRPr lang="ar-SA" dirty="0"/>
          </a:p>
        </p:txBody>
      </p:sp>
    </p:spTree>
    <p:extLst>
      <p:ext uri="{BB962C8B-B14F-4D97-AF65-F5344CB8AC3E}">
        <p14:creationId xmlns:p14="http://schemas.microsoft.com/office/powerpoint/2010/main" val="1164549250"/>
      </p:ext>
    </p:extLst>
  </p:cSld>
  <p:clrMapOvr>
    <a:masterClrMapping/>
  </p:clrMapOvr>
  <p:transition spd="med">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55" y="985720"/>
            <a:ext cx="8229600" cy="610820"/>
          </a:xfrm>
        </p:spPr>
        <p:txBody>
          <a:bodyPr>
            <a:normAutofit fontScale="90000"/>
          </a:bodyPr>
          <a:lstStyle/>
          <a:p>
            <a:pPr algn="ctr"/>
            <a:r>
              <a:rPr lang="en-US" sz="4000" b="1" dirty="0"/>
              <a:t>NCV </a:t>
            </a:r>
            <a:r>
              <a:rPr lang="en-US" sz="4000" b="1" dirty="0" smtClean="0"/>
              <a:t> as </a:t>
            </a:r>
            <a:r>
              <a:rPr lang="en-US" sz="4000" b="1" dirty="0"/>
              <a:t>a standardized testing tool for CTS</a:t>
            </a:r>
            <a:endParaRPr lang="ar-SA" sz="4000" b="1" dirty="0"/>
          </a:p>
        </p:txBody>
      </p:sp>
      <p:sp>
        <p:nvSpPr>
          <p:cNvPr id="3" name="Content Placeholder 2"/>
          <p:cNvSpPr>
            <a:spLocks noGrp="1"/>
          </p:cNvSpPr>
          <p:nvPr>
            <p:ph idx="1"/>
          </p:nvPr>
        </p:nvSpPr>
        <p:spPr>
          <a:xfrm>
            <a:off x="467544" y="1844824"/>
            <a:ext cx="7620000" cy="4800600"/>
          </a:xfrm>
        </p:spPr>
        <p:txBody>
          <a:bodyPr/>
          <a:lstStyle/>
          <a:p>
            <a:pPr algn="l" rtl="0"/>
            <a:r>
              <a:rPr lang="en-US" sz="2400" dirty="0"/>
              <a:t>NCV is used as a standardized testing tool for CTS due to its objectivity in providing information on the status of the median nerve across the carpal tunnel</a:t>
            </a:r>
            <a:r>
              <a:rPr lang="en-US" sz="2400" dirty="0" smtClean="0"/>
              <a:t>.</a:t>
            </a:r>
          </a:p>
          <a:p>
            <a:pPr algn="l" rtl="0"/>
            <a:endParaRPr lang="en-US" sz="2400" dirty="0"/>
          </a:p>
          <a:p>
            <a:pPr algn="l" rtl="0"/>
            <a:r>
              <a:rPr lang="en-US" sz="2400" dirty="0" smtClean="0"/>
              <a:t> </a:t>
            </a:r>
            <a:r>
              <a:rPr lang="en-US" sz="2400" dirty="0"/>
              <a:t>Comparing the latency and amplitude of a median nerve segment across the carpal tunnel to another nerve segment that does not go through the carpal tunnel is commonly used</a:t>
            </a:r>
          </a:p>
          <a:p>
            <a:endParaRPr lang="ar-SA" dirty="0"/>
          </a:p>
        </p:txBody>
      </p:sp>
    </p:spTree>
    <p:extLst>
      <p:ext uri="{BB962C8B-B14F-4D97-AF65-F5344CB8AC3E}">
        <p14:creationId xmlns:p14="http://schemas.microsoft.com/office/powerpoint/2010/main" val="2801285920"/>
      </p:ext>
    </p:extLst>
  </p:cSld>
  <p:clrMapOvr>
    <a:masterClrMapping/>
  </p:clrMapOvr>
  <p:transition spd="med">
    <p:push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1522475"/>
            <a:ext cx="8352928" cy="1143000"/>
          </a:xfrm>
        </p:spPr>
        <p:txBody>
          <a:bodyPr>
            <a:normAutofit fontScale="90000"/>
          </a:bodyPr>
          <a:lstStyle/>
          <a:p>
            <a:pPr algn="ctr"/>
            <a:r>
              <a:rPr lang="en-US" sz="6000" b="1" dirty="0"/>
              <a:t>Subjects, Materials and Methods</a:t>
            </a:r>
            <a:br>
              <a:rPr lang="en-US" sz="6000" b="1" dirty="0"/>
            </a:br>
            <a:endParaRPr lang="ar-SA" sz="5400" dirty="0"/>
          </a:p>
        </p:txBody>
      </p:sp>
      <p:pic>
        <p:nvPicPr>
          <p:cNvPr id="4099" name="Picture 3"/>
          <p:cNvPicPr>
            <a:picLocks noChangeAspect="1" noChangeArrowheads="1"/>
          </p:cNvPicPr>
          <p:nvPr/>
        </p:nvPicPr>
        <p:blipFill rotWithShape="1">
          <a:blip r:embed="rId2" cstate="print">
            <a:lum bright="-20000" contrast="40000"/>
            <a:extLst>
              <a:ext uri="{28A0092B-C50C-407E-A947-70E740481C1C}">
                <a14:useLocalDpi xmlns:a14="http://schemas.microsoft.com/office/drawing/2010/main" val="0"/>
              </a:ext>
            </a:extLst>
          </a:blip>
          <a:srcRect t="31304"/>
          <a:stretch/>
        </p:blipFill>
        <p:spPr bwMode="auto">
          <a:xfrm>
            <a:off x="621450" y="2531349"/>
            <a:ext cx="7920880" cy="41044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80398129"/>
      </p:ext>
    </p:extLst>
  </p:cSld>
  <p:clrMapOvr>
    <a:masterClrMapping/>
  </p:clrMapOvr>
  <p:transition spd="med">
    <p:push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124" name="Rectangle 4"/>
          <p:cNvSpPr>
            <a:spLocks noChangeArrowheads="1"/>
          </p:cNvSpPr>
          <p:nvPr/>
        </p:nvSpPr>
        <p:spPr bwMode="auto">
          <a:xfrm>
            <a:off x="143555" y="833015"/>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rtl="1">
              <a:spcBef>
                <a:spcPct val="0"/>
              </a:spcBef>
            </a:pPr>
            <a:r>
              <a:rPr lang="en-US" sz="4000" b="1" i="0" dirty="0">
                <a:solidFill>
                  <a:srgbClr val="FFFF00"/>
                </a:solidFill>
                <a:latin typeface="+mj-lt"/>
                <a:cs typeface="Arial" pitchFamily="34" charset="0"/>
              </a:rPr>
              <a:t> Subject criteria </a:t>
            </a:r>
          </a:p>
        </p:txBody>
      </p:sp>
      <p:sp>
        <p:nvSpPr>
          <p:cNvPr id="517125" name="Rectangle 5"/>
          <p:cNvSpPr>
            <a:spLocks noChangeArrowheads="1"/>
          </p:cNvSpPr>
          <p:nvPr/>
        </p:nvSpPr>
        <p:spPr bwMode="auto">
          <a:xfrm>
            <a:off x="-1" y="1901950"/>
            <a:ext cx="6557165" cy="4533900"/>
          </a:xfrm>
          <a:prstGeom prst="rect">
            <a:avLst/>
          </a:prstGeom>
          <a:noFill/>
          <a:ln w="9525">
            <a:noFill/>
            <a:miter lim="800000"/>
            <a:headEnd/>
            <a:tailEnd/>
          </a:ln>
        </p:spPr>
        <p:txBody>
          <a:bodyPr/>
          <a:lstStyle/>
          <a:p>
            <a:pPr algn="justLow" rtl="0">
              <a:defRPr/>
            </a:pPr>
            <a:endParaRPr lang="en-US" sz="2800" i="0" dirty="0">
              <a:solidFill>
                <a:schemeClr val="bg1"/>
              </a:solidFill>
            </a:endParaRPr>
          </a:p>
          <a:p>
            <a:pPr marL="800100" lvl="1" indent="-342900" algn="justLow" rtl="0">
              <a:buFont typeface="Arial" pitchFamily="34" charset="0"/>
              <a:buChar char="•"/>
              <a:defRPr/>
            </a:pPr>
            <a:r>
              <a:rPr lang="en-US" sz="2800" i="0" dirty="0" smtClean="0">
                <a:solidFill>
                  <a:schemeClr val="bg1"/>
                </a:solidFill>
              </a:rPr>
              <a:t>60 healthy participants  were involved in the study.</a:t>
            </a:r>
          </a:p>
          <a:p>
            <a:pPr marL="800100" lvl="1" indent="-342900" algn="justLow" rtl="0">
              <a:buFont typeface="Arial" pitchFamily="34" charset="0"/>
              <a:buChar char="•"/>
              <a:defRPr/>
            </a:pPr>
            <a:r>
              <a:rPr lang="en-US" sz="2800" dirty="0" smtClean="0">
                <a:solidFill>
                  <a:schemeClr val="bg1"/>
                </a:solidFill>
              </a:rPr>
              <a:t>Age ranging between 30-50 years .</a:t>
            </a:r>
            <a:endParaRPr lang="en-US" sz="2800" i="0" dirty="0" smtClean="0">
              <a:solidFill>
                <a:schemeClr val="bg1"/>
              </a:solidFill>
            </a:endParaRPr>
          </a:p>
          <a:p>
            <a:pPr marL="800100" lvl="1" indent="-342900" algn="justLow" rtl="0">
              <a:buFont typeface="Arial" pitchFamily="34" charset="0"/>
              <a:buChar char="•"/>
              <a:defRPr/>
            </a:pPr>
            <a:r>
              <a:rPr lang="en-US" sz="2800" i="0" dirty="0" smtClean="0">
                <a:solidFill>
                  <a:schemeClr val="bg1"/>
                </a:solidFill>
              </a:rPr>
              <a:t>All </a:t>
            </a:r>
            <a:r>
              <a:rPr lang="en-US" sz="2800" i="0" dirty="0">
                <a:solidFill>
                  <a:schemeClr val="bg1"/>
                </a:solidFill>
              </a:rPr>
              <a:t>participants were conscious</a:t>
            </a:r>
            <a:r>
              <a:rPr lang="en-US" sz="2800" i="0" dirty="0" smtClean="0">
                <a:solidFill>
                  <a:schemeClr val="bg1"/>
                </a:solidFill>
              </a:rPr>
              <a:t>.</a:t>
            </a:r>
          </a:p>
          <a:p>
            <a:pPr marL="800100" lvl="1" indent="-342900" algn="justLow" rtl="0">
              <a:buFont typeface="Arial" pitchFamily="34" charset="0"/>
              <a:buChar char="•"/>
              <a:defRPr/>
            </a:pPr>
            <a:r>
              <a:rPr lang="en-US" sz="2800" i="0" dirty="0" smtClean="0">
                <a:solidFill>
                  <a:schemeClr val="bg1"/>
                </a:solidFill>
              </a:rPr>
              <a:t> </a:t>
            </a:r>
            <a:r>
              <a:rPr lang="en-US" sz="2800" i="0" dirty="0">
                <a:solidFill>
                  <a:schemeClr val="bg1"/>
                </a:solidFill>
              </a:rPr>
              <a:t>All participants were </a:t>
            </a:r>
            <a:r>
              <a:rPr lang="en-US" sz="2800" i="0" dirty="0" smtClean="0">
                <a:solidFill>
                  <a:schemeClr val="bg1"/>
                </a:solidFill>
              </a:rPr>
              <a:t>non- smokers.</a:t>
            </a:r>
          </a:p>
          <a:p>
            <a:pPr marL="800100" lvl="1" indent="-342900" algn="justLow" rtl="0">
              <a:buFont typeface="Arial" pitchFamily="34" charset="0"/>
              <a:buChar char="•"/>
              <a:defRPr/>
            </a:pPr>
            <a:r>
              <a:rPr lang="en-US" sz="2800" i="0" dirty="0" smtClean="0">
                <a:solidFill>
                  <a:schemeClr val="bg1"/>
                </a:solidFill>
              </a:rPr>
              <a:t>All </a:t>
            </a:r>
            <a:r>
              <a:rPr lang="en-US" sz="2800" i="0" dirty="0">
                <a:solidFill>
                  <a:schemeClr val="bg1"/>
                </a:solidFill>
              </a:rPr>
              <a:t>participants had Body mass index between 21 and 29.9 kg/m2.</a:t>
            </a:r>
          </a:p>
          <a:p>
            <a:pPr marL="342900" indent="-342900" algn="just" rtl="0">
              <a:lnSpc>
                <a:spcPct val="130000"/>
              </a:lnSpc>
              <a:spcBef>
                <a:spcPct val="20000"/>
              </a:spcBef>
              <a:buClr>
                <a:schemeClr val="hlink"/>
              </a:buClr>
              <a:buFont typeface="Wingdings" pitchFamily="2" charset="2"/>
              <a:buNone/>
              <a:defRPr/>
            </a:pPr>
            <a:endParaRPr lang="en-US" sz="3400" b="1" i="0" dirty="0">
              <a:solidFill>
                <a:schemeClr val="bg1">
                  <a:lumMod val="50000"/>
                </a:schemeClr>
              </a:solidFill>
            </a:endParaRPr>
          </a:p>
        </p:txBody>
      </p:sp>
      <p:pic>
        <p:nvPicPr>
          <p:cNvPr id="15362" name="Picture 2" descr="https://cdn1.iconfinder.com/data/icons/health-care-1/512/patients-51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09870" y="1749245"/>
            <a:ext cx="2128720" cy="21287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6705935"/>
      </p:ext>
    </p:extLst>
  </p:cSld>
  <p:clrMapOvr>
    <a:masterClrMapping/>
  </p:clrMapOvr>
  <p:transition spd="med">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3313" name="Picture 1"/>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862575" y="680310"/>
            <a:ext cx="1823543" cy="18324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4146" name="Rectangle 2"/>
          <p:cNvSpPr>
            <a:spLocks noGrp="1" noChangeArrowheads="1"/>
          </p:cNvSpPr>
          <p:nvPr>
            <p:ph type="title" idx="4294967295"/>
          </p:nvPr>
        </p:nvSpPr>
        <p:spPr>
          <a:xfrm>
            <a:off x="-1230790" y="680310"/>
            <a:ext cx="6715125"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r>
              <a:rPr lang="en-US" sz="4000" b="1" dirty="0" smtClean="0">
                <a:solidFill>
                  <a:srgbClr val="FFFF00"/>
                </a:solidFill>
                <a:effectLst/>
              </a:rPr>
              <a:t>Exclusion criteria</a:t>
            </a:r>
            <a:r>
              <a:rPr lang="en-US" sz="4000" dirty="0" smtClean="0">
                <a:solidFill>
                  <a:srgbClr val="FFFF00"/>
                </a:solidFill>
                <a:effectLst/>
              </a:rPr>
              <a:t> </a:t>
            </a:r>
          </a:p>
        </p:txBody>
      </p:sp>
      <p:sp>
        <p:nvSpPr>
          <p:cNvPr id="134147" name="Rectangle 3"/>
          <p:cNvSpPr>
            <a:spLocks noChangeArrowheads="1"/>
          </p:cNvSpPr>
          <p:nvPr/>
        </p:nvSpPr>
        <p:spPr bwMode="auto">
          <a:xfrm>
            <a:off x="143555" y="2512770"/>
            <a:ext cx="8695035"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457200" indent="-457200" algn="justLow">
              <a:buFont typeface="Arial" pitchFamily="34" charset="0"/>
              <a:buChar char="•"/>
            </a:pPr>
            <a:r>
              <a:rPr lang="en-GB" sz="2400" dirty="0" smtClean="0">
                <a:solidFill>
                  <a:schemeClr val="bg1"/>
                </a:solidFill>
                <a:latin typeface="Times New Roman"/>
                <a:ea typeface="Times New Roman"/>
              </a:rPr>
              <a:t>Participants were clinically examined to rule out carpal tunnel syndrome diagnosis. History, physical examination and </a:t>
            </a:r>
            <a:r>
              <a:rPr lang="en-GB" sz="2400" dirty="0" err="1" smtClean="0">
                <a:solidFill>
                  <a:schemeClr val="bg1"/>
                </a:solidFill>
                <a:latin typeface="Times New Roman"/>
                <a:ea typeface="Times New Roman"/>
              </a:rPr>
              <a:t>electrodiagnsosis</a:t>
            </a:r>
            <a:r>
              <a:rPr lang="en-GB" sz="2400" dirty="0" smtClean="0">
                <a:solidFill>
                  <a:schemeClr val="bg1"/>
                </a:solidFill>
                <a:latin typeface="Times New Roman"/>
                <a:ea typeface="Times New Roman"/>
              </a:rPr>
              <a:t> were used to rule out this possibility. </a:t>
            </a:r>
          </a:p>
          <a:p>
            <a:pPr marL="457200" indent="-457200" algn="justLow">
              <a:buFont typeface="Arial" pitchFamily="34" charset="0"/>
              <a:buChar char="•"/>
            </a:pPr>
            <a:endParaRPr lang="en-GB" sz="2400" dirty="0" smtClean="0">
              <a:solidFill>
                <a:schemeClr val="bg1"/>
              </a:solidFill>
              <a:latin typeface="Times New Roman"/>
              <a:ea typeface="Times New Roman"/>
            </a:endParaRPr>
          </a:p>
          <a:p>
            <a:pPr marL="457200" indent="-457200" algn="justLow">
              <a:buFont typeface="Arial" pitchFamily="34" charset="0"/>
              <a:buChar char="•"/>
            </a:pPr>
            <a:r>
              <a:rPr lang="en-GB" sz="2400" dirty="0" smtClean="0">
                <a:solidFill>
                  <a:schemeClr val="bg1"/>
                </a:solidFill>
                <a:latin typeface="Times New Roman"/>
                <a:ea typeface="Times New Roman"/>
              </a:rPr>
              <a:t>Participants with factors resulting in carpal tunnel syndrome such as arthritis, fluid retention in pregnancy, hyperthyroidism, traumatic changes, and prior injury to the wrist were excluded from the study</a:t>
            </a:r>
            <a:endParaRPr lang="en-US" sz="2400" dirty="0">
              <a:solidFill>
                <a:schemeClr val="bg1"/>
              </a:solidFill>
            </a:endParaRPr>
          </a:p>
        </p:txBody>
      </p:sp>
    </p:spTree>
    <p:extLst>
      <p:ext uri="{BB962C8B-B14F-4D97-AF65-F5344CB8AC3E}">
        <p14:creationId xmlns:p14="http://schemas.microsoft.com/office/powerpoint/2010/main" val="876322374"/>
      </p:ext>
    </p:extLst>
  </p:cSld>
  <p:clrMapOvr>
    <a:masterClrMapping/>
  </p:clrMapOvr>
  <p:transition spd="med">
    <p:push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9026" name="Rectangle 5"/>
          <p:cNvSpPr>
            <a:spLocks noGrp="1" noChangeArrowheads="1"/>
          </p:cNvSpPr>
          <p:nvPr>
            <p:ph type="title" idx="4294967295"/>
          </p:nvPr>
        </p:nvSpPr>
        <p:spPr>
          <a:xfrm>
            <a:off x="250825" y="5457825"/>
            <a:ext cx="8893175" cy="1400175"/>
          </a:xfrm>
        </p:spPr>
        <p:txBody>
          <a:bodyPr/>
          <a:lstStyle/>
          <a:p>
            <a:pPr>
              <a:defRPr/>
            </a:pPr>
            <a:r>
              <a:rPr lang="en-US" sz="3600" dirty="0" err="1" smtClean="0">
                <a:solidFill>
                  <a:schemeClr val="bg1"/>
                </a:solidFill>
              </a:rPr>
              <a:t>Neuropack</a:t>
            </a:r>
            <a:r>
              <a:rPr lang="en-US" sz="3600" dirty="0" smtClean="0">
                <a:solidFill>
                  <a:schemeClr val="bg1"/>
                </a:solidFill>
              </a:rPr>
              <a:t> S1 MEB-9004 NIHON KODEN, JAPAN device (EMG machine)</a:t>
            </a:r>
          </a:p>
        </p:txBody>
      </p:sp>
      <p:pic>
        <p:nvPicPr>
          <p:cNvPr id="4" name="Picture 3" descr="nihon koden 1111.jpg"/>
          <p:cNvPicPr/>
          <p:nvPr/>
        </p:nvPicPr>
        <p:blipFill>
          <a:blip r:embed="rId2" cstate="print">
            <a:lum/>
          </a:blip>
          <a:stretch>
            <a:fillRect/>
          </a:stretch>
        </p:blipFill>
        <p:spPr>
          <a:xfrm>
            <a:off x="1059785" y="1291130"/>
            <a:ext cx="6840760" cy="403244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Rectangle 2"/>
          <p:cNvSpPr>
            <a:spLocks noGrp="1" noChangeArrowheads="1"/>
          </p:cNvSpPr>
          <p:nvPr>
            <p:ph type="title" idx="4294967295"/>
          </p:nvPr>
        </p:nvSpPr>
        <p:spPr>
          <a:xfrm>
            <a:off x="1059785" y="0"/>
            <a:ext cx="6715125"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r>
              <a:rPr lang="en-US" sz="4400" b="1" dirty="0" smtClean="0">
                <a:solidFill>
                  <a:srgbClr val="FFFF00"/>
                </a:solidFill>
                <a:effectLst/>
              </a:rPr>
              <a:t>Materials</a:t>
            </a:r>
            <a:endParaRPr lang="en-US" sz="4400" dirty="0" smtClean="0">
              <a:solidFill>
                <a:srgbClr val="FFFF00"/>
              </a:solidFill>
              <a:effectLst/>
            </a:endParaRPr>
          </a:p>
        </p:txBody>
      </p:sp>
    </p:spTree>
    <p:extLst>
      <p:ext uri="{BB962C8B-B14F-4D97-AF65-F5344CB8AC3E}">
        <p14:creationId xmlns:p14="http://schemas.microsoft.com/office/powerpoint/2010/main" val="158963524"/>
      </p:ext>
    </p:extLst>
  </p:cSld>
  <p:clrMapOvr>
    <a:masterClrMapping/>
  </p:clrMapOvr>
  <p:transition spd="med">
    <p:push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2132" name="Rectangle 4"/>
          <p:cNvSpPr>
            <a:spLocks noChangeArrowheads="1"/>
          </p:cNvSpPr>
          <p:nvPr/>
        </p:nvSpPr>
        <p:spPr bwMode="auto">
          <a:xfrm>
            <a:off x="0" y="985720"/>
            <a:ext cx="8143875" cy="4339650"/>
          </a:xfrm>
          <a:prstGeom prst="rect">
            <a:avLst/>
          </a:prstGeom>
          <a:noFill/>
          <a:ln w="9525" algn="ctr">
            <a:noFill/>
            <a:miter lim="800000"/>
            <a:headEnd/>
            <a:tailEnd/>
          </a:ln>
          <a:effectLst>
            <a:prstShdw prst="shdw13" dist="53882" dir="13500000">
              <a:schemeClr val="bg2">
                <a:alpha val="50000"/>
              </a:schemeClr>
            </a:prstShdw>
          </a:effectLst>
        </p:spPr>
        <p:txBody>
          <a:bodyPr>
            <a:spAutoFit/>
          </a:bodyPr>
          <a:lstStyle/>
          <a:p>
            <a:pPr rtl="0">
              <a:defRPr/>
            </a:pPr>
            <a:r>
              <a:rPr lang="en-US" sz="4000" b="1" i="0" dirty="0" smtClean="0">
                <a:solidFill>
                  <a:srgbClr val="FFFF00"/>
                </a:solidFill>
                <a:latin typeface="+mj-lt"/>
              </a:rPr>
              <a:t>        Procedures</a:t>
            </a:r>
          </a:p>
          <a:p>
            <a:pPr algn="ctr" rtl="0">
              <a:defRPr/>
            </a:pPr>
            <a:endParaRPr lang="en-US" sz="4000" b="1" i="0" dirty="0">
              <a:solidFill>
                <a:schemeClr val="tx2"/>
              </a:solidFill>
              <a:latin typeface="+mj-lt"/>
            </a:endParaRPr>
          </a:p>
          <a:p>
            <a:pPr algn="l" rtl="0">
              <a:defRPr/>
            </a:pPr>
            <a:r>
              <a:rPr lang="en-US" sz="3200" i="0" dirty="0">
                <a:solidFill>
                  <a:schemeClr val="bg1"/>
                </a:solidFill>
              </a:rPr>
              <a:t>This part of the study was divided into two phases  </a:t>
            </a:r>
            <a:r>
              <a:rPr lang="en-US" sz="3200" i="0" dirty="0" smtClean="0">
                <a:solidFill>
                  <a:schemeClr val="bg1"/>
                </a:solidFill>
              </a:rPr>
              <a:t>:</a:t>
            </a:r>
          </a:p>
          <a:p>
            <a:pPr algn="l" rtl="0">
              <a:defRPr/>
            </a:pPr>
            <a:endParaRPr lang="en-US" sz="3200" i="0" dirty="0">
              <a:solidFill>
                <a:schemeClr val="bg1"/>
              </a:solidFill>
            </a:endParaRPr>
          </a:p>
          <a:p>
            <a:pPr marL="742950" indent="-742950" algn="l" rtl="0">
              <a:buFont typeface="+mj-lt"/>
              <a:buAutoNum type="arabicPeriod"/>
              <a:defRPr/>
            </a:pPr>
            <a:r>
              <a:rPr lang="en-US" sz="2400" i="0" dirty="0">
                <a:solidFill>
                  <a:schemeClr val="bg1"/>
                </a:solidFill>
              </a:rPr>
              <a:t>Subjects preparation.</a:t>
            </a:r>
          </a:p>
          <a:p>
            <a:pPr marL="742950" indent="-742950" algn="l" rtl="0">
              <a:buFont typeface="+mj-lt"/>
              <a:buAutoNum type="arabicPeriod"/>
              <a:defRPr/>
            </a:pPr>
            <a:r>
              <a:rPr lang="en-US" sz="2400" i="0" dirty="0">
                <a:solidFill>
                  <a:schemeClr val="bg1"/>
                </a:solidFill>
              </a:rPr>
              <a:t>Measurement phase.</a:t>
            </a:r>
          </a:p>
          <a:p>
            <a:pPr algn="just">
              <a:defRPr/>
            </a:pPr>
            <a:endParaRPr lang="en-US" sz="2400" b="1" i="0" dirty="0">
              <a:solidFill>
                <a:srgbClr val="000099"/>
              </a:solidFill>
            </a:endParaRPr>
          </a:p>
          <a:p>
            <a:pPr algn="just">
              <a:defRPr/>
            </a:pPr>
            <a:r>
              <a:rPr lang="en-US" sz="2800" b="1" i="0" dirty="0">
                <a:solidFill>
                  <a:srgbClr val="000099"/>
                </a:solidFill>
              </a:rPr>
              <a:t>   </a:t>
            </a:r>
            <a:endParaRPr lang="en-US" dirty="0"/>
          </a:p>
        </p:txBody>
      </p:sp>
      <p:pic>
        <p:nvPicPr>
          <p:cNvPr id="286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67584" y="3581705"/>
            <a:ext cx="4327451" cy="28832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39202880"/>
      </p:ext>
    </p:extLst>
  </p:cSld>
  <p:clrMapOvr>
    <a:masterClrMapping/>
  </p:clrMapOvr>
  <p:transition spd="med">
    <p:push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36200" y="985720"/>
            <a:ext cx="8229600" cy="610820"/>
          </a:xfrm>
        </p:spPr>
        <p:txBody>
          <a:bodyPr>
            <a:normAutofit fontScale="90000"/>
          </a:bodyPr>
          <a:lstStyle/>
          <a:p>
            <a:pPr algn="ctr">
              <a:defRPr/>
            </a:pPr>
            <a:r>
              <a:rPr lang="en-US" sz="4000" b="1" dirty="0" smtClean="0"/>
              <a:t>Measurement phase</a:t>
            </a:r>
            <a:endParaRPr lang="ar-EG" sz="4000" b="1" dirty="0"/>
          </a:p>
        </p:txBody>
      </p:sp>
      <p:sp>
        <p:nvSpPr>
          <p:cNvPr id="142339" name="Rectangle 2"/>
          <p:cNvSpPr>
            <a:spLocks noChangeArrowheads="1"/>
          </p:cNvSpPr>
          <p:nvPr/>
        </p:nvSpPr>
        <p:spPr bwMode="auto">
          <a:xfrm>
            <a:off x="0" y="0"/>
            <a:ext cx="9144000" cy="0"/>
          </a:xfrm>
          <a:prstGeom prst="rect">
            <a:avLst/>
          </a:prstGeom>
          <a:noFill/>
          <a:ln>
            <a:noFill/>
          </a:ln>
          <a:effectLst>
            <a:prstShdw prst="shdw13" dist="53882" dir="13500000">
              <a:srgbClr val="C0C0C0">
                <a:alpha val="50000"/>
              </a:srgbClr>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nchor="ctr">
            <a:spAutoFit/>
          </a:bodyPr>
          <a:lstStyle/>
          <a:p>
            <a:endParaRPr lang="ar-SA"/>
          </a:p>
        </p:txBody>
      </p:sp>
      <p:sp>
        <p:nvSpPr>
          <p:cNvPr id="142340" name="Rectangle 4"/>
          <p:cNvSpPr>
            <a:spLocks noChangeArrowheads="1"/>
          </p:cNvSpPr>
          <p:nvPr/>
        </p:nvSpPr>
        <p:spPr bwMode="auto">
          <a:xfrm>
            <a:off x="0" y="0"/>
            <a:ext cx="9144000" cy="0"/>
          </a:xfrm>
          <a:prstGeom prst="rect">
            <a:avLst/>
          </a:prstGeom>
          <a:noFill/>
          <a:ln>
            <a:noFill/>
          </a:ln>
          <a:effectLst>
            <a:prstShdw prst="shdw13" dist="53882" dir="13500000">
              <a:srgbClr val="C0C0C0">
                <a:alpha val="50000"/>
              </a:srgbClr>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nchor="ctr">
            <a:spAutoFit/>
          </a:bodyPr>
          <a:lstStyle/>
          <a:p>
            <a:endParaRPr lang="ar-SA"/>
          </a:p>
        </p:txBody>
      </p:sp>
      <p:pic>
        <p:nvPicPr>
          <p:cNvPr id="142341" name="Picture 6" descr="C:\Users\Piala\Desktop\الرسالة Thesis\Thesis' practical pics\IMG_0165.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116800" y="-13030200"/>
            <a:ext cx="6172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2342" name="Picture 7" descr="C:\Users\Piala\Desktop\الرسالة Thesis\Thesis' practical pics\IMG_0165.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116800" y="-13030200"/>
            <a:ext cx="9144000"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2343" name="Picture 7" descr="IMG_0165.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8983" y="2054655"/>
            <a:ext cx="7560642" cy="4294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13705333"/>
      </p:ext>
    </p:extLst>
  </p:cSld>
  <p:clrMapOvr>
    <a:masterClrMapping/>
  </p:clrMapOvr>
  <p:transition spd="med">
    <p:push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6455" name="Rectangle 7"/>
          <p:cNvSpPr>
            <a:spLocks noChangeArrowheads="1"/>
          </p:cNvSpPr>
          <p:nvPr/>
        </p:nvSpPr>
        <p:spPr bwMode="auto">
          <a:xfrm>
            <a:off x="539750" y="-100013"/>
            <a:ext cx="8229600" cy="981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rtl="1">
              <a:spcBef>
                <a:spcPct val="0"/>
              </a:spcBef>
            </a:pPr>
            <a:endParaRPr lang="en-US" sz="3200" i="0">
              <a:solidFill>
                <a:srgbClr val="000000"/>
              </a:solidFill>
            </a:endParaRPr>
          </a:p>
        </p:txBody>
      </p:sp>
      <p:sp>
        <p:nvSpPr>
          <p:cNvPr id="616459" name="Rectangle 11"/>
          <p:cNvSpPr>
            <a:spLocks noChangeArrowheads="1"/>
          </p:cNvSpPr>
          <p:nvPr/>
        </p:nvSpPr>
        <p:spPr bwMode="auto">
          <a:xfrm>
            <a:off x="2337492" y="833015"/>
            <a:ext cx="4567982" cy="707886"/>
          </a:xfrm>
          <a:prstGeom prst="rect">
            <a:avLst/>
          </a:prstGeom>
          <a:noFill/>
          <a:ln w="12700" cap="flat" cmpd="sng" algn="ctr">
            <a:noFill/>
            <a:prstDash val="solid"/>
            <a:miter lim="800000"/>
            <a:headEnd/>
            <a:tailEnd/>
          </a:ln>
          <a:effectLst>
            <a:outerShdw dist="35921" dir="2700000" sy="50000" kx="2115830" algn="bl" rotWithShape="0">
              <a:srgbClr val="C0C0C0">
                <a:alpha val="80000"/>
              </a:srgbClr>
            </a:outerShdw>
          </a:effectLst>
        </p:spPr>
        <p:txBody>
          <a:bodyPr wrap="none" anchor="ctr">
            <a:spAutoFit/>
          </a:bodyPr>
          <a:lstStyle/>
          <a:p>
            <a:pPr algn="justLow">
              <a:defRPr/>
            </a:pPr>
            <a:r>
              <a:rPr lang="en-US" sz="4000" b="1" i="0" dirty="0" smtClean="0">
                <a:solidFill>
                  <a:srgbClr val="FFFF00"/>
                </a:solidFill>
                <a:latin typeface="+mj-lt"/>
                <a:ea typeface="Calibri" pitchFamily="34" charset="0"/>
              </a:rPr>
              <a:t>Measurement </a:t>
            </a:r>
            <a:r>
              <a:rPr lang="en-US" sz="4000" b="1" i="0" dirty="0">
                <a:solidFill>
                  <a:srgbClr val="FFFF00"/>
                </a:solidFill>
                <a:latin typeface="+mj-lt"/>
                <a:ea typeface="Calibri" pitchFamily="34" charset="0"/>
              </a:rPr>
              <a:t>phase</a:t>
            </a:r>
            <a:endParaRPr lang="en-US" sz="5400" i="0" dirty="0">
              <a:solidFill>
                <a:srgbClr val="FFFF00"/>
              </a:solidFill>
              <a:latin typeface="+mj-lt"/>
            </a:endParaRPr>
          </a:p>
        </p:txBody>
      </p:sp>
      <p:pic>
        <p:nvPicPr>
          <p:cNvPr id="143364" name="Picture 2" descr="C:\Users\Piala\Desktop\الرسالة Thesis\Thesis' practical pics\IMG_016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116800" y="-13030200"/>
            <a:ext cx="6172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365" name="Picture 5" descr="IMG_0164.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0413" y="1443835"/>
            <a:ext cx="7669212" cy="45505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66" name="TextBox 6"/>
          <p:cNvSpPr txBox="1">
            <a:spLocks noChangeArrowheads="1"/>
          </p:cNvSpPr>
          <p:nvPr/>
        </p:nvSpPr>
        <p:spPr bwMode="auto">
          <a:xfrm>
            <a:off x="395536" y="6027738"/>
            <a:ext cx="8424614"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000" i="1">
                <a:solidFill>
                  <a:schemeClr val="bg1"/>
                </a:solidFill>
                <a:latin typeface="Times New Roman" pitchFamily="18" charset="0"/>
                <a:cs typeface="Times New Roman" pitchFamily="18" charset="0"/>
              </a:defRPr>
            </a:lvl1pPr>
            <a:lvl2pPr marL="742950" indent="-285750">
              <a:defRPr sz="2000" i="1">
                <a:solidFill>
                  <a:schemeClr val="bg1"/>
                </a:solidFill>
                <a:latin typeface="Times New Roman" pitchFamily="18" charset="0"/>
                <a:cs typeface="Times New Roman" pitchFamily="18" charset="0"/>
              </a:defRPr>
            </a:lvl2pPr>
            <a:lvl3pPr marL="1143000" indent="-228600">
              <a:defRPr sz="2000" i="1">
                <a:solidFill>
                  <a:schemeClr val="bg1"/>
                </a:solidFill>
                <a:latin typeface="Times New Roman" pitchFamily="18" charset="0"/>
                <a:cs typeface="Times New Roman" pitchFamily="18" charset="0"/>
              </a:defRPr>
            </a:lvl3pPr>
            <a:lvl4pPr marL="1600200" indent="-228600">
              <a:defRPr sz="2000" i="1">
                <a:solidFill>
                  <a:schemeClr val="bg1"/>
                </a:solidFill>
                <a:latin typeface="Times New Roman" pitchFamily="18" charset="0"/>
                <a:cs typeface="Times New Roman" pitchFamily="18" charset="0"/>
              </a:defRPr>
            </a:lvl4pPr>
            <a:lvl5pPr marL="2057400" indent="-228600">
              <a:defRPr sz="2000" i="1">
                <a:solidFill>
                  <a:schemeClr val="bg1"/>
                </a:solidFill>
                <a:latin typeface="Times New Roman" pitchFamily="18" charset="0"/>
                <a:cs typeface="Times New Roman" pitchFamily="18" charset="0"/>
              </a:defRPr>
            </a:lvl5pPr>
            <a:lvl6pPr marL="2514600" indent="-228600" algn="ctr" rtl="0" eaLnBrk="0" fontAlgn="base" hangingPunct="0">
              <a:spcBef>
                <a:spcPct val="50000"/>
              </a:spcBef>
              <a:spcAft>
                <a:spcPct val="0"/>
              </a:spcAft>
              <a:defRPr sz="2000" i="1">
                <a:solidFill>
                  <a:schemeClr val="bg1"/>
                </a:solidFill>
                <a:latin typeface="Times New Roman" pitchFamily="18" charset="0"/>
                <a:cs typeface="Times New Roman" pitchFamily="18" charset="0"/>
              </a:defRPr>
            </a:lvl6pPr>
            <a:lvl7pPr marL="2971800" indent="-228600" algn="ctr" rtl="0" eaLnBrk="0" fontAlgn="base" hangingPunct="0">
              <a:spcBef>
                <a:spcPct val="50000"/>
              </a:spcBef>
              <a:spcAft>
                <a:spcPct val="0"/>
              </a:spcAft>
              <a:defRPr sz="2000" i="1">
                <a:solidFill>
                  <a:schemeClr val="bg1"/>
                </a:solidFill>
                <a:latin typeface="Times New Roman" pitchFamily="18" charset="0"/>
                <a:cs typeface="Times New Roman" pitchFamily="18" charset="0"/>
              </a:defRPr>
            </a:lvl7pPr>
            <a:lvl8pPr marL="3429000" indent="-228600" algn="ctr" rtl="0" eaLnBrk="0" fontAlgn="base" hangingPunct="0">
              <a:spcBef>
                <a:spcPct val="50000"/>
              </a:spcBef>
              <a:spcAft>
                <a:spcPct val="0"/>
              </a:spcAft>
              <a:defRPr sz="2000" i="1">
                <a:solidFill>
                  <a:schemeClr val="bg1"/>
                </a:solidFill>
                <a:latin typeface="Times New Roman" pitchFamily="18" charset="0"/>
                <a:cs typeface="Times New Roman" pitchFamily="18" charset="0"/>
              </a:defRPr>
            </a:lvl8pPr>
            <a:lvl9pPr marL="3886200" indent="-228600" algn="ctr" rtl="0" eaLnBrk="0" fontAlgn="base" hangingPunct="0">
              <a:spcBef>
                <a:spcPct val="50000"/>
              </a:spcBef>
              <a:spcAft>
                <a:spcPct val="0"/>
              </a:spcAft>
              <a:defRPr sz="2000" i="1">
                <a:solidFill>
                  <a:schemeClr val="bg1"/>
                </a:solidFill>
                <a:latin typeface="Times New Roman" pitchFamily="18" charset="0"/>
                <a:cs typeface="Times New Roman" pitchFamily="18" charset="0"/>
              </a:defRPr>
            </a:lvl9pPr>
          </a:lstStyle>
          <a:p>
            <a:pPr algn="ctr" rtl="0"/>
            <a:r>
              <a:rPr lang="en-US" sz="2400" b="1" i="0" dirty="0"/>
              <a:t>Median nerve motor conduction study measured in wrist neutral position</a:t>
            </a:r>
          </a:p>
        </p:txBody>
      </p:sp>
    </p:spTree>
    <p:extLst>
      <p:ext uri="{BB962C8B-B14F-4D97-AF65-F5344CB8AC3E}">
        <p14:creationId xmlns:p14="http://schemas.microsoft.com/office/powerpoint/2010/main" val="1448060021"/>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nodePh="1">
                                  <p:stCondLst>
                                    <p:cond delay="0"/>
                                  </p:stCondLst>
                                  <p:endCondLst>
                                    <p:cond evt="begin" delay="0">
                                      <p:tn val="5"/>
                                    </p:cond>
                                  </p:endCondLst>
                                  <p:childTnLst>
                                    <p:set>
                                      <p:cBhvr>
                                        <p:cTn id="6" dur="1" fill="hold">
                                          <p:stCondLst>
                                            <p:cond delay="499"/>
                                          </p:stCondLst>
                                        </p:cTn>
                                        <p:tgtEl>
                                          <p:spTgt spid="6164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6455"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6455" name="Rectangle 7"/>
          <p:cNvSpPr>
            <a:spLocks noChangeArrowheads="1"/>
          </p:cNvSpPr>
          <p:nvPr/>
        </p:nvSpPr>
        <p:spPr bwMode="auto">
          <a:xfrm>
            <a:off x="539750" y="-100013"/>
            <a:ext cx="8229600" cy="981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rtl="1">
              <a:spcBef>
                <a:spcPct val="0"/>
              </a:spcBef>
            </a:pPr>
            <a:endParaRPr lang="en-US" sz="3200" i="0">
              <a:solidFill>
                <a:srgbClr val="000000"/>
              </a:solidFill>
            </a:endParaRPr>
          </a:p>
        </p:txBody>
      </p:sp>
      <p:sp>
        <p:nvSpPr>
          <p:cNvPr id="616459" name="Rectangle 11"/>
          <p:cNvSpPr>
            <a:spLocks noChangeArrowheads="1"/>
          </p:cNvSpPr>
          <p:nvPr/>
        </p:nvSpPr>
        <p:spPr bwMode="auto">
          <a:xfrm>
            <a:off x="2290870" y="985720"/>
            <a:ext cx="4567982" cy="707886"/>
          </a:xfrm>
          <a:prstGeom prst="rect">
            <a:avLst/>
          </a:prstGeom>
          <a:noFill/>
          <a:ln w="12700" cap="flat" cmpd="sng" algn="ctr">
            <a:noFill/>
            <a:prstDash val="solid"/>
            <a:miter lim="800000"/>
            <a:headEnd/>
            <a:tailEnd/>
          </a:ln>
          <a:effectLst>
            <a:outerShdw dist="35921" dir="2700000" sy="50000" kx="2115830" algn="bl" rotWithShape="0">
              <a:srgbClr val="C0C0C0">
                <a:alpha val="80000"/>
              </a:srgbClr>
            </a:outerShdw>
          </a:effectLst>
        </p:spPr>
        <p:txBody>
          <a:bodyPr wrap="none" anchor="ctr">
            <a:spAutoFit/>
          </a:bodyPr>
          <a:lstStyle/>
          <a:p>
            <a:pPr algn="justLow" rtl="0">
              <a:defRPr/>
            </a:pPr>
            <a:r>
              <a:rPr lang="en-US" sz="4000" b="1" i="0" dirty="0" smtClean="0">
                <a:solidFill>
                  <a:srgbClr val="FFFF00"/>
                </a:solidFill>
                <a:latin typeface="+mj-lt"/>
                <a:ea typeface="Calibri" pitchFamily="34" charset="0"/>
              </a:rPr>
              <a:t>Measurement phase</a:t>
            </a:r>
            <a:endParaRPr lang="en-US" sz="5400" i="0" dirty="0">
              <a:solidFill>
                <a:srgbClr val="FFFF00"/>
              </a:solidFill>
              <a:latin typeface="+mj-lt"/>
            </a:endParaRPr>
          </a:p>
        </p:txBody>
      </p:sp>
      <p:pic>
        <p:nvPicPr>
          <p:cNvPr id="144388" name="Picture 2" descr="C:\Users\Piala\Desktop\الرسالة Thesis\Thesis' practical pics\IMG_016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116800" y="-13030200"/>
            <a:ext cx="6172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389" name="Picture 5" descr="IMG_0164.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1257" y="1749245"/>
            <a:ext cx="7669212" cy="4275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4390" name="TextBox 6"/>
          <p:cNvSpPr txBox="1">
            <a:spLocks noChangeArrowheads="1"/>
          </p:cNvSpPr>
          <p:nvPr/>
        </p:nvSpPr>
        <p:spPr bwMode="auto">
          <a:xfrm>
            <a:off x="251521" y="6027738"/>
            <a:ext cx="856863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000" i="1">
                <a:solidFill>
                  <a:schemeClr val="bg1"/>
                </a:solidFill>
                <a:latin typeface="Times New Roman" pitchFamily="18" charset="0"/>
                <a:cs typeface="Times New Roman" pitchFamily="18" charset="0"/>
              </a:defRPr>
            </a:lvl1pPr>
            <a:lvl2pPr marL="742950" indent="-285750">
              <a:defRPr sz="2000" i="1">
                <a:solidFill>
                  <a:schemeClr val="bg1"/>
                </a:solidFill>
                <a:latin typeface="Times New Roman" pitchFamily="18" charset="0"/>
                <a:cs typeface="Times New Roman" pitchFamily="18" charset="0"/>
              </a:defRPr>
            </a:lvl2pPr>
            <a:lvl3pPr marL="1143000" indent="-228600">
              <a:defRPr sz="2000" i="1">
                <a:solidFill>
                  <a:schemeClr val="bg1"/>
                </a:solidFill>
                <a:latin typeface="Times New Roman" pitchFamily="18" charset="0"/>
                <a:cs typeface="Times New Roman" pitchFamily="18" charset="0"/>
              </a:defRPr>
            </a:lvl3pPr>
            <a:lvl4pPr marL="1600200" indent="-228600">
              <a:defRPr sz="2000" i="1">
                <a:solidFill>
                  <a:schemeClr val="bg1"/>
                </a:solidFill>
                <a:latin typeface="Times New Roman" pitchFamily="18" charset="0"/>
                <a:cs typeface="Times New Roman" pitchFamily="18" charset="0"/>
              </a:defRPr>
            </a:lvl4pPr>
            <a:lvl5pPr marL="2057400" indent="-228600">
              <a:defRPr sz="2000" i="1">
                <a:solidFill>
                  <a:schemeClr val="bg1"/>
                </a:solidFill>
                <a:latin typeface="Times New Roman" pitchFamily="18" charset="0"/>
                <a:cs typeface="Times New Roman" pitchFamily="18" charset="0"/>
              </a:defRPr>
            </a:lvl5pPr>
            <a:lvl6pPr marL="2514600" indent="-228600" algn="ctr" rtl="0" eaLnBrk="0" fontAlgn="base" hangingPunct="0">
              <a:spcBef>
                <a:spcPct val="50000"/>
              </a:spcBef>
              <a:spcAft>
                <a:spcPct val="0"/>
              </a:spcAft>
              <a:defRPr sz="2000" i="1">
                <a:solidFill>
                  <a:schemeClr val="bg1"/>
                </a:solidFill>
                <a:latin typeface="Times New Roman" pitchFamily="18" charset="0"/>
                <a:cs typeface="Times New Roman" pitchFamily="18" charset="0"/>
              </a:defRPr>
            </a:lvl6pPr>
            <a:lvl7pPr marL="2971800" indent="-228600" algn="ctr" rtl="0" eaLnBrk="0" fontAlgn="base" hangingPunct="0">
              <a:spcBef>
                <a:spcPct val="50000"/>
              </a:spcBef>
              <a:spcAft>
                <a:spcPct val="0"/>
              </a:spcAft>
              <a:defRPr sz="2000" i="1">
                <a:solidFill>
                  <a:schemeClr val="bg1"/>
                </a:solidFill>
                <a:latin typeface="Times New Roman" pitchFamily="18" charset="0"/>
                <a:cs typeface="Times New Roman" pitchFamily="18" charset="0"/>
              </a:defRPr>
            </a:lvl7pPr>
            <a:lvl8pPr marL="3429000" indent="-228600" algn="ctr" rtl="0" eaLnBrk="0" fontAlgn="base" hangingPunct="0">
              <a:spcBef>
                <a:spcPct val="50000"/>
              </a:spcBef>
              <a:spcAft>
                <a:spcPct val="0"/>
              </a:spcAft>
              <a:defRPr sz="2000" i="1">
                <a:solidFill>
                  <a:schemeClr val="bg1"/>
                </a:solidFill>
                <a:latin typeface="Times New Roman" pitchFamily="18" charset="0"/>
                <a:cs typeface="Times New Roman" pitchFamily="18" charset="0"/>
              </a:defRPr>
            </a:lvl8pPr>
            <a:lvl9pPr marL="3886200" indent="-228600" algn="ctr" rtl="0" eaLnBrk="0" fontAlgn="base" hangingPunct="0">
              <a:spcBef>
                <a:spcPct val="50000"/>
              </a:spcBef>
              <a:spcAft>
                <a:spcPct val="0"/>
              </a:spcAft>
              <a:defRPr sz="2000" i="1">
                <a:solidFill>
                  <a:schemeClr val="bg1"/>
                </a:solidFill>
                <a:latin typeface="Times New Roman" pitchFamily="18" charset="0"/>
                <a:cs typeface="Times New Roman" pitchFamily="18" charset="0"/>
              </a:defRPr>
            </a:lvl9pPr>
          </a:lstStyle>
          <a:p>
            <a:pPr algn="ctr" rtl="0"/>
            <a:r>
              <a:rPr lang="en-US" sz="2400" b="1" i="0" dirty="0"/>
              <a:t>Median nerve motor conduction study measured in wrist 60◦ extension</a:t>
            </a:r>
          </a:p>
        </p:txBody>
      </p:sp>
    </p:spTree>
    <p:extLst>
      <p:ext uri="{BB962C8B-B14F-4D97-AF65-F5344CB8AC3E}">
        <p14:creationId xmlns:p14="http://schemas.microsoft.com/office/powerpoint/2010/main" val="3594791252"/>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nodePh="1">
                                  <p:stCondLst>
                                    <p:cond delay="0"/>
                                  </p:stCondLst>
                                  <p:endCondLst>
                                    <p:cond evt="begin" delay="0">
                                      <p:tn val="5"/>
                                    </p:cond>
                                  </p:endCondLst>
                                  <p:childTnLst>
                                    <p:set>
                                      <p:cBhvr>
                                        <p:cTn id="6" dur="1" fill="hold">
                                          <p:stCondLst>
                                            <p:cond delay="499"/>
                                          </p:stCondLst>
                                        </p:cTn>
                                        <p:tgtEl>
                                          <p:spTgt spid="6164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6455"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6455" name="Rectangle 7"/>
          <p:cNvSpPr>
            <a:spLocks noChangeArrowheads="1"/>
          </p:cNvSpPr>
          <p:nvPr/>
        </p:nvSpPr>
        <p:spPr bwMode="auto">
          <a:xfrm>
            <a:off x="539750" y="-100013"/>
            <a:ext cx="8229600" cy="981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rtl="1">
              <a:spcBef>
                <a:spcPct val="0"/>
              </a:spcBef>
            </a:pPr>
            <a:endParaRPr lang="en-US" sz="3200" i="0">
              <a:solidFill>
                <a:srgbClr val="000000"/>
              </a:solidFill>
            </a:endParaRPr>
          </a:p>
        </p:txBody>
      </p:sp>
      <p:sp>
        <p:nvSpPr>
          <p:cNvPr id="616459" name="Rectangle 11"/>
          <p:cNvSpPr>
            <a:spLocks noChangeArrowheads="1"/>
          </p:cNvSpPr>
          <p:nvPr/>
        </p:nvSpPr>
        <p:spPr bwMode="auto">
          <a:xfrm>
            <a:off x="2290870" y="985720"/>
            <a:ext cx="4567982" cy="707886"/>
          </a:xfrm>
          <a:prstGeom prst="rect">
            <a:avLst/>
          </a:prstGeom>
          <a:noFill/>
          <a:ln w="12700" cap="flat" cmpd="sng" algn="ctr">
            <a:noFill/>
            <a:prstDash val="solid"/>
            <a:miter lim="800000"/>
            <a:headEnd/>
            <a:tailEnd/>
          </a:ln>
          <a:effectLst>
            <a:outerShdw dist="35921" dir="2700000" sy="50000" kx="2115830" algn="bl" rotWithShape="0">
              <a:srgbClr val="C0C0C0">
                <a:alpha val="80000"/>
              </a:srgbClr>
            </a:outerShdw>
          </a:effectLst>
        </p:spPr>
        <p:txBody>
          <a:bodyPr wrap="none" anchor="ctr">
            <a:spAutoFit/>
          </a:bodyPr>
          <a:lstStyle/>
          <a:p>
            <a:pPr algn="justLow">
              <a:defRPr/>
            </a:pPr>
            <a:r>
              <a:rPr lang="en-US" sz="4000" b="1" i="0" dirty="0" smtClean="0">
                <a:solidFill>
                  <a:srgbClr val="FFFF00"/>
                </a:solidFill>
                <a:latin typeface="+mj-lt"/>
                <a:ea typeface="Calibri" pitchFamily="34" charset="0"/>
              </a:rPr>
              <a:t>Measurement </a:t>
            </a:r>
            <a:r>
              <a:rPr lang="en-US" sz="4000" b="1" i="0" dirty="0">
                <a:solidFill>
                  <a:srgbClr val="FFFF00"/>
                </a:solidFill>
                <a:latin typeface="+mj-lt"/>
                <a:ea typeface="Calibri" pitchFamily="34" charset="0"/>
              </a:rPr>
              <a:t>phase</a:t>
            </a:r>
            <a:endParaRPr lang="en-US" sz="5400" i="0" dirty="0">
              <a:solidFill>
                <a:srgbClr val="FFFF00"/>
              </a:solidFill>
              <a:latin typeface="+mj-lt"/>
            </a:endParaRPr>
          </a:p>
        </p:txBody>
      </p:sp>
      <p:pic>
        <p:nvPicPr>
          <p:cNvPr id="145412" name="Picture 2" descr="C:\Users\Piala\Desktop\الرسالة Thesis\Thesis' practical pics\IMG_016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116800" y="-13030200"/>
            <a:ext cx="6172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5413" name="Picture 5" descr="IMG_0164.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07677" y="1745593"/>
            <a:ext cx="6418423" cy="4279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5414" name="TextBox 6"/>
          <p:cNvSpPr txBox="1">
            <a:spLocks noChangeArrowheads="1"/>
          </p:cNvSpPr>
          <p:nvPr/>
        </p:nvSpPr>
        <p:spPr bwMode="auto">
          <a:xfrm>
            <a:off x="516548" y="6027738"/>
            <a:ext cx="830360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000" i="1">
                <a:solidFill>
                  <a:schemeClr val="bg1"/>
                </a:solidFill>
                <a:latin typeface="Times New Roman" pitchFamily="18" charset="0"/>
                <a:cs typeface="Times New Roman" pitchFamily="18" charset="0"/>
              </a:defRPr>
            </a:lvl1pPr>
            <a:lvl2pPr marL="742950" indent="-285750">
              <a:defRPr sz="2000" i="1">
                <a:solidFill>
                  <a:schemeClr val="bg1"/>
                </a:solidFill>
                <a:latin typeface="Times New Roman" pitchFamily="18" charset="0"/>
                <a:cs typeface="Times New Roman" pitchFamily="18" charset="0"/>
              </a:defRPr>
            </a:lvl2pPr>
            <a:lvl3pPr marL="1143000" indent="-228600">
              <a:defRPr sz="2000" i="1">
                <a:solidFill>
                  <a:schemeClr val="bg1"/>
                </a:solidFill>
                <a:latin typeface="Times New Roman" pitchFamily="18" charset="0"/>
                <a:cs typeface="Times New Roman" pitchFamily="18" charset="0"/>
              </a:defRPr>
            </a:lvl3pPr>
            <a:lvl4pPr marL="1600200" indent="-228600">
              <a:defRPr sz="2000" i="1">
                <a:solidFill>
                  <a:schemeClr val="bg1"/>
                </a:solidFill>
                <a:latin typeface="Times New Roman" pitchFamily="18" charset="0"/>
                <a:cs typeface="Times New Roman" pitchFamily="18" charset="0"/>
              </a:defRPr>
            </a:lvl4pPr>
            <a:lvl5pPr marL="2057400" indent="-228600">
              <a:defRPr sz="2000" i="1">
                <a:solidFill>
                  <a:schemeClr val="bg1"/>
                </a:solidFill>
                <a:latin typeface="Times New Roman" pitchFamily="18" charset="0"/>
                <a:cs typeface="Times New Roman" pitchFamily="18" charset="0"/>
              </a:defRPr>
            </a:lvl5pPr>
            <a:lvl6pPr marL="2514600" indent="-228600" algn="ctr" rtl="0" eaLnBrk="0" fontAlgn="base" hangingPunct="0">
              <a:spcBef>
                <a:spcPct val="50000"/>
              </a:spcBef>
              <a:spcAft>
                <a:spcPct val="0"/>
              </a:spcAft>
              <a:defRPr sz="2000" i="1">
                <a:solidFill>
                  <a:schemeClr val="bg1"/>
                </a:solidFill>
                <a:latin typeface="Times New Roman" pitchFamily="18" charset="0"/>
                <a:cs typeface="Times New Roman" pitchFamily="18" charset="0"/>
              </a:defRPr>
            </a:lvl6pPr>
            <a:lvl7pPr marL="2971800" indent="-228600" algn="ctr" rtl="0" eaLnBrk="0" fontAlgn="base" hangingPunct="0">
              <a:spcBef>
                <a:spcPct val="50000"/>
              </a:spcBef>
              <a:spcAft>
                <a:spcPct val="0"/>
              </a:spcAft>
              <a:defRPr sz="2000" i="1">
                <a:solidFill>
                  <a:schemeClr val="bg1"/>
                </a:solidFill>
                <a:latin typeface="Times New Roman" pitchFamily="18" charset="0"/>
                <a:cs typeface="Times New Roman" pitchFamily="18" charset="0"/>
              </a:defRPr>
            </a:lvl7pPr>
            <a:lvl8pPr marL="3429000" indent="-228600" algn="ctr" rtl="0" eaLnBrk="0" fontAlgn="base" hangingPunct="0">
              <a:spcBef>
                <a:spcPct val="50000"/>
              </a:spcBef>
              <a:spcAft>
                <a:spcPct val="0"/>
              </a:spcAft>
              <a:defRPr sz="2000" i="1">
                <a:solidFill>
                  <a:schemeClr val="bg1"/>
                </a:solidFill>
                <a:latin typeface="Times New Roman" pitchFamily="18" charset="0"/>
                <a:cs typeface="Times New Roman" pitchFamily="18" charset="0"/>
              </a:defRPr>
            </a:lvl8pPr>
            <a:lvl9pPr marL="3886200" indent="-228600" algn="ctr" rtl="0" eaLnBrk="0" fontAlgn="base" hangingPunct="0">
              <a:spcBef>
                <a:spcPct val="50000"/>
              </a:spcBef>
              <a:spcAft>
                <a:spcPct val="0"/>
              </a:spcAft>
              <a:defRPr sz="2000" i="1">
                <a:solidFill>
                  <a:schemeClr val="bg1"/>
                </a:solidFill>
                <a:latin typeface="Times New Roman" pitchFamily="18" charset="0"/>
                <a:cs typeface="Times New Roman" pitchFamily="18" charset="0"/>
              </a:defRPr>
            </a:lvl9pPr>
          </a:lstStyle>
          <a:p>
            <a:pPr algn="ctr" rtl="0"/>
            <a:r>
              <a:rPr lang="en-US" sz="2400" b="1" i="0" dirty="0"/>
              <a:t>Median nerve motor conduction study measured in wrist 60◦ flexion</a:t>
            </a:r>
          </a:p>
        </p:txBody>
      </p:sp>
    </p:spTree>
    <p:extLst>
      <p:ext uri="{BB962C8B-B14F-4D97-AF65-F5344CB8AC3E}">
        <p14:creationId xmlns:p14="http://schemas.microsoft.com/office/powerpoint/2010/main" val="2351607946"/>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nodePh="1">
                                  <p:stCondLst>
                                    <p:cond delay="0"/>
                                  </p:stCondLst>
                                  <p:endCondLst>
                                    <p:cond evt="begin" delay="0">
                                      <p:tn val="5"/>
                                    </p:cond>
                                  </p:endCondLst>
                                  <p:childTnLst>
                                    <p:set>
                                      <p:cBhvr>
                                        <p:cTn id="6" dur="1" fill="hold">
                                          <p:stCondLst>
                                            <p:cond delay="499"/>
                                          </p:stCondLst>
                                        </p:cTn>
                                        <p:tgtEl>
                                          <p:spTgt spid="6164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6455"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6455" name="Rectangle 7"/>
          <p:cNvSpPr>
            <a:spLocks noChangeArrowheads="1"/>
          </p:cNvSpPr>
          <p:nvPr/>
        </p:nvSpPr>
        <p:spPr bwMode="auto">
          <a:xfrm>
            <a:off x="539750" y="-100013"/>
            <a:ext cx="8229600" cy="981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rtl="1">
              <a:spcBef>
                <a:spcPct val="0"/>
              </a:spcBef>
            </a:pPr>
            <a:endParaRPr lang="en-US" sz="3200" i="0">
              <a:solidFill>
                <a:srgbClr val="000000"/>
              </a:solidFill>
            </a:endParaRPr>
          </a:p>
        </p:txBody>
      </p:sp>
      <p:sp>
        <p:nvSpPr>
          <p:cNvPr id="616459" name="Rectangle 11"/>
          <p:cNvSpPr>
            <a:spLocks noChangeArrowheads="1"/>
          </p:cNvSpPr>
          <p:nvPr/>
        </p:nvSpPr>
        <p:spPr bwMode="auto">
          <a:xfrm>
            <a:off x="2290870" y="985720"/>
            <a:ext cx="4567982" cy="707886"/>
          </a:xfrm>
          <a:prstGeom prst="rect">
            <a:avLst/>
          </a:prstGeom>
          <a:noFill/>
          <a:ln w="12700" cap="flat" cmpd="sng" algn="ctr">
            <a:noFill/>
            <a:prstDash val="solid"/>
            <a:miter lim="800000"/>
            <a:headEnd/>
            <a:tailEnd/>
          </a:ln>
          <a:effectLst>
            <a:outerShdw dist="35921" dir="2700000" sy="50000" kx="2115830" algn="bl" rotWithShape="0">
              <a:srgbClr val="C0C0C0">
                <a:alpha val="80000"/>
              </a:srgbClr>
            </a:outerShdw>
          </a:effectLst>
        </p:spPr>
        <p:txBody>
          <a:bodyPr wrap="none" anchor="ctr">
            <a:spAutoFit/>
          </a:bodyPr>
          <a:lstStyle/>
          <a:p>
            <a:pPr algn="justLow">
              <a:defRPr/>
            </a:pPr>
            <a:r>
              <a:rPr lang="en-US" sz="4000" b="1" i="0" dirty="0" smtClean="0">
                <a:solidFill>
                  <a:srgbClr val="FFFF00"/>
                </a:solidFill>
                <a:latin typeface="+mj-lt"/>
                <a:ea typeface="Calibri" pitchFamily="34" charset="0"/>
              </a:rPr>
              <a:t>Measurement </a:t>
            </a:r>
            <a:r>
              <a:rPr lang="en-US" sz="4000" b="1" i="0" dirty="0">
                <a:solidFill>
                  <a:srgbClr val="FFFF00"/>
                </a:solidFill>
                <a:latin typeface="+mj-lt"/>
                <a:ea typeface="Calibri" pitchFamily="34" charset="0"/>
              </a:rPr>
              <a:t>phase</a:t>
            </a:r>
            <a:endParaRPr lang="en-US" sz="5400" i="0" dirty="0">
              <a:solidFill>
                <a:srgbClr val="FFFF00"/>
              </a:solidFill>
              <a:latin typeface="+mj-lt"/>
            </a:endParaRPr>
          </a:p>
        </p:txBody>
      </p:sp>
      <p:pic>
        <p:nvPicPr>
          <p:cNvPr id="146436" name="Picture 2" descr="C:\Users\Piala\Desktop\الرسالة Thesis\Thesis' practical pics\IMG_016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116800" y="-13030200"/>
            <a:ext cx="6172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6437" name="Picture 5" descr="IMG_0164.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12490" y="1749245"/>
            <a:ext cx="6418423" cy="4279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6438" name="TextBox 6"/>
          <p:cNvSpPr txBox="1">
            <a:spLocks noChangeArrowheads="1"/>
          </p:cNvSpPr>
          <p:nvPr/>
        </p:nvSpPr>
        <p:spPr bwMode="auto">
          <a:xfrm>
            <a:off x="323528" y="6027738"/>
            <a:ext cx="8496622"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000" i="1">
                <a:solidFill>
                  <a:schemeClr val="bg1"/>
                </a:solidFill>
                <a:latin typeface="Times New Roman" pitchFamily="18" charset="0"/>
                <a:cs typeface="Times New Roman" pitchFamily="18" charset="0"/>
              </a:defRPr>
            </a:lvl1pPr>
            <a:lvl2pPr marL="742950" indent="-285750">
              <a:defRPr sz="2000" i="1">
                <a:solidFill>
                  <a:schemeClr val="bg1"/>
                </a:solidFill>
                <a:latin typeface="Times New Roman" pitchFamily="18" charset="0"/>
                <a:cs typeface="Times New Roman" pitchFamily="18" charset="0"/>
              </a:defRPr>
            </a:lvl2pPr>
            <a:lvl3pPr marL="1143000" indent="-228600">
              <a:defRPr sz="2000" i="1">
                <a:solidFill>
                  <a:schemeClr val="bg1"/>
                </a:solidFill>
                <a:latin typeface="Times New Roman" pitchFamily="18" charset="0"/>
                <a:cs typeface="Times New Roman" pitchFamily="18" charset="0"/>
              </a:defRPr>
            </a:lvl3pPr>
            <a:lvl4pPr marL="1600200" indent="-228600">
              <a:defRPr sz="2000" i="1">
                <a:solidFill>
                  <a:schemeClr val="bg1"/>
                </a:solidFill>
                <a:latin typeface="Times New Roman" pitchFamily="18" charset="0"/>
                <a:cs typeface="Times New Roman" pitchFamily="18" charset="0"/>
              </a:defRPr>
            </a:lvl4pPr>
            <a:lvl5pPr marL="2057400" indent="-228600">
              <a:defRPr sz="2000" i="1">
                <a:solidFill>
                  <a:schemeClr val="bg1"/>
                </a:solidFill>
                <a:latin typeface="Times New Roman" pitchFamily="18" charset="0"/>
                <a:cs typeface="Times New Roman" pitchFamily="18" charset="0"/>
              </a:defRPr>
            </a:lvl5pPr>
            <a:lvl6pPr marL="2514600" indent="-228600" algn="ctr" rtl="0" eaLnBrk="0" fontAlgn="base" hangingPunct="0">
              <a:spcBef>
                <a:spcPct val="50000"/>
              </a:spcBef>
              <a:spcAft>
                <a:spcPct val="0"/>
              </a:spcAft>
              <a:defRPr sz="2000" i="1">
                <a:solidFill>
                  <a:schemeClr val="bg1"/>
                </a:solidFill>
                <a:latin typeface="Times New Roman" pitchFamily="18" charset="0"/>
                <a:cs typeface="Times New Roman" pitchFamily="18" charset="0"/>
              </a:defRPr>
            </a:lvl6pPr>
            <a:lvl7pPr marL="2971800" indent="-228600" algn="ctr" rtl="0" eaLnBrk="0" fontAlgn="base" hangingPunct="0">
              <a:spcBef>
                <a:spcPct val="50000"/>
              </a:spcBef>
              <a:spcAft>
                <a:spcPct val="0"/>
              </a:spcAft>
              <a:defRPr sz="2000" i="1">
                <a:solidFill>
                  <a:schemeClr val="bg1"/>
                </a:solidFill>
                <a:latin typeface="Times New Roman" pitchFamily="18" charset="0"/>
                <a:cs typeface="Times New Roman" pitchFamily="18" charset="0"/>
              </a:defRPr>
            </a:lvl7pPr>
            <a:lvl8pPr marL="3429000" indent="-228600" algn="ctr" rtl="0" eaLnBrk="0" fontAlgn="base" hangingPunct="0">
              <a:spcBef>
                <a:spcPct val="50000"/>
              </a:spcBef>
              <a:spcAft>
                <a:spcPct val="0"/>
              </a:spcAft>
              <a:defRPr sz="2000" i="1">
                <a:solidFill>
                  <a:schemeClr val="bg1"/>
                </a:solidFill>
                <a:latin typeface="Times New Roman" pitchFamily="18" charset="0"/>
                <a:cs typeface="Times New Roman" pitchFamily="18" charset="0"/>
              </a:defRPr>
            </a:lvl8pPr>
            <a:lvl9pPr marL="3886200" indent="-228600" algn="ctr" rtl="0" eaLnBrk="0" fontAlgn="base" hangingPunct="0">
              <a:spcBef>
                <a:spcPct val="50000"/>
              </a:spcBef>
              <a:spcAft>
                <a:spcPct val="0"/>
              </a:spcAft>
              <a:defRPr sz="2000" i="1">
                <a:solidFill>
                  <a:schemeClr val="bg1"/>
                </a:solidFill>
                <a:latin typeface="Times New Roman" pitchFamily="18" charset="0"/>
                <a:cs typeface="Times New Roman" pitchFamily="18" charset="0"/>
              </a:defRPr>
            </a:lvl9pPr>
          </a:lstStyle>
          <a:p>
            <a:pPr algn="ctr" rtl="0"/>
            <a:r>
              <a:rPr lang="en-US" sz="2400" b="1" i="0" dirty="0"/>
              <a:t>Median nerve sensory conduction study measured in finger extension</a:t>
            </a:r>
          </a:p>
        </p:txBody>
      </p:sp>
    </p:spTree>
    <p:extLst>
      <p:ext uri="{BB962C8B-B14F-4D97-AF65-F5344CB8AC3E}">
        <p14:creationId xmlns:p14="http://schemas.microsoft.com/office/powerpoint/2010/main" val="3206537205"/>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nodePh="1">
                                  <p:stCondLst>
                                    <p:cond delay="0"/>
                                  </p:stCondLst>
                                  <p:endCondLst>
                                    <p:cond evt="begin" delay="0">
                                      <p:tn val="5"/>
                                    </p:cond>
                                  </p:endCondLst>
                                  <p:childTnLst>
                                    <p:set>
                                      <p:cBhvr>
                                        <p:cTn id="6" dur="1" fill="hold">
                                          <p:stCondLst>
                                            <p:cond delay="499"/>
                                          </p:stCondLst>
                                        </p:cTn>
                                        <p:tgtEl>
                                          <p:spTgt spid="6164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6455"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6455" name="Rectangle 7"/>
          <p:cNvSpPr>
            <a:spLocks noChangeArrowheads="1"/>
          </p:cNvSpPr>
          <p:nvPr/>
        </p:nvSpPr>
        <p:spPr bwMode="auto">
          <a:xfrm>
            <a:off x="539750" y="-100013"/>
            <a:ext cx="8229600" cy="981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rtl="1">
              <a:spcBef>
                <a:spcPct val="0"/>
              </a:spcBef>
            </a:pPr>
            <a:endParaRPr lang="en-US" sz="3200" i="0">
              <a:solidFill>
                <a:srgbClr val="000000"/>
              </a:solidFill>
            </a:endParaRPr>
          </a:p>
        </p:txBody>
      </p:sp>
      <p:sp>
        <p:nvSpPr>
          <p:cNvPr id="616459" name="Rectangle 11"/>
          <p:cNvSpPr>
            <a:spLocks noChangeArrowheads="1"/>
          </p:cNvSpPr>
          <p:nvPr/>
        </p:nvSpPr>
        <p:spPr bwMode="auto">
          <a:xfrm>
            <a:off x="2290870" y="985720"/>
            <a:ext cx="4567982" cy="707886"/>
          </a:xfrm>
          <a:prstGeom prst="rect">
            <a:avLst/>
          </a:prstGeom>
          <a:noFill/>
          <a:ln w="12700" cap="flat" cmpd="sng" algn="ctr">
            <a:noFill/>
            <a:prstDash val="solid"/>
            <a:miter lim="800000"/>
            <a:headEnd/>
            <a:tailEnd/>
          </a:ln>
          <a:effectLst>
            <a:outerShdw dist="35921" dir="2700000" sy="50000" kx="2115830" algn="bl" rotWithShape="0">
              <a:srgbClr val="C0C0C0">
                <a:alpha val="80000"/>
              </a:srgbClr>
            </a:outerShdw>
          </a:effectLst>
        </p:spPr>
        <p:txBody>
          <a:bodyPr wrap="none" anchor="ctr">
            <a:spAutoFit/>
          </a:bodyPr>
          <a:lstStyle/>
          <a:p>
            <a:pPr algn="justLow">
              <a:defRPr/>
            </a:pPr>
            <a:r>
              <a:rPr lang="en-US" sz="4000" b="1" i="0" dirty="0" smtClean="0">
                <a:solidFill>
                  <a:srgbClr val="FFFF00"/>
                </a:solidFill>
                <a:latin typeface="+mj-lt"/>
                <a:ea typeface="Calibri" pitchFamily="34" charset="0"/>
              </a:rPr>
              <a:t>Measurement </a:t>
            </a:r>
            <a:r>
              <a:rPr lang="en-US" sz="4000" b="1" i="0" dirty="0">
                <a:solidFill>
                  <a:srgbClr val="FFFF00"/>
                </a:solidFill>
                <a:latin typeface="+mj-lt"/>
                <a:ea typeface="Calibri" pitchFamily="34" charset="0"/>
              </a:rPr>
              <a:t>phase</a:t>
            </a:r>
            <a:endParaRPr lang="en-US" sz="5400" i="0" dirty="0">
              <a:solidFill>
                <a:srgbClr val="FFFF00"/>
              </a:solidFill>
              <a:latin typeface="+mj-lt"/>
            </a:endParaRPr>
          </a:p>
        </p:txBody>
      </p:sp>
      <p:pic>
        <p:nvPicPr>
          <p:cNvPr id="147460" name="Picture 2" descr="C:\Users\Piala\Desktop\الرسالة Thesis\Thesis' practical pics\IMG_016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116800" y="-13030200"/>
            <a:ext cx="6172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7461" name="Picture 5" descr="IMG_0164.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60382" y="1745593"/>
            <a:ext cx="6418423" cy="4279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7462" name="TextBox 6"/>
          <p:cNvSpPr txBox="1">
            <a:spLocks noChangeArrowheads="1"/>
          </p:cNvSpPr>
          <p:nvPr/>
        </p:nvSpPr>
        <p:spPr bwMode="auto">
          <a:xfrm>
            <a:off x="395536" y="6027738"/>
            <a:ext cx="842461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000" i="1">
                <a:solidFill>
                  <a:schemeClr val="bg1"/>
                </a:solidFill>
                <a:latin typeface="Times New Roman" pitchFamily="18" charset="0"/>
                <a:cs typeface="Times New Roman" pitchFamily="18" charset="0"/>
              </a:defRPr>
            </a:lvl1pPr>
            <a:lvl2pPr marL="742950" indent="-285750">
              <a:defRPr sz="2000" i="1">
                <a:solidFill>
                  <a:schemeClr val="bg1"/>
                </a:solidFill>
                <a:latin typeface="Times New Roman" pitchFamily="18" charset="0"/>
                <a:cs typeface="Times New Roman" pitchFamily="18" charset="0"/>
              </a:defRPr>
            </a:lvl2pPr>
            <a:lvl3pPr marL="1143000" indent="-228600">
              <a:defRPr sz="2000" i="1">
                <a:solidFill>
                  <a:schemeClr val="bg1"/>
                </a:solidFill>
                <a:latin typeface="Times New Roman" pitchFamily="18" charset="0"/>
                <a:cs typeface="Times New Roman" pitchFamily="18" charset="0"/>
              </a:defRPr>
            </a:lvl3pPr>
            <a:lvl4pPr marL="1600200" indent="-228600">
              <a:defRPr sz="2000" i="1">
                <a:solidFill>
                  <a:schemeClr val="bg1"/>
                </a:solidFill>
                <a:latin typeface="Times New Roman" pitchFamily="18" charset="0"/>
                <a:cs typeface="Times New Roman" pitchFamily="18" charset="0"/>
              </a:defRPr>
            </a:lvl4pPr>
            <a:lvl5pPr marL="2057400" indent="-228600">
              <a:defRPr sz="2000" i="1">
                <a:solidFill>
                  <a:schemeClr val="bg1"/>
                </a:solidFill>
                <a:latin typeface="Times New Roman" pitchFamily="18" charset="0"/>
                <a:cs typeface="Times New Roman" pitchFamily="18" charset="0"/>
              </a:defRPr>
            </a:lvl5pPr>
            <a:lvl6pPr marL="2514600" indent="-228600" algn="ctr" rtl="0" eaLnBrk="0" fontAlgn="base" hangingPunct="0">
              <a:spcBef>
                <a:spcPct val="50000"/>
              </a:spcBef>
              <a:spcAft>
                <a:spcPct val="0"/>
              </a:spcAft>
              <a:defRPr sz="2000" i="1">
                <a:solidFill>
                  <a:schemeClr val="bg1"/>
                </a:solidFill>
                <a:latin typeface="Times New Roman" pitchFamily="18" charset="0"/>
                <a:cs typeface="Times New Roman" pitchFamily="18" charset="0"/>
              </a:defRPr>
            </a:lvl6pPr>
            <a:lvl7pPr marL="2971800" indent="-228600" algn="ctr" rtl="0" eaLnBrk="0" fontAlgn="base" hangingPunct="0">
              <a:spcBef>
                <a:spcPct val="50000"/>
              </a:spcBef>
              <a:spcAft>
                <a:spcPct val="0"/>
              </a:spcAft>
              <a:defRPr sz="2000" i="1">
                <a:solidFill>
                  <a:schemeClr val="bg1"/>
                </a:solidFill>
                <a:latin typeface="Times New Roman" pitchFamily="18" charset="0"/>
                <a:cs typeface="Times New Roman" pitchFamily="18" charset="0"/>
              </a:defRPr>
            </a:lvl7pPr>
            <a:lvl8pPr marL="3429000" indent="-228600" algn="ctr" rtl="0" eaLnBrk="0" fontAlgn="base" hangingPunct="0">
              <a:spcBef>
                <a:spcPct val="50000"/>
              </a:spcBef>
              <a:spcAft>
                <a:spcPct val="0"/>
              </a:spcAft>
              <a:defRPr sz="2000" i="1">
                <a:solidFill>
                  <a:schemeClr val="bg1"/>
                </a:solidFill>
                <a:latin typeface="Times New Roman" pitchFamily="18" charset="0"/>
                <a:cs typeface="Times New Roman" pitchFamily="18" charset="0"/>
              </a:defRPr>
            </a:lvl8pPr>
            <a:lvl9pPr marL="3886200" indent="-228600" algn="ctr" rtl="0" eaLnBrk="0" fontAlgn="base" hangingPunct="0">
              <a:spcBef>
                <a:spcPct val="50000"/>
              </a:spcBef>
              <a:spcAft>
                <a:spcPct val="0"/>
              </a:spcAft>
              <a:defRPr sz="2000" i="1">
                <a:solidFill>
                  <a:schemeClr val="bg1"/>
                </a:solidFill>
                <a:latin typeface="Times New Roman" pitchFamily="18" charset="0"/>
                <a:cs typeface="Times New Roman" pitchFamily="18" charset="0"/>
              </a:defRPr>
            </a:lvl9pPr>
          </a:lstStyle>
          <a:p>
            <a:pPr algn="ctr" rtl="0"/>
            <a:r>
              <a:rPr lang="en-US" sz="2400" b="1" i="0" dirty="0"/>
              <a:t>Median nerve sensory conduction study measured in finger flexion</a:t>
            </a:r>
          </a:p>
        </p:txBody>
      </p:sp>
    </p:spTree>
    <p:extLst>
      <p:ext uri="{BB962C8B-B14F-4D97-AF65-F5344CB8AC3E}">
        <p14:creationId xmlns:p14="http://schemas.microsoft.com/office/powerpoint/2010/main" val="4283703957"/>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nodePh="1">
                                  <p:stCondLst>
                                    <p:cond delay="0"/>
                                  </p:stCondLst>
                                  <p:endCondLst>
                                    <p:cond evt="begin" delay="0">
                                      <p:tn val="5"/>
                                    </p:cond>
                                  </p:endCondLst>
                                  <p:childTnLst>
                                    <p:set>
                                      <p:cBhvr>
                                        <p:cTn id="6" dur="1" fill="hold">
                                          <p:stCondLst>
                                            <p:cond delay="499"/>
                                          </p:stCondLst>
                                        </p:cTn>
                                        <p:tgtEl>
                                          <p:spTgt spid="6164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6455"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5400" b="1" dirty="0" smtClean="0"/>
              <a:t>Results </a:t>
            </a:r>
            <a:endParaRPr lang="ar-SA" sz="5400" b="1" dirty="0"/>
          </a:p>
        </p:txBody>
      </p:sp>
      <p:sp>
        <p:nvSpPr>
          <p:cNvPr id="3" name="Content Placeholder 2"/>
          <p:cNvSpPr>
            <a:spLocks noGrp="1"/>
          </p:cNvSpPr>
          <p:nvPr>
            <p:ph idx="1"/>
          </p:nvPr>
        </p:nvSpPr>
        <p:spPr/>
        <p:txBody>
          <a:bodyPr/>
          <a:lstStyle/>
          <a:p>
            <a:endParaRPr lang="ar-SA"/>
          </a:p>
        </p:txBody>
      </p:sp>
      <p:pic>
        <p:nvPicPr>
          <p:cNvPr id="27651" name="Picture 3"/>
          <p:cNvPicPr>
            <a:picLocks noChangeAspect="1" noChangeArrowheads="1"/>
          </p:cNvPicPr>
          <p:nvPr/>
        </p:nvPicPr>
        <p:blipFill>
          <a:blip r:embed="rId2" cstate="print">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328328" y="2060848"/>
            <a:ext cx="8060095" cy="32403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52046381"/>
      </p:ext>
    </p:extLst>
  </p:cSld>
  <p:clrMapOvr>
    <a:masterClrMapping/>
  </p:clrMapOvr>
  <p:transition spd="med">
    <p:push dir="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7"/>
          <p:cNvSpPr>
            <a:spLocks noChangeArrowheads="1"/>
          </p:cNvSpPr>
          <p:nvPr/>
        </p:nvSpPr>
        <p:spPr bwMode="auto">
          <a:xfrm>
            <a:off x="0" y="2190750"/>
            <a:ext cx="9144000" cy="0"/>
          </a:xfrm>
          <a:prstGeom prst="rect">
            <a:avLst/>
          </a:prstGeom>
          <a:noFill/>
          <a:ln>
            <a:noFill/>
          </a:ln>
          <a:effectLst>
            <a:prstShdw prst="shdw13" dist="53882" dir="13500000">
              <a:srgbClr val="3D991F">
                <a:alpha val="50000"/>
              </a:srgbClr>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endParaRPr lang="ar-SA"/>
          </a:p>
        </p:txBody>
      </p:sp>
      <p:sp>
        <p:nvSpPr>
          <p:cNvPr id="555023" name="Rectangle 15"/>
          <p:cNvSpPr>
            <a:spLocks noChangeArrowheads="1"/>
          </p:cNvSpPr>
          <p:nvPr/>
        </p:nvSpPr>
        <p:spPr bwMode="auto">
          <a:xfrm>
            <a:off x="0" y="1800225"/>
            <a:ext cx="9144000" cy="0"/>
          </a:xfrm>
          <a:prstGeom prst="rect">
            <a:avLst/>
          </a:prstGeom>
          <a:noFill/>
          <a:ln w="12700" algn="ctr">
            <a:noFill/>
            <a:miter lim="800000"/>
            <a:headEnd/>
            <a:tailEnd/>
          </a:ln>
          <a:effectLst>
            <a:outerShdw dist="35921" dir="2700000" sy="50000" kx="2115830" algn="bl" rotWithShape="0">
              <a:srgbClr val="C0C0C0">
                <a:alpha val="80000"/>
              </a:srgbClr>
            </a:outerShdw>
          </a:effectLst>
        </p:spPr>
        <p:txBody>
          <a:bodyPr wrap="none" anchor="ctr">
            <a:spAutoFit/>
          </a:bodyPr>
          <a:lstStyle/>
          <a:p>
            <a:pPr>
              <a:defRPr/>
            </a:pPr>
            <a:endParaRPr lang="ar-EG"/>
          </a:p>
        </p:txBody>
      </p:sp>
      <p:sp>
        <p:nvSpPr>
          <p:cNvPr id="555032" name="Rectangle 24"/>
          <p:cNvSpPr>
            <a:spLocks noChangeArrowheads="1"/>
          </p:cNvSpPr>
          <p:nvPr/>
        </p:nvSpPr>
        <p:spPr bwMode="auto">
          <a:xfrm>
            <a:off x="0" y="0"/>
            <a:ext cx="9144000" cy="457200"/>
          </a:xfrm>
          <a:prstGeom prst="rect">
            <a:avLst/>
          </a:prstGeom>
          <a:noFill/>
          <a:ln w="12700" cap="flat" cmpd="sng" algn="ctr">
            <a:noFill/>
            <a:prstDash val="solid"/>
            <a:miter lim="800000"/>
            <a:headEnd/>
            <a:tailEnd/>
          </a:ln>
          <a:effectLst>
            <a:outerShdw dist="35921" dir="2700000" sy="50000" kx="2115830" algn="bl" rotWithShape="0">
              <a:srgbClr val="C0C0C0">
                <a:alpha val="80000"/>
              </a:srgbClr>
            </a:outerShdw>
          </a:effectLst>
        </p:spPr>
        <p:txBody>
          <a:bodyPr wrap="none" anchor="ctr">
            <a:spAutoFit/>
          </a:bodyPr>
          <a:lstStyle/>
          <a:p>
            <a:pPr>
              <a:defRPr/>
            </a:pPr>
            <a:endParaRPr lang="ar-EG"/>
          </a:p>
        </p:txBody>
      </p:sp>
      <p:pic>
        <p:nvPicPr>
          <p:cNvPr id="48129" name="Picture 1"/>
          <p:cNvPicPr>
            <a:picLocks noChangeAspect="1" noChangeArrowheads="1"/>
          </p:cNvPicPr>
          <p:nvPr/>
        </p:nvPicPr>
        <p:blipFill>
          <a:blip r:embed="rId2" cstate="print"/>
          <a:srcRect l="25750" t="32262" r="24957" b="28075"/>
          <a:stretch>
            <a:fillRect/>
          </a:stretch>
        </p:blipFill>
        <p:spPr bwMode="auto">
          <a:xfrm>
            <a:off x="296260" y="1443835"/>
            <a:ext cx="8704185" cy="4275741"/>
          </a:xfrm>
          <a:prstGeom prst="rect">
            <a:avLst/>
          </a:prstGeom>
          <a:noFill/>
          <a:ln w="9525">
            <a:noFill/>
            <a:miter lim="800000"/>
            <a:headEnd/>
            <a:tailEnd/>
          </a:ln>
        </p:spPr>
      </p:pic>
    </p:spTree>
    <p:extLst>
      <p:ext uri="{BB962C8B-B14F-4D97-AF65-F5344CB8AC3E}">
        <p14:creationId xmlns:p14="http://schemas.microsoft.com/office/powerpoint/2010/main" val="724192681"/>
      </p:ext>
    </p:extLst>
  </p:cSld>
  <p:clrMapOvr>
    <a:masterClrMapping/>
  </p:clrMapOvr>
  <p:transition spd="med">
    <p:push dir="u"/>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7"/>
          <p:cNvSpPr>
            <a:spLocks noChangeArrowheads="1"/>
          </p:cNvSpPr>
          <p:nvPr/>
        </p:nvSpPr>
        <p:spPr bwMode="auto">
          <a:xfrm>
            <a:off x="0" y="2190750"/>
            <a:ext cx="9144000" cy="0"/>
          </a:xfrm>
          <a:prstGeom prst="rect">
            <a:avLst/>
          </a:prstGeom>
          <a:noFill/>
          <a:ln>
            <a:noFill/>
          </a:ln>
          <a:effectLst>
            <a:prstShdw prst="shdw13" dist="53882" dir="13500000">
              <a:srgbClr val="3D991F">
                <a:alpha val="50000"/>
              </a:srgbClr>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endParaRPr lang="ar-SA"/>
          </a:p>
        </p:txBody>
      </p:sp>
      <p:sp>
        <p:nvSpPr>
          <p:cNvPr id="555023" name="Rectangle 15"/>
          <p:cNvSpPr>
            <a:spLocks noChangeArrowheads="1"/>
          </p:cNvSpPr>
          <p:nvPr/>
        </p:nvSpPr>
        <p:spPr bwMode="auto">
          <a:xfrm>
            <a:off x="0" y="1800225"/>
            <a:ext cx="9144000" cy="0"/>
          </a:xfrm>
          <a:prstGeom prst="rect">
            <a:avLst/>
          </a:prstGeom>
          <a:noFill/>
          <a:ln w="12700" algn="ctr">
            <a:noFill/>
            <a:miter lim="800000"/>
            <a:headEnd/>
            <a:tailEnd/>
          </a:ln>
          <a:effectLst>
            <a:outerShdw dist="35921" dir="2700000" sy="50000" kx="2115830" algn="bl" rotWithShape="0">
              <a:srgbClr val="C0C0C0">
                <a:alpha val="80000"/>
              </a:srgbClr>
            </a:outerShdw>
          </a:effectLst>
        </p:spPr>
        <p:txBody>
          <a:bodyPr wrap="none" anchor="ctr">
            <a:spAutoFit/>
          </a:bodyPr>
          <a:lstStyle/>
          <a:p>
            <a:pPr>
              <a:defRPr/>
            </a:pPr>
            <a:endParaRPr lang="ar-EG"/>
          </a:p>
        </p:txBody>
      </p:sp>
      <p:sp>
        <p:nvSpPr>
          <p:cNvPr id="555032" name="Rectangle 24"/>
          <p:cNvSpPr>
            <a:spLocks noChangeArrowheads="1"/>
          </p:cNvSpPr>
          <p:nvPr/>
        </p:nvSpPr>
        <p:spPr bwMode="auto">
          <a:xfrm>
            <a:off x="0" y="0"/>
            <a:ext cx="9144000" cy="457200"/>
          </a:xfrm>
          <a:prstGeom prst="rect">
            <a:avLst/>
          </a:prstGeom>
          <a:noFill/>
          <a:ln w="12700" cap="flat" cmpd="sng" algn="ctr">
            <a:noFill/>
            <a:prstDash val="solid"/>
            <a:miter lim="800000"/>
            <a:headEnd/>
            <a:tailEnd/>
          </a:ln>
          <a:effectLst>
            <a:outerShdw dist="35921" dir="2700000" sy="50000" kx="2115830" algn="bl" rotWithShape="0">
              <a:srgbClr val="C0C0C0">
                <a:alpha val="80000"/>
              </a:srgbClr>
            </a:outerShdw>
          </a:effectLst>
        </p:spPr>
        <p:txBody>
          <a:bodyPr wrap="none" anchor="ctr">
            <a:spAutoFit/>
          </a:bodyPr>
          <a:lstStyle/>
          <a:p>
            <a:pPr>
              <a:defRPr/>
            </a:pPr>
            <a:endParaRPr lang="ar-EG"/>
          </a:p>
        </p:txBody>
      </p:sp>
      <p:pic>
        <p:nvPicPr>
          <p:cNvPr id="47105" name="Picture 1"/>
          <p:cNvPicPr>
            <a:picLocks noChangeAspect="1" noChangeArrowheads="1"/>
          </p:cNvPicPr>
          <p:nvPr/>
        </p:nvPicPr>
        <p:blipFill>
          <a:blip r:embed="rId2" cstate="print"/>
          <a:srcRect l="25750" t="48963" r="24957" b="28075"/>
          <a:stretch>
            <a:fillRect/>
          </a:stretch>
        </p:blipFill>
        <p:spPr bwMode="auto">
          <a:xfrm>
            <a:off x="448965" y="2207360"/>
            <a:ext cx="8246070" cy="3054100"/>
          </a:xfrm>
          <a:prstGeom prst="rect">
            <a:avLst/>
          </a:prstGeom>
          <a:noFill/>
          <a:ln w="9525">
            <a:noFill/>
            <a:miter lim="800000"/>
            <a:headEnd/>
            <a:tailEnd/>
          </a:ln>
        </p:spPr>
      </p:pic>
    </p:spTree>
    <p:extLst>
      <p:ext uri="{BB962C8B-B14F-4D97-AF65-F5344CB8AC3E}">
        <p14:creationId xmlns:p14="http://schemas.microsoft.com/office/powerpoint/2010/main" val="724192681"/>
      </p:ext>
    </p:extLst>
  </p:cSld>
  <p:clrMapOvr>
    <a:masterClrMapping/>
  </p:clrMapOvr>
  <p:transition spd="med">
    <p:push dir="u"/>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892245" y="985720"/>
            <a:ext cx="3193503" cy="923330"/>
          </a:xfrm>
          <a:prstGeom prst="rect">
            <a:avLst/>
          </a:prstGeom>
        </p:spPr>
        <p:txBody>
          <a:bodyPr wrap="none">
            <a:spAutoFit/>
          </a:bodyPr>
          <a:lstStyle/>
          <a:p>
            <a:r>
              <a:rPr lang="en-US" sz="5400" b="1" dirty="0">
                <a:solidFill>
                  <a:srgbClr val="FFFF00"/>
                </a:solidFill>
                <a:latin typeface="+mj-lt"/>
                <a:ea typeface="Calibri" pitchFamily="34" charset="0"/>
              </a:rPr>
              <a:t>Discussion</a:t>
            </a:r>
            <a:endParaRPr lang="ar-SA" sz="4800" dirty="0">
              <a:solidFill>
                <a:srgbClr val="FFFF00"/>
              </a:solidFill>
              <a:latin typeface="+mj-lt"/>
            </a:endParaRPr>
          </a:p>
        </p:txBody>
      </p:sp>
      <p:pic>
        <p:nvPicPr>
          <p:cNvPr id="57347" name="Picture 3"/>
          <p:cNvPicPr>
            <a:picLocks noChangeAspect="1" noChangeArrowheads="1"/>
          </p:cNvPicPr>
          <p:nvPr/>
        </p:nvPicPr>
        <p:blipFill>
          <a:blip r:embed="rId2" cstate="print">
            <a:clrChange>
              <a:clrFrom>
                <a:srgbClr val="FFFFFF"/>
              </a:clrFrom>
              <a:clrTo>
                <a:srgbClr val="FFFFFF">
                  <a:alpha val="0"/>
                </a:srgbClr>
              </a:clrTo>
            </a:clrChange>
            <a:extLst>
              <a:ext uri="{BEBA8EAE-BF5A-486C-A8C5-ECC9F3942E4B}">
                <a14:imgProps xmlns:a14="http://schemas.microsoft.com/office/drawing/2010/main">
                  <a14:imgLayer r:embed="rId3">
                    <a14:imgEffect>
                      <a14:sharpenSoften amount="-50000"/>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2151948" y="1810991"/>
            <a:ext cx="4674096" cy="4674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18391496"/>
      </p:ext>
    </p:extLst>
  </p:cSld>
  <p:clrMapOvr>
    <a:masterClrMapping/>
  </p:clrMapOvr>
  <p:transition spd="med">
    <p:push dir="u"/>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62179" name="Rectangle 3"/>
          <p:cNvSpPr>
            <a:spLocks noGrp="1" noChangeArrowheads="1"/>
          </p:cNvSpPr>
          <p:nvPr>
            <p:ph type="body" idx="4294967295"/>
          </p:nvPr>
        </p:nvSpPr>
        <p:spPr>
          <a:xfrm>
            <a:off x="-252413" y="315913"/>
            <a:ext cx="9144001" cy="6858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rtl="0">
              <a:lnSpc>
                <a:spcPct val="120000"/>
              </a:lnSpc>
              <a:buFont typeface="Wingdings" pitchFamily="2" charset="2"/>
              <a:buNone/>
            </a:pPr>
            <a:endParaRPr lang="en-US" b="1" i="1" dirty="0" smtClean="0">
              <a:solidFill>
                <a:srgbClr val="000000"/>
              </a:solidFill>
              <a:effectLst/>
            </a:endParaRPr>
          </a:p>
          <a:p>
            <a:pPr algn="just" rtl="0">
              <a:lnSpc>
                <a:spcPct val="120000"/>
              </a:lnSpc>
              <a:buFont typeface="Wingdings" pitchFamily="2" charset="2"/>
              <a:buNone/>
            </a:pPr>
            <a:r>
              <a:rPr lang="en-US" b="1" i="1" dirty="0" smtClean="0">
                <a:solidFill>
                  <a:srgbClr val="000000"/>
                </a:solidFill>
                <a:effectLst/>
              </a:rPr>
              <a:t>         </a:t>
            </a:r>
            <a:endParaRPr lang="en-US" dirty="0" smtClean="0">
              <a:solidFill>
                <a:srgbClr val="000000"/>
              </a:solidFill>
              <a:effectLst/>
            </a:endParaRPr>
          </a:p>
        </p:txBody>
      </p:sp>
      <p:sp>
        <p:nvSpPr>
          <p:cNvPr id="150531" name="Rectangle 2"/>
          <p:cNvSpPr>
            <a:spLocks noChangeArrowheads="1"/>
          </p:cNvSpPr>
          <p:nvPr/>
        </p:nvSpPr>
        <p:spPr bwMode="auto">
          <a:xfrm>
            <a:off x="143556" y="1596540"/>
            <a:ext cx="8856890" cy="5740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342900" indent="-342900" algn="l" rtl="0">
              <a:buFont typeface="Arial" pitchFamily="34" charset="0"/>
              <a:buChar char="•"/>
            </a:pPr>
            <a:r>
              <a:rPr lang="en-US" sz="2800" i="0" dirty="0" smtClean="0">
                <a:solidFill>
                  <a:schemeClr val="bg1"/>
                </a:solidFill>
              </a:rPr>
              <a:t>60◦ wrist extension was displayed as the preeminent position when compared with other wrist positions in which can be explained by :</a:t>
            </a:r>
          </a:p>
          <a:p>
            <a:pPr marL="342900" indent="-342900" algn="l" rtl="0">
              <a:buFont typeface="Arial" pitchFamily="34" charset="0"/>
              <a:buChar char="•"/>
            </a:pPr>
            <a:endParaRPr lang="en-US" sz="2800" dirty="0" smtClean="0">
              <a:solidFill>
                <a:schemeClr val="bg1"/>
              </a:solidFill>
            </a:endParaRPr>
          </a:p>
          <a:p>
            <a:pPr marL="342900" indent="-342900" algn="justLow" rtl="0"/>
            <a:r>
              <a:rPr lang="en-US" sz="2500" i="0" dirty="0" smtClean="0">
                <a:solidFill>
                  <a:schemeClr val="bg1"/>
                </a:solidFill>
              </a:rPr>
              <a:t>1. Balanced carpal tunnel pressure in wrist extension thus improving nerve function.</a:t>
            </a:r>
          </a:p>
          <a:p>
            <a:pPr marL="342900" indent="-342900" algn="justLow" rtl="0"/>
            <a:r>
              <a:rPr lang="en-US" sz="2500" dirty="0" smtClean="0">
                <a:solidFill>
                  <a:schemeClr val="bg1"/>
                </a:solidFill>
              </a:rPr>
              <a:t>2. Shear strain and gliding resistance of flexor tendons against carpal tunnel walls observed in wrist flexion.</a:t>
            </a:r>
          </a:p>
          <a:p>
            <a:pPr marL="342900" indent="-342900" algn="justLow" rtl="0"/>
            <a:r>
              <a:rPr lang="en-US" sz="2500" i="0" dirty="0" smtClean="0">
                <a:solidFill>
                  <a:schemeClr val="bg1"/>
                </a:solidFill>
              </a:rPr>
              <a:t>3. This results in swelling of synovial sheath which increase CTP.</a:t>
            </a:r>
          </a:p>
          <a:p>
            <a:pPr marL="342900" indent="-342900" algn="justLow" rtl="0"/>
            <a:r>
              <a:rPr lang="en-US" sz="2500" i="0" dirty="0" smtClean="0">
                <a:solidFill>
                  <a:schemeClr val="bg1"/>
                </a:solidFill>
              </a:rPr>
              <a:t>4. </a:t>
            </a:r>
            <a:r>
              <a:rPr lang="en-US" sz="2500" dirty="0" smtClean="0">
                <a:solidFill>
                  <a:schemeClr val="bg1"/>
                </a:solidFill>
              </a:rPr>
              <a:t>During wrist extension , the median nerve relocated most dorsally away from site of pressure.</a:t>
            </a:r>
          </a:p>
          <a:p>
            <a:pPr marL="342900" indent="-342900" algn="l" rtl="0">
              <a:buFont typeface="Arial" pitchFamily="34" charset="0"/>
              <a:buChar char="•"/>
            </a:pPr>
            <a:endParaRPr lang="en-US" sz="2800" i="0" dirty="0" smtClean="0">
              <a:solidFill>
                <a:schemeClr val="bg1"/>
              </a:solidFill>
            </a:endParaRPr>
          </a:p>
          <a:p>
            <a:pPr marL="342900" indent="-342900" algn="l" rtl="0">
              <a:buFont typeface="Arial" pitchFamily="34" charset="0"/>
              <a:buChar char="•"/>
            </a:pPr>
            <a:endParaRPr lang="en-US" sz="2800" i="0" dirty="0" smtClean="0">
              <a:solidFill>
                <a:schemeClr val="bg1"/>
              </a:solidFill>
            </a:endParaRPr>
          </a:p>
          <a:p>
            <a:pPr marL="342900" indent="-342900" algn="l" rtl="0">
              <a:buFont typeface="Arial" pitchFamily="34" charset="0"/>
              <a:buChar char="•"/>
            </a:pPr>
            <a:endParaRPr lang="en-US" sz="2400" i="0" dirty="0"/>
          </a:p>
        </p:txBody>
      </p:sp>
      <p:sp>
        <p:nvSpPr>
          <p:cNvPr id="4" name="Rectangle 11"/>
          <p:cNvSpPr>
            <a:spLocks noChangeArrowheads="1"/>
          </p:cNvSpPr>
          <p:nvPr/>
        </p:nvSpPr>
        <p:spPr bwMode="auto">
          <a:xfrm>
            <a:off x="3350360" y="985720"/>
            <a:ext cx="2419252" cy="707886"/>
          </a:xfrm>
          <a:prstGeom prst="rect">
            <a:avLst/>
          </a:prstGeom>
          <a:noFill/>
          <a:ln w="12700" cap="flat" cmpd="sng" algn="ctr">
            <a:noFill/>
            <a:prstDash val="solid"/>
            <a:miter lim="800000"/>
            <a:headEnd/>
            <a:tailEnd/>
          </a:ln>
          <a:effectLst>
            <a:outerShdw dist="35921" dir="2700000" sy="50000" kx="2115830" algn="bl" rotWithShape="0">
              <a:srgbClr val="C0C0C0">
                <a:alpha val="80000"/>
              </a:srgbClr>
            </a:outerShdw>
          </a:effectLst>
        </p:spPr>
        <p:txBody>
          <a:bodyPr wrap="none" anchor="ctr">
            <a:spAutoFit/>
          </a:bodyPr>
          <a:lstStyle/>
          <a:p>
            <a:pPr algn="ctr" rtl="0">
              <a:defRPr/>
            </a:pPr>
            <a:r>
              <a:rPr lang="en-US" sz="4000" b="1" i="0" dirty="0" smtClean="0">
                <a:solidFill>
                  <a:srgbClr val="FFFF00"/>
                </a:solidFill>
                <a:latin typeface="+mj-lt"/>
                <a:ea typeface="Calibri" pitchFamily="34" charset="0"/>
              </a:rPr>
              <a:t>Discussion</a:t>
            </a:r>
            <a:endParaRPr lang="en-US" sz="5400" i="0" dirty="0">
              <a:solidFill>
                <a:srgbClr val="FFFF00"/>
              </a:solidFill>
              <a:latin typeface="+mj-lt"/>
            </a:endParaRPr>
          </a:p>
        </p:txBody>
      </p:sp>
    </p:spTree>
    <p:extLst>
      <p:ext uri="{BB962C8B-B14F-4D97-AF65-F5344CB8AC3E}">
        <p14:creationId xmlns:p14="http://schemas.microsoft.com/office/powerpoint/2010/main" val="2070357729"/>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5" presetClass="entr" presetSubtype="0" fill="hold" grpId="0" nodeType="withEffect">
                                  <p:stCondLst>
                                    <p:cond delay="0"/>
                                  </p:stCondLst>
                                  <p:childTnLst>
                                    <p:set>
                                      <p:cBhvr>
                                        <p:cTn id="6" dur="1" fill="hold">
                                          <p:stCondLst>
                                            <p:cond delay="0"/>
                                          </p:stCondLst>
                                        </p:cTn>
                                        <p:tgtEl>
                                          <p:spTgt spid="562179">
                                            <p:txEl>
                                              <p:pRg st="1" end="1"/>
                                            </p:txEl>
                                          </p:spTgt>
                                        </p:tgtEl>
                                        <p:attrNameLst>
                                          <p:attrName>style.visibility</p:attrName>
                                        </p:attrNameLst>
                                      </p:cBhvr>
                                      <p:to>
                                        <p:strVal val="visible"/>
                                      </p:to>
                                    </p:set>
                                    <p:animEffect transition="in" filter="fade">
                                      <p:cBhvr>
                                        <p:cTn id="7" dur="2000"/>
                                        <p:tgtEl>
                                          <p:spTgt spid="562179">
                                            <p:txEl>
                                              <p:pRg st="1" end="1"/>
                                            </p:txEl>
                                          </p:spTgt>
                                        </p:tgtEl>
                                      </p:cBhvr>
                                    </p:animEffect>
                                    <p:anim calcmode="lin" valueType="num">
                                      <p:cBhvr>
                                        <p:cTn id="8" dur="2000" fill="hold"/>
                                        <p:tgtEl>
                                          <p:spTgt spid="562179">
                                            <p:txEl>
                                              <p:pRg st="1" end="1"/>
                                            </p:txEl>
                                          </p:spTgt>
                                        </p:tgtEl>
                                        <p:attrNameLst>
                                          <p:attrName>style.rotation</p:attrName>
                                        </p:attrNameLst>
                                      </p:cBhvr>
                                      <p:tavLst>
                                        <p:tav tm="0">
                                          <p:val>
                                            <p:fltVal val="720"/>
                                          </p:val>
                                        </p:tav>
                                        <p:tav tm="100000">
                                          <p:val>
                                            <p:fltVal val="0"/>
                                          </p:val>
                                        </p:tav>
                                      </p:tavLst>
                                    </p:anim>
                                    <p:anim calcmode="lin" valueType="num">
                                      <p:cBhvr>
                                        <p:cTn id="9" dur="2000" fill="hold"/>
                                        <p:tgtEl>
                                          <p:spTgt spid="562179">
                                            <p:txEl>
                                              <p:pRg st="1" end="1"/>
                                            </p:txEl>
                                          </p:spTgt>
                                        </p:tgtEl>
                                        <p:attrNameLst>
                                          <p:attrName>ppt_h</p:attrName>
                                        </p:attrNameLst>
                                      </p:cBhvr>
                                      <p:tavLst>
                                        <p:tav tm="0">
                                          <p:val>
                                            <p:fltVal val="0"/>
                                          </p:val>
                                        </p:tav>
                                        <p:tav tm="100000">
                                          <p:val>
                                            <p:strVal val="#ppt_h"/>
                                          </p:val>
                                        </p:tav>
                                      </p:tavLst>
                                    </p:anim>
                                    <p:anim calcmode="lin" valueType="num">
                                      <p:cBhvr>
                                        <p:cTn id="10" dur="2000" fill="hold"/>
                                        <p:tgtEl>
                                          <p:spTgt spid="562179">
                                            <p:txEl>
                                              <p:pRg st="1" end="1"/>
                                            </p:txEl>
                                          </p:spTgt>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2179" grpId="0" build="p"/>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62179" name="Rectangle 3"/>
          <p:cNvSpPr>
            <a:spLocks noGrp="1" noChangeArrowheads="1"/>
          </p:cNvSpPr>
          <p:nvPr>
            <p:ph type="body" idx="4294967295"/>
          </p:nvPr>
        </p:nvSpPr>
        <p:spPr>
          <a:xfrm>
            <a:off x="-252413" y="315913"/>
            <a:ext cx="9144001" cy="6858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rtl="0">
              <a:lnSpc>
                <a:spcPct val="120000"/>
              </a:lnSpc>
              <a:buFont typeface="Wingdings" pitchFamily="2" charset="2"/>
              <a:buNone/>
            </a:pPr>
            <a:endParaRPr lang="en-US" b="1" i="1" dirty="0" smtClean="0">
              <a:solidFill>
                <a:srgbClr val="000000"/>
              </a:solidFill>
              <a:effectLst/>
            </a:endParaRPr>
          </a:p>
          <a:p>
            <a:pPr algn="just" rtl="0">
              <a:lnSpc>
                <a:spcPct val="120000"/>
              </a:lnSpc>
              <a:buFont typeface="Wingdings" pitchFamily="2" charset="2"/>
              <a:buNone/>
            </a:pPr>
            <a:r>
              <a:rPr lang="en-US" b="1" i="1" dirty="0" smtClean="0">
                <a:solidFill>
                  <a:srgbClr val="000000"/>
                </a:solidFill>
                <a:effectLst/>
              </a:rPr>
              <a:t>         </a:t>
            </a:r>
            <a:endParaRPr lang="en-US" dirty="0" smtClean="0">
              <a:solidFill>
                <a:srgbClr val="000000"/>
              </a:solidFill>
              <a:effectLst/>
            </a:endParaRPr>
          </a:p>
        </p:txBody>
      </p:sp>
      <p:sp>
        <p:nvSpPr>
          <p:cNvPr id="150531" name="Rectangle 2"/>
          <p:cNvSpPr>
            <a:spLocks noChangeArrowheads="1"/>
          </p:cNvSpPr>
          <p:nvPr/>
        </p:nvSpPr>
        <p:spPr bwMode="auto">
          <a:xfrm>
            <a:off x="143556" y="1596540"/>
            <a:ext cx="8856890" cy="4632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342900" indent="-342900" algn="l" rtl="0">
              <a:buFont typeface="Arial" pitchFamily="34" charset="0"/>
              <a:buChar char="•"/>
            </a:pPr>
            <a:r>
              <a:rPr lang="en-US" sz="2800" i="0" dirty="0" smtClean="0">
                <a:solidFill>
                  <a:schemeClr val="bg1"/>
                </a:solidFill>
              </a:rPr>
              <a:t>Fingers extension was the most convenient position when compared with fingers flexion  in study group 1 , due to :</a:t>
            </a:r>
          </a:p>
          <a:p>
            <a:pPr marL="342900" indent="-342900" algn="l" rtl="0">
              <a:buFont typeface="Arial" pitchFamily="34" charset="0"/>
              <a:buChar char="•"/>
            </a:pPr>
            <a:endParaRPr lang="en-US" sz="2800" i="0" dirty="0" smtClean="0">
              <a:solidFill>
                <a:schemeClr val="bg1"/>
              </a:solidFill>
            </a:endParaRPr>
          </a:p>
          <a:p>
            <a:pPr marL="800100" lvl="1" indent="-342900"/>
            <a:r>
              <a:rPr lang="en-US" sz="2500" dirty="0" smtClean="0">
                <a:solidFill>
                  <a:schemeClr val="bg1"/>
                </a:solidFill>
              </a:rPr>
              <a:t>1. Lower carpal tunnel pressure found in fingers extension.</a:t>
            </a:r>
          </a:p>
          <a:p>
            <a:pPr marL="800100" lvl="1" indent="-342900"/>
            <a:r>
              <a:rPr lang="en-US" sz="2500" dirty="0" smtClean="0">
                <a:solidFill>
                  <a:schemeClr val="bg1"/>
                </a:solidFill>
              </a:rPr>
              <a:t>2. Lumbar muscle incursion during fingers flexion which increase CT content volume and elevates pressure.</a:t>
            </a:r>
          </a:p>
          <a:p>
            <a:pPr marL="342900" indent="-342900" algn="l" rtl="0">
              <a:buFont typeface="Arial" pitchFamily="34" charset="0"/>
              <a:buChar char="•"/>
            </a:pPr>
            <a:endParaRPr lang="en-US" sz="2800" i="0" dirty="0" smtClean="0">
              <a:solidFill>
                <a:schemeClr val="bg1"/>
              </a:solidFill>
            </a:endParaRPr>
          </a:p>
          <a:p>
            <a:pPr marL="342900" indent="-342900" algn="l" rtl="0"/>
            <a:endParaRPr lang="en-US" sz="2800" i="0" dirty="0" smtClean="0">
              <a:solidFill>
                <a:schemeClr val="bg1"/>
              </a:solidFill>
            </a:endParaRPr>
          </a:p>
          <a:p>
            <a:pPr marL="342900" indent="-342900" algn="l" rtl="0">
              <a:buFont typeface="Arial" pitchFamily="34" charset="0"/>
              <a:buChar char="•"/>
            </a:pPr>
            <a:endParaRPr lang="en-US" sz="2800" i="0" dirty="0" smtClean="0">
              <a:solidFill>
                <a:schemeClr val="bg1"/>
              </a:solidFill>
            </a:endParaRPr>
          </a:p>
          <a:p>
            <a:pPr marL="342900" indent="-342900" algn="l" rtl="0">
              <a:buFont typeface="Arial" pitchFamily="34" charset="0"/>
              <a:buChar char="•"/>
            </a:pPr>
            <a:endParaRPr lang="en-US" sz="2400" i="0" dirty="0"/>
          </a:p>
        </p:txBody>
      </p:sp>
      <p:sp>
        <p:nvSpPr>
          <p:cNvPr id="4" name="Rectangle 11"/>
          <p:cNvSpPr>
            <a:spLocks noChangeArrowheads="1"/>
          </p:cNvSpPr>
          <p:nvPr/>
        </p:nvSpPr>
        <p:spPr bwMode="auto">
          <a:xfrm>
            <a:off x="3350360" y="985720"/>
            <a:ext cx="2419252" cy="707886"/>
          </a:xfrm>
          <a:prstGeom prst="rect">
            <a:avLst/>
          </a:prstGeom>
          <a:noFill/>
          <a:ln w="12700" cap="flat" cmpd="sng" algn="ctr">
            <a:noFill/>
            <a:prstDash val="solid"/>
            <a:miter lim="800000"/>
            <a:headEnd/>
            <a:tailEnd/>
          </a:ln>
          <a:effectLst>
            <a:outerShdw dist="35921" dir="2700000" sy="50000" kx="2115830" algn="bl" rotWithShape="0">
              <a:srgbClr val="C0C0C0">
                <a:alpha val="80000"/>
              </a:srgbClr>
            </a:outerShdw>
          </a:effectLst>
        </p:spPr>
        <p:txBody>
          <a:bodyPr wrap="none" anchor="ctr">
            <a:spAutoFit/>
          </a:bodyPr>
          <a:lstStyle/>
          <a:p>
            <a:pPr algn="ctr" rtl="0">
              <a:defRPr/>
            </a:pPr>
            <a:r>
              <a:rPr lang="en-US" sz="4000" b="1" i="0" dirty="0" smtClean="0">
                <a:solidFill>
                  <a:srgbClr val="FFFF00"/>
                </a:solidFill>
                <a:latin typeface="+mj-lt"/>
                <a:ea typeface="Calibri" pitchFamily="34" charset="0"/>
              </a:rPr>
              <a:t>Discussion</a:t>
            </a:r>
            <a:endParaRPr lang="en-US" sz="5400" i="0" dirty="0">
              <a:solidFill>
                <a:srgbClr val="FFFF00"/>
              </a:solidFill>
              <a:latin typeface="+mj-lt"/>
            </a:endParaRPr>
          </a:p>
        </p:txBody>
      </p:sp>
    </p:spTree>
    <p:extLst>
      <p:ext uri="{BB962C8B-B14F-4D97-AF65-F5344CB8AC3E}">
        <p14:creationId xmlns:p14="http://schemas.microsoft.com/office/powerpoint/2010/main" val="2070357729"/>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5" presetClass="entr" presetSubtype="0" fill="hold" grpId="0" nodeType="withEffect">
                                  <p:stCondLst>
                                    <p:cond delay="0"/>
                                  </p:stCondLst>
                                  <p:childTnLst>
                                    <p:set>
                                      <p:cBhvr>
                                        <p:cTn id="6" dur="1" fill="hold">
                                          <p:stCondLst>
                                            <p:cond delay="0"/>
                                          </p:stCondLst>
                                        </p:cTn>
                                        <p:tgtEl>
                                          <p:spTgt spid="562179">
                                            <p:txEl>
                                              <p:pRg st="1" end="1"/>
                                            </p:txEl>
                                          </p:spTgt>
                                        </p:tgtEl>
                                        <p:attrNameLst>
                                          <p:attrName>style.visibility</p:attrName>
                                        </p:attrNameLst>
                                      </p:cBhvr>
                                      <p:to>
                                        <p:strVal val="visible"/>
                                      </p:to>
                                    </p:set>
                                    <p:animEffect transition="in" filter="fade">
                                      <p:cBhvr>
                                        <p:cTn id="7" dur="2000"/>
                                        <p:tgtEl>
                                          <p:spTgt spid="562179">
                                            <p:txEl>
                                              <p:pRg st="1" end="1"/>
                                            </p:txEl>
                                          </p:spTgt>
                                        </p:tgtEl>
                                      </p:cBhvr>
                                    </p:animEffect>
                                    <p:anim calcmode="lin" valueType="num">
                                      <p:cBhvr>
                                        <p:cTn id="8" dur="2000" fill="hold"/>
                                        <p:tgtEl>
                                          <p:spTgt spid="562179">
                                            <p:txEl>
                                              <p:pRg st="1" end="1"/>
                                            </p:txEl>
                                          </p:spTgt>
                                        </p:tgtEl>
                                        <p:attrNameLst>
                                          <p:attrName>style.rotation</p:attrName>
                                        </p:attrNameLst>
                                      </p:cBhvr>
                                      <p:tavLst>
                                        <p:tav tm="0">
                                          <p:val>
                                            <p:fltVal val="720"/>
                                          </p:val>
                                        </p:tav>
                                        <p:tav tm="100000">
                                          <p:val>
                                            <p:fltVal val="0"/>
                                          </p:val>
                                        </p:tav>
                                      </p:tavLst>
                                    </p:anim>
                                    <p:anim calcmode="lin" valueType="num">
                                      <p:cBhvr>
                                        <p:cTn id="9" dur="2000" fill="hold"/>
                                        <p:tgtEl>
                                          <p:spTgt spid="562179">
                                            <p:txEl>
                                              <p:pRg st="1" end="1"/>
                                            </p:txEl>
                                          </p:spTgt>
                                        </p:tgtEl>
                                        <p:attrNameLst>
                                          <p:attrName>ppt_h</p:attrName>
                                        </p:attrNameLst>
                                      </p:cBhvr>
                                      <p:tavLst>
                                        <p:tav tm="0">
                                          <p:val>
                                            <p:fltVal val="0"/>
                                          </p:val>
                                        </p:tav>
                                        <p:tav tm="100000">
                                          <p:val>
                                            <p:strVal val="#ppt_h"/>
                                          </p:val>
                                        </p:tav>
                                      </p:tavLst>
                                    </p:anim>
                                    <p:anim calcmode="lin" valueType="num">
                                      <p:cBhvr>
                                        <p:cTn id="10" dur="2000" fill="hold"/>
                                        <p:tgtEl>
                                          <p:spTgt spid="562179">
                                            <p:txEl>
                                              <p:pRg st="1" end="1"/>
                                            </p:txEl>
                                          </p:spTgt>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2179"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7080" y="680310"/>
            <a:ext cx="7620000" cy="1143000"/>
          </a:xfrm>
        </p:spPr>
        <p:txBody>
          <a:bodyPr/>
          <a:lstStyle/>
          <a:p>
            <a:pPr algn="ctr"/>
            <a:r>
              <a:rPr lang="en-US" sz="4000" b="1" dirty="0" smtClean="0"/>
              <a:t>Conclusion</a:t>
            </a:r>
            <a:endParaRPr lang="ar-SA" b="1" dirty="0"/>
          </a:p>
        </p:txBody>
      </p:sp>
      <p:sp>
        <p:nvSpPr>
          <p:cNvPr id="3" name="Content Placeholder 2"/>
          <p:cNvSpPr>
            <a:spLocks noGrp="1"/>
          </p:cNvSpPr>
          <p:nvPr>
            <p:ph idx="1"/>
          </p:nvPr>
        </p:nvSpPr>
        <p:spPr>
          <a:xfrm>
            <a:off x="448965" y="1749244"/>
            <a:ext cx="8028384" cy="5108755"/>
          </a:xfrm>
        </p:spPr>
        <p:txBody>
          <a:bodyPr>
            <a:normAutofit/>
          </a:bodyPr>
          <a:lstStyle/>
          <a:p>
            <a:pPr algn="l" rtl="0"/>
            <a:r>
              <a:rPr lang="en-US" sz="3600" dirty="0"/>
              <a:t>Wrist and fingers extension position was the most convenient position for assessment of median nerve. </a:t>
            </a:r>
            <a:endParaRPr lang="en-US" sz="3600" dirty="0" smtClean="0"/>
          </a:p>
          <a:p>
            <a:pPr algn="l" rtl="0">
              <a:buNone/>
            </a:pPr>
            <a:endParaRPr lang="en-US" sz="3600" dirty="0"/>
          </a:p>
          <a:p>
            <a:pPr algn="l" rtl="0"/>
            <a:r>
              <a:rPr lang="en-US" sz="3600" dirty="0" smtClean="0"/>
              <a:t>Also </a:t>
            </a:r>
            <a:r>
              <a:rPr lang="en-US" sz="3600" dirty="0"/>
              <a:t>preventing repeated and prolonged wrist and fingers flexion may reduce the risk of CTS</a:t>
            </a:r>
            <a:endParaRPr lang="ar-SA" sz="4000" dirty="0"/>
          </a:p>
        </p:txBody>
      </p:sp>
    </p:spTree>
    <p:extLst>
      <p:ext uri="{BB962C8B-B14F-4D97-AF65-F5344CB8AC3E}">
        <p14:creationId xmlns:p14="http://schemas.microsoft.com/office/powerpoint/2010/main" val="358596960"/>
      </p:ext>
    </p:extLst>
  </p:cSld>
  <p:clrMapOvr>
    <a:masterClrMapping/>
  </p:clrMapOvr>
  <p:transition spd="med">
    <p:push dir="u"/>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b="1" dirty="0" smtClean="0"/>
              <a:t>Recommendations</a:t>
            </a:r>
            <a:endParaRPr lang="ar-SA" sz="4400" b="1" dirty="0"/>
          </a:p>
        </p:txBody>
      </p:sp>
      <p:sp>
        <p:nvSpPr>
          <p:cNvPr id="3" name="Content Placeholder 2"/>
          <p:cNvSpPr>
            <a:spLocks noGrp="1"/>
          </p:cNvSpPr>
          <p:nvPr>
            <p:ph idx="1"/>
          </p:nvPr>
        </p:nvSpPr>
        <p:spPr>
          <a:xfrm>
            <a:off x="296259" y="2054655"/>
            <a:ext cx="7482546" cy="5461034"/>
          </a:xfrm>
        </p:spPr>
        <p:txBody>
          <a:bodyPr/>
          <a:lstStyle/>
          <a:p>
            <a:pPr marL="457200" indent="-457200" algn="l" rtl="0">
              <a:buFont typeface="+mj-lt"/>
              <a:buAutoNum type="arabicPeriod"/>
            </a:pPr>
            <a:r>
              <a:rPr lang="en-GB" sz="2400" dirty="0"/>
              <a:t>Follow up studies should be undertaken on greater sample. </a:t>
            </a:r>
            <a:endParaRPr lang="en-GB" sz="2400" dirty="0" smtClean="0"/>
          </a:p>
          <a:p>
            <a:pPr marL="457200" indent="-457200" algn="l" rtl="0">
              <a:buFont typeface="+mj-lt"/>
              <a:buAutoNum type="arabicPeriod"/>
            </a:pPr>
            <a:endParaRPr lang="en-GB" sz="2400" dirty="0"/>
          </a:p>
          <a:p>
            <a:pPr marL="457200" indent="-457200" algn="l" rtl="0">
              <a:buFont typeface="+mj-lt"/>
              <a:buAutoNum type="arabicPeriod"/>
            </a:pPr>
            <a:r>
              <a:rPr lang="en-GB" sz="2400" dirty="0"/>
              <a:t>Further research should be conducted to investigate the effect of different wrist positions on median nerve distal latency but with more angles in wrist flexion &amp; extension</a:t>
            </a:r>
            <a:r>
              <a:rPr lang="en-GB" sz="2400" dirty="0" smtClean="0"/>
              <a:t>.</a:t>
            </a:r>
          </a:p>
          <a:p>
            <a:pPr marL="457200" indent="-457200" algn="l" rtl="0">
              <a:buFont typeface="+mj-lt"/>
              <a:buAutoNum type="arabicPeriod"/>
            </a:pPr>
            <a:endParaRPr lang="en-GB" sz="2400" dirty="0" smtClean="0"/>
          </a:p>
          <a:p>
            <a:pPr marL="457200" indent="-457200" algn="l" rtl="0">
              <a:buFont typeface="+mj-lt"/>
              <a:buAutoNum type="arabicPeriod"/>
            </a:pPr>
            <a:r>
              <a:rPr lang="en-GB" sz="2400" dirty="0" smtClean="0"/>
              <a:t>Explore different treatment protocols for rehabilitation of workers who perform repetitive wrist and fingers flexion.</a:t>
            </a:r>
            <a:endParaRPr lang="en-GB" sz="2400" dirty="0"/>
          </a:p>
          <a:p>
            <a:pPr algn="l" rtl="0"/>
            <a:endParaRPr lang="ar-SA" dirty="0"/>
          </a:p>
        </p:txBody>
      </p:sp>
      <p:pic>
        <p:nvPicPr>
          <p:cNvPr id="10243" name="Picture 3"/>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10000" b="90000" l="10000" r="90000"/>
                    </a14:imgEffect>
                    <a14:imgEffect>
                      <a14:sharpenSoften amount="50000"/>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6404460" y="222195"/>
            <a:ext cx="2857500" cy="2200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34352055"/>
      </p:ext>
    </p:extLst>
  </p:cSld>
  <p:clrMapOvr>
    <a:masterClrMapping/>
  </p:clrMapOvr>
  <p:transition spd="med">
    <p:push dir="u"/>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6260" y="2970885"/>
            <a:ext cx="8551480" cy="1374345"/>
          </a:xfrm>
        </p:spPr>
        <p:txBody>
          <a:bodyPr>
            <a:noAutofit/>
          </a:bodyPr>
          <a:lstStyle/>
          <a:p>
            <a:pPr algn="ctr"/>
            <a:r>
              <a:rPr lang="en-US" sz="4400" dirty="0" smtClean="0"/>
              <a:t>THANK YOU FOR YOUR TIME!</a:t>
            </a:r>
            <a:endParaRPr lang="ar-SA" sz="4400" dirty="0"/>
          </a:p>
        </p:txBody>
      </p:sp>
    </p:spTree>
    <p:extLst>
      <p:ext uri="{BB962C8B-B14F-4D97-AF65-F5344CB8AC3E}">
        <p14:creationId xmlns:p14="http://schemas.microsoft.com/office/powerpoint/2010/main" val="4236853162"/>
      </p:ext>
    </p:extLst>
  </p:cSld>
  <p:clrMapOvr>
    <a:masterClrMapping/>
  </p:clrMapOvr>
  <p:transition spd="med">
    <p:push dir="u"/>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2224</TotalTime>
  <Words>707</Words>
  <Application>Microsoft Office PowerPoint</Application>
  <PresentationFormat>On-screen Show (4:3)</PresentationFormat>
  <Paragraphs>87</Paragraphs>
  <Slides>26</Slides>
  <Notes>6</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Office Theme</vt:lpstr>
      <vt:lpstr>INFLUENCE OF WRIST AND FINGERS POSITIONS ON MEDIAN NERVE DISTAL LATENCY RESPONSES WITHIN CARPAL TUNNEL IN HEALTHY SUBJECTS</vt:lpstr>
      <vt:lpstr>Introduction</vt:lpstr>
      <vt:lpstr>Carpal Tunnel Pressure</vt:lpstr>
      <vt:lpstr>Extreme Postures and Effect on nerves</vt:lpstr>
      <vt:lpstr>Nerve conduction velocity</vt:lpstr>
      <vt:lpstr>NCV  as a standardized testing tool for CTS</vt:lpstr>
      <vt:lpstr>Subjects, Materials and Methods </vt:lpstr>
      <vt:lpstr>PowerPoint Presentation</vt:lpstr>
      <vt:lpstr>Exclusion criteria </vt:lpstr>
      <vt:lpstr>Neuropack S1 MEB-9004 NIHON KODEN, JAPAN device (EMG machine)</vt:lpstr>
      <vt:lpstr>PowerPoint Presentation</vt:lpstr>
      <vt:lpstr>Measurement phase</vt:lpstr>
      <vt:lpstr>PowerPoint Presentation</vt:lpstr>
      <vt:lpstr>PowerPoint Presentation</vt:lpstr>
      <vt:lpstr>PowerPoint Presentation</vt:lpstr>
      <vt:lpstr>PowerPoint Presentation</vt:lpstr>
      <vt:lpstr>PowerPoint Presentation</vt:lpstr>
      <vt:lpstr>Results </vt:lpstr>
      <vt:lpstr>PowerPoint Presentation</vt:lpstr>
      <vt:lpstr>PowerPoint Presentation</vt:lpstr>
      <vt:lpstr>PowerPoint Presentation</vt:lpstr>
      <vt:lpstr>PowerPoint Presentation</vt:lpstr>
      <vt:lpstr>PowerPoint Presentation</vt:lpstr>
      <vt:lpstr>Conclusion</vt:lpstr>
      <vt:lpstr>Recommendations</vt:lpstr>
      <vt:lpstr>THANK YOU FOR YOUR TIME!</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Julian</dc:creator>
  <cp:lastModifiedBy>qut</cp:lastModifiedBy>
  <cp:revision>54</cp:revision>
  <dcterms:created xsi:type="dcterms:W3CDTF">2013-08-21T19:17:07Z</dcterms:created>
  <dcterms:modified xsi:type="dcterms:W3CDTF">2017-06-21T09:19:48Z</dcterms:modified>
</cp:coreProperties>
</file>