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633" r:id="rId2"/>
    <p:sldId id="670" r:id="rId3"/>
    <p:sldId id="669" r:id="rId4"/>
    <p:sldId id="597" r:id="rId5"/>
    <p:sldId id="661" r:id="rId6"/>
    <p:sldId id="636" r:id="rId7"/>
    <p:sldId id="637" r:id="rId8"/>
    <p:sldId id="654" r:id="rId9"/>
    <p:sldId id="662" r:id="rId10"/>
    <p:sldId id="655" r:id="rId11"/>
    <p:sldId id="656" r:id="rId12"/>
    <p:sldId id="657" r:id="rId13"/>
    <p:sldId id="640" r:id="rId14"/>
    <p:sldId id="641" r:id="rId15"/>
    <p:sldId id="643" r:id="rId16"/>
    <p:sldId id="644" r:id="rId17"/>
    <p:sldId id="645" r:id="rId18"/>
    <p:sldId id="647" r:id="rId19"/>
    <p:sldId id="664" r:id="rId20"/>
    <p:sldId id="665" r:id="rId21"/>
    <p:sldId id="666" r:id="rId22"/>
    <p:sldId id="667" r:id="rId23"/>
    <p:sldId id="646" r:id="rId24"/>
    <p:sldId id="663" r:id="rId25"/>
    <p:sldId id="652" r:id="rId26"/>
    <p:sldId id="668" r:id="rId27"/>
  </p:sldIdLst>
  <p:sldSz cx="9144000" cy="6858000" type="screen4x3"/>
  <p:notesSz cx="7010400" cy="9296400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6882E"/>
    <a:srgbClr val="3333CC"/>
    <a:srgbClr val="1D4575"/>
    <a:srgbClr val="340589"/>
    <a:srgbClr val="17385F"/>
    <a:srgbClr val="003366"/>
    <a:srgbClr val="336699"/>
    <a:srgbClr val="0066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3" autoAdjust="0"/>
    <p:restoredTop sz="94598" autoAdjust="0"/>
  </p:normalViewPr>
  <p:slideViewPr>
    <p:cSldViewPr snapToGrid="0" snapToObjects="1">
      <p:cViewPr>
        <p:scale>
          <a:sx n="90" d="100"/>
          <a:sy n="90" d="100"/>
        </p:scale>
        <p:origin x="-810" y="7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062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073553C-1214-49C9-A084-70BF1D8B6201}" type="datetimeFigureOut">
              <a:rPr lang="en-US"/>
              <a:pPr/>
              <a:t>12/8/2015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3003F82-A8A8-4341-9CF3-6D3EF778751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03F82-A8A8-4341-9CF3-6D3EF778751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0728B4-46B8-4855-86B7-39FFD01804FB}" type="datetime1">
              <a:rPr lang="fr-FR"/>
              <a:pPr/>
              <a:t>08/12/2015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A6F0CF-4FFB-4356-BDB0-8C1DAA048A00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17638"/>
            <a:ext cx="8229600" cy="1143000"/>
          </a:xfrm>
        </p:spPr>
        <p:txBody>
          <a:bodyPr>
            <a:normAutofit/>
          </a:bodyPr>
          <a:lstStyle>
            <a:lvl1pPr algn="l">
              <a:defRPr sz="3000">
                <a:solidFill>
                  <a:srgbClr val="E37823"/>
                </a:solidFill>
                <a:latin typeface="Arial Black"/>
                <a:cs typeface="Arial Black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631852"/>
            <a:ext cx="8229600" cy="2055948"/>
          </a:xfrm>
        </p:spPr>
        <p:txBody>
          <a:bodyPr>
            <a:noAutofit/>
          </a:bodyPr>
          <a:lstStyle>
            <a:lvl1pPr>
              <a:spcAft>
                <a:spcPts val="600"/>
              </a:spcAft>
              <a:buSzPct val="100000"/>
              <a:buFontTx/>
              <a:buBlip>
                <a:blip r:embed="rId3"/>
              </a:buBlip>
              <a:defRPr sz="2400">
                <a:solidFill>
                  <a:srgbClr val="163A52"/>
                </a:solidFill>
                <a:latin typeface="Arial"/>
                <a:cs typeface="Arial"/>
              </a:defRPr>
            </a:lvl1pPr>
            <a:lvl2pPr marL="625475" indent="-168275">
              <a:spcAft>
                <a:spcPts val="600"/>
              </a:spcAft>
              <a:buFont typeface="Arial"/>
              <a:buChar char="•"/>
              <a:defRPr sz="1400" b="1" i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2pPr>
            <a:lvl3pPr marL="1076325" indent="-161925"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3pPr>
            <a:lvl4pPr marL="1527175" indent="-155575">
              <a:buFont typeface="Arial"/>
              <a:buChar char="•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4pPr>
            <a:lvl5pPr>
              <a:buFont typeface="Arial"/>
              <a:buChar char="•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86B8BF-554E-4432-96B8-CE352A49024E}" type="datetime1">
              <a:rPr lang="fr-FR"/>
              <a:pPr/>
              <a:t>08/12/2015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D1388D-8E56-4069-B97D-3CEB4FD59239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  <p:sp>
        <p:nvSpPr>
          <p:cNvPr id="8195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CA1A9114-A2AB-4F89-A79C-C35483B20EB1}" type="datetime1">
              <a:rPr lang="fr-FR"/>
              <a:pPr/>
              <a:t>08/12/2015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057DC987-3B13-4D23-B2B8-A6663A87FE3A}" type="slidenum">
              <a:rPr lang="fr-FR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7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19174" y="5051202"/>
            <a:ext cx="6829425" cy="1120998"/>
          </a:xfrm>
        </p:spPr>
        <p:txBody>
          <a:bodyPr/>
          <a:lstStyle/>
          <a:p>
            <a:pPr algn="ctr">
              <a:buNone/>
            </a:pPr>
            <a:r>
              <a:rPr lang="en-US" sz="2000" b="1" dirty="0" smtClean="0"/>
              <a:t>Hye Kyung Chung </a:t>
            </a:r>
            <a:r>
              <a:rPr lang="en-US" sz="2000" b="1" dirty="0" err="1" smtClean="0"/>
              <a:t>Ph.D</a:t>
            </a:r>
            <a:endParaRPr lang="en-US" sz="2000" b="1" dirty="0" smtClean="0"/>
          </a:p>
          <a:p>
            <a:pPr algn="ctr">
              <a:buNone/>
            </a:pPr>
            <a:r>
              <a:rPr lang="en-US" sz="2000" b="1" dirty="0" smtClean="0"/>
              <a:t>Advanced </a:t>
            </a:r>
            <a:r>
              <a:rPr lang="en-US" sz="2000" b="1" dirty="0" err="1" smtClean="0"/>
              <a:t>BioScience</a:t>
            </a:r>
            <a:r>
              <a:rPr lang="en-US" sz="2000" b="1" dirty="0" smtClean="0"/>
              <a:t> Laboratories, Inc</a:t>
            </a:r>
            <a:endParaRPr lang="en-US" sz="2000" b="1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09550" y="1800225"/>
            <a:ext cx="8934450" cy="1522413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Transcription Profiling of CD4+ T Cells in Rhesus Macaques that Infected with Simian -Human Immunodeficiency Virus and Re-challenged with SIVmac251</a:t>
            </a:r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10086" y="3867150"/>
            <a:ext cx="37950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5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 World Congress on Virology</a:t>
            </a:r>
          </a:p>
          <a:p>
            <a:pPr algn="ctr"/>
            <a:r>
              <a:rPr lang="en-US" sz="2000" dirty="0" smtClean="0"/>
              <a:t>Dec 07-09, 2015 Atlanta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SHIV infection Patterns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388D-8E56-4069-B97D-3CEB4FD59239}" type="slidenum">
              <a:rPr lang="fr-FR" smtClean="0"/>
              <a:pPr/>
              <a:t>2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2990852" y="2933700"/>
            <a:ext cx="28573" cy="19335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000375" y="4867275"/>
            <a:ext cx="354648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Freeform 22"/>
          <p:cNvSpPr/>
          <p:nvPr/>
        </p:nvSpPr>
        <p:spPr>
          <a:xfrm>
            <a:off x="3019425" y="3409950"/>
            <a:ext cx="3261301" cy="1428750"/>
          </a:xfrm>
          <a:custGeom>
            <a:avLst/>
            <a:gdLst>
              <a:gd name="connsiteX0" fmla="*/ 0 w 4248150"/>
              <a:gd name="connsiteY0" fmla="*/ 1428750 h 1428750"/>
              <a:gd name="connsiteX1" fmla="*/ 19050 w 4248150"/>
              <a:gd name="connsiteY1" fmla="*/ 1228725 h 1428750"/>
              <a:gd name="connsiteX2" fmla="*/ 28575 w 4248150"/>
              <a:gd name="connsiteY2" fmla="*/ 1190625 h 1428750"/>
              <a:gd name="connsiteX3" fmla="*/ 38100 w 4248150"/>
              <a:gd name="connsiteY3" fmla="*/ 1104900 h 1428750"/>
              <a:gd name="connsiteX4" fmla="*/ 57150 w 4248150"/>
              <a:gd name="connsiteY4" fmla="*/ 1047750 h 1428750"/>
              <a:gd name="connsiteX5" fmla="*/ 66675 w 4248150"/>
              <a:gd name="connsiteY5" fmla="*/ 1019175 h 1428750"/>
              <a:gd name="connsiteX6" fmla="*/ 85725 w 4248150"/>
              <a:gd name="connsiteY6" fmla="*/ 981075 h 1428750"/>
              <a:gd name="connsiteX7" fmla="*/ 95250 w 4248150"/>
              <a:gd name="connsiteY7" fmla="*/ 942975 h 1428750"/>
              <a:gd name="connsiteX8" fmla="*/ 114300 w 4248150"/>
              <a:gd name="connsiteY8" fmla="*/ 904875 h 1428750"/>
              <a:gd name="connsiteX9" fmla="*/ 152400 w 4248150"/>
              <a:gd name="connsiteY9" fmla="*/ 819150 h 1428750"/>
              <a:gd name="connsiteX10" fmla="*/ 161925 w 4248150"/>
              <a:gd name="connsiteY10" fmla="*/ 781050 h 1428750"/>
              <a:gd name="connsiteX11" fmla="*/ 171450 w 4248150"/>
              <a:gd name="connsiteY11" fmla="*/ 723900 h 1428750"/>
              <a:gd name="connsiteX12" fmla="*/ 190500 w 4248150"/>
              <a:gd name="connsiteY12" fmla="*/ 666750 h 1428750"/>
              <a:gd name="connsiteX13" fmla="*/ 209550 w 4248150"/>
              <a:gd name="connsiteY13" fmla="*/ 638175 h 1428750"/>
              <a:gd name="connsiteX14" fmla="*/ 228600 w 4248150"/>
              <a:gd name="connsiteY14" fmla="*/ 600075 h 1428750"/>
              <a:gd name="connsiteX15" fmla="*/ 266700 w 4248150"/>
              <a:gd name="connsiteY15" fmla="*/ 571500 h 1428750"/>
              <a:gd name="connsiteX16" fmla="*/ 285750 w 4248150"/>
              <a:gd name="connsiteY16" fmla="*/ 514350 h 1428750"/>
              <a:gd name="connsiteX17" fmla="*/ 295275 w 4248150"/>
              <a:gd name="connsiteY17" fmla="*/ 485775 h 1428750"/>
              <a:gd name="connsiteX18" fmla="*/ 314325 w 4248150"/>
              <a:gd name="connsiteY18" fmla="*/ 457200 h 1428750"/>
              <a:gd name="connsiteX19" fmla="*/ 342900 w 4248150"/>
              <a:gd name="connsiteY19" fmla="*/ 409575 h 1428750"/>
              <a:gd name="connsiteX20" fmla="*/ 371475 w 4248150"/>
              <a:gd name="connsiteY20" fmla="*/ 371475 h 1428750"/>
              <a:gd name="connsiteX21" fmla="*/ 390525 w 4248150"/>
              <a:gd name="connsiteY21" fmla="*/ 342900 h 1428750"/>
              <a:gd name="connsiteX22" fmla="*/ 419100 w 4248150"/>
              <a:gd name="connsiteY22" fmla="*/ 304800 h 1428750"/>
              <a:gd name="connsiteX23" fmla="*/ 476250 w 4248150"/>
              <a:gd name="connsiteY23" fmla="*/ 209550 h 1428750"/>
              <a:gd name="connsiteX24" fmla="*/ 523875 w 4248150"/>
              <a:gd name="connsiteY24" fmla="*/ 142875 h 1428750"/>
              <a:gd name="connsiteX25" fmla="*/ 561975 w 4248150"/>
              <a:gd name="connsiteY25" fmla="*/ 85725 h 1428750"/>
              <a:gd name="connsiteX26" fmla="*/ 590550 w 4248150"/>
              <a:gd name="connsiteY26" fmla="*/ 28575 h 1428750"/>
              <a:gd name="connsiteX27" fmla="*/ 647700 w 4248150"/>
              <a:gd name="connsiteY27" fmla="*/ 0 h 1428750"/>
              <a:gd name="connsiteX28" fmla="*/ 857250 w 4248150"/>
              <a:gd name="connsiteY28" fmla="*/ 9525 h 1428750"/>
              <a:gd name="connsiteX29" fmla="*/ 895350 w 4248150"/>
              <a:gd name="connsiteY29" fmla="*/ 28575 h 1428750"/>
              <a:gd name="connsiteX30" fmla="*/ 942975 w 4248150"/>
              <a:gd name="connsiteY30" fmla="*/ 38100 h 1428750"/>
              <a:gd name="connsiteX31" fmla="*/ 971550 w 4248150"/>
              <a:gd name="connsiteY31" fmla="*/ 57150 h 1428750"/>
              <a:gd name="connsiteX32" fmla="*/ 1000125 w 4248150"/>
              <a:gd name="connsiteY32" fmla="*/ 66675 h 1428750"/>
              <a:gd name="connsiteX33" fmla="*/ 1057275 w 4248150"/>
              <a:gd name="connsiteY33" fmla="*/ 123825 h 1428750"/>
              <a:gd name="connsiteX34" fmla="*/ 1095375 w 4248150"/>
              <a:gd name="connsiteY34" fmla="*/ 142875 h 1428750"/>
              <a:gd name="connsiteX35" fmla="*/ 1123950 w 4248150"/>
              <a:gd name="connsiteY35" fmla="*/ 171450 h 1428750"/>
              <a:gd name="connsiteX36" fmla="*/ 1152525 w 4248150"/>
              <a:gd name="connsiteY36" fmla="*/ 190500 h 1428750"/>
              <a:gd name="connsiteX37" fmla="*/ 1171575 w 4248150"/>
              <a:gd name="connsiteY37" fmla="*/ 219075 h 1428750"/>
              <a:gd name="connsiteX38" fmla="*/ 1190625 w 4248150"/>
              <a:gd name="connsiteY38" fmla="*/ 285750 h 1428750"/>
              <a:gd name="connsiteX39" fmla="*/ 1219200 w 4248150"/>
              <a:gd name="connsiteY39" fmla="*/ 295275 h 1428750"/>
              <a:gd name="connsiteX40" fmla="*/ 1257300 w 4248150"/>
              <a:gd name="connsiteY40" fmla="*/ 352425 h 1428750"/>
              <a:gd name="connsiteX41" fmla="*/ 1276350 w 4248150"/>
              <a:gd name="connsiteY41" fmla="*/ 381000 h 1428750"/>
              <a:gd name="connsiteX42" fmla="*/ 1285875 w 4248150"/>
              <a:gd name="connsiteY42" fmla="*/ 409575 h 1428750"/>
              <a:gd name="connsiteX43" fmla="*/ 1323975 w 4248150"/>
              <a:gd name="connsiteY43" fmla="*/ 466725 h 1428750"/>
              <a:gd name="connsiteX44" fmla="*/ 1362075 w 4248150"/>
              <a:gd name="connsiteY44" fmla="*/ 495300 h 1428750"/>
              <a:gd name="connsiteX45" fmla="*/ 1390650 w 4248150"/>
              <a:gd name="connsiteY45" fmla="*/ 523875 h 1428750"/>
              <a:gd name="connsiteX46" fmla="*/ 1419225 w 4248150"/>
              <a:gd name="connsiteY46" fmla="*/ 533400 h 1428750"/>
              <a:gd name="connsiteX47" fmla="*/ 1514475 w 4248150"/>
              <a:gd name="connsiteY47" fmla="*/ 590550 h 1428750"/>
              <a:gd name="connsiteX48" fmla="*/ 1581150 w 4248150"/>
              <a:gd name="connsiteY48" fmla="*/ 600075 h 1428750"/>
              <a:gd name="connsiteX49" fmla="*/ 1638300 w 4248150"/>
              <a:gd name="connsiteY49" fmla="*/ 609600 h 1428750"/>
              <a:gd name="connsiteX50" fmla="*/ 1666875 w 4248150"/>
              <a:gd name="connsiteY50" fmla="*/ 619125 h 1428750"/>
              <a:gd name="connsiteX51" fmla="*/ 1781175 w 4248150"/>
              <a:gd name="connsiteY51" fmla="*/ 628650 h 1428750"/>
              <a:gd name="connsiteX52" fmla="*/ 1828800 w 4248150"/>
              <a:gd name="connsiteY52" fmla="*/ 638175 h 1428750"/>
              <a:gd name="connsiteX53" fmla="*/ 1885950 w 4248150"/>
              <a:gd name="connsiteY53" fmla="*/ 647700 h 1428750"/>
              <a:gd name="connsiteX54" fmla="*/ 1962150 w 4248150"/>
              <a:gd name="connsiteY54" fmla="*/ 685800 h 1428750"/>
              <a:gd name="connsiteX55" fmla="*/ 2047875 w 4248150"/>
              <a:gd name="connsiteY55" fmla="*/ 723900 h 1428750"/>
              <a:gd name="connsiteX56" fmla="*/ 2124075 w 4248150"/>
              <a:gd name="connsiteY56" fmla="*/ 752475 h 1428750"/>
              <a:gd name="connsiteX57" fmla="*/ 2162175 w 4248150"/>
              <a:gd name="connsiteY57" fmla="*/ 762000 h 1428750"/>
              <a:gd name="connsiteX58" fmla="*/ 2257425 w 4248150"/>
              <a:gd name="connsiteY58" fmla="*/ 790575 h 1428750"/>
              <a:gd name="connsiteX59" fmla="*/ 2314575 w 4248150"/>
              <a:gd name="connsiteY59" fmla="*/ 809625 h 1428750"/>
              <a:gd name="connsiteX60" fmla="*/ 2343150 w 4248150"/>
              <a:gd name="connsiteY60" fmla="*/ 819150 h 1428750"/>
              <a:gd name="connsiteX61" fmla="*/ 2638425 w 4248150"/>
              <a:gd name="connsiteY61" fmla="*/ 838200 h 1428750"/>
              <a:gd name="connsiteX62" fmla="*/ 4248150 w 4248150"/>
              <a:gd name="connsiteY62" fmla="*/ 838200 h 142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4248150" h="1428750">
                <a:moveTo>
                  <a:pt x="0" y="1428750"/>
                </a:moveTo>
                <a:cubicBezTo>
                  <a:pt x="5581" y="1350623"/>
                  <a:pt x="6016" y="1300413"/>
                  <a:pt x="19050" y="1228725"/>
                </a:cubicBezTo>
                <a:cubicBezTo>
                  <a:pt x="21392" y="1215845"/>
                  <a:pt x="25400" y="1203325"/>
                  <a:pt x="28575" y="1190625"/>
                </a:cubicBezTo>
                <a:cubicBezTo>
                  <a:pt x="31750" y="1162050"/>
                  <a:pt x="32461" y="1133093"/>
                  <a:pt x="38100" y="1104900"/>
                </a:cubicBezTo>
                <a:cubicBezTo>
                  <a:pt x="42038" y="1085209"/>
                  <a:pt x="50800" y="1066800"/>
                  <a:pt x="57150" y="1047750"/>
                </a:cubicBezTo>
                <a:cubicBezTo>
                  <a:pt x="60325" y="1038225"/>
                  <a:pt x="62185" y="1028155"/>
                  <a:pt x="66675" y="1019175"/>
                </a:cubicBezTo>
                <a:cubicBezTo>
                  <a:pt x="73025" y="1006475"/>
                  <a:pt x="80739" y="994370"/>
                  <a:pt x="85725" y="981075"/>
                </a:cubicBezTo>
                <a:cubicBezTo>
                  <a:pt x="90322" y="968818"/>
                  <a:pt x="90653" y="955232"/>
                  <a:pt x="95250" y="942975"/>
                </a:cubicBezTo>
                <a:cubicBezTo>
                  <a:pt x="100236" y="929680"/>
                  <a:pt x="109027" y="918058"/>
                  <a:pt x="114300" y="904875"/>
                </a:cubicBezTo>
                <a:cubicBezTo>
                  <a:pt x="148305" y="819862"/>
                  <a:pt x="115749" y="874126"/>
                  <a:pt x="152400" y="819150"/>
                </a:cubicBezTo>
                <a:cubicBezTo>
                  <a:pt x="155575" y="806450"/>
                  <a:pt x="159358" y="793887"/>
                  <a:pt x="161925" y="781050"/>
                </a:cubicBezTo>
                <a:cubicBezTo>
                  <a:pt x="165713" y="762112"/>
                  <a:pt x="166766" y="742636"/>
                  <a:pt x="171450" y="723900"/>
                </a:cubicBezTo>
                <a:cubicBezTo>
                  <a:pt x="176320" y="704419"/>
                  <a:pt x="179361" y="683458"/>
                  <a:pt x="190500" y="666750"/>
                </a:cubicBezTo>
                <a:cubicBezTo>
                  <a:pt x="196850" y="657225"/>
                  <a:pt x="203870" y="648114"/>
                  <a:pt x="209550" y="638175"/>
                </a:cubicBezTo>
                <a:cubicBezTo>
                  <a:pt x="216595" y="625847"/>
                  <a:pt x="219359" y="610856"/>
                  <a:pt x="228600" y="600075"/>
                </a:cubicBezTo>
                <a:cubicBezTo>
                  <a:pt x="238931" y="588022"/>
                  <a:pt x="254000" y="581025"/>
                  <a:pt x="266700" y="571500"/>
                </a:cubicBezTo>
                <a:lnTo>
                  <a:pt x="285750" y="514350"/>
                </a:lnTo>
                <a:cubicBezTo>
                  <a:pt x="288925" y="504825"/>
                  <a:pt x="289706" y="494129"/>
                  <a:pt x="295275" y="485775"/>
                </a:cubicBezTo>
                <a:cubicBezTo>
                  <a:pt x="301625" y="476250"/>
                  <a:pt x="308258" y="466908"/>
                  <a:pt x="314325" y="457200"/>
                </a:cubicBezTo>
                <a:cubicBezTo>
                  <a:pt x="324137" y="441501"/>
                  <a:pt x="332631" y="424979"/>
                  <a:pt x="342900" y="409575"/>
                </a:cubicBezTo>
                <a:cubicBezTo>
                  <a:pt x="351706" y="396366"/>
                  <a:pt x="362248" y="384393"/>
                  <a:pt x="371475" y="371475"/>
                </a:cubicBezTo>
                <a:cubicBezTo>
                  <a:pt x="378129" y="362160"/>
                  <a:pt x="383871" y="352215"/>
                  <a:pt x="390525" y="342900"/>
                </a:cubicBezTo>
                <a:cubicBezTo>
                  <a:pt x="399752" y="329982"/>
                  <a:pt x="409996" y="317805"/>
                  <a:pt x="419100" y="304800"/>
                </a:cubicBezTo>
                <a:cubicBezTo>
                  <a:pt x="491592" y="201241"/>
                  <a:pt x="430517" y="289583"/>
                  <a:pt x="476250" y="209550"/>
                </a:cubicBezTo>
                <a:cubicBezTo>
                  <a:pt x="490013" y="185464"/>
                  <a:pt x="507975" y="165590"/>
                  <a:pt x="523875" y="142875"/>
                </a:cubicBezTo>
                <a:cubicBezTo>
                  <a:pt x="537005" y="124118"/>
                  <a:pt x="554735" y="107445"/>
                  <a:pt x="561975" y="85725"/>
                </a:cubicBezTo>
                <a:cubicBezTo>
                  <a:pt x="569722" y="62484"/>
                  <a:pt x="572086" y="47039"/>
                  <a:pt x="590550" y="28575"/>
                </a:cubicBezTo>
                <a:cubicBezTo>
                  <a:pt x="609014" y="10111"/>
                  <a:pt x="624459" y="7747"/>
                  <a:pt x="647700" y="0"/>
                </a:cubicBezTo>
                <a:cubicBezTo>
                  <a:pt x="717550" y="3175"/>
                  <a:pt x="787789" y="1510"/>
                  <a:pt x="857250" y="9525"/>
                </a:cubicBezTo>
                <a:cubicBezTo>
                  <a:pt x="871355" y="11153"/>
                  <a:pt x="881880" y="24085"/>
                  <a:pt x="895350" y="28575"/>
                </a:cubicBezTo>
                <a:cubicBezTo>
                  <a:pt x="910709" y="33695"/>
                  <a:pt x="927100" y="34925"/>
                  <a:pt x="942975" y="38100"/>
                </a:cubicBezTo>
                <a:cubicBezTo>
                  <a:pt x="952500" y="44450"/>
                  <a:pt x="961311" y="52030"/>
                  <a:pt x="971550" y="57150"/>
                </a:cubicBezTo>
                <a:cubicBezTo>
                  <a:pt x="980530" y="61640"/>
                  <a:pt x="992200" y="60511"/>
                  <a:pt x="1000125" y="66675"/>
                </a:cubicBezTo>
                <a:cubicBezTo>
                  <a:pt x="1021391" y="83215"/>
                  <a:pt x="1033178" y="111777"/>
                  <a:pt x="1057275" y="123825"/>
                </a:cubicBezTo>
                <a:cubicBezTo>
                  <a:pt x="1069975" y="130175"/>
                  <a:pt x="1083821" y="134622"/>
                  <a:pt x="1095375" y="142875"/>
                </a:cubicBezTo>
                <a:cubicBezTo>
                  <a:pt x="1106336" y="150705"/>
                  <a:pt x="1113602" y="162826"/>
                  <a:pt x="1123950" y="171450"/>
                </a:cubicBezTo>
                <a:cubicBezTo>
                  <a:pt x="1132744" y="178779"/>
                  <a:pt x="1143000" y="184150"/>
                  <a:pt x="1152525" y="190500"/>
                </a:cubicBezTo>
                <a:cubicBezTo>
                  <a:pt x="1158875" y="200025"/>
                  <a:pt x="1167066" y="208553"/>
                  <a:pt x="1171575" y="219075"/>
                </a:cubicBezTo>
                <a:cubicBezTo>
                  <a:pt x="1171760" y="219508"/>
                  <a:pt x="1185991" y="281116"/>
                  <a:pt x="1190625" y="285750"/>
                </a:cubicBezTo>
                <a:cubicBezTo>
                  <a:pt x="1197725" y="292850"/>
                  <a:pt x="1209675" y="292100"/>
                  <a:pt x="1219200" y="295275"/>
                </a:cubicBezTo>
                <a:lnTo>
                  <a:pt x="1257300" y="352425"/>
                </a:lnTo>
                <a:cubicBezTo>
                  <a:pt x="1263650" y="361950"/>
                  <a:pt x="1272730" y="370140"/>
                  <a:pt x="1276350" y="381000"/>
                </a:cubicBezTo>
                <a:cubicBezTo>
                  <a:pt x="1279525" y="390525"/>
                  <a:pt x="1280999" y="400798"/>
                  <a:pt x="1285875" y="409575"/>
                </a:cubicBezTo>
                <a:cubicBezTo>
                  <a:pt x="1296994" y="429589"/>
                  <a:pt x="1305659" y="452988"/>
                  <a:pt x="1323975" y="466725"/>
                </a:cubicBezTo>
                <a:cubicBezTo>
                  <a:pt x="1336675" y="476250"/>
                  <a:pt x="1350022" y="484969"/>
                  <a:pt x="1362075" y="495300"/>
                </a:cubicBezTo>
                <a:cubicBezTo>
                  <a:pt x="1372302" y="504066"/>
                  <a:pt x="1379442" y="516403"/>
                  <a:pt x="1390650" y="523875"/>
                </a:cubicBezTo>
                <a:cubicBezTo>
                  <a:pt x="1399004" y="529444"/>
                  <a:pt x="1410448" y="528524"/>
                  <a:pt x="1419225" y="533400"/>
                </a:cubicBezTo>
                <a:cubicBezTo>
                  <a:pt x="1439382" y="544598"/>
                  <a:pt x="1486166" y="582829"/>
                  <a:pt x="1514475" y="590550"/>
                </a:cubicBezTo>
                <a:cubicBezTo>
                  <a:pt x="1536135" y="596457"/>
                  <a:pt x="1558960" y="596661"/>
                  <a:pt x="1581150" y="600075"/>
                </a:cubicBezTo>
                <a:cubicBezTo>
                  <a:pt x="1600238" y="603012"/>
                  <a:pt x="1619447" y="605410"/>
                  <a:pt x="1638300" y="609600"/>
                </a:cubicBezTo>
                <a:cubicBezTo>
                  <a:pt x="1648101" y="611778"/>
                  <a:pt x="1656923" y="617798"/>
                  <a:pt x="1666875" y="619125"/>
                </a:cubicBezTo>
                <a:cubicBezTo>
                  <a:pt x="1704772" y="624178"/>
                  <a:pt x="1743075" y="625475"/>
                  <a:pt x="1781175" y="628650"/>
                </a:cubicBezTo>
                <a:lnTo>
                  <a:pt x="1828800" y="638175"/>
                </a:lnTo>
                <a:cubicBezTo>
                  <a:pt x="1847801" y="641630"/>
                  <a:pt x="1867762" y="641204"/>
                  <a:pt x="1885950" y="647700"/>
                </a:cubicBezTo>
                <a:cubicBezTo>
                  <a:pt x="1912694" y="657251"/>
                  <a:pt x="1935209" y="676820"/>
                  <a:pt x="1962150" y="685800"/>
                </a:cubicBezTo>
                <a:cubicBezTo>
                  <a:pt x="2109592" y="734947"/>
                  <a:pt x="1957309" y="678617"/>
                  <a:pt x="2047875" y="723900"/>
                </a:cubicBezTo>
                <a:cubicBezTo>
                  <a:pt x="2061295" y="730610"/>
                  <a:pt x="2104840" y="746979"/>
                  <a:pt x="2124075" y="752475"/>
                </a:cubicBezTo>
                <a:cubicBezTo>
                  <a:pt x="2136662" y="756071"/>
                  <a:pt x="2149756" y="757860"/>
                  <a:pt x="2162175" y="762000"/>
                </a:cubicBezTo>
                <a:cubicBezTo>
                  <a:pt x="2375359" y="833061"/>
                  <a:pt x="2050505" y="734142"/>
                  <a:pt x="2257425" y="790575"/>
                </a:cubicBezTo>
                <a:cubicBezTo>
                  <a:pt x="2276798" y="795859"/>
                  <a:pt x="2295525" y="803275"/>
                  <a:pt x="2314575" y="809625"/>
                </a:cubicBezTo>
                <a:cubicBezTo>
                  <a:pt x="2324100" y="812800"/>
                  <a:pt x="2333187" y="817905"/>
                  <a:pt x="2343150" y="819150"/>
                </a:cubicBezTo>
                <a:cubicBezTo>
                  <a:pt x="2464508" y="834320"/>
                  <a:pt x="2471935" y="837333"/>
                  <a:pt x="2638425" y="838200"/>
                </a:cubicBezTo>
                <a:lnTo>
                  <a:pt x="4248150" y="838200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3009901" y="3409950"/>
            <a:ext cx="3327112" cy="1352550"/>
          </a:xfrm>
          <a:custGeom>
            <a:avLst/>
            <a:gdLst>
              <a:gd name="connsiteX0" fmla="*/ 0 w 4333875"/>
              <a:gd name="connsiteY0" fmla="*/ 1181100 h 1181100"/>
              <a:gd name="connsiteX1" fmla="*/ 19050 w 4333875"/>
              <a:gd name="connsiteY1" fmla="*/ 1133475 h 1181100"/>
              <a:gd name="connsiteX2" fmla="*/ 38100 w 4333875"/>
              <a:gd name="connsiteY2" fmla="*/ 1104900 h 1181100"/>
              <a:gd name="connsiteX3" fmla="*/ 57150 w 4333875"/>
              <a:gd name="connsiteY3" fmla="*/ 1047750 h 1181100"/>
              <a:gd name="connsiteX4" fmla="*/ 76200 w 4333875"/>
              <a:gd name="connsiteY4" fmla="*/ 1019175 h 1181100"/>
              <a:gd name="connsiteX5" fmla="*/ 85725 w 4333875"/>
              <a:gd name="connsiteY5" fmla="*/ 990600 h 1181100"/>
              <a:gd name="connsiteX6" fmla="*/ 104775 w 4333875"/>
              <a:gd name="connsiteY6" fmla="*/ 952500 h 1181100"/>
              <a:gd name="connsiteX7" fmla="*/ 123825 w 4333875"/>
              <a:gd name="connsiteY7" fmla="*/ 866775 h 1181100"/>
              <a:gd name="connsiteX8" fmla="*/ 152400 w 4333875"/>
              <a:gd name="connsiteY8" fmla="*/ 838200 h 1181100"/>
              <a:gd name="connsiteX9" fmla="*/ 180975 w 4333875"/>
              <a:gd name="connsiteY9" fmla="*/ 752475 h 1181100"/>
              <a:gd name="connsiteX10" fmla="*/ 190500 w 4333875"/>
              <a:gd name="connsiteY10" fmla="*/ 723900 h 1181100"/>
              <a:gd name="connsiteX11" fmla="*/ 219075 w 4333875"/>
              <a:gd name="connsiteY11" fmla="*/ 714375 h 1181100"/>
              <a:gd name="connsiteX12" fmla="*/ 228600 w 4333875"/>
              <a:gd name="connsiteY12" fmla="*/ 685800 h 1181100"/>
              <a:gd name="connsiteX13" fmla="*/ 238125 w 4333875"/>
              <a:gd name="connsiteY13" fmla="*/ 647700 h 1181100"/>
              <a:gd name="connsiteX14" fmla="*/ 276225 w 4333875"/>
              <a:gd name="connsiteY14" fmla="*/ 590550 h 1181100"/>
              <a:gd name="connsiteX15" fmla="*/ 295275 w 4333875"/>
              <a:gd name="connsiteY15" fmla="*/ 514350 h 1181100"/>
              <a:gd name="connsiteX16" fmla="*/ 304800 w 4333875"/>
              <a:gd name="connsiteY16" fmla="*/ 485775 h 1181100"/>
              <a:gd name="connsiteX17" fmla="*/ 333375 w 4333875"/>
              <a:gd name="connsiteY17" fmla="*/ 466725 h 1181100"/>
              <a:gd name="connsiteX18" fmla="*/ 371475 w 4333875"/>
              <a:gd name="connsiteY18" fmla="*/ 409575 h 1181100"/>
              <a:gd name="connsiteX19" fmla="*/ 381000 w 4333875"/>
              <a:gd name="connsiteY19" fmla="*/ 381000 h 1181100"/>
              <a:gd name="connsiteX20" fmla="*/ 438150 w 4333875"/>
              <a:gd name="connsiteY20" fmla="*/ 342900 h 1181100"/>
              <a:gd name="connsiteX21" fmla="*/ 476250 w 4333875"/>
              <a:gd name="connsiteY21" fmla="*/ 295275 h 1181100"/>
              <a:gd name="connsiteX22" fmla="*/ 514350 w 4333875"/>
              <a:gd name="connsiteY22" fmla="*/ 228600 h 1181100"/>
              <a:gd name="connsiteX23" fmla="*/ 533400 w 4333875"/>
              <a:gd name="connsiteY23" fmla="*/ 142875 h 1181100"/>
              <a:gd name="connsiteX24" fmla="*/ 542925 w 4333875"/>
              <a:gd name="connsiteY24" fmla="*/ 104775 h 1181100"/>
              <a:gd name="connsiteX25" fmla="*/ 600075 w 4333875"/>
              <a:gd name="connsiteY25" fmla="*/ 47625 h 1181100"/>
              <a:gd name="connsiteX26" fmla="*/ 676275 w 4333875"/>
              <a:gd name="connsiteY26" fmla="*/ 28575 h 1181100"/>
              <a:gd name="connsiteX27" fmla="*/ 733425 w 4333875"/>
              <a:gd name="connsiteY27" fmla="*/ 0 h 1181100"/>
              <a:gd name="connsiteX28" fmla="*/ 790575 w 4333875"/>
              <a:gd name="connsiteY28" fmla="*/ 9525 h 1181100"/>
              <a:gd name="connsiteX29" fmla="*/ 866775 w 4333875"/>
              <a:gd name="connsiteY29" fmla="*/ 28575 h 1181100"/>
              <a:gd name="connsiteX30" fmla="*/ 904875 w 4333875"/>
              <a:gd name="connsiteY30" fmla="*/ 85725 h 1181100"/>
              <a:gd name="connsiteX31" fmla="*/ 1000125 w 4333875"/>
              <a:gd name="connsiteY31" fmla="*/ 133350 h 1181100"/>
              <a:gd name="connsiteX32" fmla="*/ 1057275 w 4333875"/>
              <a:gd name="connsiteY32" fmla="*/ 161925 h 1181100"/>
              <a:gd name="connsiteX33" fmla="*/ 1085850 w 4333875"/>
              <a:gd name="connsiteY33" fmla="*/ 180975 h 1181100"/>
              <a:gd name="connsiteX34" fmla="*/ 1095375 w 4333875"/>
              <a:gd name="connsiteY34" fmla="*/ 209550 h 1181100"/>
              <a:gd name="connsiteX35" fmla="*/ 1133475 w 4333875"/>
              <a:gd name="connsiteY35" fmla="*/ 266700 h 1181100"/>
              <a:gd name="connsiteX36" fmla="*/ 1162050 w 4333875"/>
              <a:gd name="connsiteY36" fmla="*/ 285750 h 1181100"/>
              <a:gd name="connsiteX37" fmla="*/ 1219200 w 4333875"/>
              <a:gd name="connsiteY37" fmla="*/ 314325 h 1181100"/>
              <a:gd name="connsiteX38" fmla="*/ 1276350 w 4333875"/>
              <a:gd name="connsiteY38" fmla="*/ 361950 h 1181100"/>
              <a:gd name="connsiteX39" fmla="*/ 1314450 w 4333875"/>
              <a:gd name="connsiteY39" fmla="*/ 371475 h 1181100"/>
              <a:gd name="connsiteX40" fmla="*/ 1343025 w 4333875"/>
              <a:gd name="connsiteY40" fmla="*/ 381000 h 1181100"/>
              <a:gd name="connsiteX41" fmla="*/ 1381125 w 4333875"/>
              <a:gd name="connsiteY41" fmla="*/ 400050 h 1181100"/>
              <a:gd name="connsiteX42" fmla="*/ 1409700 w 4333875"/>
              <a:gd name="connsiteY42" fmla="*/ 409575 h 1181100"/>
              <a:gd name="connsiteX43" fmla="*/ 1476375 w 4333875"/>
              <a:gd name="connsiteY43" fmla="*/ 438150 h 1181100"/>
              <a:gd name="connsiteX44" fmla="*/ 1504950 w 4333875"/>
              <a:gd name="connsiteY44" fmla="*/ 466725 h 1181100"/>
              <a:gd name="connsiteX45" fmla="*/ 1571625 w 4333875"/>
              <a:gd name="connsiteY45" fmla="*/ 495300 h 1181100"/>
              <a:gd name="connsiteX46" fmla="*/ 1609725 w 4333875"/>
              <a:gd name="connsiteY46" fmla="*/ 514350 h 1181100"/>
              <a:gd name="connsiteX47" fmla="*/ 1704975 w 4333875"/>
              <a:gd name="connsiteY47" fmla="*/ 533400 h 1181100"/>
              <a:gd name="connsiteX48" fmla="*/ 1752600 w 4333875"/>
              <a:gd name="connsiteY48" fmla="*/ 542925 h 1181100"/>
              <a:gd name="connsiteX49" fmla="*/ 1857375 w 4333875"/>
              <a:gd name="connsiteY49" fmla="*/ 571500 h 1181100"/>
              <a:gd name="connsiteX50" fmla="*/ 1895475 w 4333875"/>
              <a:gd name="connsiteY50" fmla="*/ 581025 h 1181100"/>
              <a:gd name="connsiteX51" fmla="*/ 1971675 w 4333875"/>
              <a:gd name="connsiteY51" fmla="*/ 590550 h 1181100"/>
              <a:gd name="connsiteX52" fmla="*/ 2095500 w 4333875"/>
              <a:gd name="connsiteY52" fmla="*/ 609600 h 1181100"/>
              <a:gd name="connsiteX53" fmla="*/ 2228850 w 4333875"/>
              <a:gd name="connsiteY53" fmla="*/ 619125 h 1181100"/>
              <a:gd name="connsiteX54" fmla="*/ 2362200 w 4333875"/>
              <a:gd name="connsiteY54" fmla="*/ 638175 h 1181100"/>
              <a:gd name="connsiteX55" fmla="*/ 2486025 w 4333875"/>
              <a:gd name="connsiteY55" fmla="*/ 657225 h 1181100"/>
              <a:gd name="connsiteX56" fmla="*/ 2533650 w 4333875"/>
              <a:gd name="connsiteY56" fmla="*/ 714375 h 1181100"/>
              <a:gd name="connsiteX57" fmla="*/ 2562225 w 4333875"/>
              <a:gd name="connsiteY57" fmla="*/ 733425 h 1181100"/>
              <a:gd name="connsiteX58" fmla="*/ 2647950 w 4333875"/>
              <a:gd name="connsiteY58" fmla="*/ 809625 h 1181100"/>
              <a:gd name="connsiteX59" fmla="*/ 2714625 w 4333875"/>
              <a:gd name="connsiteY59" fmla="*/ 828675 h 1181100"/>
              <a:gd name="connsiteX60" fmla="*/ 2981325 w 4333875"/>
              <a:gd name="connsiteY60" fmla="*/ 847725 h 1181100"/>
              <a:gd name="connsiteX61" fmla="*/ 3009900 w 4333875"/>
              <a:gd name="connsiteY61" fmla="*/ 866775 h 1181100"/>
              <a:gd name="connsiteX62" fmla="*/ 3086100 w 4333875"/>
              <a:gd name="connsiteY62" fmla="*/ 885825 h 1181100"/>
              <a:gd name="connsiteX63" fmla="*/ 3124200 w 4333875"/>
              <a:gd name="connsiteY63" fmla="*/ 895350 h 1181100"/>
              <a:gd name="connsiteX64" fmla="*/ 3152775 w 4333875"/>
              <a:gd name="connsiteY64" fmla="*/ 904875 h 1181100"/>
              <a:gd name="connsiteX65" fmla="*/ 3219450 w 4333875"/>
              <a:gd name="connsiteY65" fmla="*/ 933450 h 1181100"/>
              <a:gd name="connsiteX66" fmla="*/ 3362325 w 4333875"/>
              <a:gd name="connsiteY66" fmla="*/ 942975 h 1181100"/>
              <a:gd name="connsiteX67" fmla="*/ 3448050 w 4333875"/>
              <a:gd name="connsiteY67" fmla="*/ 952500 h 1181100"/>
              <a:gd name="connsiteX68" fmla="*/ 3533775 w 4333875"/>
              <a:gd name="connsiteY68" fmla="*/ 971550 h 1181100"/>
              <a:gd name="connsiteX69" fmla="*/ 3590925 w 4333875"/>
              <a:gd name="connsiteY69" fmla="*/ 981075 h 1181100"/>
              <a:gd name="connsiteX70" fmla="*/ 3619500 w 4333875"/>
              <a:gd name="connsiteY70" fmla="*/ 990600 h 1181100"/>
              <a:gd name="connsiteX71" fmla="*/ 3676650 w 4333875"/>
              <a:gd name="connsiteY71" fmla="*/ 1000125 h 1181100"/>
              <a:gd name="connsiteX72" fmla="*/ 3743325 w 4333875"/>
              <a:gd name="connsiteY72" fmla="*/ 1019175 h 1181100"/>
              <a:gd name="connsiteX73" fmla="*/ 3810000 w 4333875"/>
              <a:gd name="connsiteY73" fmla="*/ 1028700 h 1181100"/>
              <a:gd name="connsiteX74" fmla="*/ 3895725 w 4333875"/>
              <a:gd name="connsiteY74" fmla="*/ 1047750 h 1181100"/>
              <a:gd name="connsiteX75" fmla="*/ 3933825 w 4333875"/>
              <a:gd name="connsiteY75" fmla="*/ 1057275 h 1181100"/>
              <a:gd name="connsiteX76" fmla="*/ 3990975 w 4333875"/>
              <a:gd name="connsiteY76" fmla="*/ 1076325 h 1181100"/>
              <a:gd name="connsiteX77" fmla="*/ 4114800 w 4333875"/>
              <a:gd name="connsiteY77" fmla="*/ 1085850 h 1181100"/>
              <a:gd name="connsiteX78" fmla="*/ 4248150 w 4333875"/>
              <a:gd name="connsiteY78" fmla="*/ 1104900 h 1181100"/>
              <a:gd name="connsiteX79" fmla="*/ 4276725 w 4333875"/>
              <a:gd name="connsiteY79" fmla="*/ 1114425 h 1181100"/>
              <a:gd name="connsiteX80" fmla="*/ 4333875 w 4333875"/>
              <a:gd name="connsiteY80" fmla="*/ 1114425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4333875" h="1181100">
                <a:moveTo>
                  <a:pt x="0" y="1181100"/>
                </a:moveTo>
                <a:cubicBezTo>
                  <a:pt x="6350" y="1165225"/>
                  <a:pt x="11404" y="1148768"/>
                  <a:pt x="19050" y="1133475"/>
                </a:cubicBezTo>
                <a:cubicBezTo>
                  <a:pt x="24170" y="1123236"/>
                  <a:pt x="33451" y="1115361"/>
                  <a:pt x="38100" y="1104900"/>
                </a:cubicBezTo>
                <a:cubicBezTo>
                  <a:pt x="46255" y="1086550"/>
                  <a:pt x="46011" y="1064458"/>
                  <a:pt x="57150" y="1047750"/>
                </a:cubicBezTo>
                <a:cubicBezTo>
                  <a:pt x="63500" y="1038225"/>
                  <a:pt x="71080" y="1029414"/>
                  <a:pt x="76200" y="1019175"/>
                </a:cubicBezTo>
                <a:cubicBezTo>
                  <a:pt x="80690" y="1010195"/>
                  <a:pt x="81770" y="999828"/>
                  <a:pt x="85725" y="990600"/>
                </a:cubicBezTo>
                <a:cubicBezTo>
                  <a:pt x="91318" y="977549"/>
                  <a:pt x="98425" y="965200"/>
                  <a:pt x="104775" y="952500"/>
                </a:cubicBezTo>
                <a:cubicBezTo>
                  <a:pt x="105928" y="945585"/>
                  <a:pt x="113404" y="882407"/>
                  <a:pt x="123825" y="866775"/>
                </a:cubicBezTo>
                <a:cubicBezTo>
                  <a:pt x="131297" y="855567"/>
                  <a:pt x="142875" y="847725"/>
                  <a:pt x="152400" y="838200"/>
                </a:cubicBezTo>
                <a:lnTo>
                  <a:pt x="180975" y="752475"/>
                </a:lnTo>
                <a:cubicBezTo>
                  <a:pt x="184150" y="742950"/>
                  <a:pt x="180975" y="727075"/>
                  <a:pt x="190500" y="723900"/>
                </a:cubicBezTo>
                <a:lnTo>
                  <a:pt x="219075" y="714375"/>
                </a:lnTo>
                <a:cubicBezTo>
                  <a:pt x="222250" y="704850"/>
                  <a:pt x="225842" y="695454"/>
                  <a:pt x="228600" y="685800"/>
                </a:cubicBezTo>
                <a:cubicBezTo>
                  <a:pt x="232196" y="673213"/>
                  <a:pt x="232271" y="659409"/>
                  <a:pt x="238125" y="647700"/>
                </a:cubicBezTo>
                <a:cubicBezTo>
                  <a:pt x="248364" y="627222"/>
                  <a:pt x="268985" y="612270"/>
                  <a:pt x="276225" y="590550"/>
                </a:cubicBezTo>
                <a:cubicBezTo>
                  <a:pt x="297998" y="525231"/>
                  <a:pt x="272287" y="606302"/>
                  <a:pt x="295275" y="514350"/>
                </a:cubicBezTo>
                <a:cubicBezTo>
                  <a:pt x="297710" y="504610"/>
                  <a:pt x="298528" y="493615"/>
                  <a:pt x="304800" y="485775"/>
                </a:cubicBezTo>
                <a:cubicBezTo>
                  <a:pt x="311951" y="476836"/>
                  <a:pt x="323850" y="473075"/>
                  <a:pt x="333375" y="466725"/>
                </a:cubicBezTo>
                <a:cubicBezTo>
                  <a:pt x="346075" y="447675"/>
                  <a:pt x="364235" y="431295"/>
                  <a:pt x="371475" y="409575"/>
                </a:cubicBezTo>
                <a:cubicBezTo>
                  <a:pt x="374650" y="400050"/>
                  <a:pt x="373900" y="388100"/>
                  <a:pt x="381000" y="381000"/>
                </a:cubicBezTo>
                <a:cubicBezTo>
                  <a:pt x="397189" y="364811"/>
                  <a:pt x="438150" y="342900"/>
                  <a:pt x="438150" y="342900"/>
                </a:cubicBezTo>
                <a:cubicBezTo>
                  <a:pt x="456693" y="287270"/>
                  <a:pt x="433166" y="338359"/>
                  <a:pt x="476250" y="295275"/>
                </a:cubicBezTo>
                <a:cubicBezTo>
                  <a:pt x="487304" y="284221"/>
                  <a:pt x="509868" y="240553"/>
                  <a:pt x="514350" y="228600"/>
                </a:cubicBezTo>
                <a:cubicBezTo>
                  <a:pt x="520685" y="211706"/>
                  <a:pt x="530108" y="157688"/>
                  <a:pt x="533400" y="142875"/>
                </a:cubicBezTo>
                <a:cubicBezTo>
                  <a:pt x="536240" y="130096"/>
                  <a:pt x="535418" y="115499"/>
                  <a:pt x="542925" y="104775"/>
                </a:cubicBezTo>
                <a:cubicBezTo>
                  <a:pt x="558375" y="82704"/>
                  <a:pt x="573939" y="54159"/>
                  <a:pt x="600075" y="47625"/>
                </a:cubicBezTo>
                <a:lnTo>
                  <a:pt x="676275" y="28575"/>
                </a:lnTo>
                <a:cubicBezTo>
                  <a:pt x="690722" y="18943"/>
                  <a:pt x="713707" y="0"/>
                  <a:pt x="733425" y="0"/>
                </a:cubicBezTo>
                <a:cubicBezTo>
                  <a:pt x="752738" y="0"/>
                  <a:pt x="771574" y="6070"/>
                  <a:pt x="790575" y="9525"/>
                </a:cubicBezTo>
                <a:cubicBezTo>
                  <a:pt x="841149" y="18720"/>
                  <a:pt x="827118" y="15356"/>
                  <a:pt x="866775" y="28575"/>
                </a:cubicBezTo>
                <a:cubicBezTo>
                  <a:pt x="879475" y="47625"/>
                  <a:pt x="885825" y="73025"/>
                  <a:pt x="904875" y="85725"/>
                </a:cubicBezTo>
                <a:cubicBezTo>
                  <a:pt x="972917" y="131087"/>
                  <a:pt x="939813" y="118272"/>
                  <a:pt x="1000125" y="133350"/>
                </a:cubicBezTo>
                <a:cubicBezTo>
                  <a:pt x="1082017" y="187945"/>
                  <a:pt x="978405" y="122490"/>
                  <a:pt x="1057275" y="161925"/>
                </a:cubicBezTo>
                <a:cubicBezTo>
                  <a:pt x="1067514" y="167045"/>
                  <a:pt x="1076325" y="174625"/>
                  <a:pt x="1085850" y="180975"/>
                </a:cubicBezTo>
                <a:cubicBezTo>
                  <a:pt x="1089025" y="190500"/>
                  <a:pt x="1090499" y="200773"/>
                  <a:pt x="1095375" y="209550"/>
                </a:cubicBezTo>
                <a:cubicBezTo>
                  <a:pt x="1106494" y="229564"/>
                  <a:pt x="1114425" y="254000"/>
                  <a:pt x="1133475" y="266700"/>
                </a:cubicBezTo>
                <a:cubicBezTo>
                  <a:pt x="1143000" y="273050"/>
                  <a:pt x="1151811" y="280630"/>
                  <a:pt x="1162050" y="285750"/>
                </a:cubicBezTo>
                <a:cubicBezTo>
                  <a:pt x="1205008" y="307229"/>
                  <a:pt x="1178254" y="280203"/>
                  <a:pt x="1219200" y="314325"/>
                </a:cubicBezTo>
                <a:cubicBezTo>
                  <a:pt x="1243432" y="334518"/>
                  <a:pt x="1247137" y="349430"/>
                  <a:pt x="1276350" y="361950"/>
                </a:cubicBezTo>
                <a:cubicBezTo>
                  <a:pt x="1288382" y="367107"/>
                  <a:pt x="1301863" y="367879"/>
                  <a:pt x="1314450" y="371475"/>
                </a:cubicBezTo>
                <a:cubicBezTo>
                  <a:pt x="1324104" y="374233"/>
                  <a:pt x="1333797" y="377045"/>
                  <a:pt x="1343025" y="381000"/>
                </a:cubicBezTo>
                <a:cubicBezTo>
                  <a:pt x="1356076" y="386593"/>
                  <a:pt x="1368074" y="394457"/>
                  <a:pt x="1381125" y="400050"/>
                </a:cubicBezTo>
                <a:cubicBezTo>
                  <a:pt x="1390353" y="404005"/>
                  <a:pt x="1400472" y="405620"/>
                  <a:pt x="1409700" y="409575"/>
                </a:cubicBezTo>
                <a:cubicBezTo>
                  <a:pt x="1492090" y="444885"/>
                  <a:pt x="1409362" y="415812"/>
                  <a:pt x="1476375" y="438150"/>
                </a:cubicBezTo>
                <a:cubicBezTo>
                  <a:pt x="1485900" y="447675"/>
                  <a:pt x="1493989" y="458895"/>
                  <a:pt x="1504950" y="466725"/>
                </a:cubicBezTo>
                <a:cubicBezTo>
                  <a:pt x="1536540" y="489290"/>
                  <a:pt x="1540533" y="481975"/>
                  <a:pt x="1571625" y="495300"/>
                </a:cubicBezTo>
                <a:cubicBezTo>
                  <a:pt x="1584676" y="500893"/>
                  <a:pt x="1596072" y="510449"/>
                  <a:pt x="1609725" y="514350"/>
                </a:cubicBezTo>
                <a:cubicBezTo>
                  <a:pt x="1640858" y="523245"/>
                  <a:pt x="1673225" y="527050"/>
                  <a:pt x="1704975" y="533400"/>
                </a:cubicBezTo>
                <a:cubicBezTo>
                  <a:pt x="1720850" y="536575"/>
                  <a:pt x="1737241" y="537805"/>
                  <a:pt x="1752600" y="542925"/>
                </a:cubicBezTo>
                <a:cubicBezTo>
                  <a:pt x="1841808" y="572661"/>
                  <a:pt x="1776596" y="553549"/>
                  <a:pt x="1857375" y="571500"/>
                </a:cubicBezTo>
                <a:cubicBezTo>
                  <a:pt x="1870154" y="574340"/>
                  <a:pt x="1882562" y="578873"/>
                  <a:pt x="1895475" y="581025"/>
                </a:cubicBezTo>
                <a:cubicBezTo>
                  <a:pt x="1920724" y="585233"/>
                  <a:pt x="1946426" y="586342"/>
                  <a:pt x="1971675" y="590550"/>
                </a:cubicBezTo>
                <a:cubicBezTo>
                  <a:pt x="2093036" y="610777"/>
                  <a:pt x="1875160" y="590440"/>
                  <a:pt x="2095500" y="609600"/>
                </a:cubicBezTo>
                <a:cubicBezTo>
                  <a:pt x="2139896" y="613460"/>
                  <a:pt x="2184540" y="614378"/>
                  <a:pt x="2228850" y="619125"/>
                </a:cubicBezTo>
                <a:cubicBezTo>
                  <a:pt x="2273496" y="623908"/>
                  <a:pt x="2317750" y="631825"/>
                  <a:pt x="2362200" y="638175"/>
                </a:cubicBezTo>
                <a:cubicBezTo>
                  <a:pt x="2447994" y="650431"/>
                  <a:pt x="2406730" y="644009"/>
                  <a:pt x="2486025" y="657225"/>
                </a:cubicBezTo>
                <a:cubicBezTo>
                  <a:pt x="2504756" y="685322"/>
                  <a:pt x="2506148" y="691456"/>
                  <a:pt x="2533650" y="714375"/>
                </a:cubicBezTo>
                <a:cubicBezTo>
                  <a:pt x="2542444" y="721704"/>
                  <a:pt x="2553669" y="725820"/>
                  <a:pt x="2562225" y="733425"/>
                </a:cubicBezTo>
                <a:cubicBezTo>
                  <a:pt x="2594682" y="762275"/>
                  <a:pt x="2610891" y="791096"/>
                  <a:pt x="2647950" y="809625"/>
                </a:cubicBezTo>
                <a:cubicBezTo>
                  <a:pt x="2659608" y="815454"/>
                  <a:pt x="2705034" y="826931"/>
                  <a:pt x="2714625" y="828675"/>
                </a:cubicBezTo>
                <a:cubicBezTo>
                  <a:pt x="2808838" y="845805"/>
                  <a:pt x="2873467" y="842589"/>
                  <a:pt x="2981325" y="847725"/>
                </a:cubicBezTo>
                <a:cubicBezTo>
                  <a:pt x="2990850" y="854075"/>
                  <a:pt x="2999661" y="861655"/>
                  <a:pt x="3009900" y="866775"/>
                </a:cubicBezTo>
                <a:cubicBezTo>
                  <a:pt x="3030325" y="876987"/>
                  <a:pt x="3066537" y="881478"/>
                  <a:pt x="3086100" y="885825"/>
                </a:cubicBezTo>
                <a:cubicBezTo>
                  <a:pt x="3098879" y="888665"/>
                  <a:pt x="3111613" y="891754"/>
                  <a:pt x="3124200" y="895350"/>
                </a:cubicBezTo>
                <a:cubicBezTo>
                  <a:pt x="3133854" y="898108"/>
                  <a:pt x="3143795" y="900385"/>
                  <a:pt x="3152775" y="904875"/>
                </a:cubicBezTo>
                <a:cubicBezTo>
                  <a:pt x="3193129" y="925052"/>
                  <a:pt x="3169230" y="928164"/>
                  <a:pt x="3219450" y="933450"/>
                </a:cubicBezTo>
                <a:cubicBezTo>
                  <a:pt x="3266918" y="938447"/>
                  <a:pt x="3314759" y="939011"/>
                  <a:pt x="3362325" y="942975"/>
                </a:cubicBezTo>
                <a:cubicBezTo>
                  <a:pt x="3390977" y="945363"/>
                  <a:pt x="3419475" y="949325"/>
                  <a:pt x="3448050" y="952500"/>
                </a:cubicBezTo>
                <a:cubicBezTo>
                  <a:pt x="3488819" y="962692"/>
                  <a:pt x="3489436" y="963488"/>
                  <a:pt x="3533775" y="971550"/>
                </a:cubicBezTo>
                <a:cubicBezTo>
                  <a:pt x="3552776" y="975005"/>
                  <a:pt x="3572072" y="976885"/>
                  <a:pt x="3590925" y="981075"/>
                </a:cubicBezTo>
                <a:cubicBezTo>
                  <a:pt x="3600726" y="983253"/>
                  <a:pt x="3609699" y="988422"/>
                  <a:pt x="3619500" y="990600"/>
                </a:cubicBezTo>
                <a:cubicBezTo>
                  <a:pt x="3638353" y="994790"/>
                  <a:pt x="3657797" y="995935"/>
                  <a:pt x="3676650" y="1000125"/>
                </a:cubicBezTo>
                <a:cubicBezTo>
                  <a:pt x="3768460" y="1020527"/>
                  <a:pt x="3629229" y="998430"/>
                  <a:pt x="3743325" y="1019175"/>
                </a:cubicBezTo>
                <a:cubicBezTo>
                  <a:pt x="3765414" y="1023191"/>
                  <a:pt x="3787775" y="1025525"/>
                  <a:pt x="3810000" y="1028700"/>
                </a:cubicBezTo>
                <a:cubicBezTo>
                  <a:pt x="3865612" y="1047237"/>
                  <a:pt x="3811908" y="1030987"/>
                  <a:pt x="3895725" y="1047750"/>
                </a:cubicBezTo>
                <a:cubicBezTo>
                  <a:pt x="3908562" y="1050317"/>
                  <a:pt x="3921286" y="1053513"/>
                  <a:pt x="3933825" y="1057275"/>
                </a:cubicBezTo>
                <a:cubicBezTo>
                  <a:pt x="3953059" y="1063045"/>
                  <a:pt x="3970954" y="1074785"/>
                  <a:pt x="3990975" y="1076325"/>
                </a:cubicBezTo>
                <a:lnTo>
                  <a:pt x="4114800" y="1085850"/>
                </a:lnTo>
                <a:cubicBezTo>
                  <a:pt x="4185606" y="1109452"/>
                  <a:pt x="4102074" y="1084032"/>
                  <a:pt x="4248150" y="1104900"/>
                </a:cubicBezTo>
                <a:cubicBezTo>
                  <a:pt x="4258089" y="1106320"/>
                  <a:pt x="4266746" y="1113316"/>
                  <a:pt x="4276725" y="1114425"/>
                </a:cubicBezTo>
                <a:cubicBezTo>
                  <a:pt x="4295658" y="1116529"/>
                  <a:pt x="4314825" y="1114425"/>
                  <a:pt x="4333875" y="1114425"/>
                </a:cubicBezTo>
              </a:path>
            </a:pathLst>
          </a:cu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3038475" y="3350833"/>
            <a:ext cx="3305175" cy="1430717"/>
          </a:xfrm>
          <a:custGeom>
            <a:avLst/>
            <a:gdLst>
              <a:gd name="connsiteX0" fmla="*/ 0 w 4514850"/>
              <a:gd name="connsiteY0" fmla="*/ 1430717 h 1430717"/>
              <a:gd name="connsiteX1" fmla="*/ 38100 w 4514850"/>
              <a:gd name="connsiteY1" fmla="*/ 1383092 h 1430717"/>
              <a:gd name="connsiteX2" fmla="*/ 57150 w 4514850"/>
              <a:gd name="connsiteY2" fmla="*/ 1344992 h 1430717"/>
              <a:gd name="connsiteX3" fmla="*/ 76200 w 4514850"/>
              <a:gd name="connsiteY3" fmla="*/ 1316417 h 1430717"/>
              <a:gd name="connsiteX4" fmla="*/ 85725 w 4514850"/>
              <a:gd name="connsiteY4" fmla="*/ 1259267 h 1430717"/>
              <a:gd name="connsiteX5" fmla="*/ 104775 w 4514850"/>
              <a:gd name="connsiteY5" fmla="*/ 1164017 h 1430717"/>
              <a:gd name="connsiteX6" fmla="*/ 142875 w 4514850"/>
              <a:gd name="connsiteY6" fmla="*/ 1106867 h 1430717"/>
              <a:gd name="connsiteX7" fmla="*/ 171450 w 4514850"/>
              <a:gd name="connsiteY7" fmla="*/ 1097342 h 1430717"/>
              <a:gd name="connsiteX8" fmla="*/ 190500 w 4514850"/>
              <a:gd name="connsiteY8" fmla="*/ 1068767 h 1430717"/>
              <a:gd name="connsiteX9" fmla="*/ 200025 w 4514850"/>
              <a:gd name="connsiteY9" fmla="*/ 1030667 h 1430717"/>
              <a:gd name="connsiteX10" fmla="*/ 219075 w 4514850"/>
              <a:gd name="connsiteY10" fmla="*/ 973517 h 1430717"/>
              <a:gd name="connsiteX11" fmla="*/ 238125 w 4514850"/>
              <a:gd name="connsiteY11" fmla="*/ 906842 h 1430717"/>
              <a:gd name="connsiteX12" fmla="*/ 276225 w 4514850"/>
              <a:gd name="connsiteY12" fmla="*/ 849692 h 1430717"/>
              <a:gd name="connsiteX13" fmla="*/ 295275 w 4514850"/>
              <a:gd name="connsiteY13" fmla="*/ 821117 h 1430717"/>
              <a:gd name="connsiteX14" fmla="*/ 304800 w 4514850"/>
              <a:gd name="connsiteY14" fmla="*/ 773492 h 1430717"/>
              <a:gd name="connsiteX15" fmla="*/ 323850 w 4514850"/>
              <a:gd name="connsiteY15" fmla="*/ 668717 h 1430717"/>
              <a:gd name="connsiteX16" fmla="*/ 361950 w 4514850"/>
              <a:gd name="connsiteY16" fmla="*/ 611567 h 1430717"/>
              <a:gd name="connsiteX17" fmla="*/ 390525 w 4514850"/>
              <a:gd name="connsiteY17" fmla="*/ 516317 h 1430717"/>
              <a:gd name="connsiteX18" fmla="*/ 409575 w 4514850"/>
              <a:gd name="connsiteY18" fmla="*/ 487742 h 1430717"/>
              <a:gd name="connsiteX19" fmla="*/ 419100 w 4514850"/>
              <a:gd name="connsiteY19" fmla="*/ 449642 h 1430717"/>
              <a:gd name="connsiteX20" fmla="*/ 428625 w 4514850"/>
              <a:gd name="connsiteY20" fmla="*/ 421067 h 1430717"/>
              <a:gd name="connsiteX21" fmla="*/ 457200 w 4514850"/>
              <a:gd name="connsiteY21" fmla="*/ 344867 h 1430717"/>
              <a:gd name="connsiteX22" fmla="*/ 514350 w 4514850"/>
              <a:gd name="connsiteY22" fmla="*/ 297242 h 1430717"/>
              <a:gd name="connsiteX23" fmla="*/ 581025 w 4514850"/>
              <a:gd name="connsiteY23" fmla="*/ 221042 h 1430717"/>
              <a:gd name="connsiteX24" fmla="*/ 609600 w 4514850"/>
              <a:gd name="connsiteY24" fmla="*/ 116267 h 1430717"/>
              <a:gd name="connsiteX25" fmla="*/ 628650 w 4514850"/>
              <a:gd name="connsiteY25" fmla="*/ 87692 h 1430717"/>
              <a:gd name="connsiteX26" fmla="*/ 695325 w 4514850"/>
              <a:gd name="connsiteY26" fmla="*/ 68642 h 1430717"/>
              <a:gd name="connsiteX27" fmla="*/ 752475 w 4514850"/>
              <a:gd name="connsiteY27" fmla="*/ 49592 h 1430717"/>
              <a:gd name="connsiteX28" fmla="*/ 771525 w 4514850"/>
              <a:gd name="connsiteY28" fmla="*/ 21017 h 1430717"/>
              <a:gd name="connsiteX29" fmla="*/ 904875 w 4514850"/>
              <a:gd name="connsiteY29" fmla="*/ 21017 h 1430717"/>
              <a:gd name="connsiteX30" fmla="*/ 962025 w 4514850"/>
              <a:gd name="connsiteY30" fmla="*/ 59117 h 1430717"/>
              <a:gd name="connsiteX31" fmla="*/ 1019175 w 4514850"/>
              <a:gd name="connsiteY31" fmla="*/ 87692 h 1430717"/>
              <a:gd name="connsiteX32" fmla="*/ 1104900 w 4514850"/>
              <a:gd name="connsiteY32" fmla="*/ 97217 h 1430717"/>
              <a:gd name="connsiteX33" fmla="*/ 1162050 w 4514850"/>
              <a:gd name="connsiteY33" fmla="*/ 125792 h 1430717"/>
              <a:gd name="connsiteX34" fmla="*/ 1181100 w 4514850"/>
              <a:gd name="connsiteY34" fmla="*/ 154367 h 1430717"/>
              <a:gd name="connsiteX35" fmla="*/ 1209675 w 4514850"/>
              <a:gd name="connsiteY35" fmla="*/ 182942 h 1430717"/>
              <a:gd name="connsiteX36" fmla="*/ 1247775 w 4514850"/>
              <a:gd name="connsiteY36" fmla="*/ 230567 h 1430717"/>
              <a:gd name="connsiteX37" fmla="*/ 1257300 w 4514850"/>
              <a:gd name="connsiteY37" fmla="*/ 259142 h 1430717"/>
              <a:gd name="connsiteX38" fmla="*/ 1295400 w 4514850"/>
              <a:gd name="connsiteY38" fmla="*/ 316292 h 1430717"/>
              <a:gd name="connsiteX39" fmla="*/ 1343025 w 4514850"/>
              <a:gd name="connsiteY39" fmla="*/ 392492 h 1430717"/>
              <a:gd name="connsiteX40" fmla="*/ 1362075 w 4514850"/>
              <a:gd name="connsiteY40" fmla="*/ 449642 h 1430717"/>
              <a:gd name="connsiteX41" fmla="*/ 1371600 w 4514850"/>
              <a:gd name="connsiteY41" fmla="*/ 478217 h 1430717"/>
              <a:gd name="connsiteX42" fmla="*/ 1428750 w 4514850"/>
              <a:gd name="connsiteY42" fmla="*/ 497267 h 1430717"/>
              <a:gd name="connsiteX43" fmla="*/ 1466850 w 4514850"/>
              <a:gd name="connsiteY43" fmla="*/ 506792 h 1430717"/>
              <a:gd name="connsiteX44" fmla="*/ 1552575 w 4514850"/>
              <a:gd name="connsiteY44" fmla="*/ 535367 h 1430717"/>
              <a:gd name="connsiteX45" fmla="*/ 1609725 w 4514850"/>
              <a:gd name="connsiteY45" fmla="*/ 554417 h 1430717"/>
              <a:gd name="connsiteX46" fmla="*/ 1638300 w 4514850"/>
              <a:gd name="connsiteY46" fmla="*/ 563942 h 1430717"/>
              <a:gd name="connsiteX47" fmla="*/ 1752600 w 4514850"/>
              <a:gd name="connsiteY47" fmla="*/ 573467 h 1430717"/>
              <a:gd name="connsiteX48" fmla="*/ 1943100 w 4514850"/>
              <a:gd name="connsiteY48" fmla="*/ 582992 h 1430717"/>
              <a:gd name="connsiteX49" fmla="*/ 2200275 w 4514850"/>
              <a:gd name="connsiteY49" fmla="*/ 611567 h 1430717"/>
              <a:gd name="connsiteX50" fmla="*/ 2295525 w 4514850"/>
              <a:gd name="connsiteY50" fmla="*/ 630617 h 1430717"/>
              <a:gd name="connsiteX51" fmla="*/ 2343150 w 4514850"/>
              <a:gd name="connsiteY51" fmla="*/ 640142 h 1430717"/>
              <a:gd name="connsiteX52" fmla="*/ 2495550 w 4514850"/>
              <a:gd name="connsiteY52" fmla="*/ 678242 h 1430717"/>
              <a:gd name="connsiteX53" fmla="*/ 2609850 w 4514850"/>
              <a:gd name="connsiteY53" fmla="*/ 697292 h 1430717"/>
              <a:gd name="connsiteX54" fmla="*/ 2647950 w 4514850"/>
              <a:gd name="connsiteY54" fmla="*/ 706817 h 1430717"/>
              <a:gd name="connsiteX55" fmla="*/ 2676525 w 4514850"/>
              <a:gd name="connsiteY55" fmla="*/ 725867 h 1430717"/>
              <a:gd name="connsiteX56" fmla="*/ 2905125 w 4514850"/>
              <a:gd name="connsiteY56" fmla="*/ 706817 h 1430717"/>
              <a:gd name="connsiteX57" fmla="*/ 2933700 w 4514850"/>
              <a:gd name="connsiteY57" fmla="*/ 687767 h 1430717"/>
              <a:gd name="connsiteX58" fmla="*/ 3019425 w 4514850"/>
              <a:gd name="connsiteY58" fmla="*/ 659192 h 1430717"/>
              <a:gd name="connsiteX59" fmla="*/ 3048000 w 4514850"/>
              <a:gd name="connsiteY59" fmla="*/ 649667 h 1430717"/>
              <a:gd name="connsiteX60" fmla="*/ 3086100 w 4514850"/>
              <a:gd name="connsiteY60" fmla="*/ 640142 h 1430717"/>
              <a:gd name="connsiteX61" fmla="*/ 3114675 w 4514850"/>
              <a:gd name="connsiteY61" fmla="*/ 630617 h 1430717"/>
              <a:gd name="connsiteX62" fmla="*/ 3276600 w 4514850"/>
              <a:gd name="connsiteY62" fmla="*/ 621092 h 1430717"/>
              <a:gd name="connsiteX63" fmla="*/ 3400425 w 4514850"/>
              <a:gd name="connsiteY63" fmla="*/ 602042 h 1430717"/>
              <a:gd name="connsiteX64" fmla="*/ 3467100 w 4514850"/>
              <a:gd name="connsiteY64" fmla="*/ 592517 h 1430717"/>
              <a:gd name="connsiteX65" fmla="*/ 3609975 w 4514850"/>
              <a:gd name="connsiteY65" fmla="*/ 582992 h 1430717"/>
              <a:gd name="connsiteX66" fmla="*/ 3781425 w 4514850"/>
              <a:gd name="connsiteY66" fmla="*/ 563942 h 1430717"/>
              <a:gd name="connsiteX67" fmla="*/ 3838575 w 4514850"/>
              <a:gd name="connsiteY67" fmla="*/ 525842 h 1430717"/>
              <a:gd name="connsiteX68" fmla="*/ 3914775 w 4514850"/>
              <a:gd name="connsiteY68" fmla="*/ 497267 h 1430717"/>
              <a:gd name="connsiteX69" fmla="*/ 3981450 w 4514850"/>
              <a:gd name="connsiteY69" fmla="*/ 487742 h 1430717"/>
              <a:gd name="connsiteX70" fmla="*/ 4076700 w 4514850"/>
              <a:gd name="connsiteY70" fmla="*/ 468692 h 1430717"/>
              <a:gd name="connsiteX71" fmla="*/ 4276725 w 4514850"/>
              <a:gd name="connsiteY71" fmla="*/ 449642 h 1430717"/>
              <a:gd name="connsiteX72" fmla="*/ 4305300 w 4514850"/>
              <a:gd name="connsiteY72" fmla="*/ 440117 h 1430717"/>
              <a:gd name="connsiteX73" fmla="*/ 4448175 w 4514850"/>
              <a:gd name="connsiteY73" fmla="*/ 421067 h 1430717"/>
              <a:gd name="connsiteX74" fmla="*/ 4514850 w 4514850"/>
              <a:gd name="connsiteY74" fmla="*/ 421067 h 1430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514850" h="1430717">
                <a:moveTo>
                  <a:pt x="0" y="1430717"/>
                </a:moveTo>
                <a:cubicBezTo>
                  <a:pt x="12700" y="1414842"/>
                  <a:pt x="26823" y="1400008"/>
                  <a:pt x="38100" y="1383092"/>
                </a:cubicBezTo>
                <a:cubicBezTo>
                  <a:pt x="45976" y="1371278"/>
                  <a:pt x="50105" y="1357320"/>
                  <a:pt x="57150" y="1344992"/>
                </a:cubicBezTo>
                <a:cubicBezTo>
                  <a:pt x="62830" y="1335053"/>
                  <a:pt x="69850" y="1325942"/>
                  <a:pt x="76200" y="1316417"/>
                </a:cubicBezTo>
                <a:cubicBezTo>
                  <a:pt x="79375" y="1297367"/>
                  <a:pt x="82788" y="1278355"/>
                  <a:pt x="85725" y="1259267"/>
                </a:cubicBezTo>
                <a:cubicBezTo>
                  <a:pt x="88343" y="1242249"/>
                  <a:pt x="91874" y="1187238"/>
                  <a:pt x="104775" y="1164017"/>
                </a:cubicBezTo>
                <a:cubicBezTo>
                  <a:pt x="115894" y="1144003"/>
                  <a:pt x="121155" y="1114107"/>
                  <a:pt x="142875" y="1106867"/>
                </a:cubicBezTo>
                <a:lnTo>
                  <a:pt x="171450" y="1097342"/>
                </a:lnTo>
                <a:cubicBezTo>
                  <a:pt x="177800" y="1087817"/>
                  <a:pt x="185991" y="1079289"/>
                  <a:pt x="190500" y="1068767"/>
                </a:cubicBezTo>
                <a:cubicBezTo>
                  <a:pt x="195657" y="1056735"/>
                  <a:pt x="196263" y="1043206"/>
                  <a:pt x="200025" y="1030667"/>
                </a:cubicBezTo>
                <a:cubicBezTo>
                  <a:pt x="205795" y="1011433"/>
                  <a:pt x="214205" y="992998"/>
                  <a:pt x="219075" y="973517"/>
                </a:cubicBezTo>
                <a:cubicBezTo>
                  <a:pt x="221317" y="964549"/>
                  <a:pt x="231914" y="918022"/>
                  <a:pt x="238125" y="906842"/>
                </a:cubicBezTo>
                <a:cubicBezTo>
                  <a:pt x="249244" y="886828"/>
                  <a:pt x="263525" y="868742"/>
                  <a:pt x="276225" y="849692"/>
                </a:cubicBezTo>
                <a:lnTo>
                  <a:pt x="295275" y="821117"/>
                </a:lnTo>
                <a:cubicBezTo>
                  <a:pt x="298450" y="805242"/>
                  <a:pt x="302338" y="789493"/>
                  <a:pt x="304800" y="773492"/>
                </a:cubicBezTo>
                <a:cubicBezTo>
                  <a:pt x="307538" y="755693"/>
                  <a:pt x="309381" y="694762"/>
                  <a:pt x="323850" y="668717"/>
                </a:cubicBezTo>
                <a:cubicBezTo>
                  <a:pt x="334969" y="648703"/>
                  <a:pt x="361950" y="611567"/>
                  <a:pt x="361950" y="611567"/>
                </a:cubicBezTo>
                <a:cubicBezTo>
                  <a:pt x="367275" y="590269"/>
                  <a:pt x="381249" y="530231"/>
                  <a:pt x="390525" y="516317"/>
                </a:cubicBezTo>
                <a:lnTo>
                  <a:pt x="409575" y="487742"/>
                </a:lnTo>
                <a:cubicBezTo>
                  <a:pt x="412750" y="475042"/>
                  <a:pt x="415504" y="462229"/>
                  <a:pt x="419100" y="449642"/>
                </a:cubicBezTo>
                <a:cubicBezTo>
                  <a:pt x="421858" y="439988"/>
                  <a:pt x="426190" y="430807"/>
                  <a:pt x="428625" y="421067"/>
                </a:cubicBezTo>
                <a:cubicBezTo>
                  <a:pt x="437712" y="384721"/>
                  <a:pt x="431067" y="371000"/>
                  <a:pt x="457200" y="344867"/>
                </a:cubicBezTo>
                <a:cubicBezTo>
                  <a:pt x="512233" y="289834"/>
                  <a:pt x="459735" y="367461"/>
                  <a:pt x="514350" y="297242"/>
                </a:cubicBezTo>
                <a:cubicBezTo>
                  <a:pt x="574187" y="220309"/>
                  <a:pt x="525707" y="257921"/>
                  <a:pt x="581025" y="221042"/>
                </a:cubicBezTo>
                <a:cubicBezTo>
                  <a:pt x="586137" y="195482"/>
                  <a:pt x="595789" y="136984"/>
                  <a:pt x="609600" y="116267"/>
                </a:cubicBezTo>
                <a:cubicBezTo>
                  <a:pt x="615950" y="106742"/>
                  <a:pt x="619711" y="94843"/>
                  <a:pt x="628650" y="87692"/>
                </a:cubicBezTo>
                <a:cubicBezTo>
                  <a:pt x="635052" y="82570"/>
                  <a:pt x="692587" y="69463"/>
                  <a:pt x="695325" y="68642"/>
                </a:cubicBezTo>
                <a:cubicBezTo>
                  <a:pt x="714559" y="62872"/>
                  <a:pt x="752475" y="49592"/>
                  <a:pt x="752475" y="49592"/>
                </a:cubicBezTo>
                <a:cubicBezTo>
                  <a:pt x="758825" y="40067"/>
                  <a:pt x="762000" y="27367"/>
                  <a:pt x="771525" y="21017"/>
                </a:cubicBezTo>
                <a:cubicBezTo>
                  <a:pt x="803050" y="0"/>
                  <a:pt x="888077" y="19337"/>
                  <a:pt x="904875" y="21017"/>
                </a:cubicBezTo>
                <a:lnTo>
                  <a:pt x="962025" y="59117"/>
                </a:lnTo>
                <a:cubicBezTo>
                  <a:pt x="983966" y="73745"/>
                  <a:pt x="992885" y="83310"/>
                  <a:pt x="1019175" y="87692"/>
                </a:cubicBezTo>
                <a:cubicBezTo>
                  <a:pt x="1047535" y="92419"/>
                  <a:pt x="1076325" y="94042"/>
                  <a:pt x="1104900" y="97217"/>
                </a:cubicBezTo>
                <a:cubicBezTo>
                  <a:pt x="1128141" y="104964"/>
                  <a:pt x="1143586" y="107328"/>
                  <a:pt x="1162050" y="125792"/>
                </a:cubicBezTo>
                <a:cubicBezTo>
                  <a:pt x="1170145" y="133887"/>
                  <a:pt x="1173771" y="145573"/>
                  <a:pt x="1181100" y="154367"/>
                </a:cubicBezTo>
                <a:cubicBezTo>
                  <a:pt x="1189724" y="164715"/>
                  <a:pt x="1200150" y="173417"/>
                  <a:pt x="1209675" y="182942"/>
                </a:cubicBezTo>
                <a:cubicBezTo>
                  <a:pt x="1233616" y="254766"/>
                  <a:pt x="1198536" y="169019"/>
                  <a:pt x="1247775" y="230567"/>
                </a:cubicBezTo>
                <a:cubicBezTo>
                  <a:pt x="1254047" y="238407"/>
                  <a:pt x="1252424" y="250365"/>
                  <a:pt x="1257300" y="259142"/>
                </a:cubicBezTo>
                <a:cubicBezTo>
                  <a:pt x="1268419" y="279156"/>
                  <a:pt x="1288160" y="294572"/>
                  <a:pt x="1295400" y="316292"/>
                </a:cubicBezTo>
                <a:cubicBezTo>
                  <a:pt x="1318070" y="384302"/>
                  <a:pt x="1297742" y="362303"/>
                  <a:pt x="1343025" y="392492"/>
                </a:cubicBezTo>
                <a:lnTo>
                  <a:pt x="1362075" y="449642"/>
                </a:lnTo>
                <a:cubicBezTo>
                  <a:pt x="1365250" y="459167"/>
                  <a:pt x="1362075" y="475042"/>
                  <a:pt x="1371600" y="478217"/>
                </a:cubicBezTo>
                <a:cubicBezTo>
                  <a:pt x="1390650" y="484567"/>
                  <a:pt x="1409269" y="492397"/>
                  <a:pt x="1428750" y="497267"/>
                </a:cubicBezTo>
                <a:cubicBezTo>
                  <a:pt x="1441450" y="500442"/>
                  <a:pt x="1454311" y="503030"/>
                  <a:pt x="1466850" y="506792"/>
                </a:cubicBezTo>
                <a:cubicBezTo>
                  <a:pt x="1495700" y="515447"/>
                  <a:pt x="1524000" y="525842"/>
                  <a:pt x="1552575" y="535367"/>
                </a:cubicBezTo>
                <a:lnTo>
                  <a:pt x="1609725" y="554417"/>
                </a:lnTo>
                <a:cubicBezTo>
                  <a:pt x="1619250" y="557592"/>
                  <a:pt x="1628294" y="563108"/>
                  <a:pt x="1638300" y="563942"/>
                </a:cubicBezTo>
                <a:cubicBezTo>
                  <a:pt x="1676400" y="567117"/>
                  <a:pt x="1714442" y="571082"/>
                  <a:pt x="1752600" y="573467"/>
                </a:cubicBezTo>
                <a:cubicBezTo>
                  <a:pt x="1816056" y="577433"/>
                  <a:pt x="1879690" y="578352"/>
                  <a:pt x="1943100" y="582992"/>
                </a:cubicBezTo>
                <a:cubicBezTo>
                  <a:pt x="2042166" y="590241"/>
                  <a:pt x="2111715" y="594962"/>
                  <a:pt x="2200275" y="611567"/>
                </a:cubicBezTo>
                <a:cubicBezTo>
                  <a:pt x="2232099" y="617534"/>
                  <a:pt x="2263775" y="624267"/>
                  <a:pt x="2295525" y="630617"/>
                </a:cubicBezTo>
                <a:lnTo>
                  <a:pt x="2343150" y="640142"/>
                </a:lnTo>
                <a:cubicBezTo>
                  <a:pt x="2423534" y="688373"/>
                  <a:pt x="2367246" y="663986"/>
                  <a:pt x="2495550" y="678242"/>
                </a:cubicBezTo>
                <a:cubicBezTo>
                  <a:pt x="2535308" y="682660"/>
                  <a:pt x="2571177" y="688698"/>
                  <a:pt x="2609850" y="697292"/>
                </a:cubicBezTo>
                <a:cubicBezTo>
                  <a:pt x="2622629" y="700132"/>
                  <a:pt x="2635250" y="703642"/>
                  <a:pt x="2647950" y="706817"/>
                </a:cubicBezTo>
                <a:cubicBezTo>
                  <a:pt x="2657475" y="713167"/>
                  <a:pt x="2665089" y="725347"/>
                  <a:pt x="2676525" y="725867"/>
                </a:cubicBezTo>
                <a:cubicBezTo>
                  <a:pt x="2794887" y="731247"/>
                  <a:pt x="2819378" y="723966"/>
                  <a:pt x="2905125" y="706817"/>
                </a:cubicBezTo>
                <a:cubicBezTo>
                  <a:pt x="2914650" y="700467"/>
                  <a:pt x="2923461" y="692887"/>
                  <a:pt x="2933700" y="687767"/>
                </a:cubicBezTo>
                <a:cubicBezTo>
                  <a:pt x="2977487" y="665874"/>
                  <a:pt x="2976982" y="671319"/>
                  <a:pt x="3019425" y="659192"/>
                </a:cubicBezTo>
                <a:cubicBezTo>
                  <a:pt x="3029079" y="656434"/>
                  <a:pt x="3038346" y="652425"/>
                  <a:pt x="3048000" y="649667"/>
                </a:cubicBezTo>
                <a:cubicBezTo>
                  <a:pt x="3060587" y="646071"/>
                  <a:pt x="3073513" y="643738"/>
                  <a:pt x="3086100" y="640142"/>
                </a:cubicBezTo>
                <a:cubicBezTo>
                  <a:pt x="3095754" y="637384"/>
                  <a:pt x="3104685" y="631616"/>
                  <a:pt x="3114675" y="630617"/>
                </a:cubicBezTo>
                <a:cubicBezTo>
                  <a:pt x="3168475" y="625237"/>
                  <a:pt x="3222625" y="624267"/>
                  <a:pt x="3276600" y="621092"/>
                </a:cubicBezTo>
                <a:cubicBezTo>
                  <a:pt x="3347588" y="603345"/>
                  <a:pt x="3290719" y="615755"/>
                  <a:pt x="3400425" y="602042"/>
                </a:cubicBezTo>
                <a:cubicBezTo>
                  <a:pt x="3422702" y="599257"/>
                  <a:pt x="3444742" y="594550"/>
                  <a:pt x="3467100" y="592517"/>
                </a:cubicBezTo>
                <a:cubicBezTo>
                  <a:pt x="3514635" y="588196"/>
                  <a:pt x="3562396" y="586798"/>
                  <a:pt x="3609975" y="582992"/>
                </a:cubicBezTo>
                <a:cubicBezTo>
                  <a:pt x="3677042" y="577627"/>
                  <a:pt x="3716605" y="572044"/>
                  <a:pt x="3781425" y="563942"/>
                </a:cubicBezTo>
                <a:cubicBezTo>
                  <a:pt x="3800475" y="551242"/>
                  <a:pt x="3817317" y="534345"/>
                  <a:pt x="3838575" y="525842"/>
                </a:cubicBezTo>
                <a:cubicBezTo>
                  <a:pt x="3844666" y="523406"/>
                  <a:pt x="3899843" y="500253"/>
                  <a:pt x="3914775" y="497267"/>
                </a:cubicBezTo>
                <a:cubicBezTo>
                  <a:pt x="3936790" y="492864"/>
                  <a:pt x="3959341" y="491644"/>
                  <a:pt x="3981450" y="487742"/>
                </a:cubicBezTo>
                <a:cubicBezTo>
                  <a:pt x="4013336" y="482115"/>
                  <a:pt x="4044762" y="474015"/>
                  <a:pt x="4076700" y="468692"/>
                </a:cubicBezTo>
                <a:cubicBezTo>
                  <a:pt x="4139527" y="458221"/>
                  <a:pt x="4215435" y="454357"/>
                  <a:pt x="4276725" y="449642"/>
                </a:cubicBezTo>
                <a:cubicBezTo>
                  <a:pt x="4286250" y="446467"/>
                  <a:pt x="4295560" y="442552"/>
                  <a:pt x="4305300" y="440117"/>
                </a:cubicBezTo>
                <a:cubicBezTo>
                  <a:pt x="4351405" y="428591"/>
                  <a:pt x="4401479" y="423814"/>
                  <a:pt x="4448175" y="421067"/>
                </a:cubicBezTo>
                <a:cubicBezTo>
                  <a:pt x="4470362" y="419762"/>
                  <a:pt x="4492625" y="421067"/>
                  <a:pt x="4514850" y="421067"/>
                </a:cubicBezTo>
              </a:path>
            </a:pathLst>
          </a:custGeom>
          <a:ln>
            <a:solidFill>
              <a:srgbClr val="FF33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 rot="16200000">
            <a:off x="2028453" y="3581400"/>
            <a:ext cx="1296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Viral Load</a:t>
            </a:r>
            <a:endParaRPr lang="en-US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533775" y="5057775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Post-Infection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152900" y="4056063"/>
            <a:ext cx="838200" cy="71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314700" y="4127500"/>
            <a:ext cx="3048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970788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Arial Black" pitchFamily="34" charset="0"/>
              </a:rPr>
              <a:t>THANK YOU</a:t>
            </a:r>
            <a:endParaRPr lang="en-US" sz="3600" dirty="0">
              <a:latin typeface="Arial Black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4152901" y="2118043"/>
            <a:ext cx="4876800" cy="44348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National Cancer Institute, NIH</a:t>
            </a:r>
          </a:p>
          <a:p>
            <a:pPr>
              <a:buNone/>
            </a:pP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John Brady</a:t>
            </a:r>
          </a:p>
          <a:p>
            <a:pPr>
              <a:buNone/>
            </a:pP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Cindy </a:t>
            </a:r>
            <a:r>
              <a:rPr lang="en-US" sz="14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Masision</a:t>
            </a:r>
            <a:endParaRPr lang="en-US" sz="18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Mike </a:t>
            </a:r>
            <a:r>
              <a:rPr lang="en-US" sz="14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Rodonovichi</a:t>
            </a:r>
            <a:endParaRPr lang="en-US" sz="14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1400" b="1" dirty="0" smtClean="0"/>
          </a:p>
          <a:p>
            <a:pPr>
              <a:buNone/>
            </a:pPr>
            <a:r>
              <a:rPr lang="en-US" sz="1400" b="1" dirty="0" smtClean="0">
                <a:solidFill>
                  <a:schemeClr val="tx1"/>
                </a:solidFill>
              </a:rPr>
              <a:t>Moffitt Cancer Center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, </a:t>
            </a:r>
            <a:r>
              <a:rPr lang="en-US" sz="1600" b="1" dirty="0" smtClean="0">
                <a:solidFill>
                  <a:schemeClr val="tx1"/>
                </a:solidFill>
              </a:rPr>
              <a:t>University of South Florida </a:t>
            </a:r>
            <a:endParaRPr lang="en-US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1400" b="1" dirty="0" smtClean="0">
                <a:solidFill>
                  <a:schemeClr val="tx1"/>
                </a:solidFill>
              </a:rPr>
              <a:t>Jae K. Lee </a:t>
            </a:r>
          </a:p>
          <a:p>
            <a:pPr>
              <a:buNone/>
            </a:pP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Annamalai Muthiah</a:t>
            </a:r>
          </a:p>
          <a:p>
            <a:pPr>
              <a:buNone/>
            </a:pP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14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Soo</a:t>
            </a: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-Young </a:t>
            </a:r>
            <a:r>
              <a:rPr lang="en-US" sz="14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Cheon</a:t>
            </a:r>
            <a:endParaRPr lang="en-US" sz="14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18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Support:  Partial Support by NIH/NIAID contract N01-AI-15430 to Advanced </a:t>
            </a:r>
            <a:r>
              <a:rPr lang="en-US" sz="1400" b="1" dirty="0" err="1" smtClean="0">
                <a:latin typeface="Arial" pitchFamily="34" charset="0"/>
                <a:cs typeface="Arial" pitchFamily="34" charset="0"/>
              </a:rPr>
              <a:t>BioScience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Laboratories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457200" y="2118043"/>
            <a:ext cx="4038600" cy="443484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	Advance </a:t>
            </a:r>
            <a:r>
              <a:rPr kumimoji="0" 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BioScience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 Laboratories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	Ranajit Pal	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	Lindsay Gregory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	Michael</a:t>
            </a:r>
            <a:r>
              <a:rPr kumimoji="0" lang="en-US" sz="14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 Lee</a:t>
            </a: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	Allison </a:t>
            </a:r>
            <a:r>
              <a:rPr kumimoji="0" 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Younkins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	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Ahae Woo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	Gayatri Patel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	</a:t>
            </a:r>
            <a:r>
              <a:rPr lang="en-US" sz="14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EunMi</a:t>
            </a: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Lee</a:t>
            </a: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	Jessica Livesay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Anthony Cristillo</a:t>
            </a: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Gerald Kovacs</a:t>
            </a: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	Animal Facility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	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Debora Weiss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	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Jim Treece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816224" y="1193800"/>
            <a:ext cx="29559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9" tIns="45715" rIns="91429" bIns="45715" anchor="ctr"/>
          <a:lstStyle/>
          <a:p>
            <a:pPr algn="ctr"/>
            <a:r>
              <a:rPr lang="en-US" sz="4400" b="1" dirty="0" smtClean="0">
                <a:solidFill>
                  <a:srgbClr val="F6882E"/>
                </a:solidFill>
                <a:latin typeface="Arial Black" pitchFamily="34" charset="0"/>
              </a:rPr>
              <a:t>Purpose</a:t>
            </a:r>
            <a:endParaRPr lang="en-US" sz="4400" b="1" dirty="0">
              <a:solidFill>
                <a:srgbClr val="F6882E"/>
              </a:solidFill>
              <a:latin typeface="Arial Black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838200" y="2082800"/>
            <a:ext cx="7639050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9" tIns="45715" rIns="91429" bIns="45715"/>
          <a:lstStyle/>
          <a:p>
            <a:pPr marL="609600" indent="-609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/>
              <a:t>We hypothesize that there are differences among animals in their ability  to control virus infection by mounting appropriate immune responses. </a:t>
            </a:r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/>
              <a:t>We believe that the molecular basis for these differences can be determined by analyzing gene expression profiles. </a:t>
            </a:r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/>
              <a:t>To test this hypothesis, we are comparing global gene expression patterns in rhesus macaques that control –or do not control- persistent virus replication.</a:t>
            </a:r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388D-8E56-4069-B97D-3CEB4FD59239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74602"/>
            <a:ext cx="8229600" cy="2055948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en-US" dirty="0"/>
              <a:t>In vaccine research, we need to have better markers to predict whether a vaccine will be protective.</a:t>
            </a:r>
          </a:p>
          <a:p>
            <a:pPr algn="just">
              <a:lnSpc>
                <a:spcPct val="80000"/>
              </a:lnSpc>
            </a:pPr>
            <a:endParaRPr lang="en-US" sz="1600" dirty="0"/>
          </a:p>
          <a:p>
            <a:pPr algn="just">
              <a:lnSpc>
                <a:spcPct val="80000"/>
              </a:lnSpc>
            </a:pPr>
            <a:r>
              <a:rPr lang="en-US" dirty="0"/>
              <a:t>Using the power of modern genetic analysis such as microarray, we can establish a “signature” or gene expression profile that defines the protective immune response.</a:t>
            </a:r>
          </a:p>
          <a:p>
            <a:pPr algn="just">
              <a:lnSpc>
                <a:spcPct val="80000"/>
              </a:lnSpc>
            </a:pPr>
            <a:endParaRPr lang="en-US" sz="1600" dirty="0"/>
          </a:p>
          <a:p>
            <a:pPr algn="just">
              <a:lnSpc>
                <a:spcPct val="80000"/>
              </a:lnSpc>
              <a:spcAft>
                <a:spcPts val="0"/>
              </a:spcAft>
            </a:pPr>
            <a:r>
              <a:rPr lang="en-US" dirty="0"/>
              <a:t>This technology has been used successfully to establish gene expression </a:t>
            </a:r>
            <a:r>
              <a:rPr lang="en-US" dirty="0" smtClean="0"/>
              <a:t>signatures, ALL-AML </a:t>
            </a:r>
          </a:p>
          <a:p>
            <a:pPr algn="just">
              <a:lnSpc>
                <a:spcPct val="80000"/>
              </a:lnSpc>
              <a:spcAft>
                <a:spcPts val="0"/>
              </a:spcAft>
              <a:buNone/>
            </a:pPr>
            <a:r>
              <a:rPr lang="en-US" dirty="0" smtClean="0"/>
              <a:t>    class Prediction </a:t>
            </a:r>
            <a:r>
              <a:rPr lang="en-US" dirty="0"/>
              <a:t>in tumors.</a:t>
            </a:r>
          </a:p>
        </p:txBody>
      </p:sp>
      <p:pic>
        <p:nvPicPr>
          <p:cNvPr id="6" name="Picture 33" descr="se409791103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02060" y="4799013"/>
            <a:ext cx="1684157" cy="192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624495" y="6487082"/>
            <a:ext cx="11560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Science, 1999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631852"/>
            <a:ext cx="9144000" cy="3724498"/>
          </a:xfrm>
        </p:spPr>
        <p:txBody>
          <a:bodyPr/>
          <a:lstStyle/>
          <a:p>
            <a:pPr indent="0">
              <a:spcAft>
                <a:spcPts val="0"/>
              </a:spcAft>
            </a:pPr>
            <a:r>
              <a:rPr lang="fr-FR" dirty="0" smtClean="0"/>
              <a:t> Part 1 </a:t>
            </a:r>
            <a:r>
              <a:rPr lang="fr-FR" dirty="0" err="1" smtClean="0"/>
              <a:t>Innate</a:t>
            </a:r>
            <a:r>
              <a:rPr lang="fr-FR" dirty="0" smtClean="0"/>
              <a:t> Host Immune </a:t>
            </a:r>
            <a:r>
              <a:rPr lang="fr-FR" dirty="0" err="1" smtClean="0"/>
              <a:t>Responses</a:t>
            </a:r>
            <a:r>
              <a:rPr lang="fr-FR" dirty="0" smtClean="0"/>
              <a:t>: Natural Control of 		SHIV </a:t>
            </a:r>
            <a:r>
              <a:rPr lang="fr-FR" dirty="0" err="1" smtClean="0"/>
              <a:t>Replication</a:t>
            </a:r>
            <a:r>
              <a:rPr lang="fr-FR" dirty="0" smtClean="0"/>
              <a:t> </a:t>
            </a:r>
          </a:p>
          <a:p>
            <a:pPr indent="0">
              <a:spcAft>
                <a:spcPts val="0"/>
              </a:spcAft>
              <a:buNone/>
            </a:pPr>
            <a:endParaRPr lang="fr-FR" dirty="0" smtClean="0"/>
          </a:p>
          <a:p>
            <a:pPr indent="0">
              <a:spcAft>
                <a:spcPts val="0"/>
              </a:spcAft>
            </a:pPr>
            <a:r>
              <a:rPr lang="fr-FR" dirty="0" smtClean="0"/>
              <a:t>Part 2 Innate and Adaptive Antiviral Immune Responses</a:t>
            </a:r>
          </a:p>
          <a:p>
            <a:pPr indent="0">
              <a:spcAft>
                <a:spcPts val="0"/>
              </a:spcAft>
              <a:buNone/>
            </a:pPr>
            <a:endParaRPr lang="fr-FR" dirty="0" smtClean="0"/>
          </a:p>
          <a:p>
            <a:pPr indent="0">
              <a:spcAft>
                <a:spcPts val="0"/>
              </a:spcAft>
              <a:buNone/>
            </a:pPr>
            <a:r>
              <a:rPr lang="fr-FR" dirty="0" smtClean="0"/>
              <a:t>Biomarkers of Innate and Adaptive Immunity in CD4</a:t>
            </a:r>
            <a:r>
              <a:rPr lang="fr-FR" baseline="30000" dirty="0" smtClean="0"/>
              <a:t>+ </a:t>
            </a:r>
            <a:r>
              <a:rPr lang="fr-FR" dirty="0" smtClean="0"/>
              <a:t>T </a:t>
            </a:r>
            <a:r>
              <a:rPr lang="fr-FR" dirty="0" err="1" smtClean="0"/>
              <a:t>Cells</a:t>
            </a:r>
            <a:endParaRPr lang="en-US" dirty="0" smtClean="0"/>
          </a:p>
          <a:p>
            <a:pPr indent="0">
              <a:spcAft>
                <a:spcPts val="0"/>
              </a:spcAft>
            </a:pPr>
            <a:endParaRPr lang="fr-FR" dirty="0" smtClean="0"/>
          </a:p>
          <a:p>
            <a:pPr indent="0">
              <a:spcAft>
                <a:spcPts val="0"/>
              </a:spcAft>
              <a:buNone/>
            </a:pPr>
            <a:endParaRPr lang="fr-FR" dirty="0" smtClean="0"/>
          </a:p>
          <a:p>
            <a:pPr indent="0">
              <a:spcAft>
                <a:spcPts val="0"/>
              </a:spcAft>
              <a:buNone/>
            </a:pPr>
            <a:endParaRPr lang="fr-FR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388D-8E56-4069-B97D-3CEB4FD59239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1 Innate Immunity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388D-8E56-4069-B97D-3CEB4FD59239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323850" y="2187196"/>
            <a:ext cx="8362950" cy="416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dirty="0" smtClean="0"/>
              <a:t>An ideal vaccine stimulates four components of the immune system. 1) Elicit neutralizing antibody at high titer. 2) Stimulate a cellular (T-Cell) immune response, especially </a:t>
            </a:r>
            <a:r>
              <a:rPr lang="en-US" dirty="0" err="1" smtClean="0"/>
              <a:t>cytotoxic</a:t>
            </a:r>
            <a:r>
              <a:rPr lang="en-US" dirty="0" smtClean="0"/>
              <a:t> T-cells. 3) Stimulate mucosal immunity. 4) Provoke the innate immune system.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dirty="0" smtClean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dirty="0" smtClean="0"/>
              <a:t>The rhesus macaque has served as an animal model system for vaccine development and also to study pathogenesis of several human infectious diseases.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dirty="0" smtClean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dirty="0" smtClean="0"/>
              <a:t>Microarray technology has been extensively used to analyze a global gene expression pattern in cancer and other diseases to monitor the molecular mechanism of pathogenesis.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dirty="0" smtClean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dirty="0" smtClean="0"/>
              <a:t>Knowledge of natural host defense mechanisms may lead to their exploitation for therapeutic or prophylactic purposes.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SHIVsf162P3 RNA levels in Plasma in Virus Infected Rhesus Macaques</a:t>
            </a:r>
            <a:endParaRPr lang="en-US" dirty="0"/>
          </a:p>
        </p:txBody>
      </p:sp>
      <p:graphicFrame>
        <p:nvGraphicFramePr>
          <p:cNvPr id="6" name="Object 28"/>
          <p:cNvGraphicFramePr>
            <a:graphicFrameLocks noChangeAspect="1"/>
          </p:cNvGraphicFramePr>
          <p:nvPr/>
        </p:nvGraphicFramePr>
        <p:xfrm>
          <a:off x="1" y="3219450"/>
          <a:ext cx="195726" cy="1922205"/>
        </p:xfrm>
        <a:graphic>
          <a:graphicData uri="http://schemas.openxmlformats.org/presentationml/2006/ole">
            <p:oleObj spid="_x0000_s31747" name="SPW 8.0 Graph" r:id="rId3" imgW="212040" imgH="2089080" progId="SigmaPlotGraphicObject.12">
              <p:embed/>
            </p:oleObj>
          </a:graphicData>
        </a:graphic>
      </p:graphicFrame>
      <p:graphicFrame>
        <p:nvGraphicFramePr>
          <p:cNvPr id="7" name="Object 36"/>
          <p:cNvGraphicFramePr>
            <a:graphicFrameLocks noChangeAspect="1"/>
          </p:cNvGraphicFramePr>
          <p:nvPr/>
        </p:nvGraphicFramePr>
        <p:xfrm>
          <a:off x="196850" y="2568576"/>
          <a:ext cx="5118100" cy="3210498"/>
        </p:xfrm>
        <a:graphic>
          <a:graphicData uri="http://schemas.openxmlformats.org/presentationml/2006/ole">
            <p:oleObj spid="_x0000_s31748" name="SPW 8.0 Graph" r:id="rId4" imgW="6665040" imgH="4180320" progId="SigmaPlotGraphicObject.12">
              <p:embed/>
            </p:oleObj>
          </a:graphicData>
        </a:graphic>
      </p:graphicFrame>
      <p:sp>
        <p:nvSpPr>
          <p:cNvPr id="8" name="Line 41"/>
          <p:cNvSpPr>
            <a:spLocks noChangeShapeType="1"/>
          </p:cNvSpPr>
          <p:nvPr/>
        </p:nvSpPr>
        <p:spPr bwMode="auto">
          <a:xfrm flipV="1">
            <a:off x="4148139" y="5489575"/>
            <a:ext cx="1460" cy="26902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" name="Line 42"/>
          <p:cNvSpPr>
            <a:spLocks noChangeShapeType="1"/>
          </p:cNvSpPr>
          <p:nvPr/>
        </p:nvSpPr>
        <p:spPr bwMode="auto">
          <a:xfrm flipV="1">
            <a:off x="3703639" y="5483225"/>
            <a:ext cx="1460" cy="26902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" name="Line 44"/>
          <p:cNvSpPr>
            <a:spLocks noChangeShapeType="1"/>
          </p:cNvSpPr>
          <p:nvPr/>
        </p:nvSpPr>
        <p:spPr bwMode="auto">
          <a:xfrm flipV="1">
            <a:off x="884239" y="5484813"/>
            <a:ext cx="1460" cy="26902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1" name="Object 46"/>
          <p:cNvGraphicFramePr>
            <a:graphicFrameLocks noChangeAspect="1"/>
          </p:cNvGraphicFramePr>
          <p:nvPr/>
        </p:nvGraphicFramePr>
        <p:xfrm>
          <a:off x="1558926" y="5786439"/>
          <a:ext cx="1535138" cy="195726"/>
        </p:xfrm>
        <a:graphic>
          <a:graphicData uri="http://schemas.openxmlformats.org/presentationml/2006/ole">
            <p:oleObj spid="_x0000_s31749" name="SPW 8.0 Graph" r:id="rId5" imgW="1668600" imgH="212040" progId="SigmaPlotGraphicObject.12">
              <p:embed/>
            </p:oleObj>
          </a:graphicData>
        </a:graphic>
      </p:graphicFrame>
      <p:graphicFrame>
        <p:nvGraphicFramePr>
          <p:cNvPr id="31753" name="Object 49"/>
          <p:cNvGraphicFramePr>
            <a:graphicFrameLocks noChangeAspect="1"/>
          </p:cNvGraphicFramePr>
          <p:nvPr/>
        </p:nvGraphicFramePr>
        <p:xfrm>
          <a:off x="5295901" y="2836863"/>
          <a:ext cx="3771900" cy="2943157"/>
        </p:xfrm>
        <a:graphic>
          <a:graphicData uri="http://schemas.openxmlformats.org/presentationml/2006/ole">
            <p:oleObj spid="_x0000_s31753" name="SPW 8.0 Graph" r:id="rId6" imgW="5422320" imgH="4232520" progId="SigmaPlotGraphicObject.12">
              <p:embed/>
            </p:oleObj>
          </a:graphicData>
        </a:graphic>
      </p:graphicFrame>
      <p:graphicFrame>
        <p:nvGraphicFramePr>
          <p:cNvPr id="31754" name="Object 53"/>
          <p:cNvGraphicFramePr>
            <a:graphicFrameLocks noChangeAspect="1"/>
          </p:cNvGraphicFramePr>
          <p:nvPr/>
        </p:nvGraphicFramePr>
        <p:xfrm>
          <a:off x="6581775" y="5788025"/>
          <a:ext cx="1391691" cy="177695"/>
        </p:xfrm>
        <a:graphic>
          <a:graphicData uri="http://schemas.openxmlformats.org/presentationml/2006/ole">
            <p:oleObj spid="_x0000_s31754" name="SPW 8.0 Graph" r:id="rId7" imgW="1668600" imgH="212040" progId="SigmaPlotGraphicObject.12">
              <p:embed/>
            </p:oleObj>
          </a:graphicData>
        </a:graphic>
      </p:graphicFrame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699050" y="6356350"/>
            <a:ext cx="2679405" cy="365125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Chung, </a:t>
            </a:r>
            <a:r>
              <a:rPr lang="fr-FR" dirty="0" smtClean="0">
                <a:solidFill>
                  <a:schemeClr val="tx1"/>
                </a:solidFill>
              </a:rPr>
              <a:t>et </a:t>
            </a:r>
            <a:r>
              <a:rPr lang="fr-FR" dirty="0" smtClean="0">
                <a:solidFill>
                  <a:schemeClr val="tx1"/>
                </a:solidFill>
              </a:rPr>
              <a:t>al., Viral </a:t>
            </a:r>
            <a:r>
              <a:rPr lang="fr-FR" dirty="0" err="1" smtClean="0">
                <a:solidFill>
                  <a:schemeClr val="tx1"/>
                </a:solidFill>
              </a:rPr>
              <a:t>Immuno</a:t>
            </a:r>
            <a:r>
              <a:rPr lang="fr-FR" dirty="0" smtClean="0">
                <a:solidFill>
                  <a:schemeClr val="tx1"/>
                </a:solidFill>
              </a:rPr>
              <a:t>. </a:t>
            </a:r>
            <a:r>
              <a:rPr lang="fr-FR" dirty="0" smtClean="0">
                <a:solidFill>
                  <a:schemeClr val="tx1"/>
                </a:solidFill>
              </a:rPr>
              <a:t>2008</a:t>
            </a:r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800" b="1" dirty="0" smtClean="0">
                <a:latin typeface="Arial Black" pitchFamily="34" charset="0"/>
                <a:cs typeface="Times New Roman" pitchFamily="18" charset="0"/>
              </a:rPr>
              <a:t>Gene Expression Profiles in PBMC from Naïve </a:t>
            </a:r>
            <a:r>
              <a:rPr lang="en-US" sz="2800" b="1" dirty="0" err="1" smtClean="0">
                <a:latin typeface="Arial Black" pitchFamily="34" charset="0"/>
                <a:cs typeface="Times New Roman" pitchFamily="18" charset="0"/>
              </a:rPr>
              <a:t>vs</a:t>
            </a:r>
            <a:r>
              <a:rPr lang="en-US" sz="2800" b="1" dirty="0" smtClean="0">
                <a:latin typeface="Arial Black" pitchFamily="34" charset="0"/>
                <a:cs typeface="Times New Roman" pitchFamily="18" charset="0"/>
              </a:rPr>
              <a:t> SHIVsf162P3 infected Rhesus Macaques</a:t>
            </a:r>
            <a:endParaRPr lang="en-US" sz="2800" b="1" dirty="0"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388D-8E56-4069-B97D-3CEB4FD59239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6" name="Text Box 46"/>
          <p:cNvSpPr txBox="1">
            <a:spLocks noChangeArrowheads="1"/>
          </p:cNvSpPr>
          <p:nvPr/>
        </p:nvSpPr>
        <p:spPr bwMode="auto">
          <a:xfrm>
            <a:off x="1219200" y="2940050"/>
            <a:ext cx="6534150" cy="3139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9" tIns="45715" rIns="91429" bIns="45715">
            <a:spAutoFit/>
          </a:bodyPr>
          <a:lstStyle/>
          <a:p>
            <a:r>
              <a:rPr lang="en-US" b="1" dirty="0"/>
              <a:t>  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Condition                       Animal              Time          Viral load </a:t>
            </a: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   Controlled                     714L, 718L         Day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21            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High   </a:t>
            </a: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                                     714L, 718L        &gt;Year 2            Low</a:t>
            </a: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Non-controlled               713L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720L        Day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21            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High</a:t>
            </a: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                                     713L, 720L        &gt;Year 2           High</a:t>
            </a: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   Naïve                               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Pool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of 8 uninfected monkeys</a:t>
            </a:r>
          </a:p>
        </p:txBody>
      </p:sp>
      <p:sp>
        <p:nvSpPr>
          <p:cNvPr id="10" name="Line 47"/>
          <p:cNvSpPr>
            <a:spLocks noChangeShapeType="1"/>
          </p:cNvSpPr>
          <p:nvPr/>
        </p:nvSpPr>
        <p:spPr bwMode="auto">
          <a:xfrm>
            <a:off x="1298573" y="3362325"/>
            <a:ext cx="643572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" name="Line 48"/>
          <p:cNvSpPr>
            <a:spLocks noChangeShapeType="1"/>
          </p:cNvSpPr>
          <p:nvPr/>
        </p:nvSpPr>
        <p:spPr bwMode="auto">
          <a:xfrm>
            <a:off x="1298573" y="2927350"/>
            <a:ext cx="643572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" name="Line 49"/>
          <p:cNvSpPr>
            <a:spLocks noChangeShapeType="1"/>
          </p:cNvSpPr>
          <p:nvPr/>
        </p:nvSpPr>
        <p:spPr bwMode="auto">
          <a:xfrm>
            <a:off x="1219200" y="6048375"/>
            <a:ext cx="65151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3" descr="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752725"/>
            <a:ext cx="3276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64"/>
          <p:cNvSpPr>
            <a:spLocks noChangeArrowheads="1"/>
          </p:cNvSpPr>
          <p:nvPr/>
        </p:nvSpPr>
        <p:spPr bwMode="auto">
          <a:xfrm>
            <a:off x="404813" y="2705100"/>
            <a:ext cx="83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1"/>
            <a:r>
              <a:rPr kumimoji="1" lang="en-US" altLang="ko-KR" b="1">
                <a:latin typeface="Gulim" pitchFamily="34" charset="-127"/>
                <a:ea typeface="Gulim" pitchFamily="34" charset="-127"/>
              </a:rPr>
              <a:t>A. Day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4800600" y="2728913"/>
            <a:ext cx="8382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1"/>
            <a:r>
              <a:rPr kumimoji="1" lang="en-US" altLang="ko-KR" b="1">
                <a:latin typeface="Gulim" pitchFamily="34" charset="-127"/>
                <a:ea typeface="Gulim" pitchFamily="34" charset="-127"/>
              </a:rPr>
              <a:t>B. Year</a:t>
            </a:r>
          </a:p>
        </p:txBody>
      </p:sp>
      <p:pic>
        <p:nvPicPr>
          <p:cNvPr id="11" name="Picture 4" descr="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2762250"/>
            <a:ext cx="3276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517585" y="1221343"/>
            <a:ext cx="80398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  <a:cs typeface="Times New Roman" pitchFamily="18" charset="0"/>
              </a:rPr>
              <a:t>Clustering </a:t>
            </a:r>
            <a:r>
              <a:rPr lang="en-US" sz="3000" b="1" dirty="0" err="1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  <a:cs typeface="Times New Roman" pitchFamily="18" charset="0"/>
              </a:rPr>
              <a:t>Heatmap</a:t>
            </a:r>
            <a:r>
              <a:rPr lang="en-US" sz="3000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  <a:cs typeface="Times New Roman" pitchFamily="18" charset="0"/>
              </a:rPr>
              <a:t> of Differentially Expressed Genes  </a:t>
            </a:r>
          </a:p>
          <a:p>
            <a:r>
              <a:rPr lang="en-US" sz="3000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  <a:cs typeface="Times New Roman" pitchFamily="18" charset="0"/>
              </a:rPr>
              <a:t>      Day 21                     Year 2 </a:t>
            </a:r>
            <a:endParaRPr lang="en-US" sz="3000" b="1" dirty="0">
              <a:solidFill>
                <a:schemeClr val="accent6">
                  <a:lumMod val="75000"/>
                </a:schemeClr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251944" y="6356350"/>
            <a:ext cx="2434856" cy="365125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Chung, </a:t>
            </a:r>
            <a:r>
              <a:rPr lang="fr-FR" dirty="0" smtClean="0">
                <a:solidFill>
                  <a:schemeClr val="tx1"/>
                </a:solidFill>
              </a:rPr>
              <a:t>et </a:t>
            </a:r>
            <a:r>
              <a:rPr lang="fr-FR" dirty="0" smtClean="0">
                <a:solidFill>
                  <a:schemeClr val="tx1"/>
                </a:solidFill>
              </a:rPr>
              <a:t>al., Viral </a:t>
            </a:r>
            <a:r>
              <a:rPr lang="fr-FR" dirty="0" err="1" smtClean="0">
                <a:solidFill>
                  <a:schemeClr val="tx1"/>
                </a:solidFill>
              </a:rPr>
              <a:t>Immunol</a:t>
            </a:r>
            <a:r>
              <a:rPr lang="fr-FR" dirty="0" smtClean="0">
                <a:solidFill>
                  <a:schemeClr val="tx1"/>
                </a:solidFill>
              </a:rPr>
              <a:t>. </a:t>
            </a:r>
            <a:r>
              <a:rPr lang="fr-FR" dirty="0" smtClean="0">
                <a:solidFill>
                  <a:schemeClr val="tx1"/>
                </a:solidFill>
              </a:rPr>
              <a:t>2008</a:t>
            </a:r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err="1" smtClean="0"/>
              <a:t>Heatmap</a:t>
            </a:r>
            <a:r>
              <a:rPr lang="en-US" dirty="0" smtClean="0"/>
              <a:t> of Differentially Expressed Genes at Day 21 and Year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143625" y="6356350"/>
            <a:ext cx="2543175" cy="365125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Chung, </a:t>
            </a:r>
            <a:r>
              <a:rPr lang="fr-FR" dirty="0" smtClean="0">
                <a:solidFill>
                  <a:schemeClr val="tx1"/>
                </a:solidFill>
              </a:rPr>
              <a:t>et </a:t>
            </a:r>
            <a:r>
              <a:rPr lang="fr-FR" dirty="0" smtClean="0">
                <a:solidFill>
                  <a:schemeClr val="tx1"/>
                </a:solidFill>
              </a:rPr>
              <a:t>al., Viral </a:t>
            </a:r>
            <a:r>
              <a:rPr lang="fr-FR" dirty="0" err="1" smtClean="0">
                <a:solidFill>
                  <a:schemeClr val="tx1"/>
                </a:solidFill>
              </a:rPr>
              <a:t>Immuno</a:t>
            </a:r>
            <a:r>
              <a:rPr lang="fr-FR" dirty="0" smtClean="0">
                <a:solidFill>
                  <a:schemeClr val="tx1"/>
                </a:solidFill>
              </a:rPr>
              <a:t>. </a:t>
            </a:r>
            <a:r>
              <a:rPr lang="fr-FR" dirty="0" smtClean="0">
                <a:solidFill>
                  <a:schemeClr val="tx1"/>
                </a:solidFill>
              </a:rPr>
              <a:t>2008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286000" y="2714625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latinLnBrk="1"/>
            <a:r>
              <a:rPr kumimoji="1" lang="en-US" altLang="ko-KR" b="1">
                <a:latin typeface="Gulim" pitchFamily="34" charset="-127"/>
                <a:ea typeface="Gulim" pitchFamily="34" charset="-127"/>
              </a:rPr>
              <a:t>C. Day+Year</a:t>
            </a:r>
          </a:p>
        </p:txBody>
      </p:sp>
      <p:pic>
        <p:nvPicPr>
          <p:cNvPr id="6" name="Picture 4" descr="d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67025" y="2847975"/>
            <a:ext cx="3276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22363"/>
            <a:ext cx="8229600" cy="1143000"/>
          </a:xfrm>
        </p:spPr>
        <p:txBody>
          <a:bodyPr/>
          <a:lstStyle/>
          <a:p>
            <a:r>
              <a:rPr lang="en-US" dirty="0" smtClean="0"/>
              <a:t>Part 1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6551"/>
            <a:ext cx="8229600" cy="4584923"/>
          </a:xfrm>
        </p:spPr>
        <p:txBody>
          <a:bodyPr/>
          <a:lstStyle/>
          <a:p>
            <a:r>
              <a:rPr lang="en-US" sz="1800" dirty="0" smtClean="0"/>
              <a:t>We were examined differences between protective and non-protective host response by measuring global cellular gene expression profiles in SHIV-infected macaques.</a:t>
            </a:r>
          </a:p>
          <a:p>
            <a:r>
              <a:rPr lang="en-US" sz="1800" dirty="0" smtClean="0"/>
              <a:t>Comparing gene expression profiles in PBMC from animals that exhibit different levels of virus control showed interesting differences in gene expression pattern. </a:t>
            </a:r>
          </a:p>
          <a:p>
            <a:r>
              <a:rPr lang="en-US" sz="1800" dirty="0" smtClean="0"/>
              <a:t>We identified 59 </a:t>
            </a:r>
            <a:r>
              <a:rPr lang="en-US" sz="1800" dirty="0" smtClean="0"/>
              <a:t>genes. </a:t>
            </a:r>
            <a:r>
              <a:rPr lang="en-US" sz="1800" dirty="0" smtClean="0"/>
              <a:t>A</a:t>
            </a:r>
            <a:r>
              <a:rPr lang="en-US" sz="1800" dirty="0" smtClean="0"/>
              <a:t>ctivation </a:t>
            </a:r>
            <a:r>
              <a:rPr lang="en-US" sz="1800" dirty="0" smtClean="0"/>
              <a:t>of host defense-related genes such as interference-inducible genes, apoptosis genes, and inflammation-related genes are up-regulated in the non-controllers.</a:t>
            </a:r>
          </a:p>
          <a:p>
            <a:r>
              <a:rPr lang="en-US" sz="1800" dirty="0" smtClean="0"/>
              <a:t>The results suggested that these genes might contribute to a favorable microenvironment for virus replication </a:t>
            </a:r>
            <a:r>
              <a:rPr lang="en-US" sz="1800" i="1" dirty="0" smtClean="0"/>
              <a:t>in vivo</a:t>
            </a:r>
            <a:r>
              <a:rPr lang="en-US" sz="1800" dirty="0" smtClean="0"/>
              <a:t>. </a:t>
            </a:r>
          </a:p>
          <a:p>
            <a:r>
              <a:rPr lang="en-US" sz="1800" dirty="0" smtClean="0"/>
              <a:t>It could help identify early parameters that predict the efficiency of protective immune responses.</a:t>
            </a:r>
          </a:p>
          <a:p>
            <a:endParaRPr lang="en-US" sz="18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388D-8E56-4069-B97D-3CEB4FD59239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2 Innate and Adaptive Immune Responses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388D-8E56-4069-B97D-3CEB4FD59239}" type="slidenum">
              <a:rPr lang="fr-FR" smtClean="0"/>
              <a:pPr/>
              <a:t>13</a:t>
            </a:fld>
            <a:endParaRPr lang="fr-FR"/>
          </a:p>
        </p:txBody>
      </p:sp>
      <p:grpSp>
        <p:nvGrpSpPr>
          <p:cNvPr id="5" name="Group 29"/>
          <p:cNvGrpSpPr>
            <a:grpSpLocks/>
          </p:cNvGrpSpPr>
          <p:nvPr/>
        </p:nvGrpSpPr>
        <p:grpSpPr bwMode="auto">
          <a:xfrm>
            <a:off x="609601" y="3241675"/>
            <a:ext cx="7897590" cy="2062159"/>
            <a:chOff x="1827213" y="1384300"/>
            <a:chExt cx="5608934" cy="1649593"/>
          </a:xfrm>
        </p:grpSpPr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1828800" y="1560512"/>
              <a:ext cx="890508" cy="246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/>
                <a:t>Group 1 N=3</a:t>
              </a: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27213" y="2468563"/>
              <a:ext cx="890508" cy="246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/>
                <a:t>Group 2 N=3</a:t>
              </a:r>
            </a:p>
          </p:txBody>
        </p:sp>
        <p:sp>
          <p:nvSpPr>
            <p:cNvPr id="8" name="Line 10"/>
            <p:cNvSpPr>
              <a:spLocks noChangeShapeType="1"/>
            </p:cNvSpPr>
            <p:nvPr/>
          </p:nvSpPr>
          <p:spPr bwMode="auto">
            <a:xfrm flipV="1">
              <a:off x="2819400" y="1651000"/>
              <a:ext cx="0" cy="24765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000"/>
            </a:p>
          </p:txBody>
        </p:sp>
        <p:sp>
          <p:nvSpPr>
            <p:cNvPr id="9" name="Line 11"/>
            <p:cNvSpPr>
              <a:spLocks noChangeShapeType="1"/>
            </p:cNvSpPr>
            <p:nvPr/>
          </p:nvSpPr>
          <p:spPr bwMode="auto">
            <a:xfrm flipV="1">
              <a:off x="2819400" y="2565400"/>
              <a:ext cx="0" cy="24765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000"/>
            </a:p>
          </p:txBody>
        </p:sp>
        <p:sp>
          <p:nvSpPr>
            <p:cNvPr id="10" name="Text Box 13"/>
            <p:cNvSpPr txBox="1">
              <a:spLocks noChangeArrowheads="1"/>
            </p:cNvSpPr>
            <p:nvPr/>
          </p:nvSpPr>
          <p:spPr bwMode="auto">
            <a:xfrm>
              <a:off x="2574925" y="1889125"/>
              <a:ext cx="949299" cy="246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/>
                <a:t>SHIVsf162P3</a:t>
              </a:r>
            </a:p>
          </p:txBody>
        </p:sp>
        <p:sp>
          <p:nvSpPr>
            <p:cNvPr id="11" name="Text Box 15"/>
            <p:cNvSpPr txBox="1">
              <a:spLocks noChangeArrowheads="1"/>
            </p:cNvSpPr>
            <p:nvPr/>
          </p:nvSpPr>
          <p:spPr bwMode="auto">
            <a:xfrm>
              <a:off x="2565400" y="2787649"/>
              <a:ext cx="708848" cy="246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/>
                <a:t>SHIVBaL</a:t>
              </a:r>
            </a:p>
          </p:txBody>
        </p:sp>
        <p:sp>
          <p:nvSpPr>
            <p:cNvPr id="12" name="Line 16"/>
            <p:cNvSpPr>
              <a:spLocks noChangeShapeType="1"/>
            </p:cNvSpPr>
            <p:nvPr/>
          </p:nvSpPr>
          <p:spPr bwMode="auto">
            <a:xfrm flipV="1">
              <a:off x="3657600" y="1663700"/>
              <a:ext cx="0" cy="24765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000"/>
            </a:p>
          </p:txBody>
        </p:sp>
        <p:sp>
          <p:nvSpPr>
            <p:cNvPr id="13" name="Line 17"/>
            <p:cNvSpPr>
              <a:spLocks noChangeShapeType="1"/>
            </p:cNvSpPr>
            <p:nvPr/>
          </p:nvSpPr>
          <p:spPr bwMode="auto">
            <a:xfrm flipV="1">
              <a:off x="3689350" y="2578100"/>
              <a:ext cx="0" cy="24765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000"/>
            </a:p>
          </p:txBody>
        </p:sp>
        <p:sp>
          <p:nvSpPr>
            <p:cNvPr id="15" name="Text Box 19"/>
            <p:cNvSpPr txBox="1">
              <a:spLocks noChangeArrowheads="1"/>
            </p:cNvSpPr>
            <p:nvPr/>
          </p:nvSpPr>
          <p:spPr bwMode="auto">
            <a:xfrm>
              <a:off x="3398838" y="1889125"/>
              <a:ext cx="3975751" cy="196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dirty="0" smtClean="0"/>
                <a:t>SIV </a:t>
              </a:r>
              <a:r>
                <a:rPr lang="en-US" sz="1000" dirty="0" err="1" smtClean="0"/>
                <a:t>mac</a:t>
              </a:r>
              <a:r>
                <a:rPr lang="en-US" sz="1000" dirty="0" smtClean="0"/>
                <a:t> 251     Day 3            Day10        Day 28                                                               Day 160</a:t>
              </a:r>
              <a:endParaRPr lang="en-US" sz="1000" dirty="0"/>
            </a:p>
          </p:txBody>
        </p:sp>
        <p:sp>
          <p:nvSpPr>
            <p:cNvPr id="16" name="Text Box 20"/>
            <p:cNvSpPr txBox="1">
              <a:spLocks noChangeArrowheads="1"/>
            </p:cNvSpPr>
            <p:nvPr/>
          </p:nvSpPr>
          <p:spPr bwMode="auto">
            <a:xfrm>
              <a:off x="3435350" y="2819399"/>
              <a:ext cx="4000797" cy="196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dirty="0"/>
                <a:t>SIV </a:t>
              </a:r>
              <a:r>
                <a:rPr lang="en-US" sz="1000" dirty="0" smtClean="0"/>
                <a:t>mac251     Day 3           Day 10       Day 28                                                                 Day  60</a:t>
              </a:r>
              <a:endParaRPr lang="en-US" sz="1000" dirty="0"/>
            </a:p>
          </p:txBody>
        </p:sp>
        <p:sp>
          <p:nvSpPr>
            <p:cNvPr id="17" name="Text Box 22"/>
            <p:cNvSpPr txBox="1">
              <a:spLocks noChangeArrowheads="1"/>
            </p:cNvSpPr>
            <p:nvPr/>
          </p:nvSpPr>
          <p:spPr bwMode="auto">
            <a:xfrm>
              <a:off x="2711450" y="1384300"/>
              <a:ext cx="255198" cy="246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/>
                <a:t>0</a:t>
              </a:r>
            </a:p>
          </p:txBody>
        </p:sp>
        <p:sp>
          <p:nvSpPr>
            <p:cNvPr id="18" name="Line 23"/>
            <p:cNvSpPr>
              <a:spLocks noChangeShapeType="1"/>
            </p:cNvSpPr>
            <p:nvPr/>
          </p:nvSpPr>
          <p:spPr bwMode="auto">
            <a:xfrm>
              <a:off x="2825750" y="1587500"/>
              <a:ext cx="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000"/>
            </a:p>
          </p:txBody>
        </p:sp>
        <p:sp>
          <p:nvSpPr>
            <p:cNvPr id="19" name="Line 24"/>
            <p:cNvSpPr>
              <a:spLocks noChangeShapeType="1"/>
            </p:cNvSpPr>
            <p:nvPr/>
          </p:nvSpPr>
          <p:spPr bwMode="auto">
            <a:xfrm>
              <a:off x="3657600" y="1587500"/>
              <a:ext cx="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000"/>
            </a:p>
          </p:txBody>
        </p:sp>
        <p:sp>
          <p:nvSpPr>
            <p:cNvPr id="20" name="Line 27"/>
            <p:cNvSpPr>
              <a:spLocks noChangeShapeType="1"/>
            </p:cNvSpPr>
            <p:nvPr/>
          </p:nvSpPr>
          <p:spPr bwMode="auto">
            <a:xfrm>
              <a:off x="3689350" y="2508250"/>
              <a:ext cx="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000"/>
            </a:p>
          </p:txBody>
        </p:sp>
        <p:sp>
          <p:nvSpPr>
            <p:cNvPr id="21" name="Line 28"/>
            <p:cNvSpPr>
              <a:spLocks noChangeShapeType="1"/>
            </p:cNvSpPr>
            <p:nvPr/>
          </p:nvSpPr>
          <p:spPr bwMode="auto">
            <a:xfrm>
              <a:off x="2819400" y="2508250"/>
              <a:ext cx="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000"/>
            </a:p>
          </p:txBody>
        </p:sp>
        <p:sp>
          <p:nvSpPr>
            <p:cNvPr id="22" name="Text Box 33"/>
            <p:cNvSpPr txBox="1">
              <a:spLocks noChangeArrowheads="1"/>
            </p:cNvSpPr>
            <p:nvPr/>
          </p:nvSpPr>
          <p:spPr bwMode="auto">
            <a:xfrm>
              <a:off x="2711450" y="2314575"/>
              <a:ext cx="255198" cy="246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/>
                <a:t>0</a:t>
              </a:r>
            </a:p>
          </p:txBody>
        </p:sp>
        <p:sp>
          <p:nvSpPr>
            <p:cNvPr id="23" name="Text Box 39"/>
            <p:cNvSpPr txBox="1">
              <a:spLocks noChangeArrowheads="1"/>
            </p:cNvSpPr>
            <p:nvPr/>
          </p:nvSpPr>
          <p:spPr bwMode="auto">
            <a:xfrm>
              <a:off x="3352800" y="1384300"/>
              <a:ext cx="601447" cy="246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114300" indent="-114300">
                <a:tabLst>
                  <a:tab pos="114300" algn="l"/>
                </a:tabLst>
              </a:pPr>
              <a:r>
                <a:rPr lang="en-US" sz="1000"/>
                <a:t>    5.2 y</a:t>
              </a:r>
            </a:p>
          </p:txBody>
        </p:sp>
        <p:sp>
          <p:nvSpPr>
            <p:cNvPr id="24" name="Text Box 40"/>
            <p:cNvSpPr txBox="1">
              <a:spLocks noChangeArrowheads="1"/>
            </p:cNvSpPr>
            <p:nvPr/>
          </p:nvSpPr>
          <p:spPr bwMode="auto">
            <a:xfrm>
              <a:off x="3492500" y="2330450"/>
              <a:ext cx="457200" cy="246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/>
                <a:t>2.7 y</a:t>
              </a:r>
            </a:p>
          </p:txBody>
        </p:sp>
        <p:sp>
          <p:nvSpPr>
            <p:cNvPr id="25" name="Line 46"/>
            <p:cNvSpPr>
              <a:spLocks noChangeShapeType="1"/>
            </p:cNvSpPr>
            <p:nvPr/>
          </p:nvSpPr>
          <p:spPr bwMode="auto">
            <a:xfrm>
              <a:off x="2819400" y="1676400"/>
              <a:ext cx="4419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000"/>
            </a:p>
          </p:txBody>
        </p:sp>
        <p:sp>
          <p:nvSpPr>
            <p:cNvPr id="26" name="Line 47"/>
            <p:cNvSpPr>
              <a:spLocks noChangeShapeType="1"/>
            </p:cNvSpPr>
            <p:nvPr/>
          </p:nvSpPr>
          <p:spPr bwMode="auto">
            <a:xfrm>
              <a:off x="2813050" y="2590800"/>
              <a:ext cx="4419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000"/>
            </a:p>
          </p:txBody>
        </p:sp>
        <p:sp>
          <p:nvSpPr>
            <p:cNvPr id="27" name="Line 43"/>
            <p:cNvSpPr>
              <a:spLocks noChangeShapeType="1"/>
            </p:cNvSpPr>
            <p:nvPr/>
          </p:nvSpPr>
          <p:spPr bwMode="auto">
            <a:xfrm flipV="1">
              <a:off x="4114800" y="1676400"/>
              <a:ext cx="0" cy="2476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000"/>
            </a:p>
          </p:txBody>
        </p:sp>
        <p:sp>
          <p:nvSpPr>
            <p:cNvPr id="28" name="Line 43"/>
            <p:cNvSpPr>
              <a:spLocks noChangeShapeType="1"/>
            </p:cNvSpPr>
            <p:nvPr/>
          </p:nvSpPr>
          <p:spPr bwMode="auto">
            <a:xfrm flipV="1">
              <a:off x="4114800" y="2590800"/>
              <a:ext cx="0" cy="2476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000"/>
            </a:p>
          </p:txBody>
        </p:sp>
        <p:sp>
          <p:nvSpPr>
            <p:cNvPr id="29" name="Line 43"/>
            <p:cNvSpPr>
              <a:spLocks noChangeShapeType="1"/>
            </p:cNvSpPr>
            <p:nvPr/>
          </p:nvSpPr>
          <p:spPr bwMode="auto">
            <a:xfrm flipV="1">
              <a:off x="4648200" y="1676400"/>
              <a:ext cx="0" cy="2476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000"/>
            </a:p>
          </p:txBody>
        </p:sp>
        <p:sp>
          <p:nvSpPr>
            <p:cNvPr id="30" name="Line 43"/>
            <p:cNvSpPr>
              <a:spLocks noChangeShapeType="1"/>
            </p:cNvSpPr>
            <p:nvPr/>
          </p:nvSpPr>
          <p:spPr bwMode="auto">
            <a:xfrm flipV="1">
              <a:off x="4648200" y="2590800"/>
              <a:ext cx="0" cy="2476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000"/>
            </a:p>
          </p:txBody>
        </p:sp>
        <p:sp>
          <p:nvSpPr>
            <p:cNvPr id="31" name="Line 43"/>
            <p:cNvSpPr>
              <a:spLocks noChangeShapeType="1"/>
            </p:cNvSpPr>
            <p:nvPr/>
          </p:nvSpPr>
          <p:spPr bwMode="auto">
            <a:xfrm flipV="1">
              <a:off x="5105400" y="1657350"/>
              <a:ext cx="0" cy="2476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000"/>
            </a:p>
          </p:txBody>
        </p:sp>
        <p:sp>
          <p:nvSpPr>
            <p:cNvPr id="32" name="Line 43"/>
            <p:cNvSpPr>
              <a:spLocks noChangeShapeType="1"/>
            </p:cNvSpPr>
            <p:nvPr/>
          </p:nvSpPr>
          <p:spPr bwMode="auto">
            <a:xfrm flipV="1">
              <a:off x="5119396" y="2590800"/>
              <a:ext cx="0" cy="2476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1000"/>
            </a:p>
          </p:txBody>
        </p:sp>
      </p:grpSp>
      <p:sp>
        <p:nvSpPr>
          <p:cNvPr id="33" name="Line 43"/>
          <p:cNvSpPr>
            <a:spLocks noChangeShapeType="1"/>
          </p:cNvSpPr>
          <p:nvPr/>
        </p:nvSpPr>
        <p:spPr bwMode="auto">
          <a:xfrm flipV="1">
            <a:off x="8019412" y="3595715"/>
            <a:ext cx="0" cy="309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1000"/>
          </a:p>
        </p:txBody>
      </p:sp>
      <p:sp>
        <p:nvSpPr>
          <p:cNvPr id="34" name="Line 43"/>
          <p:cNvSpPr>
            <a:spLocks noChangeShapeType="1"/>
          </p:cNvSpPr>
          <p:nvPr/>
        </p:nvSpPr>
        <p:spPr bwMode="auto">
          <a:xfrm flipV="1">
            <a:off x="8039119" y="4737223"/>
            <a:ext cx="0" cy="309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388D-8E56-4069-B97D-3CEB4FD59239}" type="slidenum">
              <a:rPr lang="fr-FR" smtClean="0"/>
              <a:pPr/>
              <a:t>14</a:t>
            </a:fld>
            <a:endParaRPr lang="fr-F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0" y="2514601"/>
          <a:ext cx="8686800" cy="2487337"/>
        </p:xfrm>
        <a:graphic>
          <a:graphicData uri="http://schemas.openxmlformats.org/drawingml/2006/table">
            <a:tbl>
              <a:tblPr/>
              <a:tblGrid>
                <a:gridCol w="923925"/>
                <a:gridCol w="1014451"/>
                <a:gridCol w="1148668"/>
                <a:gridCol w="2369127"/>
                <a:gridCol w="1866585"/>
                <a:gridCol w="1364044"/>
              </a:tblGrid>
              <a:tr h="1811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Animal*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91" marR="6991" marT="69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Weight</a:t>
                      </a:r>
                    </a:p>
                  </a:txBody>
                  <a:tcPr marL="6991" marR="6991" marT="69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Sex</a:t>
                      </a:r>
                    </a:p>
                  </a:txBody>
                  <a:tcPr marL="6991" marR="6991" marT="69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Prior to SIV mac251 Challenge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91" marR="6991" marT="69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Re-Challenge Virus</a:t>
                      </a:r>
                    </a:p>
                  </a:txBody>
                  <a:tcPr marL="6991" marR="6991" marT="69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Challenge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Route</a:t>
                      </a:r>
                    </a:p>
                  </a:txBody>
                  <a:tcPr marL="6991" marR="6991" marT="69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714L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8.9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Male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SHIVsf162P3 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SIVmac251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Rectal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717L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10.8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Male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SHIVsf162P3 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SIVmac251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Rectal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718L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11.2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Male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SHIVsf162P3 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SIVmac251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Rectal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184M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8.7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Male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SHIV BaL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SIVmac251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Rectal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185M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8.7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Male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SHIV BaL 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SIVmac251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Rectal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0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186M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8.4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Male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SHIV BaL 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SIVmac251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Rectal</a:t>
                      </a:r>
                    </a:p>
                  </a:txBody>
                  <a:tcPr marL="6991" marR="6991" marT="69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28600" y="1675626"/>
            <a:ext cx="8458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135313"/>
            <a:r>
              <a:rPr lang="en-US" sz="2400" b="1" dirty="0" smtClean="0">
                <a:solidFill>
                  <a:srgbClr val="F6882E"/>
                </a:solidFill>
                <a:latin typeface="Arial Black" pitchFamily="34" charset="0"/>
                <a:cs typeface="Times New Roman" pitchFamily="18" charset="0"/>
              </a:rPr>
              <a:t>Characteristics of Rhesus Macaques Used for Global Gene Expression Analysis</a:t>
            </a:r>
            <a:endParaRPr lang="en-US" sz="2400" b="1" dirty="0">
              <a:solidFill>
                <a:srgbClr val="F6882E"/>
              </a:solidFill>
              <a:latin typeface="Arial Black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388D-8E56-4069-B97D-3CEB4FD59239}" type="slidenum">
              <a:rPr lang="fr-FR" smtClean="0"/>
              <a:pPr/>
              <a:t>15</a:t>
            </a:fld>
            <a:endParaRPr lang="fr-FR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14326" y="2476500"/>
          <a:ext cx="8658224" cy="2314578"/>
        </p:xfrm>
        <a:graphic>
          <a:graphicData uri="http://schemas.openxmlformats.org/drawingml/2006/table">
            <a:tbl>
              <a:tblPr/>
              <a:tblGrid>
                <a:gridCol w="2098963"/>
                <a:gridCol w="2448791"/>
                <a:gridCol w="1924050"/>
                <a:gridCol w="2186420"/>
              </a:tblGrid>
              <a:tr h="3306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Animal ID</a:t>
                      </a:r>
                    </a:p>
                  </a:txBody>
                  <a:tcPr marL="7937" marR="7937" marT="79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1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Mamu-A*01</a:t>
                      </a:r>
                      <a:r>
                        <a:rPr lang="en-US" sz="1800" b="1" i="1" u="none" strike="noStrike" baseline="300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1800" b="1" i="1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37" marR="7937" marT="79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1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Mamu-B*08</a:t>
                      </a:r>
                      <a:r>
                        <a:rPr lang="en-US" sz="1800" b="1" i="1" u="none" strike="noStrike" baseline="300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en-US" sz="1800" b="1" i="1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37" marR="7937" marT="79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1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Mamu-B*17</a:t>
                      </a:r>
                      <a:r>
                        <a:rPr lang="en-US" sz="1800" b="1" i="1" u="none" strike="noStrike" baseline="300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en-US" sz="1800" b="1" i="1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37" marR="7937" marT="79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306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714L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37" marR="7937" marT="79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Negative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37" marR="7937" marT="79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Negative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37" marR="7937" marT="79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Negative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37" marR="7937" marT="79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</a:tr>
              <a:tr h="3306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717L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37" marR="7937" marT="79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Negative</a:t>
                      </a:r>
                    </a:p>
                  </a:txBody>
                  <a:tcPr marL="7937" marR="7937" marT="79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Positive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37" marR="7937" marT="79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Negative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37" marR="7937" marT="79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</a:tr>
              <a:tr h="3306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718L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37" marR="7937" marT="79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Negative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37" marR="7937" marT="79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Negative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37" marR="7937" marT="79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Negative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37" marR="7937" marT="79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</a:tr>
              <a:tr h="3306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184M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37" marR="7937" marT="79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Negative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37" marR="7937" marT="79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Negative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37" marR="7937" marT="79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Negative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37" marR="7937" marT="79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</a:tr>
              <a:tr h="3306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185M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37" marR="7937" marT="79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Negative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37" marR="7937" marT="79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Negative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37" marR="7937" marT="79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Negative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37" marR="7937" marT="79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</a:tr>
              <a:tr h="3306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186M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37" marR="7937" marT="79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Positive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37" marR="7937" marT="79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Negative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37" marR="7937" marT="79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Negative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37" marR="7937" marT="79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7175" y="1743075"/>
            <a:ext cx="4421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  <a:cs typeface="Times New Roman" pitchFamily="18" charset="0"/>
              </a:rPr>
              <a:t>MHC Class 1  Genotyping</a:t>
            </a:r>
            <a:endParaRPr lang="en-US" sz="2400" b="1" dirty="0">
              <a:solidFill>
                <a:schemeClr val="accent6">
                  <a:lumMod val="75000"/>
                </a:schemeClr>
              </a:solidFill>
              <a:latin typeface="Arial Black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" y="1417638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Arial Black" pitchFamily="34" charset="0"/>
                <a:cs typeface="Times New Roman" pitchFamily="18" charset="0"/>
              </a:rPr>
              <a:t>TRIM 5 alpha Genotyping</a:t>
            </a:r>
            <a:endParaRPr lang="en-US" sz="2400" b="1" dirty="0"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388D-8E56-4069-B97D-3CEB4FD59239}" type="slidenum">
              <a:rPr lang="fr-FR" smtClean="0"/>
              <a:pPr/>
              <a:t>16</a:t>
            </a:fld>
            <a:endParaRPr lang="fr-F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3826" y="2657475"/>
          <a:ext cx="8915400" cy="3615418"/>
        </p:xfrm>
        <a:graphic>
          <a:graphicData uri="http://schemas.openxmlformats.org/drawingml/2006/table">
            <a:tbl>
              <a:tblPr/>
              <a:tblGrid>
                <a:gridCol w="810491"/>
                <a:gridCol w="1178896"/>
                <a:gridCol w="515767"/>
                <a:gridCol w="515767"/>
                <a:gridCol w="589448"/>
                <a:gridCol w="515767"/>
                <a:gridCol w="515767"/>
                <a:gridCol w="1105215"/>
                <a:gridCol w="810491"/>
                <a:gridCol w="2357791"/>
              </a:tblGrid>
              <a:tr h="11642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Animal ID</a:t>
                      </a:r>
                    </a:p>
                  </a:txBody>
                  <a:tcPr marL="4478" marR="4478" marT="4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G/T</a:t>
                      </a:r>
                    </a:p>
                  </a:txBody>
                  <a:tcPr marL="4478" marR="4478" marT="447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T307P</a:t>
                      </a:r>
                    </a:p>
                  </a:txBody>
                  <a:tcPr marL="4478" marR="4478" marT="4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P327T</a:t>
                      </a:r>
                    </a:p>
                  </a:txBody>
                  <a:tcPr marL="4478" marR="4478" marT="4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Q332R</a:t>
                      </a:r>
                    </a:p>
                  </a:txBody>
                  <a:tcPr marL="4478" marR="4478" marT="4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333A/S/T</a:t>
                      </a:r>
                    </a:p>
                  </a:txBody>
                  <a:tcPr marL="4478" marR="4478" marT="4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334P/Q/R</a:t>
                      </a:r>
                    </a:p>
                  </a:txBody>
                  <a:tcPr marL="4478" marR="4478" marT="4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ACGTTT</a:t>
                      </a:r>
                    </a:p>
                  </a:txBody>
                  <a:tcPr marL="4478" marR="4478" marT="44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C1002A</a:t>
                      </a:r>
                    </a:p>
                  </a:txBody>
                  <a:tcPr marL="4478" marR="4478" marT="447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Genotypes</a:t>
                      </a:r>
                      <a:r>
                        <a:rPr lang="en-US" sz="1800" b="1" i="0" u="none" strike="noStrike" baseline="300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4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Splice Site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Mutation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TF339-340</a:t>
                      </a:r>
                    </a:p>
                  </a:txBody>
                  <a:tcPr marL="4478" marR="4478" marT="44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P341Q</a:t>
                      </a:r>
                    </a:p>
                  </a:txBody>
                  <a:tcPr marL="4478" marR="4478" marT="44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53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714L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G/G</a:t>
                      </a:r>
                    </a:p>
                  </a:txBody>
                  <a:tcPr marL="4478" marR="4478" marT="44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T/P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P/T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A/S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TF/∆∆</a:t>
                      </a:r>
                    </a:p>
                  </a:txBody>
                  <a:tcPr marL="4478" marR="4478" marT="44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P/Q</a:t>
                      </a:r>
                    </a:p>
                  </a:txBody>
                  <a:tcPr marL="4478" marR="4478" marT="44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TRIM TFP/TRIM Q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1388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717L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G/G</a:t>
                      </a:r>
                    </a:p>
                  </a:txBody>
                  <a:tcPr marL="4478" marR="4478" marT="44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T/P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P/T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A/S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TF/∆∆</a:t>
                      </a:r>
                    </a:p>
                  </a:txBody>
                  <a:tcPr marL="4478" marR="4478" marT="44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P/Q</a:t>
                      </a:r>
                    </a:p>
                  </a:txBody>
                  <a:tcPr marL="4478" marR="4478" marT="44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TRIM TFP/TRIM Q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1119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718L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G/T</a:t>
                      </a:r>
                    </a:p>
                  </a:txBody>
                  <a:tcPr marL="4478" marR="4478" marT="44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</a:p>
                  </a:txBody>
                  <a:tcPr marL="4478" marR="4478" marT="44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</a:p>
                  </a:txBody>
                  <a:tcPr marL="4478" marR="4478" marT="44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</a:p>
                  </a:txBody>
                  <a:tcPr marL="4478" marR="4478" marT="44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</a:p>
                  </a:txBody>
                  <a:tcPr marL="4478" marR="4478" marT="44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</a:p>
                  </a:txBody>
                  <a:tcPr marL="4478" marR="4478" marT="44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TF</a:t>
                      </a:r>
                    </a:p>
                  </a:txBody>
                  <a:tcPr marL="4478" marR="4478" marT="44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</a:p>
                  </a:txBody>
                  <a:tcPr marL="4478" marR="4478" marT="44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TRIM TFP/TRIM CYPA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047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184M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G/G</a:t>
                      </a:r>
                    </a:p>
                  </a:txBody>
                  <a:tcPr marL="4478" marR="4478" marT="44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A/S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TF/∆∆</a:t>
                      </a:r>
                    </a:p>
                  </a:txBody>
                  <a:tcPr marL="4478" marR="4478" marT="44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P/Q</a:t>
                      </a:r>
                    </a:p>
                  </a:txBody>
                  <a:tcPr marL="4478" marR="4478" marT="44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TRIM TFP/TRIM Q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1253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185M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G/T</a:t>
                      </a:r>
                    </a:p>
                  </a:txBody>
                  <a:tcPr marL="4478" marR="4478" marT="44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∆∆</a:t>
                      </a:r>
                    </a:p>
                  </a:txBody>
                  <a:tcPr marL="4478" marR="4478" marT="44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</a:p>
                  </a:txBody>
                  <a:tcPr marL="4478" marR="4478" marT="44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TRIM Q/TRIM CYPA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1119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186M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G/G</a:t>
                      </a:r>
                    </a:p>
                  </a:txBody>
                  <a:tcPr marL="4478" marR="4478" marT="44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T/P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TF</a:t>
                      </a:r>
                    </a:p>
                  </a:txBody>
                  <a:tcPr marL="4478" marR="4478" marT="44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</a:p>
                  </a:txBody>
                  <a:tcPr marL="4478" marR="4478" marT="447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TRIM TFP/TRIM TFP</a:t>
                      </a:r>
                    </a:p>
                  </a:txBody>
                  <a:tcPr marL="4478" marR="4478" marT="44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89559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9559">
                <a:tc gridSpan="2">
                  <a:txBody>
                    <a:bodyPr/>
                    <a:lstStyle/>
                    <a:p>
                      <a:pPr marL="0" marR="0" indent="0" algn="ctr" defTabSz="805495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baseline="300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Moderate Resistance</a:t>
                      </a:r>
                    </a:p>
                  </a:txBody>
                  <a:tcPr marL="4478" marR="4478" marT="44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Most Resistance</a:t>
                      </a:r>
                    </a:p>
                  </a:txBody>
                  <a:tcPr marL="4478" marR="4478" marT="44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9559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8" marR="4478" marT="447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 err="1" smtClean="0">
                <a:latin typeface="Arial Black" pitchFamily="34" charset="0"/>
                <a:cs typeface="Times New Roman" pitchFamily="18" charset="0"/>
              </a:rPr>
              <a:t>Virological</a:t>
            </a:r>
            <a:r>
              <a:rPr lang="en-US" sz="2400" b="1" dirty="0" smtClean="0">
                <a:latin typeface="Arial Black" pitchFamily="34" charset="0"/>
                <a:cs typeface="Times New Roman" pitchFamily="18" charset="0"/>
              </a:rPr>
              <a:t> Outcome in Plasma/PBMC at Pre- and 160 days Post-</a:t>
            </a:r>
            <a:r>
              <a:rPr lang="en-US" sz="2400" b="1" dirty="0" err="1" smtClean="0">
                <a:latin typeface="Arial Black" pitchFamily="34" charset="0"/>
                <a:cs typeface="Times New Roman" pitchFamily="18" charset="0"/>
              </a:rPr>
              <a:t>Rechallenge</a:t>
            </a:r>
            <a:r>
              <a:rPr lang="en-US" sz="2400" b="1" dirty="0" smtClean="0">
                <a:latin typeface="Arial Black" pitchFamily="34" charset="0"/>
                <a:cs typeface="Times New Roman" pitchFamily="18" charset="0"/>
              </a:rPr>
              <a:t> </a:t>
            </a:r>
            <a:endParaRPr lang="en-US" sz="2400" b="1" dirty="0"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388D-8E56-4069-B97D-3CEB4FD59239}" type="slidenum">
              <a:rPr lang="fr-FR" smtClean="0"/>
              <a:pPr/>
              <a:t>17</a:t>
            </a:fld>
            <a:endParaRPr lang="fr-F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2724150"/>
          <a:ext cx="8229599" cy="2806920"/>
        </p:xfrm>
        <a:graphic>
          <a:graphicData uri="http://schemas.openxmlformats.org/drawingml/2006/table">
            <a:tbl>
              <a:tblPr/>
              <a:tblGrid>
                <a:gridCol w="839391"/>
                <a:gridCol w="2217317"/>
                <a:gridCol w="1645920"/>
                <a:gridCol w="2272937"/>
                <a:gridCol w="1254034"/>
              </a:tblGrid>
              <a:tr h="167268"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65" marR="7965" marT="796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Prior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to SIV mac251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Re-challenge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65" marR="7965" marT="79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160 days Post Challenge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65" marR="7965" marT="79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72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Animal</a:t>
                      </a:r>
                    </a:p>
                  </a:txBody>
                  <a:tcPr marL="7965" marR="7965" marT="79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SIV proviral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DNA copy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number / 10</a:t>
                      </a:r>
                      <a:r>
                        <a:rPr lang="en-US" sz="1800" b="0" i="0" u="none" strike="noStrike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PBMC</a:t>
                      </a:r>
                    </a:p>
                  </a:txBody>
                  <a:tcPr marL="7965" marR="7965" marT="79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Viral RNA  Load/ml of Plasma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65" marR="7965" marT="79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SIV proviral DNA copy number / 10</a:t>
                      </a:r>
                      <a:r>
                        <a:rPr lang="en-US" sz="1800" b="0" i="0" u="none" strike="noStrike" baseline="300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PBMC</a:t>
                      </a:r>
                    </a:p>
                  </a:txBody>
                  <a:tcPr marL="7965" marR="7965" marT="79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Viral RNA  Load/ml of Plasma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65" marR="7965" marT="79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593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714L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65" marR="7965" marT="79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&lt;10</a:t>
                      </a:r>
                    </a:p>
                  </a:txBody>
                  <a:tcPr marL="7965" marR="7965" marT="79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&lt;50</a:t>
                      </a:r>
                    </a:p>
                  </a:txBody>
                  <a:tcPr marL="7965" marR="7965" marT="79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1.03E+02</a:t>
                      </a:r>
                    </a:p>
                  </a:txBody>
                  <a:tcPr marL="7965" marR="7965" marT="79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509</a:t>
                      </a:r>
                    </a:p>
                  </a:txBody>
                  <a:tcPr marL="7965" marR="7965" marT="79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93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717L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65" marR="7965" marT="79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&lt;10</a:t>
                      </a:r>
                    </a:p>
                  </a:txBody>
                  <a:tcPr marL="7965" marR="7965" marT="79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&lt;50</a:t>
                      </a:r>
                    </a:p>
                  </a:txBody>
                  <a:tcPr marL="7965" marR="7965" marT="79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7.87E+01</a:t>
                      </a:r>
                    </a:p>
                  </a:txBody>
                  <a:tcPr marL="7965" marR="7965" marT="79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&lt;50</a:t>
                      </a:r>
                    </a:p>
                  </a:txBody>
                  <a:tcPr marL="7965" marR="7965" marT="79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2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718L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65" marR="7965" marT="79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3.37E+01</a:t>
                      </a:r>
                    </a:p>
                  </a:txBody>
                  <a:tcPr marL="7965" marR="7965" marT="79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&lt;50</a:t>
                      </a:r>
                    </a:p>
                  </a:txBody>
                  <a:tcPr marL="7965" marR="7965" marT="79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1.58E+02</a:t>
                      </a:r>
                    </a:p>
                  </a:txBody>
                  <a:tcPr marL="7965" marR="7965" marT="79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64,192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65" marR="7965" marT="79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3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184M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65" marR="7965" marT="79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1.53E+02</a:t>
                      </a:r>
                    </a:p>
                  </a:txBody>
                  <a:tcPr marL="7965" marR="7965" marT="79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&lt;50</a:t>
                      </a:r>
                    </a:p>
                  </a:txBody>
                  <a:tcPr marL="7965" marR="7965" marT="79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3.52E+02</a:t>
                      </a:r>
                    </a:p>
                  </a:txBody>
                  <a:tcPr marL="7965" marR="7965" marT="79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346</a:t>
                      </a:r>
                    </a:p>
                  </a:txBody>
                  <a:tcPr marL="7965" marR="7965" marT="79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93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65" marR="7965" marT="79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5.39E+02</a:t>
                      </a:r>
                    </a:p>
                  </a:txBody>
                  <a:tcPr marL="7965" marR="7965" marT="79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&lt;50</a:t>
                      </a:r>
                    </a:p>
                  </a:txBody>
                  <a:tcPr marL="7965" marR="7965" marT="79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4.85E+03</a:t>
                      </a:r>
                    </a:p>
                  </a:txBody>
                  <a:tcPr marL="7965" marR="7965" marT="79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61,638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65" marR="7965" marT="79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2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186M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65" marR="7965" marT="79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3.29E+02</a:t>
                      </a:r>
                    </a:p>
                  </a:txBody>
                  <a:tcPr marL="7965" marR="7965" marT="79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&lt;50</a:t>
                      </a:r>
                    </a:p>
                  </a:txBody>
                  <a:tcPr marL="7965" marR="7965" marT="796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2.45E+02</a:t>
                      </a:r>
                    </a:p>
                  </a:txBody>
                  <a:tcPr marL="7965" marR="7965" marT="79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23,635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65" marR="7965" marT="796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7638"/>
            <a:ext cx="86868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Viral RNA Levels in Plasma in SIVmac251 Infected Macaques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388D-8E56-4069-B97D-3CEB4FD59239}" type="slidenum">
              <a:rPr lang="fr-FR" smtClean="0"/>
              <a:pPr/>
              <a:t>18</a:t>
            </a:fld>
            <a:endParaRPr lang="fr-FR"/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404813" y="2571022"/>
          <a:ext cx="4319587" cy="2971800"/>
        </p:xfrm>
        <a:graphic>
          <a:graphicData uri="http://schemas.openxmlformats.org/presentationml/2006/ole">
            <p:oleObj spid="_x0000_s11266" name="SPW 8.0 Graph" r:id="rId3" imgW="6501960" imgH="4473000" progId="SigmaPlotGraphicObject.12">
              <p:embed/>
            </p:oleObj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4419600" y="2494822"/>
          <a:ext cx="4267200" cy="3055938"/>
        </p:xfrm>
        <a:graphic>
          <a:graphicData uri="http://schemas.openxmlformats.org/presentationml/2006/ole">
            <p:oleObj spid="_x0000_s11267" name="SPW 8.0 Graph" r:id="rId4" imgW="6247800" imgH="4473000" progId="SigmaPlotGraphicObject.12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26246" y="6486525"/>
            <a:ext cx="26356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Chung, </a:t>
            </a:r>
            <a:r>
              <a:rPr lang="en-US" sz="1200" dirty="0" smtClean="0"/>
              <a:t>et al., </a:t>
            </a:r>
            <a:r>
              <a:rPr lang="en-US" sz="1200" dirty="0" smtClean="0"/>
              <a:t> J Med </a:t>
            </a:r>
            <a:r>
              <a:rPr lang="en-US" sz="1200" dirty="0" err="1" smtClean="0"/>
              <a:t>Primatol</a:t>
            </a:r>
            <a:r>
              <a:rPr lang="en-US" sz="1200" dirty="0" smtClean="0"/>
              <a:t>. 2015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39838"/>
            <a:ext cx="8229600" cy="944562"/>
          </a:xfrm>
        </p:spPr>
        <p:txBody>
          <a:bodyPr>
            <a:noAutofit/>
          </a:bodyPr>
          <a:lstStyle/>
          <a:p>
            <a:pPr algn="ctr"/>
            <a:r>
              <a:rPr lang="en-US" sz="2000" dirty="0" err="1" smtClean="0">
                <a:latin typeface="Arial Black" pitchFamily="34" charset="0"/>
                <a:cs typeface="Times New Roman" pitchFamily="18" charset="0"/>
              </a:rPr>
              <a:t>Heatmap</a:t>
            </a:r>
            <a:r>
              <a:rPr lang="en-US" sz="2000" dirty="0" smtClean="0">
                <a:latin typeface="Arial Black" pitchFamily="34" charset="0"/>
                <a:cs typeface="Times New Roman" pitchFamily="18" charset="0"/>
              </a:rPr>
              <a:t> for Differentially Expressed Genes between Protected and Un-Protected Rhesus Macaque</a:t>
            </a:r>
            <a:endParaRPr lang="en-US" sz="20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388D-8E56-4069-B97D-3CEB4FD59239}" type="slidenum">
              <a:rPr lang="fr-FR" smtClean="0"/>
              <a:pPr/>
              <a:t>19</a:t>
            </a:fld>
            <a:endParaRPr lang="fr-FR"/>
          </a:p>
        </p:txBody>
      </p:sp>
      <p:pic>
        <p:nvPicPr>
          <p:cNvPr id="5" name="Content Placeholder 3" descr="Heatmap with only rhesus chips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2148488"/>
            <a:ext cx="8229600" cy="42142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252538"/>
            <a:ext cx="8639175" cy="842962"/>
          </a:xfrm>
        </p:spPr>
        <p:txBody>
          <a:bodyPr>
            <a:noAutofit/>
          </a:bodyPr>
          <a:lstStyle/>
          <a:p>
            <a:pPr algn="ctr"/>
            <a:r>
              <a:rPr lang="en-US" sz="2400" dirty="0" err="1" smtClean="0">
                <a:latin typeface="Arial Black" pitchFamily="34" charset="0"/>
                <a:cs typeface="Times New Roman" pitchFamily="18" charset="0"/>
              </a:rPr>
              <a:t>Heatmap</a:t>
            </a:r>
            <a:r>
              <a:rPr lang="en-US" sz="2400" dirty="0" smtClean="0">
                <a:latin typeface="Arial Black" pitchFamily="34" charset="0"/>
                <a:cs typeface="Times New Roman" pitchFamily="18" charset="0"/>
              </a:rPr>
              <a:t> for Differentially Expressed Genes with Human and Rhesus Macaque Chips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388D-8E56-4069-B97D-3CEB4FD59239}" type="slidenum">
              <a:rPr lang="fr-FR" smtClean="0"/>
              <a:pPr/>
              <a:t>20</a:t>
            </a:fld>
            <a:endParaRPr lang="fr-FR"/>
          </a:p>
        </p:txBody>
      </p:sp>
      <p:pic>
        <p:nvPicPr>
          <p:cNvPr id="5" name="Content Placeholder 5" descr="Heatmap with human chips and rhesus chips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2108200"/>
            <a:ext cx="9020175" cy="45058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39838"/>
            <a:ext cx="8229600" cy="830262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>
                <a:latin typeface="Arial Black" pitchFamily="34" charset="0"/>
                <a:cs typeface="Times New Roman" pitchFamily="18" charset="0"/>
              </a:rPr>
              <a:t>Network Diagram Derived from Eight Common Genes of Human Chip Microarray Data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388D-8E56-4069-B97D-3CEB4FD59239}" type="slidenum">
              <a:rPr lang="fr-FR" smtClean="0"/>
              <a:pPr/>
              <a:t>21</a:t>
            </a:fld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2300" y="2324100"/>
            <a:ext cx="5255046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7938"/>
            <a:ext cx="8229600" cy="754062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 smtClean="0"/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Network Diagram Derived from Eight Common Genes of SIV mac251 Re-Challenge Study using Monkey Chip Microarray Data</a:t>
            </a: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388D-8E56-4069-B97D-3CEB4FD59239}" type="slidenum">
              <a:rPr lang="fr-FR" smtClean="0"/>
              <a:pPr/>
              <a:t>22</a:t>
            </a:fld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4800" y="2244725"/>
            <a:ext cx="5932449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4438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Eight Protective Biomarker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388D-8E56-4069-B97D-3CEB4FD59239}" type="slidenum">
              <a:rPr lang="fr-FR" smtClean="0"/>
              <a:pPr/>
              <a:t>23</a:t>
            </a:fld>
            <a:endParaRPr lang="fr-F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2400300"/>
          <a:ext cx="8048624" cy="3259967"/>
        </p:xfrm>
        <a:graphic>
          <a:graphicData uri="http://schemas.openxmlformats.org/drawingml/2006/table">
            <a:tbl>
              <a:tblPr/>
              <a:tblGrid>
                <a:gridCol w="1343964"/>
                <a:gridCol w="1343964"/>
                <a:gridCol w="2329199"/>
                <a:gridCol w="3031497"/>
              </a:tblGrid>
              <a:tr h="368300">
                <a:tc>
                  <a:txBody>
                    <a:bodyPr/>
                    <a:lstStyle/>
                    <a:p>
                      <a:pPr marL="0" marR="0" fontAlgn="b">
                        <a:lnSpc>
                          <a:spcPts val="12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en-US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ts val="12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endParaRPr lang="en-US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2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kern="1200" dirty="0" smtClean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algn="ctr" fontAlgn="b">
                        <a:lnSpc>
                          <a:spcPts val="12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Human </a:t>
                      </a: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chip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2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kern="1200" dirty="0" smtClean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algn="ctr" fontAlgn="b">
                        <a:lnSpc>
                          <a:spcPts val="12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Monkey </a:t>
                      </a:r>
                      <a:r>
                        <a:rPr lang="en-US" sz="16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chip</a:t>
                      </a:r>
                      <a:endParaRPr lang="en-US" sz="16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fontAlgn="b">
                        <a:lnSpc>
                          <a:spcPts val="12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1200" dirty="0" smtClean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fontAlgn="b">
                        <a:lnSpc>
                          <a:spcPts val="12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Gene </a:t>
                      </a: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Symbol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ts val="12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1200" dirty="0" smtClean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fontAlgn="b">
                        <a:lnSpc>
                          <a:spcPts val="12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Probe </a:t>
                      </a: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Set ID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ts val="12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1200" dirty="0" smtClean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fontAlgn="b">
                        <a:lnSpc>
                          <a:spcPts val="12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Exponential </a:t>
                      </a: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fold changes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2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1200" dirty="0" smtClean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algn="ctr" fontAlgn="b">
                        <a:lnSpc>
                          <a:spcPts val="12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Exponential </a:t>
                      </a: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fold 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changes</a:t>
                      </a:r>
                    </a:p>
                    <a:p>
                      <a:pPr marL="0" marR="0" algn="ctr" fontAlgn="b">
                        <a:lnSpc>
                          <a:spcPts val="12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765">
                <a:tc>
                  <a:txBody>
                    <a:bodyPr/>
                    <a:lstStyle/>
                    <a:p>
                      <a:pPr marL="0" marR="0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                          </a:t>
                      </a:r>
                    </a:p>
                    <a:p>
                      <a:pPr marL="0" marR="0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MX1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200" dirty="0" smtClean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202086_at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200" dirty="0" smtClean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algn="ctr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2.61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200" dirty="0" smtClean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algn="ctr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2.23</a:t>
                      </a:r>
                    </a:p>
                    <a:p>
                      <a:pPr marL="0" marR="0" algn="ctr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3765">
                <a:tc>
                  <a:txBody>
                    <a:bodyPr/>
                    <a:lstStyle/>
                    <a:p>
                      <a:pPr marL="0" marR="0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IFI27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202411_at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6.83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2.23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765">
                <a:tc>
                  <a:txBody>
                    <a:bodyPr/>
                    <a:lstStyle/>
                    <a:p>
                      <a:pPr marL="0" marR="0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S100A9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203535_at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5.33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1.18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765">
                <a:tc>
                  <a:txBody>
                    <a:bodyPr/>
                    <a:lstStyle/>
                    <a:p>
                      <a:pPr marL="0" marR="0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TYROBP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204122_at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2.34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1.30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765">
                <a:tc>
                  <a:txBody>
                    <a:bodyPr/>
                    <a:lstStyle/>
                    <a:p>
                      <a:pPr marL="0" marR="0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LMO2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204249_s_at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1.71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1.32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765">
                <a:tc>
                  <a:txBody>
                    <a:bodyPr/>
                    <a:lstStyle/>
                    <a:p>
                      <a:pPr marL="0" marR="0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MX2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204994_at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2.10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1.77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765">
                <a:tc>
                  <a:txBody>
                    <a:bodyPr/>
                    <a:lstStyle/>
                    <a:p>
                      <a:pPr marL="0" marR="0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FCN1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205237_at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4.35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1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1.52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6577">
                <a:tc>
                  <a:txBody>
                    <a:bodyPr/>
                    <a:lstStyle/>
                    <a:p>
                      <a:pPr marL="0" marR="0" fontAlgn="b">
                        <a:lnSpc>
                          <a:spcPts val="12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JAK2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b">
                        <a:lnSpc>
                          <a:spcPts val="12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205842_s_at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2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2.35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ts val="12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1.74</a:t>
                      </a: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2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60377"/>
            <a:ext cx="8229600" cy="3921348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sz="1800" dirty="0" smtClean="0"/>
              <a:t>Our finding suggested that SHIV a model of attenuated viral vaccine-induced protective immune response from pathogenic </a:t>
            </a:r>
            <a:r>
              <a:rPr lang="en-US" sz="1800" dirty="0" err="1" smtClean="0"/>
              <a:t>SIVmac</a:t>
            </a:r>
            <a:r>
              <a:rPr lang="en-US" sz="1800" dirty="0" smtClean="0"/>
              <a:t> 251 </a:t>
            </a:r>
            <a:r>
              <a:rPr lang="en-US" sz="1800" dirty="0" smtClean="0"/>
              <a:t>infection. </a:t>
            </a:r>
          </a:p>
          <a:p>
            <a:pPr>
              <a:buNone/>
            </a:pPr>
            <a:endParaRPr lang="en-US" sz="1800" dirty="0" smtClean="0"/>
          </a:p>
          <a:p>
            <a:r>
              <a:rPr lang="en-US" sz="1800" dirty="0" smtClean="0"/>
              <a:t>Down regulation of certain interferon responses and tyrosine </a:t>
            </a:r>
            <a:r>
              <a:rPr lang="en-US" sz="1800" dirty="0" err="1" smtClean="0"/>
              <a:t>kinase</a:t>
            </a:r>
            <a:r>
              <a:rPr lang="en-US" sz="1800" dirty="0" smtClean="0"/>
              <a:t> pathway may indicate protective vaccine responses.</a:t>
            </a:r>
          </a:p>
          <a:p>
            <a:pPr>
              <a:buNone/>
            </a:pPr>
            <a:endParaRPr lang="en-US" sz="1800" dirty="0" smtClean="0"/>
          </a:p>
          <a:p>
            <a:r>
              <a:rPr lang="en-US" sz="1800" dirty="0" smtClean="0"/>
              <a:t>The eight common genes MX1, MX2, IFI27, JAK2, LMO2, TYROBP, FCN1, and S100A9 with </a:t>
            </a:r>
            <a:r>
              <a:rPr lang="en-US" sz="1800" i="1" dirty="0" smtClean="0"/>
              <a:t>P </a:t>
            </a:r>
            <a:r>
              <a:rPr lang="en-US" sz="1800" dirty="0" smtClean="0"/>
              <a:t>values &lt;0.01 were identified as a potential protective biomarker, and all genes were down-regulated in the protected macaques.</a:t>
            </a:r>
            <a:endParaRPr lang="en-US" sz="1800" i="1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388D-8E56-4069-B97D-3CEB4FD59239}" type="slidenum">
              <a:rPr lang="fr-FR" smtClean="0"/>
              <a:pPr/>
              <a:t>24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31852"/>
            <a:ext cx="8229600" cy="3921348"/>
          </a:xfrm>
        </p:spPr>
        <p:txBody>
          <a:bodyPr/>
          <a:lstStyle/>
          <a:p>
            <a:r>
              <a:rPr lang="en-US" dirty="0" smtClean="0"/>
              <a:t>Carefully designed global gene expression profiling could help identify early parameters that predict the protective immune responses in HIV vaccine evaluation in NHP model.</a:t>
            </a:r>
          </a:p>
          <a:p>
            <a:r>
              <a:rPr lang="en-US" dirty="0" smtClean="0"/>
              <a:t> Despite the fact that we were able to identify statistically significant differences in expression levels between protected and unprotected animals these observations </a:t>
            </a:r>
            <a:r>
              <a:rPr lang="en-US" dirty="0" smtClean="0"/>
              <a:t>were warrant </a:t>
            </a:r>
            <a:r>
              <a:rPr lang="en-US" dirty="0" smtClean="0"/>
              <a:t>validation using larger study groups.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388D-8E56-4069-B97D-3CEB4FD59239}" type="slidenum">
              <a:rPr lang="fr-FR" smtClean="0"/>
              <a:pPr/>
              <a:t>25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152900" y="4056063"/>
            <a:ext cx="838200" cy="71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314700" y="4127500"/>
            <a:ext cx="3048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970788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Arial Black" pitchFamily="34" charset="0"/>
              </a:rPr>
              <a:t>THANK YOU</a:t>
            </a:r>
            <a:endParaRPr lang="en-US" sz="3600" dirty="0">
              <a:latin typeface="Arial Black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4152901" y="2118043"/>
            <a:ext cx="4876800" cy="44348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National Cancer Institute, NIH</a:t>
            </a:r>
          </a:p>
          <a:p>
            <a:pPr>
              <a:buNone/>
            </a:pP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John Brady</a:t>
            </a:r>
          </a:p>
          <a:p>
            <a:pPr>
              <a:buNone/>
            </a:pP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Cindy </a:t>
            </a:r>
            <a:r>
              <a:rPr lang="en-US" sz="14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Masision</a:t>
            </a:r>
            <a:endParaRPr lang="en-US" sz="18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Mike </a:t>
            </a:r>
            <a:r>
              <a:rPr lang="en-US" sz="14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Rodonovichi</a:t>
            </a:r>
            <a:endParaRPr lang="en-US" sz="14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1400" b="1" dirty="0" smtClean="0"/>
          </a:p>
          <a:p>
            <a:pPr>
              <a:buNone/>
            </a:pPr>
            <a:r>
              <a:rPr lang="en-US" sz="1400" b="1" dirty="0" smtClean="0">
                <a:solidFill>
                  <a:schemeClr val="tx1"/>
                </a:solidFill>
              </a:rPr>
              <a:t>Moffitt Cancer Center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, </a:t>
            </a:r>
            <a:r>
              <a:rPr lang="en-US" sz="1600" b="1" dirty="0" smtClean="0">
                <a:solidFill>
                  <a:schemeClr val="tx1"/>
                </a:solidFill>
              </a:rPr>
              <a:t>University of South Florida </a:t>
            </a:r>
            <a:endParaRPr lang="en-US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1400" b="1" dirty="0" smtClean="0">
                <a:solidFill>
                  <a:schemeClr val="tx1"/>
                </a:solidFill>
              </a:rPr>
              <a:t>Jae K. Lee </a:t>
            </a:r>
          </a:p>
          <a:p>
            <a:pPr>
              <a:buNone/>
            </a:pP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Annamalai Muthiah</a:t>
            </a:r>
          </a:p>
          <a:p>
            <a:pPr>
              <a:buNone/>
            </a:pP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14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Soo</a:t>
            </a: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-Young </a:t>
            </a:r>
            <a:r>
              <a:rPr lang="en-US" sz="14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Cheon</a:t>
            </a:r>
            <a:endParaRPr lang="en-US" sz="14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18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Support:  Partial Support by NIH/NIAID contract N01-AI-15430 to Advanced </a:t>
            </a:r>
            <a:r>
              <a:rPr lang="en-US" sz="1400" b="1" dirty="0" err="1" smtClean="0">
                <a:latin typeface="Arial" pitchFamily="34" charset="0"/>
                <a:cs typeface="Arial" pitchFamily="34" charset="0"/>
              </a:rPr>
              <a:t>BioScience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Laboratories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457200" y="2118043"/>
            <a:ext cx="4038600" cy="443484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	Advance </a:t>
            </a:r>
            <a:r>
              <a:rPr kumimoji="0" 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BioScience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 Laboratories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	Ranajit Pal	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	Lindsay Gregory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	Michael</a:t>
            </a:r>
            <a:r>
              <a:rPr kumimoji="0" lang="en-US" sz="14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 Lee</a:t>
            </a: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	Allison </a:t>
            </a:r>
            <a:r>
              <a:rPr kumimoji="0" 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Younkins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	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Ahae Woo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	Gayatri Patel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	</a:t>
            </a:r>
            <a:r>
              <a:rPr lang="en-US" sz="14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EunMi</a:t>
            </a: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Lee</a:t>
            </a: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	Jessica Livesay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Anthony Cristillo</a:t>
            </a: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Gerald Kovacs</a:t>
            </a: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	Animal Facility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	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Debora Weiss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	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Jim Treece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5808</TotalTime>
  <Words>1167</Words>
  <Application>Microsoft Office PowerPoint</Application>
  <PresentationFormat>On-screen Show (4:3)</PresentationFormat>
  <Paragraphs>410</Paragraphs>
  <Slides>26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Thème Office</vt:lpstr>
      <vt:lpstr>SPW 8.0 Graph</vt:lpstr>
      <vt:lpstr>Transcription Profiling of CD4+ T Cells in Rhesus Macaques that Infected with Simian -Human Immunodeficiency Virus and Re-challenged with SIVmac251</vt:lpstr>
      <vt:lpstr>SHIV infection Patterns</vt:lpstr>
      <vt:lpstr>THANK YOU</vt:lpstr>
      <vt:lpstr>Slide 4</vt:lpstr>
      <vt:lpstr>Slide 5</vt:lpstr>
      <vt:lpstr>Contents</vt:lpstr>
      <vt:lpstr>Part 1 Innate Immunity </vt:lpstr>
      <vt:lpstr>SHIVsf162P3 RNA levels in Plasma in Virus Infected Rhesus Macaques</vt:lpstr>
      <vt:lpstr>Gene Expression Profiles in PBMC from Naïve vs SHIVsf162P3 infected Rhesus Macaques</vt:lpstr>
      <vt:lpstr>Slide 10</vt:lpstr>
      <vt:lpstr>Heatmap of Differentially Expressed Genes at Day 21 and Year 2</vt:lpstr>
      <vt:lpstr>Part 1 Summary</vt:lpstr>
      <vt:lpstr>Part 2 Innate and Adaptive Immune Responses</vt:lpstr>
      <vt:lpstr>Slide 14</vt:lpstr>
      <vt:lpstr>Slide 15</vt:lpstr>
      <vt:lpstr>TRIM 5 alpha Genotyping</vt:lpstr>
      <vt:lpstr>Virological Outcome in Plasma/PBMC at Pre- and 160 days Post-Rechallenge </vt:lpstr>
      <vt:lpstr>Viral RNA Levels in Plasma in SIVmac251 Infected Macaques</vt:lpstr>
      <vt:lpstr>Heatmap for Differentially Expressed Genes between Protected and Un-Protected Rhesus Macaque</vt:lpstr>
      <vt:lpstr>Heatmap for Differentially Expressed Genes with Human and Rhesus Macaque Chips</vt:lpstr>
      <vt:lpstr>Network Diagram Derived from Eight Common Genes of Human Chip Microarray Data</vt:lpstr>
      <vt:lpstr> Network Diagram Derived from Eight Common Genes of SIV mac251 Re-Challenge Study using Monkey Chip Microarray Data</vt:lpstr>
      <vt:lpstr>Eight Protective Biomarker</vt:lpstr>
      <vt:lpstr>Part 2 Summary</vt:lpstr>
      <vt:lpstr>Conclusions</vt:lpstr>
      <vt:lpstr>THANK YOU</vt:lpstr>
    </vt:vector>
  </TitlesOfParts>
  <Company>Théra Conseil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Jérôme</dc:creator>
  <cp:lastModifiedBy>chungh1</cp:lastModifiedBy>
  <cp:revision>699</cp:revision>
  <dcterms:created xsi:type="dcterms:W3CDTF">2011-01-19T16:09:30Z</dcterms:created>
  <dcterms:modified xsi:type="dcterms:W3CDTF">2015-12-08T17:22:46Z</dcterms:modified>
</cp:coreProperties>
</file>